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9" r:id="rId3"/>
    <p:sldId id="310" r:id="rId4"/>
    <p:sldId id="260" r:id="rId5"/>
    <p:sldId id="261" r:id="rId6"/>
    <p:sldId id="311" r:id="rId7"/>
    <p:sldId id="312" r:id="rId8"/>
    <p:sldId id="313" r:id="rId9"/>
    <p:sldId id="314" r:id="rId10"/>
    <p:sldId id="268" r:id="rId11"/>
    <p:sldId id="269" r:id="rId12"/>
    <p:sldId id="315" r:id="rId13"/>
    <p:sldId id="316" r:id="rId14"/>
    <p:sldId id="323" r:id="rId15"/>
    <p:sldId id="324" r:id="rId16"/>
    <p:sldId id="325" r:id="rId17"/>
    <p:sldId id="318" r:id="rId18"/>
    <p:sldId id="329" r:id="rId19"/>
    <p:sldId id="331" r:id="rId20"/>
    <p:sldId id="33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5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5" autoAdjust="0"/>
  </p:normalViewPr>
  <p:slideViewPr>
    <p:cSldViewPr>
      <p:cViewPr varScale="1">
        <p:scale>
          <a:sx n="89" d="100"/>
          <a:sy n="89" d="100"/>
        </p:scale>
        <p:origin x="855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A33C2-6F37-4DE9-AAF9-8ABC356AE65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4680-6E9A-445B-9304-F7D1A27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http://www.raspberry-projects.com/pi/programming-in-c/databases-programming-in-c/mysql/accessing-the-database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http://www.raspberry-projects.com/pi/programming-in-c/databases-programming-in-c/mysql/accessing-the-database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61BE-7EE5-473D-84A7-4C53642E76F3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ECD9-E72D-423D-873E-C8701D4E51F3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19C6-978E-42A3-A0DA-A23B7AC47044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51FE-9C5E-464A-AC70-6B909B40C014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01107"/>
            <a:ext cx="1066800" cy="329184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3957FE44-DABC-424D-A234-74BB9410FF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206D-CD87-417B-A3E9-8E7F517E463E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F107-3B8C-4C3E-96B2-5FDE77B1A8A3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7A77-E7D0-4A81-9F27-235411449FDF}" type="datetime1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E10-1A59-4CE8-9F8F-26909B2B45ED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9CF-71D8-44A8-A43E-06A522466198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A33-8193-44AB-9CBE-84B62B603B98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72B2-C299-428F-9DB0-AF5E4D034999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8B7AF6-6F47-4FBA-B77D-1A1AB60E82CA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81315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3957FE44-DABC-424D-A234-74BB9410FF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vn/url?sa=i&amp;rct=j&amp;q=&amp;esrc=s&amp;source=images&amp;cd=&amp;cad=rja&amp;uact=8&amp;ved=0CAcQjRxqFQoTCOa4gpvXz8cCFU-ejgodsSsIRA&amp;url=http://spikeex.deviantart.com/art/Microchip-Tattoo-Design-1-42179858&amp;ei=31_iVaZNz7y6BLHXoKAE&amp;psig=AFQjCNF-y2BM98GH0MilH1ajH4XNM5xsRQ&amp;ust=14409853935037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zetcode.com/db/mysql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data-type-overview.html" TargetMode="External"/><Relationship Id="rId2" Type="http://schemas.openxmlformats.org/officeDocument/2006/relationships/hyperlink" Target="https://www.tutorialspoint.com/mysql/mysql-data-type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g02.deviantart.net/aaac/i/2006/302/3/0/microchip_tattoo_design_1_by_spikeex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93" y="3505199"/>
            <a:ext cx="3322748" cy="33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b="1" dirty="0"/>
            </a:br>
            <a:r>
              <a:rPr lang="en-US" b="1" dirty="0"/>
              <a:t>Database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Lecturer: Dr. Bui Ha Duc</a:t>
            </a:r>
          </a:p>
          <a:p>
            <a:r>
              <a:rPr lang="en-US" dirty="0"/>
              <a:t>Dept. of Mechatronics</a:t>
            </a:r>
          </a:p>
          <a:p>
            <a:r>
              <a:rPr lang="en-US" dirty="0"/>
              <a:t>Email: ducbh@hcmute.edu.vn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400800"/>
            <a:ext cx="1066800" cy="329184"/>
          </a:xfrm>
        </p:spPr>
        <p:txBody>
          <a:bodyPr/>
          <a:lstStyle/>
          <a:p>
            <a:fld id="{3957FE44-DABC-424D-A234-74BB9410FF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3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1442-0BF1-441D-9A0A-3878EC5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58" y="533400"/>
            <a:ext cx="8229600" cy="990600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7823C-6F77-4B74-9AF6-190E2849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1D246-9DB1-4889-A42F-F78405F0D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5024340" cy="3124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1C9503C-1F82-4F17-A7D2-6A1BD52A6F57}"/>
              </a:ext>
            </a:extLst>
          </p:cNvPr>
          <p:cNvSpPr/>
          <p:nvPr/>
        </p:nvSpPr>
        <p:spPr>
          <a:xfrm>
            <a:off x="4648200" y="36576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39421-7CF4-475C-82CD-58A2065AA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981200"/>
            <a:ext cx="2571750" cy="3638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9FF4D4-B7FB-4184-9C7A-0474BA1C47C6}"/>
              </a:ext>
            </a:extLst>
          </p:cNvPr>
          <p:cNvSpPr/>
          <p:nvPr/>
        </p:nvSpPr>
        <p:spPr>
          <a:xfrm>
            <a:off x="304800" y="6014659"/>
            <a:ext cx="743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https://dev.mysql.com/doc/refman/8.0/en/example-auto-increment.html</a:t>
            </a:r>
          </a:p>
        </p:txBody>
      </p:sp>
    </p:spTree>
    <p:extLst>
      <p:ext uri="{BB962C8B-B14F-4D97-AF65-F5344CB8AC3E}">
        <p14:creationId xmlns:p14="http://schemas.microsoft.com/office/powerpoint/2010/main" val="26398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235B-B707-4AC9-898F-1EFBEF4B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F17D-3B3F-407E-8373-617672B8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93722-4A27-4A9A-9B8C-8B67F29B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A6D2E-2E49-43FC-A30C-FAA0F293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67000"/>
            <a:ext cx="5272088" cy="2990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AAE55ED-D307-49DE-8BBB-FEC40970949C}"/>
              </a:ext>
            </a:extLst>
          </p:cNvPr>
          <p:cNvSpPr/>
          <p:nvPr/>
        </p:nvSpPr>
        <p:spPr>
          <a:xfrm>
            <a:off x="4876800" y="38100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18DAD2-26B8-4075-8963-31797A81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590800"/>
            <a:ext cx="2962591" cy="27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8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6C68-924E-4F3F-B240-381CE4F0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0831-47B6-48D5-ABA0-94369EDE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Update data in a table:</a:t>
            </a:r>
          </a:p>
          <a:p>
            <a:pPr lvl="1"/>
            <a:r>
              <a:rPr lang="en-US" dirty="0"/>
              <a:t>Update a row: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UPDATE</a:t>
            </a:r>
            <a:r>
              <a:rPr lang="en-US" dirty="0"/>
              <a:t>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SET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r>
              <a:rPr lang="en-US" dirty="0"/>
              <a:t>    column_name1 = expr1,</a:t>
            </a:r>
          </a:p>
          <a:p>
            <a:pPr marL="274320" lvl="1" indent="0">
              <a:buNone/>
            </a:pPr>
            <a:r>
              <a:rPr lang="en-US" dirty="0"/>
              <a:t>    column_name2 = expr2,</a:t>
            </a:r>
          </a:p>
          <a:p>
            <a:pPr marL="274320" lvl="1" indent="0">
              <a:buNone/>
            </a:pPr>
            <a:r>
              <a:rPr lang="en-US" dirty="0"/>
              <a:t>    ...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[WHERE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condition]</a:t>
            </a:r>
            <a:r>
              <a:rPr lang="en-US" dirty="0"/>
              <a:t>;</a:t>
            </a:r>
          </a:p>
          <a:p>
            <a:pPr marL="274320" lvl="1" indent="0">
              <a:buNone/>
            </a:pPr>
            <a:r>
              <a:rPr lang="en-US" dirty="0"/>
              <a:t>e.g. UPDATE sensor SET temp = 30, humid = 65 WHERE id = 1;</a:t>
            </a:r>
          </a:p>
          <a:p>
            <a:pPr marL="274320" lvl="1" indent="0">
              <a:buNone/>
            </a:pPr>
            <a:r>
              <a:rPr lang="en-US" dirty="0"/>
              <a:t>       </a:t>
            </a:r>
            <a:r>
              <a:rPr lang="it-IT" dirty="0"/>
              <a:t>UPDATE table1 SET col1 = col1 + 1, col2 = col1;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DD97-A1B5-4463-8908-2697848B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9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292A-E1CC-4418-B030-3CAF7EC8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6AA0-E590-494A-AFE4-4D1E227D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Select data from a table</a:t>
            </a:r>
          </a:p>
          <a:p>
            <a:pPr lvl="1"/>
            <a:r>
              <a:rPr lang="en-US" dirty="0"/>
              <a:t>Select clause: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r>
              <a:rPr lang="en-US" dirty="0"/>
              <a:t>    column_1, column_2, ...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</a:p>
          <a:p>
            <a:pPr marL="274320" lvl="1" indent="0">
              <a:buNone/>
            </a:pPr>
            <a:r>
              <a:rPr lang="en-US" dirty="0"/>
              <a:t>    table_1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</a:p>
          <a:p>
            <a:pPr marL="274320" lvl="1" indent="0">
              <a:buNone/>
            </a:pPr>
            <a:r>
              <a:rPr lang="en-US" dirty="0"/>
              <a:t>    conditions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/>
              <a:t>column_1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LIMIT</a:t>
            </a:r>
            <a:r>
              <a:rPr lang="en-US" dirty="0"/>
              <a:t> offset, length;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e.g.   SELECT ho, ten, </a:t>
            </a:r>
            <a:r>
              <a:rPr lang="en-US" dirty="0" err="1"/>
              <a:t>mssv</a:t>
            </a:r>
            <a:r>
              <a:rPr lang="en-US" dirty="0"/>
              <a:t> FROM </a:t>
            </a:r>
            <a:r>
              <a:rPr lang="en-US" dirty="0" err="1"/>
              <a:t>danhsach</a:t>
            </a:r>
            <a:r>
              <a:rPr lang="en-US" dirty="0"/>
              <a:t>;</a:t>
            </a:r>
          </a:p>
          <a:p>
            <a:pPr marL="274320" lvl="1" indent="0">
              <a:buNone/>
            </a:pPr>
            <a:r>
              <a:rPr lang="en-US" dirty="0"/>
              <a:t>	SELECT temp FROM sensor LIMIT 50,20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A7264-C13E-4743-8705-5FF4EB70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 data to database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9154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mysql.h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float data;  </a:t>
            </a: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you want to send to database</a:t>
            </a:r>
          </a:p>
          <a:p>
            <a:pPr marL="0" indent="0"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MYSQL *conn;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MYSQL_RES *res;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MYSQL_ROW row;</a:t>
            </a:r>
          </a:p>
          <a:p>
            <a:pPr marL="0" indent="0"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*server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*user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*password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me first */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*database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temp_database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while(1){	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Connect to database 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conn = 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mysql_init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mysql_real_connect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(conn,server,user,password,database,0,NULL,0); 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1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 data to database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Create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[200];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,"insert into gyro(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(%.2f)",data);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 SQL query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0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 data to database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the program with: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mariadb_config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cflags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source_code.c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mariadb_config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--libs)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2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F1C-035B-466F-9E3C-71D939E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data from the DB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6D03-A381-4814-994C-6F32F59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 C </a:t>
            </a:r>
            <a:r>
              <a:rPr lang="en-US" sz="1700" b="1" i="1" dirty="0">
                <a:solidFill>
                  <a:srgbClr val="0070C0"/>
                </a:solidFill>
              </a:rPr>
              <a:t>(refer to this link for more detail </a:t>
            </a:r>
            <a:r>
              <a:rPr lang="en-US" sz="1700" b="1" i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http://zetcode.com/db/mysqlc/</a:t>
            </a:r>
            <a:r>
              <a:rPr lang="en-US" sz="1700" b="1" i="1" dirty="0">
                <a:solidFill>
                  <a:srgbClr val="0070C0"/>
                </a:solidFill>
              </a:rPr>
              <a:t> )</a:t>
            </a:r>
          </a:p>
          <a:p>
            <a:pPr lvl="1"/>
            <a:r>
              <a:rPr lang="en-US" b="1" dirty="0"/>
              <a:t>Step 1: </a:t>
            </a:r>
            <a:r>
              <a:rPr lang="en-US" dirty="0"/>
              <a:t> select data</a:t>
            </a:r>
          </a:p>
          <a:p>
            <a:pPr marL="274320" lvl="1" indent="0">
              <a:buNone/>
            </a:pPr>
            <a:r>
              <a:rPr lang="en-US" dirty="0"/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(con, "SELECT * FROM sensor")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Step 2: </a:t>
            </a:r>
            <a:r>
              <a:rPr lang="en-US" dirty="0"/>
              <a:t>save data into a variable</a:t>
            </a:r>
          </a:p>
          <a:p>
            <a:pPr marL="274320" lvl="1" indent="0">
              <a:buNone/>
            </a:pPr>
            <a:r>
              <a:rPr lang="en-US" b="1" dirty="0"/>
              <a:t>    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MYSQL_RES *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mysql_store_result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Step 3: </a:t>
            </a:r>
            <a:r>
              <a:rPr lang="en-US" dirty="0"/>
              <a:t> get number of columns</a:t>
            </a:r>
          </a:p>
          <a:p>
            <a:pPr marL="274320" lvl="1" indent="0">
              <a:buNone/>
            </a:pPr>
            <a:r>
              <a:rPr lang="en-US" b="1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num_fields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mysql_num_fields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  <a:p>
            <a:pPr lvl="1"/>
            <a:r>
              <a:rPr lang="en-US" b="1" dirty="0"/>
              <a:t>Step 4: </a:t>
            </a:r>
            <a:r>
              <a:rPr lang="en-US" dirty="0"/>
              <a:t>retrieve each row data</a:t>
            </a:r>
          </a:p>
          <a:p>
            <a:pPr marL="274320" lvl="1" indent="0">
              <a:buNone/>
            </a:pPr>
            <a:r>
              <a:rPr lang="en-US" b="1" dirty="0"/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MYSQL_ROW row;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((row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mysql_fetch_row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(result)))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 {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num_fields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// your code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27432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E14C4-BCAD-4ACE-A806-27752BF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39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F1C-035B-466F-9E3C-71D939E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data from the DB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6D03-A381-4814-994C-6F32F59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E14C4-BCAD-4ACE-A806-27752BF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752600"/>
            <a:ext cx="8915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mysql.h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MYSQL *conn;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MYSQL_RES *res; </a:t>
            </a:r>
            <a:r>
              <a:rPr lang="en-US" sz="2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used to store DB data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MYSQL_ROW row;</a:t>
            </a:r>
          </a:p>
          <a:p>
            <a:pPr marL="0" indent="0">
              <a:buFont typeface="Arial" pitchFamily="34" charset="0"/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*server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"localhost";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*user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*password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me first */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*database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temp_database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while(1)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Connect to database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conn = 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mysql_init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  <a:endParaRPr lang="en-US" sz="2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mysql_real_connect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(conn,server,user,password,database,0,NULL,0); </a:t>
            </a:r>
          </a:p>
          <a:p>
            <a:pPr marL="0" indent="0">
              <a:buFont typeface="Arial" pitchFamily="34" charset="0"/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7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F1C-035B-466F-9E3C-71D939E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data from the DB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6D03-A381-4814-994C-6F32F59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E14C4-BCAD-4ACE-A806-27752BF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0757" y="1547191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Read data from database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(conn, "select *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mysql_store_result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(conn);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num_column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mysql_num_fields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(row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mysql_fetch_row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\t %s \t %d 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[0], row[1],row[2]);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clear result and close the connection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mysql_free_result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24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LAMP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b="1" dirty="0"/>
              <a:t>MySQL: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During installation, set up password for “root” user or change password later with</a:t>
            </a:r>
          </a:p>
          <a:p>
            <a:pPr marL="274320" lvl="1" indent="0">
              <a:buNone/>
            </a:pPr>
            <a:r>
              <a:rPr lang="en-US" dirty="0"/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mysql_secure_installation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 library for MySQL:</a:t>
            </a:r>
          </a:p>
          <a:p>
            <a:pPr marL="274320" lvl="1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libmariadb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Python Library for MySQL: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pip3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-connector-python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6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B5DA-AAC5-47AE-B540-6D031A86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SQL using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0D412-3C68-4FEF-9DA3-788C67FB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8464D-9CB4-40ED-A459-47C19942B504}"/>
              </a:ext>
            </a:extLst>
          </p:cNvPr>
          <p:cNvSpPr txBox="1"/>
          <p:nvPr/>
        </p:nvSpPr>
        <p:spPr>
          <a:xfrm>
            <a:off x="762000" y="1524000"/>
            <a:ext cx="762466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mysql.connector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 = </a:t>
            </a:r>
            <a:r>
              <a:rPr lang="en-US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mysql.connector.connect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host="localhost",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user="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your_user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password="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your_pass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database="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Temp_db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en-US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b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"insert into sensors(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temp,humid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values (32,76)"</a:t>
            </a:r>
          </a:p>
          <a:p>
            <a:r>
              <a:rPr lang="en-US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("SELECT * FROM sensors")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cursor.fetchall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etchone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to read 1 row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x in result: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print(x)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b="1" dirty="0"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2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1FE1-D769-4000-855B-E7659D00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5A85-E7C1-46C0-8A6A-3F060BC3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account for 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    </a:t>
            </a:r>
            <a:r>
              <a:rPr lang="en-US" sz="2000" dirty="0" err="1">
                <a:latin typeface="Constantia" panose="02030602050306030303" pitchFamily="18" charset="0"/>
              </a:rPr>
              <a:t>sudo</a:t>
            </a:r>
            <a:r>
              <a:rPr lang="en-US" sz="2000" dirty="0">
                <a:latin typeface="Constantia" panose="02030602050306030303" pitchFamily="18" charset="0"/>
              </a:rPr>
              <a:t> </a:t>
            </a:r>
            <a:r>
              <a:rPr lang="en-US" sz="2000" dirty="0" err="1">
                <a:latin typeface="Constantia" panose="02030602050306030303" pitchFamily="18" charset="0"/>
              </a:rPr>
              <a:t>mysql</a:t>
            </a:r>
            <a:r>
              <a:rPr lang="en-US" sz="2000" dirty="0">
                <a:latin typeface="Constantia" panose="02030602050306030303" pitchFamily="18" charset="0"/>
              </a:rPr>
              <a:t> -u root –p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tantia" panose="02030602050306030303" pitchFamily="18" charset="0"/>
              </a:rPr>
              <a:t>     create user ‘</a:t>
            </a:r>
            <a:r>
              <a:rPr lang="en-US" sz="2000" dirty="0" err="1">
                <a:solidFill>
                  <a:srgbClr val="FF0000"/>
                </a:solidFill>
                <a:latin typeface="Constantia" panose="02030602050306030303" pitchFamily="18" charset="0"/>
              </a:rPr>
              <a:t>your_name</a:t>
            </a:r>
            <a:r>
              <a:rPr lang="en-US" sz="2000" dirty="0" err="1">
                <a:latin typeface="Constantia" panose="02030602050306030303" pitchFamily="18" charset="0"/>
              </a:rPr>
              <a:t>’@’localhost</a:t>
            </a:r>
            <a:r>
              <a:rPr lang="en-US" sz="2000" dirty="0">
                <a:latin typeface="Constantia" panose="02030602050306030303" pitchFamily="18" charset="0"/>
              </a:rPr>
              <a:t>’ identified by ‘</a:t>
            </a:r>
            <a:r>
              <a:rPr lang="en-US" sz="2000" dirty="0" err="1">
                <a:solidFill>
                  <a:srgbClr val="FF0000"/>
                </a:solidFill>
                <a:latin typeface="Constantia" panose="02030602050306030303" pitchFamily="18" charset="0"/>
              </a:rPr>
              <a:t>your_password</a:t>
            </a:r>
            <a:r>
              <a:rPr lang="en-US" sz="2000" dirty="0">
                <a:latin typeface="Constantia" panose="02030602050306030303" pitchFamily="18" charset="0"/>
              </a:rPr>
              <a:t>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tantia" panose="02030602050306030303" pitchFamily="18" charset="0"/>
              </a:rPr>
              <a:t>     grant all privileges on *.* to ‘</a:t>
            </a:r>
            <a:r>
              <a:rPr lang="en-US" sz="2000" dirty="0" err="1">
                <a:solidFill>
                  <a:srgbClr val="FF0000"/>
                </a:solidFill>
                <a:latin typeface="Constantia" panose="02030602050306030303" pitchFamily="18" charset="0"/>
              </a:rPr>
              <a:t>your_name</a:t>
            </a:r>
            <a:r>
              <a:rPr lang="en-US" sz="2000" dirty="0" err="1">
                <a:latin typeface="Constantia" panose="02030602050306030303" pitchFamily="18" charset="0"/>
              </a:rPr>
              <a:t>’@’localhost</a:t>
            </a:r>
            <a:r>
              <a:rPr lang="en-US" sz="2000" dirty="0">
                <a:latin typeface="Constantia" panose="02030602050306030303" pitchFamily="18" charset="0"/>
              </a:rPr>
              <a:t>’ with grant option;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tantia" panose="02030602050306030303" pitchFamily="18" charset="0"/>
              </a:rPr>
              <a:t>     flush privileges;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FB09F-9D22-4EA0-9977-804352D1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0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new database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MySQL with: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uroot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This command will logs into MySQL as the root user (-u) and it will prompt for a password (-p) on entry.</a:t>
            </a:r>
          </a:p>
          <a:p>
            <a:r>
              <a:rPr lang="en-US" sz="2000" dirty="0"/>
              <a:t>Create new database: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temp_database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List all databases: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70C0"/>
                </a:solidFill>
              </a:rPr>
              <a:t>SHOW DATABASES;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331208"/>
            <a:ext cx="1998708" cy="2334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836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new database in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temp_database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temp_database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Create a new table name “</a:t>
            </a:r>
            <a:r>
              <a:rPr lang="en-US" dirty="0" err="1"/>
              <a:t>tempLog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CREATE TABLE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tempLog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datetime</a:t>
            </a:r>
            <a:r>
              <a:rPr lang="en-US" sz="2000" b="1" dirty="0">
                <a:solidFill>
                  <a:srgbClr val="0070C0"/>
                </a:solidFill>
              </a:rPr>
              <a:t> DATETIME NOT NULL, temperature FLOAT(5,2) NOT NULL);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new table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DESCRIBE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96417"/>
            <a:ext cx="4152900" cy="19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29F6-744B-4433-9C54-9E3A2DFF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8CEA-525D-421A-92F3-7E018CE0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(Refer to </a:t>
            </a:r>
            <a:r>
              <a:rPr lang="en-US" sz="1600" b="1" i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https://www.tutorialspoint.com/mysql/mysql-data-types.htm</a:t>
            </a:r>
            <a:r>
              <a:rPr lang="en-US" sz="1600" b="1" i="1" dirty="0">
                <a:solidFill>
                  <a:srgbClr val="0070C0"/>
                </a:solidFill>
              </a:rPr>
              <a:t>  and </a:t>
            </a:r>
            <a:r>
              <a:rPr lang="en-US" sz="1600" b="1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https://dev.mysql.com/doc/refman/8.0/en/data-type-overview.html</a:t>
            </a:r>
            <a:r>
              <a:rPr lang="en-US" sz="1600" b="1" i="1" dirty="0">
                <a:solidFill>
                  <a:srgbClr val="0070C0"/>
                </a:solidFill>
              </a:rPr>
              <a:t> for more detail)</a:t>
            </a:r>
          </a:p>
          <a:p>
            <a:r>
              <a:rPr lang="en-US" b="1" dirty="0"/>
              <a:t>Numeric types</a:t>
            </a:r>
          </a:p>
          <a:p>
            <a:pPr lvl="1"/>
            <a:r>
              <a:rPr lang="en-US" b="1" dirty="0"/>
              <a:t>INT</a:t>
            </a:r>
            <a:r>
              <a:rPr lang="en-US" dirty="0"/>
              <a:t>:  signed </a:t>
            </a:r>
            <a:r>
              <a:rPr lang="en-US" dirty="0">
                <a:solidFill>
                  <a:srgbClr val="FF0000"/>
                </a:solidFill>
              </a:rPr>
              <a:t>32bit</a:t>
            </a:r>
            <a:r>
              <a:rPr lang="en-US" dirty="0"/>
              <a:t> int, range from -2147483648 to 2147483647</a:t>
            </a:r>
          </a:p>
          <a:p>
            <a:pPr lvl="1"/>
            <a:r>
              <a:rPr lang="en-US" b="1" dirty="0"/>
              <a:t>TINYINT</a:t>
            </a:r>
            <a:r>
              <a:rPr lang="en-US" dirty="0"/>
              <a:t>: signed </a:t>
            </a:r>
            <a:r>
              <a:rPr lang="en-US" dirty="0">
                <a:solidFill>
                  <a:srgbClr val="FF0000"/>
                </a:solidFill>
              </a:rPr>
              <a:t>8bit</a:t>
            </a:r>
            <a:r>
              <a:rPr lang="en-US" dirty="0"/>
              <a:t> INT</a:t>
            </a:r>
          </a:p>
          <a:p>
            <a:pPr lvl="1"/>
            <a:r>
              <a:rPr lang="en-US" b="1" dirty="0"/>
              <a:t>MEDIUMINT</a:t>
            </a:r>
            <a:r>
              <a:rPr lang="en-US" dirty="0"/>
              <a:t>: signed 24bit INT</a:t>
            </a:r>
          </a:p>
          <a:p>
            <a:pPr lvl="1"/>
            <a:r>
              <a:rPr lang="en-US" b="1" dirty="0"/>
              <a:t>FLOAT(M,D)</a:t>
            </a:r>
            <a:r>
              <a:rPr lang="en-US" dirty="0"/>
              <a:t>: floating-point number with display length M and number of decimals D.  </a:t>
            </a:r>
            <a:endParaRPr lang="en-US" b="1" dirty="0"/>
          </a:p>
          <a:p>
            <a:r>
              <a:rPr lang="en-US" b="1" dirty="0"/>
              <a:t>Date and Time types</a:t>
            </a:r>
          </a:p>
          <a:p>
            <a:pPr lvl="1"/>
            <a:r>
              <a:rPr lang="en-US" b="1" dirty="0"/>
              <a:t>DATE</a:t>
            </a:r>
            <a:r>
              <a:rPr lang="en-US" dirty="0"/>
              <a:t>: a date in YYYY-MM-DD format</a:t>
            </a:r>
          </a:p>
          <a:p>
            <a:pPr lvl="1"/>
            <a:r>
              <a:rPr lang="en-US" b="1" dirty="0"/>
              <a:t>DATETIME</a:t>
            </a:r>
            <a:r>
              <a:rPr lang="en-US" dirty="0"/>
              <a:t>: date and time combination in YYYY-MM-DD HH:MM:SS format.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store time in HH:MM:SS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A84DF-C33E-4F69-9A1A-AC0773EE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5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C291-C5F7-46AF-A0BD-0FDDAC6F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F496-7CED-40D1-BF15-16C7100E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String types</a:t>
            </a:r>
          </a:p>
          <a:p>
            <a:pPr lvl="1"/>
            <a:r>
              <a:rPr lang="en-US" b="1" dirty="0"/>
              <a:t>CHAR(M)</a:t>
            </a:r>
            <a:r>
              <a:rPr lang="en-US" dirty="0"/>
              <a:t>: fixed-length (M) string, max 255 characters</a:t>
            </a:r>
          </a:p>
          <a:p>
            <a:pPr lvl="1"/>
            <a:r>
              <a:rPr lang="en-US" b="1" dirty="0"/>
              <a:t>VARCHAR(M)</a:t>
            </a:r>
            <a:r>
              <a:rPr lang="en-US" dirty="0"/>
              <a:t>: variable-length string, max 255 characters</a:t>
            </a:r>
          </a:p>
          <a:p>
            <a:pPr lvl="1"/>
            <a:r>
              <a:rPr lang="en-US" b="1" dirty="0"/>
              <a:t>BLOB</a:t>
            </a:r>
            <a:r>
              <a:rPr lang="en-US" dirty="0"/>
              <a:t> or </a:t>
            </a:r>
            <a:r>
              <a:rPr lang="en-US" b="1" dirty="0"/>
              <a:t>TEXT</a:t>
            </a:r>
            <a:r>
              <a:rPr lang="en-US" dirty="0"/>
              <a:t>: a field with maximum 65535 characters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10707-1C81-447C-AFB1-783201FE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7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264D-2579-40B1-ADA4-3F98BA6D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0901-3D85-4291-BB71-D9DBBC75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0CBF5-A2DE-4170-8DF6-A48D0369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89A6-639D-46C5-9583-0165B962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419671" cy="275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C6698-0843-442A-83D7-FF57DA69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2" y="4429125"/>
            <a:ext cx="3995738" cy="11034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08B04-B316-4E31-A821-4CB7798D7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" y="5675812"/>
            <a:ext cx="7447903" cy="628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13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05AE-14B8-4223-9CDE-053A4A5D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28E3-DCE1-49CC-970C-A7C7C8F3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 data to a table</a:t>
            </a:r>
          </a:p>
          <a:p>
            <a:pPr lvl="1"/>
            <a:r>
              <a:rPr lang="en-US" dirty="0"/>
              <a:t>Insert a single row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INSERT INTO </a:t>
            </a:r>
            <a:r>
              <a:rPr lang="en-US" dirty="0"/>
              <a:t>table(c1,c2,...)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r>
              <a:rPr lang="en-US" dirty="0"/>
              <a:t> (v1,v2,...);</a:t>
            </a:r>
          </a:p>
          <a:p>
            <a:pPr lvl="1"/>
            <a:r>
              <a:rPr lang="en-US" dirty="0"/>
              <a:t>Insert multiple rows: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INSERT INTO</a:t>
            </a:r>
            <a:r>
              <a:rPr lang="en-US" dirty="0"/>
              <a:t> table(c1,c2,...)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v11,v12,...</a:t>
            </a:r>
            <a:r>
              <a:rPr lang="en-US" dirty="0">
                <a:solidFill>
                  <a:srgbClr val="FF0000"/>
                </a:solidFill>
              </a:rPr>
              <a:t>),(</a:t>
            </a:r>
            <a:r>
              <a:rPr lang="en-US" dirty="0"/>
              <a:t>v21,v22,...</a:t>
            </a:r>
            <a:r>
              <a:rPr lang="en-US" dirty="0">
                <a:solidFill>
                  <a:srgbClr val="FF0000"/>
                </a:solidFill>
              </a:rPr>
              <a:t>),</a:t>
            </a:r>
          </a:p>
          <a:p>
            <a:pPr marL="274320" lvl="1" indent="0">
              <a:buNone/>
            </a:pPr>
            <a:r>
              <a:rPr lang="en-US" dirty="0"/>
              <a:t>    ...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(vnn,vn2,...);</a:t>
            </a:r>
          </a:p>
          <a:p>
            <a:r>
              <a:rPr lang="en-US" b="1" dirty="0"/>
              <a:t>Delete data from a table</a:t>
            </a:r>
          </a:p>
          <a:p>
            <a:pPr lvl="1"/>
            <a:r>
              <a:rPr lang="en-US" dirty="0"/>
              <a:t>Delete rows: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DELETE FROM </a:t>
            </a:r>
            <a:r>
              <a:rPr lang="en-US" dirty="0" err="1"/>
              <a:t>table_name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/>
              <a:t>;</a:t>
            </a:r>
          </a:p>
          <a:p>
            <a:pPr marL="274320" lvl="1" indent="0">
              <a:buNone/>
            </a:pPr>
            <a:r>
              <a:rPr lang="en-US" dirty="0"/>
              <a:t>e.g. DELETE FROM temperature  WHERE  ID = 4;</a:t>
            </a:r>
          </a:p>
          <a:p>
            <a:pPr marL="274320" lvl="1" indent="0">
              <a:buNone/>
            </a:pPr>
            <a:r>
              <a:rPr lang="en-US" dirty="0"/>
              <a:t>       DELETE FROM temperature  WHERE  ID &lt; 4;</a:t>
            </a:r>
          </a:p>
          <a:p>
            <a:pPr marL="274320" lvl="1" indent="0">
              <a:buNone/>
            </a:pPr>
            <a:r>
              <a:rPr lang="en-US" dirty="0"/>
              <a:t>       DELETE FROM </a:t>
            </a:r>
            <a:r>
              <a:rPr lang="en-US" dirty="0" err="1"/>
              <a:t>diemdanh</a:t>
            </a:r>
            <a:r>
              <a:rPr lang="en-US" dirty="0"/>
              <a:t>  WHERE  name = ‘Hieu’;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10A1A-00E3-4FAA-8929-00E1D228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44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3425</TotalTime>
  <Words>1481</Words>
  <Application>Microsoft Office PowerPoint</Application>
  <PresentationFormat>On-screen Show (4:3)</PresentationFormat>
  <Paragraphs>221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 Light SemiCondensed</vt:lpstr>
      <vt:lpstr>Calibri</vt:lpstr>
      <vt:lpstr>Constantia</vt:lpstr>
      <vt:lpstr>Courier New</vt:lpstr>
      <vt:lpstr>Clarity</vt:lpstr>
      <vt:lpstr>  Database</vt:lpstr>
      <vt:lpstr>Setting up LAMP Server</vt:lpstr>
      <vt:lpstr>Setting up MySQL</vt:lpstr>
      <vt:lpstr>Create new database in MySQL</vt:lpstr>
      <vt:lpstr>Create new database in MySQL</vt:lpstr>
      <vt:lpstr>MySQL data types</vt:lpstr>
      <vt:lpstr>MySQL data types</vt:lpstr>
      <vt:lpstr>Examples</vt:lpstr>
      <vt:lpstr>MySQL Data manipulation</vt:lpstr>
      <vt:lpstr>Example</vt:lpstr>
      <vt:lpstr>Example</vt:lpstr>
      <vt:lpstr>MySQL Data manipulation</vt:lpstr>
      <vt:lpstr>MySQL Data manipulation</vt:lpstr>
      <vt:lpstr>Send data to database in C</vt:lpstr>
      <vt:lpstr>Send data to database in C</vt:lpstr>
      <vt:lpstr>Send data to database in C</vt:lpstr>
      <vt:lpstr>Retrieving data from the DB in C</vt:lpstr>
      <vt:lpstr>Retrieving data from the DB in C</vt:lpstr>
      <vt:lpstr>Retrieving data from the DB in C</vt:lpstr>
      <vt:lpstr>Connecting to SQL using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vi điều khiển</dc:title>
  <dc:creator>haduc</dc:creator>
  <cp:lastModifiedBy>duc b</cp:lastModifiedBy>
  <cp:revision>403</cp:revision>
  <dcterms:created xsi:type="dcterms:W3CDTF">2015-08-30T01:38:28Z</dcterms:created>
  <dcterms:modified xsi:type="dcterms:W3CDTF">2022-04-05T06:12:48Z</dcterms:modified>
</cp:coreProperties>
</file>