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328" r:id="rId3"/>
    <p:sldId id="318" r:id="rId4"/>
    <p:sldId id="319" r:id="rId5"/>
    <p:sldId id="322" r:id="rId6"/>
    <p:sldId id="323" r:id="rId7"/>
    <p:sldId id="324" r:id="rId8"/>
    <p:sldId id="325" r:id="rId9"/>
    <p:sldId id="326" r:id="rId10"/>
    <p:sldId id="288" r:id="rId11"/>
    <p:sldId id="281" r:id="rId12"/>
    <p:sldId id="329" r:id="rId13"/>
    <p:sldId id="287" r:id="rId14"/>
    <p:sldId id="282" r:id="rId15"/>
    <p:sldId id="316" r:id="rId16"/>
    <p:sldId id="317" r:id="rId17"/>
    <p:sldId id="304" r:id="rId18"/>
    <p:sldId id="305" r:id="rId19"/>
    <p:sldId id="306" r:id="rId20"/>
    <p:sldId id="307" r:id="rId21"/>
    <p:sldId id="308" r:id="rId22"/>
    <p:sldId id="332" r:id="rId23"/>
    <p:sldId id="333" r:id="rId24"/>
    <p:sldId id="334" r:id="rId25"/>
    <p:sldId id="33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5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7" autoAdjust="0"/>
  </p:normalViewPr>
  <p:slideViewPr>
    <p:cSldViewPr>
      <p:cViewPr varScale="1">
        <p:scale>
          <a:sx n="83" d="100"/>
          <a:sy n="83" d="100"/>
        </p:scale>
        <p:origin x="10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A33C2-6F37-4DE9-AAF9-8ABC356AE65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4680-6E9A-445B-9304-F7D1A27E0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9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nutshell it’s a networking server that sits on a physical server (oops, a server on a server) and waits for a client to send a request. When it receives a request, it generates a response and sends it back to the client. The communication between a client and a server happens using HTTP protocol. A client can be your browser or any other software that speaks HTTP.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nutshell it’s a networking server that sits on a physical server (oops, a server on a server) and waits for a client to send a request. When it receives a request, it generates a response and sends it back to the client. The communication between a client and a server happens using HTTP protocol. A client can be your browser or any other software that speaks HTTP.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4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means that unlike traditional web servers, it does not fork for each incoming connection, nor does it fork many copies of itself to handle multiple connections.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8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Essentially, the program retrieves the information about the number of characters in the input from value of the CONTENT_LENGTH environment variable. Then it </a:t>
            </a:r>
            <a:r>
              <a:rPr lang="en-US" dirty="0" err="1"/>
              <a:t>unencodes</a:t>
            </a:r>
            <a:r>
              <a:rPr lang="en-US" dirty="0"/>
              <a:t> (decodes) the data, since the data arrives in the specifically encoded format that was already men­tioned. The program has been written for a form where the text input field has the name data (actually, just the length of the name matters here). For example, if the user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E4680-6E9A-445B-9304-F7D1A27E0E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6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61BE-7EE5-473D-84A7-4C53642E76F3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ECD9-E72D-423D-873E-C8701D4E51F3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19C6-978E-42A3-A0DA-A23B7AC47044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51FE-9C5E-464A-AC70-6B909B40C014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501107"/>
            <a:ext cx="1066800" cy="329184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957FE44-DABC-424D-A234-74BB9410FF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206D-CD87-417B-A3E9-8E7F517E463E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8F107-3B8C-4C3E-96B2-5FDE77B1A8A3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7A77-E7D0-4A81-9F27-235411449FDF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75E10-1A59-4CE8-9F8F-26909B2B45ED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9CF-71D8-44A8-A43E-06A522466198}" type="datetime1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A33-8193-44AB-9CBE-84B62B603B98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72B2-C299-428F-9DB0-AF5E4D034999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38B7AF6-6F47-4FBA-B77D-1A1AB60E82CA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81315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3957FE44-DABC-424D-A234-74BB9410FF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vn/url?sa=i&amp;rct=j&amp;q=&amp;esrc=s&amp;source=images&amp;cd=&amp;cad=rja&amp;uact=8&amp;ved=0CAcQjRxqFQoTCOa4gpvXz8cCFU-ejgodsSsIRA&amp;url=http://spikeex.deviantart.com/art/Microchip-Tattoo-Design-1-42179858&amp;ei=31_iVaZNz7y6BLHXoKAE&amp;psig=AFQjCNF-y2BM98GH0MilH1ajH4XNM5xsRQ&amp;ust=14409853935037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g02.deviantart.net/aaac/i/2006/302/3/0/microchip_tattoo_design_1_by_spikeex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3" y="3505199"/>
            <a:ext cx="3322748" cy="33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Lecturer: Dr. Bui Ha Duc</a:t>
            </a:r>
          </a:p>
          <a:p>
            <a:r>
              <a:rPr lang="en-US" dirty="0"/>
              <a:t>Dept. of Mechatronics</a:t>
            </a:r>
          </a:p>
          <a:p>
            <a:r>
              <a:rPr lang="en-US" dirty="0"/>
              <a:t>Email: ducbh@hcmute.edu.vn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6400800"/>
            <a:ext cx="1066800" cy="329184"/>
          </a:xfrm>
        </p:spPr>
        <p:txBody>
          <a:bodyPr/>
          <a:lstStyle/>
          <a:p>
            <a:fld id="{3957FE44-DABC-424D-A234-74BB9410FF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3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web server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3439"/>
            <a:ext cx="8229600" cy="40103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02839" y="5903102"/>
            <a:ext cx="3664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https://ruslanspivak.com/lsbaws-part1/</a:t>
            </a:r>
          </a:p>
        </p:txBody>
      </p:sp>
    </p:spTree>
    <p:extLst>
      <p:ext uri="{BB962C8B-B14F-4D97-AF65-F5344CB8AC3E}">
        <p14:creationId xmlns:p14="http://schemas.microsoft.com/office/powerpoint/2010/main" val="358040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Apache </a:t>
            </a:r>
            <a:r>
              <a:rPr lang="en-US" b="1" dirty="0" err="1"/>
              <a:t>Webser</a:t>
            </a:r>
            <a:r>
              <a:rPr lang="en-US" b="1" dirty="0"/>
              <a:t>:</a:t>
            </a:r>
          </a:p>
          <a:p>
            <a:r>
              <a:rPr lang="en-US" dirty="0"/>
              <a:t>Most</a:t>
            </a:r>
            <a:r>
              <a:rPr lang="en-US" b="1" dirty="0"/>
              <a:t> </a:t>
            </a:r>
            <a:r>
              <a:rPr lang="en-US" dirty="0"/>
              <a:t>popular web server application</a:t>
            </a:r>
          </a:p>
          <a:p>
            <a:r>
              <a:rPr lang="en-US" dirty="0"/>
              <a:t>Apache can serve HTML files over HTTP </a:t>
            </a:r>
            <a:r>
              <a:rPr lang="en-US" dirty="0" err="1"/>
              <a:t>anddynamic</a:t>
            </a:r>
            <a:r>
              <a:rPr lang="en-US" dirty="0"/>
              <a:t> web pages using scripting languages such as PHP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Procedures: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apache with the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apache2 –y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Find Raspberry IP with:</a:t>
            </a:r>
          </a:p>
          <a:p>
            <a:pPr marL="274320" lvl="1" indent="0">
              <a:buNone/>
            </a:pPr>
            <a:r>
              <a:rPr lang="en-US" dirty="0"/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hostname -I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Access the website at raspberry 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0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Changing the default web page</a:t>
            </a:r>
          </a:p>
          <a:p>
            <a:r>
              <a:rPr lang="en-US" dirty="0"/>
              <a:t>The default website is located at: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/www/html/index.html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/www/html is a enclosed folder, owned by root.</a:t>
            </a:r>
          </a:p>
          <a:p>
            <a:r>
              <a:rPr lang="en-US" dirty="0"/>
              <a:t>To modify, change the owner with: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pi: index.html </a:t>
            </a:r>
          </a:p>
          <a:p>
            <a:pPr marL="0" indent="0">
              <a:buNone/>
            </a:pPr>
            <a:r>
              <a:rPr lang="en-US" dirty="0"/>
              <a:t>Or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pi:pi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/www/html</a:t>
            </a:r>
          </a:p>
          <a:p>
            <a:r>
              <a:rPr lang="en-US" dirty="0"/>
              <a:t>Replace the index.html with your website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9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Web developing Languages:</a:t>
            </a:r>
          </a:p>
          <a:p>
            <a:r>
              <a:rPr lang="en-US" b="1" dirty="0"/>
              <a:t>HTML</a:t>
            </a:r>
            <a:r>
              <a:rPr lang="en-US" dirty="0"/>
              <a:t>: creating Web pages</a:t>
            </a:r>
          </a:p>
          <a:p>
            <a:r>
              <a:rPr lang="en-US" b="1"/>
              <a:t>CSS</a:t>
            </a:r>
            <a:r>
              <a:rPr lang="en-US" dirty="0"/>
              <a:t>: create website layout, describes how HTML elements are to be displayed on screen, paper, or in other media</a:t>
            </a:r>
          </a:p>
          <a:p>
            <a:r>
              <a:rPr lang="en-US" b="1" dirty="0" err="1"/>
              <a:t>Javascript</a:t>
            </a:r>
            <a:r>
              <a:rPr lang="en-US" dirty="0"/>
              <a:t>: makes website do what you want them to do</a:t>
            </a:r>
          </a:p>
          <a:p>
            <a:r>
              <a:rPr lang="en-US" b="1" dirty="0"/>
              <a:t>PHP</a:t>
            </a:r>
            <a:r>
              <a:rPr lang="en-US" dirty="0"/>
              <a:t>: making dynamic and interactive Web pages</a:t>
            </a:r>
          </a:p>
          <a:p>
            <a:r>
              <a:rPr lang="en-US" b="1" dirty="0" err="1"/>
              <a:t>Websocket</a:t>
            </a:r>
            <a:r>
              <a:rPr lang="en-US" dirty="0"/>
              <a:t>: lightweight client-server communication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>
                <a:solidFill>
                  <a:srgbClr val="0070C0"/>
                </a:solidFill>
              </a:rPr>
              <a:t>Visit </a:t>
            </a:r>
            <a:r>
              <a:rPr lang="en-US" sz="2800" b="1" dirty="0">
                <a:solidFill>
                  <a:srgbClr val="0070C0"/>
                </a:solidFill>
              </a:rPr>
              <a:t>www.w3schools.com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9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&lt;head&gt;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	&lt;title&gt;Page Title&lt;/title&gt;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&lt;/head&gt;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&lt;body&gt;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&lt;h1&gt;My First Heading&lt;/h1&gt;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&lt;p&gt;My first paragraph.&lt;/p&gt;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37664" y="2312911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2743200"/>
            <a:ext cx="3352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 structure: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tagname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en-US" dirty="0"/>
              <a:t>Content...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tagname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HTML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12332"/>
              </p:ext>
            </p:extLst>
          </p:nvPr>
        </p:nvGraphicFramePr>
        <p:xfrm>
          <a:off x="717378" y="3429000"/>
          <a:ext cx="6902622" cy="3235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Heading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 link&gt;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Division, contains other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&lt;/form&gt;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Defines a form that is used to collect user 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76400" y="2438400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Start 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0958" y="243840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End tag</a:t>
            </a:r>
          </a:p>
        </p:txBody>
      </p:sp>
    </p:spTree>
    <p:extLst>
      <p:ext uri="{BB962C8B-B14F-4D97-AF65-F5344CB8AC3E}">
        <p14:creationId xmlns:p14="http://schemas.microsoft.com/office/powerpoint/2010/main" val="329009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84904"/>
              </p:ext>
            </p:extLst>
          </p:nvPr>
        </p:nvGraphicFramePr>
        <p:xfrm>
          <a:off x="1066800" y="4038600"/>
          <a:ext cx="7086600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that an input element should be disabled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the URL (web address) for a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a unique id for an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the source (web address) for an 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an inline CSS style for an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Specifies extra information about an element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</a:t>
            </a:r>
            <a:r>
              <a:rPr lang="en-US" b="1" dirty="0"/>
              <a:t>additional information</a:t>
            </a:r>
            <a:r>
              <a:rPr lang="en-US" dirty="0"/>
              <a:t> about an element.</a:t>
            </a:r>
          </a:p>
          <a:p>
            <a:r>
              <a:rPr lang="en-US" dirty="0"/>
              <a:t>Attributes are always specified in </a:t>
            </a:r>
            <a:r>
              <a:rPr lang="en-US" b="1" dirty="0"/>
              <a:t>the start tag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E.g. 	</a:t>
            </a:r>
            <a:r>
              <a:rPr lang="en-US" sz="2000" dirty="0"/>
              <a:t>&lt;a </a:t>
            </a:r>
            <a:r>
              <a:rPr lang="en-US" sz="2000" dirty="0" err="1">
                <a:solidFill>
                  <a:srgbClr val="FF0000"/>
                </a:solidFill>
              </a:rPr>
              <a:t>href</a:t>
            </a:r>
            <a:r>
              <a:rPr lang="en-US" sz="2000" dirty="0">
                <a:solidFill>
                  <a:srgbClr val="0070C0"/>
                </a:solidFill>
              </a:rPr>
              <a:t>="https://www.w3schools.com"</a:t>
            </a:r>
            <a:r>
              <a:rPr lang="en-US" sz="2000" dirty="0"/>
              <a:t>&gt;This is a link&lt;/a&gt; 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src</a:t>
            </a:r>
            <a:r>
              <a:rPr lang="en-US" sz="2000" dirty="0">
                <a:solidFill>
                  <a:srgbClr val="0070C0"/>
                </a:solidFill>
              </a:rPr>
              <a:t>="w3schools.jpg" </a:t>
            </a:r>
            <a:r>
              <a:rPr lang="en-US" sz="2000" dirty="0">
                <a:solidFill>
                  <a:srgbClr val="FF0000"/>
                </a:solidFill>
              </a:rPr>
              <a:t>width</a:t>
            </a:r>
            <a:r>
              <a:rPr lang="en-US" sz="2000" dirty="0">
                <a:solidFill>
                  <a:srgbClr val="0070C0"/>
                </a:solidFill>
              </a:rPr>
              <a:t>="104" </a:t>
            </a:r>
            <a:r>
              <a:rPr lang="en-US" sz="2000" dirty="0">
                <a:solidFill>
                  <a:srgbClr val="FF0000"/>
                </a:solidFill>
              </a:rPr>
              <a:t>height</a:t>
            </a:r>
            <a:r>
              <a:rPr lang="en-US" sz="2000" dirty="0">
                <a:solidFill>
                  <a:srgbClr val="0070C0"/>
                </a:solidFill>
              </a:rPr>
              <a:t>="142"</a:t>
            </a:r>
            <a:r>
              <a:rPr lang="en-US" sz="2000" dirty="0"/>
              <a:t>&gt; </a:t>
            </a:r>
          </a:p>
          <a:p>
            <a:r>
              <a:rPr lang="en-US" sz="2000" dirty="0"/>
              <a:t>HTML Attributes: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4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Action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>
                <a:solidFill>
                  <a:srgbClr val="0070C0"/>
                </a:solidFill>
              </a:rPr>
              <a:t>=“…/</a:t>
            </a:r>
            <a:r>
              <a:rPr lang="en-US" dirty="0" err="1">
                <a:solidFill>
                  <a:srgbClr val="0070C0"/>
                </a:solidFill>
              </a:rPr>
              <a:t>mult.cgi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/>
              <a:t>&gt;</a:t>
            </a:r>
          </a:p>
          <a:p>
            <a:r>
              <a:rPr lang="en-US" dirty="0"/>
              <a:t>The </a:t>
            </a:r>
            <a:r>
              <a:rPr lang="en-US" b="1" dirty="0"/>
              <a:t>action</a:t>
            </a:r>
            <a:r>
              <a:rPr lang="en-US" dirty="0"/>
              <a:t> attribute defines the action to be performed when the form is submitted.</a:t>
            </a:r>
          </a:p>
          <a:p>
            <a:endParaRPr lang="en-US" dirty="0"/>
          </a:p>
          <a:p>
            <a:r>
              <a:rPr lang="en-US" dirty="0"/>
              <a:t>In the example above, the form data is sent to a program on the server called “</a:t>
            </a:r>
            <a:r>
              <a:rPr lang="en-US" dirty="0" err="1"/>
              <a:t>mult.cgi</a:t>
            </a:r>
            <a:r>
              <a:rPr lang="en-US" dirty="0"/>
              <a:t>". This program contains a server-side script that handles the form data.</a:t>
            </a:r>
          </a:p>
          <a:p>
            <a:endParaRPr lang="en-US" dirty="0"/>
          </a:p>
          <a:p>
            <a:r>
              <a:rPr lang="en-US" dirty="0"/>
              <a:t>If the action attribute is omitted, the action is set to the current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Method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method</a:t>
            </a:r>
            <a:r>
              <a:rPr lang="en-US" dirty="0"/>
              <a:t> attribute specifies the HTTP method (</a:t>
            </a:r>
            <a:r>
              <a:rPr lang="en-US" b="1" dirty="0"/>
              <a:t>GET </a:t>
            </a:r>
            <a:r>
              <a:rPr lang="en-US" dirty="0"/>
              <a:t>or </a:t>
            </a:r>
            <a:r>
              <a:rPr lang="en-US" b="1" dirty="0"/>
              <a:t>POST</a:t>
            </a:r>
            <a:r>
              <a:rPr lang="en-US" dirty="0"/>
              <a:t>) to be used when submitting the form data.</a:t>
            </a:r>
          </a:p>
          <a:p>
            <a:pPr marL="0" indent="0">
              <a:buNone/>
            </a:pPr>
            <a:r>
              <a:rPr lang="en-US" dirty="0"/>
              <a:t>   e.g. 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>
                <a:solidFill>
                  <a:srgbClr val="0070C0"/>
                </a:solidFill>
              </a:rPr>
              <a:t>=“…/</a:t>
            </a:r>
            <a:r>
              <a:rPr lang="en-US" dirty="0" err="1">
                <a:solidFill>
                  <a:srgbClr val="0070C0"/>
                </a:solidFill>
              </a:rPr>
              <a:t>mult.cgi</a:t>
            </a:r>
            <a:r>
              <a:rPr lang="en-US" dirty="0">
                <a:solidFill>
                  <a:srgbClr val="0070C0"/>
                </a:solidFill>
              </a:rPr>
              <a:t>“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>
                <a:solidFill>
                  <a:srgbClr val="0070C0"/>
                </a:solidFill>
              </a:rPr>
              <a:t> = “GET”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>
                <a:solidFill>
                  <a:srgbClr val="0070C0"/>
                </a:solidFill>
              </a:rPr>
              <a:t>=“…/</a:t>
            </a:r>
            <a:r>
              <a:rPr lang="en-US" dirty="0" err="1">
                <a:solidFill>
                  <a:srgbClr val="0070C0"/>
                </a:solidFill>
              </a:rPr>
              <a:t>mult.cgi</a:t>
            </a:r>
            <a:r>
              <a:rPr lang="en-US" dirty="0">
                <a:solidFill>
                  <a:srgbClr val="0070C0"/>
                </a:solidFill>
              </a:rPr>
              <a:t>“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>
                <a:solidFill>
                  <a:srgbClr val="0070C0"/>
                </a:solidFill>
              </a:rPr>
              <a:t> = “POST”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GET </a:t>
            </a:r>
            <a:r>
              <a:rPr lang="en-US" dirty="0"/>
              <a:t>is used, the data received will be</a:t>
            </a:r>
          </a:p>
          <a:p>
            <a:pPr marL="0" indent="0">
              <a:buNone/>
            </a:pPr>
            <a:r>
              <a:rPr lang="en-US" dirty="0"/>
              <a:t>          ?m=20&amp;n=3</a:t>
            </a:r>
          </a:p>
          <a:p>
            <a:pPr marL="0" indent="0">
              <a:buNone/>
            </a:pPr>
            <a:r>
              <a:rPr lang="en-US" dirty="0"/>
              <a:t>(data will be show on the </a:t>
            </a:r>
            <a:r>
              <a:rPr lang="en-US" dirty="0" err="1"/>
              <a:t>url</a:t>
            </a:r>
            <a:r>
              <a:rPr lang="en-US" dirty="0"/>
              <a:t> bar)</a:t>
            </a:r>
          </a:p>
          <a:p>
            <a:r>
              <a:rPr lang="en-US" b="1" dirty="0"/>
              <a:t>GET</a:t>
            </a:r>
            <a:r>
              <a:rPr lang="en-US" dirty="0"/>
              <a:t> is best suited for short, non-sensitive, amounts of data, because it has size limitations.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4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Method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/>
              <a:t>POST</a:t>
            </a:r>
            <a:r>
              <a:rPr lang="en-US" dirty="0"/>
              <a:t> is used, the data received will be</a:t>
            </a:r>
          </a:p>
          <a:p>
            <a:pPr marL="0" indent="0">
              <a:buNone/>
            </a:pPr>
            <a:r>
              <a:rPr lang="en-US" dirty="0"/>
              <a:t>	m=20&amp;n=3</a:t>
            </a:r>
          </a:p>
          <a:p>
            <a:endParaRPr lang="en-US" b="1" dirty="0"/>
          </a:p>
          <a:p>
            <a:r>
              <a:rPr lang="en-US" b="1" dirty="0"/>
              <a:t>POST </a:t>
            </a:r>
            <a:r>
              <a:rPr lang="en-US" dirty="0"/>
              <a:t>has no size limitations, and can be used to send large amounts of data.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Reference</a:t>
            </a:r>
          </a:p>
          <a:p>
            <a:pPr marL="0" indent="0">
              <a:buNone/>
            </a:pPr>
            <a:r>
              <a:rPr lang="en-US" sz="1800" dirty="0"/>
              <a:t>(https://developer.mozilla.org/en-US/docs/Web/Guide/HTML/Forms/Sending_and_retrieving_form_data)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protocol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3439"/>
            <a:ext cx="8229600" cy="40103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02839" y="5903102"/>
            <a:ext cx="3664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https://ruslanspivak.com/lsbaws-part1/</a:t>
            </a:r>
          </a:p>
        </p:txBody>
      </p:sp>
    </p:spTree>
    <p:extLst>
      <p:ext uri="{BB962C8B-B14F-4D97-AF65-F5344CB8AC3E}">
        <p14:creationId xmlns:p14="http://schemas.microsoft.com/office/powerpoint/2010/main" val="385905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</a:t>
            </a:r>
            <a:r>
              <a:rPr lang="en-US" b="1" dirty="0"/>
              <a:t>POST</a:t>
            </a:r>
            <a:r>
              <a:rPr lang="en-US" dirty="0"/>
              <a:t>, data is passed to the script or program in the standard input stream (</a:t>
            </a:r>
            <a:r>
              <a:rPr lang="en-US" dirty="0" err="1"/>
              <a:t>stdin</a:t>
            </a:r>
            <a:r>
              <a:rPr lang="en-US" dirty="0"/>
              <a:t>), and the length (in bytes, i.e. characters) of the data is passed in an environment variable called CONTENT_LENGTH.</a:t>
            </a:r>
          </a:p>
          <a:p>
            <a:endParaRPr lang="en-US" dirty="0"/>
          </a:p>
          <a:p>
            <a:r>
              <a:rPr lang="en-US" dirty="0"/>
              <a:t>When reading the input, the program must not try to read more than CONTENT_LENGTH characters.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(Refer to these website for more detail: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https://www.w3schools.com/php/php_forms.asp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70C0"/>
                </a:solidFill>
              </a:rPr>
              <a:t>https://www.ostraining.com/blog/coding/retrieve-html-form-data-with-php/ 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7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DB1CD9-F476-4BC7-BB80-C71BA478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427049"/>
            <a:ext cx="4071762" cy="1544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from POST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129" y="2895600"/>
            <a:ext cx="8305800" cy="28623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  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     &lt;form </a:t>
            </a:r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="</a:t>
            </a:r>
            <a:r>
              <a:rPr lang="en-US" dirty="0" err="1">
                <a:solidFill>
                  <a:srgbClr val="0099FF"/>
                </a:solidFill>
              </a:rPr>
              <a:t>welcome.php</a:t>
            </a:r>
            <a:r>
              <a:rPr lang="en-US" dirty="0"/>
              <a:t>" </a:t>
            </a:r>
            <a:r>
              <a:rPr lang="en-US" dirty="0">
                <a:solidFill>
                  <a:srgbClr val="FF0000"/>
                </a:solidFill>
              </a:rPr>
              <a:t>method</a:t>
            </a:r>
            <a:r>
              <a:rPr lang="en-US" dirty="0"/>
              <a:t>="</a:t>
            </a:r>
            <a:r>
              <a:rPr lang="en-US" dirty="0">
                <a:solidFill>
                  <a:srgbClr val="0099FF"/>
                </a:solidFill>
              </a:rPr>
              <a:t>post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          Name: &lt;input type="text" name="name"&gt;&lt;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E-mail: &lt;input type="text"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&lt;input type="submit"&gt;</a:t>
            </a:r>
            <a:br>
              <a:rPr lang="en-US" dirty="0"/>
            </a:br>
            <a:r>
              <a:rPr lang="en-US" dirty="0"/>
              <a:t>     &lt;/form&gt;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924490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data received will be ?</a:t>
            </a:r>
          </a:p>
        </p:txBody>
      </p:sp>
    </p:spTree>
    <p:extLst>
      <p:ext uri="{BB962C8B-B14F-4D97-AF65-F5344CB8AC3E}">
        <p14:creationId xmlns:p14="http://schemas.microsoft.com/office/powerpoint/2010/main" val="356397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F156-7505-4D18-B1E6-9A1CEC5A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from POST with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D680-A7F9-496E-B123-B26759FF3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en-US" sz="2000" dirty="0" err="1">
                <a:solidFill>
                  <a:srgbClr val="00B050"/>
                </a:solidFill>
              </a:rPr>
              <a:t>welcome.php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// retrieve the form data by using the element's name attributes value as key </a:t>
            </a:r>
          </a:p>
          <a:p>
            <a:pPr marL="0" indent="0">
              <a:buNone/>
            </a:pPr>
            <a:r>
              <a:rPr lang="en-US" sz="2000" dirty="0"/>
              <a:t>$name = $_</a:t>
            </a:r>
            <a:r>
              <a:rPr lang="en-US" sz="2000" dirty="0">
                <a:solidFill>
                  <a:srgbClr val="0070C0"/>
                </a:solidFill>
              </a:rPr>
              <a:t>POST</a:t>
            </a:r>
            <a:r>
              <a:rPr lang="en-US" sz="2000" dirty="0"/>
              <a:t>[“name]; </a:t>
            </a:r>
          </a:p>
          <a:p>
            <a:pPr marL="0" indent="0">
              <a:buNone/>
            </a:pPr>
            <a:r>
              <a:rPr lang="en-US" sz="2000" dirty="0"/>
              <a:t>$email = $_</a:t>
            </a:r>
            <a:r>
              <a:rPr lang="en-US" sz="2000" dirty="0">
                <a:solidFill>
                  <a:srgbClr val="0070C0"/>
                </a:solidFill>
              </a:rPr>
              <a:t>POST</a:t>
            </a:r>
            <a:r>
              <a:rPr lang="en-US" sz="2000" dirty="0"/>
              <a:t>[“email”]; </a:t>
            </a:r>
          </a:p>
          <a:p>
            <a:pPr marL="0" indent="0">
              <a:buNone/>
            </a:pPr>
            <a:r>
              <a:rPr lang="en-US" sz="2000" dirty="0"/>
              <a:t>// display the results </a:t>
            </a:r>
          </a:p>
          <a:p>
            <a:pPr marL="0" indent="0">
              <a:buNone/>
            </a:pPr>
            <a:r>
              <a:rPr lang="en-US" sz="2000" dirty="0"/>
              <a:t>echo '&lt;h3&gt;Your name is&lt;/h3&gt;’ .$name;</a:t>
            </a:r>
          </a:p>
          <a:p>
            <a:pPr marL="0" indent="0">
              <a:buNone/>
            </a:pPr>
            <a:r>
              <a:rPr lang="en-US" sz="2000" dirty="0"/>
              <a:t>echo “&lt;</a:t>
            </a:r>
            <a:r>
              <a:rPr lang="en-US" sz="2000" dirty="0" err="1"/>
              <a:t>br</a:t>
            </a:r>
            <a:r>
              <a:rPr lang="en-US" sz="2000" dirty="0"/>
              <a:t>&gt;”;</a:t>
            </a:r>
          </a:p>
          <a:p>
            <a:pPr marL="0" indent="0">
              <a:buNone/>
            </a:pPr>
            <a:r>
              <a:rPr lang="en-US" sz="2000" dirty="0"/>
              <a:t>echo '&lt;h3&gt;Your email is&lt;/h3&gt;’ .$email;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8574A-3AAC-43C9-90AD-88379409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7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3159-F3FD-464D-9915-D9F30C12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C74C-657E-48F1-B8C4-D8831B39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website 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A161-E756-4382-A73A-1101A49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D561B-94A3-4F8A-9B8F-DE03D7A4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35" y="2209800"/>
            <a:ext cx="6991119" cy="35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7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21D6-2AB1-4969-905A-9B86C090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8BF4-59D4-4C8B-8C87-76F8E763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A786-281F-4B45-8E05-BB02355E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0D2B2-B0DD-4B0C-A081-E28EC50D4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4195059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7BFF42-1A01-4344-ADCF-75F009F56314}"/>
              </a:ext>
            </a:extLst>
          </p:cNvPr>
          <p:cNvSpPr/>
          <p:nvPr/>
        </p:nvSpPr>
        <p:spPr>
          <a:xfrm>
            <a:off x="5105400" y="1981200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data received will be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E6DCB-F1B3-4693-929E-13D94E36BF64}"/>
              </a:ext>
            </a:extLst>
          </p:cNvPr>
          <p:cNvSpPr/>
          <p:nvPr/>
        </p:nvSpPr>
        <p:spPr>
          <a:xfrm>
            <a:off x="5105400" y="2590800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Write a php file to read the user input?</a:t>
            </a:r>
          </a:p>
        </p:txBody>
      </p:sp>
    </p:spTree>
    <p:extLst>
      <p:ext uri="{BB962C8B-B14F-4D97-AF65-F5344CB8AC3E}">
        <p14:creationId xmlns:p14="http://schemas.microsoft.com/office/powerpoint/2010/main" val="104831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C196-B155-41B9-8976-7564AC23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E898-8750-45A3-8A3B-40069F19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0824-1108-4973-958F-31BB9078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8DD82-5699-4DED-8919-12D407BB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58751"/>
            <a:ext cx="7087786" cy="32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8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 (HTTP)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an </a:t>
            </a:r>
            <a:r>
              <a:rPr lang="en-US" i="1" dirty="0"/>
              <a:t>asymmetric request-response client-server</a:t>
            </a:r>
            <a:r>
              <a:rPr lang="en-US" dirty="0"/>
              <a:t> protocol </a:t>
            </a:r>
          </a:p>
          <a:p>
            <a:r>
              <a:rPr lang="en-US" dirty="0"/>
              <a:t>HTTP is a stateless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3352800"/>
            <a:ext cx="6543675" cy="2219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52799" y="5648325"/>
            <a:ext cx="4800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</a:rPr>
              <a:t>http://www.ntu.edu.sg/home/ehchua/programming/webprogramming/http_basics.html</a:t>
            </a:r>
          </a:p>
        </p:txBody>
      </p:sp>
    </p:spTree>
    <p:extLst>
      <p:ext uri="{BB962C8B-B14F-4D97-AF65-F5344CB8AC3E}">
        <p14:creationId xmlns:p14="http://schemas.microsoft.com/office/powerpoint/2010/main" val="173494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628900"/>
            <a:ext cx="7867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HTTP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client and server communicate by sending </a:t>
            </a:r>
            <a:r>
              <a:rPr lang="en-US" b="1" dirty="0"/>
              <a:t>text messages</a:t>
            </a:r>
          </a:p>
          <a:p>
            <a:r>
              <a:rPr lang="en-US" dirty="0"/>
              <a:t>An HTTP message consists of a </a:t>
            </a:r>
            <a:r>
              <a:rPr lang="en-US" i="1" dirty="0"/>
              <a:t>message header</a:t>
            </a:r>
            <a:r>
              <a:rPr lang="en-US" dirty="0"/>
              <a:t> and an optional </a:t>
            </a:r>
            <a:r>
              <a:rPr lang="en-US" i="1" dirty="0"/>
              <a:t>message body</a:t>
            </a:r>
            <a:r>
              <a:rPr lang="en-US" dirty="0"/>
              <a:t>, separated by a </a:t>
            </a:r>
            <a:r>
              <a:rPr lang="en-US" i="1" dirty="0"/>
              <a:t>blank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81400"/>
            <a:ext cx="5048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9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request line has the following syntax:</a:t>
            </a:r>
          </a:p>
          <a:p>
            <a:pPr marL="0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request-method-name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request-URI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HTTP-version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70C0"/>
                </a:solidFill>
              </a:rPr>
              <a:t>request-method-name</a:t>
            </a:r>
            <a:r>
              <a:rPr lang="en-US" dirty="0"/>
              <a:t>: request methods, e.g., GET, POST, HEAD, and OPTIONS.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request-URI</a:t>
            </a:r>
            <a:r>
              <a:rPr lang="en-US" dirty="0"/>
              <a:t>: specifies the resource requested.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HTTP-version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US" dirty="0"/>
              <a:t> Two versions are currently in use: HTTP/1.0 and HTTP/1.1.</a:t>
            </a:r>
          </a:p>
          <a:p>
            <a:pPr lvl="1"/>
            <a:endParaRPr lang="en-US" sz="16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67701"/>
            <a:ext cx="6000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2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 headers Syntax:</a:t>
            </a:r>
          </a:p>
          <a:p>
            <a:pPr marL="0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request-header-name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request-header-value1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request-header-value2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request message body: contain user inputs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name1=value1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name2=value2...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75611"/>
            <a:ext cx="6172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8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6674"/>
            <a:ext cx="8229600" cy="2600325"/>
          </a:xfrm>
        </p:spPr>
        <p:txBody>
          <a:bodyPr/>
          <a:lstStyle/>
          <a:p>
            <a:r>
              <a:rPr lang="en-US" dirty="0"/>
              <a:t>The status line has the following syntax:</a:t>
            </a:r>
          </a:p>
          <a:p>
            <a:pPr marL="0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HTTP-version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status-code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reason-phrase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70C0"/>
                </a:solidFill>
              </a:rPr>
              <a:t>HTTP-version</a:t>
            </a:r>
            <a:r>
              <a:rPr lang="en-US" dirty="0"/>
              <a:t>: The HTTP version used in this session. Either HTTP/1.0 and HTTP/1.1.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status-code</a:t>
            </a:r>
            <a:r>
              <a:rPr lang="en-US" dirty="0"/>
              <a:t>: a 3-digit number generated by the server to reflect the outcome of the request. (200, 403, 404…)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reason-phrase</a:t>
            </a:r>
            <a:r>
              <a:rPr lang="en-US" dirty="0"/>
              <a:t>: gives a short explanation to the status code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6115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response headers 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response-header-name: response-header-value1, response-header-value2, ...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Response message body: return value/ website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FE44-DABC-424D-A234-74BB9410FF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733800"/>
            <a:ext cx="66103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1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4183</TotalTime>
  <Words>1629</Words>
  <Application>Microsoft Office PowerPoint</Application>
  <PresentationFormat>On-screen Show (4:3)</PresentationFormat>
  <Paragraphs>212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Clarity</vt:lpstr>
      <vt:lpstr>HTTP</vt:lpstr>
      <vt:lpstr>HTTP protocol</vt:lpstr>
      <vt:lpstr>HyperText Transfer Protocol (HTTP)</vt:lpstr>
      <vt:lpstr>HyperText Transfer Protocol</vt:lpstr>
      <vt:lpstr>HTTP Messages</vt:lpstr>
      <vt:lpstr>HTTP Request Message</vt:lpstr>
      <vt:lpstr>HTTP Request Message</vt:lpstr>
      <vt:lpstr>HTTP Response Message</vt:lpstr>
      <vt:lpstr>HTTP Response Message</vt:lpstr>
      <vt:lpstr>Example of a web server</vt:lpstr>
      <vt:lpstr>Creating a web server</vt:lpstr>
      <vt:lpstr>Creating a web server</vt:lpstr>
      <vt:lpstr>Creating a website</vt:lpstr>
      <vt:lpstr>Structure of a website</vt:lpstr>
      <vt:lpstr>HTML Elements</vt:lpstr>
      <vt:lpstr>HTML Attributes</vt:lpstr>
      <vt:lpstr>The Action Attribute</vt:lpstr>
      <vt:lpstr>The Method Attribute</vt:lpstr>
      <vt:lpstr>The Method Attribute</vt:lpstr>
      <vt:lpstr>Reading input</vt:lpstr>
      <vt:lpstr>Reading input from POST</vt:lpstr>
      <vt:lpstr>Reading input from POST with PHP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vi điều khiển</dc:title>
  <dc:creator>haduc</dc:creator>
  <cp:lastModifiedBy>duc b</cp:lastModifiedBy>
  <cp:revision>472</cp:revision>
  <dcterms:created xsi:type="dcterms:W3CDTF">2015-08-30T01:38:28Z</dcterms:created>
  <dcterms:modified xsi:type="dcterms:W3CDTF">2023-03-24T05:37:59Z</dcterms:modified>
</cp:coreProperties>
</file>