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4660"/>
  </p:normalViewPr>
  <p:slideViewPr>
    <p:cSldViewPr snapToGrid="0">
      <p:cViewPr>
        <p:scale>
          <a:sx n="75" d="100"/>
          <a:sy n="75" d="100"/>
        </p:scale>
        <p:origin x="5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7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9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4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E2EB-7E17-4128-9E89-846754BA52BF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33E2-D849-466B-BE61-564912ECF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21" y="1844258"/>
            <a:ext cx="11871158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노인 자동차 운전자들의 운전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실태</a:t>
            </a:r>
            <a:r>
              <a:rPr lang="en-US" altLang="ko-KR" dirty="0"/>
              <a:t>, </a:t>
            </a:r>
            <a:r>
              <a:rPr lang="ko-KR" altLang="en-US" dirty="0"/>
              <a:t>운전 습관 및 안정성</a:t>
            </a:r>
          </a:p>
        </p:txBody>
      </p:sp>
    </p:spTree>
    <p:extLst>
      <p:ext uri="{BB962C8B-B14F-4D97-AF65-F5344CB8AC3E}">
        <p14:creationId xmlns:p14="http://schemas.microsoft.com/office/powerpoint/2010/main" val="26117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079" y="233912"/>
            <a:ext cx="7328623" cy="615142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>노인 자동차 운전자들의 운전 실태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운전 습관 및 안정성</a:t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2" y="1862052"/>
            <a:ext cx="3324225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3703606" y="2648026"/>
            <a:ext cx="3785652" cy="26940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56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남 </a:t>
            </a:r>
            <a:r>
              <a:rPr lang="en-US" altLang="ko-KR" dirty="0"/>
              <a:t>41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여 </a:t>
            </a:r>
            <a:r>
              <a:rPr lang="en-US" altLang="ko-KR" dirty="0"/>
              <a:t>15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평균 나이 </a:t>
            </a:r>
            <a:r>
              <a:rPr lang="en-US" altLang="ko-KR" dirty="0" smtClean="0"/>
              <a:t>69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종 보통 </a:t>
            </a:r>
            <a:r>
              <a:rPr lang="en-US" altLang="ko-KR" dirty="0" smtClean="0"/>
              <a:t>23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종 보통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589222" y="2228428"/>
            <a:ext cx="2515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낮 시간에 주로 운전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매일 운전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(32.1%)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(25.0%)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(26.8%)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11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03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8169" y="3718679"/>
            <a:ext cx="2871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밤시간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 </a:t>
            </a:r>
            <a:r>
              <a:rPr lang="en-US" altLang="ko-KR" dirty="0" smtClean="0"/>
              <a:t>23.2%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46.6%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19.6%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7.1%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3.6%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8622" y="3718678"/>
            <a:ext cx="3224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정체 도로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10.7%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41.1%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25.0%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19.6%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3.6%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29074" y="3718677"/>
            <a:ext cx="3224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상습 정체 시간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28.6%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46.4%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16.1%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7.1%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1.8%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4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705" y="750888"/>
            <a:ext cx="3224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고속도로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21.4%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39.3%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28.6%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7.1%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3.6%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6547" y="750887"/>
            <a:ext cx="3224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혼자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10.7%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26.8%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21.4%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23.2%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17.9%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4946" y="750886"/>
            <a:ext cx="2935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비보호 좌회전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12.5%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33.9%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35.7%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10.7%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7.1%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37" y="750886"/>
            <a:ext cx="3224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비오는</a:t>
            </a:r>
            <a:r>
              <a:rPr lang="ko-KR" altLang="en-US" dirty="0" smtClean="0"/>
              <a:t> 날  운전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전혀 안함</a:t>
            </a:r>
            <a:r>
              <a:rPr lang="en-US" altLang="ko-KR" dirty="0"/>
              <a:t> </a:t>
            </a:r>
            <a:r>
              <a:rPr lang="en-US" altLang="ko-KR" dirty="0" smtClean="0"/>
              <a:t>16.1%</a:t>
            </a:r>
          </a:p>
          <a:p>
            <a:endParaRPr lang="en-US" altLang="ko-KR" dirty="0"/>
          </a:p>
          <a:p>
            <a:r>
              <a:rPr lang="en-US" altLang="ko-KR" dirty="0" smtClean="0"/>
              <a:t>0~5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44.6%</a:t>
            </a:r>
          </a:p>
          <a:p>
            <a:endParaRPr lang="en-US" altLang="ko-KR" dirty="0"/>
          </a:p>
          <a:p>
            <a:r>
              <a:rPr lang="en-US" altLang="ko-KR" dirty="0" smtClean="0"/>
              <a:t>6~15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25.0%</a:t>
            </a:r>
          </a:p>
          <a:p>
            <a:endParaRPr lang="en-US" altLang="ko-KR" dirty="0"/>
          </a:p>
          <a:p>
            <a:r>
              <a:rPr lang="en-US" altLang="ko-KR" dirty="0" smtClean="0"/>
              <a:t>15~20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10.7%</a:t>
            </a:r>
          </a:p>
          <a:p>
            <a:endParaRPr lang="en-US" altLang="ko-KR" dirty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회 이상</a:t>
            </a:r>
            <a:r>
              <a:rPr lang="en-US" altLang="ko-KR" dirty="0"/>
              <a:t> </a:t>
            </a:r>
            <a:r>
              <a:rPr lang="en-US" altLang="ko-KR" dirty="0" smtClean="0"/>
              <a:t>3.6%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5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6" y="278051"/>
            <a:ext cx="10682513" cy="63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742" y="769257"/>
            <a:ext cx="68507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Safe driver self check list </a:t>
            </a:r>
            <a:r>
              <a:rPr lang="ko-KR" altLang="en-US" dirty="0" smtClean="0"/>
              <a:t>목록 한글 번역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운전자가 너무 빨리 운전한다</a:t>
            </a:r>
            <a:endParaRPr lang="en-US" altLang="ko-KR" dirty="0" smtClean="0"/>
          </a:p>
          <a:p>
            <a:r>
              <a:rPr lang="ko-KR" altLang="en-US" dirty="0" smtClean="0"/>
              <a:t>다른 차들이 갑작스레 나타난다</a:t>
            </a:r>
            <a:endParaRPr lang="en-US" altLang="ko-KR" dirty="0" smtClean="0"/>
          </a:p>
          <a:p>
            <a:r>
              <a:rPr lang="ko-KR" altLang="en-US" dirty="0" smtClean="0"/>
              <a:t>다가오는 차의 헤드라이트의 눈부심이 시야를 방해한다</a:t>
            </a:r>
            <a:endParaRPr lang="en-US" altLang="ko-KR" dirty="0" smtClean="0"/>
          </a:p>
          <a:p>
            <a:r>
              <a:rPr lang="ko-KR" altLang="en-US" dirty="0" smtClean="0"/>
              <a:t>밤에 운전하는 것을 좋아하지 않는다</a:t>
            </a:r>
            <a:endParaRPr lang="en-US" altLang="ko-KR" dirty="0" smtClean="0"/>
          </a:p>
          <a:p>
            <a:r>
              <a:rPr lang="ko-KR" altLang="en-US" dirty="0" smtClean="0"/>
              <a:t>다른 운전자가 종종 경적을 울린다</a:t>
            </a:r>
            <a:endParaRPr lang="en-US" altLang="ko-KR" dirty="0" smtClean="0"/>
          </a:p>
          <a:p>
            <a:r>
              <a:rPr lang="ko-KR" altLang="en-US" dirty="0" smtClean="0"/>
              <a:t>최근 주차의 어려움을 느낀다</a:t>
            </a:r>
            <a:endParaRPr lang="en-US" altLang="ko-KR" dirty="0" smtClean="0"/>
          </a:p>
          <a:p>
            <a:r>
              <a:rPr lang="ko-KR" altLang="en-US" dirty="0" smtClean="0"/>
              <a:t>후방 확인 시 어깨 너머로 보는 것에 어려움을 느낀다</a:t>
            </a:r>
            <a:endParaRPr lang="en-US" altLang="ko-KR" dirty="0" smtClean="0"/>
          </a:p>
          <a:p>
            <a:r>
              <a:rPr lang="ko-KR" altLang="en-US" dirty="0" smtClean="0"/>
              <a:t>운전 후 피곤함을 느낀다</a:t>
            </a:r>
            <a:endParaRPr lang="en-US" altLang="ko-KR" dirty="0" smtClean="0"/>
          </a:p>
          <a:p>
            <a:r>
              <a:rPr lang="ko-KR" altLang="en-US" dirty="0" smtClean="0"/>
              <a:t>운전하다 </a:t>
            </a:r>
            <a:r>
              <a:rPr lang="ko-KR" altLang="en-US" dirty="0" err="1" smtClean="0"/>
              <a:t>긿을</a:t>
            </a:r>
            <a:r>
              <a:rPr lang="ko-KR" altLang="en-US" dirty="0" smtClean="0"/>
              <a:t> 잃어버린다</a:t>
            </a:r>
            <a:endParaRPr lang="en-US" altLang="ko-KR" dirty="0" smtClean="0"/>
          </a:p>
          <a:p>
            <a:r>
              <a:rPr lang="ko-KR" altLang="en-US" dirty="0" smtClean="0"/>
              <a:t>왼손만으로 운전하는 것에 긴장감을 느낀다</a:t>
            </a:r>
            <a:endParaRPr lang="en-US" altLang="ko-KR" dirty="0" smtClean="0"/>
          </a:p>
          <a:p>
            <a:r>
              <a:rPr lang="ko-KR" altLang="en-US" dirty="0" smtClean="0"/>
              <a:t>신호에 제때 반응하는데 어려움을 느낀다</a:t>
            </a:r>
            <a:endParaRPr lang="en-US" altLang="ko-KR" dirty="0" smtClean="0"/>
          </a:p>
          <a:p>
            <a:r>
              <a:rPr lang="ko-KR" altLang="en-US" dirty="0" smtClean="0"/>
              <a:t>운전하는 것에 스트레스를 느낀다</a:t>
            </a:r>
            <a:endParaRPr lang="en-US" altLang="ko-KR" dirty="0" smtClean="0"/>
          </a:p>
          <a:p>
            <a:r>
              <a:rPr lang="ko-KR" altLang="en-US" dirty="0" smtClean="0"/>
              <a:t>약으로 인해 어지럽거나 졸리다</a:t>
            </a:r>
            <a:endParaRPr lang="en-US" altLang="ko-KR" dirty="0" smtClean="0"/>
          </a:p>
          <a:p>
            <a:r>
              <a:rPr lang="ko-KR" altLang="en-US" dirty="0" smtClean="0"/>
              <a:t>내 가족과 친구가 나의 운전에 우려를 표한다</a:t>
            </a:r>
            <a:endParaRPr lang="en-US" altLang="ko-KR" dirty="0" smtClean="0"/>
          </a:p>
          <a:p>
            <a:r>
              <a:rPr lang="ko-KR" altLang="en-US" dirty="0" smtClean="0"/>
              <a:t>최근 위험한 경험을 더 하게 되었다</a:t>
            </a:r>
            <a:endParaRPr lang="en-US" altLang="ko-KR" dirty="0" smtClean="0"/>
          </a:p>
          <a:p>
            <a:r>
              <a:rPr lang="ko-KR" altLang="en-US" dirty="0" smtClean="0"/>
              <a:t>최근에 경찰 단속에 </a:t>
            </a:r>
            <a:r>
              <a:rPr lang="ko-KR" altLang="en-US" dirty="0" err="1" smtClean="0"/>
              <a:t>걸린적이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ko-KR" altLang="en-US" dirty="0" smtClean="0"/>
              <a:t>사람들이 내가 운전하는 것을 원하지 않는다</a:t>
            </a:r>
            <a:endParaRPr lang="en-US" altLang="ko-KR" dirty="0" smtClean="0"/>
          </a:p>
          <a:p>
            <a:r>
              <a:rPr lang="ko-KR" altLang="en-US" dirty="0" smtClean="0"/>
              <a:t>핸들을 돌리는 것에 어려움을 느낀다</a:t>
            </a:r>
            <a:endParaRPr lang="en-US" altLang="ko-KR" dirty="0" smtClean="0"/>
          </a:p>
          <a:p>
            <a:r>
              <a:rPr lang="ko-KR" altLang="en-US" dirty="0" smtClean="0"/>
              <a:t>가속 페달 또는 브레이크를 밟는데 어려움을 느낀다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487609"/>
            <a:ext cx="4267200" cy="598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4282" y="659493"/>
            <a:ext cx="5515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의학적 상태</a:t>
            </a:r>
            <a:endParaRPr lang="en-US" altLang="ko-KR" dirty="0" smtClean="0"/>
          </a:p>
          <a:p>
            <a:r>
              <a:rPr lang="ko-KR" altLang="en-US" dirty="0" smtClean="0"/>
              <a:t>시각 장애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(8,.9%)</a:t>
            </a:r>
          </a:p>
          <a:p>
            <a:r>
              <a:rPr lang="ko-KR" altLang="en-US" dirty="0" smtClean="0"/>
              <a:t>고혈압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(33.9%)</a:t>
            </a:r>
          </a:p>
          <a:p>
            <a:r>
              <a:rPr lang="ko-KR" altLang="en-US" dirty="0" smtClean="0"/>
              <a:t>진성 당뇨병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(17.9%)</a:t>
            </a:r>
          </a:p>
          <a:p>
            <a:r>
              <a:rPr lang="ko-KR" altLang="en-US" dirty="0" smtClean="0"/>
              <a:t>심장 질환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(8.9%)</a:t>
            </a:r>
          </a:p>
          <a:p>
            <a:r>
              <a:rPr lang="ko-KR" altLang="en-US" dirty="0" smtClean="0"/>
              <a:t>호흡기 질환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(5.4%)</a:t>
            </a:r>
          </a:p>
          <a:p>
            <a:r>
              <a:rPr lang="ko-KR" altLang="en-US" dirty="0" smtClean="0"/>
              <a:t>실신과 현기증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(1.8%)</a:t>
            </a:r>
          </a:p>
          <a:p>
            <a:r>
              <a:rPr lang="ko-KR" altLang="en-US" dirty="0" smtClean="0"/>
              <a:t>관절염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(8.9%)</a:t>
            </a:r>
          </a:p>
          <a:p>
            <a:r>
              <a:rPr lang="ko-KR" altLang="en-US" dirty="0" smtClean="0"/>
              <a:t>뇌졸중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(7.1%)</a:t>
            </a:r>
          </a:p>
          <a:p>
            <a:r>
              <a:rPr lang="ko-KR" altLang="en-US" dirty="0" smtClean="0"/>
              <a:t>우울증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(1.8%)</a:t>
            </a:r>
          </a:p>
          <a:p>
            <a:endParaRPr lang="en-US" altLang="ko-KR" dirty="0"/>
          </a:p>
          <a:p>
            <a:r>
              <a:rPr lang="ko-KR" altLang="en-US" dirty="0" smtClean="0"/>
              <a:t>약물</a:t>
            </a:r>
            <a:endParaRPr lang="en-US" altLang="ko-KR" dirty="0" smtClean="0"/>
          </a:p>
          <a:p>
            <a:r>
              <a:rPr lang="ko-KR" altLang="en-US" dirty="0" err="1" smtClean="0"/>
              <a:t>고혈압약</a:t>
            </a:r>
            <a:r>
              <a:rPr lang="ko-KR" altLang="en-US" dirty="0" smtClean="0"/>
              <a:t>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(37.5%)</a:t>
            </a:r>
          </a:p>
          <a:p>
            <a:r>
              <a:rPr lang="ko-KR" altLang="en-US" dirty="0" err="1" smtClean="0"/>
              <a:t>혈당강하제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(17.9%)</a:t>
            </a:r>
          </a:p>
          <a:p>
            <a:r>
              <a:rPr lang="ko-KR" altLang="en-US" dirty="0" err="1" smtClean="0"/>
              <a:t>근육완화제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(1.8%)</a:t>
            </a:r>
          </a:p>
          <a:p>
            <a:r>
              <a:rPr lang="ko-KR" altLang="en-US" dirty="0" err="1" smtClean="0"/>
              <a:t>항구토제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(1.8%)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96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303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8601"/>
            <a:ext cx="10515600" cy="5041900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노인 운전자들은 돌발 상황에 대 한 대처에 많은 걱정을 하고 있는 것으로 보이고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특히 노인 들은 운전하기에 안전하다고 느끼지 않는 시간대나 장소는 피하는 경향이 있는 것으로 조사되었다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그리고 본인의 신체적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지각 기능의 저하로 자동차 속도에 민감하고 </a:t>
            </a:r>
            <a:r>
              <a:rPr lang="ko-KR" altLang="en-US" sz="2400" dirty="0" err="1" smtClean="0"/>
              <a:t>주차시</a:t>
            </a:r>
            <a:r>
              <a:rPr lang="ko-KR" altLang="en-US" sz="2400" dirty="0" smtClean="0"/>
              <a:t> 에도 어려움을 겪는 것으로 나타났다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노인 운전자들의 질병 유무와 현재 약물복용 조사에서 노인 운전자들은 젊은 운전자들에 비해 </a:t>
            </a:r>
            <a:r>
              <a:rPr lang="ko-KR" altLang="en-US" sz="2400" dirty="0" err="1" smtClean="0"/>
              <a:t>안과질환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심장질환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고혈압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당뇨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관절염 등의 유병률이 높게 조사되었고 </a:t>
            </a:r>
            <a:r>
              <a:rPr lang="en-US" altLang="ko-KR" sz="2400" dirty="0" smtClean="0"/>
              <a:t>Odenheimer16</a:t>
            </a:r>
            <a:r>
              <a:rPr lang="ko-KR" altLang="en-US" sz="2400" dirty="0" smtClean="0"/>
              <a:t>에 의하면 노인들의 자동차 사고 발생의 증가 는 가지고 있는 질병과 그 때문에 복용하는 </a:t>
            </a:r>
            <a:r>
              <a:rPr lang="ko-KR" altLang="en-US" sz="2400" dirty="0" err="1" smtClean="0"/>
              <a:t>약물때문이라</a:t>
            </a:r>
            <a:r>
              <a:rPr lang="ko-KR" altLang="en-US" sz="2400" dirty="0" smtClean="0"/>
              <a:t> 고 기술하고 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연구에 의하면 </a:t>
            </a:r>
            <a:r>
              <a:rPr lang="en-US" altLang="ko-KR" sz="2400" dirty="0" smtClean="0"/>
              <a:t>75</a:t>
            </a:r>
            <a:r>
              <a:rPr lang="ko-KR" altLang="en-US" sz="2400" dirty="0" smtClean="0"/>
              <a:t>세 이상 노인의 </a:t>
            </a:r>
            <a:r>
              <a:rPr lang="en-US" altLang="ko-KR" sz="2400" dirty="0" smtClean="0"/>
              <a:t>30% </a:t>
            </a:r>
            <a:r>
              <a:rPr lang="ko-KR" altLang="en-US" sz="2400" dirty="0" smtClean="0"/>
              <a:t>가 시각 장애를 갖고 있고 </a:t>
            </a:r>
            <a:r>
              <a:rPr lang="en-US" altLang="ko-KR" sz="2400" dirty="0" smtClean="0"/>
              <a:t>50%</a:t>
            </a:r>
            <a:r>
              <a:rPr lang="ko-KR" altLang="en-US" sz="2400" dirty="0" smtClean="0"/>
              <a:t>에서 심각한 청각장애를 갖 고 있다고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그래서 적색 경고</a:t>
            </a:r>
            <a:r>
              <a:rPr lang="en-US" altLang="ko-KR" sz="2400" dirty="0" smtClean="0"/>
              <a:t>(red flag)</a:t>
            </a:r>
            <a:r>
              <a:rPr lang="ko-KR" altLang="en-US" sz="2400" dirty="0" smtClean="0"/>
              <a:t>라는 안전 운전 에 문제가 될 수 있어 의사들이 신경 쓰고 봐야 하는 상황 들을 제시하였고 상세한 예로는 </a:t>
            </a:r>
            <a:r>
              <a:rPr lang="ko-KR" altLang="en-US" sz="2400" dirty="0" err="1" smtClean="0"/>
              <a:t>안과질환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심장질환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저혈</a:t>
            </a:r>
            <a:r>
              <a:rPr lang="ko-KR" altLang="en-US" sz="2400" dirty="0" smtClean="0"/>
              <a:t> 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뇌졸중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우울증 등이 있었다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6949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900" y="7842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안전 운전에 위험을 줄 수 있는 약물들로 </a:t>
            </a:r>
            <a:r>
              <a:rPr lang="ko-KR" altLang="en-US" sz="2400" dirty="0" err="1" smtClean="0"/>
              <a:t>항콜린</a:t>
            </a:r>
            <a:r>
              <a:rPr lang="ko-KR" altLang="en-US" sz="2400" dirty="0" smtClean="0"/>
              <a:t> 제재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항우울제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항히스타민제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항고혈압제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근이완제</a:t>
            </a:r>
            <a:r>
              <a:rPr lang="ko-KR" altLang="en-US" sz="2400" dirty="0" smtClean="0"/>
              <a:t> 등이 있었는데</a:t>
            </a:r>
            <a:r>
              <a:rPr lang="en-US" altLang="ko-KR" sz="2400" dirty="0" smtClean="0"/>
              <a:t>, 7 </a:t>
            </a:r>
            <a:r>
              <a:rPr lang="ko-KR" altLang="en-US" sz="2400" dirty="0" smtClean="0"/>
              <a:t>이번 연구에서도 </a:t>
            </a:r>
            <a:r>
              <a:rPr lang="ko-KR" altLang="en-US" sz="2400" dirty="0" err="1" smtClean="0"/>
              <a:t>항고혈압제</a:t>
            </a:r>
            <a:r>
              <a:rPr lang="ko-KR" altLang="en-US" sz="2400" dirty="0" smtClean="0"/>
              <a:t> 복용자가 </a:t>
            </a:r>
            <a:r>
              <a:rPr lang="en-US" altLang="ko-KR" sz="2400" dirty="0" smtClean="0"/>
              <a:t>21</a:t>
            </a:r>
            <a:r>
              <a:rPr lang="ko-KR" altLang="en-US" sz="2400" dirty="0" smtClean="0"/>
              <a:t>명 </a:t>
            </a:r>
            <a:r>
              <a:rPr lang="en-US" altLang="ko-KR" sz="2400" dirty="0" smtClean="0"/>
              <a:t>(46.7%), </a:t>
            </a:r>
            <a:r>
              <a:rPr lang="ko-KR" altLang="en-US" sz="2400" dirty="0" err="1" smtClean="0"/>
              <a:t>당뇨약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복용자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(17.9%), </a:t>
            </a:r>
            <a:r>
              <a:rPr lang="ko-KR" altLang="en-US" sz="2400" dirty="0" smtClean="0"/>
              <a:t>심장질환으로 약을 복 용하는 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근이완제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복용자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(2.2%)</a:t>
            </a:r>
            <a:r>
              <a:rPr lang="ko-KR" altLang="en-US" sz="2400" dirty="0" smtClean="0"/>
              <a:t>으로 조사되어 노인 운전자들의 안전 운전에 위협이 될 수 있음에 주의를 가져야 하겠다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노인들에게 있어 실제 운전 전에 시각적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육체 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정신적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인지적 능력을 포함한 포괄적 노인 운전 </a:t>
            </a:r>
            <a:r>
              <a:rPr lang="ko-KR" altLang="en-US" sz="2400" dirty="0" err="1" smtClean="0"/>
              <a:t>적성평가가</a:t>
            </a:r>
            <a:r>
              <a:rPr lang="ko-KR" altLang="en-US" sz="2400" dirty="0" smtClean="0"/>
              <a:t> 필요하며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앞으로 노인 자동차 운전자들의 수가 급 증할 것임을 고려할 때 재활의학 분야의 의료계의 관심과 준비가 필요할 것으로 생각된다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노인 운전 적성 평가를 위한 향후 법적인 그리고 제도적인 장치가 필요할 것이다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0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719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노인 자동차 운전자들의 운전  실태, 운전 습관 및 안정성</vt:lpstr>
      <vt:lpstr>  노인 자동차 운전자들의 운전 실태, 운전 습관 및 안정성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HONGHAE</dc:creator>
  <cp:lastModifiedBy>HONGHAE</cp:lastModifiedBy>
  <cp:revision>11</cp:revision>
  <dcterms:created xsi:type="dcterms:W3CDTF">2024-05-17T01:39:43Z</dcterms:created>
  <dcterms:modified xsi:type="dcterms:W3CDTF">2024-05-17T04:57:27Z</dcterms:modified>
</cp:coreProperties>
</file>