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5" r:id="rId4"/>
    <p:sldId id="290" r:id="rId5"/>
    <p:sldId id="263" r:id="rId6"/>
    <p:sldId id="262" r:id="rId7"/>
    <p:sldId id="289" r:id="rId8"/>
    <p:sldId id="261" r:id="rId9"/>
    <p:sldId id="260" r:id="rId10"/>
    <p:sldId id="259" r:id="rId11"/>
    <p:sldId id="264" r:id="rId12"/>
    <p:sldId id="258" r:id="rId14"/>
    <p:sldId id="277" r:id="rId15"/>
    <p:sldId id="257" r:id="rId16"/>
    <p:sldId id="266" r:id="rId17"/>
    <p:sldId id="280" r:id="rId18"/>
    <p:sldId id="284" r:id="rId19"/>
    <p:sldId id="278" r:id="rId20"/>
    <p:sldId id="281" r:id="rId21"/>
    <p:sldId id="283" r:id="rId22"/>
    <p:sldId id="28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875665" y="230505"/>
            <a:ext cx="10542905" cy="1880235"/>
          </a:xfrm>
        </p:spPr>
        <p:txBody>
          <a:bodyPr>
            <a:normAutofit/>
            <a:scene3d>
              <a:camera prst="orthographicFront"/>
              <a:lightRig rig="threePt" dir="t"/>
            </a:scene3d>
          </a:bodyPr>
          <a:lstStyle/>
          <a:p>
            <a:pPr algn="ctr"/>
            <a:r>
              <a:rPr lang="en-US" sz="3600">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latin typeface="Times New Roman" panose="02020603050405020304" charset="0"/>
                <a:cs typeface="Times New Roman" panose="02020603050405020304" charset="0"/>
              </a:rPr>
              <a:t>HỘI NGHỊ THU HÚT ĐẦU TƯ, GẶP MẶT DOANH NGHIỆP, HỢP TÁC XÃ, HỘ SẢN XUẤT KINH DOANH TIÊU BIỂU HUYỆN MANG YANG 2020</a:t>
            </a:r>
            <a:endParaRPr lang="en-US" sz="3600">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latin typeface="Times New Roman" panose="02020603050405020304" charset="0"/>
              <a:cs typeface="Times New Roman" panose="02020603050405020304" charset="0"/>
            </a:endParaRPr>
          </a:p>
        </p:txBody>
      </p:sp>
      <p:sp>
        <p:nvSpPr>
          <p:cNvPr id="9" name="Subtitle 8"/>
          <p:cNvSpPr>
            <a:spLocks noGrp="1"/>
          </p:cNvSpPr>
          <p:nvPr>
            <p:ph type="subTitle" idx="1"/>
          </p:nvPr>
        </p:nvSpPr>
        <p:spPr>
          <a:xfrm>
            <a:off x="1524000" y="4666615"/>
            <a:ext cx="9144000" cy="1290320"/>
          </a:xfrm>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2235"/>
            <a:ext cx="10515600" cy="838835"/>
          </a:xfrm>
        </p:spPr>
        <p:txBody>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rPr>
              <a:t>1. </a:t>
            </a: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Lĩnh vực công nghiệp.</a:t>
            </a:r>
            <a:endPar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408940" y="1009015"/>
            <a:ext cx="10944860" cy="5432425"/>
          </a:xfrm>
        </p:spPr>
        <p:txBody>
          <a:bodyPr>
            <a:normAutofit fontScale="97500"/>
          </a:bodyPr>
          <a:lstStyle/>
          <a:p>
            <a:pPr marL="0" indent="0">
              <a:buNone/>
            </a:pPr>
            <a:r>
              <a:rPr lang="en-US" i="1" u="sng" dirty="0" smtClean="0">
                <a:latin typeface="Times New Roman" panose="02020603050405020304" charset="0"/>
                <a:cs typeface="Times New Roman" panose="02020603050405020304" charset="0"/>
              </a:rPr>
              <a:t>b. </a:t>
            </a:r>
            <a:r>
              <a:rPr lang="en-US" i="1" u="sng" dirty="0" err="1">
                <a:latin typeface="Times New Roman" panose="02020603050405020304" charset="0"/>
                <a:cs typeface="Times New Roman" panose="02020603050405020304" charset="0"/>
              </a:rPr>
              <a:t>Công</a:t>
            </a:r>
            <a:r>
              <a:rPr lang="en-US" i="1" u="sng" dirty="0">
                <a:latin typeface="Times New Roman" panose="02020603050405020304" charset="0"/>
                <a:cs typeface="Times New Roman" panose="02020603050405020304" charset="0"/>
              </a:rPr>
              <a:t> </a:t>
            </a:r>
            <a:r>
              <a:rPr lang="en-US" i="1" u="sng" dirty="0" err="1">
                <a:latin typeface="Times New Roman" panose="02020603050405020304" charset="0"/>
                <a:cs typeface="Times New Roman" panose="02020603050405020304" charset="0"/>
              </a:rPr>
              <a:t>nghiệp</a:t>
            </a:r>
            <a:r>
              <a:rPr lang="en-US" i="1" u="sng" dirty="0">
                <a:latin typeface="Times New Roman" panose="02020603050405020304" charset="0"/>
                <a:cs typeface="Times New Roman" panose="02020603050405020304" charset="0"/>
              </a:rPr>
              <a:t> </a:t>
            </a:r>
            <a:r>
              <a:rPr lang="en-US" i="1" u="sng" dirty="0" err="1">
                <a:latin typeface="Times New Roman" panose="02020603050405020304" charset="0"/>
                <a:cs typeface="Times New Roman" panose="02020603050405020304" charset="0"/>
              </a:rPr>
              <a:t>năng</a:t>
            </a:r>
            <a:r>
              <a:rPr lang="en-US" i="1" u="sng" dirty="0">
                <a:latin typeface="Times New Roman" panose="02020603050405020304" charset="0"/>
                <a:cs typeface="Times New Roman" panose="02020603050405020304" charset="0"/>
              </a:rPr>
              <a:t> </a:t>
            </a:r>
            <a:r>
              <a:rPr lang="en-US" i="1" u="sng" dirty="0" err="1">
                <a:latin typeface="Times New Roman" panose="02020603050405020304" charset="0"/>
                <a:cs typeface="Times New Roman" panose="02020603050405020304" charset="0"/>
              </a:rPr>
              <a:t>lượng</a:t>
            </a:r>
            <a:endParaRPr lang="en-US" i="1" u="sng"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Huyện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Mang</a:t>
            </a:r>
            <a:r>
              <a:rPr lang="en-US" dirty="0">
                <a:latin typeface="Times New Roman" panose="02020603050405020304" charset="0"/>
                <a:cs typeface="Times New Roman" panose="02020603050405020304" charset="0"/>
              </a:rPr>
              <a:t> Yang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09 </a:t>
            </a:r>
            <a:r>
              <a:rPr lang="en-US" dirty="0" err="1">
                <a:latin typeface="Times New Roman" panose="02020603050405020304" charset="0"/>
                <a:cs typeface="Times New Roman" panose="02020603050405020304" charset="0"/>
              </a:rPr>
              <a:t>dự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 </a:t>
            </a:r>
            <a:r>
              <a:rPr lang="vi-VN" altLang="en-US" dirty="0">
                <a:latin typeface="Times New Roman" panose="02020603050405020304" charset="0"/>
                <a:cs typeface="Times New Roman" panose="02020603050405020304" charset="0"/>
              </a:rPr>
              <a:t>điện gió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bổ</a:t>
            </a:r>
            <a:r>
              <a:rPr lang="en-US" dirty="0">
                <a:latin typeface="Times New Roman" panose="02020603050405020304" charset="0"/>
                <a:cs typeface="Times New Roman" panose="02020603050405020304" charset="0"/>
              </a:rPr>
              <a:t> ở 12/12 </a:t>
            </a:r>
            <a:r>
              <a:rPr lang="en-US" dirty="0" err="1">
                <a:latin typeface="Times New Roman" panose="02020603050405020304" charset="0"/>
                <a:cs typeface="Times New Roman" panose="02020603050405020304" charset="0"/>
              </a:rPr>
              <a:t>xã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trấn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địa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huyện</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lgn="just">
              <a:buNone/>
            </a:pPr>
            <a:r>
              <a:rPr lang="en-US" dirty="0" err="1">
                <a:latin typeface="Times New Roman" panose="02020603050405020304" charset="0"/>
                <a:cs typeface="Times New Roman" panose="02020603050405020304" charset="0"/>
              </a:rPr>
              <a:t>Đây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phương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ưu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năng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bởi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xấu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môi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trường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sinh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nguồn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nước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sinh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khí</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thải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Mang</a:t>
            </a:r>
            <a:r>
              <a:rPr lang="en-US" dirty="0">
                <a:latin typeface="Times New Roman" panose="02020603050405020304" charset="0"/>
                <a:cs typeface="Times New Roman" panose="02020603050405020304" charset="0"/>
              </a:rPr>
              <a:t> Yang </a:t>
            </a:r>
            <a:r>
              <a:rPr lang="en-US" dirty="0" err="1">
                <a:latin typeface="Times New Roman" panose="02020603050405020304" charset="0"/>
                <a:cs typeface="Times New Roman" panose="02020603050405020304" charset="0"/>
              </a:rPr>
              <a:t>nhờ</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địa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thế</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thuận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lợi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phù</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hợp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dự</a:t>
            </a:r>
            <a:r>
              <a:rPr lang="en-US" dirty="0" smtClean="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lĩnh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này</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thức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Huyện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thuê</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xây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UBND </a:t>
            </a:r>
            <a:r>
              <a:rPr lang="en-US" dirty="0" err="1">
                <a:latin typeface="Times New Roman" panose="02020603050405020304" charset="0"/>
                <a:cs typeface="Times New Roman" panose="02020603050405020304" charset="0"/>
              </a:rPr>
              <a:t>tỉnh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phép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tư</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Quỹ</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Nằm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kế</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hoạch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sử</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dụng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năm</a:t>
            </a:r>
            <a:r>
              <a:rPr lang="en-US" dirty="0">
                <a:latin typeface="Times New Roman" panose="02020603050405020304" charset="0"/>
                <a:cs typeface="Times New Roman" panose="02020603050405020304" charset="0"/>
              </a:rPr>
              <a:t> 2021.</a:t>
            </a:r>
            <a:endParaRPr lang="en-US"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chưa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đền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bù</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 UBND </a:t>
            </a:r>
            <a:r>
              <a:rPr lang="en-US" dirty="0" err="1">
                <a:latin typeface="Times New Roman" panose="02020603050405020304" charset="0"/>
                <a:cs typeface="Times New Roman" panose="02020603050405020304" charset="0"/>
              </a:rPr>
              <a:t>huyện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hỗ</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tổ</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chức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đền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bù</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vốn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buNone/>
            </a:pPr>
            <a:endParaRPr lang="en-US" i="1" u="sng" dirty="0">
              <a:latin typeface="Times New Roman" panose="02020603050405020304" charset="0"/>
              <a:cs typeface="Times New Roman" panose="02020603050405020304" charset="0"/>
            </a:endParaRPr>
          </a:p>
          <a:p>
            <a:pPr marL="0" indent="0">
              <a:buNone/>
            </a:pPr>
            <a:endParaRPr lang="en-US" i="1" u="sng"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
            <a:ext cx="10515600" cy="1398270"/>
          </a:xfrm>
        </p:spPr>
        <p:txBody>
          <a:bodyPr>
            <a:normAutofit/>
            <a:scene3d>
              <a:camera prst="orthographicFront"/>
              <a:lightRig rig="threePt" dir="t"/>
            </a:scene3d>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endPar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392430" y="1238596"/>
            <a:ext cx="10961370" cy="5320146"/>
          </a:xfrm>
        </p:spPr>
        <p:txBody>
          <a:bodyPr>
            <a:normAutofit/>
          </a:bodyPr>
          <a:lstStyle/>
          <a:p>
            <a:pPr marL="0" indent="0">
              <a:buNone/>
            </a:pPr>
            <a:r>
              <a:rPr lang="en-US" i="1" u="sng" dirty="0">
                <a:latin typeface="Times New Roman" panose="02020603050405020304" charset="0"/>
                <a:cs typeface="Times New Roman" panose="02020603050405020304" charset="0"/>
                <a:sym typeface="+mn-ea"/>
              </a:rPr>
              <a:t>a. </a:t>
            </a:r>
            <a:r>
              <a:rPr lang="en-US" i="1" u="sng" dirty="0" smtClean="0">
                <a:latin typeface="Times New Roman" panose="02020603050405020304" charset="0"/>
                <a:cs typeface="Times New Roman" panose="02020603050405020304" charset="0"/>
                <a:sym typeface="+mn-ea"/>
              </a:rPr>
              <a:t>Du </a:t>
            </a:r>
            <a:r>
              <a:rPr lang="en-US" i="1" u="sng" dirty="0" err="1">
                <a:latin typeface="Times New Roman" panose="02020603050405020304" charset="0"/>
                <a:cs typeface="Times New Roman" panose="02020603050405020304" charset="0"/>
                <a:sym typeface="+mn-ea"/>
              </a:rPr>
              <a:t>lịch</a:t>
            </a:r>
            <a:endParaRPr lang="en-US" i="1" u="sng" dirty="0">
              <a:latin typeface="Times New Roman" panose="02020603050405020304" charset="0"/>
              <a:cs typeface="Times New Roman" panose="02020603050405020304" charset="0"/>
            </a:endParaRPr>
          </a:p>
          <a:p>
            <a:pPr marL="0" indent="0">
              <a:buNone/>
            </a:pPr>
            <a:r>
              <a:rPr lang="vi-VN" altLang="en-US" dirty="0">
                <a:latin typeface="Times New Roman" panose="02020603050405020304" charset="0"/>
                <a:cs typeface="Times New Roman" panose="02020603050405020304" charset="0"/>
                <a:sym typeface="+mn-ea"/>
              </a:rPr>
              <a:t>- Với diện tích rừng tự nhiên lớn, cảnh quan thiên nhiên còn giữ được nét hoang sơ của núi rừng Tây Nguyên, Mang Yang có ưu thế về du lịch sinh thái và nghỉ dưỡng. Cùng điều kiện giao thông thuận tiện, khí hậu mát mẻ quanh năm, Mang Yang hứa hẹn sẽ trở thành địa điểm thu hút khách du lịch với 03 dự án xây dựng khu du lịch.</a:t>
            </a:r>
            <a:endParaRPr lang="vi-VN" altLang="en-US" dirty="0">
              <a:latin typeface="Times New Roman" panose="02020603050405020304" charset="0"/>
              <a:cs typeface="Times New Roman" panose="02020603050405020304" charset="0"/>
              <a:sym typeface="+mn-ea"/>
            </a:endParaRPr>
          </a:p>
          <a:p>
            <a:pPr marL="0" indent="0">
              <a:buNone/>
            </a:pPr>
            <a:endParaRPr lang="vi-VN" altLang="en-US" dirty="0">
              <a:latin typeface="Times New Roman" panose="02020603050405020304" charset="0"/>
              <a:cs typeface="Times New Roman" panose="02020603050405020304" charset="0"/>
              <a:sym typeface="+mn-ea"/>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393" y="3815542"/>
            <a:ext cx="4380808" cy="2743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92" y="3815542"/>
            <a:ext cx="4299239" cy="274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371475" y="873125"/>
            <a:ext cx="10982325" cy="5304155"/>
          </a:xfrm>
        </p:spPr>
        <p:txBody>
          <a:bodyPr>
            <a:normAutofit fontScale="75000" lnSpcReduction="20000"/>
          </a:bodyPr>
          <a:lstStyle/>
          <a:p>
            <a:pPr marL="0" indent="0">
              <a:buNone/>
            </a:pPr>
            <a:r>
              <a:rPr lang="en-US" i="1" u="sng" dirty="0">
                <a:latin typeface="Times New Roman" panose="02020603050405020304" charset="0"/>
                <a:cs typeface="Times New Roman" panose="02020603050405020304" charset="0"/>
                <a:sym typeface="+mn-ea"/>
              </a:rPr>
              <a:t>a. </a:t>
            </a:r>
            <a:r>
              <a:rPr lang="en-US" i="1" u="sng" dirty="0" smtClean="0">
                <a:latin typeface="Times New Roman" panose="02020603050405020304" charset="0"/>
                <a:cs typeface="Times New Roman" panose="02020603050405020304" charset="0"/>
                <a:sym typeface="+mn-ea"/>
              </a:rPr>
              <a:t>Du </a:t>
            </a:r>
            <a:r>
              <a:rPr lang="en-US" i="1" u="sng" dirty="0" err="1">
                <a:latin typeface="Times New Roman" panose="02020603050405020304" charset="0"/>
                <a:cs typeface="Times New Roman" panose="02020603050405020304" charset="0"/>
                <a:sym typeface="+mn-ea"/>
              </a:rPr>
              <a:t>lịch</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Khu</a:t>
            </a:r>
            <a:r>
              <a:rPr lang="en-US" b="1" dirty="0">
                <a:latin typeface="Times New Roman" panose="02020603050405020304" charset="0"/>
                <a:cs typeface="Times New Roman" panose="02020603050405020304" charset="0"/>
                <a:sym typeface="+mn-ea"/>
              </a:rPr>
              <a:t> du </a:t>
            </a:r>
            <a:r>
              <a:rPr lang="en-US" b="1" dirty="0" err="1">
                <a:latin typeface="Times New Roman" panose="02020603050405020304" charset="0"/>
                <a:cs typeface="Times New Roman" panose="02020603050405020304" charset="0"/>
                <a:sym typeface="+mn-ea"/>
              </a:rPr>
              <a:t>lịch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sinh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thái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vườn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quốc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gia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Kon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Kinh</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Ayun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1.000 ha.</a:t>
            </a:r>
            <a:endParaRPr lang="en-US" dirty="0">
              <a:latin typeface="Times New Roman" panose="02020603050405020304" charset="0"/>
              <a:cs typeface="Times New Roman" panose="02020603050405020304" charset="0"/>
              <a:sym typeface="+mn-ea"/>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rừng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của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vườn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Quốc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theo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thiết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kế</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doanh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du </a:t>
            </a:r>
            <a:r>
              <a:rPr lang="en-US" dirty="0" err="1">
                <a:latin typeface="Times New Roman" panose="02020603050405020304" charset="0"/>
                <a:cs typeface="Times New Roman" panose="02020603050405020304" charset="0"/>
                <a:sym typeface="+mn-ea"/>
              </a:rPr>
              <a:t>lịch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nghỉ</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dưỡng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2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 do </a:t>
            </a:r>
            <a:r>
              <a:rPr lang="en-US" dirty="0" err="1">
                <a:latin typeface="Times New Roman" panose="02020603050405020304" charset="0"/>
                <a:cs typeface="Times New Roman" panose="02020603050405020304" charset="0"/>
                <a:sym typeface="+mn-ea"/>
              </a:rPr>
              <a:t>đề</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xuất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Vườn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quốc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một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trong</a:t>
            </a:r>
            <a:r>
              <a:rPr lang="en-US" dirty="0">
                <a:latin typeface="Times New Roman" panose="02020603050405020304" charset="0"/>
                <a:cs typeface="Times New Roman" panose="02020603050405020304" charset="0"/>
                <a:sym typeface="+mn-ea"/>
              </a:rPr>
              <a:t> 4 </a:t>
            </a:r>
            <a:r>
              <a:rPr lang="en-US" dirty="0" err="1">
                <a:latin typeface="Times New Roman" panose="02020603050405020304" charset="0"/>
                <a:cs typeface="Times New Roman" panose="02020603050405020304" charset="0"/>
                <a:sym typeface="+mn-ea"/>
              </a:rPr>
              <a:t>vườn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quốc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Đông</a:t>
            </a:r>
            <a:r>
              <a:rPr lang="en-US" dirty="0">
                <a:latin typeface="Times New Roman" panose="02020603050405020304" charset="0"/>
                <a:cs typeface="Times New Roman" panose="02020603050405020304" charset="0"/>
                <a:sym typeface="+mn-ea"/>
              </a:rPr>
              <a:t> Nam Á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nhận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Vườn</a:t>
            </a:r>
            <a:r>
              <a:rPr lang="en-US" dirty="0">
                <a:latin typeface="Times New Roman" panose="02020603050405020304" charset="0"/>
                <a:cs typeface="Times New Roman" panose="02020603050405020304" charset="0"/>
                <a:sym typeface="+mn-ea"/>
              </a:rPr>
              <a:t> Di </a:t>
            </a:r>
            <a:r>
              <a:rPr lang="en-US" dirty="0" err="1">
                <a:latin typeface="Times New Roman" panose="02020603050405020304" charset="0"/>
                <a:cs typeface="Times New Roman" panose="02020603050405020304" charset="0"/>
                <a:sym typeface="+mn-ea"/>
              </a:rPr>
              <a:t>sản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Asean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tích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rừng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chủ</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yếu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rừng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nguyên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độc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đáo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loài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vật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thực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vật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hợp</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với</a:t>
            </a:r>
            <a:r>
              <a:rPr lang="en-US" dirty="0" smtClean="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du </a:t>
            </a:r>
            <a:r>
              <a:rPr lang="en-US" dirty="0" err="1">
                <a:latin typeface="Times New Roman" panose="02020603050405020304" charset="0"/>
                <a:cs typeface="Times New Roman" panose="02020603050405020304" charset="0"/>
                <a:sym typeface="+mn-ea"/>
              </a:rPr>
              <a:t>lịch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tham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quan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hiểm</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a:lnSpc>
                <a:spcPct val="120000"/>
              </a:lnSpc>
              <a:buFontTx/>
              <a:buChar char="-"/>
            </a:pPr>
            <a:r>
              <a:rPr lang="en-US" dirty="0" err="1" smtClean="0">
                <a:latin typeface="Times New Roman" panose="02020603050405020304" charset="0"/>
                <a:cs typeface="Times New Roman" panose="02020603050405020304" charset="0"/>
                <a:sym typeface="+mn-ea"/>
              </a:rPr>
              <a:t>Ưu</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án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ưu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theo</a:t>
            </a:r>
            <a:r>
              <a:rPr lang="en-US" dirty="0">
                <a:latin typeface="Times New Roman" panose="02020603050405020304" charset="0"/>
                <a:cs typeface="Times New Roman" panose="02020603050405020304" charset="0"/>
                <a:sym typeface="+mn-ea"/>
              </a:rPr>
              <a:t> QĐ 26/2016/QĐ-UBND </a:t>
            </a:r>
            <a:r>
              <a:rPr lang="en-US" dirty="0" err="1">
                <a:latin typeface="Times New Roman" panose="02020603050405020304" charset="0"/>
                <a:cs typeface="Times New Roman" panose="02020603050405020304" charset="0"/>
                <a:sym typeface="+mn-ea"/>
              </a:rPr>
              <a:t>ngày</a:t>
            </a:r>
            <a:r>
              <a:rPr lang="en-US" dirty="0">
                <a:latin typeface="Times New Roman" panose="02020603050405020304" charset="0"/>
                <a:cs typeface="Times New Roman" panose="02020603050405020304" charset="0"/>
                <a:sym typeface="+mn-ea"/>
              </a:rPr>
              <a:t> 23/5/2016 </a:t>
            </a:r>
            <a:r>
              <a:rPr lang="en-US" dirty="0" err="1">
                <a:latin typeface="Times New Roman" panose="02020603050405020304" charset="0"/>
                <a:cs typeface="Times New Roman" panose="02020603050405020304" charset="0"/>
                <a:sym typeface="+mn-ea"/>
              </a:rPr>
              <a:t>của</a:t>
            </a:r>
            <a:r>
              <a:rPr lang="en-US" dirty="0">
                <a:latin typeface="Times New Roman" panose="02020603050405020304" charset="0"/>
                <a:cs typeface="Times New Roman" panose="02020603050405020304" charset="0"/>
                <a:sym typeface="+mn-ea"/>
              </a:rPr>
              <a:t> </a:t>
            </a:r>
            <a:endParaRPr lang="en-US" dirty="0" smtClean="0">
              <a:latin typeface="Times New Roman" panose="02020603050405020304" charset="0"/>
              <a:cs typeface="Times New Roman" panose="02020603050405020304" charset="0"/>
              <a:sym typeface="+mn-ea"/>
            </a:endParaRPr>
          </a:p>
          <a:p>
            <a:pPr marL="0" indent="0">
              <a:lnSpc>
                <a:spcPct val="120000"/>
              </a:lnSpc>
              <a:spcBef>
                <a:spcPts val="0"/>
              </a:spcBef>
              <a:buNone/>
            </a:pPr>
            <a:r>
              <a:rPr lang="en-US" dirty="0" smtClean="0">
                <a:latin typeface="Times New Roman" panose="02020603050405020304" charset="0"/>
                <a:cs typeface="Times New Roman" panose="02020603050405020304" charset="0"/>
                <a:sym typeface="+mn-ea"/>
              </a:rPr>
              <a:t>UBND </a:t>
            </a:r>
            <a:r>
              <a:rPr lang="en-US" dirty="0" err="1">
                <a:latin typeface="Times New Roman" panose="02020603050405020304" charset="0"/>
                <a:cs typeface="Times New Roman" panose="02020603050405020304" charset="0"/>
                <a:sym typeface="+mn-ea"/>
              </a:rPr>
              <a:t>tỉnh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Lai</a:t>
            </a:r>
            <a:endParaRPr lang="en-US" dirty="0">
              <a:latin typeface="Times New Roman" panose="02020603050405020304" charset="0"/>
              <a:cs typeface="Times New Roman" panose="02020603050405020304" charset="0"/>
              <a:sym typeface="+mn-ea"/>
            </a:endParaRPr>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75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381635" y="761365"/>
            <a:ext cx="10972165" cy="5821045"/>
          </a:xfrm>
        </p:spPr>
        <p:txBody>
          <a:bodyPr>
            <a:normAutofit fontScale="90000"/>
          </a:bodyPr>
          <a:lstStyle/>
          <a:p>
            <a:pPr marL="0" indent="0">
              <a:buNone/>
            </a:pPr>
            <a:r>
              <a:rPr lang="en-US" i="1" u="sng" dirty="0">
                <a:latin typeface="Times New Roman" panose="02020603050405020304" charset="0"/>
                <a:cs typeface="Times New Roman" panose="02020603050405020304" charset="0"/>
                <a:sym typeface="+mn-ea"/>
              </a:rPr>
              <a:t>a. </a:t>
            </a:r>
            <a:r>
              <a:rPr lang="en-US" i="1" u="sng" dirty="0" smtClean="0">
                <a:latin typeface="Times New Roman" panose="02020603050405020304" charset="0"/>
                <a:cs typeface="Times New Roman" panose="02020603050405020304" charset="0"/>
                <a:sym typeface="+mn-ea"/>
              </a:rPr>
              <a:t>Du </a:t>
            </a:r>
            <a:r>
              <a:rPr lang="en-US" i="1" u="sng" dirty="0" err="1">
                <a:latin typeface="Times New Roman" panose="02020603050405020304" charset="0"/>
                <a:cs typeface="Times New Roman" panose="02020603050405020304" charset="0"/>
                <a:sym typeface="+mn-ea"/>
              </a:rPr>
              <a:t>lịch</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Du </a:t>
            </a:r>
            <a:r>
              <a:rPr lang="en-US" b="1" dirty="0" err="1">
                <a:latin typeface="Times New Roman" panose="02020603050405020304" charset="0"/>
                <a:cs typeface="Times New Roman" panose="02020603050405020304" charset="0"/>
                <a:sym typeface="+mn-ea"/>
              </a:rPr>
              <a:t>lịch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sinh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thái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Hòn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Đá</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Trải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kết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hợp</a:t>
            </a:r>
            <a:r>
              <a:rPr lang="en-US" b="1" dirty="0">
                <a:latin typeface="Times New Roman" panose="02020603050405020304" charset="0"/>
                <a:cs typeface="Times New Roman" panose="02020603050405020304" charset="0"/>
                <a:sym typeface="+mn-ea"/>
              </a:rPr>
              <a:t> du </a:t>
            </a:r>
            <a:r>
              <a:rPr lang="en-US" b="1" dirty="0" err="1">
                <a:latin typeface="Times New Roman" panose="02020603050405020304" charset="0"/>
                <a:cs typeface="Times New Roman" panose="02020603050405020304" charset="0"/>
                <a:sym typeface="+mn-ea"/>
              </a:rPr>
              <a:t>lịch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cộng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đồng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làng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truyền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thống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văn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hóa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dân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tộc</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Tổ</a:t>
            </a:r>
            <a:r>
              <a:rPr lang="en-US" dirty="0">
                <a:latin typeface="Times New Roman" panose="02020603050405020304" charset="0"/>
                <a:cs typeface="Times New Roman" panose="02020603050405020304" charset="0"/>
                <a:sym typeface="+mn-ea"/>
              </a:rPr>
              <a:t> 4,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14,6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trống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nhiên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một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tích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trồng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lâu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năm</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7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doanh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du </a:t>
            </a:r>
            <a:r>
              <a:rPr lang="en-US" dirty="0" err="1">
                <a:latin typeface="Times New Roman" panose="02020603050405020304" charset="0"/>
                <a:cs typeface="Times New Roman" panose="02020603050405020304" charset="0"/>
                <a:sym typeface="+mn-ea"/>
              </a:rPr>
              <a:t>lịch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nghỉ</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dưỡng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smtClean="0">
                <a:latin typeface="Times New Roman" panose="02020603050405020304" charset="0"/>
                <a:cs typeface="Times New Roman" panose="02020603050405020304" charset="0"/>
                <a:sym typeface="+mn-ea"/>
              </a:rPr>
              <a:t>- </a:t>
            </a:r>
            <a:r>
              <a:rPr lang="de-DE" dirty="0" smtClean="0">
                <a:latin typeface="Times New Roman" panose="02020603050405020304" charset="0"/>
                <a:cs typeface="Times New Roman" panose="02020603050405020304" charset="0"/>
              </a:rPr>
              <a:t>Hòn </a:t>
            </a:r>
            <a:r>
              <a:rPr lang="de-DE" dirty="0">
                <a:latin typeface="Times New Roman" panose="02020603050405020304" charset="0"/>
                <a:cs typeface="Times New Roman" panose="02020603050405020304" charset="0"/>
              </a:rPr>
              <a:t>Đá </a:t>
            </a:r>
            <a:r>
              <a:rPr lang="de-DE" dirty="0" smtClean="0">
                <a:latin typeface="Times New Roman" panose="02020603050405020304" charset="0"/>
                <a:cs typeface="Times New Roman" panose="02020603050405020304" charset="0"/>
              </a:rPr>
              <a:t>trải-Suối </a:t>
            </a:r>
            <a:r>
              <a:rPr lang="de-DE" dirty="0">
                <a:latin typeface="Times New Roman" panose="02020603050405020304" charset="0"/>
                <a:cs typeface="Times New Roman" panose="02020603050405020304" charset="0"/>
              </a:rPr>
              <a:t>đ</a:t>
            </a:r>
            <a:r>
              <a:rPr lang="de-DE" dirty="0" smtClean="0">
                <a:latin typeface="Times New Roman" panose="02020603050405020304" charset="0"/>
                <a:cs typeface="Times New Roman" panose="02020603050405020304" charset="0"/>
              </a:rPr>
              <a:t>á </a:t>
            </a:r>
            <a:r>
              <a:rPr lang="de-DE" dirty="0">
                <a:latin typeface="Times New Roman" panose="02020603050405020304" charset="0"/>
                <a:cs typeface="Times New Roman" panose="02020603050405020304" charset="0"/>
              </a:rPr>
              <a:t>nằm ngay trung tâm thị trấn Kon Dơng là một lựa chọn </a:t>
            </a:r>
            <a:r>
              <a:rPr lang="de-DE" dirty="0" smtClean="0">
                <a:latin typeface="Times New Roman" panose="02020603050405020304" charset="0"/>
                <a:cs typeface="Times New Roman" panose="02020603050405020304" charset="0"/>
              </a:rPr>
              <a:t>thú vị. </a:t>
            </a:r>
            <a:r>
              <a:rPr lang="de-DE" dirty="0">
                <a:latin typeface="Times New Roman" panose="02020603050405020304" charset="0"/>
                <a:cs typeface="Times New Roman" panose="02020603050405020304" charset="0"/>
              </a:rPr>
              <a:t>Thắng cảnh được kiến tạo bởi tảng đá 100% granit có diện tích khổng lồ nằm giữa muôn trùng núi rừng, bao bọc bởi rất nhiều tảng đá nhỏ và cánh rừng thông xanh ngắt bạt </a:t>
            </a:r>
            <a:r>
              <a:rPr lang="de-DE" dirty="0" smtClean="0">
                <a:latin typeface="Times New Roman" panose="02020603050405020304" charset="0"/>
                <a:cs typeface="Times New Roman" panose="02020603050405020304" charset="0"/>
              </a:rPr>
              <a:t>ngàn.</a:t>
            </a:r>
            <a:endParaRPr lang="de-DE" dirty="0" smtClean="0">
              <a:latin typeface="Times New Roman" panose="02020603050405020304" charset="0"/>
              <a:cs typeface="Times New Roman" panose="02020603050405020304" charset="0"/>
            </a:endParaRPr>
          </a:p>
          <a:p>
            <a:pPr marL="0" indent="0">
              <a:lnSpc>
                <a:spcPct val="100000"/>
              </a:lnSpc>
              <a:buNone/>
            </a:pPr>
            <a:endParaRPr lang="en-US"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59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361315" y="791845"/>
            <a:ext cx="11073130" cy="5781040"/>
          </a:xfrm>
        </p:spPr>
        <p:txBody>
          <a:bodyPr>
            <a:normAutofit fontScale="90000"/>
          </a:bodyPr>
          <a:lstStyle/>
          <a:p>
            <a:pPr marL="0" indent="0">
              <a:buNone/>
            </a:pPr>
            <a:r>
              <a:rPr lang="en-US" i="1" u="sng" dirty="0">
                <a:latin typeface="Times New Roman" panose="02020603050405020304" charset="0"/>
                <a:cs typeface="Times New Roman" panose="02020603050405020304" charset="0"/>
                <a:sym typeface="+mn-ea"/>
              </a:rPr>
              <a:t>a. </a:t>
            </a:r>
            <a:r>
              <a:rPr lang="en-US" i="1" u="sng" dirty="0" err="1">
                <a:latin typeface="Times New Roman" panose="02020603050405020304" charset="0"/>
                <a:cs typeface="Times New Roman" panose="02020603050405020304" charset="0"/>
                <a:sym typeface="+mn-ea"/>
              </a:rPr>
              <a:t>Lĩnh</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vực</a:t>
            </a:r>
            <a:r>
              <a:rPr lang="en-US" i="1" u="sng" dirty="0">
                <a:latin typeface="Times New Roman" panose="02020603050405020304" charset="0"/>
                <a:cs typeface="Times New Roman" panose="02020603050405020304" charset="0"/>
                <a:sym typeface="+mn-ea"/>
              </a:rPr>
              <a:t> du </a:t>
            </a:r>
            <a:r>
              <a:rPr lang="en-US" i="1" u="sng" dirty="0" err="1">
                <a:latin typeface="Times New Roman" panose="02020603050405020304" charset="0"/>
                <a:cs typeface="Times New Roman" panose="02020603050405020304" charset="0"/>
                <a:sym typeface="+mn-ea"/>
              </a:rPr>
              <a:t>lịch</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Du </a:t>
            </a:r>
            <a:r>
              <a:rPr lang="en-US" b="1" dirty="0" err="1">
                <a:latin typeface="Times New Roman" panose="02020603050405020304" charset="0"/>
                <a:cs typeface="Times New Roman" panose="02020603050405020304" charset="0"/>
                <a:sym typeface="+mn-ea"/>
              </a:rPr>
              <a:t>lịch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sinh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thái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nghỉ</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dưỡng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Đỉnh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Pyầu</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Pyầu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Lơ</a:t>
            </a:r>
            <a:r>
              <a:rPr lang="en-US" dirty="0">
                <a:latin typeface="Times New Roman" panose="02020603050405020304" charset="0"/>
                <a:cs typeface="Times New Roman" panose="02020603050405020304" charset="0"/>
                <a:sym typeface="+mn-ea"/>
              </a:rPr>
              <a:t> Pang,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20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suối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nương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rẫy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của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người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dân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05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doanh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du </a:t>
            </a:r>
            <a:r>
              <a:rPr lang="en-US" dirty="0" err="1">
                <a:latin typeface="Times New Roman" panose="02020603050405020304" charset="0"/>
                <a:cs typeface="Times New Roman" panose="02020603050405020304" charset="0"/>
                <a:sym typeface="+mn-ea"/>
              </a:rPr>
              <a:t>lịch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nghỉ</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dưỡng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spcBef>
                <a:spcPts val="100"/>
              </a:spcBef>
              <a:spcAft>
                <a:spcPts val="0"/>
              </a:spcAft>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Pyầu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căn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cứ</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mạng</a:t>
            </a:r>
            <a:r>
              <a:rPr lang="en-US" dirty="0">
                <a:latin typeface="Times New Roman" panose="02020603050405020304" charset="0"/>
                <a:cs typeface="Times New Roman" panose="02020603050405020304" charset="0"/>
                <a:sym typeface="+mn-ea"/>
              </a:rPr>
              <a:t> ở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Lơ</a:t>
            </a:r>
            <a:r>
              <a:rPr lang="en-US" dirty="0">
                <a:latin typeface="Times New Roman" panose="02020603050405020304" charset="0"/>
                <a:cs typeface="Times New Roman" panose="02020603050405020304" charset="0"/>
                <a:sym typeface="+mn-ea"/>
              </a:rPr>
              <a:t> Pang, </a:t>
            </a:r>
            <a:r>
              <a:rPr lang="en-US" dirty="0" err="1">
                <a:latin typeface="Times New Roman" panose="02020603050405020304" charset="0"/>
                <a:cs typeface="Times New Roman" panose="02020603050405020304" charset="0"/>
                <a:sym typeface="+mn-ea"/>
              </a:rPr>
              <a:t>nằm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biệt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lập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trên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đỉnh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núi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Pyầu</a:t>
            </a: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với khí hậu mát mẽ quanh năm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còn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lưu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giữ</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nhiều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nét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văn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hóa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truyền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thống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của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bào</a:t>
            </a:r>
            <a:r>
              <a:rPr lang="en-US" dirty="0">
                <a:latin typeface="Times New Roman" panose="02020603050405020304" charset="0"/>
                <a:cs typeface="Times New Roman" panose="02020603050405020304" charset="0"/>
                <a:sym typeface="+mn-ea"/>
              </a:rPr>
              <a:t> DTTS. </a:t>
            </a:r>
            <a:r>
              <a:rPr lang="en-US" dirty="0" err="1">
                <a:latin typeface="Times New Roman" panose="02020603050405020304" charset="0"/>
                <a:cs typeface="Times New Roman" panose="02020603050405020304" charset="0"/>
                <a:sym typeface="+mn-ea"/>
              </a:rPr>
              <a:t>Bên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cạnh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còn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thống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suối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ghềnh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còn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lưu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giữ</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những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nét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nguyên</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sơ</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rất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phù</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hợp</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để</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phát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triển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hình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thức</a:t>
            </a:r>
            <a:r>
              <a:rPr lang="en-US" dirty="0" smtClean="0">
                <a:latin typeface="Times New Roman" panose="02020603050405020304" charset="0"/>
                <a:cs typeface="Times New Roman" panose="02020603050405020304" charset="0"/>
                <a:sym typeface="+mn-ea"/>
              </a:rPr>
              <a:t> du </a:t>
            </a:r>
            <a:r>
              <a:rPr lang="en-US" dirty="0" err="1" smtClean="0">
                <a:latin typeface="Times New Roman" panose="02020603050405020304" charset="0"/>
                <a:cs typeface="Times New Roman" panose="02020603050405020304" charset="0"/>
                <a:sym typeface="+mn-ea"/>
              </a:rPr>
              <a:t>lịch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sinh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thái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nghĩ</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dưỡng</a:t>
            </a:r>
            <a:r>
              <a:rPr lang="en-US" dirty="0" smtClean="0">
                <a:latin typeface="Times New Roman" panose="02020603050405020304" charset="0"/>
                <a:cs typeface="Times New Roman" panose="02020603050405020304" charset="0"/>
                <a:sym typeface="+mn-ea"/>
              </a:rPr>
              <a:t>. Việc đánh thức các tiềm năng du lịch ở đây sẽ mang dến cho du khách những trải nghiệm thú vị</a:t>
            </a:r>
            <a:endParaRPr lang="en-US" dirty="0" smtClean="0">
              <a:latin typeface="Times New Roman" panose="02020603050405020304" charset="0"/>
              <a:cs typeface="Times New Roman" panose="02020603050405020304" charset="0"/>
              <a:sym typeface="+mn-ea"/>
            </a:endParaRPr>
          </a:p>
          <a:p>
            <a:pPr marL="0" indent="0">
              <a:lnSpc>
                <a:spcPct val="100000"/>
              </a:lnSpc>
              <a:spcBef>
                <a:spcPts val="100"/>
              </a:spcBef>
              <a:spcAft>
                <a:spcPts val="0"/>
              </a:spcAft>
              <a:buNone/>
            </a:pP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76771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838200" y="893445"/>
            <a:ext cx="10515600" cy="5628640"/>
          </a:xfrm>
        </p:spPr>
        <p:txBody>
          <a:bodyPr>
            <a:normAutofit fontScale="85000" lnSpcReduction="10000"/>
          </a:bodyPr>
          <a:lstStyle/>
          <a:p>
            <a:pPr marL="0" indent="0">
              <a:buNone/>
            </a:pPr>
            <a:r>
              <a:rPr lang="en-US" i="1" u="sng" dirty="0">
                <a:latin typeface="Times New Roman" panose="02020603050405020304" charset="0"/>
                <a:cs typeface="Times New Roman" panose="02020603050405020304" charset="0"/>
                <a:sym typeface="+mn-ea"/>
              </a:rPr>
              <a:t>b, </a:t>
            </a:r>
            <a:r>
              <a:rPr lang="en-US" i="1" u="sng" dirty="0" err="1" smtClean="0">
                <a:latin typeface="Times New Roman" panose="02020603050405020304" charset="0"/>
                <a:cs typeface="Times New Roman" panose="02020603050405020304" charset="0"/>
                <a:sym typeface="+mn-ea"/>
              </a:rPr>
              <a:t>Thương</a:t>
            </a:r>
            <a:r>
              <a:rPr lang="en-US" i="1" u="sng" dirty="0" smtClean="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mại</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Trung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tâm</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thương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mại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huyện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Mang</a:t>
            </a:r>
            <a:r>
              <a:rPr lang="en-US" b="1" dirty="0">
                <a:latin typeface="Times New Roman" panose="02020603050405020304" charset="0"/>
                <a:cs typeface="Times New Roman" panose="02020603050405020304" charset="0"/>
                <a:sym typeface="+mn-ea"/>
              </a:rPr>
              <a:t> Yang:</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1,7 </a:t>
            </a:r>
            <a:r>
              <a:rPr lang="en-US" dirty="0">
                <a:latin typeface="Times New Roman" panose="02020603050405020304" charset="0"/>
                <a:cs typeface="Times New Roman" panose="02020603050405020304" charset="0"/>
                <a:sym typeface="+mn-ea"/>
              </a:rPr>
              <a:t>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trong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khuôn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viên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5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Định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hướng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đến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năm</a:t>
            </a:r>
            <a:r>
              <a:rPr lang="en-US" dirty="0" smtClean="0">
                <a:latin typeface="Times New Roman" panose="02020603050405020304" charset="0"/>
                <a:cs typeface="Times New Roman" panose="02020603050405020304" charset="0"/>
                <a:sym typeface="+mn-ea"/>
              </a:rPr>
              <a:t> 2030 </a:t>
            </a:r>
            <a:r>
              <a:rPr lang="en-US" dirty="0" err="1" smtClean="0">
                <a:latin typeface="Times New Roman" panose="02020603050405020304" charset="0"/>
                <a:cs typeface="Times New Roman" panose="02020603050405020304" charset="0"/>
                <a:sym typeface="+mn-ea"/>
              </a:rPr>
              <a:t>phát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triển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thị</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trấn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Kon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Dơng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huyện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Mang</a:t>
            </a:r>
            <a:r>
              <a:rPr lang="en-US" dirty="0" smtClean="0">
                <a:latin typeface="Times New Roman" panose="02020603050405020304" charset="0"/>
                <a:cs typeface="Times New Roman" panose="02020603050405020304" charset="0"/>
                <a:sym typeface="+mn-ea"/>
              </a:rPr>
              <a:t> Yang </a:t>
            </a:r>
            <a:r>
              <a:rPr lang="en-US" dirty="0" err="1" smtClean="0">
                <a:latin typeface="Times New Roman" panose="02020603050405020304" charset="0"/>
                <a:cs typeface="Times New Roman" panose="02020603050405020304" charset="0"/>
                <a:sym typeface="+mn-ea"/>
              </a:rPr>
              <a:t>lên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đô</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thị</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loại</a:t>
            </a:r>
            <a:r>
              <a:rPr lang="en-US" dirty="0" smtClean="0">
                <a:latin typeface="Times New Roman" panose="02020603050405020304" charset="0"/>
                <a:cs typeface="Times New Roman" panose="02020603050405020304" charset="0"/>
                <a:sym typeface="+mn-ea"/>
              </a:rPr>
              <a:t> IV, </a:t>
            </a:r>
            <a:r>
              <a:rPr lang="en-US" dirty="0" err="1" smtClean="0">
                <a:latin typeface="Times New Roman" panose="02020603050405020304" charset="0"/>
                <a:cs typeface="Times New Roman" panose="02020603050405020304" charset="0"/>
                <a:sym typeface="+mn-ea"/>
              </a:rPr>
              <a:t>với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tốc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độ</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tăng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trưởng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kinh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tế</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và</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quy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mô</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dân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số</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khá</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nhanh, cùng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với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sự</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phát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triển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của</a:t>
            </a:r>
            <a:r>
              <a:rPr lang="en-US" dirty="0" smtClean="0">
                <a:latin typeface="Times New Roman" panose="02020603050405020304" charset="0"/>
                <a:cs typeface="Times New Roman" panose="02020603050405020304" charset="0"/>
                <a:sym typeface="+mn-ea"/>
              </a:rPr>
              <a:t> du </a:t>
            </a:r>
            <a:r>
              <a:rPr lang="en-US" dirty="0" err="1" smtClean="0">
                <a:latin typeface="Times New Roman" panose="02020603050405020304" charset="0"/>
                <a:cs typeface="Times New Roman" panose="02020603050405020304" charset="0"/>
                <a:sym typeface="+mn-ea"/>
              </a:rPr>
              <a:t>lịch</a:t>
            </a:r>
            <a:r>
              <a:rPr lang="en-US" dirty="0" smtClean="0">
                <a:latin typeface="Times New Roman" panose="02020603050405020304" charset="0"/>
                <a:cs typeface="Times New Roman" panose="02020603050405020304" charset="0"/>
                <a:sym typeface="+mn-ea"/>
              </a:rPr>
              <a:t> thì việc đầu tư phát triển 1 trung tâm thương mại với quy mô và tiêu chuẩn cao sẽ rất phù hợp theo xu thế phát triển.</a:t>
            </a:r>
            <a:endParaRPr lang="en-US" dirty="0">
              <a:latin typeface="Times New Roman" panose="02020603050405020304" charset="0"/>
              <a:cs typeface="Times New Roman" panose="02020603050405020304" charset="0"/>
              <a:sym typeface="+mn-ea"/>
            </a:endParaRPr>
          </a:p>
          <a:p>
            <a:pPr marL="0" indent="0" algn="just">
              <a:lnSpc>
                <a:spcPct val="100000"/>
              </a:lnSpc>
              <a:buNone/>
            </a:pP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án</a:t>
            </a:r>
            <a:r>
              <a:rPr lang="en-US" dirty="0" smtClean="0">
                <a:latin typeface="Times New Roman" panose="02020603050405020304" charset="0"/>
                <a:cs typeface="Times New Roman" panose="02020603050405020304" charset="0"/>
                <a:sym typeface="+mn-ea"/>
              </a:rPr>
              <a:t> này nằm trong danh mục </a:t>
            </a:r>
            <a:r>
              <a:rPr lang="en-US" dirty="0" err="1" smtClean="0">
                <a:latin typeface="Times New Roman" panose="02020603050405020304" charset="0"/>
                <a:cs typeface="Times New Roman" panose="02020603050405020304" charset="0"/>
                <a:sym typeface="+mn-ea"/>
              </a:rPr>
              <a:t>được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ưu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đãi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đầu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tư</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theo</a:t>
            </a:r>
            <a:r>
              <a:rPr lang="en-US" dirty="0" smtClean="0">
                <a:latin typeface="Times New Roman" panose="02020603050405020304" charset="0"/>
                <a:cs typeface="Times New Roman" panose="02020603050405020304" charset="0"/>
                <a:sym typeface="+mn-ea"/>
              </a:rPr>
              <a:t> QĐ 26/2016/QĐ-UBND </a:t>
            </a:r>
            <a:r>
              <a:rPr lang="en-US" dirty="0" err="1" smtClean="0">
                <a:latin typeface="Times New Roman" panose="02020603050405020304" charset="0"/>
                <a:cs typeface="Times New Roman" panose="02020603050405020304" charset="0"/>
                <a:sym typeface="+mn-ea"/>
              </a:rPr>
              <a:t>ngày</a:t>
            </a:r>
            <a:r>
              <a:rPr lang="en-US" dirty="0" smtClean="0">
                <a:latin typeface="Times New Roman" panose="02020603050405020304" charset="0"/>
                <a:cs typeface="Times New Roman" panose="02020603050405020304" charset="0"/>
                <a:sym typeface="+mn-ea"/>
              </a:rPr>
              <a:t> 23/5/2016 </a:t>
            </a:r>
            <a:r>
              <a:rPr lang="en-US" dirty="0" err="1" smtClean="0">
                <a:latin typeface="Times New Roman" panose="02020603050405020304" charset="0"/>
                <a:cs typeface="Times New Roman" panose="02020603050405020304" charset="0"/>
                <a:sym typeface="+mn-ea"/>
              </a:rPr>
              <a:t>của</a:t>
            </a:r>
            <a:r>
              <a:rPr lang="en-US" dirty="0" smtClean="0">
                <a:latin typeface="Times New Roman" panose="02020603050405020304" charset="0"/>
                <a:cs typeface="Times New Roman" panose="02020603050405020304" charset="0"/>
                <a:sym typeface="+mn-ea"/>
              </a:rPr>
              <a:t> UBND </a:t>
            </a:r>
            <a:r>
              <a:rPr lang="en-US" dirty="0" err="1" smtClean="0">
                <a:latin typeface="Times New Roman" panose="02020603050405020304" charset="0"/>
                <a:cs typeface="Times New Roman" panose="02020603050405020304" charset="0"/>
                <a:sym typeface="+mn-ea"/>
              </a:rPr>
              <a:t>tỉnh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Gia</a:t>
            </a:r>
            <a:r>
              <a:rPr lang="en-US" dirty="0" smtClean="0">
                <a:latin typeface="Times New Roman" panose="02020603050405020304" charset="0"/>
                <a:cs typeface="Times New Roman" panose="02020603050405020304" charset="0"/>
                <a:sym typeface="+mn-ea"/>
              </a:rPr>
              <a:t>  Lai</a:t>
            </a:r>
            <a:endParaRPr lang="en-US" dirty="0" smtClean="0">
              <a:latin typeface="Times New Roman" panose="02020603050405020304" charset="0"/>
              <a:cs typeface="Times New Roman" panose="02020603050405020304" charset="0"/>
              <a:sym typeface="+mn-ea"/>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0"/>
            <a:ext cx="10515600" cy="777240"/>
          </a:xfrm>
        </p:spPr>
        <p:txBody>
          <a:bodyPr>
            <a:normAutofit/>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endParaRPr lang="en-US"/>
          </a:p>
        </p:txBody>
      </p:sp>
      <p:sp>
        <p:nvSpPr>
          <p:cNvPr id="3" name="Content Placeholder 2"/>
          <p:cNvSpPr>
            <a:spLocks noGrp="1"/>
          </p:cNvSpPr>
          <p:nvPr>
            <p:ph idx="1"/>
          </p:nvPr>
        </p:nvSpPr>
        <p:spPr>
          <a:xfrm>
            <a:off x="392430" y="980440"/>
            <a:ext cx="10961370" cy="5196840"/>
          </a:xfrm>
        </p:spPr>
        <p:txBody>
          <a:bodyPr>
            <a:normAutofit fontScale="90000"/>
          </a:bodyPr>
          <a:lstStyle/>
          <a:p>
            <a:pPr marL="0" indent="0">
              <a:buNone/>
            </a:pPr>
            <a:r>
              <a:rPr lang="en-US" i="1" u="sng" dirty="0">
                <a:latin typeface="Times New Roman" panose="02020603050405020304" charset="0"/>
                <a:cs typeface="Times New Roman" panose="02020603050405020304" charset="0"/>
                <a:sym typeface="+mn-ea"/>
              </a:rPr>
              <a:t>b, </a:t>
            </a:r>
            <a:r>
              <a:rPr lang="en-US" i="1" u="sng" dirty="0" err="1" smtClean="0">
                <a:latin typeface="Times New Roman" panose="02020603050405020304" charset="0"/>
                <a:cs typeface="Times New Roman" panose="02020603050405020304" charset="0"/>
                <a:sym typeface="+mn-ea"/>
              </a:rPr>
              <a:t>Thương</a:t>
            </a:r>
            <a:r>
              <a:rPr lang="en-US" i="1" u="sng" dirty="0" smtClean="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mại</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Chợ</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xã</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Kon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Thụp</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Thụp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1,45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trong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khuôn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viên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Không</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smtClean="0">
                <a:latin typeface="Times New Roman" panose="02020603050405020304" charset="0"/>
                <a:cs typeface="Times New Roman" panose="02020603050405020304" charset="0"/>
                <a:sym typeface="+mn-ea"/>
              </a:rPr>
              <a:t>: Cho </a:t>
            </a:r>
            <a:r>
              <a:rPr lang="en-US" dirty="0" err="1" smtClean="0">
                <a:latin typeface="Times New Roman" panose="02020603050405020304" charset="0"/>
                <a:cs typeface="Times New Roman" panose="02020603050405020304" charset="0"/>
                <a:sym typeface="+mn-ea"/>
              </a:rPr>
              <a:t>thuê</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đất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để</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xây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dựng</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 do </a:t>
            </a:r>
            <a:r>
              <a:rPr lang="en-US" dirty="0" err="1">
                <a:latin typeface="Times New Roman" panose="02020603050405020304" charset="0"/>
                <a:cs typeface="Times New Roman" panose="02020603050405020304" charset="0"/>
                <a:sym typeface="+mn-ea"/>
              </a:rPr>
              <a:t>đề</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xuất</a:t>
            </a:r>
            <a:r>
              <a:rPr lang="en-US" dirty="0">
                <a:latin typeface="Times New Roman" panose="02020603050405020304" charset="0"/>
                <a:cs typeface="Times New Roman" panose="02020603050405020304" charset="0"/>
                <a:sym typeface="+mn-ea"/>
              </a:rPr>
              <a:t>: Theo Nghị quyết huyện đảng bộ sẽ phát triển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Thụp</a:t>
            </a:r>
            <a:r>
              <a:rPr lang="en-US" dirty="0">
                <a:latin typeface="Times New Roman" panose="02020603050405020304" charset="0"/>
                <a:cs typeface="Times New Roman" panose="02020603050405020304" charset="0"/>
                <a:sym typeface="+mn-ea"/>
              </a:rPr>
              <a:t> lên đô thị loại V, định hướng  phát triển lên thành Thị trấn Kon Thụp của huyện. quy mô d</a:t>
            </a:r>
            <a:r>
              <a:rPr lang="en-US" dirty="0" err="1">
                <a:latin typeface="Times New Roman" panose="02020603050405020304" charset="0"/>
                <a:cs typeface="Times New Roman" panose="02020603050405020304" charset="0"/>
                <a:sym typeface="+mn-ea"/>
              </a:rPr>
              <a:t>ân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số</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đông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cầu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mua</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sắm</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hàng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hoá</a:t>
            </a:r>
            <a:r>
              <a:rPr lang="en-US" dirty="0" smtClean="0">
                <a:latin typeface="Times New Roman" panose="02020603050405020304" charset="0"/>
                <a:cs typeface="Times New Roman" panose="02020603050405020304" charset="0"/>
                <a:sym typeface="+mn-ea"/>
              </a:rPr>
              <a:t> phát triển. </a:t>
            </a:r>
            <a:r>
              <a:rPr lang="en-US" dirty="0" err="1" smtClean="0">
                <a:latin typeface="Times New Roman" panose="02020603050405020304" charset="0"/>
                <a:cs typeface="Times New Roman" panose="02020603050405020304" charset="0"/>
                <a:sym typeface="+mn-ea"/>
              </a:rPr>
              <a:t>Việc</a:t>
            </a:r>
            <a:r>
              <a:rPr lang="en-US" dirty="0" smtClean="0">
                <a:latin typeface="Times New Roman" panose="02020603050405020304" charset="0"/>
                <a:cs typeface="Times New Roman" panose="02020603050405020304" charset="0"/>
                <a:sym typeface="+mn-ea"/>
              </a:rPr>
              <a:t> đầu tư phát triển </a:t>
            </a:r>
            <a:r>
              <a:rPr lang="en-US" dirty="0" err="1" smtClean="0">
                <a:latin typeface="Times New Roman" panose="02020603050405020304" charset="0"/>
                <a:cs typeface="Times New Roman" panose="02020603050405020304" charset="0"/>
                <a:sym typeface="+mn-ea"/>
              </a:rPr>
              <a:t>xây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chợ</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xã</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Kon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Thụp</a:t>
            </a:r>
            <a:r>
              <a:rPr lang="en-US" dirty="0" smtClean="0">
                <a:latin typeface="Times New Roman" panose="02020603050405020304" charset="0"/>
                <a:cs typeface="Times New Roman" panose="02020603050405020304" charset="0"/>
                <a:sym typeface="+mn-ea"/>
              </a:rPr>
              <a:t> sẽ đem lại hiệu quả trong thời gian đến. </a:t>
            </a: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83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422910" y="1003935"/>
            <a:ext cx="10930890" cy="5548630"/>
          </a:xfrm>
        </p:spPr>
        <p:txBody>
          <a:bodyPr>
            <a:normAutofit fontScale="90000"/>
          </a:bodyPr>
          <a:lstStyle/>
          <a:p>
            <a:pPr marL="0" indent="0">
              <a:buNone/>
            </a:pPr>
            <a:r>
              <a:rPr lang="en-US" i="1" u="sng" dirty="0">
                <a:latin typeface="Times New Roman" panose="02020603050405020304" charset="0"/>
                <a:cs typeface="Times New Roman" panose="02020603050405020304" charset="0"/>
                <a:sym typeface="+mn-ea"/>
              </a:rPr>
              <a:t>b, </a:t>
            </a:r>
            <a:r>
              <a:rPr lang="en-US" i="1" u="sng" dirty="0" err="1" smtClean="0">
                <a:latin typeface="Times New Roman" panose="02020603050405020304" charset="0"/>
                <a:cs typeface="Times New Roman" panose="02020603050405020304" charset="0"/>
                <a:sym typeface="+mn-ea"/>
              </a:rPr>
              <a:t>Thương</a:t>
            </a:r>
            <a:r>
              <a:rPr lang="en-US" i="1" u="sng" dirty="0" smtClean="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mại</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Chợ</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xã</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H’Ra</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H’Ra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0.3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trong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khuôn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viên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Khu vực chợ xã H’Ra nằm ở vị trí điểm đầu tuyến Quốc lộ 19, giáp ranh giới giữa huyện Mang Yang với các huyện Đăk Pơ, Thị xã An Khê tỉnh Gia Lai. </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Với vị trí địa lý thuận lợi như vậy, chợ xã H’ra có xu hướng phát lên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mới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hạng</a:t>
            </a:r>
            <a:r>
              <a:rPr lang="en-US" dirty="0">
                <a:latin typeface="Times New Roman" panose="02020603050405020304" charset="0"/>
                <a:cs typeface="Times New Roman" panose="02020603050405020304" charset="0"/>
                <a:sym typeface="+mn-ea"/>
              </a:rPr>
              <a:t> 3, </a:t>
            </a:r>
            <a:r>
              <a:rPr lang="en-US" dirty="0" err="1">
                <a:latin typeface="Times New Roman" panose="02020603050405020304" charset="0"/>
                <a:cs typeface="Times New Roman" panose="02020603050405020304" charset="0"/>
                <a:sym typeface="+mn-ea"/>
              </a:rPr>
              <a:t>hướng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phát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triển</a:t>
            </a:r>
            <a:r>
              <a:rPr lang="en-US" dirty="0">
                <a:latin typeface="Times New Roman" panose="02020603050405020304" charset="0"/>
                <a:cs typeface="Times New Roman" panose="02020603050405020304" charset="0"/>
                <a:sym typeface="+mn-ea"/>
              </a:rPr>
              <a:t> 100 </a:t>
            </a:r>
            <a:r>
              <a:rPr lang="en-US" dirty="0" err="1">
                <a:latin typeface="Times New Roman" panose="02020603050405020304" charset="0"/>
                <a:cs typeface="Times New Roman" panose="02020603050405020304" charset="0"/>
                <a:sym typeface="+mn-ea"/>
              </a:rPr>
              <a:t>đến</a:t>
            </a:r>
            <a:r>
              <a:rPr lang="en-US" dirty="0">
                <a:latin typeface="Times New Roman" panose="02020603050405020304" charset="0"/>
                <a:cs typeface="Times New Roman" panose="02020603050405020304" charset="0"/>
                <a:sym typeface="+mn-ea"/>
              </a:rPr>
              <a:t> 200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doanh</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66611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endParaRPr lang="en-US"/>
          </a:p>
        </p:txBody>
      </p:sp>
      <p:sp>
        <p:nvSpPr>
          <p:cNvPr id="3" name="Content Placeholder 2"/>
          <p:cNvSpPr>
            <a:spLocks noGrp="1"/>
          </p:cNvSpPr>
          <p:nvPr>
            <p:ph idx="1"/>
          </p:nvPr>
        </p:nvSpPr>
        <p:spPr>
          <a:xfrm>
            <a:off x="391795" y="848360"/>
            <a:ext cx="10962005" cy="5653405"/>
          </a:xfrm>
        </p:spPr>
        <p:txBody>
          <a:bodyPr>
            <a:normAutofit fontScale="92500" lnSpcReduction="20000"/>
          </a:bodyPr>
          <a:lstStyle/>
          <a:p>
            <a:pPr marL="0" indent="0">
              <a:buNone/>
            </a:pPr>
            <a:r>
              <a:rPr lang="vi-VN" altLang="en-US" i="1" u="sng" dirty="0">
                <a:latin typeface="Times New Roman" panose="02020603050405020304" charset="0"/>
                <a:cs typeface="Times New Roman" panose="02020603050405020304" charset="0"/>
                <a:sym typeface="+mn-ea"/>
              </a:rPr>
              <a:t>c</a:t>
            </a:r>
            <a:r>
              <a:rPr lang="en-US" i="1" u="sng" dirty="0">
                <a:latin typeface="Times New Roman" panose="02020603050405020304" charset="0"/>
                <a:cs typeface="Times New Roman" panose="02020603050405020304" charset="0"/>
                <a:sym typeface="+mn-ea"/>
              </a:rPr>
              <a:t>, </a:t>
            </a:r>
            <a:r>
              <a:rPr lang="en-US" i="1" u="sng" dirty="0" err="1" smtClean="0">
                <a:latin typeface="Times New Roman" panose="02020603050405020304" charset="0"/>
                <a:cs typeface="Times New Roman" panose="02020603050405020304" charset="0"/>
                <a:sym typeface="+mn-ea"/>
              </a:rPr>
              <a:t>Dịch</a:t>
            </a:r>
            <a:r>
              <a:rPr lang="en-US" i="1" u="sng" dirty="0" smtClean="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vụ</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Phát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triển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bến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xe</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huyện</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1,06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điều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hành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bảo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sân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B</a:t>
            </a:r>
            <a:r>
              <a:rPr lang="en-US" dirty="0" err="1" smtClean="0">
                <a:latin typeface="Times New Roman" panose="02020603050405020304" charset="0"/>
                <a:cs typeface="Times New Roman" panose="02020603050405020304" charset="0"/>
                <a:sym typeface="+mn-ea"/>
              </a:rPr>
              <a:t>ến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xe</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huyện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được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quy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hoạch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nằm</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trung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tâm</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thị</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và</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cách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trung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tâm</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thương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mại</a:t>
            </a:r>
            <a:r>
              <a:rPr lang="en-US" dirty="0" smtClean="0">
                <a:latin typeface="Times New Roman" panose="02020603050405020304" charset="0"/>
                <a:cs typeface="Times New Roman" panose="02020603050405020304" charset="0"/>
                <a:sym typeface="+mn-ea"/>
              </a:rPr>
              <a:t> 100m </a:t>
            </a:r>
            <a:r>
              <a:rPr lang="en-US" dirty="0" err="1" smtClean="0">
                <a:latin typeface="Times New Roman" panose="02020603050405020304" charset="0"/>
                <a:cs typeface="Times New Roman" panose="02020603050405020304" charset="0"/>
                <a:sym typeface="+mn-ea"/>
              </a:rPr>
              <a:t>nên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rất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thuận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lợi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cho</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việc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vận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chuyển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lưu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thông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hàng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hoá</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phát</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triển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bến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phân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xưởng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cơ</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ăn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uống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trọ</a:t>
            </a:r>
            <a:r>
              <a:rPr lang="en-US" dirty="0" smtClean="0">
                <a:latin typeface="Times New Roman" panose="02020603050405020304" charset="0"/>
                <a:cs typeface="Times New Roman" panose="02020603050405020304" charset="0"/>
                <a:sym typeface="+mn-ea"/>
              </a:rPr>
              <a:t>…).</a:t>
            </a:r>
            <a:endParaRPr lang="en-US" dirty="0" smtClean="0">
              <a:latin typeface="Times New Roman" panose="02020603050405020304" charset="0"/>
              <a:cs typeface="Times New Roman" panose="02020603050405020304" charset="0"/>
              <a:sym typeface="+mn-ea"/>
            </a:endParaRPr>
          </a:p>
          <a:p>
            <a:pPr marL="0" indent="0">
              <a:lnSpc>
                <a:spcPct val="100000"/>
              </a:lnSpc>
              <a:buNone/>
            </a:pPr>
            <a:r>
              <a:rPr lang="en-US" dirty="0" smtClean="0">
                <a:latin typeface="Times New Roman" panose="02020603050405020304" charset="0"/>
                <a:cs typeface="Times New Roman" panose="02020603050405020304" charset="0"/>
                <a:sym typeface="+mn-ea"/>
              </a:rPr>
              <a:t>Hiện nay khu vực này rất phát triển, đường giao thông láng nhựa toàn bộ, một số nhà hàng đã hình thành và rất phát triển, một số dịch vụ khác cũng đã hình thành và phát triển.</a:t>
            </a:r>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727075"/>
          </a:xfrm>
        </p:spPr>
        <p:txBody>
          <a:bodyPr>
            <a:normAutofit/>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endParaRPr lang="en-US"/>
          </a:p>
        </p:txBody>
      </p:sp>
      <p:sp>
        <p:nvSpPr>
          <p:cNvPr id="3" name="Content Placeholder 2"/>
          <p:cNvSpPr>
            <a:spLocks noGrp="1"/>
          </p:cNvSpPr>
          <p:nvPr>
            <p:ph idx="1"/>
          </p:nvPr>
        </p:nvSpPr>
        <p:spPr>
          <a:xfrm>
            <a:off x="838200" y="1112520"/>
            <a:ext cx="10515600" cy="5510530"/>
          </a:xfrm>
        </p:spPr>
        <p:txBody>
          <a:bodyPr>
            <a:normAutofit fontScale="92500" lnSpcReduction="20000"/>
          </a:bodyPr>
          <a:lstStyle/>
          <a:p>
            <a:pPr marL="0" indent="0">
              <a:buNone/>
            </a:pPr>
            <a:r>
              <a:rPr lang="vi-VN" altLang="en-US" i="1" u="sng" dirty="0">
                <a:latin typeface="Times New Roman" panose="02020603050405020304" charset="0"/>
                <a:cs typeface="Times New Roman" panose="02020603050405020304" charset="0"/>
                <a:sym typeface="+mn-ea"/>
              </a:rPr>
              <a:t>c</a:t>
            </a:r>
            <a:r>
              <a:rPr lang="en-US" i="1" u="sng" dirty="0">
                <a:latin typeface="Times New Roman" panose="02020603050405020304" charset="0"/>
                <a:cs typeface="Times New Roman" panose="02020603050405020304" charset="0"/>
                <a:sym typeface="+mn-ea"/>
              </a:rPr>
              <a:t>, </a:t>
            </a:r>
            <a:r>
              <a:rPr lang="en-US" i="1" u="sng" dirty="0" err="1" smtClean="0">
                <a:latin typeface="Times New Roman" panose="02020603050405020304" charset="0"/>
                <a:cs typeface="Times New Roman" panose="02020603050405020304" charset="0"/>
                <a:sym typeface="+mn-ea"/>
              </a:rPr>
              <a:t>Dịch</a:t>
            </a:r>
            <a:r>
              <a:rPr lang="en-US" i="1" u="sng" dirty="0" smtClean="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vụ</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công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viên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nước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huyện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Mang</a:t>
            </a:r>
            <a:r>
              <a:rPr lang="en-US" b="1" dirty="0">
                <a:latin typeface="Times New Roman" panose="02020603050405020304" charset="0"/>
                <a:cs typeface="Times New Roman" panose="02020603050405020304" charset="0"/>
                <a:sym typeface="+mn-ea"/>
              </a:rPr>
              <a:t> Yang:</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14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do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một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tích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người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dân</a:t>
            </a:r>
            <a:r>
              <a:rPr lang="vi-VN" altLang="en-US" dirty="0">
                <a:latin typeface="Times New Roman" panose="02020603050405020304" charset="0"/>
                <a:cs typeface="Times New Roman" panose="02020603050405020304" charset="0"/>
                <a:sym typeface="+mn-ea"/>
              </a:rPr>
              <a:t>.</a:t>
            </a:r>
            <a:r>
              <a:rPr lang="en-US" dirty="0">
                <a:latin typeface="Times New Roman" panose="02020603050405020304" charset="0"/>
                <a:cs typeface="Times New Roman" panose="02020603050405020304" charset="0"/>
                <a:sym typeface="+mn-ea"/>
              </a:rPr>
              <a:t> </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13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vi-VN" alt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spcAft>
                <a:spcPts val="100"/>
              </a:spcAft>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spcBef>
                <a:spcPts val="100"/>
              </a:spcBef>
              <a:buNone/>
            </a:pPr>
            <a:r>
              <a:rPr lang="en-US" dirty="0" smtClean="0">
                <a:latin typeface="Times New Roman" panose="02020603050405020304" charset="0"/>
                <a:cs typeface="Times New Roman" panose="02020603050405020304" charset="0"/>
                <a:sym typeface="+mn-ea"/>
              </a:rPr>
              <a:t>- </a:t>
            </a:r>
            <a:r>
              <a:rPr lang="vi-VN" dirty="0">
                <a:latin typeface="Times New Roman" panose="02020603050405020304" charset="0"/>
                <a:cs typeface="Times New Roman" panose="02020603050405020304" charset="0"/>
              </a:rPr>
              <a:t>Xây dựng công viên nước mang tính đa dạng các loại hình trò chơi dưới nước được thiết kế hiện đại hấp dẫn người dân địa phương và các du khách trong và ngoài </a:t>
            </a:r>
            <a:r>
              <a:rPr lang="vi-VN" dirty="0" smtClean="0">
                <a:latin typeface="Times New Roman" panose="02020603050405020304" charset="0"/>
                <a:cs typeface="Times New Roman" panose="02020603050405020304" charset="0"/>
              </a:rPr>
              <a:t>nước</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phù</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hợp</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với</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định</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hướng</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phát</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triển</a:t>
            </a:r>
            <a:r>
              <a:rPr lang="en-US" dirty="0" smtClean="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0" indent="0">
              <a:lnSpc>
                <a:spcPct val="100000"/>
              </a:lnSpc>
              <a:spcBef>
                <a:spcPts val="100"/>
              </a:spcBef>
              <a:buNone/>
            </a:pPr>
            <a:r>
              <a:rPr lang="en-US" dirty="0" err="1" smtClean="0">
                <a:latin typeface="Times New Roman" panose="02020603050405020304" charset="0"/>
                <a:cs typeface="Times New Roman" panose="02020603050405020304" charset="0"/>
              </a:rPr>
              <a:t>của</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huyện</a:t>
            </a:r>
            <a:r>
              <a:rPr lang="en-US"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a:t>
            </a:r>
            <a:r>
              <a:rPr lang="en-US" dirty="0" err="1" smtClean="0">
                <a:latin typeface="Times New Roman" panose="02020603050405020304" charset="0"/>
                <a:cs typeface="Times New Roman" panose="02020603050405020304" charset="0"/>
                <a:sym typeface="+mn-ea"/>
              </a:rPr>
              <a:t>Đầu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tư</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xây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khu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vui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chơi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công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viên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nước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nhà</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hàng</a:t>
            </a:r>
            <a:r>
              <a:rPr lang="en-US" dirty="0">
                <a:latin typeface="Times New Roman" panose="02020603050405020304" charset="0"/>
                <a:cs typeface="Times New Roman" panose="02020603050405020304" charset="0"/>
                <a:sym typeface="+mn-ea"/>
              </a:rPr>
              <a:t>, </a:t>
            </a:r>
            <a:endParaRPr lang="en-US" dirty="0" smtClean="0">
              <a:latin typeface="Times New Roman" panose="02020603050405020304" charset="0"/>
              <a:cs typeface="Times New Roman" panose="02020603050405020304" charset="0"/>
              <a:sym typeface="+mn-ea"/>
            </a:endParaRPr>
          </a:p>
          <a:p>
            <a:pPr marL="0" indent="0">
              <a:lnSpc>
                <a:spcPct val="100000"/>
              </a:lnSpc>
              <a:spcBef>
                <a:spcPts val="100"/>
              </a:spcBef>
              <a:buNone/>
            </a:pPr>
            <a:r>
              <a:rPr lang="en-US" dirty="0" err="1" smtClean="0">
                <a:latin typeface="Times New Roman" panose="02020603050405020304" charset="0"/>
                <a:cs typeface="Times New Roman" panose="02020603050405020304" charset="0"/>
                <a:sym typeface="+mn-ea"/>
              </a:rPr>
              <a:t>khách</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sạn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dịch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nghĩ</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dưỡng</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endParaRPr lang="en-US" dirty="0">
              <a:latin typeface="Times New Roman" panose="02020603050405020304" charset="0"/>
              <a:cs typeface="Times New Roman" panose="02020603050405020304" charset="0"/>
              <a:sym typeface="+mn-ea"/>
            </a:endParaRPr>
          </a:p>
          <a:p>
            <a:pPr marL="0" indent="0">
              <a:buNone/>
            </a:pP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9790"/>
          </a:xfrm>
        </p:spPr>
        <p:txBody>
          <a:bodyPr>
            <a:normAutofit fontScale="90000"/>
          </a:bodyPr>
          <a:lstStyle/>
          <a:p>
            <a:pPr algn="ctr"/>
            <a:r>
              <a:rPr lang="en-US" sz="3555">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rPr>
              <a:t>DANH MỤC DỰ ÁN KÊU GỌI THU HÚT ĐẦU TƯ HUYỆN MANG YANG GIAI ĐOẠN 2021 - 2025</a:t>
            </a:r>
            <a:endParaRPr lang="en-US" sz="3555">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80670" y="1477645"/>
            <a:ext cx="11073130" cy="5166360"/>
          </a:xfrm>
        </p:spPr>
        <p:txBody>
          <a:bodyPr>
            <a:normAutofit fontScale="77500" lnSpcReduction="20000"/>
          </a:bodyPr>
          <a:lstStyle/>
          <a:p>
            <a:pPr marL="0" indent="0" algn="just">
              <a:lnSpc>
                <a:spcPct val="120000"/>
              </a:lnSpc>
              <a:buNone/>
            </a:pPr>
            <a:r>
              <a:rPr lang="en-US" dirty="0" smtClean="0">
                <a:solidFill>
                  <a:schemeClr val="tx1"/>
                </a:solidFill>
                <a:latin typeface="Times New Roman" panose="02020603050405020304" charset="0"/>
                <a:cs typeface="Times New Roman" panose="02020603050405020304" charset="0"/>
              </a:rPr>
              <a:t>        </a:t>
            </a:r>
            <a:r>
              <a:rPr lang="en-US" dirty="0" err="1" smtClean="0">
                <a:solidFill>
                  <a:schemeClr val="tx1"/>
                </a:solidFill>
                <a:latin typeface="Times New Roman" panose="02020603050405020304" charset="0"/>
                <a:cs typeface="Times New Roman" panose="02020603050405020304" charset="0"/>
              </a:rPr>
              <a:t>Hiện</a:t>
            </a:r>
            <a:r>
              <a:rPr lang="en-US" dirty="0" smtClean="0">
                <a:solidFill>
                  <a:schemeClr val="tx1"/>
                </a:solidFill>
                <a:latin typeface="Times New Roman" panose="02020603050405020304" charset="0"/>
                <a:cs typeface="Times New Roman" panose="02020603050405020304" charset="0"/>
              </a:rPr>
              <a:t> </a:t>
            </a:r>
            <a:r>
              <a:rPr lang="en-US" dirty="0">
                <a:solidFill>
                  <a:schemeClr val="tx1"/>
                </a:solidFill>
                <a:latin typeface="Times New Roman" panose="02020603050405020304" charset="0"/>
                <a:cs typeface="Times New Roman" panose="02020603050405020304" charset="0"/>
              </a:rPr>
              <a:t>nay </a:t>
            </a:r>
            <a:r>
              <a:rPr lang="en-US" dirty="0" err="1">
                <a:solidFill>
                  <a:schemeClr val="tx1"/>
                </a:solidFill>
                <a:latin typeface="Times New Roman" panose="02020603050405020304" charset="0"/>
                <a:cs typeface="Times New Roman" panose="02020603050405020304" charset="0"/>
              </a:rPr>
              <a:t>trên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địa</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bàn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huyện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Mang</a:t>
            </a:r>
            <a:r>
              <a:rPr lang="en-US" dirty="0">
                <a:solidFill>
                  <a:schemeClr val="tx1"/>
                </a:solidFill>
                <a:latin typeface="Times New Roman" panose="02020603050405020304" charset="0"/>
                <a:cs typeface="Times New Roman" panose="02020603050405020304" charset="0"/>
              </a:rPr>
              <a:t> Yang </a:t>
            </a:r>
            <a:r>
              <a:rPr lang="en-US" dirty="0" err="1">
                <a:solidFill>
                  <a:schemeClr val="tx1"/>
                </a:solidFill>
                <a:latin typeface="Times New Roman" panose="02020603050405020304" charset="0"/>
                <a:cs typeface="Times New Roman" panose="02020603050405020304" charset="0"/>
              </a:rPr>
              <a:t>được</a:t>
            </a:r>
            <a:r>
              <a:rPr lang="en-US" dirty="0">
                <a:solidFill>
                  <a:schemeClr val="tx1"/>
                </a:solidFill>
                <a:latin typeface="Times New Roman" panose="02020603050405020304" charset="0"/>
                <a:cs typeface="Times New Roman" panose="02020603050405020304" charset="0"/>
              </a:rPr>
              <a:t> UBND </a:t>
            </a:r>
            <a:r>
              <a:rPr lang="en-US" dirty="0" err="1">
                <a:solidFill>
                  <a:schemeClr val="tx1"/>
                </a:solidFill>
                <a:latin typeface="Times New Roman" panose="02020603050405020304" charset="0"/>
                <a:cs typeface="Times New Roman" panose="02020603050405020304" charset="0"/>
              </a:rPr>
              <a:t>tỉnh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Gia</a:t>
            </a:r>
            <a:r>
              <a:rPr lang="en-US" dirty="0">
                <a:solidFill>
                  <a:schemeClr val="tx1"/>
                </a:solidFill>
                <a:latin typeface="Times New Roman" panose="02020603050405020304" charset="0"/>
                <a:cs typeface="Times New Roman" panose="02020603050405020304" charset="0"/>
              </a:rPr>
              <a:t> Lai </a:t>
            </a:r>
            <a:r>
              <a:rPr lang="en-US" dirty="0" err="1">
                <a:solidFill>
                  <a:schemeClr val="tx1"/>
                </a:solidFill>
                <a:latin typeface="Times New Roman" panose="02020603050405020304" charset="0"/>
                <a:cs typeface="Times New Roman" panose="02020603050405020304" charset="0"/>
              </a:rPr>
              <a:t>phê</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duyệt</a:t>
            </a:r>
            <a:r>
              <a:rPr lang="en-US" dirty="0">
                <a:solidFill>
                  <a:schemeClr val="tx1"/>
                </a:solidFill>
                <a:latin typeface="Times New Roman" panose="02020603050405020304" charset="0"/>
                <a:cs typeface="Times New Roman" panose="02020603050405020304" charset="0"/>
              </a:rPr>
              <a:t> </a:t>
            </a:r>
            <a:r>
              <a:rPr lang="vi-VN" altLang="en-US" dirty="0" smtClean="0">
                <a:solidFill>
                  <a:schemeClr val="tx1"/>
                </a:solidFill>
                <a:latin typeface="Times New Roman" panose="02020603050405020304" charset="0"/>
                <a:cs typeface="Times New Roman" panose="02020603050405020304" charset="0"/>
              </a:rPr>
              <a:t>2</a:t>
            </a:r>
            <a:r>
              <a:rPr lang="en-US" altLang="en-US" dirty="0" smtClean="0">
                <a:solidFill>
                  <a:schemeClr val="tx1"/>
                </a:solidFill>
                <a:latin typeface="Times New Roman" panose="02020603050405020304" charset="0"/>
                <a:cs typeface="Times New Roman" panose="02020603050405020304" charset="0"/>
              </a:rPr>
              <a:t>0</a:t>
            </a:r>
            <a:r>
              <a:rPr lang="en-US" dirty="0" smtClean="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được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phép</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kêu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gọi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đầu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tư</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tại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quyết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định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sym typeface="+mn-ea"/>
              </a:rPr>
              <a:t>số</a:t>
            </a:r>
            <a:r>
              <a:rPr lang="en-US" dirty="0">
                <a:solidFill>
                  <a:schemeClr val="tx1"/>
                </a:solidFill>
                <a:latin typeface="Times New Roman" panose="02020603050405020304" charset="0"/>
                <a:cs typeface="Times New Roman" panose="02020603050405020304" charset="0"/>
                <a:sym typeface="+mn-ea"/>
              </a:rPr>
              <a:t> 68/QĐ-UBND </a:t>
            </a:r>
            <a:r>
              <a:rPr lang="en-US" dirty="0" err="1">
                <a:solidFill>
                  <a:schemeClr val="tx1"/>
                </a:solidFill>
                <a:latin typeface="Times New Roman" panose="02020603050405020304" charset="0"/>
                <a:cs typeface="Times New Roman" panose="02020603050405020304" charset="0"/>
                <a:sym typeface="+mn-ea"/>
              </a:rPr>
              <a:t>ngày</a:t>
            </a:r>
            <a:r>
              <a:rPr lang="en-US" dirty="0">
                <a:solidFill>
                  <a:schemeClr val="tx1"/>
                </a:solidFill>
                <a:latin typeface="Times New Roman" panose="02020603050405020304" charset="0"/>
                <a:cs typeface="Times New Roman" panose="02020603050405020304" charset="0"/>
                <a:sym typeface="+mn-ea"/>
              </a:rPr>
              <a:t> 20/02/2020 </a:t>
            </a:r>
            <a:r>
              <a:rPr lang="en-US" dirty="0" err="1">
                <a:solidFill>
                  <a:schemeClr val="tx1"/>
                </a:solidFill>
                <a:latin typeface="Times New Roman" panose="02020603050405020304" charset="0"/>
                <a:cs typeface="Times New Roman" panose="02020603050405020304" charset="0"/>
                <a:sym typeface="+mn-ea"/>
              </a:rPr>
              <a:t>và</a:t>
            </a:r>
            <a:r>
              <a:rPr lang="en-US" dirty="0">
                <a:solidFill>
                  <a:schemeClr val="tx1"/>
                </a:solidFill>
                <a:latin typeface="Times New Roman" panose="02020603050405020304" charset="0"/>
                <a:cs typeface="Times New Roman" panose="02020603050405020304" charset="0"/>
                <a:sym typeface="+mn-ea"/>
              </a:rPr>
              <a:t> </a:t>
            </a:r>
            <a:r>
              <a:rPr lang="en-US" dirty="0" smtClean="0">
                <a:solidFill>
                  <a:schemeClr val="tx1"/>
                </a:solidFill>
                <a:latin typeface="Times New Roman" panose="02020603050405020304" charset="0"/>
                <a:cs typeface="Times New Roman" panose="02020603050405020304" charset="0"/>
                <a:sym typeface="+mn-ea"/>
              </a:rPr>
              <a:t>0</a:t>
            </a:r>
            <a:r>
              <a:rPr lang="en-US" altLang="en-US" dirty="0" smtClean="0">
                <a:solidFill>
                  <a:schemeClr val="tx1"/>
                </a:solidFill>
                <a:latin typeface="Times New Roman" panose="02020603050405020304" charset="0"/>
                <a:cs typeface="Times New Roman" panose="02020603050405020304" charset="0"/>
                <a:sym typeface="+mn-ea"/>
              </a:rPr>
              <a:t>2</a:t>
            </a:r>
            <a:r>
              <a:rPr lang="en-US" dirty="0" smtClean="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dự</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án</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bổ</a:t>
            </a:r>
            <a:r>
              <a:rPr lang="en-US" dirty="0">
                <a:solidFill>
                  <a:schemeClr val="tx1"/>
                </a:solidFill>
                <a:latin typeface="Times New Roman" panose="02020603050405020304" charset="0"/>
                <a:cs typeface="Times New Roman" panose="02020603050405020304" charset="0"/>
                <a:sym typeface="+mn-ea"/>
              </a:rPr>
              <a:t> sung </a:t>
            </a:r>
            <a:r>
              <a:rPr lang="en-US" dirty="0" err="1">
                <a:solidFill>
                  <a:schemeClr val="tx1"/>
                </a:solidFill>
                <a:latin typeface="Times New Roman" panose="02020603050405020304" charset="0"/>
                <a:cs typeface="Times New Roman" panose="02020603050405020304" charset="0"/>
                <a:sym typeface="+mn-ea"/>
              </a:rPr>
              <a:t>tại</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quyết</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định</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số</a:t>
            </a:r>
            <a:r>
              <a:rPr lang="en-US" dirty="0">
                <a:solidFill>
                  <a:schemeClr val="tx1"/>
                </a:solidFill>
                <a:latin typeface="Times New Roman" panose="02020603050405020304" charset="0"/>
                <a:cs typeface="Times New Roman" panose="02020603050405020304" charset="0"/>
                <a:sym typeface="+mn-ea"/>
              </a:rPr>
              <a:t>: 633/QĐ-UBND </a:t>
            </a:r>
            <a:r>
              <a:rPr lang="en-US" dirty="0" err="1">
                <a:solidFill>
                  <a:schemeClr val="tx1"/>
                </a:solidFill>
                <a:latin typeface="Times New Roman" panose="02020603050405020304" charset="0"/>
                <a:cs typeface="Times New Roman" panose="02020603050405020304" charset="0"/>
                <a:sym typeface="+mn-ea"/>
              </a:rPr>
              <a:t>ngày</a:t>
            </a:r>
            <a:r>
              <a:rPr lang="en-US" dirty="0">
                <a:solidFill>
                  <a:schemeClr val="tx1"/>
                </a:solidFill>
                <a:latin typeface="Times New Roman" panose="02020603050405020304" charset="0"/>
                <a:cs typeface="Times New Roman" panose="02020603050405020304" charset="0"/>
                <a:sym typeface="+mn-ea"/>
              </a:rPr>
              <a:t> 18/11/2020</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Đồng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thời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đáp</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ứng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nhu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cầu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phát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triển</a:t>
            </a:r>
            <a:r>
              <a:rPr lang="en-US" dirty="0">
                <a:solidFill>
                  <a:schemeClr val="tx1"/>
                </a:solidFill>
                <a:latin typeface="Times New Roman" panose="02020603050405020304" charset="0"/>
                <a:cs typeface="Times New Roman" panose="02020603050405020304" charset="0"/>
              </a:rPr>
              <a:t>, UBND </a:t>
            </a:r>
            <a:r>
              <a:rPr lang="en-US" dirty="0" err="1">
                <a:solidFill>
                  <a:schemeClr val="tx1"/>
                </a:solidFill>
                <a:latin typeface="Times New Roman" panose="02020603050405020304" charset="0"/>
                <a:cs typeface="Times New Roman" panose="02020603050405020304" charset="0"/>
              </a:rPr>
              <a:t>huyện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cũng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đang</a:t>
            </a:r>
            <a:r>
              <a:rPr lang="en-US" dirty="0">
                <a:solidFill>
                  <a:schemeClr val="tx1"/>
                </a:solidFill>
                <a:latin typeface="Times New Roman" panose="02020603050405020304" charset="0"/>
                <a:cs typeface="Times New Roman" panose="02020603050405020304" charset="0"/>
              </a:rPr>
              <a:t> </a:t>
            </a:r>
            <a:r>
              <a:rPr lang="vi-VN" altLang="en-US" dirty="0">
                <a:solidFill>
                  <a:schemeClr val="tx1"/>
                </a:solidFill>
                <a:latin typeface="Times New Roman" panose="02020603050405020304" charset="0"/>
                <a:cs typeface="Times New Roman" panose="02020603050405020304" charset="0"/>
              </a:rPr>
              <a:t>đề x</a:t>
            </a:r>
            <a:r>
              <a:rPr lang="en-US" dirty="0" err="1">
                <a:solidFill>
                  <a:schemeClr val="tx1"/>
                </a:solidFill>
                <a:latin typeface="Times New Roman" panose="02020603050405020304" charset="0"/>
                <a:cs typeface="Times New Roman" panose="02020603050405020304" charset="0"/>
              </a:rPr>
              <a:t>uất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bổ</a:t>
            </a:r>
            <a:r>
              <a:rPr lang="en-US" dirty="0">
                <a:solidFill>
                  <a:schemeClr val="tx1"/>
                </a:solidFill>
                <a:latin typeface="Times New Roman" panose="02020603050405020304" charset="0"/>
                <a:cs typeface="Times New Roman" panose="02020603050405020304" charset="0"/>
              </a:rPr>
              <a:t> sung </a:t>
            </a:r>
            <a:r>
              <a:rPr lang="en-US" dirty="0" err="1">
                <a:solidFill>
                  <a:schemeClr val="tx1"/>
                </a:solidFill>
                <a:latin typeface="Times New Roman" panose="02020603050405020304" charset="0"/>
                <a:cs typeface="Times New Roman" panose="02020603050405020304" charset="0"/>
              </a:rPr>
              <a:t>một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số</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đề</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nghị</a:t>
            </a:r>
            <a:r>
              <a:rPr lang="en-US" dirty="0">
                <a:solidFill>
                  <a:schemeClr val="tx1"/>
                </a:solidFill>
                <a:latin typeface="Times New Roman" panose="02020603050405020304" charset="0"/>
                <a:cs typeface="Times New Roman" panose="02020603050405020304" charset="0"/>
              </a:rPr>
              <a:t> UBND </a:t>
            </a:r>
            <a:r>
              <a:rPr lang="en-US" dirty="0" err="1">
                <a:solidFill>
                  <a:schemeClr val="tx1"/>
                </a:solidFill>
                <a:latin typeface="Times New Roman" panose="02020603050405020304" charset="0"/>
                <a:cs typeface="Times New Roman" panose="02020603050405020304" charset="0"/>
              </a:rPr>
              <a:t>tỉnh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tiếp</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tục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phê</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duyệt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để</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kêu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gọi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thu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hút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đầu</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tư</a:t>
            </a:r>
            <a:r>
              <a:rPr lang="en-US" dirty="0" smtClean="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a:p>
            <a:pPr marL="0" indent="0">
              <a:buNone/>
            </a:pPr>
            <a:r>
              <a:rPr lang="en-US" dirty="0" err="1">
                <a:solidFill>
                  <a:schemeClr val="tx1"/>
                </a:solidFill>
                <a:latin typeface="Times New Roman" panose="02020603050405020304" charset="0"/>
                <a:cs typeface="Times New Roman" panose="02020603050405020304" charset="0"/>
              </a:rPr>
              <a:t>Các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được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phân</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bổ</a:t>
            </a:r>
            <a:r>
              <a:rPr lang="en-US" dirty="0">
                <a:solidFill>
                  <a:schemeClr val="tx1"/>
                </a:solidFill>
                <a:latin typeface="Times New Roman" panose="02020603050405020304" charset="0"/>
                <a:cs typeface="Times New Roman" panose="02020603050405020304" charset="0"/>
              </a:rPr>
              <a:t> ở </a:t>
            </a:r>
            <a:r>
              <a:rPr lang="en-US" dirty="0" err="1">
                <a:solidFill>
                  <a:schemeClr val="tx1"/>
                </a:solidFill>
                <a:latin typeface="Times New Roman" panose="02020603050405020304" charset="0"/>
                <a:cs typeface="Times New Roman" panose="02020603050405020304" charset="0"/>
              </a:rPr>
              <a:t>các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lĩnh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vực</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sau</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marL="0" indent="0">
              <a:buNone/>
            </a:pPr>
            <a:r>
              <a:rPr lang="en-US" b="1" dirty="0" smtClean="0">
                <a:solidFill>
                  <a:schemeClr val="tx1"/>
                </a:solidFill>
                <a:latin typeface="Times New Roman" panose="02020603050405020304" charset="0"/>
                <a:cs typeface="Times New Roman" panose="02020603050405020304" charset="0"/>
              </a:rPr>
              <a:t>1. </a:t>
            </a:r>
            <a:r>
              <a:rPr lang="en-US" b="1" dirty="0" err="1" smtClean="0">
                <a:solidFill>
                  <a:schemeClr val="tx1"/>
                </a:solidFill>
                <a:latin typeface="Times New Roman" panose="02020603050405020304" charset="0"/>
                <a:cs typeface="Times New Roman" panose="02020603050405020304" charset="0"/>
              </a:rPr>
              <a:t>Lĩnh</a:t>
            </a:r>
            <a:r>
              <a:rPr lang="en-US" b="1" dirty="0" smtClean="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vực</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công</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nghiệp</a:t>
            </a:r>
            <a:r>
              <a:rPr lang="en-US" b="1" dirty="0" smtClean="0">
                <a:solidFill>
                  <a:schemeClr val="tx1"/>
                </a:solidFill>
                <a:latin typeface="Times New Roman" panose="02020603050405020304" charset="0"/>
                <a:cs typeface="Times New Roman" panose="02020603050405020304" charset="0"/>
              </a:rPr>
              <a:t>.</a:t>
            </a:r>
            <a:endParaRPr lang="en-US" b="1" dirty="0" smtClean="0">
              <a:solidFill>
                <a:schemeClr val="tx1"/>
              </a:solidFill>
              <a:latin typeface="Times New Roman" panose="02020603050405020304" charset="0"/>
              <a:cs typeface="Times New Roman" panose="02020603050405020304" charset="0"/>
            </a:endParaRPr>
          </a:p>
          <a:p>
            <a:pPr marL="0" indent="0">
              <a:buNone/>
            </a:pPr>
            <a:r>
              <a:rPr lang="en-US" dirty="0" smtClean="0">
                <a:latin typeface="Times New Roman" panose="02020603050405020304" charset="0"/>
                <a:cs typeface="Times New Roman" panose="02020603050405020304" charset="0"/>
                <a:sym typeface="+mn-ea"/>
              </a:rPr>
              <a:t>a.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chế</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biến</a:t>
            </a: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04</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án</a:t>
            </a:r>
            <a:r>
              <a:rPr lang="en-US" dirty="0" smtClean="0">
                <a:latin typeface="Times New Roman" panose="02020603050405020304" charset="0"/>
                <a:cs typeface="Times New Roman" panose="02020603050405020304" charset="0"/>
                <a:sym typeface="+mn-ea"/>
              </a:rPr>
              <a:t>.</a:t>
            </a:r>
            <a:r>
              <a:rPr lang="en-US" b="1" dirty="0" smtClean="0">
                <a:solidFill>
                  <a:schemeClr val="tx1"/>
                </a:solidFill>
                <a:latin typeface="Times New Roman" panose="02020603050405020304" charset="0"/>
                <a:cs typeface="Times New Roman" panose="02020603050405020304" charset="0"/>
              </a:rPr>
              <a:t> </a:t>
            </a:r>
            <a:endParaRPr lang="en-US" b="1" dirty="0">
              <a:solidFill>
                <a:schemeClr val="tx1"/>
              </a:solidFill>
              <a:latin typeface="Times New Roman" panose="02020603050405020304" charset="0"/>
              <a:cs typeface="Times New Roman" panose="02020603050405020304" charset="0"/>
            </a:endParaRPr>
          </a:p>
          <a:p>
            <a:pPr marL="0" indent="0">
              <a:buNone/>
            </a:pPr>
            <a:r>
              <a:rPr lang="en-US" dirty="0" smtClean="0">
                <a:solidFill>
                  <a:schemeClr val="tx1"/>
                </a:solidFill>
                <a:latin typeface="Times New Roman" panose="02020603050405020304" charset="0"/>
                <a:cs typeface="Times New Roman" panose="02020603050405020304" charset="0"/>
                <a:sym typeface="+mn-ea"/>
              </a:rPr>
              <a:t>b. </a:t>
            </a:r>
            <a:r>
              <a:rPr lang="en-US" dirty="0" err="1">
                <a:solidFill>
                  <a:schemeClr val="tx1"/>
                </a:solidFill>
                <a:latin typeface="Times New Roman" panose="02020603050405020304" charset="0"/>
                <a:cs typeface="Times New Roman" panose="02020603050405020304" charset="0"/>
                <a:sym typeface="+mn-ea"/>
              </a:rPr>
              <a:t>Công</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nghiệp</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năng</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lượng</a:t>
            </a:r>
            <a:r>
              <a:rPr lang="en-US" dirty="0">
                <a:solidFill>
                  <a:schemeClr val="tx1"/>
                </a:solidFill>
                <a:latin typeface="Times New Roman" panose="02020603050405020304" charset="0"/>
                <a:cs typeface="Times New Roman" panose="02020603050405020304" charset="0"/>
                <a:sym typeface="+mn-ea"/>
              </a:rPr>
              <a:t>: </a:t>
            </a:r>
            <a:r>
              <a:rPr lang="vi-VN" altLang="en-US" dirty="0">
                <a:solidFill>
                  <a:schemeClr val="tx1"/>
                </a:solidFill>
                <a:latin typeface="Times New Roman" panose="02020603050405020304" charset="0"/>
                <a:cs typeface="Times New Roman" panose="02020603050405020304" charset="0"/>
                <a:sym typeface="+mn-ea"/>
              </a:rPr>
              <a:t>09</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dự</a:t>
            </a:r>
            <a:r>
              <a:rPr lang="en-US" dirty="0">
                <a:solidFill>
                  <a:schemeClr val="tx1"/>
                </a:solidFill>
                <a:latin typeface="Times New Roman" panose="02020603050405020304" charset="0"/>
                <a:cs typeface="Times New Roman" panose="02020603050405020304" charset="0"/>
                <a:sym typeface="+mn-ea"/>
              </a:rPr>
              <a:t> </a:t>
            </a:r>
            <a:r>
              <a:rPr lang="en-US" dirty="0" err="1">
                <a:solidFill>
                  <a:schemeClr val="tx1"/>
                </a:solidFill>
                <a:latin typeface="Times New Roman" panose="02020603050405020304" charset="0"/>
                <a:cs typeface="Times New Roman" panose="02020603050405020304" charset="0"/>
                <a:sym typeface="+mn-ea"/>
              </a:rPr>
              <a:t>án</a:t>
            </a:r>
            <a:r>
              <a:rPr lang="en-US" dirty="0">
                <a:solidFill>
                  <a:schemeClr val="tx1"/>
                </a:solidFill>
                <a:latin typeface="Times New Roman" panose="02020603050405020304" charset="0"/>
                <a:cs typeface="Times New Roman" panose="02020603050405020304" charset="0"/>
                <a:sym typeface="+mn-ea"/>
              </a:rPr>
              <a:t>.</a:t>
            </a:r>
            <a:endParaRPr lang="en-US" dirty="0">
              <a:solidFill>
                <a:schemeClr val="tx1"/>
              </a:solidFill>
              <a:latin typeface="Times New Roman" panose="02020603050405020304" charset="0"/>
              <a:cs typeface="Times New Roman" panose="02020603050405020304" charset="0"/>
              <a:sym typeface="+mn-ea"/>
            </a:endParaRPr>
          </a:p>
          <a:p>
            <a:pPr marL="0" indent="0">
              <a:buNone/>
            </a:pPr>
            <a:r>
              <a:rPr lang="en-US" b="1" dirty="0" smtClean="0">
                <a:solidFill>
                  <a:schemeClr val="tx1"/>
                </a:solidFill>
                <a:latin typeface="Times New Roman" panose="02020603050405020304" charset="0"/>
                <a:cs typeface="Times New Roman" panose="02020603050405020304" charset="0"/>
              </a:rPr>
              <a:t>2</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Lĩnh</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vực</a:t>
            </a:r>
            <a:r>
              <a:rPr lang="en-US" b="1" dirty="0">
                <a:solidFill>
                  <a:schemeClr val="tx1"/>
                </a:solidFill>
                <a:latin typeface="Times New Roman" panose="02020603050405020304" charset="0"/>
                <a:cs typeface="Times New Roman" panose="02020603050405020304" charset="0"/>
              </a:rPr>
              <a:t> du </a:t>
            </a:r>
            <a:r>
              <a:rPr lang="en-US" b="1" dirty="0" err="1">
                <a:solidFill>
                  <a:schemeClr val="tx1"/>
                </a:solidFill>
                <a:latin typeface="Times New Roman" panose="02020603050405020304" charset="0"/>
                <a:cs typeface="Times New Roman" panose="02020603050405020304" charset="0"/>
              </a:rPr>
              <a:t>lịch</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thương</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mại</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dịch</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vụ</a:t>
            </a:r>
            <a:r>
              <a:rPr lang="en-US" b="1" dirty="0">
                <a:solidFill>
                  <a:schemeClr val="tx1"/>
                </a:solidFill>
                <a:latin typeface="Times New Roman" panose="02020603050405020304" charset="0"/>
                <a:cs typeface="Times New Roman" panose="02020603050405020304" charset="0"/>
              </a:rPr>
              <a:t>.</a:t>
            </a:r>
            <a:endParaRPr lang="en-US" b="1" dirty="0">
              <a:solidFill>
                <a:schemeClr val="tx1"/>
              </a:solidFill>
              <a:latin typeface="Times New Roman" panose="02020603050405020304" charset="0"/>
              <a:cs typeface="Times New Roman" panose="02020603050405020304" charset="0"/>
            </a:endParaRPr>
          </a:p>
          <a:p>
            <a:pPr marL="0" indent="0">
              <a:buNone/>
            </a:pPr>
            <a:r>
              <a:rPr lang="en-US" dirty="0">
                <a:solidFill>
                  <a:schemeClr val="tx1"/>
                </a:solidFill>
                <a:latin typeface="Times New Roman" panose="02020603050405020304" charset="0"/>
                <a:cs typeface="Times New Roman" panose="02020603050405020304" charset="0"/>
              </a:rPr>
              <a:t>a. Du </a:t>
            </a:r>
            <a:r>
              <a:rPr lang="en-US" dirty="0" err="1">
                <a:solidFill>
                  <a:schemeClr val="tx1"/>
                </a:solidFill>
                <a:latin typeface="Times New Roman" panose="02020603050405020304" charset="0"/>
                <a:cs typeface="Times New Roman" panose="02020603050405020304" charset="0"/>
              </a:rPr>
              <a:t>lịch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Có</a:t>
            </a:r>
            <a:r>
              <a:rPr lang="en-US" dirty="0">
                <a:solidFill>
                  <a:schemeClr val="tx1"/>
                </a:solidFill>
                <a:latin typeface="Times New Roman" panose="02020603050405020304" charset="0"/>
                <a:cs typeface="Times New Roman" panose="02020603050405020304" charset="0"/>
              </a:rPr>
              <a:t> </a:t>
            </a:r>
            <a:r>
              <a:rPr lang="vi-VN" altLang="en-US" dirty="0">
                <a:solidFill>
                  <a:schemeClr val="tx1"/>
                </a:solidFill>
                <a:latin typeface="Times New Roman" panose="02020603050405020304" charset="0"/>
                <a:cs typeface="Times New Roman" panose="02020603050405020304" charset="0"/>
              </a:rPr>
              <a:t>02</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marL="0" indent="0">
              <a:buNone/>
            </a:pPr>
            <a:r>
              <a:rPr lang="en-US" dirty="0">
                <a:solidFill>
                  <a:schemeClr val="tx1"/>
                </a:solidFill>
                <a:latin typeface="Times New Roman" panose="02020603050405020304" charset="0"/>
                <a:cs typeface="Times New Roman" panose="02020603050405020304" charset="0"/>
              </a:rPr>
              <a:t>b. </a:t>
            </a:r>
            <a:r>
              <a:rPr lang="en-US" dirty="0" err="1">
                <a:solidFill>
                  <a:schemeClr val="tx1"/>
                </a:solidFill>
                <a:latin typeface="Times New Roman" panose="02020603050405020304" charset="0"/>
                <a:cs typeface="Times New Roman" panose="02020603050405020304" charset="0"/>
              </a:rPr>
              <a:t>Thương</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mại</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Có</a:t>
            </a:r>
            <a:r>
              <a:rPr lang="en-US" dirty="0">
                <a:solidFill>
                  <a:schemeClr val="tx1"/>
                </a:solidFill>
                <a:latin typeface="Times New Roman" panose="02020603050405020304" charset="0"/>
                <a:cs typeface="Times New Roman" panose="02020603050405020304" charset="0"/>
              </a:rPr>
              <a:t> </a:t>
            </a:r>
            <a:r>
              <a:rPr lang="vi-VN" altLang="en-US" dirty="0">
                <a:solidFill>
                  <a:schemeClr val="tx1"/>
                </a:solidFill>
                <a:latin typeface="Times New Roman" panose="02020603050405020304" charset="0"/>
                <a:cs typeface="Times New Roman" panose="02020603050405020304" charset="0"/>
              </a:rPr>
              <a:t>04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marL="0" indent="0">
              <a:buNone/>
            </a:pPr>
            <a:r>
              <a:rPr lang="en-US" dirty="0">
                <a:solidFill>
                  <a:schemeClr val="tx1"/>
                </a:solidFill>
                <a:latin typeface="Times New Roman" panose="02020603050405020304" charset="0"/>
                <a:cs typeface="Times New Roman" panose="02020603050405020304" charset="0"/>
              </a:rPr>
              <a:t>c. </a:t>
            </a:r>
            <a:r>
              <a:rPr lang="en-US" dirty="0" err="1">
                <a:solidFill>
                  <a:schemeClr val="tx1"/>
                </a:solidFill>
                <a:latin typeface="Times New Roman" panose="02020603050405020304" charset="0"/>
                <a:cs typeface="Times New Roman" panose="02020603050405020304" charset="0"/>
              </a:rPr>
              <a:t>Dịch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vụ</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Có</a:t>
            </a:r>
            <a:r>
              <a:rPr lang="en-US" dirty="0">
                <a:solidFill>
                  <a:schemeClr val="tx1"/>
                </a:solidFill>
                <a:latin typeface="Times New Roman" panose="02020603050405020304" charset="0"/>
                <a:cs typeface="Times New Roman" panose="02020603050405020304" charset="0"/>
              </a:rPr>
              <a:t> </a:t>
            </a:r>
            <a:r>
              <a:rPr lang="vi-VN" altLang="en-US" dirty="0">
                <a:solidFill>
                  <a:schemeClr val="tx1"/>
                </a:solidFill>
                <a:latin typeface="Times New Roman" panose="02020603050405020304" charset="0"/>
                <a:cs typeface="Times New Roman" panose="02020603050405020304" charset="0"/>
              </a:rPr>
              <a:t>01</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marL="0" indent="0">
              <a:buNone/>
            </a:pPr>
            <a:r>
              <a:rPr lang="en-US" b="1" dirty="0">
                <a:solidFill>
                  <a:schemeClr val="tx1"/>
                </a:solidFill>
                <a:latin typeface="Times New Roman" panose="02020603050405020304" charset="0"/>
                <a:cs typeface="Times New Roman" panose="02020603050405020304" charset="0"/>
              </a:rPr>
              <a:t>3. </a:t>
            </a:r>
            <a:r>
              <a:rPr lang="en-US" b="1" dirty="0" err="1">
                <a:solidFill>
                  <a:schemeClr val="tx1"/>
                </a:solidFill>
                <a:latin typeface="Times New Roman" panose="02020603050405020304" charset="0"/>
                <a:cs typeface="Times New Roman" panose="02020603050405020304" charset="0"/>
              </a:rPr>
              <a:t>Lĩnh</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vực</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xã</a:t>
            </a:r>
            <a:r>
              <a:rPr lang="en-US" b="1" dirty="0">
                <a:solidFill>
                  <a:schemeClr val="tx1"/>
                </a:solidFill>
                <a:latin typeface="Times New Roman" panose="02020603050405020304" charset="0"/>
                <a:cs typeface="Times New Roman" panose="02020603050405020304" charset="0"/>
              </a:rPr>
              <a:t> </a:t>
            </a:r>
            <a:r>
              <a:rPr lang="en-US" b="1" dirty="0" err="1">
                <a:solidFill>
                  <a:schemeClr val="tx1"/>
                </a:solidFill>
                <a:latin typeface="Times New Roman" panose="02020603050405020304" charset="0"/>
                <a:cs typeface="Times New Roman" panose="02020603050405020304" charset="0"/>
              </a:rPr>
              <a:t>hội</a:t>
            </a:r>
            <a:r>
              <a:rPr lang="en-US" b="1" dirty="0">
                <a:solidFill>
                  <a:schemeClr val="tx1"/>
                </a:solidFill>
                <a:latin typeface="Times New Roman" panose="02020603050405020304" charset="0"/>
                <a:cs typeface="Times New Roman" panose="02020603050405020304" charset="0"/>
              </a:rPr>
              <a:t>:</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Có</a:t>
            </a:r>
            <a:r>
              <a:rPr lang="en-US" dirty="0">
                <a:solidFill>
                  <a:schemeClr val="tx1"/>
                </a:solidFill>
                <a:latin typeface="Times New Roman" panose="02020603050405020304" charset="0"/>
                <a:cs typeface="Times New Roman" panose="02020603050405020304" charset="0"/>
              </a:rPr>
              <a:t> </a:t>
            </a:r>
            <a:r>
              <a:rPr lang="vi-VN" altLang="en-US" dirty="0">
                <a:solidFill>
                  <a:schemeClr val="tx1"/>
                </a:solidFill>
                <a:latin typeface="Times New Roman" panose="02020603050405020304" charset="0"/>
                <a:cs typeface="Times New Roman" panose="02020603050405020304" charset="0"/>
              </a:rPr>
              <a:t>02</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dự</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án</a:t>
            </a:r>
            <a:r>
              <a:rPr lang="en-US" dirty="0">
                <a:solidFill>
                  <a:schemeClr val="tx1"/>
                </a:solidFill>
                <a:latin typeface="Times New Roman" panose="02020603050405020304" charset="0"/>
                <a:cs typeface="Times New Roman" panose="02020603050405020304" charset="0"/>
              </a:rPr>
              <a:t>.</a:t>
            </a:r>
            <a:endParaRPr lang="en-US" dirty="0">
              <a:solidFill>
                <a:schemeClr val="tx1"/>
              </a:solidFill>
              <a:latin typeface="Times New Roman" panose="02020603050405020304" charset="0"/>
              <a:cs typeface="Times New Roman" panose="02020603050405020304" charset="0"/>
            </a:endParaRPr>
          </a:p>
          <a:p>
            <a:pPr marL="0" indent="0" algn="l">
              <a:buNone/>
            </a:pPr>
            <a:endParaRPr lang="en-US"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727075"/>
          </a:xfrm>
        </p:spPr>
        <p:txBody>
          <a:bodyPr>
            <a:normAutofit/>
          </a:bodyPr>
          <a:lstStyle/>
          <a:p>
            <a:pPr algn="ctr"/>
            <a:r>
              <a:rPr lang="vi-VN" altLang="en-US">
                <a:ln w="22225">
                  <a:solidFill>
                    <a:schemeClr val="accent2"/>
                  </a:solidFill>
                  <a:prstDash val="solid"/>
                </a:ln>
                <a:solidFill>
                  <a:srgbClr val="FF0000"/>
                </a:solidFill>
                <a:effectLst/>
              </a:rPr>
              <a:t>3. Lĩnh vực xã hội</a:t>
            </a:r>
            <a:endParaRPr lang="vi-VN" altLang="en-US">
              <a:ln w="22225">
                <a:solidFill>
                  <a:schemeClr val="accent2"/>
                </a:solidFill>
                <a:prstDash val="solid"/>
              </a:ln>
              <a:solidFill>
                <a:srgbClr val="FF0000"/>
              </a:solidFill>
              <a:effectLst/>
            </a:endParaRPr>
          </a:p>
        </p:txBody>
      </p:sp>
      <p:sp>
        <p:nvSpPr>
          <p:cNvPr id="3" name="Content Placeholder 2"/>
          <p:cNvSpPr>
            <a:spLocks noGrp="1"/>
          </p:cNvSpPr>
          <p:nvPr>
            <p:ph idx="1"/>
          </p:nvPr>
        </p:nvSpPr>
        <p:spPr>
          <a:xfrm>
            <a:off x="422910" y="910590"/>
            <a:ext cx="11103610" cy="5266690"/>
          </a:xfrm>
        </p:spPr>
        <p:txBody>
          <a:bodyPr>
            <a:normAutofit fontScale="90000"/>
          </a:bodyPr>
          <a:lstStyle/>
          <a:p>
            <a:pPr marL="0" indent="0">
              <a:buNone/>
            </a:pPr>
            <a:r>
              <a:rPr lang="vi-VN" altLang="en-US" i="1" u="sng" dirty="0">
                <a:latin typeface="Times New Roman" panose="02020603050405020304" charset="0"/>
                <a:cs typeface="Times New Roman" panose="02020603050405020304" charset="0"/>
              </a:rPr>
              <a:t>a. </a:t>
            </a:r>
            <a:r>
              <a:rPr lang="en-US" altLang="en-US" i="1" u="sng" dirty="0" smtClean="0">
                <a:latin typeface="Times New Roman" panose="02020603050405020304" charset="0"/>
                <a:cs typeface="Times New Roman" panose="02020603050405020304" charset="0"/>
              </a:rPr>
              <a:t>M</a:t>
            </a:r>
            <a:r>
              <a:rPr lang="vi-VN" altLang="en-US" i="1" u="sng" dirty="0" smtClean="0">
                <a:latin typeface="Times New Roman" panose="02020603050405020304" charset="0"/>
                <a:cs typeface="Times New Roman" panose="02020603050405020304" charset="0"/>
              </a:rPr>
              <a:t>ôi </a:t>
            </a:r>
            <a:r>
              <a:rPr lang="vi-VN" altLang="en-US" i="1" u="sng" dirty="0">
                <a:latin typeface="Times New Roman" panose="02020603050405020304" charset="0"/>
                <a:cs typeface="Times New Roman" panose="02020603050405020304" charset="0"/>
              </a:rPr>
              <a:t>trường</a:t>
            </a:r>
            <a:endParaRPr lang="vi-VN" alt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xử</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lý</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rác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thải</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huyện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Mang</a:t>
            </a:r>
            <a:r>
              <a:rPr lang="en-US" b="1" dirty="0">
                <a:latin typeface="Times New Roman" panose="02020603050405020304" charset="0"/>
                <a:cs typeface="Times New Roman" panose="02020603050405020304" charset="0"/>
                <a:sym typeface="+mn-ea"/>
              </a:rPr>
              <a:t> Yang:</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Đăk</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Yă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05 ha (</a:t>
            </a:r>
            <a:r>
              <a:rPr lang="en-US" dirty="0" err="1" smtClean="0">
                <a:latin typeface="Times New Roman" panose="02020603050405020304" charset="0"/>
                <a:cs typeface="Times New Roman" panose="02020603050405020304" charset="0"/>
                <a:sym typeface="+mn-ea"/>
              </a:rPr>
              <a:t>công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suất</a:t>
            </a:r>
            <a:r>
              <a:rPr lang="en-US" dirty="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100m</a:t>
            </a:r>
            <a:r>
              <a:rPr lang="en-US" baseline="30000" dirty="0" smtClean="0">
                <a:latin typeface="Times New Roman" panose="02020603050405020304" charset="0"/>
                <a:cs typeface="Times New Roman" panose="02020603050405020304" charset="0"/>
                <a:sym typeface="+mn-ea"/>
              </a:rPr>
              <a:t>3</a:t>
            </a:r>
            <a:r>
              <a:rPr lang="en-US" dirty="0" smtClean="0">
                <a:latin typeface="Times New Roman" panose="02020603050405020304" charset="0"/>
                <a:cs typeface="Times New Roman" panose="02020603050405020304" charset="0"/>
                <a:sym typeface="+mn-ea"/>
              </a:rPr>
              <a:t>/</a:t>
            </a:r>
            <a:r>
              <a:rPr lang="en-US" dirty="0" err="1" smtClean="0">
                <a:latin typeface="Times New Roman" panose="02020603050405020304" charset="0"/>
                <a:cs typeface="Times New Roman" panose="02020603050405020304" charset="0"/>
                <a:sym typeface="+mn-ea"/>
              </a:rPr>
              <a:t>ngày</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đang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gom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rác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của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Việc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xây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nhà</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máy</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xử</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lý</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rác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thải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tác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động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rất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lớn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đến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phát</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triển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kinh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tế</a:t>
            </a:r>
            <a:r>
              <a:rPr lang="en-US" dirty="0" smtClean="0">
                <a:latin typeface="Times New Roman" panose="02020603050405020304" charset="0"/>
                <a:cs typeface="Times New Roman" panose="02020603050405020304" charset="0"/>
                <a:sym typeface="+mn-ea"/>
              </a:rPr>
              <a:t> - </a:t>
            </a:r>
            <a:r>
              <a:rPr lang="en-US" dirty="0" err="1" smtClean="0">
                <a:latin typeface="Times New Roman" panose="02020603050405020304" charset="0"/>
                <a:cs typeface="Times New Roman" panose="02020603050405020304" charset="0"/>
                <a:sym typeface="+mn-ea"/>
              </a:rPr>
              <a:t>xã</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hội</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của</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địa</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phương</a:t>
            </a:r>
            <a:r>
              <a:rPr lang="en-US" dirty="0" smtClean="0">
                <a:latin typeface="Times New Roman" panose="02020603050405020304" charset="0"/>
                <a:cs typeface="Times New Roman" panose="02020603050405020304" charset="0"/>
                <a:sym typeface="+mn-ea"/>
              </a:rPr>
              <a:t>, </a:t>
            </a:r>
            <a:r>
              <a:rPr lang="vi-VN" dirty="0" smtClean="0">
                <a:latin typeface="Times New Roman" panose="02020603050405020304" charset="0"/>
                <a:cs typeface="Times New Roman" panose="02020603050405020304" charset="0"/>
              </a:rPr>
              <a:t>nhằm </a:t>
            </a:r>
            <a:r>
              <a:rPr lang="vi-VN" dirty="0">
                <a:latin typeface="Times New Roman" panose="02020603050405020304" charset="0"/>
                <a:cs typeface="Times New Roman" panose="02020603050405020304" charset="0"/>
              </a:rPr>
              <a:t>thu gom, phân loại và xử lý các loại rác thải sinh hoạt, rác thải công nghiệp và rác thải y tế thông thường tại khu vực </a:t>
            </a:r>
            <a:r>
              <a:rPr lang="en-US" dirty="0" err="1" smtClean="0">
                <a:latin typeface="Times New Roman" panose="02020603050405020304" charset="0"/>
                <a:cs typeface="Times New Roman" panose="02020603050405020304" charset="0"/>
              </a:rPr>
              <a:t>huyện</a:t>
            </a:r>
            <a:r>
              <a:rPr lang="vi-VN" dirty="0" smtClean="0">
                <a:latin typeface="Times New Roman" panose="02020603050405020304" charset="0"/>
                <a:cs typeface="Times New Roman" panose="02020603050405020304" charset="0"/>
              </a:rPr>
              <a:t> </a:t>
            </a:r>
            <a:r>
              <a:rPr lang="vi-VN" dirty="0">
                <a:latin typeface="Times New Roman" panose="02020603050405020304" charset="0"/>
                <a:cs typeface="Times New Roman" panose="02020603050405020304" charset="0"/>
              </a:rPr>
              <a:t>nhà và vùng lân cận, góp phần bảo vệ môi trường sinh </a:t>
            </a:r>
            <a:r>
              <a:rPr lang="vi-VN" dirty="0" smtClean="0">
                <a:latin typeface="Times New Roman" panose="02020603050405020304" charset="0"/>
                <a:cs typeface="Times New Roman" panose="02020603050405020304" charset="0"/>
              </a:rPr>
              <a:t>thá</a:t>
            </a:r>
            <a:r>
              <a:rPr lang="en-US" dirty="0" err="1" smtClean="0">
                <a:latin typeface="Times New Roman" panose="02020603050405020304" charset="0"/>
                <a:cs typeface="Times New Roman" panose="02020603050405020304" charset="0"/>
              </a:rPr>
              <a:t>i</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endParaRPr lang="en-US" dirty="0">
              <a:latin typeface="Times New Roman" panose="02020603050405020304" charset="0"/>
              <a:cs typeface="Times New Roman" panose="02020603050405020304" charset="0"/>
              <a:sym typeface="+mn-ea"/>
            </a:endParaRPr>
          </a:p>
          <a:p>
            <a:pPr marL="0" indent="0">
              <a:buNone/>
            </a:pPr>
            <a:endParaRPr lang="vi-VN" altLang="en-US" i="1" u="sng"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1765"/>
            <a:ext cx="10515600" cy="839470"/>
          </a:xfrm>
        </p:spPr>
        <p:txBody>
          <a:bodyPr>
            <a:normAutofit/>
          </a:bodyPr>
          <a:lstStyle/>
          <a:p>
            <a:pPr algn="ctr"/>
            <a:r>
              <a:rPr lang="vi-VN" altLang="en-US">
                <a:ln w="22225">
                  <a:solidFill>
                    <a:schemeClr val="accent2"/>
                  </a:solidFill>
                  <a:prstDash val="solid"/>
                </a:ln>
                <a:solidFill>
                  <a:srgbClr val="FF0000"/>
                </a:solidFill>
                <a:effectLst/>
                <a:sym typeface="+mn-ea"/>
              </a:rPr>
              <a:t>3. Lĩnh vực xã hội</a:t>
            </a:r>
            <a:endParaRPr lang="en-US"/>
          </a:p>
        </p:txBody>
      </p:sp>
      <p:sp>
        <p:nvSpPr>
          <p:cNvPr id="3" name="Content Placeholder 2"/>
          <p:cNvSpPr>
            <a:spLocks noGrp="1"/>
          </p:cNvSpPr>
          <p:nvPr>
            <p:ph idx="1"/>
          </p:nvPr>
        </p:nvSpPr>
        <p:spPr>
          <a:xfrm>
            <a:off x="433070" y="863542"/>
            <a:ext cx="10920730" cy="5547995"/>
          </a:xfrm>
        </p:spPr>
        <p:txBody>
          <a:bodyPr>
            <a:normAutofit fontScale="92500" lnSpcReduction="20000"/>
          </a:bodyPr>
          <a:lstStyle/>
          <a:p>
            <a:pPr marL="0" indent="0">
              <a:buNone/>
            </a:pPr>
            <a:r>
              <a:rPr lang="vi-VN" altLang="en-US" i="1" u="sng" dirty="0">
                <a:latin typeface="Times New Roman" panose="02020603050405020304" charset="0"/>
                <a:cs typeface="Times New Roman" panose="02020603050405020304" charset="0"/>
              </a:rPr>
              <a:t>b. Giáo dục đào tạo</a:t>
            </a:r>
            <a:endParaRPr lang="vi-VN" alt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Trường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học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cấp</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chất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lượng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cao</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Tiểu</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học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trung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học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cơ</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sở</a:t>
            </a:r>
            <a:r>
              <a:rPr lang="en-US" b="1" dirty="0">
                <a:latin typeface="Times New Roman" panose="02020603050405020304" charset="0"/>
                <a:cs typeface="Times New Roman" panose="02020603050405020304" charset="0"/>
                <a:sym typeface="+mn-ea"/>
              </a:rPr>
              <a:t>, THPT):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Tổ</a:t>
            </a:r>
            <a:r>
              <a:rPr lang="en-US" dirty="0">
                <a:latin typeface="Times New Roman" panose="02020603050405020304" charset="0"/>
                <a:cs typeface="Times New Roman" panose="02020603050405020304" charset="0"/>
                <a:sym typeface="+mn-ea"/>
              </a:rPr>
              <a:t> 4,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2,24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vi-VN" alt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chi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20000"/>
              </a:lnSpc>
              <a:spcBef>
                <a:spcPts val="100"/>
              </a:spcBef>
              <a:buNone/>
            </a:pP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cấp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học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trung</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học</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cơ</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sở</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học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phổ</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thông</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đáp</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ứng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cầu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học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tập</a:t>
            </a:r>
            <a:r>
              <a:rPr lang="en-US" dirty="0" smtClean="0">
                <a:latin typeface="Times New Roman" panose="02020603050405020304" charset="0"/>
                <a:cs typeface="Times New Roman" panose="02020603050405020304" charset="0"/>
                <a:sym typeface="+mn-ea"/>
              </a:rPr>
              <a:t>,</a:t>
            </a:r>
            <a:r>
              <a:rPr lang="vi-VN" dirty="0" smtClean="0"/>
              <a:t> </a:t>
            </a:r>
            <a:r>
              <a:rPr lang="vi-VN" dirty="0">
                <a:latin typeface="+mj-lt"/>
              </a:rPr>
              <a:t>tạo điều kiện cho học sinh được đào tạo theo hướng </a:t>
            </a:r>
            <a:r>
              <a:rPr lang="vi-VN" dirty="0" smtClean="0">
                <a:latin typeface="+mj-lt"/>
              </a:rPr>
              <a:t>công </a:t>
            </a:r>
            <a:r>
              <a:rPr lang="vi-VN" dirty="0">
                <a:latin typeface="+mj-lt"/>
              </a:rPr>
              <a:t>dân toàn </a:t>
            </a:r>
            <a:r>
              <a:rPr lang="vi-VN" dirty="0" smtClean="0">
                <a:latin typeface="+mj-lt"/>
              </a:rPr>
              <a:t>cầ</a:t>
            </a:r>
            <a:r>
              <a:rPr lang="en-US" dirty="0" smtClean="0">
                <a:latin typeface="Times New Roman" panose="02020603050405020304" charset="0"/>
                <a:cs typeface="Times New Roman" panose="02020603050405020304" charset="0"/>
              </a:rPr>
              <a:t>u, </a:t>
            </a:r>
            <a:r>
              <a:rPr lang="en-US" dirty="0" err="1" smtClean="0">
                <a:latin typeface="Times New Roman" panose="02020603050405020304" charset="0"/>
                <a:cs typeface="Times New Roman" panose="02020603050405020304" charset="0"/>
              </a:rPr>
              <a:t>giúp</a:t>
            </a:r>
            <a:r>
              <a:rPr lang="en-US" dirty="0" smtClean="0">
                <a:latin typeface="Times New Roman" panose="02020603050405020304" charset="0"/>
                <a:cs typeface="Times New Roman" panose="02020603050405020304" charset="0"/>
              </a:rPr>
              <a:t> </a:t>
            </a:r>
            <a:r>
              <a:rPr lang="vi-VN" dirty="0">
                <a:latin typeface="+mj-lt"/>
              </a:rPr>
              <a:t>chia sẻ </a:t>
            </a:r>
            <a:r>
              <a:rPr lang="vi-VN" dirty="0" smtClean="0">
                <a:latin typeface="+mj-lt"/>
              </a:rPr>
              <a:t>bớt </a:t>
            </a:r>
            <a:r>
              <a:rPr lang="vi-VN" dirty="0">
                <a:latin typeface="+mj-lt"/>
              </a:rPr>
              <a:t>gánh nặng với hệ thống </a:t>
            </a:r>
            <a:endParaRPr lang="en-US" dirty="0" smtClean="0">
              <a:latin typeface="+mj-lt"/>
            </a:endParaRPr>
          </a:p>
          <a:p>
            <a:pPr marL="0" indent="0">
              <a:lnSpc>
                <a:spcPct val="120000"/>
              </a:lnSpc>
              <a:spcBef>
                <a:spcPts val="100"/>
              </a:spcBef>
              <a:buNone/>
            </a:pPr>
            <a:r>
              <a:rPr lang="vi-VN" dirty="0" smtClean="0">
                <a:latin typeface="+mj-lt"/>
              </a:rPr>
              <a:t>trường công</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Đây</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được</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xem</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là</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một</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hình</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thức</a:t>
            </a:r>
            <a:r>
              <a:rPr lang="en-US" dirty="0" smtClean="0">
                <a:latin typeface="Times New Roman" panose="02020603050405020304" charset="0"/>
                <a:cs typeface="Times New Roman" panose="02020603050405020304" charset="0"/>
              </a:rPr>
              <a:t> “du </a:t>
            </a:r>
            <a:r>
              <a:rPr lang="en-US" dirty="0" err="1" smtClean="0">
                <a:latin typeface="Times New Roman" panose="02020603050405020304" charset="0"/>
                <a:cs typeface="Times New Roman" panose="02020603050405020304" charset="0"/>
              </a:rPr>
              <a:t>học</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tại</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chỗ</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hiện</a:t>
            </a:r>
            <a:r>
              <a:rPr lang="en-US" dirty="0" smtClean="0">
                <a:latin typeface="Times New Roman" panose="02020603050405020304" charset="0"/>
                <a:cs typeface="Times New Roman" panose="02020603050405020304" charset="0"/>
              </a:rPr>
              <a:t> nay</a:t>
            </a:r>
            <a:endParaRPr lang="en-US" dirty="0" smtClean="0">
              <a:latin typeface="Times New Roman" panose="02020603050405020304" charset="0"/>
              <a:cs typeface="Times New Roman" panose="02020603050405020304" charset="0"/>
            </a:endParaRPr>
          </a:p>
          <a:p>
            <a:pPr marL="0" indent="0">
              <a:lnSpc>
                <a:spcPct val="120000"/>
              </a:lnSpc>
              <a:spcBef>
                <a:spcPts val="100"/>
              </a:spcBef>
              <a:buNone/>
            </a:pP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đang</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phát</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triển</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mạnh</a:t>
            </a:r>
            <a:r>
              <a:rPr lang="en-US" dirty="0" smtClean="0">
                <a:latin typeface="Times New Roman" panose="02020603050405020304" charset="0"/>
                <a:cs typeface="Times New Roman" panose="02020603050405020304" charset="0"/>
              </a:rPr>
              <a:t> ở </a:t>
            </a:r>
            <a:r>
              <a:rPr lang="en-US" dirty="0" err="1" smtClean="0">
                <a:latin typeface="Times New Roman" panose="02020603050405020304" charset="0"/>
                <a:cs typeface="Times New Roman" panose="02020603050405020304" charset="0"/>
              </a:rPr>
              <a:t>nước</a:t>
            </a:r>
            <a:r>
              <a:rPr lang="en-US" dirty="0" smtClean="0">
                <a:latin typeface="Times New Roman" panose="02020603050405020304" charset="0"/>
                <a:cs typeface="Times New Roman" panose="02020603050405020304" charset="0"/>
              </a:rPr>
              <a:t> ta.</a:t>
            </a:r>
            <a:endParaRPr lang="en-US" dirty="0">
              <a:latin typeface="Times New Roman" panose="02020603050405020304" charset="0"/>
              <a:cs typeface="Times New Roman" panose="02020603050405020304" charset="0"/>
              <a:sym typeface="+mn-ea"/>
            </a:endParaRPr>
          </a:p>
          <a:p>
            <a:pPr marL="0" indent="0">
              <a:buNone/>
            </a:pPr>
            <a:endParaRPr lang="vi-VN" altLang="en-US" i="1" u="sng"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636270"/>
          </a:xfrm>
        </p:spPr>
        <p:txBody>
          <a:bodyPr>
            <a:normAutofit fontScale="90000"/>
          </a:bodyPr>
          <a:lstStyle/>
          <a:p>
            <a:pPr algn="ctr"/>
            <a:r>
              <a:rPr lang="en-US" dirty="0" smtClean="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Lĩnh</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vực</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công</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nghiệp</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a:t>
            </a:r>
            <a:endParaRPr lang="en-US" dirty="0"/>
          </a:p>
        </p:txBody>
      </p:sp>
      <p:sp>
        <p:nvSpPr>
          <p:cNvPr id="3" name="Content Placeholder 2"/>
          <p:cNvSpPr>
            <a:spLocks noGrp="1"/>
          </p:cNvSpPr>
          <p:nvPr>
            <p:ph sz="half" idx="1"/>
          </p:nvPr>
        </p:nvSpPr>
        <p:spPr>
          <a:xfrm>
            <a:off x="716280" y="1034415"/>
            <a:ext cx="10373995" cy="617220"/>
          </a:xfrm>
        </p:spPr>
        <p:txBody>
          <a:bodyPr/>
          <a:lstStyle/>
          <a:p>
            <a:pPr marL="0" indent="0" algn="ctr">
              <a:buNone/>
            </a:pPr>
            <a:r>
              <a:rPr lang="en-US" dirty="0" err="1" smtClean="0"/>
              <a:t>Giới</a:t>
            </a:r>
            <a:r>
              <a:rPr lang="en-US" dirty="0" smtClean="0"/>
              <a:t> </a:t>
            </a:r>
            <a:r>
              <a:rPr lang="en-US" dirty="0" err="1" smtClean="0"/>
              <a:t>thiệu</a:t>
            </a:r>
            <a:r>
              <a:rPr lang="en-US" dirty="0" smtClean="0"/>
              <a:t> </a:t>
            </a:r>
            <a:r>
              <a:rPr lang="en-US" dirty="0" err="1" smtClean="0"/>
              <a:t>sơ</a:t>
            </a:r>
            <a:r>
              <a:rPr lang="en-US" dirty="0" smtClean="0"/>
              <a:t> </a:t>
            </a:r>
            <a:r>
              <a:rPr lang="en-US" dirty="0" err="1" smtClean="0"/>
              <a:t>bộ</a:t>
            </a:r>
            <a:r>
              <a:rPr lang="en-US" dirty="0" smtClean="0"/>
              <a:t> </a:t>
            </a:r>
            <a:r>
              <a:rPr lang="en-US" dirty="0" err="1" smtClean="0"/>
              <a:t>Cụm</a:t>
            </a:r>
            <a:r>
              <a:rPr lang="en-US" dirty="0" smtClean="0"/>
              <a:t> CN – TTCN </a:t>
            </a:r>
            <a:r>
              <a:rPr lang="en-US" dirty="0" err="1" smtClean="0"/>
              <a:t>huyện</a:t>
            </a:r>
            <a:r>
              <a:rPr lang="en-US" dirty="0" smtClean="0"/>
              <a:t> </a:t>
            </a:r>
            <a:r>
              <a:rPr lang="en-US" dirty="0" err="1" smtClean="0"/>
              <a:t>Mang</a:t>
            </a:r>
            <a:endParaRPr lang="en-US" dirty="0"/>
          </a:p>
        </p:txBody>
      </p:sp>
      <p:pic>
        <p:nvPicPr>
          <p:cNvPr id="4" name="Content Placeholder 3" descr="04.SU DUNG DAT cum cn Mang Yang 75HA 24-12-2020 MAU-Model"/>
          <p:cNvPicPr>
            <a:picLocks noChangeAspect="1"/>
          </p:cNvPicPr>
          <p:nvPr>
            <p:ph sz="half" idx="2"/>
          </p:nvPr>
        </p:nvPicPr>
        <p:blipFill>
          <a:blip r:embed="rId1"/>
          <a:stretch>
            <a:fillRect/>
          </a:stretch>
        </p:blipFill>
        <p:spPr>
          <a:xfrm>
            <a:off x="588645" y="1469390"/>
            <a:ext cx="11014710" cy="49079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305"/>
          </a:xfrm>
        </p:spPr>
        <p:txBody>
          <a:bodyPr>
            <a:normAutofit fontScale="90000"/>
          </a:bodyPr>
          <a:lstStyle/>
          <a:p>
            <a:pPr algn="ct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Lĩnh</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vực</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công</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 </a:t>
            </a:r>
            <a:r>
              <a:rPr lang="en-US" dirty="0" err="1">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nghiệp</a:t>
            </a:r>
            <a: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a:t>
            </a:r>
            <a:br>
              <a:rPr lang="en-US"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dirty="0"/>
          </a:p>
        </p:txBody>
      </p:sp>
      <p:sp>
        <p:nvSpPr>
          <p:cNvPr id="3" name="Content Placeholder 2"/>
          <p:cNvSpPr>
            <a:spLocks noGrp="1"/>
          </p:cNvSpPr>
          <p:nvPr>
            <p:ph idx="1"/>
          </p:nvPr>
        </p:nvSpPr>
        <p:spPr>
          <a:xfrm>
            <a:off x="371475" y="900430"/>
            <a:ext cx="10982325" cy="5652135"/>
          </a:xfrm>
        </p:spPr>
        <p:txBody>
          <a:bodyPr>
            <a:normAutofit/>
          </a:bodyPr>
          <a:lstStyle/>
          <a:p>
            <a:pPr marL="0" indent="0">
              <a:buNone/>
            </a:pPr>
            <a:r>
              <a:rPr lang="en-US" i="1" u="sng" dirty="0" smtClean="0">
                <a:latin typeface="Times New Roman" panose="02020603050405020304" charset="0"/>
                <a:cs typeface="Times New Roman" panose="02020603050405020304" charset="0"/>
              </a:rPr>
              <a:t>a. </a:t>
            </a:r>
            <a:r>
              <a:rPr lang="en-US" i="1" u="sng" dirty="0" err="1">
                <a:latin typeface="Times New Roman" panose="02020603050405020304" charset="0"/>
                <a:cs typeface="Times New Roman" panose="02020603050405020304" charset="0"/>
              </a:rPr>
              <a:t>Công</a:t>
            </a:r>
            <a:r>
              <a:rPr lang="en-US" i="1" u="sng" dirty="0">
                <a:latin typeface="Times New Roman" panose="02020603050405020304" charset="0"/>
                <a:cs typeface="Times New Roman" panose="02020603050405020304" charset="0"/>
              </a:rPr>
              <a:t> </a:t>
            </a:r>
            <a:r>
              <a:rPr lang="en-US" i="1" u="sng" dirty="0" err="1">
                <a:latin typeface="Times New Roman" panose="02020603050405020304" charset="0"/>
                <a:cs typeface="Times New Roman" panose="02020603050405020304" charset="0"/>
              </a:rPr>
              <a:t>nghiệp</a:t>
            </a:r>
            <a:r>
              <a:rPr lang="en-US" i="1" u="sng" dirty="0">
                <a:latin typeface="Times New Roman" panose="02020603050405020304" charset="0"/>
                <a:cs typeface="Times New Roman" panose="02020603050405020304" charset="0"/>
              </a:rPr>
              <a:t> </a:t>
            </a:r>
            <a:r>
              <a:rPr lang="en-US" i="1" u="sng" dirty="0" err="1">
                <a:latin typeface="Times New Roman" panose="02020603050405020304" charset="0"/>
                <a:cs typeface="Times New Roman" panose="02020603050405020304" charset="0"/>
              </a:rPr>
              <a:t>chế</a:t>
            </a:r>
            <a:r>
              <a:rPr lang="en-US" i="1" u="sng" dirty="0">
                <a:latin typeface="Times New Roman" panose="02020603050405020304" charset="0"/>
                <a:cs typeface="Times New Roman" panose="02020603050405020304" charset="0"/>
              </a:rPr>
              <a:t> </a:t>
            </a:r>
            <a:r>
              <a:rPr lang="en-US" i="1" u="sng" dirty="0" err="1" smtClean="0">
                <a:latin typeface="Times New Roman" panose="02020603050405020304" charset="0"/>
                <a:cs typeface="Times New Roman" panose="02020603050405020304" charset="0"/>
              </a:rPr>
              <a:t>biến</a:t>
            </a:r>
            <a:r>
              <a:rPr lang="en-US" i="1" u="sng" dirty="0" smtClean="0">
                <a:latin typeface="Times New Roman" panose="02020603050405020304" charset="0"/>
                <a:cs typeface="Times New Roman" panose="02020603050405020304" charset="0"/>
              </a:rPr>
              <a:t>:</a:t>
            </a:r>
            <a:endParaRPr lang="en-US" i="1" u="sng"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04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án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kêu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gọi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tư</a:t>
            </a:r>
            <a:r>
              <a:rPr lang="en-US" dirty="0" smtClean="0">
                <a:latin typeface="Times New Roman" panose="02020603050405020304" charset="0"/>
                <a:cs typeface="Times New Roman" panose="02020603050405020304" charset="0"/>
                <a:sym typeface="+mn-ea"/>
              </a:rPr>
              <a:t> (03 </a:t>
            </a:r>
            <a:r>
              <a:rPr lang="en-US" dirty="0" err="1" smtClean="0">
                <a:latin typeface="Times New Roman" panose="02020603050405020304" charset="0"/>
                <a:cs typeface="Times New Roman" panose="02020603050405020304" charset="0"/>
                <a:sym typeface="+mn-ea"/>
              </a:rPr>
              <a:t>dự</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án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được</a:t>
            </a:r>
            <a:r>
              <a:rPr lang="en-US" dirty="0" smtClean="0">
                <a:latin typeface="Times New Roman" panose="02020603050405020304" charset="0"/>
                <a:cs typeface="Times New Roman" panose="02020603050405020304" charset="0"/>
                <a:sym typeface="+mn-ea"/>
              </a:rPr>
              <a:t> UBND </a:t>
            </a:r>
            <a:r>
              <a:rPr lang="en-US" dirty="0" err="1" smtClean="0">
                <a:latin typeface="Times New Roman" panose="02020603050405020304" charset="0"/>
                <a:cs typeface="Times New Roman" panose="02020603050405020304" charset="0"/>
                <a:sym typeface="+mn-ea"/>
              </a:rPr>
              <a:t>tỉnh</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phê</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duyệt</a:t>
            </a:r>
            <a:r>
              <a:rPr lang="en-US" dirty="0" smtClean="0">
                <a:latin typeface="Times New Roman" panose="02020603050405020304" charset="0"/>
                <a:cs typeface="Times New Roman" panose="02020603050405020304" charset="0"/>
                <a:sym typeface="+mn-ea"/>
              </a:rPr>
              <a:t>, 01 </a:t>
            </a:r>
            <a:r>
              <a:rPr lang="en-US" dirty="0" err="1" smtClean="0">
                <a:latin typeface="Times New Roman" panose="02020603050405020304" charset="0"/>
                <a:cs typeface="Times New Roman" panose="02020603050405020304" charset="0"/>
                <a:sym typeface="+mn-ea"/>
              </a:rPr>
              <a:t>dự</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án</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trình</a:t>
            </a:r>
            <a:r>
              <a:rPr lang="en-US" dirty="0" smtClean="0">
                <a:latin typeface="Times New Roman" panose="02020603050405020304" charset="0"/>
                <a:cs typeface="Times New Roman" panose="02020603050405020304" charset="0"/>
                <a:sym typeface="+mn-ea"/>
              </a:rPr>
              <a:t> UBND </a:t>
            </a:r>
            <a:r>
              <a:rPr lang="en-US" dirty="0" err="1" smtClean="0">
                <a:latin typeface="Times New Roman" panose="02020603050405020304" charset="0"/>
                <a:cs typeface="Times New Roman" panose="02020603050405020304" charset="0"/>
                <a:sym typeface="+mn-ea"/>
              </a:rPr>
              <a:t>tỉnh</a:t>
            </a:r>
            <a:r>
              <a:rPr lang="en-US" dirty="0" smtClean="0">
                <a:latin typeface="Times New Roman" panose="02020603050405020304" charset="0"/>
                <a:cs typeface="Times New Roman" panose="02020603050405020304" charset="0"/>
                <a:sym typeface="+mn-ea"/>
              </a:rPr>
              <a:t>)</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hướng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tại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sau</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vi-VN" altLang="en-US" b="1" dirty="0">
                <a:latin typeface="Times New Roman" panose="02020603050405020304" charset="0"/>
                <a:cs typeface="Times New Roman" panose="02020603050405020304" charset="0"/>
                <a:sym typeface="+mn-ea"/>
              </a:rPr>
              <a: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chế</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biến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thực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phẩm</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sạch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từ</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gia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súc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gia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cầm</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Cụm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thủ</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Đăk</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Djrăng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1,07 ha.</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buNone/>
            </a:pPr>
            <a:endParaRPr lang="en-US"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697230"/>
          </a:xfrm>
        </p:spPr>
        <p:txBody>
          <a:bodyPr>
            <a:normAutofit/>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endParaRPr lang="en-US"/>
          </a:p>
        </p:txBody>
      </p:sp>
      <p:sp>
        <p:nvSpPr>
          <p:cNvPr id="3" name="Content Placeholder 2"/>
          <p:cNvSpPr>
            <a:spLocks noGrp="1"/>
          </p:cNvSpPr>
          <p:nvPr>
            <p:ph idx="1"/>
          </p:nvPr>
        </p:nvSpPr>
        <p:spPr>
          <a:xfrm>
            <a:off x="422910" y="913765"/>
            <a:ext cx="10930890" cy="5742940"/>
          </a:xfrm>
        </p:spPr>
        <p:txBody>
          <a:bodyPr>
            <a:normAutofit/>
          </a:bodyPr>
          <a:lstStyle/>
          <a:p>
            <a:pPr marL="0" indent="0">
              <a:buNone/>
            </a:pPr>
            <a:r>
              <a:rPr lang="en-US" i="1" u="sng" dirty="0" smtClean="0">
                <a:latin typeface="Times New Roman" panose="02020603050405020304" charset="0"/>
                <a:cs typeface="Times New Roman" panose="02020603050405020304" charset="0"/>
                <a:sym typeface="+mn-ea"/>
              </a:rPr>
              <a:t>a. </a:t>
            </a:r>
            <a:r>
              <a:rPr lang="en-US" i="1" u="sng" dirty="0" err="1">
                <a:latin typeface="Times New Roman" panose="02020603050405020304" charset="0"/>
                <a:cs typeface="Times New Roman" panose="02020603050405020304" charset="0"/>
                <a:sym typeface="+mn-ea"/>
              </a:rPr>
              <a:t>Công</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nghiệp</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chế</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biến</a:t>
            </a:r>
            <a:endParaRPr lang="en-US" i="1" u="sng"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chế</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biến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thực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phẩm</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sạch</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từ</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gia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súc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gia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cầm</a:t>
            </a:r>
            <a:r>
              <a:rPr lang="en-US" b="1"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gn="just">
              <a:lnSpc>
                <a:spcPct val="100000"/>
              </a:lnSpc>
              <a:buNone/>
            </a:pPr>
            <a:r>
              <a:rPr lang="en-US" dirty="0">
                <a:latin typeface="Times New Roman" panose="02020603050405020304" charset="0"/>
                <a:cs typeface="Times New Roman" panose="02020603050405020304" charset="0"/>
              </a:rPr>
              <a:t>- Nhu </a:t>
            </a:r>
            <a:r>
              <a:rPr lang="en-US" dirty="0" err="1">
                <a:latin typeface="Times New Roman" panose="02020603050405020304" charset="0"/>
                <a:cs typeface="Times New Roman" panose="02020603050405020304" charset="0"/>
              </a:rPr>
              <a:t>cầu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nay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địa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huyện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súc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cầm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nhiều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năng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nuôi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lớn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mổ</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chế</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súc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cầm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chủ</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yếu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thủ</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tiêu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dùng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người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cao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hướng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tiêu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chuẩn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chất</a:t>
            </a:r>
            <a:r>
              <a:rPr lang="en-US" dirty="0">
                <a:latin typeface="Times New Roman" panose="02020603050405020304" charset="0"/>
                <a:cs typeface="Times New Roman" panose="02020603050405020304" charset="0"/>
              </a:rPr>
              <a:t> </a:t>
            </a:r>
            <a:r>
              <a:rPr lang="vi-VN" altLang="en-US" dirty="0">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Do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một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máy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chế</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đáp</a:t>
            </a:r>
            <a:r>
              <a:rPr lang="en-US" dirty="0">
                <a:latin typeface="Times New Roman" panose="02020603050405020304" charset="0"/>
                <a:cs typeface="Times New Roman" panose="02020603050405020304" charset="0"/>
              </a:rPr>
              <a:t> </a:t>
            </a:r>
            <a:r>
              <a:rPr lang="vi-VN" altLang="en-US" dirty="0">
                <a:latin typeface="Times New Roman" panose="02020603050405020304" charset="0"/>
                <a:cs typeface="Times New Roman" panose="02020603050405020304" charset="0"/>
              </a:rPr>
              <a:t>ứ</a:t>
            </a:r>
            <a:r>
              <a:rPr lang="en-US" dirty="0">
                <a:latin typeface="Times New Roman" panose="02020603050405020304" charset="0"/>
                <a:cs typeface="Times New Roman" panose="02020603050405020304" charset="0"/>
              </a:rPr>
              <a:t>ng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đem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quả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lớn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án</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lnSpc>
                <a:spcPct val="100000"/>
              </a:lnSpc>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0"/>
            <a:ext cx="10515600" cy="939800"/>
          </a:xfrm>
        </p:spPr>
        <p:txBody>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endParaRPr lang="en-US"/>
          </a:p>
        </p:txBody>
      </p:sp>
      <p:sp>
        <p:nvSpPr>
          <p:cNvPr id="3" name="Content Placeholder 2"/>
          <p:cNvSpPr>
            <a:spLocks noGrp="1"/>
          </p:cNvSpPr>
          <p:nvPr>
            <p:ph idx="1"/>
          </p:nvPr>
        </p:nvSpPr>
        <p:spPr>
          <a:xfrm>
            <a:off x="443230" y="995045"/>
            <a:ext cx="10910570" cy="5455285"/>
          </a:xfrm>
        </p:spPr>
        <p:txBody>
          <a:bodyPr>
            <a:normAutofit/>
          </a:bodyPr>
          <a:lstStyle/>
          <a:p>
            <a:pPr marL="0" indent="0">
              <a:buNone/>
            </a:pPr>
            <a:r>
              <a:rPr lang="en-US" i="1" u="sng" dirty="0" smtClean="0">
                <a:latin typeface="Times New Roman" panose="02020603050405020304" charset="0"/>
                <a:cs typeface="Times New Roman" panose="02020603050405020304" charset="0"/>
                <a:sym typeface="+mn-ea"/>
              </a:rPr>
              <a:t>a. </a:t>
            </a:r>
            <a:r>
              <a:rPr lang="en-US" i="1" u="sng" dirty="0" err="1">
                <a:latin typeface="Times New Roman" panose="02020603050405020304" charset="0"/>
                <a:cs typeface="Times New Roman" panose="02020603050405020304" charset="0"/>
                <a:sym typeface="+mn-ea"/>
              </a:rPr>
              <a:t>Công</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nghiệp</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chế</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biến</a:t>
            </a:r>
            <a:endParaRPr lang="en-US" i="1" u="sng" dirty="0">
              <a:latin typeface="Times New Roman" panose="02020603050405020304" charset="0"/>
              <a:cs typeface="Times New Roman" panose="02020603050405020304" charset="0"/>
              <a:sym typeface="+mn-ea"/>
            </a:endParaRPr>
          </a:p>
          <a:p>
            <a:pPr marL="0" indent="0">
              <a:buNone/>
            </a:pPr>
            <a:r>
              <a:rPr lang="vi-VN" altLang="en-US" b="1" dirty="0">
                <a:latin typeface="Times New Roman" panose="02020603050405020304" charset="0"/>
                <a:cs typeface="Times New Roman" panose="02020603050405020304" charset="0"/>
                <a:sym typeface="+mn-ea"/>
              </a:rPr>
              <a: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Khu</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lâm</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nghiệp</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ứng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dụng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công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nghệ</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cao</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Khoảnh</a:t>
            </a:r>
            <a:r>
              <a:rPr lang="en-US" dirty="0">
                <a:latin typeface="Times New Roman" panose="02020603050405020304" charset="0"/>
                <a:cs typeface="Times New Roman" panose="02020603050405020304" charset="0"/>
                <a:sym typeface="+mn-ea"/>
              </a:rPr>
              <a:t> 2,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a:t>
            </a:r>
            <a:r>
              <a:rPr lang="en-US" dirty="0">
                <a:latin typeface="Times New Roman" panose="02020603050405020304" charset="0"/>
                <a:cs typeface="Times New Roman" panose="02020603050405020304" charset="0"/>
                <a:sym typeface="+mn-ea"/>
              </a:rPr>
              <a:t> 450,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Đak</a:t>
            </a:r>
            <a:r>
              <a:rPr lang="en-US" dirty="0">
                <a:latin typeface="Times New Roman" panose="02020603050405020304" charset="0"/>
                <a:cs typeface="Times New Roman" panose="02020603050405020304" charset="0"/>
                <a:sym typeface="+mn-ea"/>
              </a:rPr>
              <a:t> Ta Ley; </a:t>
            </a:r>
            <a:r>
              <a:rPr lang="en-US" dirty="0" err="1">
                <a:latin typeface="Times New Roman" panose="02020603050405020304" charset="0"/>
                <a:cs typeface="Times New Roman" panose="02020603050405020304" charset="0"/>
                <a:sym typeface="+mn-ea"/>
              </a:rPr>
              <a:t>khoảnh</a:t>
            </a:r>
            <a:r>
              <a:rPr lang="en-US" dirty="0">
                <a:latin typeface="Times New Roman" panose="02020603050405020304" charset="0"/>
                <a:cs typeface="Times New Roman" panose="02020603050405020304" charset="0"/>
                <a:sym typeface="+mn-ea"/>
              </a:rPr>
              <a:t> 1,2,3,4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khu</a:t>
            </a:r>
            <a:r>
              <a:rPr lang="en-US" dirty="0">
                <a:latin typeface="Times New Roman" panose="02020603050405020304" charset="0"/>
                <a:cs typeface="Times New Roman" panose="02020603050405020304" charset="0"/>
                <a:sym typeface="+mn-ea"/>
              </a:rPr>
              <a:t> 449,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Ayun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327,47 ha.</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lí</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10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đồng</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gn="just">
              <a:lnSpc>
                <a:spcPct val="100000"/>
              </a:lnSpc>
              <a:spcBef>
                <a:spcPts val="100"/>
              </a:spcBef>
              <a:spcAft>
                <a:spcPts val="0"/>
              </a:spcAft>
              <a:buNone/>
            </a:pP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Nhu cầu</a:t>
            </a:r>
            <a:r>
              <a:rPr lang="en-US"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Đầu</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tư</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hạ</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tầng</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kỹ</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thuật</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ứng</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dụng</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công</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nghệ</a:t>
            </a:r>
            <a:r>
              <a:rPr dirty="0">
                <a:latin typeface="Times New Roman" panose="02020603050405020304" charset="0"/>
                <a:cs typeface="Times New Roman" panose="02020603050405020304" charset="0"/>
                <a:sym typeface="+mn-ea"/>
              </a:rPr>
              <a:t> </a:t>
            </a:r>
            <a:r>
              <a:rPr dirty="0" err="1">
                <a:latin typeface="Times New Roman" panose="02020603050405020304" charset="0"/>
                <a:cs typeface="Times New Roman" panose="02020603050405020304" charset="0"/>
                <a:sym typeface="+mn-ea"/>
              </a:rPr>
              <a:t>cao</a:t>
            </a:r>
            <a:r>
              <a:rPr dirty="0">
                <a:latin typeface="Times New Roman" panose="02020603050405020304" charset="0"/>
                <a:cs typeface="Times New Roman" panose="02020603050405020304" charset="0"/>
                <a:sym typeface="+mn-ea"/>
              </a:rPr>
              <a:t>.</a:t>
            </a:r>
            <a:endParaRPr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546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br>
              <a:rPr lang="en-US"/>
            </a:br>
            <a:endParaRPr lang="en-US"/>
          </a:p>
        </p:txBody>
      </p:sp>
      <p:sp>
        <p:nvSpPr>
          <p:cNvPr id="3" name="Content Placeholder 2"/>
          <p:cNvSpPr>
            <a:spLocks noGrp="1"/>
          </p:cNvSpPr>
          <p:nvPr>
            <p:ph idx="1"/>
          </p:nvPr>
        </p:nvSpPr>
        <p:spPr>
          <a:xfrm>
            <a:off x="412750" y="680720"/>
            <a:ext cx="10941050" cy="5840730"/>
          </a:xfrm>
        </p:spPr>
        <p:txBody>
          <a:bodyPr>
            <a:normAutofit fontScale="90000"/>
          </a:bodyPr>
          <a:lstStyle/>
          <a:p>
            <a:pPr marL="0" indent="0">
              <a:buNone/>
            </a:pPr>
            <a:r>
              <a:rPr lang="en-US" i="1" u="sng" dirty="0" smtClean="0">
                <a:latin typeface="Times New Roman" panose="02020603050405020304" charset="0"/>
                <a:cs typeface="Times New Roman" panose="02020603050405020304" charset="0"/>
                <a:sym typeface="+mn-ea"/>
              </a:rPr>
              <a:t>a. </a:t>
            </a:r>
            <a:r>
              <a:rPr lang="en-US" i="1" u="sng" dirty="0" err="1">
                <a:latin typeface="Times New Roman" panose="02020603050405020304" charset="0"/>
                <a:cs typeface="Times New Roman" panose="02020603050405020304" charset="0"/>
                <a:sym typeface="+mn-ea"/>
              </a:rPr>
              <a:t>Công</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nghiệp</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chế</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biến</a:t>
            </a:r>
            <a:endParaRPr lang="en-US" i="1" u="sng" dirty="0">
              <a:latin typeface="Times New Roman" panose="02020603050405020304" charset="0"/>
              <a:cs typeface="Times New Roman" panose="02020603050405020304" charset="0"/>
              <a:sym typeface="+mn-ea"/>
            </a:endParaRPr>
          </a:p>
          <a:p>
            <a:pPr marL="0" indent="0">
              <a:buNone/>
            </a:pPr>
            <a:r>
              <a:rPr lang="vi-VN" altLang="en-US" b="1" dirty="0">
                <a:latin typeface="Times New Roman" panose="02020603050405020304" charset="0"/>
                <a:cs typeface="Times New Roman" panose="02020603050405020304" charset="0"/>
                <a:sym typeface="+mn-ea"/>
              </a:rPr>
              <a:t>*</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chế</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biến</a:t>
            </a:r>
            <a:r>
              <a:rPr lang="en-US" b="1" dirty="0">
                <a:latin typeface="Times New Roman" panose="02020603050405020304" charset="0"/>
                <a:cs typeface="Times New Roman" panose="02020603050405020304"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súc</a:t>
            </a:r>
            <a:r>
              <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sản</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Tổ</a:t>
            </a:r>
            <a:r>
              <a:rPr lang="en-US" dirty="0">
                <a:latin typeface="Times New Roman" panose="02020603050405020304" charset="0"/>
                <a:cs typeface="Times New Roman" panose="02020603050405020304" charset="0"/>
                <a:sym typeface="+mn-ea"/>
              </a:rPr>
              <a:t> 2 </a:t>
            </a:r>
            <a:r>
              <a:rPr lang="en-US" dirty="0" err="1">
                <a:latin typeface="Times New Roman" panose="02020603050405020304" charset="0"/>
                <a:cs typeface="Times New Roman" panose="02020603050405020304" charset="0"/>
                <a:sym typeface="+mn-ea"/>
              </a:rPr>
              <a:t>Thị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trấn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Kon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Dơng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01 ha.</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lí</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là</a:t>
            </a:r>
            <a:r>
              <a:rPr lang="en-US" dirty="0">
                <a:latin typeface="Times New Roman" panose="02020603050405020304" charset="0"/>
                <a:cs typeface="Times New Roman" panose="02020603050405020304" charset="0"/>
                <a:sym typeface="+mn-ea"/>
              </a:rPr>
              <a:t> 01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gn="just">
              <a:lnSpc>
                <a:spcPct val="100000"/>
              </a:lnSpc>
              <a:spcBef>
                <a:spcPts val="100"/>
              </a:spcBef>
              <a:spcAft>
                <a:spcPts val="0"/>
              </a:spcAft>
              <a:buNone/>
            </a:pP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Nhu cầu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nay, </a:t>
            </a:r>
            <a:r>
              <a:rPr lang="en-US" dirty="0" err="1">
                <a:latin typeface="Times New Roman" panose="02020603050405020304" charset="0"/>
                <a:cs typeface="Times New Roman" panose="02020603050405020304" charset="0"/>
                <a:sym typeface="+mn-ea"/>
              </a:rPr>
              <a:t>trên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bàn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còn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nhiều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giết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mổ</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súc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cầm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nhỏ</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lẻ</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không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thống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nước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đảm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bảo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tiêu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chuẩn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trường</a:t>
            </a: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Định hướng của huyện trong thời gian sắp tới là cấm giết mổ gia súc gia cầm nhỏ lẻ, chuyển sang giết </a:t>
            </a:r>
            <a:r>
              <a:rPr lang="vi-VN" altLang="en-US" dirty="0" smtClean="0">
                <a:latin typeface="Times New Roman" panose="02020603050405020304" charset="0"/>
                <a:cs typeface="Times New Roman" panose="02020603050405020304" charset="0"/>
                <a:sym typeface="+mn-ea"/>
              </a:rPr>
              <a:t>mổ </a:t>
            </a:r>
            <a:r>
              <a:rPr lang="vi-VN" altLang="en-US" dirty="0">
                <a:latin typeface="Times New Roman" panose="02020603050405020304" charset="0"/>
                <a:cs typeface="Times New Roman" panose="02020603050405020304" charset="0"/>
                <a:sym typeface="+mn-ea"/>
              </a:rPr>
              <a:t>tập trung.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Vì</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vậy</a:t>
            </a:r>
            <a:r>
              <a:rPr lang="en-US" dirty="0">
                <a:latin typeface="Times New Roman" panose="02020603050405020304" charset="0"/>
                <a:cs typeface="Times New Roman" panose="02020603050405020304" charset="0"/>
                <a:sym typeface="+mn-ea"/>
              </a:rPr>
              <a:t>, </a:t>
            </a:r>
            <a:r>
              <a:rPr lang="vi-VN" altLang="en-US" dirty="0">
                <a:latin typeface="Times New Roman" panose="02020603050405020304" charset="0"/>
                <a:cs typeface="Times New Roman" panose="02020603050405020304" charset="0"/>
                <a:sym typeface="+mn-ea"/>
              </a:rPr>
              <a:t>nhu cầu hiện tại </a:t>
            </a:r>
            <a:r>
              <a:rPr lang="en-US" dirty="0" err="1">
                <a:latin typeface="Times New Roman" panose="02020603050405020304" charset="0"/>
                <a:cs typeface="Times New Roman" panose="02020603050405020304" charset="0"/>
                <a:sym typeface="+mn-ea"/>
              </a:rPr>
              <a:t>cần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máy</a:t>
            </a:r>
            <a:r>
              <a:rPr lang="en-US" dirty="0">
                <a:latin typeface="Times New Roman" panose="02020603050405020304" charset="0"/>
                <a:cs typeface="Times New Roman" panose="02020603050405020304" charset="0"/>
                <a:sym typeface="+mn-ea"/>
              </a:rPr>
              <a:t> </a:t>
            </a:r>
            <a:endParaRPr lang="en-US" dirty="0">
              <a:latin typeface="Times New Roman" panose="02020603050405020304" charset="0"/>
              <a:cs typeface="Times New Roman" panose="02020603050405020304" charset="0"/>
              <a:sym typeface="+mn-ea"/>
            </a:endParaRPr>
          </a:p>
          <a:p>
            <a:pPr marL="0" indent="0" algn="just">
              <a:lnSpc>
                <a:spcPct val="100000"/>
              </a:lnSpc>
              <a:spcBef>
                <a:spcPts val="100"/>
              </a:spcBef>
              <a:spcAft>
                <a:spcPts val="0"/>
              </a:spcAft>
              <a:buNone/>
            </a:pPr>
            <a:r>
              <a:rPr lang="en-US" dirty="0" err="1">
                <a:latin typeface="Times New Roman" panose="02020603050405020304" charset="0"/>
                <a:cs typeface="Times New Roman" panose="02020603050405020304" charset="0"/>
                <a:sym typeface="+mn-ea"/>
              </a:rPr>
              <a:t>súc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tập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đảm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bảo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điều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về</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trường</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và</a:t>
            </a:r>
            <a:r>
              <a:rPr lang="en-US" dirty="0" smtClean="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an </a:t>
            </a:r>
            <a:r>
              <a:rPr lang="en-US" dirty="0" err="1">
                <a:latin typeface="Times New Roman" panose="02020603050405020304" charset="0"/>
                <a:cs typeface="Times New Roman" panose="02020603050405020304" charset="0"/>
                <a:sym typeface="+mn-ea"/>
              </a:rPr>
              <a:t>toàn</a:t>
            </a:r>
            <a:r>
              <a:rPr lang="en-US" dirty="0">
                <a:latin typeface="Times New Roman" panose="02020603050405020304" charset="0"/>
                <a:cs typeface="Times New Roman" panose="02020603050405020304" charset="0"/>
                <a:sym typeface="+mn-ea"/>
              </a:rPr>
              <a:t> </a:t>
            </a:r>
            <a:endParaRPr lang="en-US" dirty="0">
              <a:latin typeface="Times New Roman" panose="02020603050405020304" charset="0"/>
              <a:cs typeface="Times New Roman" panose="02020603050405020304" charset="0"/>
              <a:sym typeface="+mn-ea"/>
            </a:endParaRPr>
          </a:p>
          <a:p>
            <a:pPr marL="0" indent="0" algn="just">
              <a:lnSpc>
                <a:spcPct val="100000"/>
              </a:lnSpc>
              <a:spcBef>
                <a:spcPts val="100"/>
              </a:spcBef>
              <a:spcAft>
                <a:spcPts val="0"/>
              </a:spcAft>
              <a:buNone/>
            </a:pPr>
            <a:r>
              <a:rPr lang="en-US" dirty="0" err="1">
                <a:latin typeface="Times New Roman" panose="02020603050405020304" charset="0"/>
                <a:cs typeface="Times New Roman" panose="02020603050405020304" charset="0"/>
                <a:sym typeface="+mn-ea"/>
              </a:rPr>
              <a:t>thực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phẩm</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20"/>
            <a:ext cx="10515600" cy="636270"/>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br>
              <a:rPr lang="en-US">
                <a:sym typeface="+mn-ea"/>
              </a:rPr>
            </a:br>
            <a:endParaRPr lang="en-US"/>
          </a:p>
        </p:txBody>
      </p:sp>
      <p:sp>
        <p:nvSpPr>
          <p:cNvPr id="3" name="Content Placeholder 2"/>
          <p:cNvSpPr>
            <a:spLocks noGrp="1"/>
          </p:cNvSpPr>
          <p:nvPr>
            <p:ph idx="1"/>
          </p:nvPr>
        </p:nvSpPr>
        <p:spPr>
          <a:xfrm>
            <a:off x="219075" y="741045"/>
            <a:ext cx="11753215" cy="5871845"/>
          </a:xfrm>
        </p:spPr>
        <p:txBody>
          <a:bodyPr>
            <a:normAutofit/>
          </a:bodyPr>
          <a:lstStyle/>
          <a:p>
            <a:pPr marL="0" indent="0">
              <a:buNone/>
            </a:pPr>
            <a:r>
              <a:rPr lang="en-US" i="1" u="sng" dirty="0" smtClean="0">
                <a:latin typeface="Times New Roman" panose="02020603050405020304" charset="0"/>
                <a:cs typeface="Times New Roman" panose="02020603050405020304" charset="0"/>
                <a:sym typeface="+mn-ea"/>
              </a:rPr>
              <a:t>a. </a:t>
            </a:r>
            <a:r>
              <a:rPr lang="en-US" i="1" u="sng" dirty="0" err="1">
                <a:latin typeface="Times New Roman" panose="02020603050405020304" charset="0"/>
                <a:cs typeface="Times New Roman" panose="02020603050405020304" charset="0"/>
                <a:sym typeface="+mn-ea"/>
              </a:rPr>
              <a:t>Công</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nghiệp</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chế</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biến</a:t>
            </a:r>
            <a:endParaRPr lang="en-US" i="1" u="sng" dirty="0">
              <a:latin typeface="Times New Roman" panose="02020603050405020304" charset="0"/>
              <a:cs typeface="Times New Roman" panose="02020603050405020304" charset="0"/>
              <a:sym typeface="+mn-ea"/>
            </a:endParaRPr>
          </a:p>
          <a:p>
            <a:pPr marL="0" indent="0">
              <a:lnSpc>
                <a:spcPct val="100000"/>
              </a:lnSpc>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án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chế</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biến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dược</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liệu</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và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nông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sản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nguyên</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Cụm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thủ</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Đăk</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Djrăng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3,27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lí</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03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Lý</a:t>
            </a:r>
            <a:r>
              <a:rPr lang="en-US" dirty="0">
                <a:latin typeface="Times New Roman" panose="02020603050405020304" charset="0"/>
                <a:cs typeface="Times New Roman" panose="02020603050405020304" charset="0"/>
                <a:sym typeface="+mn-ea"/>
              </a:rPr>
              <a:t> do </a:t>
            </a:r>
            <a:r>
              <a:rPr lang="en-US" dirty="0" err="1">
                <a:latin typeface="Times New Roman" panose="02020603050405020304" charset="0"/>
                <a:cs typeface="Times New Roman" panose="02020603050405020304" charset="0"/>
                <a:sym typeface="+mn-ea"/>
              </a:rPr>
              <a:t>đề</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xuất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 </a:t>
            </a:r>
            <a:r>
              <a:rPr lang="en-US" dirty="0" err="1">
                <a:latin typeface="Times New Roman" panose="02020603050405020304" charset="0"/>
                <a:cs typeface="Times New Roman" panose="02020603050405020304" charset="0"/>
                <a:sym typeface="+mn-ea"/>
              </a:rPr>
              <a:t>có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tích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tỉ</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lệ</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che</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phủ</a:t>
            </a:r>
            <a:endParaRPr lang="en-US" dirty="0">
              <a:latin typeface="Times New Roman" panose="02020603050405020304" charset="0"/>
              <a:cs typeface="Times New Roman" panose="02020603050405020304" charset="0"/>
              <a:sym typeface="+mn-ea"/>
            </a:endParaRPr>
          </a:p>
          <a:p>
            <a:pPr marL="0" indent="0">
              <a:lnSpc>
                <a:spcPct val="100000"/>
              </a:lnSpc>
              <a:spcBef>
                <a:spcPts val="0"/>
              </a:spcBef>
              <a:buNone/>
            </a:pPr>
            <a:r>
              <a:rPr lang="en-US" dirty="0" err="1">
                <a:latin typeface="Times New Roman" panose="02020603050405020304" charset="0"/>
                <a:cs typeface="Times New Roman" panose="02020603050405020304" charset="0"/>
                <a:sym typeface="+mn-ea"/>
              </a:rPr>
              <a:t>rừng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lớn</a:t>
            </a:r>
            <a:r>
              <a:rPr lang="en-US" dirty="0">
                <a:latin typeface="Times New Roman" panose="02020603050405020304" charset="0"/>
                <a:cs typeface="Times New Roman" panose="02020603050405020304" charset="0"/>
                <a:sym typeface="+mn-ea"/>
              </a:rPr>
              <a:t> do </a:t>
            </a:r>
            <a:r>
              <a:rPr lang="en-US" dirty="0" err="1">
                <a:latin typeface="Times New Roman" panose="02020603050405020304" charset="0"/>
                <a:cs typeface="Times New Roman" panose="02020603050405020304" charset="0"/>
                <a:sym typeface="+mn-ea"/>
              </a:rPr>
              <a:t>đó</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thuận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phát</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triển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vùng</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nguyên</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liệu</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phục</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vụ</a:t>
            </a:r>
            <a:r>
              <a:rPr lang="en-US" dirty="0" smtClean="0">
                <a:latin typeface="Times New Roman" panose="02020603050405020304" charset="0"/>
                <a:cs typeface="Times New Roman" panose="02020603050405020304" charset="0"/>
                <a:sym typeface="+mn-ea"/>
              </a:rPr>
              <a:t> </a:t>
            </a:r>
            <a:endParaRPr lang="en-US" dirty="0" smtClean="0">
              <a:latin typeface="Times New Roman" panose="02020603050405020304" charset="0"/>
              <a:cs typeface="Times New Roman" panose="02020603050405020304" charset="0"/>
              <a:sym typeface="+mn-ea"/>
            </a:endParaRPr>
          </a:p>
          <a:p>
            <a:pPr marL="0" indent="0">
              <a:lnSpc>
                <a:spcPct val="100000"/>
              </a:lnSpc>
              <a:spcBef>
                <a:spcPts val="0"/>
              </a:spcBef>
              <a:buNone/>
            </a:pPr>
            <a:r>
              <a:rPr lang="en-US" dirty="0" err="1" smtClean="0">
                <a:latin typeface="Times New Roman" panose="02020603050405020304" charset="0"/>
                <a:cs typeface="Times New Roman" panose="02020603050405020304" charset="0"/>
                <a:sym typeface="+mn-ea"/>
              </a:rPr>
              <a:t>cho</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nhà</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máy</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chế</a:t>
            </a:r>
            <a:r>
              <a:rPr lang="en-US" dirty="0" smtClean="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biến</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liệu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nông</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sản</a:t>
            </a:r>
            <a:r>
              <a:rPr lang="en-US" dirty="0" smtClean="0">
                <a:latin typeface="Times New Roman" panose="02020603050405020304" charset="0"/>
                <a:cs typeface="Times New Roman" panose="02020603050405020304" charset="0"/>
                <a:sym typeface="+mn-ea"/>
              </a:rPr>
              <a:t>. </a:t>
            </a: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715"/>
            <a:ext cx="10515600" cy="657225"/>
          </a:xfrm>
        </p:spPr>
        <p:txBody>
          <a:bodyPr>
            <a:normAutofit fontScale="90000"/>
          </a:bodyPr>
          <a:lstStyle/>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endParaRPr lang="en-US"/>
          </a:p>
        </p:txBody>
      </p:sp>
      <p:sp>
        <p:nvSpPr>
          <p:cNvPr id="3" name="Content Placeholder 2"/>
          <p:cNvSpPr>
            <a:spLocks noGrp="1"/>
          </p:cNvSpPr>
          <p:nvPr>
            <p:ph idx="1"/>
          </p:nvPr>
        </p:nvSpPr>
        <p:spPr>
          <a:xfrm>
            <a:off x="402590" y="789940"/>
            <a:ext cx="10951210" cy="5701665"/>
          </a:xfrm>
        </p:spPr>
        <p:txBody>
          <a:bodyPr>
            <a:normAutofit lnSpcReduction="10000"/>
          </a:bodyPr>
          <a:lstStyle/>
          <a:p>
            <a:pPr marL="0" indent="0">
              <a:buNone/>
            </a:pPr>
            <a:r>
              <a:rPr lang="en-US" i="1" u="sng" dirty="0">
                <a:latin typeface="Times New Roman" panose="02020603050405020304" charset="0"/>
                <a:cs typeface="Times New Roman" panose="02020603050405020304" charset="0"/>
                <a:sym typeface="+mn-ea"/>
              </a:rPr>
              <a:t>b. </a:t>
            </a:r>
            <a:r>
              <a:rPr lang="en-US" i="1" u="sng" dirty="0" err="1">
                <a:latin typeface="Times New Roman" panose="02020603050405020304" charset="0"/>
                <a:cs typeface="Times New Roman" panose="02020603050405020304" charset="0"/>
                <a:sym typeface="+mn-ea"/>
              </a:rPr>
              <a:t>Công</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nghiệp</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chế</a:t>
            </a:r>
            <a:r>
              <a:rPr lang="en-US" i="1" u="sng" dirty="0">
                <a:latin typeface="Times New Roman" panose="02020603050405020304" charset="0"/>
                <a:cs typeface="Times New Roman" panose="02020603050405020304" charset="0"/>
                <a:sym typeface="+mn-ea"/>
              </a:rPr>
              <a:t> </a:t>
            </a:r>
            <a:r>
              <a:rPr lang="en-US" i="1" u="sng" dirty="0" err="1">
                <a:latin typeface="Times New Roman" panose="02020603050405020304" charset="0"/>
                <a:cs typeface="Times New Roman" panose="02020603050405020304" charset="0"/>
                <a:sym typeface="+mn-ea"/>
              </a:rPr>
              <a:t>biến</a:t>
            </a:r>
            <a:endParaRPr lang="en-US" i="1" u="sng" dirty="0">
              <a:latin typeface="Times New Roman" panose="02020603050405020304" charset="0"/>
              <a:cs typeface="Times New Roman" panose="02020603050405020304" charset="0"/>
              <a:sym typeface="+mn-ea"/>
            </a:endParaRPr>
          </a:p>
          <a:p>
            <a:pPr marL="0" indent="0">
              <a:lnSpc>
                <a:spcPct val="100000"/>
              </a:lnSpc>
              <a:buNone/>
            </a:pP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Xây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dựng</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nhà</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máy</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chế</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biến</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nhựa</a:t>
            </a:r>
            <a:r>
              <a:rPr lang="en-US" b="1" dirty="0">
                <a:latin typeface="Times New Roman" panose="02020603050405020304" charset="0"/>
                <a:cs typeface="Times New Roman" panose="02020603050405020304" charset="0"/>
                <a:sym typeface="+mn-ea"/>
              </a:rPr>
              <a:t> </a:t>
            </a:r>
            <a:r>
              <a:rPr lang="en-US" b="1" dirty="0" err="1">
                <a:latin typeface="Times New Roman" panose="02020603050405020304" charset="0"/>
                <a:cs typeface="Times New Roman" panose="02020603050405020304" charset="0"/>
                <a:sym typeface="+mn-ea"/>
              </a:rPr>
              <a:t>thông</a:t>
            </a:r>
            <a:r>
              <a:rPr lang="en-US" b="1" dirty="0">
                <a:latin typeface="Times New Roman" panose="02020603050405020304" charset="0"/>
                <a:cs typeface="Times New Roman" panose="02020603050405020304" charset="0"/>
                <a:sym typeface="+mn-ea"/>
              </a:rPr>
              <a:t>:</a:t>
            </a:r>
            <a:endParaRPr lang="en-US" b="1"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điểm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Cụm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 </a:t>
            </a:r>
            <a:r>
              <a:rPr lang="en-US" dirty="0" err="1">
                <a:latin typeface="Times New Roman" panose="02020603050405020304" charset="0"/>
                <a:cs typeface="Times New Roman" panose="02020603050405020304" charset="0"/>
                <a:sym typeface="+mn-ea"/>
              </a:rPr>
              <a:t>Tiểu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thủ</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công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Đăk</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Djrăng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mô</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01 ha.</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UBND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quản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lí</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bồi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thường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giải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phóng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mặt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phí</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bù</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kiến</a:t>
            </a:r>
            <a:r>
              <a:rPr lang="en-US" dirty="0">
                <a:latin typeface="Times New Roman" panose="02020603050405020304" charset="0"/>
                <a:cs typeface="Times New Roman" panose="02020603050405020304" charset="0"/>
                <a:sym typeface="+mn-ea"/>
              </a:rPr>
              <a:t> 01 </a:t>
            </a:r>
            <a:r>
              <a:rPr lang="en-US" dirty="0" err="1">
                <a:latin typeface="Times New Roman" panose="02020603050405020304" charset="0"/>
                <a:cs typeface="Times New Roman" panose="02020603050405020304" charset="0"/>
                <a:sym typeface="+mn-ea"/>
              </a:rPr>
              <a:t>tỷ</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a:p>
            <a:pPr marL="0" indent="0">
              <a:lnSpc>
                <a:spcPct val="100000"/>
              </a:lnSpc>
              <a:buNone/>
            </a:pP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thức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Cho </a:t>
            </a:r>
            <a:r>
              <a:rPr lang="en-US" dirty="0" err="1">
                <a:latin typeface="Times New Roman" panose="02020603050405020304" charset="0"/>
                <a:cs typeface="Times New Roman" panose="02020603050405020304" charset="0"/>
                <a:sym typeface="+mn-ea"/>
              </a:rPr>
              <a:t>thuê</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a:lnSpc>
                <a:spcPct val="100000"/>
              </a:lnSpc>
              <a:buFontTx/>
              <a:buChar char="-"/>
            </a:pPr>
            <a:r>
              <a:rPr lang="en-US" dirty="0" err="1" smtClean="0">
                <a:latin typeface="Times New Roman" panose="02020603050405020304" charset="0"/>
                <a:cs typeface="Times New Roman" panose="02020603050405020304" charset="0"/>
                <a:sym typeface="+mn-ea"/>
              </a:rPr>
              <a:t>Lý</a:t>
            </a:r>
            <a:r>
              <a:rPr lang="en-US" dirty="0" smtClean="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do </a:t>
            </a:r>
            <a:r>
              <a:rPr lang="en-US" dirty="0" err="1">
                <a:latin typeface="Times New Roman" panose="02020603050405020304" charset="0"/>
                <a:cs typeface="Times New Roman" panose="02020603050405020304" charset="0"/>
                <a:sym typeface="+mn-ea"/>
              </a:rPr>
              <a:t>đề</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xuất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Đầu</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tư</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máy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nhằm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chế</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biến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nhựa</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thông</a:t>
            </a:r>
            <a:r>
              <a:rPr lang="en-US" dirty="0" smtClean="0">
                <a:latin typeface="Times New Roman" panose="02020603050405020304" charset="0"/>
                <a:cs typeface="Times New Roman" panose="02020603050405020304" charset="0"/>
                <a:sym typeface="+mn-ea"/>
              </a:rPr>
              <a:t> </a:t>
            </a:r>
            <a:endParaRPr lang="en-US" dirty="0" smtClean="0">
              <a:latin typeface="Times New Roman" panose="02020603050405020304" charset="0"/>
              <a:cs typeface="Times New Roman" panose="02020603050405020304" charset="0"/>
              <a:sym typeface="+mn-ea"/>
            </a:endParaRPr>
          </a:p>
          <a:p>
            <a:pPr marL="0" indent="0">
              <a:lnSpc>
                <a:spcPct val="100000"/>
              </a:lnSpc>
              <a:buNone/>
            </a:pPr>
            <a:r>
              <a:rPr lang="en-US" dirty="0" err="1" smtClean="0">
                <a:latin typeface="Times New Roman" panose="02020603050405020304" charset="0"/>
                <a:cs typeface="Times New Roman" panose="02020603050405020304" charset="0"/>
                <a:sym typeface="+mn-ea"/>
              </a:rPr>
              <a:t>trên</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địa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bàn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Mang</a:t>
            </a:r>
            <a:r>
              <a:rPr lang="en-US" dirty="0">
                <a:latin typeface="Times New Roman" panose="02020603050405020304" charset="0"/>
                <a:cs typeface="Times New Roman" panose="02020603050405020304" charset="0"/>
                <a:sym typeface="+mn-ea"/>
              </a:rPr>
              <a:t> Yang </a:t>
            </a:r>
            <a:r>
              <a:rPr lang="en-US" dirty="0" err="1">
                <a:latin typeface="Times New Roman" panose="02020603050405020304" charset="0"/>
                <a:cs typeface="Times New Roman" panose="02020603050405020304" charset="0"/>
                <a:sym typeface="+mn-ea"/>
              </a:rPr>
              <a:t>và</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huyện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lân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cận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thuộc</a:t>
            </a:r>
            <a:r>
              <a:rPr lang="en-US" dirty="0">
                <a:latin typeface="Times New Roman" panose="02020603050405020304" charset="0"/>
                <a:cs typeface="Times New Roman" panose="02020603050405020304" charset="0"/>
                <a:sym typeface="+mn-ea"/>
              </a:rPr>
              <a:t> </a:t>
            </a:r>
            <a:r>
              <a:rPr lang="en-US" dirty="0" err="1" smtClean="0">
                <a:latin typeface="Times New Roman" panose="02020603050405020304" charset="0"/>
                <a:cs typeface="Times New Roman" panose="02020603050405020304" charset="0"/>
                <a:sym typeface="+mn-ea"/>
              </a:rPr>
              <a:t>dự</a:t>
            </a:r>
            <a:r>
              <a:rPr lang="en-US" dirty="0" smtClean="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án</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12153</Words>
  <Application>WPS Presentation</Application>
  <PresentationFormat>Widescreen</PresentationFormat>
  <Paragraphs>237</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Calibri</vt:lpstr>
      <vt:lpstr>Microsoft YaHei</vt:lpstr>
      <vt:lpstr>Arial Unicode MS</vt:lpstr>
      <vt:lpstr>Calibri Light</vt:lpstr>
      <vt:lpstr>Office Theme</vt:lpstr>
      <vt:lpstr>HỘI NGHỊ THU HÚT ĐẦU TƯ, GẶP MẶT DOANH NGHIỆP, HỢP TÁC XÃ, HỘ SẢN XUẤT KINH DOANH TIÊU BIỂU HUYỆN MANG YANG 2020</vt:lpstr>
      <vt:lpstr>DANH MỤC DỰ ÁN KÊU GỌI THU HÚT ĐẦU TƯ HUYỆN MANG YANG GIAI ĐOẠN 2021 - 2025</vt:lpstr>
      <vt:lpstr>1. Lĩnh vực công nghiệp.</vt:lpstr>
      <vt:lpstr>1. Lĩnh vực công nghiệp. </vt:lpstr>
      <vt:lpstr>1. Lĩnh vực công nghiệp.</vt:lpstr>
      <vt:lpstr>1. Lĩnh vực công nghiệp.</vt:lpstr>
      <vt:lpstr>1. Lĩnh vực công nghiệp. </vt:lpstr>
      <vt:lpstr>1. Lĩnh vực công nghiệp. </vt:lpstr>
      <vt:lpstr>1. Lĩnh vực công nghiệp.</vt:lpstr>
      <vt:lpstr>1. Lĩnh vực công nghiệp.</vt:lpstr>
      <vt:lpstr>2. Lĩnh vực du lịch, thương mại, dịch vụ.</vt:lpstr>
      <vt:lpstr>2. Lĩnh vực du lịch, thương mại, dịch vụ. </vt:lpstr>
      <vt:lpstr>2. Lĩnh vực du lịch, thương mại, dịch vụ. </vt:lpstr>
      <vt:lpstr>2. Lĩnh vực du lịch, thương mại, dịch vụ. </vt:lpstr>
      <vt:lpstr>2. Lĩnh vực du lịch, thương mại, dịch vụ. </vt:lpstr>
      <vt:lpstr>2. Lĩnh vực du lịch, thương mại, dịch vụ.</vt:lpstr>
      <vt:lpstr>2. Lĩnh vực du lịch, thương mại, dịch vụ. </vt:lpstr>
      <vt:lpstr>2. Lĩnh vực du lịch, thương mại, dịch vụ.</vt:lpstr>
      <vt:lpstr>2. Lĩnh vực du lịch, thương mại, dịch vụ.</vt:lpstr>
      <vt:lpstr>3. Lĩnh vực xã hội</vt:lpstr>
      <vt:lpstr>3. Lĩnh vực xã hội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HỘI NGHỊ THU HÚT ĐẦU TƯ, GẶP MẶT DOANH NGHIỆP, HỢP TÁC XÃ, HỘ SẢN XUẤT KINH DOANH TIÊU BIỂU HUYỆN MANG YANG 2020</dc:title>
  <dc:creator/>
  <cp:lastModifiedBy>TGDD</cp:lastModifiedBy>
  <cp:revision>41</cp:revision>
  <dcterms:created xsi:type="dcterms:W3CDTF">2020-12-21T12:38:00Z</dcterms:created>
  <dcterms:modified xsi:type="dcterms:W3CDTF">2020-12-24T13:01:52Z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