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5" r:id="rId4"/>
    <p:sldId id="264" r:id="rId5"/>
    <p:sldId id="263" r:id="rId7"/>
    <p:sldId id="262" r:id="rId8"/>
    <p:sldId id="261" r:id="rId9"/>
    <p:sldId id="260" r:id="rId10"/>
    <p:sldId id="259" r:id="rId11"/>
    <p:sldId id="258" r:id="rId12"/>
    <p:sldId id="257"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tr</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875665" y="230505"/>
            <a:ext cx="10542905" cy="1880235"/>
          </a:xfrm>
        </p:spPr>
        <p:txBody>
          <a:bodyPr>
            <a:normAutofit/>
            <a:scene3d>
              <a:camera prst="orthographicFront"/>
              <a:lightRig rig="threePt" dir="t"/>
            </a:scene3d>
          </a:bodyPr>
          <a:p>
            <a:pPr algn="ctr"/>
            <a:r>
              <a:rPr lang="en-US" sz="3600">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latin typeface="Times New Roman" panose="02020603050405020304" charset="0"/>
                <a:cs typeface="Times New Roman" panose="02020603050405020304" charset="0"/>
              </a:rPr>
              <a:t>HỘI NGHỊ THU HÚT ĐẦU TƯ, GẶP MẶT DOANH NGHIỆP, HỢP TÁC XÃ, HỘ SẢN XUẤT KINH DOANH TIÊU BIỂU HUYỆN MANG YANG 2020</a:t>
            </a:r>
            <a:endParaRPr lang="en-US" sz="3600">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latin typeface="Times New Roman" panose="02020603050405020304" charset="0"/>
              <a:cs typeface="Times New Roman" panose="02020603050405020304" charset="0"/>
            </a:endParaRPr>
          </a:p>
        </p:txBody>
      </p:sp>
      <p:sp>
        <p:nvSpPr>
          <p:cNvPr id="9" name="Subtitle 8"/>
          <p:cNvSpPr>
            <a:spLocks noGrp="1"/>
          </p:cNvSpPr>
          <p:nvPr>
            <p:ph type="subTitle" idx="1"/>
          </p:nvPr>
        </p:nvSpPr>
        <p:spPr>
          <a:xfrm>
            <a:off x="1524000" y="4666615"/>
            <a:ext cx="9144000" cy="1290320"/>
          </a:xfrm>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706755"/>
          </a:xfrm>
        </p:spPr>
        <p:txBody>
          <a:bodyPr>
            <a:normAutofit fontScale="90000"/>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381635" y="761365"/>
            <a:ext cx="10972165" cy="5821045"/>
          </a:xfrm>
        </p:spPr>
        <p:txBody>
          <a:bodyPr>
            <a:normAutofit fontScale="90000"/>
          </a:bodyPr>
          <a:p>
            <a:pPr marL="0" indent="0">
              <a:buNone/>
            </a:pPr>
            <a:r>
              <a:rPr lang="en-US" i="1" u="sng">
                <a:latin typeface="Times New Roman" panose="02020603050405020304" charset="0"/>
                <a:cs typeface="Times New Roman" panose="02020603050405020304" charset="0"/>
                <a:sym typeface="+mn-ea"/>
              </a:rPr>
              <a:t>a. Lĩnh vực du lịch</a:t>
            </a:r>
            <a:endParaRPr lang="en-US" i="1" u="sng">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sym typeface="+mn-ea"/>
              </a:rPr>
              <a:t>* Du lịch sinh thái Hòn Đá Trải kết hợp du lịch cộng đồng làng truyền thống, văn hóa dân tộc:</a:t>
            </a:r>
            <a:endParaRPr lang="en-US" b="1">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Địa điểm: Tổ 4, thị trấn Kon Dơng, huyện Mang Yang.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Quy mô dự kiến: 14,6 ha.</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Hiện trạng đất: Đất trống, địa hình tự nhiên không cần đền bù và một phần diện tích phải đền bù (đất trồng cây lâu năm).</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Kinh phí bồi thường, giải phóng mặt bằng: Kinh phí đền bù dự kiến 7 tỷ đồng.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Hình thức đầu tư: Đầu tư kinh doanh dịch vụ du lịch sinh thái, nghỉ dưỡng.</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sym typeface="+mn-ea"/>
              </a:rPr>
              <a:t>- Lý do đề xuất: Kết hợp du lịch sinh thái với du lịch cộng đồng làng truyền </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thống, văn hóa dân tộc, du lịch cộng đồng.</a:t>
            </a:r>
            <a:endParaRPr 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696595"/>
          </a:xfrm>
        </p:spPr>
        <p:txBody>
          <a:bodyPr>
            <a:normAutofit fontScale="90000"/>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361315" y="791845"/>
            <a:ext cx="10992485" cy="5781040"/>
          </a:xfrm>
        </p:spPr>
        <p:txBody>
          <a:bodyPr>
            <a:normAutofit lnSpcReduction="20000"/>
          </a:bodyPr>
          <a:p>
            <a:pPr marL="0" indent="0">
              <a:buNone/>
            </a:pPr>
            <a:r>
              <a:rPr lang="en-US" i="1" u="sng">
                <a:latin typeface="Times New Roman" panose="02020603050405020304" charset="0"/>
                <a:cs typeface="Times New Roman" panose="02020603050405020304" charset="0"/>
                <a:sym typeface="+mn-ea"/>
              </a:rPr>
              <a:t>a. Lĩnh vực du lịch</a:t>
            </a:r>
            <a:endParaRPr lang="en-US" i="1" u="sng">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sym typeface="+mn-ea"/>
              </a:rPr>
              <a:t>* Du lịch sinh thái nghỉ dưỡng Đỉnh Pyầu:</a:t>
            </a:r>
            <a:endParaRPr lang="en-US" b="1">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Địa điểm: Làng Pyầu, xã Lơ Pang, huyện Mang Yang.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Quy mô dự kiến: 20 ha.</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Hiện trạng đất: Đất sông suối và đất nương rẫy của người dân.</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Kinh phí bồi thường, giải phóng mặt bằng: Kinh phí đền bù dự kiến là 05 tỷ đồng.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Hình thức đầu tư: Đầu tư kinh doanh dịch vụ du lịch sinh thái, nghỉ dưỡng.</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sym typeface="+mn-ea"/>
              </a:rPr>
              <a:t>- Lý do đề xuất: Pyầu là khu căn cứ cách mạng ở xã Lơ Pang, nằm biệt lập trên đỉnh núi Pyầu còn lưu giữ được nhiều nét văn hóa truyền thống </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của đồng bào DTTS. Bên cạnh đó, làng còn có hệ thống sông suối, </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thác ghềnh còn lưu giữ những nét nguyên sơ. </a:t>
            </a:r>
            <a:endParaRPr 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1112520"/>
          </a:xfrm>
        </p:spPr>
        <p:txBody>
          <a:bodyPr>
            <a:normAutofit/>
          </a:bodyPr>
          <a:p>
            <a:pPr algn="ctr"/>
            <a:r>
              <a:rPr lang="en-US" sz="3555">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rPr>
              <a:t>DANH MỤC DỰ ÁN KÊU GỌI THU HÚT ĐẦU TƯ HUYỆN MANG YANG GIAI ĐOẠN 2021 - 2025</a:t>
            </a:r>
            <a:endParaRPr lang="en-US" sz="3555">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77645"/>
            <a:ext cx="10515600" cy="4699635"/>
          </a:xfrm>
        </p:spPr>
        <p:txBody>
          <a:bodyPr>
            <a:normAutofit fontScale="60000"/>
          </a:bodyPr>
          <a:p>
            <a:pPr marL="0" indent="0">
              <a:buNone/>
            </a:pPr>
            <a:r>
              <a:rPr lang="en-US">
                <a:solidFill>
                  <a:schemeClr val="accent5"/>
                </a:solidFill>
                <a:latin typeface="Times New Roman" panose="02020603050405020304" charset="0"/>
                <a:cs typeface="Times New Roman" panose="02020603050405020304" charset="0"/>
              </a:rPr>
              <a:t>Hiện nay trên địa bàn huyện Mnag Ya được UBND tỉnh Gia Lai phê duyệt ....dự án được phép kêu gọi đầu tư tại quyết định </a:t>
            </a:r>
            <a:r>
              <a:rPr lang="en-US">
                <a:solidFill>
                  <a:schemeClr val="accent5"/>
                </a:solidFill>
                <a:latin typeface="Times New Roman" panose="02020603050405020304" charset="0"/>
                <a:cs typeface="Times New Roman" panose="02020603050405020304" charset="0"/>
                <a:sym typeface="+mn-ea"/>
              </a:rPr>
              <a:t>số 68/QĐ-UBND ngày 20/02/2020 và .... dự án bổ sung tại quyết định số: </a:t>
            </a:r>
            <a:r>
              <a:rPr lang="en-US">
                <a:solidFill>
                  <a:schemeClr val="accent5"/>
                </a:solidFill>
                <a:latin typeface="Times New Roman" panose="02020603050405020304" charset="0"/>
                <a:cs typeface="Times New Roman" panose="02020603050405020304" charset="0"/>
                <a:sym typeface="+mn-ea"/>
              </a:rPr>
              <a:t>633/QĐ-UBND ngày 18/11/2020</a:t>
            </a:r>
            <a:r>
              <a:rPr lang="en-US">
                <a:solidFill>
                  <a:schemeClr val="accent5"/>
                </a:solidFill>
                <a:latin typeface="Times New Roman" panose="02020603050405020304" charset="0"/>
                <a:cs typeface="Times New Roman" panose="02020603050405020304" charset="0"/>
              </a:rPr>
              <a:t>. Đồng thời, để đáp ứng nhu cầu phát triển, UBND huyện  </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cũng đang đễ xuất bổ sung một số dự án đề nghị UBND tỉnh tiếp tục phê duyệt để kêu gọi thu hút đầu tư.</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Các dự án được phân bổ ở các lĩnh vực sau:</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1. Lĩnh vực công nghiệp. </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sym typeface="+mn-ea"/>
              </a:rPr>
              <a:t>a. Công nghiệp năng lượng: .... dự án.</a:t>
            </a:r>
            <a:endParaRPr lang="en-US">
              <a:solidFill>
                <a:schemeClr val="accent5"/>
              </a:solidFill>
              <a:latin typeface="Times New Roman" panose="02020603050405020304" charset="0"/>
              <a:cs typeface="Times New Roman" panose="02020603050405020304" charset="0"/>
              <a:sym typeface="+mn-ea"/>
            </a:endParaRPr>
          </a:p>
          <a:p>
            <a:pPr marL="0" indent="0">
              <a:buNone/>
            </a:pPr>
            <a:r>
              <a:rPr lang="en-US">
                <a:solidFill>
                  <a:schemeClr val="accent5"/>
                </a:solidFill>
                <a:latin typeface="Times New Roman" panose="02020603050405020304" charset="0"/>
                <a:cs typeface="Times New Roman" panose="02020603050405020304" charset="0"/>
                <a:sym typeface="+mn-ea"/>
              </a:rPr>
              <a:t>b. Công nghiệp chế biến:.... dự án.</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2. Lĩnh vực du lịch, thương mại, dịch vụ.</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a. Du lịch: Có .... dự án.</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b. Thương mại: Có ....dự án.</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c. Dịch vụ: Có.... dự án.</a:t>
            </a:r>
            <a:endParaRPr lang="en-US">
              <a:solidFill>
                <a:schemeClr val="accent5"/>
              </a:solidFill>
              <a:latin typeface="Times New Roman" panose="02020603050405020304" charset="0"/>
              <a:cs typeface="Times New Roman" panose="02020603050405020304" charset="0"/>
            </a:endParaRPr>
          </a:p>
          <a:p>
            <a:pPr marL="0" indent="0">
              <a:buNone/>
            </a:pPr>
            <a:r>
              <a:rPr lang="en-US">
                <a:solidFill>
                  <a:schemeClr val="accent5"/>
                </a:solidFill>
                <a:latin typeface="Times New Roman" panose="02020603050405020304" charset="0"/>
                <a:cs typeface="Times New Roman" panose="02020603050405020304" charset="0"/>
              </a:rPr>
              <a:t>3. Lĩnh vực xã hội: Có... dự án</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0" indent="0" algn="l">
              <a:buNone/>
            </a:pP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1172845"/>
          </a:xfrm>
        </p:spPr>
        <p:txBody>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rPr>
              <a:t>1. </a:t>
            </a: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Lĩnh vực công nghiệp.</a:t>
            </a:r>
            <a:endPar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1260475" y="1373505"/>
            <a:ext cx="10093325" cy="4753610"/>
          </a:xfrm>
        </p:spPr>
        <p:txBody>
          <a:bodyPr>
            <a:normAutofit fontScale="90000" lnSpcReduction="10000"/>
          </a:bodyPr>
          <a:p>
            <a:pPr marL="0" indent="0">
              <a:buNone/>
            </a:pPr>
            <a:r>
              <a:rPr lang="en-US" i="1" u="sng">
                <a:latin typeface="Times New Roman" panose="02020603050405020304" charset="0"/>
                <a:cs typeface="Times New Roman" panose="02020603050405020304" charset="0"/>
              </a:rPr>
              <a:t>a. Công nghiệp năng lượng</a:t>
            </a:r>
            <a:endParaRPr lang="en-US" i="1" u="sng">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Huyện Mang Yang có 09 dự án, được phân bổ ở 12/12 xã thị trấn trên địa bàn huyện.</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Đây phương án tối ưu trong phát triển năng lượng sạch bởi không tác động xấu đến môi trường sinh thái, nguồn nước và phát sinh khí thải. Mang Yang nhờ có địa thế thuận lợi nên rất phù hợp để phát triển các các dự án đối với lĩnh vực này.</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Hình thức đầu tư: Huyện sẽ cho thuê đất để đầu tư xây dựng sau khi dự án được UBND tỉnh cho phép đầu tư.</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Quỹ đất để thực hiện dự án: Nằm trong kế hoạch sử dụng đất năm 2021.</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Đất chưa đền bù.</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UBND huyện sẽ thực hiện hỗ trợ tổ chức đền bù trên vốn của dự án.</a:t>
            </a:r>
            <a:endParaRPr lang="en-US">
              <a:latin typeface="Times New Roman" panose="02020603050405020304" charset="0"/>
              <a:cs typeface="Times New Roman" panose="02020603050405020304" charset="0"/>
            </a:endParaRPr>
          </a:p>
          <a:p>
            <a:pPr marL="0" indent="0">
              <a:buNone/>
            </a:pPr>
            <a:endParaRPr lang="en-US" i="1" u="sng">
              <a:latin typeface="Times New Roman" panose="02020603050405020304" charset="0"/>
              <a:cs typeface="Times New Roman" panose="02020603050405020304" charset="0"/>
            </a:endParaRPr>
          </a:p>
          <a:p>
            <a:pPr marL="0" indent="0">
              <a:buNone/>
            </a:pPr>
            <a:endParaRPr lang="en-US" i="1" u="sng">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819150"/>
          </a:xfrm>
        </p:spPr>
        <p:txBody>
          <a:bodyPr>
            <a:normAutofit fontScale="90000"/>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a:t>
            </a: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Lĩnh vực công nghiệp.</a:t>
            </a:r>
            <a:b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838200" y="1184910"/>
            <a:ext cx="10515600" cy="4992370"/>
          </a:xfrm>
        </p:spPr>
        <p:txBody>
          <a:bodyPr>
            <a:normAutofit/>
          </a:bodyPr>
          <a:p>
            <a:pPr marL="0" indent="0">
              <a:buNone/>
            </a:pPr>
            <a:r>
              <a:rPr lang="en-US" i="1" u="sng">
                <a:latin typeface="Times New Roman" panose="02020603050405020304" charset="0"/>
                <a:cs typeface="Times New Roman" panose="02020603050405020304" charset="0"/>
              </a:rPr>
              <a:t>b. Công nghiệp chế biến</a:t>
            </a:r>
            <a:endParaRPr lang="en-US" i="1" u="sng">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Huyện Mang Yang có 03 dự án kêu gọi đầu tư. Được định hướng tại các địa điểm sau:</a:t>
            </a:r>
            <a:endParaRPr lang="en-US">
              <a:latin typeface="Times New Roman" panose="02020603050405020304" charset="0"/>
              <a:cs typeface="Times New Roman" panose="02020603050405020304" charset="0"/>
              <a:sym typeface="+mn-ea"/>
            </a:endParaRPr>
          </a:p>
          <a:p>
            <a:pPr marL="0" indent="0">
              <a:buNone/>
            </a:pPr>
            <a:r>
              <a:rPr lang="en-US" b="1">
                <a:latin typeface="Times New Roman" panose="02020603050405020304" charset="0"/>
                <a:cs typeface="Times New Roman" panose="02020603050405020304" charset="0"/>
                <a:sym typeface="+mn-ea"/>
              </a:rPr>
              <a:t>1. Nhà máy chế biến thực phẩm sạch từ gia súc, gia cầm:</a:t>
            </a:r>
            <a:endParaRPr lang="en-US" b="1">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Địa điểm: Cụm công nghiệp - Tiểu thủ công nghiệp, xã Đăk Djrăng, huyện Mang Yang.</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Quy mô dự kiến: 1,07 ha.</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Hiện trạng đất: Thuộc UBND huyện quản lý.</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Kinh phí bồi thường, giải phóng mặt bằng: Kinh phí đền bù dự kiến </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1 tỷ đồng. </a:t>
            </a:r>
            <a:r>
              <a:rPr lang="en-US">
                <a:solidFill>
                  <a:srgbClr val="FF0000"/>
                </a:solidFill>
                <a:latin typeface="Times New Roman" panose="02020603050405020304" charset="0"/>
                <a:cs typeface="Times New Roman" panose="02020603050405020304" charset="0"/>
                <a:sym typeface="+mn-ea"/>
              </a:rPr>
              <a:t>(Kiểm tra lại cần đề bù ko)</a:t>
            </a:r>
            <a:endParaRPr lang="en-US">
              <a:solidFill>
                <a:srgbClr val="FF0000"/>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777875"/>
          </a:xfrm>
        </p:spPr>
        <p:txBody>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endParaRPr lang="en-US"/>
          </a:p>
        </p:txBody>
      </p:sp>
      <p:sp>
        <p:nvSpPr>
          <p:cNvPr id="3" name="Content Placeholder 2"/>
          <p:cNvSpPr>
            <a:spLocks noGrp="1"/>
          </p:cNvSpPr>
          <p:nvPr>
            <p:ph idx="1"/>
          </p:nvPr>
        </p:nvSpPr>
        <p:spPr>
          <a:xfrm>
            <a:off x="838200" y="1480820"/>
            <a:ext cx="10515600" cy="4696460"/>
          </a:xfrm>
        </p:spPr>
        <p:txBody>
          <a:bodyPr>
            <a:normAutofit lnSpcReduction="20000"/>
          </a:bodyPr>
          <a:p>
            <a:pPr marL="0" indent="0">
              <a:buNone/>
            </a:pPr>
            <a:r>
              <a:rPr lang="en-US" i="1" u="sng">
                <a:latin typeface="Times New Roman" panose="02020603050405020304" charset="0"/>
                <a:cs typeface="Times New Roman" panose="02020603050405020304" charset="0"/>
                <a:sym typeface="+mn-ea"/>
              </a:rPr>
              <a:t>b. Công nghiệp chế biến</a:t>
            </a:r>
            <a:endParaRPr lang="en-US" i="1" u="sng">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sym typeface="+mn-ea"/>
              </a:rPr>
              <a:t>* Xây dựng nhà máy chế biến thực phẩm sạch từ gia súc, gia cầm:</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rPr>
              <a:t>- Hình thức đầu tư: Cho thuê đất để đầu tư xây dựng.</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Nhu cầu: Hiện nay trên địa bàn huyện, tổng đàn gia súc gia cầm nhiều, khả năng phát triển chăn nuôi lớn, việc giết mổ, chế biến thực phẩm gia súc gia cầm chủ yếu là thủ công, trong khi nhu cầu tiêu dùng của người dân phát triển cao, hướng đến sản phẩm sạch, tiêu chuẩn, chất lựợng. Do đó, việc đầu tư một nhà máy chế biến thực phẩm sạch sẽ đáp ứng được nhu cầu và đem lại hiệu quả rất lớn cho dự án.</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Dự án này thuộc danh mục ưu đãi thu hút đầu tư theo QĐ số 26/QĐ-UBND ngày 23/5/2017 của UBND tỉnh Gia Lai.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545465"/>
          </a:xfrm>
        </p:spPr>
        <p:txBody>
          <a:bodyPr>
            <a:normAutofit fontScale="90000"/>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br>
              <a:rPr lang="en-US"/>
            </a:br>
            <a:endParaRPr lang="en-US"/>
          </a:p>
        </p:txBody>
      </p:sp>
      <p:sp>
        <p:nvSpPr>
          <p:cNvPr id="3" name="Content Placeholder 2"/>
          <p:cNvSpPr>
            <a:spLocks noGrp="1"/>
          </p:cNvSpPr>
          <p:nvPr>
            <p:ph idx="1"/>
          </p:nvPr>
        </p:nvSpPr>
        <p:spPr>
          <a:xfrm>
            <a:off x="412750" y="680720"/>
            <a:ext cx="10941050" cy="5840730"/>
          </a:xfrm>
        </p:spPr>
        <p:txBody>
          <a:bodyPr>
            <a:normAutofit lnSpcReduction="10000"/>
          </a:bodyPr>
          <a:p>
            <a:pPr marL="0" indent="0">
              <a:buNone/>
            </a:pPr>
            <a:r>
              <a:rPr lang="en-US" i="1" u="sng">
                <a:latin typeface="Times New Roman" panose="02020603050405020304" charset="0"/>
                <a:cs typeface="Times New Roman" panose="02020603050405020304" charset="0"/>
                <a:sym typeface="+mn-ea"/>
              </a:rPr>
              <a:t>b. Công nghiệp chế biến</a:t>
            </a:r>
            <a:endParaRPr lang="en-US" i="1" u="sng">
              <a:latin typeface="Times New Roman" panose="02020603050405020304" charset="0"/>
              <a:cs typeface="Times New Roman" panose="02020603050405020304" charset="0"/>
              <a:sym typeface="+mn-ea"/>
            </a:endParaRPr>
          </a:p>
          <a:p>
            <a:pPr marL="0" indent="0">
              <a:buNone/>
            </a:pPr>
            <a:r>
              <a:rPr lang="en-US" b="1">
                <a:latin typeface="Times New Roman" panose="02020603050405020304" charset="0"/>
                <a:cs typeface="Times New Roman" panose="02020603050405020304" charset="0"/>
                <a:sym typeface="+mn-ea"/>
              </a:rPr>
              <a:t>2.  Xây dựng nhà máy chế biến </a:t>
            </a:r>
            <a:r>
              <a:rPr lang="en-US" b="1">
                <a:solidFill>
                  <a:srgbClr val="FF0000"/>
                </a:solidFill>
                <a:latin typeface="Times New Roman" panose="02020603050405020304" charset="0"/>
                <a:cs typeface="Times New Roman" panose="02020603050405020304" charset="0"/>
                <a:sym typeface="+mn-ea"/>
              </a:rPr>
              <a:t>súc sản</a:t>
            </a:r>
            <a:r>
              <a:rPr lang="en-US" b="1">
                <a:latin typeface="Times New Roman" panose="02020603050405020304" charset="0"/>
                <a:cs typeface="Times New Roman" panose="02020603050405020304" charset="0"/>
                <a:sym typeface="+mn-ea"/>
              </a:rPr>
              <a:t>:</a:t>
            </a:r>
            <a:endParaRPr lang="en-US" b="1">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Địa điểm: Tổ 2 Thị trấn Kon Dơng.</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Quy mô dự kiến: 01 ha.</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Hiện trạng đất: Thuộc UBND huyện quản lí.</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Kinh phí bồi thường, giải phóng mặt bằng: Kinh phí đền bù dự kiện là 01 tỷ đồng.</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Hình thức đầu tư: Cho thuê đất để đầu tư xây dựng.</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Lý do đề xuất: Hiện nay, trên địa bàn huyện còn nhiều điểm giết mổ gia súc, gia cầm nhỏ lẻ không có hệ thống xử lí nước thải đảm bảo tiêu chuẩn vệ sinh môi trường. Vì vậy, cần có nhà máy súc sản tập trung đảm </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bảo các điều kiện về vệ sinh môi trường và an toàn thực phẩm.</a:t>
            </a:r>
            <a:endParaRPr 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778510"/>
          </a:xfrm>
        </p:spPr>
        <p:txBody>
          <a:bodyPr>
            <a:normAutofit fontScale="90000"/>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br>
              <a:rPr lang="en-US">
                <a:sym typeface="+mn-ea"/>
              </a:rPr>
            </a:br>
            <a:endParaRPr lang="en-US"/>
          </a:p>
        </p:txBody>
      </p:sp>
      <p:sp>
        <p:nvSpPr>
          <p:cNvPr id="3" name="Content Placeholder 2"/>
          <p:cNvSpPr>
            <a:spLocks noGrp="1"/>
          </p:cNvSpPr>
          <p:nvPr>
            <p:ph idx="1"/>
          </p:nvPr>
        </p:nvSpPr>
        <p:spPr>
          <a:xfrm>
            <a:off x="502920" y="934085"/>
            <a:ext cx="10850880" cy="5678805"/>
          </a:xfrm>
        </p:spPr>
        <p:txBody>
          <a:bodyPr>
            <a:normAutofit fontScale="90000"/>
          </a:bodyPr>
          <a:p>
            <a:pPr marL="0" indent="0">
              <a:buNone/>
            </a:pPr>
            <a:r>
              <a:rPr lang="en-US" i="1" u="sng">
                <a:latin typeface="Times New Roman" panose="02020603050405020304" charset="0"/>
                <a:cs typeface="Times New Roman" panose="02020603050405020304" charset="0"/>
                <a:sym typeface="+mn-ea"/>
              </a:rPr>
              <a:t>b. Công nghiệp chế biến</a:t>
            </a:r>
            <a:endParaRPr lang="en-US" i="1" u="sng">
              <a:latin typeface="Times New Roman" panose="02020603050405020304" charset="0"/>
              <a:cs typeface="Times New Roman" panose="02020603050405020304" charset="0"/>
              <a:sym typeface="+mn-ea"/>
            </a:endParaRPr>
          </a:p>
          <a:p>
            <a:pPr marL="0" indent="0">
              <a:lnSpc>
                <a:spcPct val="100000"/>
              </a:lnSpc>
              <a:buNone/>
            </a:pPr>
            <a:r>
              <a:rPr lang="en-US" b="1">
                <a:latin typeface="Times New Roman" panose="02020603050405020304" charset="0"/>
                <a:cs typeface="Times New Roman" panose="02020603050405020304" charset="0"/>
                <a:sym typeface="+mn-ea"/>
              </a:rPr>
              <a:t>* Dự án Nhà máy chế biến dược liệu và nông sản Tây nguyên:</a:t>
            </a:r>
            <a:endParaRPr lang="en-US" b="1">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Địa điểm:  Cụm công nghiệp - Tiểu thủ công nghiệp, xã Đăk Djrăng, huyện Mang Yang.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Quy mô dự kiến: 3,27 ha.</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Hiện trạng đất: Thuộc UBND huyện quản lí.</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Kinh phí bồi thường, giải phóng mặt bằng: Kinh phí đền bù dự kiến 03 tỷ đồng.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Hình thức đầu tư: Cho thuê đất để đầu tư xây dựng.</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sym typeface="+mn-ea"/>
              </a:rPr>
              <a:t>- Lý do đề xuất: Huyện Mang Yang có diện tích đất nông nghiệp, tỉ lệ che phủ</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rừng lớn do đó thuận lợi để phát triển cây dược liệu và nông sản. Vì vậy,</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cần một nhà máy bao tiêu sản phẩm cho người dân..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32715"/>
            <a:ext cx="10515600" cy="657225"/>
          </a:xfrm>
        </p:spPr>
        <p:txBody>
          <a:bodyPr>
            <a:normAutofit fontScale="90000"/>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1. Lĩnh vực công nghiệp.</a:t>
            </a:r>
            <a:endParaRPr lang="en-US"/>
          </a:p>
        </p:txBody>
      </p:sp>
      <p:sp>
        <p:nvSpPr>
          <p:cNvPr id="3" name="Content Placeholder 2"/>
          <p:cNvSpPr>
            <a:spLocks noGrp="1"/>
          </p:cNvSpPr>
          <p:nvPr>
            <p:ph idx="1"/>
          </p:nvPr>
        </p:nvSpPr>
        <p:spPr>
          <a:xfrm>
            <a:off x="402590" y="789940"/>
            <a:ext cx="10951210" cy="5701665"/>
          </a:xfrm>
        </p:spPr>
        <p:txBody>
          <a:bodyPr>
            <a:normAutofit lnSpcReduction="20000"/>
          </a:bodyPr>
          <a:p>
            <a:pPr marL="0" indent="0">
              <a:buNone/>
            </a:pPr>
            <a:r>
              <a:rPr lang="en-US" i="1" u="sng">
                <a:latin typeface="Times New Roman" panose="02020603050405020304" charset="0"/>
                <a:cs typeface="Times New Roman" panose="02020603050405020304" charset="0"/>
                <a:sym typeface="+mn-ea"/>
              </a:rPr>
              <a:t>b. Công nghiệp chế biến</a:t>
            </a:r>
            <a:endParaRPr lang="en-US" i="1" u="sng">
              <a:latin typeface="Times New Roman" panose="02020603050405020304" charset="0"/>
              <a:cs typeface="Times New Roman" panose="02020603050405020304" charset="0"/>
              <a:sym typeface="+mn-ea"/>
            </a:endParaRPr>
          </a:p>
          <a:p>
            <a:pPr marL="0" indent="0">
              <a:lnSpc>
                <a:spcPct val="100000"/>
              </a:lnSpc>
              <a:buNone/>
            </a:pPr>
            <a:r>
              <a:rPr lang="en-US" b="1">
                <a:latin typeface="Times New Roman" panose="02020603050405020304" charset="0"/>
                <a:cs typeface="Times New Roman" panose="02020603050405020304" charset="0"/>
                <a:sym typeface="+mn-ea"/>
              </a:rPr>
              <a:t>* Xây dựng nhà máy chế biến nhựa thông:</a:t>
            </a:r>
            <a:endParaRPr lang="en-US" b="1">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Địa điểm:  Cụm công nghiệp - Tiểu thủ công nghiệp, xã Đăk Djrăng, huyện Mang Yang.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Quy mô dự kiến: 01 ha.</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Hiện trạng đất: Thuộc UBND huyện quản lí.</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Kinh phí bồi thường, giải phóng mặt bằng: Kinh phí đền bù dự kiến 01 tỷ đồng.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Hình thức đầu tư: Cho thuê đất để đầu tư xây dựng.</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sym typeface="+mn-ea"/>
              </a:rPr>
              <a:t>- Lý do đề xuất: Đầu tư xây dựng nhà máy nhằm chế biến nhựa </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thông trên địa bàn huyện Mang Yang và các huyện lân cận thuộc </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dự án.</a:t>
            </a:r>
            <a:endParaRPr 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60960"/>
            <a:ext cx="10515600" cy="739140"/>
          </a:xfrm>
        </p:spPr>
        <p:txBody>
          <a:bodyPr>
            <a:normAutofit/>
            <a:scene3d>
              <a:camera prst="orthographicFront"/>
              <a:lightRig rig="threePt" dir="t"/>
            </a:scene3d>
          </a:bodyPr>
          <a:p>
            <a:pPr algn="ctr"/>
            <a:r>
              <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rPr>
              <a:t>2. Lĩnh vực du lịch, thương mại, dịch vụ.</a:t>
            </a:r>
            <a:endParaRPr lang="en-US">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412750" y="799465"/>
            <a:ext cx="10941050" cy="5721985"/>
          </a:xfrm>
        </p:spPr>
        <p:txBody>
          <a:bodyPr>
            <a:normAutofit fontScale="90000"/>
          </a:bodyPr>
          <a:p>
            <a:pPr marL="0" indent="0">
              <a:buNone/>
            </a:pPr>
            <a:r>
              <a:rPr lang="en-US" i="1" u="sng">
                <a:latin typeface="Times New Roman" panose="02020603050405020304" charset="0"/>
                <a:cs typeface="Times New Roman" panose="02020603050405020304" charset="0"/>
              </a:rPr>
              <a:t>a. Lĩnh vực du lịch</a:t>
            </a:r>
            <a:endParaRPr lang="en-US" i="1" u="sng">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 Khu du lịch sinh thái vườn quốc gia Kon Ka Kinh:</a:t>
            </a:r>
            <a:endParaRPr lang="en-US" b="1">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sym typeface="+mn-ea"/>
              </a:rPr>
              <a:t>- Địa điểm: Xã Ayun, huyện Mang Yang.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Quy mô dự kiến: 1.000 ha.</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Hiện trạng đất: Đất rừng thuộc quyền quản lý của vườn Quốc gia Kon Ka Kinh.</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Kinh phí bồi thường, giải phóng mặt bằng: Đền bù theo thiết kế xây dựng.</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 Hình thức đầu tư: Đầu tư kinh doanh dịch vụ du lịch sinh thái, nghỉ dưỡng.</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sym typeface="+mn-ea"/>
              </a:rPr>
              <a:t>- Lý do đề xuất: Vườn quốc gia Kon Ka Kinh là một trong 4 vườn quốc gia  được Đông Nam Á công nhận là "Vườn Di sản Asean", diện tích rừng chủ yếu là rừng nguyên sinh, địa hình độc đáo, đa dạng các loài sinh vật, thực vật phù hợp </a:t>
            </a:r>
            <a:endParaRPr lang="en-US">
              <a:latin typeface="Times New Roman" panose="02020603050405020304" charset="0"/>
              <a:cs typeface="Times New Roman" panose="02020603050405020304" charset="0"/>
              <a:sym typeface="+mn-ea"/>
            </a:endParaRPr>
          </a:p>
          <a:p>
            <a:pPr marL="0" indent="0">
              <a:lnSpc>
                <a:spcPct val="100000"/>
              </a:lnSpc>
              <a:buNone/>
            </a:pPr>
            <a:r>
              <a:rPr lang="en-US">
                <a:latin typeface="Times New Roman" panose="02020603050405020304" charset="0"/>
                <a:cs typeface="Times New Roman" panose="02020603050405020304" charset="0"/>
                <a:sym typeface="+mn-ea"/>
              </a:rPr>
              <a:t>với du lịch sinh thái, tham quan, thám hiểm.</a:t>
            </a:r>
            <a:endParaRPr 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6227</Words>
  <Application>WPS Presentation</Application>
  <PresentationFormat>Widescreen</PresentationFormat>
  <Paragraphs>123</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Calibri</vt:lpstr>
      <vt:lpstr>Microsoft YaHei</vt:lpstr>
      <vt:lpstr>Arial Unicode MS</vt:lpstr>
      <vt:lpstr>Calibri Light</vt:lpstr>
      <vt:lpstr>Office Theme</vt:lpstr>
      <vt:lpstr>HỘI NGHỊ THU HÚT ĐẦU TƯ, GẶP MẶT DOANH NGHIỆP, HỢP TÁC XÃ, HỘ SẢN XUẤT KINH DOANH TIÊU BIỂU HUYỆN MANG YANG 2020</vt:lpstr>
      <vt:lpstr>DANH MỤC DỰ ÁN KÊU GỌI THU HÚT ĐẦU TƯ HUYỆN MANG YANG GIAI ĐOẠN 2021 - 2025</vt:lpstr>
      <vt:lpstr>1. Lĩnh vực công nghiệp.</vt:lpstr>
      <vt:lpstr>1. Lĩnh vực công nghiệp. </vt:lpstr>
      <vt:lpstr>1. Lĩnh vực công nghiệp.</vt:lpstr>
      <vt:lpstr>1. Lĩnh vực công nghiệp. </vt:lpstr>
      <vt:lpstr>1. Lĩnh vực công nghiệp. </vt:lpstr>
      <vt:lpstr>1. Lĩnh vực công nghiệp.</vt:lpstr>
      <vt:lpstr>2. Lĩnh vực du lịch, thương mại, dịch vụ.</vt:lpstr>
      <vt:lpstr>2. Lĩnh vực du lịch, thương mại, dịch vụ. </vt:lpstr>
      <vt:lpstr>2. Lĩnh vực du lịch, thương mại, dịch vụ.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HỘI NGHỊ THU HÚT ĐẦU TƯ, GẶP MẶT DOANH NGHIỆP, HỢP TÁC XÃ, HỘ SẢN XUẤT KINH DOANH TIÊU BIỂU HUYỆN MANG YANG 2020</dc:title>
  <dc:creator/>
  <cp:lastModifiedBy>TGDD</cp:lastModifiedBy>
  <cp:revision>13</cp:revision>
  <dcterms:created xsi:type="dcterms:W3CDTF">2020-12-21T12:38:00Z</dcterms:created>
  <dcterms:modified xsi:type="dcterms:W3CDTF">2020-12-23T11:14:33Z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