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7"/>
  </p:notesMasterIdLst>
  <p:handoutMasterIdLst>
    <p:handoutMasterId r:id="rId58"/>
  </p:handoutMasterIdLst>
  <p:sldIdLst>
    <p:sldId id="256" r:id="rId2"/>
    <p:sldId id="296" r:id="rId3"/>
    <p:sldId id="399" r:id="rId4"/>
    <p:sldId id="267" r:id="rId5"/>
    <p:sldId id="360" r:id="rId6"/>
    <p:sldId id="359" r:id="rId7"/>
    <p:sldId id="363" r:id="rId8"/>
    <p:sldId id="380" r:id="rId9"/>
    <p:sldId id="430" r:id="rId10"/>
    <p:sldId id="303" r:id="rId11"/>
    <p:sldId id="381" r:id="rId12"/>
    <p:sldId id="384" r:id="rId13"/>
    <p:sldId id="347" r:id="rId14"/>
    <p:sldId id="309" r:id="rId15"/>
    <p:sldId id="315" r:id="rId16"/>
    <p:sldId id="316" r:id="rId17"/>
    <p:sldId id="318" r:id="rId18"/>
    <p:sldId id="385" r:id="rId19"/>
    <p:sldId id="314" r:id="rId20"/>
    <p:sldId id="310" r:id="rId21"/>
    <p:sldId id="311" r:id="rId22"/>
    <p:sldId id="356" r:id="rId23"/>
    <p:sldId id="433" r:id="rId24"/>
    <p:sldId id="434" r:id="rId25"/>
    <p:sldId id="386" r:id="rId26"/>
    <p:sldId id="409" r:id="rId27"/>
    <p:sldId id="411" r:id="rId28"/>
    <p:sldId id="413" r:id="rId29"/>
    <p:sldId id="354" r:id="rId30"/>
    <p:sldId id="391" r:id="rId31"/>
    <p:sldId id="392" r:id="rId32"/>
    <p:sldId id="394" r:id="rId33"/>
    <p:sldId id="292" r:id="rId34"/>
    <p:sldId id="398" r:id="rId35"/>
    <p:sldId id="261" r:id="rId36"/>
    <p:sldId id="365" r:id="rId37"/>
    <p:sldId id="366" r:id="rId38"/>
    <p:sldId id="349" r:id="rId39"/>
    <p:sldId id="329" r:id="rId40"/>
    <p:sldId id="330" r:id="rId41"/>
    <p:sldId id="331" r:id="rId42"/>
    <p:sldId id="332" r:id="rId43"/>
    <p:sldId id="350" r:id="rId44"/>
    <p:sldId id="333" r:id="rId45"/>
    <p:sldId id="387" r:id="rId46"/>
    <p:sldId id="388" r:id="rId47"/>
    <p:sldId id="389" r:id="rId48"/>
    <p:sldId id="390" r:id="rId49"/>
    <p:sldId id="439" r:id="rId50"/>
    <p:sldId id="442" r:id="rId51"/>
    <p:sldId id="443" r:id="rId52"/>
    <p:sldId id="403" r:id="rId53"/>
    <p:sldId id="405" r:id="rId54"/>
    <p:sldId id="401" r:id="rId55"/>
    <p:sldId id="407" r:id="rId56"/>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993300"/>
    <a:srgbClr val="FFFF99"/>
    <a:srgbClr val="FFCCCC"/>
    <a:srgbClr val="FFFF66"/>
    <a:srgbClr val="000099"/>
    <a:srgbClr val="FFCC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603" autoAdjust="0"/>
    <p:restoredTop sz="88640" autoAdjust="0"/>
  </p:normalViewPr>
  <p:slideViewPr>
    <p:cSldViewPr>
      <p:cViewPr>
        <p:scale>
          <a:sx n="70" d="100"/>
          <a:sy n="70" d="100"/>
        </p:scale>
        <p:origin x="-1854"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45"/>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517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3517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3517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A0A76B4-40BA-42DC-B30C-3FC85886DF60}" type="slidenum">
              <a:rPr lang="en-US"/>
              <a:pPr>
                <a:defRPr/>
              </a:pPr>
              <a:t>‹#›</a:t>
            </a:fld>
            <a:endParaRPr lang="en-US"/>
          </a:p>
        </p:txBody>
      </p:sp>
    </p:spTree>
    <p:extLst>
      <p:ext uri="{BB962C8B-B14F-4D97-AF65-F5344CB8AC3E}">
        <p14:creationId xmlns:p14="http://schemas.microsoft.com/office/powerpoint/2010/main" xmlns="" val="2969546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4643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643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643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4643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D14636A-3EF7-49CA-866E-13BF903E7436}" type="slidenum">
              <a:rPr lang="en-US"/>
              <a:pPr>
                <a:defRPr/>
              </a:pPr>
              <a:t>‹#›</a:t>
            </a:fld>
            <a:endParaRPr lang="en-US"/>
          </a:p>
        </p:txBody>
      </p:sp>
    </p:spTree>
    <p:extLst>
      <p:ext uri="{BB962C8B-B14F-4D97-AF65-F5344CB8AC3E}">
        <p14:creationId xmlns:p14="http://schemas.microsoft.com/office/powerpoint/2010/main" xmlns="" val="3517077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Ví dụ HTX nho và rượu vang của Đức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Sơ đồ: Vai trò của HTX nông nghiệp trong mối liên kết 4 nhà</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0AD070A-5F6C-4E91-843D-D9FBFD91B4B9}" type="slidenum">
              <a:rPr lang="en-US" smtClean="0"/>
              <a:pPr/>
              <a:t>38</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277813" y="4416425"/>
            <a:ext cx="6302375" cy="4679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400" smtClean="0">
              <a:cs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BC8697E-5F1D-4EFA-81D7-A92958232569}"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144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endParaRPr 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p>
              <a:pPr algn="ctr" eaLnBrk="1" hangingPunct="1"/>
              <a:endParaRPr 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7775 w 4917"/>
                <a:gd name="T3" fmla="*/ 0 h 1000"/>
                <a:gd name="T4" fmla="*/ 8657 w 4917"/>
                <a:gd name="T5" fmla="*/ 881 h 1000"/>
                <a:gd name="T6" fmla="*/ 7777 w 4917"/>
                <a:gd name="T7" fmla="*/ 1761 h 1000"/>
                <a:gd name="T8" fmla="*/ 0 w 4917"/>
                <a:gd name="T9" fmla="*/ 176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4151"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134152"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1F07EEDA-B3F7-455F-AEDB-5618C68C49D5}" type="slidenum">
              <a:rPr lang="en-US"/>
              <a:pPr>
                <a:defRPr/>
              </a:pPr>
              <a:t>‹#›</a:t>
            </a:fld>
            <a:endParaRPr lang="en-US"/>
          </a:p>
        </p:txBody>
      </p:sp>
    </p:spTree>
    <p:extLst>
      <p:ext uri="{BB962C8B-B14F-4D97-AF65-F5344CB8AC3E}">
        <p14:creationId xmlns:p14="http://schemas.microsoft.com/office/powerpoint/2010/main" xmlns="" val="126985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D31CA25-0953-4AB7-A133-1DB7D86F78DB}" type="slidenum">
              <a:rPr lang="en-US"/>
              <a:pPr>
                <a:defRPr/>
              </a:pPr>
              <a:t>‹#›</a:t>
            </a:fld>
            <a:endParaRPr lang="en-US"/>
          </a:p>
        </p:txBody>
      </p:sp>
    </p:spTree>
    <p:extLst>
      <p:ext uri="{BB962C8B-B14F-4D97-AF65-F5344CB8AC3E}">
        <p14:creationId xmlns:p14="http://schemas.microsoft.com/office/powerpoint/2010/main" xmlns="" val="407040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B2716329-4BA8-4F64-9F6C-EECD1142A783}" type="slidenum">
              <a:rPr lang="en-US"/>
              <a:pPr>
                <a:defRPr/>
              </a:pPr>
              <a:t>‹#›</a:t>
            </a:fld>
            <a:endParaRPr lang="en-US"/>
          </a:p>
        </p:txBody>
      </p:sp>
    </p:spTree>
    <p:extLst>
      <p:ext uri="{BB962C8B-B14F-4D97-AF65-F5344CB8AC3E}">
        <p14:creationId xmlns:p14="http://schemas.microsoft.com/office/powerpoint/2010/main" xmlns="" val="3101875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1"/>
            <a:ext cx="8229600" cy="1384300"/>
          </a:xfrm>
        </p:spPr>
        <p:txBody>
          <a:bodyPr/>
          <a:lstStyle/>
          <a:p>
            <a:r>
              <a:rPr lang="en-US" smtClean="0"/>
              <a:t>Click to edit Master title style</a:t>
            </a:r>
            <a:endParaRPr lang="vi-VN"/>
          </a:p>
        </p:txBody>
      </p:sp>
      <p:sp>
        <p:nvSpPr>
          <p:cNvPr id="3" name="SmartArt Placeholder 2"/>
          <p:cNvSpPr>
            <a:spLocks noGrp="1"/>
          </p:cNvSpPr>
          <p:nvPr>
            <p:ph type="dgm" idx="1"/>
          </p:nvPr>
        </p:nvSpPr>
        <p:spPr>
          <a:xfrm>
            <a:off x="457200" y="1905000"/>
            <a:ext cx="8229600" cy="4114800"/>
          </a:xfrm>
        </p:spPr>
        <p:txBody>
          <a:bodyPr>
            <a:normAutofit/>
          </a:bodyPr>
          <a:lstStyle/>
          <a:p>
            <a:pPr lvl="0"/>
            <a:endParaRPr lang="vi-VN"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D4D9532-462E-43D6-9F15-DAC8FF963D81}" type="slidenum">
              <a:rPr lang="en-US"/>
              <a:pPr>
                <a:defRPr/>
              </a:pPr>
              <a:t>‹#›</a:t>
            </a:fld>
            <a:endParaRPr lang="en-US"/>
          </a:p>
        </p:txBody>
      </p:sp>
    </p:spTree>
    <p:extLst>
      <p:ext uri="{BB962C8B-B14F-4D97-AF65-F5344CB8AC3E}">
        <p14:creationId xmlns:p14="http://schemas.microsoft.com/office/powerpoint/2010/main" xmlns="" val="159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B79B3D2-EF66-4DC6-8D6C-7E3FD701454B}" type="slidenum">
              <a:rPr lang="en-US"/>
              <a:pPr>
                <a:defRPr/>
              </a:pPr>
              <a:t>‹#›</a:t>
            </a:fld>
            <a:endParaRPr lang="en-US"/>
          </a:p>
        </p:txBody>
      </p:sp>
    </p:spTree>
    <p:extLst>
      <p:ext uri="{BB962C8B-B14F-4D97-AF65-F5344CB8AC3E}">
        <p14:creationId xmlns:p14="http://schemas.microsoft.com/office/powerpoint/2010/main" xmlns="" val="371669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0849481D-3F7F-4CEE-BC97-CF59A48762BD}" type="slidenum">
              <a:rPr lang="en-US"/>
              <a:pPr>
                <a:defRPr/>
              </a:pPr>
              <a:t>‹#›</a:t>
            </a:fld>
            <a:endParaRPr lang="en-US"/>
          </a:p>
        </p:txBody>
      </p:sp>
    </p:spTree>
    <p:extLst>
      <p:ext uri="{BB962C8B-B14F-4D97-AF65-F5344CB8AC3E}">
        <p14:creationId xmlns:p14="http://schemas.microsoft.com/office/powerpoint/2010/main" xmlns="" val="123046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039391A-8BA5-4072-A3CA-D3C828F9AB00}" type="slidenum">
              <a:rPr lang="en-US"/>
              <a:pPr>
                <a:defRPr/>
              </a:pPr>
              <a:t>‹#›</a:t>
            </a:fld>
            <a:endParaRPr lang="en-US"/>
          </a:p>
        </p:txBody>
      </p:sp>
    </p:spTree>
    <p:extLst>
      <p:ext uri="{BB962C8B-B14F-4D97-AF65-F5344CB8AC3E}">
        <p14:creationId xmlns:p14="http://schemas.microsoft.com/office/powerpoint/2010/main" xmlns="" val="14358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E20B010B-AAF6-42A2-AEF7-75F7E91C8088}" type="slidenum">
              <a:rPr lang="en-US"/>
              <a:pPr>
                <a:defRPr/>
              </a:pPr>
              <a:t>‹#›</a:t>
            </a:fld>
            <a:endParaRPr lang="en-US"/>
          </a:p>
        </p:txBody>
      </p:sp>
    </p:spTree>
    <p:extLst>
      <p:ext uri="{BB962C8B-B14F-4D97-AF65-F5344CB8AC3E}">
        <p14:creationId xmlns:p14="http://schemas.microsoft.com/office/powerpoint/2010/main" xmlns="" val="17588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E38A58DB-8D78-49E0-B44A-553340C64FBA}" type="slidenum">
              <a:rPr lang="en-US"/>
              <a:pPr>
                <a:defRPr/>
              </a:pPr>
              <a:t>‹#›</a:t>
            </a:fld>
            <a:endParaRPr lang="en-US"/>
          </a:p>
        </p:txBody>
      </p:sp>
    </p:spTree>
    <p:extLst>
      <p:ext uri="{BB962C8B-B14F-4D97-AF65-F5344CB8AC3E}">
        <p14:creationId xmlns:p14="http://schemas.microsoft.com/office/powerpoint/2010/main" xmlns="" val="113760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160B961C-726D-48DE-8AF8-FE80AF65DF04}" type="slidenum">
              <a:rPr lang="en-US"/>
              <a:pPr>
                <a:defRPr/>
              </a:pPr>
              <a:t>‹#›</a:t>
            </a:fld>
            <a:endParaRPr lang="en-US"/>
          </a:p>
        </p:txBody>
      </p:sp>
    </p:spTree>
    <p:extLst>
      <p:ext uri="{BB962C8B-B14F-4D97-AF65-F5344CB8AC3E}">
        <p14:creationId xmlns:p14="http://schemas.microsoft.com/office/powerpoint/2010/main" xmlns="" val="343150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65373607-F0A0-4662-8C78-5C71469F8265}" type="slidenum">
              <a:rPr lang="en-US"/>
              <a:pPr>
                <a:defRPr/>
              </a:pPr>
              <a:t>‹#›</a:t>
            </a:fld>
            <a:endParaRPr lang="en-US"/>
          </a:p>
        </p:txBody>
      </p:sp>
    </p:spTree>
    <p:extLst>
      <p:ext uri="{BB962C8B-B14F-4D97-AF65-F5344CB8AC3E}">
        <p14:creationId xmlns:p14="http://schemas.microsoft.com/office/powerpoint/2010/main" xmlns="" val="366280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F6B4153-CEC8-4AA7-9CB2-5138684F48F9}" type="slidenum">
              <a:rPr lang="en-US"/>
              <a:pPr>
                <a:defRPr/>
              </a:pPr>
              <a:t>‹#›</a:t>
            </a:fld>
            <a:endParaRPr lang="en-US"/>
          </a:p>
        </p:txBody>
      </p:sp>
    </p:spTree>
    <p:extLst>
      <p:ext uri="{BB962C8B-B14F-4D97-AF65-F5344CB8AC3E}">
        <p14:creationId xmlns:p14="http://schemas.microsoft.com/office/powerpoint/2010/main" xmlns="" val="66367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B3C3CEC-881F-4859-8F53-9D77F8DA9811}" type="slidenum">
              <a:rPr lang="en-US"/>
              <a:pPr>
                <a:defRPr/>
              </a:pPr>
              <a:t>‹#›</a:t>
            </a:fld>
            <a:endParaRPr lang="en-US"/>
          </a:p>
        </p:txBody>
      </p:sp>
    </p:spTree>
    <p:extLst>
      <p:ext uri="{BB962C8B-B14F-4D97-AF65-F5344CB8AC3E}">
        <p14:creationId xmlns:p14="http://schemas.microsoft.com/office/powerpoint/2010/main" xmlns="" val="174967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endParaRPr lang="en-US" sz="2400">
                <a:latin typeface="Times New Roman" pitchFamily="18" charset="0"/>
              </a:endParaRPr>
            </a:p>
          </p:txBody>
        </p:sp>
        <p:sp>
          <p:nvSpPr>
            <p:cNvPr id="1034" name="AutoShape 4"/>
            <p:cNvSpPr>
              <a:spLocks noChangeArrowheads="1"/>
            </p:cNvSpPr>
            <p:nvPr/>
          </p:nvSpPr>
          <p:spPr bwMode="blackWhite">
            <a:xfrm>
              <a:off x="0" y="96"/>
              <a:ext cx="5376" cy="768"/>
            </a:xfrm>
            <a:custGeom>
              <a:avLst/>
              <a:gdLst>
                <a:gd name="T0" fmla="*/ 0 w 7000"/>
                <a:gd name="T1" fmla="*/ 0 h 1000"/>
                <a:gd name="T2" fmla="*/ 2261 w 7000"/>
                <a:gd name="T3" fmla="*/ 0 h 1000"/>
                <a:gd name="T4" fmla="*/ 2435 w 7000"/>
                <a:gd name="T5" fmla="*/ 174 h 1000"/>
                <a:gd name="T6" fmla="*/ 2262 w 7000"/>
                <a:gd name="T7" fmla="*/ 348 h 1000"/>
                <a:gd name="T8" fmla="*/ 0 w 7000"/>
                <a:gd name="T9" fmla="*/ 34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35" name="Line 5"/>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3312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13313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F0594A85-4281-41A2-996E-D15FC1796A56}" type="slidenum">
              <a:rPr lang="en-US"/>
              <a:pPr>
                <a:defRPr/>
              </a:pPr>
              <a:t>‹#›</a:t>
            </a:fld>
            <a:endParaRPr lang="en-US"/>
          </a:p>
        </p:txBody>
      </p:sp>
      <p:sp>
        <p:nvSpPr>
          <p:cNvPr id="1032" name="Text Box 11"/>
          <p:cNvSpPr txBox="1">
            <a:spLocks noChangeArrowheads="1"/>
          </p:cNvSpPr>
          <p:nvPr userDrawn="1"/>
        </p:nvSpPr>
        <p:spPr bwMode="auto">
          <a:xfrm>
            <a:off x="6019800" y="6324600"/>
            <a:ext cx="2743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spcBef>
                <a:spcPct val="50000"/>
              </a:spcBef>
              <a:defRPr/>
            </a:pPr>
            <a:endParaRPr lang="en-US" i="1" smtClean="0">
              <a:solidFill>
                <a:srgbClr val="0000FF"/>
              </a:solidFill>
            </a:endParaRPr>
          </a:p>
        </p:txBody>
      </p:sp>
    </p:spTree>
  </p:cSld>
  <p:clrMap bg1="lt1" tx1="dk1" bg2="lt2" tx2="dk2" accent1="accent1" accent2="accent2" accent3="accent3" accent4="accent4" accent5="accent5" accent6="accent6" hlink="hlink" folHlink="folHlink"/>
  <p:sldLayoutIdLst>
    <p:sldLayoutId id="2147483892" r:id="rId1"/>
    <p:sldLayoutId id="2147483891" r:id="rId2"/>
    <p:sldLayoutId id="2147483890" r:id="rId3"/>
    <p:sldLayoutId id="2147483889" r:id="rId4"/>
    <p:sldLayoutId id="2147483888" r:id="rId5"/>
    <p:sldLayoutId id="2147483887" r:id="rId6"/>
    <p:sldLayoutId id="2147483886" r:id="rId7"/>
    <p:sldLayoutId id="2147483885" r:id="rId8"/>
    <p:sldLayoutId id="2147483884" r:id="rId9"/>
    <p:sldLayoutId id="2147483883" r:id="rId10"/>
    <p:sldLayoutId id="2147483882" r:id="rId11"/>
    <p:sldLayoutId id="2147483881" r:id="rId12"/>
    <p:sldLayoutId id="2147483880" r:id="rId13"/>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Times New Roman" pitchFamily="18" charset="0"/>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Arial" pitchFamily="34" charset="0"/>
        </a:defRPr>
      </a:lvl6pPr>
      <a:lvl7pPr marL="914400" algn="l" rtl="0" fontAlgn="base">
        <a:spcBef>
          <a:spcPct val="0"/>
        </a:spcBef>
        <a:spcAft>
          <a:spcPct val="0"/>
        </a:spcAft>
        <a:defRPr sz="4200">
          <a:solidFill>
            <a:schemeClr val="tx2"/>
          </a:solidFill>
          <a:latin typeface="Arial" pitchFamily="34" charset="0"/>
        </a:defRPr>
      </a:lvl7pPr>
      <a:lvl8pPr marL="1371600" algn="l" rtl="0" fontAlgn="base">
        <a:spcBef>
          <a:spcPct val="0"/>
        </a:spcBef>
        <a:spcAft>
          <a:spcPct val="0"/>
        </a:spcAft>
        <a:defRPr sz="4200">
          <a:solidFill>
            <a:schemeClr val="tx2"/>
          </a:solidFill>
          <a:latin typeface="Arial" pitchFamily="34" charset="0"/>
        </a:defRPr>
      </a:lvl8pPr>
      <a:lvl9pPr marL="1828800" algn="l" rtl="0" fontAlgn="base">
        <a:spcBef>
          <a:spcPct val="0"/>
        </a:spcBef>
        <a:spcAft>
          <a:spcPct val="0"/>
        </a:spcAft>
        <a:defRPr sz="42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Times New Roman" pitchFamily="18" charset="0"/>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Times New Roman" pitchFamily="18" charset="0"/>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519113" y="228600"/>
            <a:ext cx="8015287" cy="914400"/>
          </a:xfrm>
        </p:spPr>
        <p:txBody>
          <a:bodyPr/>
          <a:lstStyle/>
          <a:p>
            <a:pPr algn="ctr" eaLnBrk="1" hangingPunct="1"/>
            <a:r>
              <a:rPr lang="en-US" sz="4400" b="1" smtClean="0">
                <a:cs typeface="Times New Roman" pitchFamily="18" charset="0"/>
              </a:rPr>
              <a:t>CHUYÊN ĐỀ </a:t>
            </a:r>
          </a:p>
        </p:txBody>
      </p:sp>
      <p:sp>
        <p:nvSpPr>
          <p:cNvPr id="3075" name="Rectangle 5"/>
          <p:cNvSpPr>
            <a:spLocks noGrp="1" noChangeArrowheads="1"/>
          </p:cNvSpPr>
          <p:nvPr>
            <p:ph type="body" idx="4294967295"/>
          </p:nvPr>
        </p:nvSpPr>
        <p:spPr>
          <a:xfrm>
            <a:off x="762000" y="2017713"/>
            <a:ext cx="7772400" cy="4114800"/>
          </a:xfrm>
        </p:spPr>
        <p:txBody>
          <a:bodyPr/>
          <a:lstStyle/>
          <a:p>
            <a:pPr algn="ctr" eaLnBrk="1" hangingPunct="1">
              <a:lnSpc>
                <a:spcPct val="80000"/>
              </a:lnSpc>
              <a:buFont typeface="Wingdings" pitchFamily="2" charset="2"/>
              <a:buNone/>
            </a:pPr>
            <a:r>
              <a:rPr lang="en-US" sz="4000" b="1" dirty="0" err="1" smtClean="0">
                <a:solidFill>
                  <a:srgbClr val="0000FF"/>
                </a:solidFill>
                <a:cs typeface="Times New Roman" pitchFamily="18" charset="0"/>
              </a:rPr>
              <a:t>Quản</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lý</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điều</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hành</a:t>
            </a:r>
            <a:r>
              <a:rPr lang="en-US" sz="4000" b="1" dirty="0" smtClean="0">
                <a:solidFill>
                  <a:srgbClr val="0000FF"/>
                </a:solidFill>
                <a:cs typeface="Times New Roman" pitchFamily="18" charset="0"/>
              </a:rPr>
              <a:t> HTX </a:t>
            </a:r>
            <a:r>
              <a:rPr lang="en-US" sz="4000" b="1" dirty="0" err="1" smtClean="0">
                <a:solidFill>
                  <a:srgbClr val="0000FF"/>
                </a:solidFill>
                <a:cs typeface="Times New Roman" pitchFamily="18" charset="0"/>
              </a:rPr>
              <a:t>theo</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Luật</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Hợp</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tác</a:t>
            </a:r>
            <a:r>
              <a:rPr lang="en-US" sz="4000" b="1" dirty="0" smtClean="0">
                <a:solidFill>
                  <a:srgbClr val="0000FF"/>
                </a:solidFill>
                <a:cs typeface="Times New Roman" pitchFamily="18" charset="0"/>
              </a:rPr>
              <a:t> </a:t>
            </a:r>
            <a:r>
              <a:rPr lang="en-US" sz="4000" b="1" dirty="0" err="1" smtClean="0">
                <a:solidFill>
                  <a:srgbClr val="0000FF"/>
                </a:solidFill>
                <a:cs typeface="Times New Roman" pitchFamily="18" charset="0"/>
              </a:rPr>
              <a:t>xa</a:t>
            </a:r>
            <a:r>
              <a:rPr lang="en-US" sz="4000" b="1" dirty="0" smtClean="0">
                <a:solidFill>
                  <a:srgbClr val="0000FF"/>
                </a:solidFill>
                <a:cs typeface="Times New Roman" pitchFamily="18" charset="0"/>
              </a:rPr>
              <a:t>̃ 2012</a:t>
            </a:r>
          </a:p>
          <a:p>
            <a:pPr eaLnBrk="1" hangingPunct="1">
              <a:lnSpc>
                <a:spcPct val="80000"/>
              </a:lnSpc>
              <a:buFont typeface="Wingdings" pitchFamily="2" charset="2"/>
              <a:buNone/>
            </a:pPr>
            <a:endParaRPr lang="en-US" sz="3600" b="1" dirty="0" smtClean="0">
              <a:solidFill>
                <a:srgbClr val="0000FF"/>
              </a:solidFill>
            </a:endParaRPr>
          </a:p>
          <a:p>
            <a:pPr eaLnBrk="1" hangingPunct="1">
              <a:lnSpc>
                <a:spcPct val="80000"/>
              </a:lnSpc>
              <a:buFont typeface="Wingdings" pitchFamily="2" charset="2"/>
              <a:buNone/>
            </a:pPr>
            <a:endParaRPr lang="en-US" sz="3600" dirty="0" smtClean="0"/>
          </a:p>
          <a:p>
            <a:pPr eaLnBrk="1" hangingPunct="1">
              <a:lnSpc>
                <a:spcPct val="80000"/>
              </a:lnSpc>
              <a:buFont typeface="Wingdings" pitchFamily="2" charset="2"/>
              <a:buNone/>
            </a:pPr>
            <a:r>
              <a:rPr lang="en-US" sz="2000" dirty="0" smtClean="0">
                <a:solidFill>
                  <a:srgbClr val="0000FF"/>
                </a:solidFill>
              </a:rPr>
              <a:t>				</a:t>
            </a:r>
          </a:p>
        </p:txBody>
      </p:sp>
      <p:sp>
        <p:nvSpPr>
          <p:cNvPr id="3076" name="Rectangle 6"/>
          <p:cNvSpPr>
            <a:spLocks noChangeArrowheads="1"/>
          </p:cNvSpPr>
          <p:nvPr/>
        </p:nvSpPr>
        <p:spPr bwMode="auto">
          <a:xfrm>
            <a:off x="2438400" y="3733800"/>
            <a:ext cx="4419600" cy="76200"/>
          </a:xfrm>
          <a:prstGeom prst="rect">
            <a:avLst/>
          </a:prstGeom>
          <a:solidFill>
            <a:srgbClr val="800000">
              <a:alpha val="50195"/>
            </a:srgbClr>
          </a:solidFill>
          <a:ln>
            <a:noFill/>
          </a:ln>
          <a:effectLst>
            <a:outerShdw dist="25400" dir="5400000" algn="ctr" rotWithShape="0">
              <a:schemeClr val="tx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3077" name="Picture 8" descr="question_mark_food_small_5084639be087c322dd3ffa9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4191000"/>
            <a:ext cx="160655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28600"/>
            <a:ext cx="8015288" cy="914400"/>
          </a:xfrm>
        </p:spPr>
        <p:txBody>
          <a:bodyPr/>
          <a:lstStyle/>
          <a:p>
            <a:pPr algn="ctr" eaLnBrk="1" hangingPunct="1"/>
            <a:r>
              <a:rPr lang="en-US" sz="3600" b="1" smtClean="0">
                <a:cs typeface="Times New Roman" pitchFamily="18" charset="0"/>
              </a:rPr>
              <a:t>Mô hình hợp tác xã kiểu mới</a:t>
            </a:r>
            <a:endParaRPr lang="en-US" sz="2900" smtClean="0"/>
          </a:p>
        </p:txBody>
      </p:sp>
      <p:sp>
        <p:nvSpPr>
          <p:cNvPr id="14339" name="Rectangle 3"/>
          <p:cNvSpPr>
            <a:spLocks noGrp="1" noChangeArrowheads="1"/>
          </p:cNvSpPr>
          <p:nvPr>
            <p:ph type="body" idx="1"/>
          </p:nvPr>
        </p:nvSpPr>
        <p:spPr>
          <a:xfrm>
            <a:off x="609600" y="1447800"/>
            <a:ext cx="7924800" cy="4724400"/>
          </a:xfrm>
        </p:spPr>
        <p:txBody>
          <a:bodyPr/>
          <a:lstStyle/>
          <a:p>
            <a:pPr algn="just" eaLnBrk="1" hangingPunct="1">
              <a:lnSpc>
                <a:spcPts val="2800"/>
              </a:lnSpc>
              <a:spcBef>
                <a:spcPts val="600"/>
              </a:spcBef>
              <a:buFont typeface="Wingdings" pitchFamily="2" charset="2"/>
              <a:buNone/>
            </a:pPr>
            <a:r>
              <a:rPr lang="en-US" altLang="ko-KR" sz="2400" b="1" i="1" smtClean="0">
                <a:ea typeface="Gulim" pitchFamily="34" charset="-127"/>
                <a:sym typeface="Monotype Sorts"/>
              </a:rPr>
              <a:t>3. Nhu cầu chung của thành viên:</a:t>
            </a:r>
          </a:p>
          <a:p>
            <a:pPr eaLnBrk="1" hangingPunct="1">
              <a:lnSpc>
                <a:spcPts val="2900"/>
              </a:lnSpc>
              <a:spcBef>
                <a:spcPts val="200"/>
              </a:spcBef>
              <a:buFont typeface="Wingdings" pitchFamily="2" charset="2"/>
              <a:buChar char="§"/>
            </a:pPr>
            <a:r>
              <a:rPr lang="en-US" sz="2400" smtClean="0">
                <a:cs typeface="Times New Roman" pitchFamily="18" charset="0"/>
              </a:rPr>
              <a:t>Mua chung sản phẩm, dịch vụ từ thị trường để phục vụ cho thành viên </a:t>
            </a:r>
          </a:p>
          <a:p>
            <a:pPr eaLnBrk="1" hangingPunct="1">
              <a:lnSpc>
                <a:spcPts val="2900"/>
              </a:lnSpc>
              <a:spcBef>
                <a:spcPts val="200"/>
              </a:spcBef>
              <a:buFont typeface="Wingdings" pitchFamily="2" charset="2"/>
              <a:buChar char="§"/>
            </a:pPr>
            <a:r>
              <a:rPr lang="en-US" sz="2400" smtClean="0">
                <a:cs typeface="Times New Roman" pitchFamily="18" charset="0"/>
              </a:rPr>
              <a:t>Bán chung sản phẩm, dịch vụ của thành viên ra thị trường </a:t>
            </a:r>
          </a:p>
          <a:p>
            <a:pPr eaLnBrk="1" hangingPunct="1">
              <a:lnSpc>
                <a:spcPts val="2900"/>
              </a:lnSpc>
              <a:spcBef>
                <a:spcPts val="200"/>
              </a:spcBef>
              <a:buFont typeface="Wingdings" pitchFamily="2" charset="2"/>
              <a:buChar char="§"/>
            </a:pPr>
            <a:r>
              <a:rPr lang="en-US" sz="2400" smtClean="0">
                <a:cs typeface="Times New Roman" pitchFamily="18" charset="0"/>
              </a:rPr>
              <a:t>Chế biến sản phẩm của thành viên</a:t>
            </a:r>
            <a:endParaRPr lang="it-IT" sz="2400" i="1" smtClean="0">
              <a:cs typeface="Times New Roman" pitchFamily="18" charset="0"/>
            </a:endParaRPr>
          </a:p>
          <a:p>
            <a:pPr eaLnBrk="1" hangingPunct="1">
              <a:lnSpc>
                <a:spcPts val="2900"/>
              </a:lnSpc>
              <a:spcBef>
                <a:spcPts val="200"/>
              </a:spcBef>
              <a:buFont typeface="Wingdings" pitchFamily="2" charset="2"/>
              <a:buChar char="§"/>
            </a:pPr>
            <a:r>
              <a:rPr lang="en-US" sz="2400" smtClean="0">
                <a:cs typeface="Times New Roman" pitchFamily="18" charset="0"/>
              </a:rPr>
              <a:t>Cung ứng phương tiện, kết cấu hạ tầng kỹ thuật phục vụ thành viên </a:t>
            </a:r>
          </a:p>
          <a:p>
            <a:pPr eaLnBrk="1" hangingPunct="1">
              <a:lnSpc>
                <a:spcPts val="2900"/>
              </a:lnSpc>
              <a:spcBef>
                <a:spcPts val="200"/>
              </a:spcBef>
              <a:buFont typeface="Wingdings" pitchFamily="2" charset="2"/>
              <a:buChar char="§"/>
            </a:pPr>
            <a:r>
              <a:rPr lang="en-US" sz="2400" smtClean="0">
                <a:cs typeface="Times New Roman" pitchFamily="18" charset="0"/>
              </a:rPr>
              <a:t>Tín dụng cho thành viên</a:t>
            </a:r>
            <a:endParaRPr lang="en-US" sz="2400" i="1" smtClean="0">
              <a:cs typeface="Times New Roman" pitchFamily="18" charset="0"/>
            </a:endParaRPr>
          </a:p>
          <a:p>
            <a:pPr eaLnBrk="1" hangingPunct="1">
              <a:lnSpc>
                <a:spcPts val="2900"/>
              </a:lnSpc>
              <a:spcBef>
                <a:spcPts val="200"/>
              </a:spcBef>
              <a:buFont typeface="Wingdings" pitchFamily="2" charset="2"/>
              <a:buChar char="§"/>
            </a:pPr>
            <a:r>
              <a:rPr lang="en-US" sz="2400" smtClean="0">
                <a:cs typeface="Times New Roman" pitchFamily="18" charset="0"/>
              </a:rPr>
              <a:t>Nhu cầu về việc làm </a:t>
            </a:r>
          </a:p>
          <a:p>
            <a:pPr eaLnBrk="1" hangingPunct="1">
              <a:lnSpc>
                <a:spcPts val="2900"/>
              </a:lnSpc>
              <a:spcBef>
                <a:spcPts val="200"/>
              </a:spcBef>
              <a:buFont typeface="Wingdings" pitchFamily="2" charset="2"/>
              <a:buChar char="§"/>
            </a:pPr>
            <a:r>
              <a:rPr lang="en-US" sz="2400" smtClean="0">
                <a:cs typeface="Times New Roman" pitchFamily="18" charset="0"/>
              </a:rPr>
              <a:t>Các hoạt động khác theo quy định của điều lệ hợp tác xã</a:t>
            </a:r>
            <a:endParaRPr lang="en-US" sz="2400" i="1" smtClean="0">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algn="ctr" eaLnBrk="1" hangingPunct="1"/>
            <a:r>
              <a:rPr lang="en-US" sz="3600" b="1" smtClean="0">
                <a:cs typeface="Times New Roman" pitchFamily="18" charset="0"/>
              </a:rPr>
              <a:t>PHẦN III</a:t>
            </a:r>
          </a:p>
        </p:txBody>
      </p:sp>
      <p:sp>
        <p:nvSpPr>
          <p:cNvPr id="15363" name="Rectangle 5"/>
          <p:cNvSpPr>
            <a:spLocks noGrp="1" noChangeArrowheads="1"/>
          </p:cNvSpPr>
          <p:nvPr>
            <p:ph type="body" idx="4294967295"/>
          </p:nvPr>
        </p:nvSpPr>
        <p:spPr>
          <a:xfrm>
            <a:off x="762000" y="2017713"/>
            <a:ext cx="7772400" cy="4114800"/>
          </a:xfrm>
        </p:spPr>
        <p:txBody>
          <a:bodyPr/>
          <a:lstStyle/>
          <a:p>
            <a:pPr marL="0" indent="0" algn="ctr" eaLnBrk="1" hangingPunct="1">
              <a:spcBef>
                <a:spcPct val="0"/>
              </a:spcBef>
              <a:buFont typeface="Wingdings" pitchFamily="2" charset="2"/>
              <a:buNone/>
            </a:pPr>
            <a:r>
              <a:rPr lang="en-US" sz="5400" b="1" smtClean="0">
                <a:cs typeface="Times New Roman" pitchFamily="18" charset="0"/>
              </a:rPr>
              <a:t>Sự khác biệt giữa hợp tác xã với các loại hình tổ chức kinh tế khác</a:t>
            </a:r>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AutoShape 4"/>
          <p:cNvCxnSpPr>
            <a:cxnSpLocks noChangeShapeType="1"/>
          </p:cNvCxnSpPr>
          <p:nvPr/>
        </p:nvCxnSpPr>
        <p:spPr bwMode="auto">
          <a:xfrm flipV="1">
            <a:off x="1066800" y="3721100"/>
            <a:ext cx="1928813" cy="1009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387" name="AutoShape 5"/>
          <p:cNvCxnSpPr>
            <a:cxnSpLocks noChangeShapeType="1"/>
          </p:cNvCxnSpPr>
          <p:nvPr/>
        </p:nvCxnSpPr>
        <p:spPr bwMode="auto">
          <a:xfrm flipV="1">
            <a:off x="3495675" y="3435350"/>
            <a:ext cx="514350" cy="128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388" name="AutoShape 6"/>
          <p:cNvCxnSpPr>
            <a:cxnSpLocks noChangeShapeType="1"/>
          </p:cNvCxnSpPr>
          <p:nvPr/>
        </p:nvCxnSpPr>
        <p:spPr bwMode="auto">
          <a:xfrm flipH="1" flipV="1">
            <a:off x="4352925" y="3649663"/>
            <a:ext cx="1857375" cy="1071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389" name="AutoShape 7"/>
          <p:cNvCxnSpPr>
            <a:cxnSpLocks noChangeShapeType="1"/>
          </p:cNvCxnSpPr>
          <p:nvPr/>
        </p:nvCxnSpPr>
        <p:spPr bwMode="auto">
          <a:xfrm>
            <a:off x="4424363" y="3506788"/>
            <a:ext cx="1500187" cy="714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390" name="Text Box 12"/>
          <p:cNvSpPr txBox="1">
            <a:spLocks noChangeArrowheads="1"/>
          </p:cNvSpPr>
          <p:nvPr/>
        </p:nvSpPr>
        <p:spPr bwMode="auto">
          <a:xfrm>
            <a:off x="1371600" y="1752600"/>
            <a:ext cx="5715000" cy="102393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800" b="1">
                <a:solidFill>
                  <a:srgbClr val="FF0000"/>
                </a:solidFill>
                <a:latin typeface="Times New Roman" pitchFamily="18" charset="0"/>
                <a:ea typeface="Arial" pitchFamily="34" charset="0"/>
                <a:cs typeface="Times New Roman" pitchFamily="18" charset="0"/>
              </a:rPr>
              <a:t>1. Vật tư đầu vào và đầu ra sản phẩm theo kế hoạch</a:t>
            </a:r>
          </a:p>
        </p:txBody>
      </p:sp>
      <p:sp>
        <p:nvSpPr>
          <p:cNvPr id="16391" name="Text Box 9"/>
          <p:cNvSpPr txBox="1">
            <a:spLocks noChangeArrowheads="1"/>
          </p:cNvSpPr>
          <p:nvPr/>
        </p:nvSpPr>
        <p:spPr bwMode="auto">
          <a:xfrm>
            <a:off x="2995613" y="3363913"/>
            <a:ext cx="1398587" cy="3698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600" b="1">
                <a:latin typeface="Times New Roman" pitchFamily="18" charset="0"/>
                <a:ea typeface="Arial" pitchFamily="34" charset="0"/>
                <a:cs typeface="Times New Roman" pitchFamily="18" charset="0"/>
              </a:rPr>
              <a:t>HTX</a:t>
            </a:r>
            <a:r>
              <a:rPr lang="en-US" sz="2400" b="1">
                <a:ea typeface="Arial" pitchFamily="34" charset="0"/>
                <a:cs typeface="Times New Roman" pitchFamily="18" charset="0"/>
              </a:rPr>
              <a:t>  </a:t>
            </a:r>
            <a:r>
              <a:rPr lang="en-US" sz="1400" b="1">
                <a:ea typeface="Arial" pitchFamily="34" charset="0"/>
                <a:cs typeface="Times New Roman" pitchFamily="18" charset="0"/>
              </a:rPr>
              <a:t>    </a:t>
            </a:r>
            <a:endParaRPr lang="en-US" b="1">
              <a:ea typeface="Arial" pitchFamily="34" charset="0"/>
              <a:cs typeface="Times New Roman" pitchFamily="18" charset="0"/>
            </a:endParaRPr>
          </a:p>
        </p:txBody>
      </p:sp>
      <p:sp>
        <p:nvSpPr>
          <p:cNvPr id="16392" name="Text Box 8"/>
          <p:cNvSpPr txBox="1">
            <a:spLocks noChangeArrowheads="1"/>
          </p:cNvSpPr>
          <p:nvPr/>
        </p:nvSpPr>
        <p:spPr bwMode="auto">
          <a:xfrm>
            <a:off x="5867400" y="3363913"/>
            <a:ext cx="2609850" cy="4460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1800"/>
              </a:spcBef>
            </a:pPr>
            <a:r>
              <a:rPr lang="en-US" sz="2000" b="1">
                <a:latin typeface="Times New Roman" pitchFamily="18" charset="0"/>
                <a:ea typeface="Arial" pitchFamily="34" charset="0"/>
                <a:cs typeface="Times New Roman" pitchFamily="18" charset="0"/>
              </a:rPr>
              <a:t>Đầu ra theo kế hoạch</a:t>
            </a:r>
          </a:p>
        </p:txBody>
      </p:sp>
      <p:sp>
        <p:nvSpPr>
          <p:cNvPr id="16393" name="Text Box 1"/>
          <p:cNvSpPr txBox="1">
            <a:spLocks noChangeArrowheads="1"/>
          </p:cNvSpPr>
          <p:nvPr/>
        </p:nvSpPr>
        <p:spPr bwMode="auto">
          <a:xfrm>
            <a:off x="595313" y="4724400"/>
            <a:ext cx="1393825" cy="49053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600" b="1">
                <a:latin typeface="Times New Roman" pitchFamily="18" charset="0"/>
                <a:ea typeface="Arial" pitchFamily="34" charset="0"/>
                <a:cs typeface="Times New Roman" pitchFamily="18" charset="0"/>
              </a:rPr>
              <a:t>NÔNG DÂN</a:t>
            </a:r>
          </a:p>
        </p:txBody>
      </p:sp>
      <p:sp>
        <p:nvSpPr>
          <p:cNvPr id="16394" name="Text Box 2"/>
          <p:cNvSpPr txBox="1">
            <a:spLocks noChangeArrowheads="1"/>
          </p:cNvSpPr>
          <p:nvPr/>
        </p:nvSpPr>
        <p:spPr bwMode="auto">
          <a:xfrm>
            <a:off x="2909888" y="4724400"/>
            <a:ext cx="1419225" cy="434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600" b="1">
                <a:latin typeface="Times New Roman" pitchFamily="18" charset="0"/>
                <a:ea typeface="Arial" pitchFamily="34" charset="0"/>
                <a:cs typeface="Times New Roman" pitchFamily="18" charset="0"/>
              </a:rPr>
              <a:t>NÔNG DÂN</a:t>
            </a:r>
          </a:p>
        </p:txBody>
      </p:sp>
      <p:sp>
        <p:nvSpPr>
          <p:cNvPr id="16395" name="Text Box 3"/>
          <p:cNvSpPr txBox="1">
            <a:spLocks noChangeArrowheads="1"/>
          </p:cNvSpPr>
          <p:nvPr/>
        </p:nvSpPr>
        <p:spPr bwMode="auto">
          <a:xfrm>
            <a:off x="5867400" y="4724400"/>
            <a:ext cx="1428750" cy="4572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600" b="1">
                <a:latin typeface="Times New Roman" pitchFamily="18" charset="0"/>
                <a:ea typeface="Arial" pitchFamily="34" charset="0"/>
                <a:cs typeface="Times New Roman" pitchFamily="18" charset="0"/>
              </a:rPr>
              <a:t>NÔNG DÂN</a:t>
            </a:r>
          </a:p>
        </p:txBody>
      </p:sp>
      <p:sp>
        <p:nvSpPr>
          <p:cNvPr id="16396" name="Rectangle 13"/>
          <p:cNvSpPr>
            <a:spLocks noChangeArrowheads="1"/>
          </p:cNvSpPr>
          <p:nvPr/>
        </p:nvSpPr>
        <p:spPr bwMode="auto">
          <a:xfrm>
            <a:off x="0" y="444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16397" name="Rectangle 14"/>
          <p:cNvSpPr>
            <a:spLocks noChangeArrowheads="1"/>
          </p:cNvSpPr>
          <p:nvPr/>
        </p:nvSpPr>
        <p:spPr bwMode="auto">
          <a:xfrm>
            <a:off x="381000" y="82550"/>
            <a:ext cx="7315200" cy="1279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endParaRPr lang="en-US" sz="1400" b="1">
              <a:solidFill>
                <a:srgbClr val="FFFF00"/>
              </a:solidFill>
              <a:latin typeface="Times New Roman" pitchFamily="18" charset="0"/>
              <a:cs typeface="Times New Roman" pitchFamily="18" charset="0"/>
            </a:endParaRPr>
          </a:p>
          <a:p>
            <a:r>
              <a:rPr lang="en-US" sz="3200" b="1">
                <a:solidFill>
                  <a:srgbClr val="FFFF00"/>
                </a:solidFill>
                <a:latin typeface="Times New Roman" pitchFamily="18" charset="0"/>
                <a:cs typeface="Times New Roman" pitchFamily="18" charset="0"/>
              </a:rPr>
              <a:t>  I. ĐỐI VỚI MÔ HÌNH TỔ CHỨC HTX KIỂU CŨ</a:t>
            </a:r>
            <a:endParaRPr lang="vi-VN" sz="3200">
              <a:solidFill>
                <a:srgbClr val="FFFF00"/>
              </a:solidFill>
              <a:latin typeface="Times New Roman" pitchFamily="18" charset="0"/>
              <a:cs typeface="Times New Roman" pitchFamily="18" charset="0"/>
            </a:endParaRPr>
          </a:p>
        </p:txBody>
      </p:sp>
      <p:sp>
        <p:nvSpPr>
          <p:cNvPr id="16398" name="Rectangle 15"/>
          <p:cNvSpPr>
            <a:spLocks noChangeArrowheads="1"/>
          </p:cNvSpPr>
          <p:nvPr/>
        </p:nvSpPr>
        <p:spPr bwMode="auto">
          <a:xfrm>
            <a:off x="0" y="623888"/>
            <a:ext cx="28257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a:ea typeface="Arial" pitchFamily="34" charset="0"/>
                <a:cs typeface="Times New Roman" pitchFamily="18" charset="0"/>
              </a:rPr>
              <a:t>  </a:t>
            </a:r>
            <a:endParaRPr lang="vi-VN" sz="800">
              <a:ea typeface="Arial" pitchFamily="34" charset="0"/>
              <a:cs typeface="Times New Roman" pitchFamily="18" charset="0"/>
            </a:endParaRPr>
          </a:p>
          <a:p>
            <a:endParaRPr lang="vi-VN">
              <a:ea typeface="Arial" pitchFamily="34" charset="0"/>
              <a:cs typeface="Times New Roman" pitchFamily="18" charset="0"/>
            </a:endParaRPr>
          </a:p>
        </p:txBody>
      </p:sp>
      <p:sp>
        <p:nvSpPr>
          <p:cNvPr id="16399" name="Rectangle 16"/>
          <p:cNvSpPr>
            <a:spLocks noChangeArrowheads="1"/>
          </p:cNvSpPr>
          <p:nvPr/>
        </p:nvSpPr>
        <p:spPr bwMode="auto">
          <a:xfrm>
            <a:off x="0" y="531813"/>
            <a:ext cx="184150" cy="76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vi-VN" sz="800"/>
              <a:t/>
            </a:r>
            <a:br>
              <a:rPr lang="vi-VN" sz="800"/>
            </a:br>
            <a:endParaRPr lang="vi-VN"/>
          </a:p>
          <a:p>
            <a:endParaRPr lang="vi-VN"/>
          </a:p>
        </p:txBody>
      </p:sp>
      <p:sp>
        <p:nvSpPr>
          <p:cNvPr id="16400" name="Rectangle 17"/>
          <p:cNvSpPr>
            <a:spLocks noChangeArrowheads="1"/>
          </p:cNvSpPr>
          <p:nvPr/>
        </p:nvSpPr>
        <p:spPr bwMode="auto">
          <a:xfrm>
            <a:off x="1371600" y="3965575"/>
            <a:ext cx="5114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sz="2400" b="1">
                <a:latin typeface="Times New Roman" pitchFamily="18" charset="0"/>
                <a:ea typeface="Arial" pitchFamily="34" charset="0"/>
                <a:cs typeface="Times New Roman" pitchFamily="18" charset="0"/>
              </a:rPr>
              <a:t>Góp phương tiện sản xuất, lao động</a:t>
            </a:r>
            <a:endParaRPr lang="vi-VN" sz="2400" b="1">
              <a:latin typeface="Times New Roman" pitchFamily="18" charset="0"/>
              <a:ea typeface="Arial" pitchFamily="34" charset="0"/>
              <a:cs typeface="Times New Roman" pitchFamily="18" charset="0"/>
            </a:endParaRPr>
          </a:p>
          <a:p>
            <a:endParaRPr lang="vi-VN">
              <a:solidFill>
                <a:srgbClr val="FFFF00"/>
              </a:solidFill>
              <a:ea typeface="Arial" pitchFamily="34" charset="0"/>
              <a:cs typeface="Times New Roman" pitchFamily="18" charset="0"/>
            </a:endParaRPr>
          </a:p>
        </p:txBody>
      </p:sp>
      <p:sp>
        <p:nvSpPr>
          <p:cNvPr id="16401" name="TextBox 19"/>
          <p:cNvSpPr txBox="1">
            <a:spLocks noChangeArrowheads="1"/>
          </p:cNvSpPr>
          <p:nvPr/>
        </p:nvSpPr>
        <p:spPr bwMode="auto">
          <a:xfrm>
            <a:off x="1995488" y="5649913"/>
            <a:ext cx="5143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b="1">
                <a:latin typeface="Times New Roman" pitchFamily="18" charset="0"/>
                <a:cs typeface="Times New Roman" pitchFamily="18" charset="0"/>
              </a:rPr>
              <a:t>XÓA BỎ KINH TẾ HỘ CÁ THỂ NÔNG DÂN</a:t>
            </a:r>
            <a:endParaRPr lang="vi-VN" b="1">
              <a:latin typeface="Times New Roman" pitchFamily="18" charset="0"/>
              <a:cs typeface="Times New Roman" pitchFamily="18" charset="0"/>
            </a:endParaRPr>
          </a:p>
        </p:txBody>
      </p:sp>
      <p:cxnSp>
        <p:nvCxnSpPr>
          <p:cNvPr id="16402" name="Straight Arrow Connector 21"/>
          <p:cNvCxnSpPr>
            <a:cxnSpLocks noChangeShapeType="1"/>
          </p:cNvCxnSpPr>
          <p:nvPr/>
        </p:nvCxnSpPr>
        <p:spPr bwMode="auto">
          <a:xfrm flipH="1">
            <a:off x="3279775" y="2792413"/>
            <a:ext cx="1588" cy="571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403" name="Straight Arrow Connector 23"/>
          <p:cNvCxnSpPr>
            <a:cxnSpLocks noChangeShapeType="1"/>
          </p:cNvCxnSpPr>
          <p:nvPr/>
        </p:nvCxnSpPr>
        <p:spPr bwMode="auto">
          <a:xfrm flipV="1">
            <a:off x="3994150" y="2792413"/>
            <a:ext cx="1588" cy="571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381000" y="990600"/>
            <a:ext cx="8229600" cy="5410200"/>
            <a:chOff x="924" y="384"/>
            <a:chExt cx="3636" cy="3011"/>
          </a:xfrm>
        </p:grpSpPr>
        <p:sp>
          <p:nvSpPr>
            <p:cNvPr id="17412" name="AutoShape 3"/>
            <p:cNvSpPr>
              <a:spLocks noChangeArrowheads="1"/>
            </p:cNvSpPr>
            <p:nvPr/>
          </p:nvSpPr>
          <p:spPr bwMode="auto">
            <a:xfrm>
              <a:off x="1872" y="384"/>
              <a:ext cx="1691" cy="610"/>
            </a:xfrm>
            <a:prstGeom prst="diamond">
              <a:avLst/>
            </a:prstGeom>
            <a:solidFill>
              <a:srgbClr val="66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0" tIns="0" rIns="0" bIns="0">
              <a:flatTx/>
            </a:bodyPr>
            <a:lstStyle/>
            <a:p>
              <a:pPr algn="ctr"/>
              <a:r>
                <a:rPr lang="en-US" sz="2000" b="1">
                  <a:solidFill>
                    <a:srgbClr val="000000"/>
                  </a:solidFill>
                  <a:latin typeface="Times New Roman" pitchFamily="18" charset="0"/>
                  <a:cs typeface="Times New Roman" pitchFamily="18" charset="0"/>
                </a:rPr>
                <a:t>2. Do THỊ TRƯỜNG điều tiết</a:t>
              </a:r>
              <a:endParaRPr lang="en-US" sz="2000" b="1">
                <a:latin typeface="Times New Roman" pitchFamily="18" charset="0"/>
                <a:cs typeface="Times New Roman" pitchFamily="18" charset="0"/>
              </a:endParaRPr>
            </a:p>
          </p:txBody>
        </p:sp>
        <p:sp>
          <p:nvSpPr>
            <p:cNvPr id="17413" name="Rectangle 4"/>
            <p:cNvSpPr>
              <a:spLocks noChangeArrowheads="1"/>
            </p:cNvSpPr>
            <p:nvPr/>
          </p:nvSpPr>
          <p:spPr bwMode="auto">
            <a:xfrm>
              <a:off x="2218" y="1440"/>
              <a:ext cx="990" cy="288"/>
            </a:xfrm>
            <a:prstGeom prst="rect">
              <a:avLst/>
            </a:prstGeom>
            <a:solidFill>
              <a:srgbClr val="66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66FFFF"/>
              </a:extrusionClr>
            </a:sp3d>
          </p:spPr>
          <p:txBody>
            <a:bodyPr lIns="0" tIns="91440" rIns="0" bIns="0">
              <a:flatTx/>
            </a:bodyPr>
            <a:lstStyle/>
            <a:p>
              <a:pPr algn="ctr"/>
              <a:r>
                <a:rPr lang="en-US" b="1">
                  <a:solidFill>
                    <a:srgbClr val="000000"/>
                  </a:solidFill>
                  <a:latin typeface="Times New Roman" pitchFamily="18" charset="0"/>
                  <a:cs typeface="Times New Roman" pitchFamily="18" charset="0"/>
                </a:rPr>
                <a:t>HỢP TÁC XÃ </a:t>
              </a:r>
            </a:p>
          </p:txBody>
        </p:sp>
        <p:sp>
          <p:nvSpPr>
            <p:cNvPr id="17414" name="Line 5"/>
            <p:cNvSpPr>
              <a:spLocks noChangeShapeType="1"/>
            </p:cNvSpPr>
            <p:nvPr/>
          </p:nvSpPr>
          <p:spPr bwMode="auto">
            <a:xfrm flipH="1">
              <a:off x="2647" y="958"/>
              <a:ext cx="0" cy="480"/>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15" name="Line 6"/>
            <p:cNvSpPr>
              <a:spLocks noChangeShapeType="1"/>
            </p:cNvSpPr>
            <p:nvPr/>
          </p:nvSpPr>
          <p:spPr bwMode="auto">
            <a:xfrm>
              <a:off x="2779" y="958"/>
              <a:ext cx="5" cy="48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16" name="Rectangle 7"/>
            <p:cNvSpPr>
              <a:spLocks noChangeArrowheads="1"/>
            </p:cNvSpPr>
            <p:nvPr/>
          </p:nvSpPr>
          <p:spPr bwMode="auto">
            <a:xfrm>
              <a:off x="1152" y="1432"/>
              <a:ext cx="989"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a:r>
                <a:rPr lang="en-US">
                  <a:solidFill>
                    <a:srgbClr val="000000"/>
                  </a:solidFill>
                  <a:latin typeface="Times New Roman" pitchFamily="18" charset="0"/>
                  <a:cs typeface="Times New Roman" pitchFamily="18" charset="0"/>
                </a:rPr>
                <a:t>Góp vốn</a:t>
              </a:r>
              <a:endParaRPr lang="en-US">
                <a:latin typeface="Times New Roman" pitchFamily="18" charset="0"/>
                <a:cs typeface="Times New Roman" pitchFamily="18" charset="0"/>
              </a:endParaRPr>
            </a:p>
          </p:txBody>
        </p:sp>
        <p:sp>
          <p:nvSpPr>
            <p:cNvPr id="17417" name="Rectangle 8"/>
            <p:cNvSpPr>
              <a:spLocks noChangeArrowheads="1"/>
            </p:cNvSpPr>
            <p:nvPr/>
          </p:nvSpPr>
          <p:spPr bwMode="auto">
            <a:xfrm>
              <a:off x="3216" y="1152"/>
              <a:ext cx="1344" cy="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a:r>
                <a:rPr lang="pt-BR">
                  <a:solidFill>
                    <a:srgbClr val="000000"/>
                  </a:solidFill>
                  <a:latin typeface="Times New Roman" pitchFamily="18" charset="0"/>
                  <a:cs typeface="Times New Roman" pitchFamily="18" charset="0"/>
                </a:rPr>
                <a:t>Đáp ứng sản phẩm, dịch vụ cho thành viên</a:t>
              </a:r>
              <a:endParaRPr lang="en-US">
                <a:latin typeface="Times New Roman" pitchFamily="18" charset="0"/>
                <a:cs typeface="Times New Roman" pitchFamily="18" charset="0"/>
              </a:endParaRPr>
            </a:p>
          </p:txBody>
        </p:sp>
        <p:sp>
          <p:nvSpPr>
            <p:cNvPr id="17418" name="Rectangle 9"/>
            <p:cNvSpPr>
              <a:spLocks noChangeArrowheads="1"/>
            </p:cNvSpPr>
            <p:nvPr/>
          </p:nvSpPr>
          <p:spPr bwMode="auto">
            <a:xfrm>
              <a:off x="932" y="1008"/>
              <a:ext cx="1517"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a:r>
                <a:rPr lang="en-US">
                  <a:solidFill>
                    <a:srgbClr val="000000"/>
                  </a:solidFill>
                  <a:latin typeface="Times New Roman" pitchFamily="18" charset="0"/>
                  <a:cs typeface="Times New Roman" pitchFamily="18" charset="0"/>
                </a:rPr>
                <a:t>Quan hệ thị trường đầu vào của HTX</a:t>
              </a:r>
              <a:endParaRPr lang="en-US">
                <a:latin typeface="Times New Roman" pitchFamily="18" charset="0"/>
                <a:cs typeface="Times New Roman" pitchFamily="18" charset="0"/>
              </a:endParaRPr>
            </a:p>
          </p:txBody>
        </p:sp>
        <p:sp>
          <p:nvSpPr>
            <p:cNvPr id="17419" name="Line 10"/>
            <p:cNvSpPr>
              <a:spLocks noChangeShapeType="1"/>
            </p:cNvSpPr>
            <p:nvPr/>
          </p:nvSpPr>
          <p:spPr bwMode="auto">
            <a:xfrm>
              <a:off x="2449" y="1238"/>
              <a:ext cx="198" cy="0"/>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20" name="Rectangle 11"/>
            <p:cNvSpPr>
              <a:spLocks noChangeArrowheads="1"/>
            </p:cNvSpPr>
            <p:nvPr/>
          </p:nvSpPr>
          <p:spPr bwMode="auto">
            <a:xfrm>
              <a:off x="1130" y="2160"/>
              <a:ext cx="3100" cy="288"/>
            </a:xfrm>
            <a:prstGeom prst="rect">
              <a:avLst/>
            </a:prstGeom>
            <a:solidFill>
              <a:srgbClr val="66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84125" tIns="42062" rIns="84125" bIns="42062">
              <a:flatTx/>
            </a:bodyPr>
            <a:lstStyle/>
            <a:p>
              <a:pPr algn="ctr"/>
              <a:r>
                <a:rPr lang="en-US" sz="2000" b="1">
                  <a:solidFill>
                    <a:srgbClr val="FF0000"/>
                  </a:solidFill>
                  <a:latin typeface="Times New Roman" pitchFamily="18" charset="0"/>
                  <a:cs typeface="Times New Roman" pitchFamily="18" charset="0"/>
                </a:rPr>
                <a:t>Nhu cầu chung</a:t>
              </a:r>
              <a:r>
                <a:rPr lang="en-US" sz="2000" b="1">
                  <a:solidFill>
                    <a:srgbClr val="000000"/>
                  </a:solidFill>
                  <a:latin typeface="Times New Roman" pitchFamily="18" charset="0"/>
                  <a:cs typeface="Times New Roman" pitchFamily="18" charset="0"/>
                </a:rPr>
                <a:t> về sản phẩm, dịch vụ</a:t>
              </a:r>
              <a:endParaRPr lang="en-US" sz="2000" b="1">
                <a:latin typeface="Times New Roman" pitchFamily="18" charset="0"/>
                <a:cs typeface="Times New Roman" pitchFamily="18" charset="0"/>
              </a:endParaRPr>
            </a:p>
          </p:txBody>
        </p:sp>
        <p:sp>
          <p:nvSpPr>
            <p:cNvPr id="17421" name="Line 12"/>
            <p:cNvSpPr>
              <a:spLocks noChangeShapeType="1"/>
            </p:cNvSpPr>
            <p:nvPr/>
          </p:nvSpPr>
          <p:spPr bwMode="auto">
            <a:xfrm flipH="1">
              <a:off x="924" y="1584"/>
              <a:ext cx="16" cy="181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2" name="Line 13"/>
            <p:cNvSpPr>
              <a:spLocks noChangeShapeType="1"/>
            </p:cNvSpPr>
            <p:nvPr/>
          </p:nvSpPr>
          <p:spPr bwMode="auto">
            <a:xfrm flipV="1">
              <a:off x="2016" y="1736"/>
              <a:ext cx="499" cy="424"/>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23" name="Line 14"/>
            <p:cNvSpPr>
              <a:spLocks noChangeShapeType="1"/>
            </p:cNvSpPr>
            <p:nvPr/>
          </p:nvSpPr>
          <p:spPr bwMode="auto">
            <a:xfrm flipH="1" flipV="1">
              <a:off x="2779" y="1744"/>
              <a:ext cx="360" cy="401"/>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24" name="Line 15"/>
            <p:cNvSpPr>
              <a:spLocks noChangeShapeType="1"/>
            </p:cNvSpPr>
            <p:nvPr/>
          </p:nvSpPr>
          <p:spPr bwMode="auto">
            <a:xfrm flipV="1">
              <a:off x="2304" y="1744"/>
              <a:ext cx="309" cy="416"/>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25" name="Line 16"/>
            <p:cNvSpPr>
              <a:spLocks noChangeShapeType="1"/>
            </p:cNvSpPr>
            <p:nvPr/>
          </p:nvSpPr>
          <p:spPr bwMode="auto">
            <a:xfrm flipH="1" flipV="1">
              <a:off x="2922" y="1743"/>
              <a:ext cx="486" cy="417"/>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26" name="Line 17"/>
            <p:cNvSpPr>
              <a:spLocks noChangeShapeType="1"/>
            </p:cNvSpPr>
            <p:nvPr/>
          </p:nvSpPr>
          <p:spPr bwMode="auto">
            <a:xfrm flipH="1">
              <a:off x="932" y="1584"/>
              <a:ext cx="1286" cy="0"/>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7427" name="Rectangle 18"/>
            <p:cNvSpPr>
              <a:spLocks noChangeArrowheads="1"/>
            </p:cNvSpPr>
            <p:nvPr/>
          </p:nvSpPr>
          <p:spPr bwMode="auto">
            <a:xfrm>
              <a:off x="1128" y="1634"/>
              <a:ext cx="98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a:r>
                <a:rPr lang="en-US">
                  <a:solidFill>
                    <a:srgbClr val="000000"/>
                  </a:solidFill>
                  <a:latin typeface="Times New Roman" pitchFamily="18" charset="0"/>
                  <a:cs typeface="Times New Roman" pitchFamily="18" charset="0"/>
                </a:rPr>
                <a:t>Chủ sở hữu</a:t>
              </a:r>
              <a:endParaRPr lang="en-US">
                <a:latin typeface="Times New Roman" pitchFamily="18" charset="0"/>
                <a:cs typeface="Times New Roman" pitchFamily="18" charset="0"/>
              </a:endParaRPr>
            </a:p>
          </p:txBody>
        </p:sp>
        <p:sp>
          <p:nvSpPr>
            <p:cNvPr id="17428" name="Line 19"/>
            <p:cNvSpPr>
              <a:spLocks noChangeShapeType="1"/>
            </p:cNvSpPr>
            <p:nvPr/>
          </p:nvSpPr>
          <p:spPr bwMode="auto">
            <a:xfrm flipH="1">
              <a:off x="3208" y="1576"/>
              <a:ext cx="89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9" name="Line 20"/>
            <p:cNvSpPr>
              <a:spLocks noChangeShapeType="1"/>
            </p:cNvSpPr>
            <p:nvPr/>
          </p:nvSpPr>
          <p:spPr bwMode="auto">
            <a:xfrm>
              <a:off x="4098" y="1576"/>
              <a:ext cx="8" cy="59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30" name="Rectangle 21"/>
            <p:cNvSpPr>
              <a:spLocks noChangeArrowheads="1"/>
            </p:cNvSpPr>
            <p:nvPr/>
          </p:nvSpPr>
          <p:spPr bwMode="auto">
            <a:xfrm rot="5400000">
              <a:off x="3806" y="1786"/>
              <a:ext cx="759" cy="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a:r>
                <a:rPr lang="en-US" sz="1400">
                  <a:latin typeface="Times New Roman" pitchFamily="18" charset="0"/>
                  <a:cs typeface="Times New Roman" pitchFamily="18" charset="0"/>
                </a:rPr>
                <a:t>Khách hàng</a:t>
              </a:r>
            </a:p>
          </p:txBody>
        </p:sp>
        <p:sp>
          <p:nvSpPr>
            <p:cNvPr id="17431" name="Line 22"/>
            <p:cNvSpPr>
              <a:spLocks noChangeShapeType="1"/>
            </p:cNvSpPr>
            <p:nvPr/>
          </p:nvSpPr>
          <p:spPr bwMode="auto">
            <a:xfrm rot="10800000">
              <a:off x="2655" y="2448"/>
              <a:ext cx="0" cy="1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32" name="Line 23"/>
            <p:cNvSpPr>
              <a:spLocks noChangeShapeType="1"/>
            </p:cNvSpPr>
            <p:nvPr/>
          </p:nvSpPr>
          <p:spPr bwMode="auto">
            <a:xfrm>
              <a:off x="4296" y="1872"/>
              <a:ext cx="26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3" name="Line 24"/>
            <p:cNvSpPr>
              <a:spLocks noChangeShapeType="1"/>
            </p:cNvSpPr>
            <p:nvPr/>
          </p:nvSpPr>
          <p:spPr bwMode="auto">
            <a:xfrm>
              <a:off x="4560" y="1872"/>
              <a:ext cx="0" cy="11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7434" name="Group 25"/>
            <p:cNvGrpSpPr>
              <a:grpSpLocks/>
            </p:cNvGrpSpPr>
            <p:nvPr/>
          </p:nvGrpSpPr>
          <p:grpSpPr bwMode="auto">
            <a:xfrm>
              <a:off x="935" y="2584"/>
              <a:ext cx="3617" cy="792"/>
              <a:chOff x="943" y="3437"/>
              <a:chExt cx="3617" cy="792"/>
            </a:xfrm>
          </p:grpSpPr>
          <p:sp>
            <p:nvSpPr>
              <p:cNvPr id="17435" name="Oval 26"/>
              <p:cNvSpPr>
                <a:spLocks noChangeArrowheads="1"/>
              </p:cNvSpPr>
              <p:nvPr/>
            </p:nvSpPr>
            <p:spPr bwMode="auto">
              <a:xfrm>
                <a:off x="1339" y="3635"/>
                <a:ext cx="396" cy="396"/>
              </a:xfrm>
              <a:prstGeom prst="ellipse">
                <a:avLst/>
              </a:prstGeom>
              <a:solidFill>
                <a:srgbClr val="66FFFF"/>
              </a:solidFill>
              <a:ln w="9525">
                <a:round/>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0" tIns="42062" rIns="0" bIns="42062">
                <a:flatTx/>
              </a:bodyPr>
              <a:lstStyle/>
              <a:p>
                <a:pPr algn="ctr"/>
                <a:r>
                  <a:rPr lang="en-US" sz="1200" b="1">
                    <a:solidFill>
                      <a:srgbClr val="000000"/>
                    </a:solidFill>
                    <a:latin typeface="Times New Roman" pitchFamily="18" charset="0"/>
                    <a:cs typeface="Times New Roman" pitchFamily="18" charset="0"/>
                  </a:rPr>
                  <a:t>Thành viên</a:t>
                </a:r>
                <a:endParaRPr lang="en-US" sz="1200" b="1">
                  <a:latin typeface="Times New Roman" pitchFamily="18" charset="0"/>
                  <a:cs typeface="Times New Roman" pitchFamily="18" charset="0"/>
                </a:endParaRPr>
              </a:p>
            </p:txBody>
          </p:sp>
          <p:sp>
            <p:nvSpPr>
              <p:cNvPr id="17436" name="Oval 27"/>
              <p:cNvSpPr>
                <a:spLocks noChangeArrowheads="1"/>
              </p:cNvSpPr>
              <p:nvPr/>
            </p:nvSpPr>
            <p:spPr bwMode="auto">
              <a:xfrm>
                <a:off x="1900" y="3635"/>
                <a:ext cx="395" cy="396"/>
              </a:xfrm>
              <a:prstGeom prst="ellipse">
                <a:avLst/>
              </a:prstGeom>
              <a:solidFill>
                <a:srgbClr val="66FFFF"/>
              </a:solidFill>
              <a:ln w="9525">
                <a:round/>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0" tIns="42062" rIns="0" bIns="42062">
                <a:flatTx/>
              </a:bodyPr>
              <a:lstStyle/>
              <a:p>
                <a:pPr algn="ctr"/>
                <a:r>
                  <a:rPr lang="en-US" sz="1200" b="1">
                    <a:solidFill>
                      <a:srgbClr val="000000"/>
                    </a:solidFill>
                    <a:latin typeface="Times New Roman" pitchFamily="18" charset="0"/>
                    <a:cs typeface="Times New Roman" pitchFamily="18" charset="0"/>
                  </a:rPr>
                  <a:t>Thành viên</a:t>
                </a:r>
                <a:endParaRPr lang="en-US" sz="1200" b="1">
                  <a:latin typeface="Times New Roman" pitchFamily="18" charset="0"/>
                  <a:cs typeface="Times New Roman" pitchFamily="18" charset="0"/>
                </a:endParaRPr>
              </a:p>
            </p:txBody>
          </p:sp>
          <p:sp>
            <p:nvSpPr>
              <p:cNvPr id="17437" name="Oval 28"/>
              <p:cNvSpPr>
                <a:spLocks noChangeArrowheads="1"/>
              </p:cNvSpPr>
              <p:nvPr/>
            </p:nvSpPr>
            <p:spPr bwMode="auto">
              <a:xfrm>
                <a:off x="2460" y="3635"/>
                <a:ext cx="396" cy="396"/>
              </a:xfrm>
              <a:prstGeom prst="ellipse">
                <a:avLst/>
              </a:prstGeom>
              <a:solidFill>
                <a:srgbClr val="66FFFF"/>
              </a:solidFill>
              <a:ln w="9525">
                <a:round/>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0" tIns="42062" rIns="0" bIns="42062">
                <a:flatTx/>
              </a:bodyPr>
              <a:lstStyle/>
              <a:p>
                <a:pPr algn="ctr"/>
                <a:r>
                  <a:rPr lang="en-US" sz="1200" b="1">
                    <a:solidFill>
                      <a:srgbClr val="000000"/>
                    </a:solidFill>
                    <a:latin typeface="Times New Roman" pitchFamily="18" charset="0"/>
                    <a:cs typeface="Times New Roman" pitchFamily="18" charset="0"/>
                  </a:rPr>
                  <a:t>Thành viên</a:t>
                </a:r>
                <a:endParaRPr lang="en-US" sz="1200" b="1">
                  <a:latin typeface="Times New Roman" pitchFamily="18" charset="0"/>
                  <a:cs typeface="Times New Roman" pitchFamily="18" charset="0"/>
                </a:endParaRPr>
              </a:p>
            </p:txBody>
          </p:sp>
          <p:sp>
            <p:nvSpPr>
              <p:cNvPr id="17438" name="Oval 29"/>
              <p:cNvSpPr>
                <a:spLocks noChangeArrowheads="1"/>
              </p:cNvSpPr>
              <p:nvPr/>
            </p:nvSpPr>
            <p:spPr bwMode="auto">
              <a:xfrm>
                <a:off x="3010" y="3635"/>
                <a:ext cx="396" cy="396"/>
              </a:xfrm>
              <a:prstGeom prst="ellipse">
                <a:avLst/>
              </a:prstGeom>
              <a:solidFill>
                <a:srgbClr val="66FFFF"/>
              </a:solidFill>
              <a:ln w="9525">
                <a:round/>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0" tIns="42062" rIns="0" bIns="42062">
                <a:flatTx/>
              </a:bodyPr>
              <a:lstStyle/>
              <a:p>
                <a:pPr algn="ctr"/>
                <a:r>
                  <a:rPr lang="en-US" sz="1200" b="1">
                    <a:solidFill>
                      <a:srgbClr val="000000"/>
                    </a:solidFill>
                    <a:latin typeface="Times New Roman" pitchFamily="18" charset="0"/>
                    <a:cs typeface="Times New Roman" pitchFamily="18" charset="0"/>
                  </a:rPr>
                  <a:t>Thành viên</a:t>
                </a:r>
                <a:endParaRPr lang="en-US" sz="1200" b="1">
                  <a:latin typeface="Times New Roman" pitchFamily="18" charset="0"/>
                  <a:cs typeface="Times New Roman" pitchFamily="18" charset="0"/>
                </a:endParaRPr>
              </a:p>
            </p:txBody>
          </p:sp>
          <p:sp>
            <p:nvSpPr>
              <p:cNvPr id="17439" name="Oval 30"/>
              <p:cNvSpPr>
                <a:spLocks noChangeArrowheads="1"/>
              </p:cNvSpPr>
              <p:nvPr/>
            </p:nvSpPr>
            <p:spPr bwMode="auto">
              <a:xfrm>
                <a:off x="3581" y="3635"/>
                <a:ext cx="396" cy="396"/>
              </a:xfrm>
              <a:prstGeom prst="ellipse">
                <a:avLst/>
              </a:prstGeom>
              <a:solidFill>
                <a:srgbClr val="66FFFF"/>
              </a:solidFill>
              <a:ln w="9525">
                <a:round/>
                <a:headEnd/>
                <a:tailEnd/>
              </a:ln>
              <a:scene3d>
                <a:camera prst="legacyObliqueTopRight"/>
                <a:lightRig rig="legacyFlat3" dir="b"/>
              </a:scene3d>
              <a:sp3d extrusionH="430200" prstMaterial="legacyMatte">
                <a:bevelT w="13500" h="13500" prst="angle"/>
                <a:bevelB w="13500" h="13500" prst="angle"/>
                <a:extrusionClr>
                  <a:srgbClr val="66FFFF"/>
                </a:extrusionClr>
              </a:sp3d>
            </p:spPr>
            <p:txBody>
              <a:bodyPr lIns="0" tIns="42062" rIns="0" bIns="42062">
                <a:flatTx/>
              </a:bodyPr>
              <a:lstStyle/>
              <a:p>
                <a:pPr algn="ctr"/>
                <a:r>
                  <a:rPr lang="en-US" sz="1200" b="1">
                    <a:solidFill>
                      <a:srgbClr val="000000"/>
                    </a:solidFill>
                    <a:latin typeface="Times New Roman" pitchFamily="18" charset="0"/>
                    <a:cs typeface="Times New Roman" pitchFamily="18" charset="0"/>
                  </a:rPr>
                  <a:t>Thành viên</a:t>
                </a:r>
                <a:endParaRPr lang="en-US" sz="1200" b="1">
                  <a:latin typeface="Times New Roman" pitchFamily="18" charset="0"/>
                  <a:cs typeface="Times New Roman" pitchFamily="18" charset="0"/>
                </a:endParaRPr>
              </a:p>
            </p:txBody>
          </p:sp>
          <p:grpSp>
            <p:nvGrpSpPr>
              <p:cNvPr id="17440" name="Group 31"/>
              <p:cNvGrpSpPr>
                <a:grpSpLocks/>
              </p:cNvGrpSpPr>
              <p:nvPr/>
            </p:nvGrpSpPr>
            <p:grpSpPr bwMode="auto">
              <a:xfrm>
                <a:off x="943" y="4031"/>
                <a:ext cx="2837" cy="198"/>
                <a:chOff x="1650" y="11700"/>
                <a:chExt cx="7740" cy="540"/>
              </a:xfrm>
            </p:grpSpPr>
            <p:sp>
              <p:nvSpPr>
                <p:cNvPr id="17448" name="Line 32"/>
                <p:cNvSpPr>
                  <a:spLocks noChangeShapeType="1"/>
                </p:cNvSpPr>
                <p:nvPr/>
              </p:nvSpPr>
              <p:spPr bwMode="auto">
                <a:xfrm flipH="1">
                  <a:off x="1650" y="12240"/>
                  <a:ext cx="77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9" name="Line 33"/>
                <p:cNvSpPr>
                  <a:spLocks noChangeShapeType="1"/>
                </p:cNvSpPr>
                <p:nvPr/>
              </p:nvSpPr>
              <p:spPr bwMode="auto">
                <a:xfrm>
                  <a:off x="3270" y="1170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50" name="Line 34"/>
                <p:cNvSpPr>
                  <a:spLocks noChangeShapeType="1"/>
                </p:cNvSpPr>
                <p:nvPr/>
              </p:nvSpPr>
              <p:spPr bwMode="auto">
                <a:xfrm>
                  <a:off x="4800" y="1170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51" name="Line 35"/>
                <p:cNvSpPr>
                  <a:spLocks noChangeShapeType="1"/>
                </p:cNvSpPr>
                <p:nvPr/>
              </p:nvSpPr>
              <p:spPr bwMode="auto">
                <a:xfrm>
                  <a:off x="6330" y="1170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52" name="Line 36"/>
                <p:cNvSpPr>
                  <a:spLocks noChangeShapeType="1"/>
                </p:cNvSpPr>
                <p:nvPr/>
              </p:nvSpPr>
              <p:spPr bwMode="auto">
                <a:xfrm>
                  <a:off x="7830" y="1170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53" name="Line 37"/>
                <p:cNvSpPr>
                  <a:spLocks noChangeShapeType="1"/>
                </p:cNvSpPr>
                <p:nvPr/>
              </p:nvSpPr>
              <p:spPr bwMode="auto">
                <a:xfrm>
                  <a:off x="9390" y="1170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7441" name="Line 38"/>
              <p:cNvSpPr>
                <a:spLocks noChangeShapeType="1"/>
              </p:cNvSpPr>
              <p:nvPr/>
            </p:nvSpPr>
            <p:spPr bwMode="auto">
              <a:xfrm rot="10800000" flipH="1">
                <a:off x="1525" y="3437"/>
                <a:ext cx="224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2" name="Line 39"/>
              <p:cNvSpPr>
                <a:spLocks noChangeShapeType="1"/>
              </p:cNvSpPr>
              <p:nvPr/>
            </p:nvSpPr>
            <p:spPr bwMode="auto">
              <a:xfrm rot="10800000">
                <a:off x="3779" y="3437"/>
                <a:ext cx="0" cy="19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43" name="Line 40"/>
              <p:cNvSpPr>
                <a:spLocks noChangeShapeType="1"/>
              </p:cNvSpPr>
              <p:nvPr/>
            </p:nvSpPr>
            <p:spPr bwMode="auto">
              <a:xfrm rot="10800000">
                <a:off x="3219" y="3437"/>
                <a:ext cx="0" cy="19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44" name="Line 41"/>
              <p:cNvSpPr>
                <a:spLocks noChangeShapeType="1"/>
              </p:cNvSpPr>
              <p:nvPr/>
            </p:nvSpPr>
            <p:spPr bwMode="auto">
              <a:xfrm rot="10800000">
                <a:off x="2658" y="3437"/>
                <a:ext cx="0" cy="19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45" name="Line 42"/>
              <p:cNvSpPr>
                <a:spLocks noChangeShapeType="1"/>
              </p:cNvSpPr>
              <p:nvPr/>
            </p:nvSpPr>
            <p:spPr bwMode="auto">
              <a:xfrm rot="10800000">
                <a:off x="2108" y="3437"/>
                <a:ext cx="0" cy="19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46" name="Line 43"/>
              <p:cNvSpPr>
                <a:spLocks noChangeShapeType="1"/>
              </p:cNvSpPr>
              <p:nvPr/>
            </p:nvSpPr>
            <p:spPr bwMode="auto">
              <a:xfrm rot="10800000">
                <a:off x="1536" y="3437"/>
                <a:ext cx="0" cy="19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47" name="Line 44"/>
              <p:cNvSpPr>
                <a:spLocks noChangeShapeType="1"/>
              </p:cNvSpPr>
              <p:nvPr/>
            </p:nvSpPr>
            <p:spPr bwMode="auto">
              <a:xfrm flipH="1">
                <a:off x="3966" y="3833"/>
                <a:ext cx="594"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sp>
        <p:nvSpPr>
          <p:cNvPr id="17411" name="Rectangle 45"/>
          <p:cNvSpPr>
            <a:spLocks noGrp="1" noChangeArrowheads="1"/>
          </p:cNvSpPr>
          <p:nvPr>
            <p:ph type="title"/>
          </p:nvPr>
        </p:nvSpPr>
        <p:spPr>
          <a:xfrm>
            <a:off x="457200" y="381000"/>
            <a:ext cx="8305800" cy="762000"/>
          </a:xfrm>
        </p:spPr>
        <p:txBody>
          <a:bodyPr/>
          <a:lstStyle/>
          <a:p>
            <a:pPr eaLnBrk="1" hangingPunct="1"/>
            <a:r>
              <a:rPr lang="en-US" sz="3200" b="1" smtClean="0">
                <a:cs typeface="Times New Roman" pitchFamily="18" charset="0"/>
              </a:rPr>
              <a:t>MÔ HÌNH HỢP TÁC XÃ NN KIỂU MỚI</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n-US" altLang="ko-KR" sz="3200" b="1" smtClean="0">
                <a:ea typeface="Dotum" pitchFamily="34" charset="-127"/>
                <a:cs typeface="Times New Roman" pitchFamily="18" charset="0"/>
                <a:sym typeface="Monotype Sorts"/>
              </a:rPr>
              <a:t>II. Sự khác biệt giữa HTX NN kiểu mới </a:t>
            </a:r>
            <a:br>
              <a:rPr lang="en-US" altLang="ko-KR" sz="3200" b="1" smtClean="0">
                <a:ea typeface="Dotum" pitchFamily="34" charset="-127"/>
                <a:cs typeface="Times New Roman" pitchFamily="18" charset="0"/>
                <a:sym typeface="Monotype Sorts"/>
              </a:rPr>
            </a:br>
            <a:r>
              <a:rPr lang="en-US" altLang="ko-KR" sz="3200" b="1" smtClean="0">
                <a:ea typeface="Dotum" pitchFamily="34" charset="-127"/>
                <a:cs typeface="Times New Roman" pitchFamily="18" charset="0"/>
                <a:sym typeface="Monotype Sorts"/>
              </a:rPr>
              <a:t>với HTX NN kiểu cũ</a:t>
            </a:r>
            <a:endParaRPr lang="en-US" sz="2900" smtClean="0">
              <a:ea typeface="Dotum" pitchFamily="34" charset="-127"/>
              <a:cs typeface="Times New Roman" pitchFamily="18" charset="0"/>
            </a:endParaRPr>
          </a:p>
        </p:txBody>
      </p:sp>
      <p:sp>
        <p:nvSpPr>
          <p:cNvPr id="18435" name="Rectangle 3"/>
          <p:cNvSpPr>
            <a:spLocks noGrp="1" noChangeArrowheads="1"/>
          </p:cNvSpPr>
          <p:nvPr>
            <p:ph type="body" idx="1"/>
          </p:nvPr>
        </p:nvSpPr>
        <p:spPr/>
        <p:txBody>
          <a:bodyPr/>
          <a:lstStyle/>
          <a:p>
            <a:pPr algn="just">
              <a:buFont typeface="Wingdings" pitchFamily="2" charset="2"/>
              <a:buNone/>
            </a:pPr>
            <a:r>
              <a:rPr lang="en-US" altLang="ko-KR" sz="2800" b="1" smtClean="0">
                <a:solidFill>
                  <a:srgbClr val="C00000"/>
                </a:solidFill>
                <a:ea typeface="Dotum" pitchFamily="34" charset="-127"/>
                <a:cs typeface="Times New Roman" pitchFamily="18" charset="0"/>
                <a:sym typeface="Monotype Sorts"/>
              </a:rPr>
              <a:t>1.</a:t>
            </a:r>
            <a:r>
              <a:rPr lang="en-US" altLang="ko-KR" sz="2800" b="1" i="1" smtClean="0">
                <a:ea typeface="Dotum" pitchFamily="34" charset="-127"/>
                <a:cs typeface="Times New Roman" pitchFamily="18" charset="0"/>
                <a:sym typeface="Monotype Sorts"/>
              </a:rPr>
              <a:t> </a:t>
            </a:r>
            <a:r>
              <a:rPr lang="en-CA" sz="2800" b="1" smtClean="0">
                <a:solidFill>
                  <a:srgbClr val="C00000"/>
                </a:solidFill>
                <a:ea typeface="Dotum" pitchFamily="34" charset="-127"/>
                <a:cs typeface="Times New Roman" pitchFamily="18" charset="0"/>
              </a:rPr>
              <a:t>Về xã viên</a:t>
            </a:r>
            <a:endParaRPr lang="en-CA" sz="2800" smtClean="0">
              <a:ea typeface="Dotum" pitchFamily="34" charset="-127"/>
              <a:cs typeface="Times New Roman" pitchFamily="18" charset="0"/>
            </a:endParaRPr>
          </a:p>
        </p:txBody>
      </p:sp>
      <p:graphicFrame>
        <p:nvGraphicFramePr>
          <p:cNvPr id="4" name="Table 3"/>
          <p:cNvGraphicFramePr>
            <a:graphicFrameLocks noGrp="1"/>
          </p:cNvGraphicFramePr>
          <p:nvPr/>
        </p:nvGraphicFramePr>
        <p:xfrm>
          <a:off x="533400" y="2174875"/>
          <a:ext cx="8077200" cy="3500438"/>
        </p:xfrm>
        <a:graphic>
          <a:graphicData uri="http://schemas.openxmlformats.org/drawingml/2006/table">
            <a:tbl>
              <a:tblPr/>
              <a:tblGrid>
                <a:gridCol w="3631035"/>
                <a:gridCol w="4446165"/>
              </a:tblGrid>
              <a:tr h="853436">
                <a:tc>
                  <a:txBody>
                    <a:bodyPr/>
                    <a:lstStyle/>
                    <a:p>
                      <a:pPr marL="0" marR="0" lvl="0" indent="0" algn="ctr" defTabSz="914400" rtl="0" eaLnBrk="1" fontAlgn="base" latinLnBrk="0" hangingPunct="1">
                        <a:lnSpc>
                          <a:spcPts val="3000"/>
                        </a:lnSpc>
                        <a:spcBef>
                          <a:spcPts val="1200"/>
                        </a:spcBef>
                        <a:spcAft>
                          <a:spcPct val="0"/>
                        </a:spcAft>
                        <a:buClrTx/>
                        <a:buSzTx/>
                        <a:buFontTx/>
                        <a:buNone/>
                        <a:tabLst/>
                      </a:pP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nghiệp</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cũ</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8" marB="45718">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ts val="3000"/>
                        </a:lnSpc>
                        <a:spcBef>
                          <a:spcPts val="1200"/>
                        </a:spcBef>
                        <a:spcAft>
                          <a:spcPct val="0"/>
                        </a:spcAft>
                        <a:buClrTx/>
                        <a:buSzTx/>
                        <a:buFontTx/>
                        <a:buNone/>
                        <a:tabLst/>
                      </a:pP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nghiệp</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mới</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8" marB="45718">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7002">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nghiệp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cũ</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bao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gồm</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Cá</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nhân</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8" marB="45718">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nghiệp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mới</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bao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gồm</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Cá</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Hộ</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gia</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đình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Pháp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8" marB="45718">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altLang="ko-KR" sz="3200" b="1" smtClean="0">
                <a:ea typeface="Dotum" pitchFamily="34" charset="-127"/>
                <a:cs typeface="Times New Roman" pitchFamily="18" charset="0"/>
                <a:sym typeface="Monotype Sorts"/>
              </a:rPr>
              <a:t>II. Sự khác biệt giữa HTX NN kiểu mới </a:t>
            </a:r>
            <a:br>
              <a:rPr lang="en-US" altLang="ko-KR" sz="3200" b="1" smtClean="0">
                <a:ea typeface="Dotum" pitchFamily="34" charset="-127"/>
                <a:cs typeface="Times New Roman" pitchFamily="18" charset="0"/>
                <a:sym typeface="Monotype Sorts"/>
              </a:rPr>
            </a:br>
            <a:r>
              <a:rPr lang="en-US" altLang="ko-KR" sz="3200" b="1" smtClean="0">
                <a:ea typeface="Dotum" pitchFamily="34" charset="-127"/>
                <a:cs typeface="Times New Roman" pitchFamily="18" charset="0"/>
                <a:sym typeface="Monotype Sorts"/>
              </a:rPr>
              <a:t>với HTX NN kiểu cũ</a:t>
            </a:r>
            <a:endParaRPr lang="en-US" sz="2900" smtClean="0">
              <a:ea typeface="Dotum" pitchFamily="34" charset="-127"/>
              <a:cs typeface="Times New Roman" pitchFamily="18" charset="0"/>
            </a:endParaRPr>
          </a:p>
        </p:txBody>
      </p:sp>
      <p:sp>
        <p:nvSpPr>
          <p:cNvPr id="19459" name="Rectangle 3"/>
          <p:cNvSpPr>
            <a:spLocks noGrp="1" noChangeArrowheads="1"/>
          </p:cNvSpPr>
          <p:nvPr>
            <p:ph type="body" idx="1"/>
          </p:nvPr>
        </p:nvSpPr>
        <p:spPr>
          <a:xfrm>
            <a:off x="533400" y="1295400"/>
            <a:ext cx="7924800" cy="4572000"/>
          </a:xfrm>
        </p:spPr>
        <p:txBody>
          <a:bodyPr/>
          <a:lstStyle/>
          <a:p>
            <a:pPr algn="just">
              <a:lnSpc>
                <a:spcPts val="3000"/>
              </a:lnSpc>
              <a:spcBef>
                <a:spcPts val="300"/>
              </a:spcBef>
              <a:buFont typeface="Wingdings" pitchFamily="2" charset="2"/>
              <a:buNone/>
            </a:pPr>
            <a:r>
              <a:rPr lang="en-US" altLang="ko-KR" sz="2600" b="1" smtClean="0">
                <a:solidFill>
                  <a:srgbClr val="C00000"/>
                </a:solidFill>
                <a:ea typeface="Dotum" pitchFamily="34" charset="-127"/>
                <a:cs typeface="Times New Roman" pitchFamily="18" charset="0"/>
                <a:sym typeface="Monotype Sorts"/>
              </a:rPr>
              <a:t>2.</a:t>
            </a:r>
            <a:r>
              <a:rPr lang="en-US" altLang="ko-KR" sz="2600" b="1" i="1" smtClean="0">
                <a:ea typeface="Dotum" pitchFamily="34" charset="-127"/>
                <a:cs typeface="Times New Roman" pitchFamily="18" charset="0"/>
                <a:sym typeface="Monotype Sorts"/>
              </a:rPr>
              <a:t> </a:t>
            </a:r>
            <a:r>
              <a:rPr lang="en-CA" sz="2600" b="1" smtClean="0">
                <a:solidFill>
                  <a:srgbClr val="C00000"/>
                </a:solidFill>
                <a:ea typeface="Dotum" pitchFamily="34" charset="-127"/>
                <a:cs typeface="Times New Roman" pitchFamily="18" charset="0"/>
              </a:rPr>
              <a:t>Về sở hữu</a:t>
            </a:r>
            <a:endParaRPr lang="en-CA" smtClean="0">
              <a:ea typeface="Dotum" pitchFamily="34" charset="-127"/>
              <a:cs typeface="Times New Roman" pitchFamily="18" charset="0"/>
            </a:endParaRPr>
          </a:p>
        </p:txBody>
      </p:sp>
      <p:graphicFrame>
        <p:nvGraphicFramePr>
          <p:cNvPr id="4" name="Table 3"/>
          <p:cNvGraphicFramePr>
            <a:graphicFrameLocks noGrp="1"/>
          </p:cNvGraphicFramePr>
          <p:nvPr/>
        </p:nvGraphicFramePr>
        <p:xfrm>
          <a:off x="381000" y="1752600"/>
          <a:ext cx="8382000" cy="4648200"/>
        </p:xfrm>
        <a:graphic>
          <a:graphicData uri="http://schemas.openxmlformats.org/drawingml/2006/table">
            <a:tbl>
              <a:tblPr/>
              <a:tblGrid>
                <a:gridCol w="3768055"/>
                <a:gridCol w="4613945"/>
              </a:tblGrid>
              <a:tr h="533399">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200" b="1" i="0" u="none" strike="noStrike" cap="none" normalizeH="0" baseline="0" dirty="0" smtClean="0">
                          <a:ln>
                            <a:noFill/>
                          </a:ln>
                          <a:solidFill>
                            <a:schemeClr val="tx1"/>
                          </a:solidFill>
                          <a:effectLst/>
                          <a:latin typeface="Times New Roman" pitchFamily="18" charset="0"/>
                          <a:cs typeface="Times New Roman" pitchFamily="18" charset="0"/>
                        </a:rPr>
                        <a:t> HTX NN </a:t>
                      </a: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cũ</a:t>
                      </a:r>
                      <a:endParaRPr kumimoji="0" lang="en-US" sz="2200" b="0" i="0" u="none" strike="noStrike" cap="none" normalizeH="0" baseline="0" dirty="0" smtClean="0">
                        <a:ln>
                          <a:noFill/>
                        </a:ln>
                        <a:solidFill>
                          <a:schemeClr val="tx1"/>
                        </a:solidFill>
                        <a:effectLst/>
                        <a:latin typeface="Times New Roman" pitchFamily="18" charset="0"/>
                      </a:endParaRPr>
                    </a:p>
                  </a:txBody>
                  <a:tcPr marL="99060" marR="990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200" b="1" i="0" u="none" strike="noStrike" cap="none" normalizeH="0" baseline="0" dirty="0" smtClean="0">
                          <a:ln>
                            <a:noFill/>
                          </a:ln>
                          <a:solidFill>
                            <a:schemeClr val="tx1"/>
                          </a:solidFill>
                          <a:effectLst/>
                          <a:latin typeface="Times New Roman" pitchFamily="18" charset="0"/>
                          <a:cs typeface="Times New Roman" pitchFamily="18" charset="0"/>
                        </a:rPr>
                        <a:t> HTX NN </a:t>
                      </a: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1" i="0" u="none" strike="noStrike" cap="none" normalizeH="0" baseline="0" dirty="0" err="1" smtClean="0">
                          <a:ln>
                            <a:noFill/>
                          </a:ln>
                          <a:solidFill>
                            <a:schemeClr val="tx1"/>
                          </a:solidFill>
                          <a:effectLst/>
                          <a:latin typeface="Times New Roman" pitchFamily="18" charset="0"/>
                          <a:cs typeface="Times New Roman" pitchFamily="18" charset="0"/>
                        </a:rPr>
                        <a:t>mới</a:t>
                      </a:r>
                      <a:endParaRPr kumimoji="0" lang="en-US" sz="2200" b="0" i="0" u="none" strike="noStrike" cap="none" normalizeH="0" baseline="0" dirty="0" smtClean="0">
                        <a:ln>
                          <a:noFill/>
                        </a:ln>
                        <a:solidFill>
                          <a:schemeClr val="tx1"/>
                        </a:solidFill>
                        <a:effectLst/>
                        <a:latin typeface="Times New Roman" pitchFamily="18" charset="0"/>
                      </a:endParaRPr>
                    </a:p>
                  </a:txBody>
                  <a:tcPr marL="99060" marR="990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4801">
                <a:tc>
                  <a:txBody>
                    <a:bodyPr/>
                    <a:lstStyle/>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Sở</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hữu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được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thừa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nhận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Chỉ</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thừa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nhận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sở</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hữu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tập</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thể</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về</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tư</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liệu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người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dân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vào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phải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góp</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ruộng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trâu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bò</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công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cụ</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chủ</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yếu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endParaRPr>
                    </a:p>
                  </a:txBody>
                  <a:tcPr marL="99060" marR="990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Phân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định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rõ</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sở</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hữu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tập</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thể</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sở</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hữu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thành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viên</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Sở</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hữu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tập</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thể</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gồm</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nguồn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vốn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tích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lũy</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tái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đầu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tư</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tài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trước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đây</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được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giao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lại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tập</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thể</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sử</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dụng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Tài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do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nước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tổ</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chức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trong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ngoài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nước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tài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trợ</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quỹ</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chia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ct val="1000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Sở</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hữu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ruộng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trâu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bò</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công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cụ</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cá</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viên</a:t>
                      </a:r>
                      <a:endParaRPr kumimoji="0" lang="en-US" sz="2200" b="0" i="0" u="none" strike="noStrike" cap="none" normalizeH="0" baseline="0" dirty="0" smtClean="0">
                        <a:ln>
                          <a:noFill/>
                        </a:ln>
                        <a:solidFill>
                          <a:schemeClr val="tx1"/>
                        </a:solidFill>
                        <a:effectLst/>
                        <a:latin typeface="Times New Roman" pitchFamily="18" charset="0"/>
                      </a:endParaRPr>
                    </a:p>
                  </a:txBody>
                  <a:tcPr marL="99060" marR="990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altLang="ko-KR" sz="3200" b="1" smtClean="0">
                <a:ea typeface="Dotum" pitchFamily="34" charset="-127"/>
                <a:cs typeface="Times New Roman" pitchFamily="18" charset="0"/>
                <a:sym typeface="Monotype Sorts"/>
              </a:rPr>
              <a:t>II. Sự khác biệt giữa HTX NN kiểu mới </a:t>
            </a:r>
            <a:br>
              <a:rPr lang="en-US" altLang="ko-KR" sz="3200" b="1" smtClean="0">
                <a:ea typeface="Dotum" pitchFamily="34" charset="-127"/>
                <a:cs typeface="Times New Roman" pitchFamily="18" charset="0"/>
                <a:sym typeface="Monotype Sorts"/>
              </a:rPr>
            </a:br>
            <a:r>
              <a:rPr lang="en-US" altLang="ko-KR" sz="3200" b="1" smtClean="0">
                <a:ea typeface="Dotum" pitchFamily="34" charset="-127"/>
                <a:cs typeface="Times New Roman" pitchFamily="18" charset="0"/>
                <a:sym typeface="Monotype Sorts"/>
              </a:rPr>
              <a:t>với HTX NN kiểu cũ</a:t>
            </a:r>
            <a:endParaRPr lang="en-US" sz="2900" smtClean="0">
              <a:ea typeface="Dotum" pitchFamily="34" charset="-127"/>
              <a:cs typeface="Times New Roman" pitchFamily="18" charset="0"/>
            </a:endParaRPr>
          </a:p>
        </p:txBody>
      </p:sp>
      <p:sp>
        <p:nvSpPr>
          <p:cNvPr id="20483" name="Rectangle 3"/>
          <p:cNvSpPr>
            <a:spLocks noGrp="1" noChangeArrowheads="1"/>
          </p:cNvSpPr>
          <p:nvPr>
            <p:ph type="body" idx="1"/>
          </p:nvPr>
        </p:nvSpPr>
        <p:spPr>
          <a:xfrm>
            <a:off x="533400" y="1295400"/>
            <a:ext cx="7924800" cy="4572000"/>
          </a:xfrm>
        </p:spPr>
        <p:txBody>
          <a:bodyPr/>
          <a:lstStyle/>
          <a:p>
            <a:pPr algn="just">
              <a:lnSpc>
                <a:spcPts val="3000"/>
              </a:lnSpc>
              <a:spcBef>
                <a:spcPts val="300"/>
              </a:spcBef>
              <a:buFont typeface="Wingdings" pitchFamily="2" charset="2"/>
              <a:buNone/>
            </a:pPr>
            <a:r>
              <a:rPr lang="en-US" altLang="ko-KR" sz="2400" b="1" smtClean="0">
                <a:solidFill>
                  <a:srgbClr val="C00000"/>
                </a:solidFill>
                <a:ea typeface="Dotum" pitchFamily="34" charset="-127"/>
                <a:cs typeface="Times New Roman" pitchFamily="18" charset="0"/>
                <a:sym typeface="Monotype Sorts"/>
              </a:rPr>
              <a:t>3.</a:t>
            </a:r>
            <a:r>
              <a:rPr lang="en-US" altLang="ko-KR" sz="2400" b="1" i="1" smtClean="0">
                <a:ea typeface="Dotum" pitchFamily="34" charset="-127"/>
                <a:cs typeface="Times New Roman" pitchFamily="18" charset="0"/>
                <a:sym typeface="Monotype Sorts"/>
              </a:rPr>
              <a:t> </a:t>
            </a:r>
            <a:r>
              <a:rPr lang="en-CA" sz="2400" b="1" smtClean="0">
                <a:solidFill>
                  <a:srgbClr val="C00000"/>
                </a:solidFill>
                <a:ea typeface="Dotum" pitchFamily="34" charset="-127"/>
                <a:cs typeface="Times New Roman" pitchFamily="18" charset="0"/>
              </a:rPr>
              <a:t>Về quan hệ giữa xã viên với HTX</a:t>
            </a:r>
            <a:endParaRPr lang="en-CA" smtClean="0">
              <a:ea typeface="Dotum" pitchFamily="34" charset="-127"/>
              <a:cs typeface="Times New Roman" pitchFamily="18" charset="0"/>
            </a:endParaRPr>
          </a:p>
        </p:txBody>
      </p:sp>
      <p:graphicFrame>
        <p:nvGraphicFramePr>
          <p:cNvPr id="4" name="Table 3"/>
          <p:cNvGraphicFramePr>
            <a:graphicFrameLocks noGrp="1"/>
          </p:cNvGraphicFramePr>
          <p:nvPr/>
        </p:nvGraphicFramePr>
        <p:xfrm>
          <a:off x="381000" y="1752600"/>
          <a:ext cx="8229600" cy="4679950"/>
        </p:xfrm>
        <a:graphic>
          <a:graphicData uri="http://schemas.openxmlformats.org/drawingml/2006/table">
            <a:tbl>
              <a:tblPr/>
              <a:tblGrid>
                <a:gridCol w="3276600"/>
                <a:gridCol w="4953000"/>
              </a:tblGrid>
              <a:tr h="802774">
                <a:tc>
                  <a:txBody>
                    <a:bodyPr/>
                    <a:lstStyle/>
                    <a:p>
                      <a:pPr marL="0" marR="0" lvl="0" indent="0" algn="ctr" defTabSz="914400" rtl="0" eaLnBrk="1" fontAlgn="base" latinLnBrk="0" hangingPunct="1">
                        <a:lnSpc>
                          <a:spcPts val="2800"/>
                        </a:lnSpc>
                        <a:spcBef>
                          <a:spcPts val="0"/>
                        </a:spcBef>
                        <a:spcAft>
                          <a:spcPct val="0"/>
                        </a:spcAft>
                        <a:buClrTx/>
                        <a:buSzTx/>
                        <a:buFontTx/>
                        <a:buNone/>
                        <a:tabLst/>
                      </a:pP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400" b="1" i="0" u="none" strike="noStrike" cap="none" normalizeH="0" baseline="0" dirty="0" smtClean="0">
                          <a:ln>
                            <a:noFill/>
                          </a:ln>
                          <a:solidFill>
                            <a:schemeClr val="tx1"/>
                          </a:solidFill>
                          <a:effectLst/>
                          <a:latin typeface="Times New Roman" pitchFamily="18" charset="0"/>
                          <a:cs typeface="Times New Roman" pitchFamily="18" charset="0"/>
                        </a:rPr>
                        <a:t> HTXNN </a:t>
                      </a: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cũ</a:t>
                      </a:r>
                      <a:endParaRPr kumimoji="0" lang="en-US" sz="2400" b="0" i="0" u="none" strike="noStrike" cap="none" normalizeH="0" baseline="0" dirty="0" smtClean="0">
                        <a:ln>
                          <a:noFill/>
                        </a:ln>
                        <a:solidFill>
                          <a:schemeClr val="tx1"/>
                        </a:solidFill>
                        <a:effectLst/>
                        <a:latin typeface="Times New Roman" pitchFamily="18" charset="0"/>
                      </a:endParaRPr>
                    </a:p>
                  </a:txBody>
                  <a:tcPr marL="99060" marR="99060" marT="45734" marB="45734">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ts val="2800"/>
                        </a:lnSpc>
                        <a:spcBef>
                          <a:spcPts val="0"/>
                        </a:spcBef>
                        <a:spcAft>
                          <a:spcPct val="0"/>
                        </a:spcAft>
                        <a:buClrTx/>
                        <a:buSzTx/>
                        <a:buFontTx/>
                        <a:buNone/>
                        <a:tabLst/>
                      </a:pP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400" b="1" i="0" u="none" strike="noStrike" cap="none" normalizeH="0" baseline="0" dirty="0" smtClean="0">
                          <a:ln>
                            <a:noFill/>
                          </a:ln>
                          <a:solidFill>
                            <a:schemeClr val="tx1"/>
                          </a:solidFill>
                          <a:effectLst/>
                          <a:latin typeface="Times New Roman" pitchFamily="18" charset="0"/>
                          <a:cs typeface="Times New Roman" pitchFamily="18" charset="0"/>
                        </a:rPr>
                        <a:t> HTX NN </a:t>
                      </a: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400" b="1" i="0" u="none" strike="noStrike" cap="none" normalizeH="0" baseline="0" dirty="0" err="1" smtClean="0">
                          <a:ln>
                            <a:noFill/>
                          </a:ln>
                          <a:solidFill>
                            <a:schemeClr val="tx1"/>
                          </a:solidFill>
                          <a:effectLst/>
                          <a:latin typeface="Times New Roman" pitchFamily="18" charset="0"/>
                          <a:cs typeface="Times New Roman" pitchFamily="18" charset="0"/>
                        </a:rPr>
                        <a:t>mới</a:t>
                      </a:r>
                      <a:endParaRPr kumimoji="0" lang="en-US" sz="2400" b="0" i="0" u="none" strike="noStrike" cap="none" normalizeH="0" baseline="0" dirty="0" smtClean="0">
                        <a:ln>
                          <a:noFill/>
                        </a:ln>
                        <a:solidFill>
                          <a:schemeClr val="tx1"/>
                        </a:solidFill>
                        <a:effectLst/>
                        <a:latin typeface="Times New Roman" pitchFamily="18" charset="0"/>
                      </a:endParaRPr>
                    </a:p>
                  </a:txBody>
                  <a:tcPr marL="99060" marR="99060" marT="45734" marB="45734">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7176">
                <a:tc>
                  <a:txBody>
                    <a:bodyPr/>
                    <a:lstStyle/>
                    <a:p>
                      <a:pPr marL="0" marR="0" lvl="0" indent="0" algn="just" defTabSz="914400" rtl="0" eaLnBrk="1" fontAlgn="base" latinLnBrk="0" hangingPunct="1">
                        <a:lnSpc>
                          <a:spcPts val="2800"/>
                        </a:lnSpc>
                        <a:spcBef>
                          <a:spcPts val="0"/>
                        </a:spcBef>
                        <a:spcAft>
                          <a:spcPct val="0"/>
                        </a:spcAft>
                        <a:buClrTx/>
                        <a:buSzTx/>
                        <a:buFontTx/>
                        <a:buChar char="-"/>
                        <a:tabLst/>
                      </a:pP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người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lao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động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làm</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công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HTX</a:t>
                      </a:r>
                    </a:p>
                    <a:p>
                      <a:pPr marL="0" marR="0" lvl="0" indent="0" algn="just" defTabSz="914400" rtl="0" eaLnBrk="1" fontAlgn="base" latinLnBrk="0" hangingPunct="1">
                        <a:lnSpc>
                          <a:spcPts val="2800"/>
                        </a:lnSpc>
                        <a:spcBef>
                          <a:spcPts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endParaRPr>
                    </a:p>
                  </a:txBody>
                  <a:tcPr marL="99060" marR="99060" marT="45734" marB="45734">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base" latinLnBrk="0" hangingPunct="1">
                        <a:lnSpc>
                          <a:spcPts val="28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Quan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hệ</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giữa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quan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hệ</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bình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đẳng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tự</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nguyện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cùng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lợi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cùng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chịu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rủi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ro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trong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kinh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doanh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2800"/>
                        </a:lnSpc>
                        <a:spcBef>
                          <a:spcPts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Hộ</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là</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đơn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vị</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kinh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tế</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tự</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chủ</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tự</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điều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hành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lao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động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gia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đình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tự</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quyết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định</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bố</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trí</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cây</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trồng</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vật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nuôi</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tự</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mua</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vật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tư</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đầu</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vào</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CA" sz="2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endParaRPr>
                    </a:p>
                  </a:txBody>
                  <a:tcPr marL="99060" marR="99060" marT="45734" marB="45734">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altLang="ko-KR" sz="3200" b="1" smtClean="0">
                <a:ea typeface="Dotum" pitchFamily="34" charset="-127"/>
                <a:cs typeface="Times New Roman" pitchFamily="18" charset="0"/>
                <a:sym typeface="Monotype Sorts"/>
              </a:rPr>
              <a:t>II. Sự khác biệt gi</a:t>
            </a:r>
            <a:r>
              <a:rPr lang="en-US" sz="3200" b="1" smtClean="0">
                <a:ea typeface="Dotum" pitchFamily="34" charset="-127"/>
                <a:cs typeface="Times New Roman" pitchFamily="18" charset="0"/>
              </a:rPr>
              <a:t>ữ</a:t>
            </a:r>
            <a:r>
              <a:rPr lang="en-US" altLang="ko-KR" sz="3200" b="1" smtClean="0">
                <a:ea typeface="Dotum" pitchFamily="34" charset="-127"/>
                <a:cs typeface="Times New Roman" pitchFamily="18" charset="0"/>
                <a:sym typeface="Monotype Sorts"/>
              </a:rPr>
              <a:t>a HTX NN kiểu mới </a:t>
            </a:r>
            <a:br>
              <a:rPr lang="en-US" altLang="ko-KR" sz="3200" b="1" smtClean="0">
                <a:ea typeface="Dotum" pitchFamily="34" charset="-127"/>
                <a:cs typeface="Times New Roman" pitchFamily="18" charset="0"/>
                <a:sym typeface="Monotype Sorts"/>
              </a:rPr>
            </a:br>
            <a:r>
              <a:rPr lang="en-US" altLang="ko-KR" sz="3200" b="1" smtClean="0">
                <a:ea typeface="Dotum" pitchFamily="34" charset="-127"/>
                <a:cs typeface="Times New Roman" pitchFamily="18" charset="0"/>
                <a:sym typeface="Monotype Sorts"/>
              </a:rPr>
              <a:t>với HTX NN kiểu cũ</a:t>
            </a:r>
            <a:endParaRPr lang="en-US" sz="3200" b="1" smtClean="0">
              <a:ea typeface="Dotum" pitchFamily="34" charset="-127"/>
              <a:cs typeface="Times New Roman" pitchFamily="18" charset="0"/>
              <a:sym typeface="Monotype Sorts"/>
            </a:endParaRPr>
          </a:p>
        </p:txBody>
      </p:sp>
      <p:sp>
        <p:nvSpPr>
          <p:cNvPr id="22531" name="Rectangle 3"/>
          <p:cNvSpPr>
            <a:spLocks noGrp="1" noChangeArrowheads="1"/>
          </p:cNvSpPr>
          <p:nvPr>
            <p:ph type="body" idx="1"/>
          </p:nvPr>
        </p:nvSpPr>
        <p:spPr>
          <a:xfrm>
            <a:off x="533400" y="1295400"/>
            <a:ext cx="7924800" cy="4572000"/>
          </a:xfrm>
        </p:spPr>
        <p:txBody>
          <a:bodyPr/>
          <a:lstStyle/>
          <a:p>
            <a:pPr algn="just">
              <a:lnSpc>
                <a:spcPts val="3000"/>
              </a:lnSpc>
              <a:spcBef>
                <a:spcPts val="300"/>
              </a:spcBef>
              <a:buFont typeface="Wingdings" pitchFamily="2" charset="2"/>
              <a:buNone/>
            </a:pPr>
            <a:r>
              <a:rPr lang="en-US" altLang="ko-KR" sz="2800" b="1" smtClean="0">
                <a:solidFill>
                  <a:srgbClr val="C00000"/>
                </a:solidFill>
                <a:ea typeface="Dotum" pitchFamily="34" charset="-127"/>
                <a:cs typeface="Times New Roman" pitchFamily="18" charset="0"/>
                <a:sym typeface="Monotype Sorts"/>
              </a:rPr>
              <a:t>5.</a:t>
            </a:r>
            <a:r>
              <a:rPr lang="en-US" altLang="ko-KR" sz="2800" b="1" i="1" smtClean="0">
                <a:ea typeface="Dotum" pitchFamily="34" charset="-127"/>
                <a:cs typeface="Times New Roman" pitchFamily="18" charset="0"/>
                <a:sym typeface="Monotype Sorts"/>
              </a:rPr>
              <a:t> </a:t>
            </a:r>
            <a:r>
              <a:rPr lang="en-CA" sz="2800" b="1" smtClean="0">
                <a:solidFill>
                  <a:srgbClr val="C00000"/>
                </a:solidFill>
                <a:ea typeface="Dotum" pitchFamily="34" charset="-127"/>
                <a:cs typeface="Times New Roman" pitchFamily="18" charset="0"/>
              </a:rPr>
              <a:t>Về phân phối lãi</a:t>
            </a:r>
            <a:endParaRPr lang="en-CA" sz="2800" smtClean="0">
              <a:ea typeface="Dotum" pitchFamily="34" charset="-127"/>
              <a:cs typeface="Times New Roman" pitchFamily="18" charset="0"/>
            </a:endParaRPr>
          </a:p>
        </p:txBody>
      </p:sp>
      <p:graphicFrame>
        <p:nvGraphicFramePr>
          <p:cNvPr id="4" name="Table 3"/>
          <p:cNvGraphicFramePr>
            <a:graphicFrameLocks noGrp="1"/>
          </p:cNvGraphicFramePr>
          <p:nvPr/>
        </p:nvGraphicFramePr>
        <p:xfrm>
          <a:off x="457200" y="1773238"/>
          <a:ext cx="8229600" cy="4237037"/>
        </p:xfrm>
        <a:graphic>
          <a:graphicData uri="http://schemas.openxmlformats.org/drawingml/2006/table">
            <a:tbl>
              <a:tblPr/>
              <a:tblGrid>
                <a:gridCol w="3699545"/>
                <a:gridCol w="4530055"/>
              </a:tblGrid>
              <a:tr h="944939">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HTX NN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cũ</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3" marB="45713">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HTX NN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1" i="0" u="none" strike="noStrike" cap="none" normalizeH="0" baseline="0" dirty="0" err="1" smtClean="0">
                          <a:ln>
                            <a:noFill/>
                          </a:ln>
                          <a:solidFill>
                            <a:schemeClr val="tx1"/>
                          </a:solidFill>
                          <a:effectLst/>
                          <a:latin typeface="Times New Roman" pitchFamily="18" charset="0"/>
                          <a:cs typeface="Times New Roman" pitchFamily="18" charset="0"/>
                        </a:rPr>
                        <a:t>mới</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3" marB="45713">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2098">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Trong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nghiệp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cũ</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Char char="-"/>
                        <a:tabLst/>
                      </a:pP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Phân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phối</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thu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nhập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mang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nặng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tính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bình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quân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bao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cấp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chủ</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yếu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theo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công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lao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động</a:t>
                      </a:r>
                      <a:endParaRPr kumimoji="0" lang="en-CA" sz="2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9060" marR="99060" marT="45713" marB="45713">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Trong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hình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nông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nghiệp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kiểu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mới</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None/>
                        <a:tabLst/>
                      </a:pP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Thu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nhập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sau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khi</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được</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trích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lập</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quỹ</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theo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Luật</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được</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chia</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cho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chủ</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yếu</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theo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mức</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độ</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sử</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dụng</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dịch</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vụ</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HTX,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phần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còn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lại</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chia</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theo</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vốn</a:t>
                      </a:r>
                      <a:r>
                        <a:rPr kumimoji="0" lang="en-CA"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CA" sz="2800" b="0" i="0" u="none" strike="noStrike" cap="none" normalizeH="0" baseline="0" dirty="0" err="1" smtClean="0">
                          <a:ln>
                            <a:noFill/>
                          </a:ln>
                          <a:solidFill>
                            <a:schemeClr val="tx1"/>
                          </a:solidFill>
                          <a:effectLst/>
                          <a:latin typeface="Times New Roman" pitchFamily="18" charset="0"/>
                          <a:cs typeface="Times New Roman" pitchFamily="18" charset="0"/>
                        </a:rPr>
                        <a:t>góp</a:t>
                      </a:r>
                      <a:endParaRPr kumimoji="0" lang="en-US" sz="2800" b="0" i="0" u="none" strike="noStrike" cap="none" normalizeH="0" baseline="0" dirty="0" smtClean="0">
                        <a:ln>
                          <a:noFill/>
                        </a:ln>
                        <a:solidFill>
                          <a:schemeClr val="tx1"/>
                        </a:solidFill>
                        <a:effectLst/>
                        <a:latin typeface="Times New Roman" pitchFamily="18" charset="0"/>
                      </a:endParaRPr>
                    </a:p>
                  </a:txBody>
                  <a:tcPr marL="99060" marR="99060" marT="45713" marB="45713">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AutoShape 4"/>
          <p:cNvCxnSpPr>
            <a:cxnSpLocks noChangeShapeType="1"/>
          </p:cNvCxnSpPr>
          <p:nvPr/>
        </p:nvCxnSpPr>
        <p:spPr bwMode="auto">
          <a:xfrm flipV="1">
            <a:off x="1524000" y="3900488"/>
            <a:ext cx="1928813" cy="1009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79" name="AutoShape 5"/>
          <p:cNvCxnSpPr>
            <a:cxnSpLocks noChangeShapeType="1"/>
          </p:cNvCxnSpPr>
          <p:nvPr/>
        </p:nvCxnSpPr>
        <p:spPr bwMode="auto">
          <a:xfrm flipV="1">
            <a:off x="3952875" y="3614738"/>
            <a:ext cx="514350" cy="12858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0" name="AutoShape 6"/>
          <p:cNvCxnSpPr>
            <a:cxnSpLocks noChangeShapeType="1"/>
          </p:cNvCxnSpPr>
          <p:nvPr/>
        </p:nvCxnSpPr>
        <p:spPr bwMode="auto">
          <a:xfrm flipH="1" flipV="1">
            <a:off x="4810125" y="3829050"/>
            <a:ext cx="1857375" cy="1071563"/>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1" name="AutoShape 7"/>
          <p:cNvCxnSpPr>
            <a:cxnSpLocks noChangeShapeType="1"/>
          </p:cNvCxnSpPr>
          <p:nvPr/>
        </p:nvCxnSpPr>
        <p:spPr bwMode="auto">
          <a:xfrm>
            <a:off x="4881563" y="3686175"/>
            <a:ext cx="1500187" cy="71438"/>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582" name="Text Box 12"/>
          <p:cNvSpPr txBox="1">
            <a:spLocks noChangeArrowheads="1"/>
          </p:cNvSpPr>
          <p:nvPr/>
        </p:nvSpPr>
        <p:spPr bwMode="auto">
          <a:xfrm>
            <a:off x="3048000" y="2471738"/>
            <a:ext cx="2514600" cy="5000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solidFill>
                  <a:srgbClr val="FF0000"/>
                </a:solidFill>
                <a:latin typeface="Times New Roman" pitchFamily="18" charset="0"/>
                <a:ea typeface="Arial" pitchFamily="34" charset="0"/>
                <a:cs typeface="Times New Roman" pitchFamily="18" charset="0"/>
              </a:rPr>
              <a:t>Thị trường đầu vào</a:t>
            </a:r>
          </a:p>
        </p:txBody>
      </p:sp>
      <p:sp>
        <p:nvSpPr>
          <p:cNvPr id="24583" name="Text Box 9"/>
          <p:cNvSpPr txBox="1">
            <a:spLocks noChangeArrowheads="1"/>
          </p:cNvSpPr>
          <p:nvPr/>
        </p:nvSpPr>
        <p:spPr bwMode="auto">
          <a:xfrm>
            <a:off x="3200400" y="3581400"/>
            <a:ext cx="1627188" cy="3476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b="1">
                <a:latin typeface="Times New Roman" pitchFamily="18" charset="0"/>
                <a:ea typeface="Arial" pitchFamily="34" charset="0"/>
                <a:cs typeface="Times New Roman" pitchFamily="18" charset="0"/>
              </a:rPr>
              <a:t>Doanh nghiệp      </a:t>
            </a:r>
          </a:p>
        </p:txBody>
      </p:sp>
      <p:sp>
        <p:nvSpPr>
          <p:cNvPr id="24584" name="Text Box 8"/>
          <p:cNvSpPr txBox="1">
            <a:spLocks noChangeArrowheads="1"/>
          </p:cNvSpPr>
          <p:nvPr/>
        </p:nvSpPr>
        <p:spPr bwMode="auto">
          <a:xfrm>
            <a:off x="6381750" y="3543300"/>
            <a:ext cx="2000250" cy="571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b="1">
                <a:latin typeface="Times New Roman" pitchFamily="18" charset="0"/>
                <a:ea typeface="Arial" pitchFamily="34" charset="0"/>
                <a:cs typeface="Times New Roman" pitchFamily="18" charset="0"/>
              </a:rPr>
              <a:t>Thị trường đầu ra</a:t>
            </a:r>
          </a:p>
        </p:txBody>
      </p:sp>
      <p:sp>
        <p:nvSpPr>
          <p:cNvPr id="24585" name="Text Box 1"/>
          <p:cNvSpPr txBox="1">
            <a:spLocks noChangeArrowheads="1"/>
          </p:cNvSpPr>
          <p:nvPr/>
        </p:nvSpPr>
        <p:spPr bwMode="auto">
          <a:xfrm>
            <a:off x="990600" y="4900613"/>
            <a:ext cx="1470025" cy="64293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z="1400">
              <a:ea typeface="Arial" pitchFamily="34" charset="0"/>
              <a:cs typeface="Times New Roman" pitchFamily="18" charset="0"/>
            </a:endParaRPr>
          </a:p>
          <a:p>
            <a:r>
              <a:rPr lang="en-US" b="1">
                <a:solidFill>
                  <a:srgbClr val="FF0000"/>
                </a:solidFill>
                <a:latin typeface="Times New Roman" pitchFamily="18" charset="0"/>
                <a:ea typeface="Arial" pitchFamily="34" charset="0"/>
                <a:cs typeface="Times New Roman" pitchFamily="18" charset="0"/>
              </a:rPr>
              <a:t>Thành viên</a:t>
            </a:r>
          </a:p>
        </p:txBody>
      </p:sp>
      <p:sp>
        <p:nvSpPr>
          <p:cNvPr id="24586" name="Text Box 2"/>
          <p:cNvSpPr txBox="1">
            <a:spLocks noChangeArrowheads="1"/>
          </p:cNvSpPr>
          <p:nvPr/>
        </p:nvSpPr>
        <p:spPr bwMode="auto">
          <a:xfrm>
            <a:off x="3381375" y="4900613"/>
            <a:ext cx="1571625" cy="571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z="1400">
              <a:ea typeface="Arial" pitchFamily="34" charset="0"/>
              <a:cs typeface="Times New Roman" pitchFamily="18" charset="0"/>
            </a:endParaRPr>
          </a:p>
          <a:p>
            <a:r>
              <a:rPr lang="en-US" b="1">
                <a:solidFill>
                  <a:srgbClr val="FF0000"/>
                </a:solidFill>
                <a:latin typeface="Times New Roman" pitchFamily="18" charset="0"/>
                <a:ea typeface="Arial" pitchFamily="34" charset="0"/>
                <a:cs typeface="Times New Roman" pitchFamily="18" charset="0"/>
              </a:rPr>
              <a:t>Thành viên</a:t>
            </a:r>
            <a:r>
              <a:rPr lang="en-US" b="1">
                <a:latin typeface="Times New Roman" pitchFamily="18" charset="0"/>
                <a:ea typeface="Arial" pitchFamily="34" charset="0"/>
                <a:cs typeface="Times New Roman" pitchFamily="18" charset="0"/>
              </a:rPr>
              <a:t>     </a:t>
            </a:r>
          </a:p>
        </p:txBody>
      </p:sp>
      <p:sp>
        <p:nvSpPr>
          <p:cNvPr id="24587" name="Text Box 3"/>
          <p:cNvSpPr txBox="1">
            <a:spLocks noChangeArrowheads="1"/>
          </p:cNvSpPr>
          <p:nvPr/>
        </p:nvSpPr>
        <p:spPr bwMode="auto">
          <a:xfrm>
            <a:off x="6310313" y="4900613"/>
            <a:ext cx="1428750" cy="5000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z="1400">
              <a:ea typeface="Arial" pitchFamily="34" charset="0"/>
              <a:cs typeface="Times New Roman" pitchFamily="18" charset="0"/>
            </a:endParaRPr>
          </a:p>
          <a:p>
            <a:r>
              <a:rPr lang="en-US" b="1">
                <a:solidFill>
                  <a:srgbClr val="FF0000"/>
                </a:solidFill>
                <a:latin typeface="Times New Roman" pitchFamily="18" charset="0"/>
                <a:ea typeface="Arial" pitchFamily="34" charset="0"/>
                <a:cs typeface="Times New Roman" pitchFamily="18" charset="0"/>
              </a:rPr>
              <a:t>Thành viên</a:t>
            </a:r>
          </a:p>
        </p:txBody>
      </p:sp>
      <p:sp>
        <p:nvSpPr>
          <p:cNvPr id="24588" name="Rectangle 13"/>
          <p:cNvSpPr>
            <a:spLocks noChangeArrowheads="1"/>
          </p:cNvSpPr>
          <p:nvPr/>
        </p:nvSpPr>
        <p:spPr bwMode="auto">
          <a:xfrm>
            <a:off x="0" y="4445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latin typeface="Times New Roman" pitchFamily="18" charset="0"/>
            </a:endParaRPr>
          </a:p>
        </p:txBody>
      </p:sp>
      <p:sp>
        <p:nvSpPr>
          <p:cNvPr id="24589" name="Rectangle 14"/>
          <p:cNvSpPr>
            <a:spLocks noChangeArrowheads="1"/>
          </p:cNvSpPr>
          <p:nvPr/>
        </p:nvSpPr>
        <p:spPr bwMode="auto">
          <a:xfrm>
            <a:off x="533400" y="122238"/>
            <a:ext cx="6956425" cy="1128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endParaRPr lang="en-US" sz="1200" b="1">
              <a:solidFill>
                <a:srgbClr val="FFFF00"/>
              </a:solidFill>
              <a:latin typeface="Times New Roman" pitchFamily="18" charset="0"/>
              <a:cs typeface="Times New Roman" pitchFamily="18" charset="0"/>
            </a:endParaRPr>
          </a:p>
          <a:p>
            <a:r>
              <a:rPr lang="en-US" sz="2800" b="1">
                <a:solidFill>
                  <a:srgbClr val="FFFF00"/>
                </a:solidFill>
                <a:latin typeface="Times New Roman" pitchFamily="18" charset="0"/>
                <a:cs typeface="Times New Roman" pitchFamily="18" charset="0"/>
              </a:rPr>
              <a:t>III. ĐỐI VỚI MÔ HÌNH TỔ CHỨC CỦA DOANH NGHIỆP</a:t>
            </a:r>
            <a:endParaRPr lang="vi-VN" sz="2800">
              <a:solidFill>
                <a:srgbClr val="FFFF00"/>
              </a:solidFill>
              <a:latin typeface="Times New Roman" pitchFamily="18" charset="0"/>
              <a:cs typeface="Times New Roman" pitchFamily="18" charset="0"/>
            </a:endParaRPr>
          </a:p>
        </p:txBody>
      </p:sp>
      <p:sp>
        <p:nvSpPr>
          <p:cNvPr id="24590" name="Rectangle 15"/>
          <p:cNvSpPr>
            <a:spLocks noChangeArrowheads="1"/>
          </p:cNvSpPr>
          <p:nvPr/>
        </p:nvSpPr>
        <p:spPr bwMode="auto">
          <a:xfrm>
            <a:off x="0" y="623888"/>
            <a:ext cx="28257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a:ea typeface="Arial" pitchFamily="34" charset="0"/>
                <a:cs typeface="Times New Roman" pitchFamily="18" charset="0"/>
              </a:rPr>
              <a:t>  </a:t>
            </a:r>
            <a:endParaRPr lang="vi-VN" sz="800">
              <a:ea typeface="Arial" pitchFamily="34" charset="0"/>
              <a:cs typeface="Times New Roman" pitchFamily="18" charset="0"/>
            </a:endParaRPr>
          </a:p>
          <a:p>
            <a:endParaRPr lang="vi-VN">
              <a:ea typeface="Arial" pitchFamily="34" charset="0"/>
              <a:cs typeface="Times New Roman" pitchFamily="18" charset="0"/>
            </a:endParaRPr>
          </a:p>
        </p:txBody>
      </p:sp>
      <p:sp>
        <p:nvSpPr>
          <p:cNvPr id="24591" name="Rectangle 16"/>
          <p:cNvSpPr>
            <a:spLocks noChangeArrowheads="1"/>
          </p:cNvSpPr>
          <p:nvPr/>
        </p:nvSpPr>
        <p:spPr bwMode="auto">
          <a:xfrm>
            <a:off x="0" y="530225"/>
            <a:ext cx="18415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vi-VN" sz="800"/>
              <a:t/>
            </a:r>
            <a:br>
              <a:rPr lang="vi-VN" sz="800"/>
            </a:br>
            <a:endParaRPr lang="vi-VN"/>
          </a:p>
          <a:p>
            <a:endParaRPr lang="vi-VN"/>
          </a:p>
        </p:txBody>
      </p:sp>
      <p:sp>
        <p:nvSpPr>
          <p:cNvPr id="24592" name="Rectangle 17"/>
          <p:cNvSpPr>
            <a:spLocks noChangeArrowheads="1"/>
          </p:cNvSpPr>
          <p:nvPr/>
        </p:nvSpPr>
        <p:spPr bwMode="auto">
          <a:xfrm>
            <a:off x="2743200" y="4041775"/>
            <a:ext cx="2833688"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a:ea typeface="Arial" pitchFamily="34" charset="0"/>
                <a:cs typeface="Times New Roman" pitchFamily="18" charset="0"/>
              </a:rPr>
              <a:t>       </a:t>
            </a:r>
            <a:r>
              <a:rPr lang="en-US" sz="2000" b="1">
                <a:latin typeface="Times New Roman" pitchFamily="18" charset="0"/>
                <a:ea typeface="Arial" pitchFamily="34" charset="0"/>
                <a:cs typeface="Times New Roman" pitchFamily="18" charset="0"/>
              </a:rPr>
              <a:t>Góp vốn/chủ sở hữu</a:t>
            </a:r>
            <a:endParaRPr lang="vi-VN" sz="2000" b="1">
              <a:latin typeface="Times New Roman" pitchFamily="18" charset="0"/>
              <a:ea typeface="Arial" pitchFamily="34" charset="0"/>
              <a:cs typeface="Times New Roman" pitchFamily="18" charset="0"/>
            </a:endParaRPr>
          </a:p>
          <a:p>
            <a:endParaRPr lang="vi-VN">
              <a:ea typeface="Arial" pitchFamily="34" charset="0"/>
              <a:cs typeface="Times New Roman" pitchFamily="18" charset="0"/>
            </a:endParaRPr>
          </a:p>
        </p:txBody>
      </p:sp>
      <p:sp>
        <p:nvSpPr>
          <p:cNvPr id="24593" name="Rectangle 18"/>
          <p:cNvSpPr>
            <a:spLocks noChangeArrowheads="1"/>
          </p:cNvSpPr>
          <p:nvPr/>
        </p:nvSpPr>
        <p:spPr bwMode="auto">
          <a:xfrm>
            <a:off x="990600" y="1600200"/>
            <a:ext cx="572452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sz="800"/>
          </a:p>
          <a:p>
            <a:r>
              <a:rPr lang="en-US"/>
              <a:t>						</a:t>
            </a:r>
          </a:p>
        </p:txBody>
      </p:sp>
      <p:cxnSp>
        <p:nvCxnSpPr>
          <p:cNvPr id="21" name="Straight Arrow Connector 20"/>
          <p:cNvCxnSpPr/>
          <p:nvPr/>
        </p:nvCxnSpPr>
        <p:spPr>
          <a:xfrm rot="5400000">
            <a:off x="3523457" y="3256756"/>
            <a:ext cx="5715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4309269" y="3256756"/>
            <a:ext cx="5715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800" b="1" smtClean="0"/>
              <a:t>III. Sự khác nhau giữa HTX và DN</a:t>
            </a:r>
          </a:p>
        </p:txBody>
      </p:sp>
      <p:sp>
        <p:nvSpPr>
          <p:cNvPr id="25603" name="Rectangle 3"/>
          <p:cNvSpPr>
            <a:spLocks noGrp="1" noChangeArrowheads="1"/>
          </p:cNvSpPr>
          <p:nvPr>
            <p:ph type="body" idx="1"/>
          </p:nvPr>
        </p:nvSpPr>
        <p:spPr/>
        <p:txBody>
          <a:bodyPr/>
          <a:lstStyle/>
          <a:p>
            <a:pPr eaLnBrk="1" fontAlgn="t" hangingPunct="1">
              <a:buFont typeface="Wingdings" pitchFamily="2" charset="2"/>
              <a:buNone/>
            </a:pPr>
            <a:r>
              <a:rPr lang="en-CA" b="1" smtClean="0">
                <a:solidFill>
                  <a:srgbClr val="C00000"/>
                </a:solidFill>
                <a:ea typeface="Dotum" pitchFamily="34" charset="-127"/>
                <a:cs typeface="Times New Roman" pitchFamily="18" charset="0"/>
              </a:rPr>
              <a:t>1. Về mục đích thành lập</a:t>
            </a:r>
            <a:endParaRPr lang="en-CA" smtClean="0">
              <a:ea typeface="Dotum" pitchFamily="34" charset="-127"/>
              <a:cs typeface="Times New Roman" pitchFamily="18" charset="0"/>
            </a:endParaRPr>
          </a:p>
        </p:txBody>
      </p:sp>
      <p:graphicFrame>
        <p:nvGraphicFramePr>
          <p:cNvPr id="4" name="Table 3"/>
          <p:cNvGraphicFramePr>
            <a:graphicFrameLocks noGrp="1"/>
          </p:cNvGraphicFramePr>
          <p:nvPr/>
        </p:nvGraphicFramePr>
        <p:xfrm>
          <a:off x="533400" y="2174875"/>
          <a:ext cx="8305800" cy="3327400"/>
        </p:xfrm>
        <a:graphic>
          <a:graphicData uri="http://schemas.openxmlformats.org/drawingml/2006/table">
            <a:tbl>
              <a:tblPr/>
              <a:tblGrid>
                <a:gridCol w="4337050"/>
                <a:gridCol w="3968750"/>
              </a:tblGrid>
              <a:tr h="568325">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GB"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Hợp</a:t>
                      </a:r>
                      <a:r>
                        <a:rPr kumimoji="0" lang="en-GB"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tác</a:t>
                      </a:r>
                      <a:r>
                        <a:rPr kumimoji="0" lang="en-GB"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xã</a:t>
                      </a:r>
                      <a:endParaRPr kumimoji="0" lang="en-C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Công ty </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59075">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Mục</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đích</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HTX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là</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cung</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cấp</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các</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sản</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phẩm</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dịch</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vụ</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với</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giá</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và</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chất</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lượng</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tốt</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nhất</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cho</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xã</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viên</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vừa</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là</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chủ</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sở</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hữu</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vừa</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là</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người</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sử</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dụng</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sản</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phẩm</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dịch</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vụ</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HTX</a:t>
                      </a:r>
                      <a:endParaRPr kumimoji="0" lang="en-C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Mục</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đích</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công</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là</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tối</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đa</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hoá</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lợi</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nhuận</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cho</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các</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thành</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viên</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góp</a:t>
                      </a: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vốn</a:t>
                      </a:r>
                      <a:endParaRPr kumimoji="0" lang="en-C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algn="ctr" eaLnBrk="1" hangingPunct="1"/>
            <a:r>
              <a:rPr lang="en-US" sz="3600" b="1" smtClean="0">
                <a:cs typeface="Times New Roman" pitchFamily="18" charset="0"/>
              </a:rPr>
              <a:t>Nội dung</a:t>
            </a:r>
          </a:p>
        </p:txBody>
      </p:sp>
      <p:sp>
        <p:nvSpPr>
          <p:cNvPr id="5123" name="Rectangle 5"/>
          <p:cNvSpPr>
            <a:spLocks noGrp="1" noChangeArrowheads="1"/>
          </p:cNvSpPr>
          <p:nvPr>
            <p:ph type="body" idx="4294967295"/>
          </p:nvPr>
        </p:nvSpPr>
        <p:spPr>
          <a:xfrm>
            <a:off x="762000" y="2017713"/>
            <a:ext cx="7772400" cy="4114800"/>
          </a:xfrm>
        </p:spPr>
        <p:txBody>
          <a:bodyPr/>
          <a:lstStyle/>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Đặc </a:t>
            </a:r>
            <a:r>
              <a:rPr lang="vi-VN" sz="3000" b="1" smtClean="0">
                <a:cs typeface="Times New Roman" pitchFamily="18" charset="0"/>
              </a:rPr>
              <a:t>đ</a:t>
            </a:r>
            <a:r>
              <a:rPr lang="en-US" sz="3000" b="1" smtClean="0">
                <a:cs typeface="Times New Roman" pitchFamily="18" charset="0"/>
              </a:rPr>
              <a:t>iểm và xu h</a:t>
            </a:r>
            <a:r>
              <a:rPr lang="vi-VN" sz="3000" b="1" smtClean="0">
                <a:cs typeface="Times New Roman" pitchFamily="18" charset="0"/>
              </a:rPr>
              <a:t>ướ</a:t>
            </a:r>
            <a:r>
              <a:rPr lang="en-US" sz="3000" b="1" smtClean="0">
                <a:cs typeface="Times New Roman" pitchFamily="18" charset="0"/>
              </a:rPr>
              <a:t>ng phát triển HTX</a:t>
            </a:r>
          </a:p>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Mô hình hợp tác xã kiểu mới</a:t>
            </a:r>
          </a:p>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Sự khác biệt giữa hợp tác xã với các loại hình tổ chức kinh tế khác</a:t>
            </a:r>
          </a:p>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Bản chất, nguyên tắc tổ chức và hoạt động của hợp tác xã</a:t>
            </a:r>
          </a:p>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Những điều cần chú ý khi thành lập HTX</a:t>
            </a:r>
          </a:p>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Chính sách </a:t>
            </a:r>
            <a:r>
              <a:rPr lang="vi-VN" sz="3000" b="1" smtClean="0">
                <a:cs typeface="Times New Roman" pitchFamily="18" charset="0"/>
              </a:rPr>
              <a:t>đố</a:t>
            </a:r>
            <a:r>
              <a:rPr lang="en-US" sz="3000" b="1" smtClean="0">
                <a:cs typeface="Times New Roman" pitchFamily="18" charset="0"/>
              </a:rPr>
              <a:t>i với hợp tác xã</a:t>
            </a:r>
          </a:p>
          <a:p>
            <a:pPr marL="571500" indent="-571500" algn="just" eaLnBrk="1" hangingPunct="1">
              <a:lnSpc>
                <a:spcPct val="90000"/>
              </a:lnSpc>
              <a:spcBef>
                <a:spcPct val="0"/>
              </a:spcBef>
              <a:buFont typeface="Wingdings" pitchFamily="2" charset="2"/>
              <a:buAutoNum type="romanUcPeriod"/>
            </a:pPr>
            <a:r>
              <a:rPr lang="en-US" sz="3000" b="1" smtClean="0">
                <a:cs typeface="Times New Roman" pitchFamily="18" charset="0"/>
              </a:rPr>
              <a:t>Kết luận</a:t>
            </a: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eaLnBrk="1" hangingPunct="1"/>
            <a:r>
              <a:rPr lang="en-US" sz="3800" b="1" smtClean="0"/>
              <a:t>III. Sự khác nhau giữa HTX và DN</a:t>
            </a:r>
          </a:p>
        </p:txBody>
      </p:sp>
      <p:sp>
        <p:nvSpPr>
          <p:cNvPr id="26627" name="Rectangle 3"/>
          <p:cNvSpPr>
            <a:spLocks noGrp="1" noChangeArrowheads="1"/>
          </p:cNvSpPr>
          <p:nvPr>
            <p:ph type="body" idx="1"/>
          </p:nvPr>
        </p:nvSpPr>
        <p:spPr>
          <a:xfrm>
            <a:off x="304800" y="1600200"/>
            <a:ext cx="7924800" cy="4419600"/>
          </a:xfrm>
        </p:spPr>
        <p:txBody>
          <a:bodyPr/>
          <a:lstStyle/>
          <a:p>
            <a:pPr marL="182563" indent="-273050" algn="just">
              <a:lnSpc>
                <a:spcPts val="3000"/>
              </a:lnSpc>
              <a:spcBef>
                <a:spcPts val="300"/>
              </a:spcBef>
              <a:buFont typeface="Wingdings" pitchFamily="2" charset="2"/>
              <a:buNone/>
            </a:pPr>
            <a:r>
              <a:rPr lang="en-CA" b="1" smtClean="0">
                <a:solidFill>
                  <a:srgbClr val="C00000"/>
                </a:solidFill>
                <a:ea typeface="Dotum" pitchFamily="34" charset="-127"/>
                <a:cs typeface="Times New Roman" pitchFamily="18" charset="0"/>
              </a:rPr>
              <a:t>2. Về quan hệ phân phối</a:t>
            </a:r>
            <a:endParaRPr lang="en-CA" smtClean="0">
              <a:ea typeface="Dotum" pitchFamily="34" charset="-127"/>
              <a:cs typeface="Times New Roman" pitchFamily="18" charset="0"/>
            </a:endParaRPr>
          </a:p>
        </p:txBody>
      </p:sp>
      <p:graphicFrame>
        <p:nvGraphicFramePr>
          <p:cNvPr id="26642" name="Group 18"/>
          <p:cNvGraphicFramePr>
            <a:graphicFrameLocks noGrp="1"/>
          </p:cNvGraphicFramePr>
          <p:nvPr/>
        </p:nvGraphicFramePr>
        <p:xfrm>
          <a:off x="533400" y="2174875"/>
          <a:ext cx="8305800" cy="3997326"/>
        </p:xfrm>
        <a:graphic>
          <a:graphicData uri="http://schemas.openxmlformats.org/drawingml/2006/table">
            <a:tbl>
              <a:tblPr/>
              <a:tblGrid>
                <a:gridCol w="4648200"/>
                <a:gridCol w="3657600"/>
              </a:tblGrid>
              <a:tr h="652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Hợp tác xã</a:t>
                      </a:r>
                      <a:endParaRPr kumimoji="0" lang="en-CA"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Công ty </a:t>
                      </a:r>
                      <a:endParaRPr kumimoji="0" lang="en-CA"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4863">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Phân chia thặng dư </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Thặng dư được trích lập các quỹ của HTX, phân phối cho các thành viên theo mức độ sử dụng dịch vụ của HTX  và một phần theo tỷ lệ góp vốn.</a:t>
                      </a:r>
                    </a:p>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M</a:t>
                      </a:r>
                      <a:r>
                        <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ang lại lợi ích trực tiếp cho thành viên</a:t>
                      </a:r>
                    </a:p>
                  </a:txBody>
                  <a:tcPr marL="99060" marR="99060" marT="45717" marB="4571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Phân chia lợi nhuận </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ts val="3000"/>
                        </a:lnSpc>
                        <a:spcBef>
                          <a:spcPts val="600"/>
                        </a:spcBef>
                        <a:spcAft>
                          <a:spcPct val="0"/>
                        </a:spcAft>
                        <a:buClrTx/>
                        <a:buSzTx/>
                        <a:buFontTx/>
                        <a:buChar char="-"/>
                        <a:tabLst/>
                      </a:pPr>
                      <a:r>
                        <a:rPr kumimoji="0" lang="en-GB"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Lợi nhuận được phân     phối theo tỷ lệ theo vốn góp.</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17" marB="4571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sz="3800" b="1" smtClean="0"/>
              <a:t>III. Sự khác nhau giữa HTX và DN</a:t>
            </a:r>
          </a:p>
        </p:txBody>
      </p:sp>
      <p:sp>
        <p:nvSpPr>
          <p:cNvPr id="27651" name="Rectangle 3"/>
          <p:cNvSpPr>
            <a:spLocks noGrp="1" noChangeArrowheads="1"/>
          </p:cNvSpPr>
          <p:nvPr>
            <p:ph type="body" idx="1"/>
          </p:nvPr>
        </p:nvSpPr>
        <p:spPr/>
        <p:txBody>
          <a:bodyPr/>
          <a:lstStyle/>
          <a:p>
            <a:pPr algn="just">
              <a:lnSpc>
                <a:spcPts val="3000"/>
              </a:lnSpc>
              <a:spcBef>
                <a:spcPts val="300"/>
              </a:spcBef>
              <a:buFont typeface="Wingdings" pitchFamily="2" charset="2"/>
              <a:buNone/>
            </a:pPr>
            <a:r>
              <a:rPr lang="en-CA" b="1" smtClean="0">
                <a:solidFill>
                  <a:srgbClr val="C00000"/>
                </a:solidFill>
                <a:ea typeface="Dotum" pitchFamily="34" charset="-127"/>
                <a:cs typeface="Times New Roman" pitchFamily="18" charset="0"/>
              </a:rPr>
              <a:t>3. Về mức vốn góp tối đa</a:t>
            </a:r>
            <a:endParaRPr lang="en-CA" smtClean="0">
              <a:ea typeface="Dotum" pitchFamily="34" charset="-127"/>
              <a:cs typeface="Times New Roman" pitchFamily="18" charset="0"/>
            </a:endParaRPr>
          </a:p>
        </p:txBody>
      </p:sp>
      <p:graphicFrame>
        <p:nvGraphicFramePr>
          <p:cNvPr id="25616" name="Group 16"/>
          <p:cNvGraphicFramePr>
            <a:graphicFrameLocks noGrp="1"/>
          </p:cNvGraphicFramePr>
          <p:nvPr/>
        </p:nvGraphicFramePr>
        <p:xfrm>
          <a:off x="533400" y="2286000"/>
          <a:ext cx="8077200" cy="3317875"/>
        </p:xfrm>
        <a:graphic>
          <a:graphicData uri="http://schemas.openxmlformats.org/drawingml/2006/table">
            <a:tbl>
              <a:tblPr/>
              <a:tblGrid>
                <a:gridCol w="4191000"/>
                <a:gridCol w="3886200"/>
              </a:tblGrid>
              <a:tr h="762000">
                <a:tc>
                  <a:txBody>
                    <a:bodyPr/>
                    <a:lstStyle/>
                    <a:p>
                      <a:pPr marL="0" marR="0" lvl="0" indent="0" algn="ctr" defTabSz="914400" rtl="0" eaLnBrk="1" fontAlgn="base" latinLnBrk="0" hangingPunct="1">
                        <a:lnSpc>
                          <a:spcPts val="1800"/>
                        </a:lnSpc>
                        <a:spcBef>
                          <a:spcPts val="600"/>
                        </a:spcBef>
                        <a:spcAft>
                          <a:spcPct val="0"/>
                        </a:spcAft>
                        <a:buClrTx/>
                        <a:buSzTx/>
                        <a:buFontTx/>
                        <a:buNone/>
                        <a:tabLst/>
                      </a:pPr>
                      <a:endParaRPr kumimoji="0" lang="en-GB"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ts val="1800"/>
                        </a:lnSpc>
                        <a:spcBef>
                          <a:spcPts val="600"/>
                        </a:spcBef>
                        <a:spcAft>
                          <a:spcPct val="0"/>
                        </a:spcAft>
                        <a:buClrTx/>
                        <a:buSzTx/>
                        <a:buFontTx/>
                        <a:buNone/>
                        <a:tabLst/>
                      </a:pPr>
                      <a:r>
                        <a:rPr kumimoji="0" lang="en-GB"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Hợp</a:t>
                      </a:r>
                      <a:r>
                        <a:rPr kumimoji="0" lang="en-GB"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tác</a:t>
                      </a:r>
                      <a:r>
                        <a:rPr kumimoji="0" lang="en-GB"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xã</a:t>
                      </a:r>
                      <a:endParaRPr kumimoji="0" lang="en-C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ts val="600"/>
                        </a:spcBef>
                        <a:spcAft>
                          <a:spcPct val="0"/>
                        </a:spcAft>
                        <a:buClrTx/>
                        <a:buSzTx/>
                        <a:buFontTx/>
                        <a:buNone/>
                        <a:tabLst/>
                      </a:pPr>
                      <a:endPar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ts val="1800"/>
                        </a:lnSpc>
                        <a:spcBef>
                          <a:spcPts val="60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Công ty </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75">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Mức</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vốn</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góp</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tối</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đa</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một</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thành</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viên</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hợp</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tác</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được</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quy</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định</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tại</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mọi</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thời</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điểm</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vượt</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quá</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20%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tổng</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số</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vốn</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điều</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lệ</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hợp</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tác</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2800" b="0" i="0" u="none" strike="noStrike" cap="none" normalizeH="0" baseline="0" dirty="0" err="1" smtClean="0">
                          <a:ln>
                            <a:noFill/>
                          </a:ln>
                          <a:solidFill>
                            <a:schemeClr val="tx1"/>
                          </a:solidFill>
                          <a:effectLst/>
                          <a:latin typeface="Times New Roman" pitchFamily="18" charset="0"/>
                          <a:cs typeface="Times New Roman" pitchFamily="18" charset="0"/>
                        </a:rPr>
                        <a:t>xã</a:t>
                      </a:r>
                      <a:r>
                        <a:rPr kumimoji="0" lang="en-AU" sz="2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C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AU" sz="2800" b="0" i="0" u="none" strike="noStrike" cap="none" normalizeH="0" baseline="0" smtClean="0">
                          <a:ln>
                            <a:noFill/>
                          </a:ln>
                          <a:solidFill>
                            <a:schemeClr val="tx1"/>
                          </a:solidFill>
                          <a:effectLst/>
                          <a:latin typeface="Times New Roman" pitchFamily="18" charset="0"/>
                          <a:cs typeface="Times New Roman" pitchFamily="18" charset="0"/>
                        </a:rPr>
                        <a:t>Doanh nghiệp không có sự hạn chế về vốn góp tối đa trong tổng số vốn điều lệ của doanh nghiệp</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95263" y="228600"/>
            <a:ext cx="8491537" cy="914400"/>
          </a:xfrm>
        </p:spPr>
        <p:txBody>
          <a:bodyPr/>
          <a:lstStyle/>
          <a:p>
            <a:pPr algn="ctr" eaLnBrk="1" hangingPunct="1"/>
            <a:r>
              <a:rPr lang="en-US" b="1" smtClean="0"/>
              <a:t>III. Sự khác nhau giữa HTX và DN</a:t>
            </a:r>
          </a:p>
        </p:txBody>
      </p:sp>
      <p:sp>
        <p:nvSpPr>
          <p:cNvPr id="28675" name="Rectangle 3"/>
          <p:cNvSpPr>
            <a:spLocks noGrp="1" noChangeArrowheads="1"/>
          </p:cNvSpPr>
          <p:nvPr>
            <p:ph type="body" idx="4294967295"/>
          </p:nvPr>
        </p:nvSpPr>
        <p:spPr/>
        <p:txBody>
          <a:bodyPr/>
          <a:lstStyle/>
          <a:p>
            <a:pPr algn="just">
              <a:lnSpc>
                <a:spcPts val="3000"/>
              </a:lnSpc>
              <a:spcBef>
                <a:spcPts val="300"/>
              </a:spcBef>
              <a:buFont typeface="Wingdings" pitchFamily="2" charset="2"/>
              <a:buNone/>
            </a:pPr>
            <a:r>
              <a:rPr lang="en-CA" b="1" smtClean="0">
                <a:solidFill>
                  <a:srgbClr val="C00000"/>
                </a:solidFill>
                <a:ea typeface="Dotum" pitchFamily="34" charset="-127"/>
                <a:cs typeface="Times New Roman" pitchFamily="18" charset="0"/>
              </a:rPr>
              <a:t>4. Về quan hệ kinh tế</a:t>
            </a:r>
            <a:endParaRPr lang="en-CA" smtClean="0">
              <a:ea typeface="Dotum" pitchFamily="34" charset="-127"/>
              <a:cs typeface="Times New Roman" pitchFamily="18" charset="0"/>
            </a:endParaRPr>
          </a:p>
        </p:txBody>
      </p:sp>
      <p:graphicFrame>
        <p:nvGraphicFramePr>
          <p:cNvPr id="78852" name="Group 4"/>
          <p:cNvGraphicFramePr>
            <a:graphicFrameLocks noGrp="1"/>
          </p:cNvGraphicFramePr>
          <p:nvPr/>
        </p:nvGraphicFramePr>
        <p:xfrm>
          <a:off x="533400" y="2286000"/>
          <a:ext cx="8077200" cy="3317875"/>
        </p:xfrm>
        <a:graphic>
          <a:graphicData uri="http://schemas.openxmlformats.org/drawingml/2006/table">
            <a:tbl>
              <a:tblPr/>
              <a:tblGrid>
                <a:gridCol w="3962400"/>
                <a:gridCol w="4114800"/>
              </a:tblGrid>
              <a:tr h="762000">
                <a:tc>
                  <a:txBody>
                    <a:bodyPr/>
                    <a:lstStyle/>
                    <a:p>
                      <a:pPr marL="0" marR="0" lvl="0" indent="0" algn="ctr" defTabSz="914400" rtl="0" eaLnBrk="1" fontAlgn="base" latinLnBrk="0" hangingPunct="1">
                        <a:lnSpc>
                          <a:spcPts val="1800"/>
                        </a:lnSpc>
                        <a:spcBef>
                          <a:spcPts val="600"/>
                        </a:spcBef>
                        <a:spcAft>
                          <a:spcPct val="0"/>
                        </a:spcAft>
                        <a:buClrTx/>
                        <a:buSzTx/>
                        <a:buFontTx/>
                        <a:buNone/>
                        <a:tabLst/>
                      </a:pPr>
                      <a:endPar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ts val="1800"/>
                        </a:lnSpc>
                        <a:spcBef>
                          <a:spcPts val="60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Hợp tác xã</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ts val="600"/>
                        </a:spcBef>
                        <a:spcAft>
                          <a:spcPct val="0"/>
                        </a:spcAft>
                        <a:buClrTx/>
                        <a:buSzTx/>
                        <a:buFontTx/>
                        <a:buNone/>
                        <a:tabLst/>
                      </a:pPr>
                      <a:endPar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ts val="1800"/>
                        </a:lnSpc>
                        <a:spcBef>
                          <a:spcPts val="600"/>
                        </a:spcBef>
                        <a:spcAft>
                          <a:spcPct val="0"/>
                        </a:spcAft>
                        <a:buClrTx/>
                        <a:buSzTx/>
                        <a:buFontTx/>
                        <a:buNone/>
                        <a:tabLst/>
                      </a:pP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Công ty </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75">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Thành viên là chủ sở hữu của HTX và</a:t>
                      </a:r>
                      <a:r>
                        <a:rPr kumimoji="0" lang="en-GB" sz="28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r>
                        <a:rPr kumimoji="0" lang="en-GB"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là người sử dụng dịch vụ của HTX </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3000"/>
                        </a:lnSpc>
                        <a:spcBef>
                          <a:spcPts val="6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Thành viên là chủ sở hữu của công ty cổ phần nhưng không có ràng buộc phải sử dụng dịch vụ của công ty</a:t>
                      </a:r>
                      <a:endParaRPr kumimoji="0" lang="en-CA" sz="2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99060" marR="99060" marT="45725" marB="4572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52400"/>
            <a:ext cx="5715000" cy="584200"/>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indent="457200" algn="just" eaLnBrk="1" hangingPunct="1">
              <a:spcBef>
                <a:spcPts val="600"/>
              </a:spcBef>
              <a:spcAft>
                <a:spcPts val="600"/>
              </a:spcAft>
            </a:pPr>
            <a:r>
              <a:rPr lang="en-US" sz="3000" b="1" i="1">
                <a:solidFill>
                  <a:srgbClr val="FFFFFF"/>
                </a:solidFill>
                <a:latin typeface="Times New Roman" pitchFamily="18" charset="0"/>
                <a:cs typeface="Times New Roman" pitchFamily="18" charset="0"/>
              </a:rPr>
              <a:t>6. Về: Nguyên tắc chung</a:t>
            </a:r>
            <a:endParaRPr lang="en-US" sz="3000">
              <a:solidFill>
                <a:srgbClr val="FFFFFF"/>
              </a:solidFill>
              <a:latin typeface="Times New Roman" pitchFamily="18" charset="0"/>
              <a:cs typeface="Times New Roman" pitchFamily="18" charset="0"/>
            </a:endParaRPr>
          </a:p>
        </p:txBody>
      </p:sp>
      <p:sp>
        <p:nvSpPr>
          <p:cNvPr id="9" name="Rounded Rectangle 8"/>
          <p:cNvSpPr/>
          <p:nvPr/>
        </p:nvSpPr>
        <p:spPr>
          <a:xfrm>
            <a:off x="304800" y="1928813"/>
            <a:ext cx="4267200" cy="1271587"/>
          </a:xfrm>
          <a:prstGeom prst="roundRect">
            <a:avLst>
              <a:gd name="adj" fmla="val 21839"/>
            </a:avLst>
          </a:prstGeom>
        </p:spPr>
        <p:style>
          <a:lnRef idx="2">
            <a:schemeClr val="accent3"/>
          </a:lnRef>
          <a:fillRef idx="1">
            <a:schemeClr val="lt1"/>
          </a:fillRef>
          <a:effectRef idx="0">
            <a:schemeClr val="accent3"/>
          </a:effectRef>
          <a:fontRef idx="minor">
            <a:schemeClr val="dk1"/>
          </a:fontRef>
        </p:style>
        <p:txBody>
          <a:bodyPr anchor="ctr"/>
          <a:lstStyle/>
          <a:p>
            <a:pPr indent="457200" algn="just" eaLnBrk="1" hangingPunct="1">
              <a:spcBef>
                <a:spcPts val="600"/>
              </a:spcBef>
              <a:spcAft>
                <a:spcPts val="600"/>
              </a:spcAft>
            </a:pPr>
            <a:r>
              <a:rPr lang="en-US" sz="2800" i="1">
                <a:solidFill>
                  <a:srgbClr val="0000FF"/>
                </a:solidFill>
                <a:latin typeface="Times New Roman" pitchFamily="18" charset="0"/>
                <a:cs typeface="Times New Roman" pitchFamily="18" charset="0"/>
              </a:rPr>
              <a:t>DN: ĐỐI VỐN</a:t>
            </a:r>
            <a:endParaRPr lang="en-US" sz="2400">
              <a:solidFill>
                <a:srgbClr val="0000FF"/>
              </a:solidFill>
              <a:latin typeface="Times New Roman" pitchFamily="18" charset="0"/>
              <a:cs typeface="Times New Roman" pitchFamily="18" charset="0"/>
            </a:endParaRPr>
          </a:p>
        </p:txBody>
      </p:sp>
      <p:sp>
        <p:nvSpPr>
          <p:cNvPr id="12" name="Rounded Rectangle 11"/>
          <p:cNvSpPr/>
          <p:nvPr/>
        </p:nvSpPr>
        <p:spPr>
          <a:xfrm>
            <a:off x="304800" y="3352800"/>
            <a:ext cx="4267200" cy="17526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indent="457200" algn="just" eaLnBrk="1" hangingPunct="1">
              <a:spcBef>
                <a:spcPts val="600"/>
              </a:spcBef>
              <a:spcAft>
                <a:spcPts val="600"/>
              </a:spcAft>
            </a:pPr>
            <a:r>
              <a:rPr lang="en-US" sz="2800">
                <a:solidFill>
                  <a:srgbClr val="0000FF"/>
                </a:solidFill>
                <a:latin typeface="Times New Roman" pitchFamily="18" charset="0"/>
                <a:cs typeface="Times New Roman" pitchFamily="18" charset="0"/>
              </a:rPr>
              <a:t>- Vốn nhiều thì lợi nhuận nhiều và ngược lại;</a:t>
            </a:r>
            <a:endParaRPr lang="en-US" sz="2400">
              <a:solidFill>
                <a:srgbClr val="0000FF"/>
              </a:solidFill>
              <a:latin typeface="Times New Roman" pitchFamily="18" charset="0"/>
              <a:cs typeface="Times New Roman" pitchFamily="18" charset="0"/>
            </a:endParaRPr>
          </a:p>
        </p:txBody>
      </p:sp>
      <p:sp>
        <p:nvSpPr>
          <p:cNvPr id="13" name="Rounded Rectangle 12"/>
          <p:cNvSpPr/>
          <p:nvPr/>
        </p:nvSpPr>
        <p:spPr>
          <a:xfrm>
            <a:off x="304800" y="5257800"/>
            <a:ext cx="4267200" cy="1524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indent="457200" algn="just" eaLnBrk="1" hangingPunct="1">
              <a:spcBef>
                <a:spcPts val="600"/>
              </a:spcBef>
              <a:spcAft>
                <a:spcPts val="600"/>
              </a:spcAft>
            </a:pPr>
            <a:r>
              <a:rPr lang="en-US" sz="2800">
                <a:solidFill>
                  <a:srgbClr val="0000FF"/>
                </a:solidFill>
                <a:latin typeface="Times New Roman" pitchFamily="18" charset="0"/>
                <a:cs typeface="Times New Roman" pitchFamily="18" charset="0"/>
              </a:rPr>
              <a:t>- Vốn nhiều thì Quyền lực nhiều và ngược lại.</a:t>
            </a:r>
            <a:endParaRPr lang="en-US" sz="2400">
              <a:solidFill>
                <a:srgbClr val="0000FF"/>
              </a:solidFill>
              <a:latin typeface="Times New Roman" pitchFamily="18" charset="0"/>
              <a:cs typeface="Times New Roman" pitchFamily="18" charset="0"/>
            </a:endParaRPr>
          </a:p>
        </p:txBody>
      </p:sp>
      <p:sp>
        <p:nvSpPr>
          <p:cNvPr id="15" name="Rounded Rectangle 14"/>
          <p:cNvSpPr/>
          <p:nvPr/>
        </p:nvSpPr>
        <p:spPr>
          <a:xfrm>
            <a:off x="4876800" y="1928813"/>
            <a:ext cx="4114800" cy="1271587"/>
          </a:xfrm>
          <a:prstGeom prst="roundRect">
            <a:avLst>
              <a:gd name="adj" fmla="val 21839"/>
            </a:avLst>
          </a:prstGeom>
        </p:spPr>
        <p:style>
          <a:lnRef idx="2">
            <a:schemeClr val="accent3"/>
          </a:lnRef>
          <a:fillRef idx="1">
            <a:schemeClr val="lt1"/>
          </a:fillRef>
          <a:effectRef idx="0">
            <a:schemeClr val="accent3"/>
          </a:effectRef>
          <a:fontRef idx="minor">
            <a:schemeClr val="dk1"/>
          </a:fontRef>
        </p:style>
        <p:txBody>
          <a:bodyPr anchor="ctr"/>
          <a:lstStyle/>
          <a:p>
            <a:pPr eaLnBrk="1" hangingPunct="1"/>
            <a:r>
              <a:rPr lang="en-US" sz="2800" i="1">
                <a:solidFill>
                  <a:srgbClr val="FF0000"/>
                </a:solidFill>
                <a:latin typeface="Times New Roman" pitchFamily="18" charset="0"/>
                <a:cs typeface="Times New Roman" pitchFamily="18" charset="0"/>
              </a:rPr>
              <a:t>HTX: VỪA ĐỐI VỐN VỪA ĐỐI NHÂN</a:t>
            </a:r>
            <a:endParaRPr lang="en-US" sz="2800">
              <a:solidFill>
                <a:srgbClr val="FF0000"/>
              </a:solidFill>
              <a:latin typeface="Times New Roman" pitchFamily="18" charset="0"/>
              <a:cs typeface="Times New Roman" pitchFamily="18" charset="0"/>
            </a:endParaRPr>
          </a:p>
        </p:txBody>
      </p:sp>
      <p:sp>
        <p:nvSpPr>
          <p:cNvPr id="16" name="Rounded Rectangle 15"/>
          <p:cNvSpPr/>
          <p:nvPr/>
        </p:nvSpPr>
        <p:spPr>
          <a:xfrm>
            <a:off x="4876800" y="3352800"/>
            <a:ext cx="4114800" cy="17526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indent="457200" algn="just" eaLnBrk="1" hangingPunct="1">
              <a:spcBef>
                <a:spcPts val="600"/>
              </a:spcBef>
              <a:spcAft>
                <a:spcPts val="600"/>
              </a:spcAft>
            </a:pPr>
            <a:r>
              <a:rPr lang="en-US" sz="2800">
                <a:solidFill>
                  <a:srgbClr val="FF0000"/>
                </a:solidFill>
                <a:latin typeface="Times New Roman" pitchFamily="18" charset="0"/>
                <a:cs typeface="Times New Roman" pitchFamily="18" charset="0"/>
              </a:rPr>
              <a:t>- Lợi nhuận: theo tỷ lệ góp vốn và một phần theo tỷ lệ sử dụng DV</a:t>
            </a:r>
            <a:endParaRPr lang="en-US" sz="2400">
              <a:solidFill>
                <a:srgbClr val="FF0000"/>
              </a:solidFill>
              <a:latin typeface="Times New Roman" pitchFamily="18" charset="0"/>
              <a:cs typeface="Times New Roman" pitchFamily="18" charset="0"/>
            </a:endParaRPr>
          </a:p>
        </p:txBody>
      </p:sp>
      <p:sp>
        <p:nvSpPr>
          <p:cNvPr id="17" name="Rounded Rectangle 16"/>
          <p:cNvSpPr/>
          <p:nvPr/>
        </p:nvSpPr>
        <p:spPr>
          <a:xfrm>
            <a:off x="4876800" y="5257800"/>
            <a:ext cx="4114800" cy="1524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indent="457200" algn="just" eaLnBrk="1" hangingPunct="1">
              <a:spcBef>
                <a:spcPts val="600"/>
              </a:spcBef>
              <a:spcAft>
                <a:spcPts val="600"/>
              </a:spcAft>
            </a:pPr>
            <a:r>
              <a:rPr lang="en-US" sz="2800">
                <a:solidFill>
                  <a:srgbClr val="FF0000"/>
                </a:solidFill>
                <a:latin typeface="Times New Roman" pitchFamily="18" charset="0"/>
                <a:cs typeface="Times New Roman" pitchFamily="18" charset="0"/>
              </a:rPr>
              <a:t>- Giá trị lá phiếu ngang nhau.</a:t>
            </a:r>
          </a:p>
        </p:txBody>
      </p:sp>
      <p:cxnSp>
        <p:nvCxnSpPr>
          <p:cNvPr id="19" name="Straight Arrow Connector 18"/>
          <p:cNvCxnSpPr>
            <a:stCxn id="4" idx="2"/>
            <a:endCxn id="9" idx="0"/>
          </p:cNvCxnSpPr>
          <p:nvPr/>
        </p:nvCxnSpPr>
        <p:spPr>
          <a:xfrm flipH="1">
            <a:off x="2438400" y="754063"/>
            <a:ext cx="2171700" cy="1162050"/>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a:stCxn id="4" idx="2"/>
            <a:endCxn id="15" idx="0"/>
          </p:cNvCxnSpPr>
          <p:nvPr/>
        </p:nvCxnSpPr>
        <p:spPr>
          <a:xfrm>
            <a:off x="4610100" y="754063"/>
            <a:ext cx="2324100" cy="1162050"/>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27" name="Elbow Connector 26"/>
          <p:cNvCxnSpPr>
            <a:stCxn id="9" idx="1"/>
            <a:endCxn id="13" idx="1"/>
          </p:cNvCxnSpPr>
          <p:nvPr/>
        </p:nvCxnSpPr>
        <p:spPr>
          <a:xfrm rot="10800000" flipV="1">
            <a:off x="304800" y="2563813"/>
            <a:ext cx="12700" cy="3455987"/>
          </a:xfrm>
          <a:prstGeom prst="bentConnector3">
            <a:avLst>
              <a:gd name="adj1" fmla="val 1800000"/>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a:stCxn id="12" idx="1"/>
          </p:cNvCxnSpPr>
          <p:nvPr/>
        </p:nvCxnSpPr>
        <p:spPr>
          <a:xfrm flipH="1">
            <a:off x="152400" y="4229100"/>
            <a:ext cx="1524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Elbow Connector 33"/>
          <p:cNvCxnSpPr/>
          <p:nvPr/>
        </p:nvCxnSpPr>
        <p:spPr>
          <a:xfrm rot="10800000" flipV="1">
            <a:off x="4876800" y="2590800"/>
            <a:ext cx="12700" cy="3455988"/>
          </a:xfrm>
          <a:prstGeom prst="bentConnector3">
            <a:avLst>
              <a:gd name="adj1" fmla="val 1800000"/>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p:cNvCxnSpPr/>
          <p:nvPr/>
        </p:nvCxnSpPr>
        <p:spPr>
          <a:xfrm flipH="1">
            <a:off x="4724400" y="4381500"/>
            <a:ext cx="152400" cy="0"/>
          </a:xfrm>
          <a:prstGeom prst="line">
            <a:avLst/>
          </a:prstGeom>
        </p:spPr>
        <p:style>
          <a:lnRef idx="3">
            <a:schemeClr val="accent3"/>
          </a:lnRef>
          <a:fillRef idx="0">
            <a:schemeClr val="accent3"/>
          </a:fillRef>
          <a:effectRef idx="2">
            <a:schemeClr val="accent3"/>
          </a:effectRef>
          <a:fontRef idx="minor">
            <a:schemeClr val="tx1"/>
          </a:fontRef>
        </p:style>
      </p:cxnSp>
      <p:pic>
        <p:nvPicPr>
          <p:cNvPr id="210959" name="Picture 17"/>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4763"/>
            <a:ext cx="1009650" cy="973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960" name="Picture 19"/>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848600" y="33338"/>
            <a:ext cx="106680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b="1" i="1" smtClean="0">
                <a:solidFill>
                  <a:srgbClr val="FFFFFF"/>
                </a:solidFill>
              </a:rPr>
              <a:t>6. Về: Nguyên tắc chung</a:t>
            </a:r>
          </a:p>
        </p:txBody>
      </p:sp>
      <p:sp>
        <p:nvSpPr>
          <p:cNvPr id="211971" name="Rectangle 3"/>
          <p:cNvSpPr>
            <a:spLocks noGrp="1" noChangeArrowheads="1"/>
          </p:cNvSpPr>
          <p:nvPr>
            <p:ph type="body" idx="1"/>
          </p:nvPr>
        </p:nvSpPr>
        <p:spPr/>
        <p:txBody>
          <a:bodyPr/>
          <a:lstStyle/>
          <a:p>
            <a:pPr>
              <a:buFont typeface="Wingdings" pitchFamily="2" charset="2"/>
              <a:buNone/>
            </a:pPr>
            <a:r>
              <a:rPr lang="en-US" sz="4000" i="1" smtClean="0">
                <a:solidFill>
                  <a:srgbClr val="993300"/>
                </a:solidFill>
                <a:latin typeface="Arial Narrow" pitchFamily="34" charset="0"/>
              </a:rPr>
              <a:t>“Nếu lãnh đạo của doanh nghiệp:</a:t>
            </a:r>
          </a:p>
          <a:p>
            <a:pPr>
              <a:buFont typeface="Wingdings" pitchFamily="2" charset="2"/>
              <a:buNone/>
            </a:pPr>
            <a:r>
              <a:rPr lang="en-US" sz="4000" i="1" smtClean="0">
                <a:solidFill>
                  <a:srgbClr val="993300"/>
                </a:solidFill>
                <a:latin typeface="Arial Narrow" pitchFamily="34" charset="0"/>
              </a:rPr>
              <a:t>                        rất cần một cái</a:t>
            </a:r>
            <a:r>
              <a:rPr lang="en-US" sz="4000" i="1" smtClean="0">
                <a:solidFill>
                  <a:srgbClr val="FF0000"/>
                </a:solidFill>
                <a:latin typeface="Arial Narrow" pitchFamily="34" charset="0"/>
              </a:rPr>
              <a:t> </a:t>
            </a:r>
            <a:r>
              <a:rPr lang="en-US" sz="5400" i="1" smtClean="0">
                <a:solidFill>
                  <a:srgbClr val="0000FF"/>
                </a:solidFill>
                <a:latin typeface="Arial Narrow" pitchFamily="34" charset="0"/>
              </a:rPr>
              <a:t>đầu</a:t>
            </a:r>
            <a:r>
              <a:rPr lang="en-US" sz="4000" i="1" smtClean="0">
                <a:solidFill>
                  <a:srgbClr val="FF0000"/>
                </a:solidFill>
                <a:latin typeface="Arial Narrow" pitchFamily="34" charset="0"/>
              </a:rPr>
              <a:t> </a:t>
            </a:r>
            <a:r>
              <a:rPr lang="en-US" sz="4000" i="1" smtClean="0">
                <a:solidFill>
                  <a:srgbClr val="993300"/>
                </a:solidFill>
                <a:latin typeface="Arial Narrow" pitchFamily="34" charset="0"/>
              </a:rPr>
              <a:t>lạnh</a:t>
            </a:r>
            <a:r>
              <a:rPr lang="en-US" sz="4000" i="1" smtClean="0">
                <a:solidFill>
                  <a:srgbClr val="FF0000"/>
                </a:solidFill>
                <a:latin typeface="Arial Narrow" pitchFamily="34" charset="0"/>
              </a:rPr>
              <a:t> </a:t>
            </a:r>
          </a:p>
          <a:p>
            <a:pPr>
              <a:buFont typeface="Wingdings" pitchFamily="2" charset="2"/>
              <a:buNone/>
            </a:pPr>
            <a:r>
              <a:rPr lang="en-US" sz="4000" i="1" smtClean="0">
                <a:solidFill>
                  <a:srgbClr val="993300"/>
                </a:solidFill>
                <a:latin typeface="Arial Narrow" pitchFamily="34" charset="0"/>
              </a:rPr>
              <a:t>thì người lãnh đạo HTX:</a:t>
            </a:r>
          </a:p>
          <a:p>
            <a:pPr>
              <a:buFont typeface="Wingdings" pitchFamily="2" charset="2"/>
              <a:buNone/>
            </a:pPr>
            <a:r>
              <a:rPr lang="en-US" sz="4000" i="1" smtClean="0">
                <a:solidFill>
                  <a:srgbClr val="993300"/>
                </a:solidFill>
                <a:latin typeface="Arial Narrow" pitchFamily="34" charset="0"/>
              </a:rPr>
              <a:t>             vừa phải cần một cái</a:t>
            </a:r>
            <a:r>
              <a:rPr lang="en-US" sz="4000" i="1" smtClean="0">
                <a:solidFill>
                  <a:srgbClr val="FF0000"/>
                </a:solidFill>
                <a:latin typeface="Arial Narrow" pitchFamily="34" charset="0"/>
              </a:rPr>
              <a:t> </a:t>
            </a:r>
            <a:r>
              <a:rPr lang="en-US" sz="5400" i="1" smtClean="0">
                <a:solidFill>
                  <a:srgbClr val="0000FF"/>
                </a:solidFill>
                <a:latin typeface="Arial Narrow" pitchFamily="34" charset="0"/>
              </a:rPr>
              <a:t>đầu</a:t>
            </a:r>
            <a:r>
              <a:rPr lang="en-US" sz="4000" i="1" smtClean="0">
                <a:solidFill>
                  <a:srgbClr val="FF0000"/>
                </a:solidFill>
                <a:latin typeface="Arial Narrow" pitchFamily="34" charset="0"/>
              </a:rPr>
              <a:t> </a:t>
            </a:r>
            <a:r>
              <a:rPr lang="en-US" sz="4000" i="1" smtClean="0">
                <a:solidFill>
                  <a:srgbClr val="993300"/>
                </a:solidFill>
                <a:latin typeface="Arial Narrow" pitchFamily="34" charset="0"/>
              </a:rPr>
              <a:t>lạnh </a:t>
            </a:r>
          </a:p>
          <a:p>
            <a:pPr>
              <a:buFont typeface="Wingdings" pitchFamily="2" charset="2"/>
              <a:buNone/>
            </a:pPr>
            <a:r>
              <a:rPr lang="en-US" sz="4000" i="1" smtClean="0">
                <a:solidFill>
                  <a:srgbClr val="993300"/>
                </a:solidFill>
                <a:latin typeface="Arial Narrow" pitchFamily="34" charset="0"/>
              </a:rPr>
              <a:t>                           và một</a:t>
            </a:r>
            <a:r>
              <a:rPr lang="en-US" sz="4000" i="1" smtClean="0">
                <a:solidFill>
                  <a:srgbClr val="FF0000"/>
                </a:solidFill>
                <a:latin typeface="Arial Narrow" pitchFamily="34" charset="0"/>
              </a:rPr>
              <a:t> </a:t>
            </a:r>
            <a:r>
              <a:rPr lang="en-US" sz="5400" i="1" smtClean="0">
                <a:solidFill>
                  <a:srgbClr val="FF0000"/>
                </a:solidFill>
                <a:latin typeface="Arial Narrow" pitchFamily="34" charset="0"/>
              </a:rPr>
              <a:t>trái tim</a:t>
            </a:r>
            <a:r>
              <a:rPr lang="en-US" sz="4800" i="1" smtClean="0">
                <a:solidFill>
                  <a:srgbClr val="FF0000"/>
                </a:solidFill>
                <a:latin typeface="Arial Narrow" pitchFamily="34" charset="0"/>
              </a:rPr>
              <a:t> </a:t>
            </a:r>
            <a:r>
              <a:rPr lang="en-US" sz="4800" i="1" smtClean="0">
                <a:solidFill>
                  <a:srgbClr val="993300"/>
                </a:solidFill>
                <a:latin typeface="Arial Narrow" pitchFamily="34" charset="0"/>
              </a:rPr>
              <a:t>nóng</a:t>
            </a:r>
            <a:r>
              <a:rPr lang="en-US" sz="4000" i="1" smtClean="0">
                <a:solidFill>
                  <a:srgbClr val="993300"/>
                </a:solidFill>
                <a:latin typeface="Arial Narrow"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2"/>
          <p:cNvSpPr txBox="1">
            <a:spLocks noChangeArrowheads="1"/>
          </p:cNvSpPr>
          <p:nvPr/>
        </p:nvSpPr>
        <p:spPr bwMode="auto">
          <a:xfrm>
            <a:off x="2776538" y="1752600"/>
            <a:ext cx="2643187" cy="8763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b="1">
                <a:latin typeface="Times New Roman" pitchFamily="18" charset="0"/>
                <a:ea typeface="Arial" pitchFamily="34" charset="0"/>
                <a:cs typeface="Times New Roman" pitchFamily="18" charset="0"/>
              </a:rPr>
              <a:t>       HỘ GIA ĐÌNH CÁ THỂ</a:t>
            </a:r>
          </a:p>
        </p:txBody>
      </p:sp>
      <p:sp>
        <p:nvSpPr>
          <p:cNvPr id="31747" name="Text Box 9"/>
          <p:cNvSpPr txBox="1">
            <a:spLocks noChangeArrowheads="1"/>
          </p:cNvSpPr>
          <p:nvPr/>
        </p:nvSpPr>
        <p:spPr bwMode="auto">
          <a:xfrm>
            <a:off x="533400" y="2819400"/>
            <a:ext cx="7391400" cy="7286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ea typeface="Arial" pitchFamily="34" charset="0"/>
                <a:cs typeface="Times New Roman" pitchFamily="18" charset="0"/>
              </a:rPr>
              <a:t> </a:t>
            </a:r>
            <a:r>
              <a:rPr lang="en-US" sz="3200" b="1">
                <a:solidFill>
                  <a:srgbClr val="0000FF"/>
                </a:solidFill>
                <a:latin typeface="Times New Roman" pitchFamily="18" charset="0"/>
                <a:ea typeface="Arial" pitchFamily="34" charset="0"/>
                <a:cs typeface="Times New Roman" pitchFamily="18" charset="0"/>
              </a:rPr>
              <a:t>mua - bán những gì đã có và đang cần</a:t>
            </a:r>
            <a:r>
              <a:rPr lang="en-US" sz="2000" b="1">
                <a:latin typeface="Times New Roman" pitchFamily="18" charset="0"/>
                <a:ea typeface="Arial" pitchFamily="34" charset="0"/>
                <a:cs typeface="Times New Roman" pitchFamily="18" charset="0"/>
              </a:rPr>
              <a:t>      </a:t>
            </a:r>
          </a:p>
        </p:txBody>
      </p:sp>
      <p:sp>
        <p:nvSpPr>
          <p:cNvPr id="31748" name="Text Box 1"/>
          <p:cNvSpPr txBox="1">
            <a:spLocks noChangeArrowheads="1"/>
          </p:cNvSpPr>
          <p:nvPr/>
        </p:nvSpPr>
        <p:spPr bwMode="auto">
          <a:xfrm>
            <a:off x="1347788" y="4557713"/>
            <a:ext cx="1222375" cy="9286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latin typeface="Times New Roman" pitchFamily="18" charset="0"/>
                <a:ea typeface="Arial" pitchFamily="34" charset="0"/>
                <a:cs typeface="Times New Roman" pitchFamily="18" charset="0"/>
              </a:rPr>
              <a:t>Vật tư khi cần</a:t>
            </a:r>
          </a:p>
        </p:txBody>
      </p:sp>
      <p:sp>
        <p:nvSpPr>
          <p:cNvPr id="31749" name="Text Box 2"/>
          <p:cNvSpPr txBox="1">
            <a:spLocks noChangeArrowheads="1"/>
          </p:cNvSpPr>
          <p:nvPr/>
        </p:nvSpPr>
        <p:spPr bwMode="auto">
          <a:xfrm>
            <a:off x="3490913" y="4557713"/>
            <a:ext cx="1309687" cy="10048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latin typeface="Times New Roman" pitchFamily="18" charset="0"/>
                <a:ea typeface="Arial" pitchFamily="34" charset="0"/>
                <a:cs typeface="Times New Roman" pitchFamily="18" charset="0"/>
              </a:rPr>
              <a:t>Sản phẩm khi cần </a:t>
            </a:r>
          </a:p>
        </p:txBody>
      </p:sp>
      <p:sp>
        <p:nvSpPr>
          <p:cNvPr id="31750" name="Text Box 3"/>
          <p:cNvSpPr txBox="1">
            <a:spLocks noChangeArrowheads="1"/>
          </p:cNvSpPr>
          <p:nvPr/>
        </p:nvSpPr>
        <p:spPr bwMode="auto">
          <a:xfrm>
            <a:off x="6172200" y="4572000"/>
            <a:ext cx="1295400" cy="990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latin typeface="Times New Roman" pitchFamily="18" charset="0"/>
                <a:ea typeface="Arial" pitchFamily="34" charset="0"/>
                <a:cs typeface="Times New Roman" pitchFamily="18" charset="0"/>
              </a:rPr>
              <a:t>Đại lý nơi gần nhà nhất</a:t>
            </a:r>
          </a:p>
        </p:txBody>
      </p:sp>
      <p:sp>
        <p:nvSpPr>
          <p:cNvPr id="31751" name="Rectangle 13"/>
          <p:cNvSpPr>
            <a:spLocks noChangeArrowheads="1"/>
          </p:cNvSpPr>
          <p:nvPr/>
        </p:nvSpPr>
        <p:spPr bwMode="auto">
          <a:xfrm>
            <a:off x="0" y="4445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31752" name="Rectangle 14"/>
          <p:cNvSpPr>
            <a:spLocks noChangeArrowheads="1"/>
          </p:cNvSpPr>
          <p:nvPr/>
        </p:nvSpPr>
        <p:spPr bwMode="auto">
          <a:xfrm>
            <a:off x="228600" y="0"/>
            <a:ext cx="8458200" cy="158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endParaRPr lang="en-US" sz="1400" b="1">
              <a:solidFill>
                <a:srgbClr val="FFFF00"/>
              </a:solidFill>
              <a:latin typeface="Times New Roman" pitchFamily="18" charset="0"/>
              <a:cs typeface="Times New Roman" pitchFamily="18" charset="0"/>
            </a:endParaRPr>
          </a:p>
          <a:p>
            <a:r>
              <a:rPr lang="en-US" sz="2800" b="1">
                <a:solidFill>
                  <a:srgbClr val="FFFF00"/>
                </a:solidFill>
                <a:latin typeface="Times New Roman" pitchFamily="18" charset="0"/>
                <a:cs typeface="Times New Roman" pitchFamily="18" charset="0"/>
              </a:rPr>
              <a:t>V. SỰ KHÁC NHAU SO VỚI MÔ HÌNH KINH TẾ HỘ GIA ĐÌNH CÁ THỂ</a:t>
            </a:r>
            <a:endParaRPr lang="vi-VN" sz="2800">
              <a:solidFill>
                <a:srgbClr val="FFFF00"/>
              </a:solidFill>
              <a:latin typeface="Times New Roman" pitchFamily="18" charset="0"/>
              <a:cs typeface="Times New Roman" pitchFamily="18" charset="0"/>
            </a:endParaRPr>
          </a:p>
          <a:p>
            <a:endParaRPr lang="vi-VN" sz="2800">
              <a:solidFill>
                <a:srgbClr val="FFFF00"/>
              </a:solidFill>
              <a:latin typeface="Times New Roman" pitchFamily="18" charset="0"/>
              <a:cs typeface="Times New Roman" pitchFamily="18" charset="0"/>
            </a:endParaRPr>
          </a:p>
        </p:txBody>
      </p:sp>
      <p:sp>
        <p:nvSpPr>
          <p:cNvPr id="31753" name="Rectangle 15"/>
          <p:cNvSpPr>
            <a:spLocks noChangeArrowheads="1"/>
          </p:cNvSpPr>
          <p:nvPr/>
        </p:nvSpPr>
        <p:spPr bwMode="auto">
          <a:xfrm>
            <a:off x="0" y="623888"/>
            <a:ext cx="28257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a:ea typeface="Arial" pitchFamily="34" charset="0"/>
                <a:cs typeface="Times New Roman" pitchFamily="18" charset="0"/>
              </a:rPr>
              <a:t>  </a:t>
            </a:r>
            <a:endParaRPr lang="vi-VN" sz="800">
              <a:ea typeface="Arial" pitchFamily="34" charset="0"/>
              <a:cs typeface="Times New Roman" pitchFamily="18" charset="0"/>
            </a:endParaRPr>
          </a:p>
          <a:p>
            <a:endParaRPr lang="vi-VN">
              <a:ea typeface="Arial" pitchFamily="34" charset="0"/>
              <a:cs typeface="Times New Roman" pitchFamily="18" charset="0"/>
            </a:endParaRPr>
          </a:p>
        </p:txBody>
      </p:sp>
      <p:sp>
        <p:nvSpPr>
          <p:cNvPr id="31754" name="Rectangle 16"/>
          <p:cNvSpPr>
            <a:spLocks noChangeArrowheads="1"/>
          </p:cNvSpPr>
          <p:nvPr/>
        </p:nvSpPr>
        <p:spPr bwMode="auto">
          <a:xfrm>
            <a:off x="0" y="531813"/>
            <a:ext cx="184150" cy="76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vi-VN" sz="800"/>
              <a:t/>
            </a:r>
            <a:br>
              <a:rPr lang="vi-VN" sz="800"/>
            </a:br>
            <a:endParaRPr lang="vi-VN"/>
          </a:p>
          <a:p>
            <a:endParaRPr lang="vi-VN"/>
          </a:p>
        </p:txBody>
      </p:sp>
      <p:sp>
        <p:nvSpPr>
          <p:cNvPr id="31755" name="Rectangle 18"/>
          <p:cNvSpPr>
            <a:spLocks noChangeArrowheads="1"/>
          </p:cNvSpPr>
          <p:nvPr/>
        </p:nvSpPr>
        <p:spPr bwMode="auto">
          <a:xfrm>
            <a:off x="0" y="915988"/>
            <a:ext cx="567055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sz="800"/>
          </a:p>
          <a:p>
            <a:r>
              <a:rPr lang="en-US"/>
              <a:t>						</a:t>
            </a:r>
          </a:p>
        </p:txBody>
      </p:sp>
      <p:cxnSp>
        <p:nvCxnSpPr>
          <p:cNvPr id="22" name="Straight Arrow Connector 21"/>
          <p:cNvCxnSpPr>
            <a:cxnSpLocks noChangeShapeType="1"/>
            <a:stCxn id="31747" idx="2"/>
            <a:endCxn id="31748" idx="0"/>
          </p:cNvCxnSpPr>
          <p:nvPr/>
        </p:nvCxnSpPr>
        <p:spPr bwMode="auto">
          <a:xfrm flipH="1">
            <a:off x="1958975" y="3548063"/>
            <a:ext cx="2270125" cy="10096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 name="Straight Arrow Connector 23"/>
          <p:cNvCxnSpPr>
            <a:stCxn id="31747" idx="2"/>
          </p:cNvCxnSpPr>
          <p:nvPr/>
        </p:nvCxnSpPr>
        <p:spPr>
          <a:xfrm rot="5400000">
            <a:off x="3599657" y="3928269"/>
            <a:ext cx="1009650" cy="2492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1747" idx="2"/>
          </p:cNvCxnSpPr>
          <p:nvPr/>
        </p:nvCxnSpPr>
        <p:spPr>
          <a:xfrm rot="16200000" flipH="1">
            <a:off x="4921250" y="2855913"/>
            <a:ext cx="1009650" cy="2393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noChangeShapeType="1"/>
            <a:stCxn id="31746" idx="2"/>
            <a:endCxn id="31747" idx="0"/>
          </p:cNvCxnSpPr>
          <p:nvPr/>
        </p:nvCxnSpPr>
        <p:spPr bwMode="auto">
          <a:xfrm>
            <a:off x="4098925" y="2628900"/>
            <a:ext cx="130175" cy="190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2"/>
          <p:cNvSpPr txBox="1">
            <a:spLocks noChangeArrowheads="1"/>
          </p:cNvSpPr>
          <p:nvPr/>
        </p:nvSpPr>
        <p:spPr bwMode="auto">
          <a:xfrm>
            <a:off x="2819400" y="1752600"/>
            <a:ext cx="2600325" cy="4572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b="1">
                <a:latin typeface="Times New Roman" pitchFamily="18" charset="0"/>
                <a:ea typeface="Arial" pitchFamily="34" charset="0"/>
                <a:cs typeface="Times New Roman" pitchFamily="18" charset="0"/>
              </a:rPr>
              <a:t>       HTX</a:t>
            </a:r>
          </a:p>
        </p:txBody>
      </p:sp>
      <p:sp>
        <p:nvSpPr>
          <p:cNvPr id="167939" name="Text Box 9"/>
          <p:cNvSpPr txBox="1">
            <a:spLocks noChangeArrowheads="1"/>
          </p:cNvSpPr>
          <p:nvPr/>
        </p:nvSpPr>
        <p:spPr bwMode="auto">
          <a:xfrm>
            <a:off x="1143000" y="2590800"/>
            <a:ext cx="6172200" cy="9572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ea typeface="Arial" pitchFamily="34" charset="0"/>
                <a:cs typeface="Times New Roman" pitchFamily="18" charset="0"/>
              </a:rPr>
              <a:t> </a:t>
            </a:r>
            <a:r>
              <a:rPr lang="en-US" sz="2400" b="1">
                <a:latin typeface="Times New Roman" pitchFamily="18" charset="0"/>
                <a:ea typeface="Arial" pitchFamily="34" charset="0"/>
                <a:cs typeface="Times New Roman" pitchFamily="18" charset="0"/>
              </a:rPr>
              <a:t>Mua bán những gì chưa có thông qua hợp đồng trước khi sản xuất</a:t>
            </a:r>
            <a:r>
              <a:rPr lang="en-US" sz="2000" b="1">
                <a:latin typeface="Times New Roman" pitchFamily="18" charset="0"/>
                <a:ea typeface="Arial" pitchFamily="34" charset="0"/>
                <a:cs typeface="Times New Roman" pitchFamily="18" charset="0"/>
              </a:rPr>
              <a:t>      </a:t>
            </a:r>
          </a:p>
        </p:txBody>
      </p:sp>
      <p:sp>
        <p:nvSpPr>
          <p:cNvPr id="167940" name="Text Box 1"/>
          <p:cNvSpPr txBox="1">
            <a:spLocks noChangeArrowheads="1"/>
          </p:cNvSpPr>
          <p:nvPr/>
        </p:nvSpPr>
        <p:spPr bwMode="auto">
          <a:xfrm>
            <a:off x="1347788" y="4557713"/>
            <a:ext cx="1222375" cy="9286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latin typeface="Times New Roman" pitchFamily="18" charset="0"/>
                <a:ea typeface="Arial" pitchFamily="34" charset="0"/>
                <a:cs typeface="Times New Roman" pitchFamily="18" charset="0"/>
              </a:rPr>
              <a:t>Vật tư </a:t>
            </a:r>
            <a:r>
              <a:rPr lang="en-US" sz="2000" b="1">
                <a:solidFill>
                  <a:srgbClr val="FFFF66"/>
                </a:solidFill>
                <a:latin typeface="Times New Roman" pitchFamily="18" charset="0"/>
                <a:ea typeface="Arial" pitchFamily="34" charset="0"/>
                <a:cs typeface="Times New Roman" pitchFamily="18" charset="0"/>
              </a:rPr>
              <a:t>khi</a:t>
            </a:r>
            <a:r>
              <a:rPr lang="en-US" sz="2000" b="1">
                <a:latin typeface="Times New Roman" pitchFamily="18" charset="0"/>
                <a:ea typeface="Arial" pitchFamily="34" charset="0"/>
                <a:cs typeface="Times New Roman" pitchFamily="18" charset="0"/>
              </a:rPr>
              <a:t> </a:t>
            </a:r>
            <a:r>
              <a:rPr lang="en-US" sz="2000" b="1">
                <a:solidFill>
                  <a:srgbClr val="FF0000"/>
                </a:solidFill>
                <a:latin typeface="Times New Roman" pitchFamily="18" charset="0"/>
                <a:ea typeface="Arial" pitchFamily="34" charset="0"/>
                <a:cs typeface="Times New Roman" pitchFamily="18" charset="0"/>
              </a:rPr>
              <a:t>cần</a:t>
            </a:r>
          </a:p>
        </p:txBody>
      </p:sp>
      <p:sp>
        <p:nvSpPr>
          <p:cNvPr id="167941" name="Text Box 2"/>
          <p:cNvSpPr txBox="1">
            <a:spLocks noChangeArrowheads="1"/>
          </p:cNvSpPr>
          <p:nvPr/>
        </p:nvSpPr>
        <p:spPr bwMode="auto">
          <a:xfrm>
            <a:off x="3490913" y="4557713"/>
            <a:ext cx="1309687" cy="10048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latin typeface="Times New Roman" pitchFamily="18" charset="0"/>
                <a:ea typeface="Arial" pitchFamily="34" charset="0"/>
                <a:cs typeface="Times New Roman" pitchFamily="18" charset="0"/>
              </a:rPr>
              <a:t>Sản </a:t>
            </a:r>
            <a:r>
              <a:rPr lang="en-US" sz="2000" b="1">
                <a:solidFill>
                  <a:srgbClr val="FF0000"/>
                </a:solidFill>
                <a:latin typeface="Times New Roman" pitchFamily="18" charset="0"/>
                <a:ea typeface="Arial" pitchFamily="34" charset="0"/>
                <a:cs typeface="Times New Roman" pitchFamily="18" charset="0"/>
              </a:rPr>
              <a:t>phẩm</a:t>
            </a:r>
            <a:r>
              <a:rPr lang="en-US" sz="2000" b="1">
                <a:latin typeface="Times New Roman" pitchFamily="18" charset="0"/>
                <a:ea typeface="Arial" pitchFamily="34" charset="0"/>
                <a:cs typeface="Times New Roman" pitchFamily="18" charset="0"/>
              </a:rPr>
              <a:t> khi cần </a:t>
            </a:r>
          </a:p>
        </p:txBody>
      </p:sp>
      <p:sp>
        <p:nvSpPr>
          <p:cNvPr id="167942" name="Text Box 3"/>
          <p:cNvSpPr txBox="1">
            <a:spLocks noChangeArrowheads="1"/>
          </p:cNvSpPr>
          <p:nvPr/>
        </p:nvSpPr>
        <p:spPr bwMode="auto">
          <a:xfrm>
            <a:off x="6172200" y="4572000"/>
            <a:ext cx="1295400" cy="990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latin typeface="Times New Roman" pitchFamily="18" charset="0"/>
                <a:ea typeface="Arial" pitchFamily="34" charset="0"/>
                <a:cs typeface="Times New Roman" pitchFamily="18" charset="0"/>
              </a:rPr>
              <a:t>Đại lý nơi gần nhà </a:t>
            </a:r>
            <a:r>
              <a:rPr lang="en-US" sz="2000" b="1">
                <a:solidFill>
                  <a:srgbClr val="0000FF"/>
                </a:solidFill>
                <a:latin typeface="Times New Roman" pitchFamily="18" charset="0"/>
                <a:ea typeface="Arial" pitchFamily="34" charset="0"/>
                <a:cs typeface="Times New Roman" pitchFamily="18" charset="0"/>
              </a:rPr>
              <a:t>nhất</a:t>
            </a:r>
          </a:p>
        </p:txBody>
      </p:sp>
      <p:sp>
        <p:nvSpPr>
          <p:cNvPr id="167943" name="Rectangle 13"/>
          <p:cNvSpPr>
            <a:spLocks noChangeArrowheads="1"/>
          </p:cNvSpPr>
          <p:nvPr/>
        </p:nvSpPr>
        <p:spPr bwMode="auto">
          <a:xfrm>
            <a:off x="0" y="4445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167944" name="Rectangle 14"/>
          <p:cNvSpPr>
            <a:spLocks noChangeArrowheads="1"/>
          </p:cNvSpPr>
          <p:nvPr/>
        </p:nvSpPr>
        <p:spPr bwMode="auto">
          <a:xfrm>
            <a:off x="228600" y="157163"/>
            <a:ext cx="7924800" cy="1279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endParaRPr lang="en-US" sz="1400" b="1">
              <a:solidFill>
                <a:srgbClr val="FFFF00"/>
              </a:solidFill>
              <a:latin typeface="Times New Roman" pitchFamily="18" charset="0"/>
              <a:cs typeface="Times New Roman" pitchFamily="18" charset="0"/>
            </a:endParaRPr>
          </a:p>
          <a:p>
            <a:r>
              <a:rPr lang="en-US" sz="3200" b="1">
                <a:solidFill>
                  <a:srgbClr val="FFFF00"/>
                </a:solidFill>
                <a:latin typeface="Times New Roman" pitchFamily="18" charset="0"/>
                <a:cs typeface="Times New Roman" pitchFamily="18" charset="0"/>
              </a:rPr>
              <a:t>V. MÔ HÌNH KINH TẾ HỘ CÁ THỂ</a:t>
            </a:r>
            <a:endParaRPr lang="vi-VN" sz="3200">
              <a:solidFill>
                <a:srgbClr val="FFFF00"/>
              </a:solidFill>
              <a:latin typeface="Times New Roman" pitchFamily="18" charset="0"/>
              <a:cs typeface="Times New Roman" pitchFamily="18" charset="0"/>
            </a:endParaRPr>
          </a:p>
          <a:p>
            <a:endParaRPr lang="vi-VN" sz="3200">
              <a:solidFill>
                <a:srgbClr val="FFFF00"/>
              </a:solidFill>
              <a:latin typeface="Times New Roman" pitchFamily="18" charset="0"/>
              <a:cs typeface="Times New Roman" pitchFamily="18" charset="0"/>
            </a:endParaRPr>
          </a:p>
        </p:txBody>
      </p:sp>
      <p:sp>
        <p:nvSpPr>
          <p:cNvPr id="167945" name="Rectangle 15"/>
          <p:cNvSpPr>
            <a:spLocks noChangeArrowheads="1"/>
          </p:cNvSpPr>
          <p:nvPr/>
        </p:nvSpPr>
        <p:spPr bwMode="auto">
          <a:xfrm>
            <a:off x="0" y="623888"/>
            <a:ext cx="28257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a:ea typeface="Arial" pitchFamily="34" charset="0"/>
                <a:cs typeface="Times New Roman" pitchFamily="18" charset="0"/>
              </a:rPr>
              <a:t>  </a:t>
            </a:r>
            <a:endParaRPr lang="vi-VN" sz="800">
              <a:ea typeface="Arial" pitchFamily="34" charset="0"/>
              <a:cs typeface="Times New Roman" pitchFamily="18" charset="0"/>
            </a:endParaRPr>
          </a:p>
          <a:p>
            <a:endParaRPr lang="vi-VN">
              <a:ea typeface="Arial" pitchFamily="34" charset="0"/>
              <a:cs typeface="Times New Roman" pitchFamily="18" charset="0"/>
            </a:endParaRPr>
          </a:p>
        </p:txBody>
      </p:sp>
      <p:sp>
        <p:nvSpPr>
          <p:cNvPr id="167946" name="Rectangle 16"/>
          <p:cNvSpPr>
            <a:spLocks noChangeArrowheads="1"/>
          </p:cNvSpPr>
          <p:nvPr/>
        </p:nvSpPr>
        <p:spPr bwMode="auto">
          <a:xfrm>
            <a:off x="0" y="531813"/>
            <a:ext cx="184150" cy="76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vi-VN" sz="800"/>
              <a:t/>
            </a:r>
            <a:br>
              <a:rPr lang="vi-VN" sz="800"/>
            </a:br>
            <a:endParaRPr lang="vi-VN"/>
          </a:p>
          <a:p>
            <a:endParaRPr lang="vi-VN"/>
          </a:p>
        </p:txBody>
      </p:sp>
      <p:sp>
        <p:nvSpPr>
          <p:cNvPr id="167947" name="Rectangle 18"/>
          <p:cNvSpPr>
            <a:spLocks noChangeArrowheads="1"/>
          </p:cNvSpPr>
          <p:nvPr/>
        </p:nvSpPr>
        <p:spPr bwMode="auto">
          <a:xfrm>
            <a:off x="0" y="915988"/>
            <a:ext cx="567055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sz="800"/>
          </a:p>
          <a:p>
            <a:r>
              <a:rPr lang="en-US"/>
              <a:t>						</a:t>
            </a:r>
          </a:p>
        </p:txBody>
      </p:sp>
      <p:cxnSp>
        <p:nvCxnSpPr>
          <p:cNvPr id="22" name="Straight Arrow Connector 21"/>
          <p:cNvCxnSpPr>
            <a:cxnSpLocks noChangeShapeType="1"/>
            <a:stCxn id="167939" idx="2"/>
            <a:endCxn id="167940" idx="0"/>
          </p:cNvCxnSpPr>
          <p:nvPr/>
        </p:nvCxnSpPr>
        <p:spPr bwMode="auto">
          <a:xfrm flipH="1">
            <a:off x="1958975" y="3548063"/>
            <a:ext cx="2270125" cy="10096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 name="Straight Arrow Connector 23"/>
          <p:cNvCxnSpPr>
            <a:stCxn id="167939" idx="2"/>
          </p:cNvCxnSpPr>
          <p:nvPr/>
        </p:nvCxnSpPr>
        <p:spPr>
          <a:xfrm rot="5400000">
            <a:off x="3599657" y="3928269"/>
            <a:ext cx="1009650" cy="2492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7939" idx="2"/>
          </p:cNvCxnSpPr>
          <p:nvPr/>
        </p:nvCxnSpPr>
        <p:spPr>
          <a:xfrm rot="16200000" flipH="1">
            <a:off x="4921250" y="2855913"/>
            <a:ext cx="1009650" cy="2393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noChangeShapeType="1"/>
            <a:stCxn id="167938" idx="2"/>
            <a:endCxn id="167939" idx="0"/>
          </p:cNvCxnSpPr>
          <p:nvPr/>
        </p:nvCxnSpPr>
        <p:spPr bwMode="auto">
          <a:xfrm>
            <a:off x="4119563" y="2209800"/>
            <a:ext cx="109537"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1800" y="0"/>
            <a:ext cx="2667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de-DE" sz="3000" b="1" i="1">
                <a:solidFill>
                  <a:srgbClr val="FFFFFF"/>
                </a:solidFill>
                <a:effectLst>
                  <a:outerShdw blurRad="38100" dist="38100" dir="2700000" algn="tl">
                    <a:srgbClr val="000000"/>
                  </a:outerShdw>
                </a:effectLst>
                <a:latin typeface="Times New Roman" pitchFamily="18" charset="0"/>
                <a:cs typeface="Times New Roman" pitchFamily="18" charset="0"/>
              </a:rPr>
              <a:t> HTX</a:t>
            </a:r>
            <a:endParaRPr lang="en-US" sz="3000">
              <a:solidFill>
                <a:srgbClr val="FFFFFF"/>
              </a:solidFill>
              <a:effectLst>
                <a:outerShdw blurRad="38100" dist="38100" dir="2700000" algn="tl">
                  <a:srgbClr val="000000"/>
                </a:outerShdw>
              </a:effectLst>
              <a:latin typeface="Times New Roman" pitchFamily="18" charset="0"/>
              <a:cs typeface="Times New Roman" pitchFamily="18" charset="0"/>
            </a:endParaRPr>
          </a:p>
        </p:txBody>
      </p:sp>
      <p:sp>
        <p:nvSpPr>
          <p:cNvPr id="5" name="Rectangle 4"/>
          <p:cNvSpPr/>
          <p:nvPr/>
        </p:nvSpPr>
        <p:spPr>
          <a:xfrm>
            <a:off x="66675" y="1981200"/>
            <a:ext cx="2570163"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Sản xuất theo tiêu chuẩn gì?</a:t>
            </a:r>
            <a:endParaRPr lang="en-US" sz="2800">
              <a:solidFill>
                <a:srgbClr val="FFFFFF"/>
              </a:solidFill>
              <a:latin typeface="Times New Roman" pitchFamily="18" charset="0"/>
              <a:cs typeface="Times New Roman" pitchFamily="18" charset="0"/>
            </a:endParaRPr>
          </a:p>
        </p:txBody>
      </p:sp>
      <p:sp>
        <p:nvSpPr>
          <p:cNvPr id="6" name="Rectangle 5"/>
          <p:cNvSpPr/>
          <p:nvPr/>
        </p:nvSpPr>
        <p:spPr>
          <a:xfrm>
            <a:off x="3151188" y="1981200"/>
            <a:ext cx="2613025"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Bán cho ai?</a:t>
            </a:r>
            <a:endParaRPr lang="en-US" sz="2800">
              <a:solidFill>
                <a:srgbClr val="FFFFFF"/>
              </a:solidFill>
              <a:latin typeface="Times New Roman" pitchFamily="18" charset="0"/>
              <a:cs typeface="Times New Roman" pitchFamily="18" charset="0"/>
            </a:endParaRPr>
          </a:p>
        </p:txBody>
      </p:sp>
      <p:sp>
        <p:nvSpPr>
          <p:cNvPr id="7" name="Rectangle 6"/>
          <p:cNvSpPr/>
          <p:nvPr/>
        </p:nvSpPr>
        <p:spPr>
          <a:xfrm>
            <a:off x="6172200" y="1981200"/>
            <a:ext cx="2514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Bán giá bao nhiêu?</a:t>
            </a:r>
            <a:endParaRPr lang="en-US" sz="2800">
              <a:solidFill>
                <a:srgbClr val="FFFFFF"/>
              </a:solidFill>
              <a:latin typeface="Times New Roman" pitchFamily="18" charset="0"/>
              <a:cs typeface="Times New Roman" pitchFamily="18" charset="0"/>
            </a:endParaRPr>
          </a:p>
        </p:txBody>
      </p:sp>
      <p:sp>
        <p:nvSpPr>
          <p:cNvPr id="8" name="Rectangle 7"/>
          <p:cNvSpPr/>
          <p:nvPr/>
        </p:nvSpPr>
        <p:spPr>
          <a:xfrm>
            <a:off x="1524000" y="4778375"/>
            <a:ext cx="2667000" cy="200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Cam kết thực hiện cái gì?</a:t>
            </a:r>
            <a:endParaRPr lang="en-US" sz="2800">
              <a:solidFill>
                <a:srgbClr val="FFFFFF"/>
              </a:solidFill>
              <a:latin typeface="Times New Roman" pitchFamily="18" charset="0"/>
              <a:cs typeface="Times New Roman" pitchFamily="18" charset="0"/>
            </a:endParaRPr>
          </a:p>
        </p:txBody>
      </p:sp>
      <p:sp>
        <p:nvSpPr>
          <p:cNvPr id="9" name="Rectangle 8"/>
          <p:cNvSpPr/>
          <p:nvPr/>
        </p:nvSpPr>
        <p:spPr>
          <a:xfrm>
            <a:off x="4706938" y="4787900"/>
            <a:ext cx="2692400" cy="199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Cầm chắc phần lợi nhuận là bao nhiêu?</a:t>
            </a:r>
            <a:endParaRPr lang="en-US" sz="2800">
              <a:solidFill>
                <a:srgbClr val="FFFFFF"/>
              </a:solidFill>
              <a:latin typeface="Times New Roman" pitchFamily="18" charset="0"/>
              <a:cs typeface="Times New Roman" pitchFamily="18" charset="0"/>
            </a:endParaRPr>
          </a:p>
        </p:txBody>
      </p:sp>
      <p:cxnSp>
        <p:nvCxnSpPr>
          <p:cNvPr id="13" name="Straight Connector 12"/>
          <p:cNvCxnSpPr/>
          <p:nvPr/>
        </p:nvCxnSpPr>
        <p:spPr>
          <a:xfrm>
            <a:off x="1143000" y="1524000"/>
            <a:ext cx="64008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11430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44196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75438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8" idx="0"/>
          </p:cNvCxnSpPr>
          <p:nvPr/>
        </p:nvCxnSpPr>
        <p:spPr>
          <a:xfrm>
            <a:off x="2857500" y="1524000"/>
            <a:ext cx="0" cy="32543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43600" y="1524000"/>
            <a:ext cx="0" cy="3263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143000" y="1447800"/>
            <a:ext cx="6400800" cy="0"/>
          </a:xfrm>
          <a:prstGeom prst="line">
            <a:avLst/>
          </a:prstGeom>
        </p:spPr>
        <p:style>
          <a:lnRef idx="3">
            <a:schemeClr val="dk1"/>
          </a:lnRef>
          <a:fillRef idx="0">
            <a:schemeClr val="dk1"/>
          </a:fillRef>
          <a:effectRef idx="2">
            <a:schemeClr val="dk1"/>
          </a:effectRef>
          <a:fontRef idx="minor">
            <a:schemeClr val="tx1"/>
          </a:fontRef>
        </p:style>
      </p:cxnSp>
      <p:sp>
        <p:nvSpPr>
          <p:cNvPr id="34" name="Equal 33"/>
          <p:cNvSpPr/>
          <p:nvPr/>
        </p:nvSpPr>
        <p:spPr>
          <a:xfrm>
            <a:off x="4276725" y="1136650"/>
            <a:ext cx="361950" cy="40322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5" name="Oval 34"/>
          <p:cNvSpPr/>
          <p:nvPr/>
        </p:nvSpPr>
        <p:spPr>
          <a:xfrm>
            <a:off x="66675"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36" name="Oval 35"/>
          <p:cNvSpPr/>
          <p:nvPr/>
        </p:nvSpPr>
        <p:spPr>
          <a:xfrm>
            <a:off x="7064375" y="4546600"/>
            <a:ext cx="411163"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37" name="Oval 36"/>
          <p:cNvSpPr/>
          <p:nvPr/>
        </p:nvSpPr>
        <p:spPr>
          <a:xfrm>
            <a:off x="1409700" y="4546600"/>
            <a:ext cx="411163"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38" name="Oval 37"/>
          <p:cNvSpPr/>
          <p:nvPr/>
        </p:nvSpPr>
        <p:spPr>
          <a:xfrm>
            <a:off x="6164263"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39" name="Oval 38"/>
          <p:cNvSpPr/>
          <p:nvPr/>
        </p:nvSpPr>
        <p:spPr>
          <a:xfrm>
            <a:off x="3151188"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2</a:t>
            </a: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0"/>
            <a:ext cx="510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de-DE" sz="3000" b="1" i="1">
                <a:solidFill>
                  <a:srgbClr val="FFFFFF"/>
                </a:solidFill>
                <a:effectLst>
                  <a:outerShdw blurRad="38100" dist="38100" dir="2700000" algn="tl">
                    <a:srgbClr val="000000"/>
                  </a:outerShdw>
                </a:effectLst>
                <a:latin typeface="Times New Roman" pitchFamily="18" charset="0"/>
                <a:cs typeface="Times New Roman" pitchFamily="18" charset="0"/>
              </a:rPr>
              <a:t> HTX Nông nghiệp công bằng Thuận An – Đắk Mil</a:t>
            </a:r>
            <a:endParaRPr lang="en-US" sz="3000">
              <a:solidFill>
                <a:srgbClr val="FFFFFF"/>
              </a:solidFill>
              <a:effectLst>
                <a:outerShdw blurRad="38100" dist="38100" dir="2700000" algn="tl">
                  <a:srgbClr val="000000"/>
                </a:outerShdw>
              </a:effectLst>
              <a:latin typeface="Times New Roman" pitchFamily="18" charset="0"/>
              <a:cs typeface="Times New Roman" pitchFamily="18" charset="0"/>
            </a:endParaRPr>
          </a:p>
        </p:txBody>
      </p:sp>
      <p:sp>
        <p:nvSpPr>
          <p:cNvPr id="5" name="Rectangle 4"/>
          <p:cNvSpPr/>
          <p:nvPr/>
        </p:nvSpPr>
        <p:spPr>
          <a:xfrm>
            <a:off x="66675" y="1981200"/>
            <a:ext cx="2570163"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Sản xuất theo tiêu chuẩn Fair Trad</a:t>
            </a:r>
            <a:endParaRPr lang="en-US" sz="2800">
              <a:solidFill>
                <a:srgbClr val="FFFFFF"/>
              </a:solidFill>
              <a:latin typeface="Times New Roman" pitchFamily="18" charset="0"/>
              <a:cs typeface="Times New Roman" pitchFamily="18" charset="0"/>
            </a:endParaRPr>
          </a:p>
        </p:txBody>
      </p:sp>
      <p:sp>
        <p:nvSpPr>
          <p:cNvPr id="6" name="Rectangle 5"/>
          <p:cNvSpPr/>
          <p:nvPr/>
        </p:nvSpPr>
        <p:spPr>
          <a:xfrm>
            <a:off x="3151188" y="1981200"/>
            <a:ext cx="2613025"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a:t>
            </a:r>
            <a:r>
              <a:rPr lang="de-DE" sz="2800">
                <a:solidFill>
                  <a:srgbClr val="FF0000"/>
                </a:solidFill>
                <a:latin typeface="Times New Roman" pitchFamily="18" charset="0"/>
                <a:cs typeface="Times New Roman" pitchFamily="18" charset="0"/>
              </a:rPr>
              <a:t>Bán cho Thương mại Công bằng thế giới</a:t>
            </a:r>
            <a:endParaRPr lang="en-US" sz="2800">
              <a:solidFill>
                <a:srgbClr val="FF0000"/>
              </a:solidFill>
              <a:latin typeface="Times New Roman" pitchFamily="18" charset="0"/>
              <a:cs typeface="Times New Roman" pitchFamily="18" charset="0"/>
            </a:endParaRPr>
          </a:p>
        </p:txBody>
      </p:sp>
      <p:sp>
        <p:nvSpPr>
          <p:cNvPr id="7" name="Rectangle 6"/>
          <p:cNvSpPr/>
          <p:nvPr/>
        </p:nvSpPr>
        <p:spPr>
          <a:xfrm>
            <a:off x="6172200" y="1981200"/>
            <a:ext cx="2514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Bán giá: Không thấp hơn giá 38.000đ</a:t>
            </a:r>
            <a:endParaRPr lang="en-US" sz="2800">
              <a:solidFill>
                <a:srgbClr val="FFFFFF"/>
              </a:solidFill>
              <a:latin typeface="Times New Roman" pitchFamily="18" charset="0"/>
              <a:cs typeface="Times New Roman" pitchFamily="18" charset="0"/>
            </a:endParaRPr>
          </a:p>
        </p:txBody>
      </p:sp>
      <p:sp>
        <p:nvSpPr>
          <p:cNvPr id="8" name="Rectangle 7"/>
          <p:cNvSpPr/>
          <p:nvPr/>
        </p:nvSpPr>
        <p:spPr>
          <a:xfrm>
            <a:off x="1524000" y="4778375"/>
            <a:ext cx="2667000" cy="200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Cam kết thực hiện: theo tiêu chuẩn </a:t>
            </a:r>
            <a:r>
              <a:rPr lang="de-DE" sz="2800">
                <a:solidFill>
                  <a:srgbClr val="FF0000"/>
                </a:solidFill>
              </a:rPr>
              <a:t>Fair Trad</a:t>
            </a:r>
            <a:endParaRPr lang="en-US" sz="2800">
              <a:solidFill>
                <a:srgbClr val="FF0000"/>
              </a:solidFill>
            </a:endParaRPr>
          </a:p>
          <a:p>
            <a:pPr eaLnBrk="1" hangingPunct="1"/>
            <a:endParaRPr lang="en-US" sz="2800">
              <a:solidFill>
                <a:srgbClr val="FFFFFF"/>
              </a:solidFill>
              <a:latin typeface="Times New Roman" pitchFamily="18" charset="0"/>
              <a:cs typeface="Times New Roman" pitchFamily="18" charset="0"/>
            </a:endParaRPr>
          </a:p>
        </p:txBody>
      </p:sp>
      <p:sp>
        <p:nvSpPr>
          <p:cNvPr id="9" name="Rectangle 8"/>
          <p:cNvSpPr/>
          <p:nvPr/>
        </p:nvSpPr>
        <p:spPr>
          <a:xfrm>
            <a:off x="4706938" y="4787900"/>
            <a:ext cx="2692400" cy="199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2800">
                <a:solidFill>
                  <a:srgbClr val="FFFFFF"/>
                </a:solidFill>
                <a:latin typeface="Times New Roman" pitchFamily="18" charset="0"/>
                <a:cs typeface="Times New Roman" pitchFamily="18" charset="0"/>
              </a:rPr>
              <a:t>  </a:t>
            </a:r>
            <a:r>
              <a:rPr lang="de-DE" sz="2800">
                <a:solidFill>
                  <a:srgbClr val="FF0000"/>
                </a:solidFill>
                <a:latin typeface="Times New Roman" pitchFamily="18" charset="0"/>
                <a:cs typeface="Times New Roman" pitchFamily="18" charset="0"/>
              </a:rPr>
              <a:t>Cầm chắc phần lợi nhuận là bao nhiêu?</a:t>
            </a:r>
            <a:endParaRPr lang="en-US" sz="2800">
              <a:solidFill>
                <a:srgbClr val="FF0000"/>
              </a:solidFill>
              <a:latin typeface="Times New Roman" pitchFamily="18" charset="0"/>
              <a:cs typeface="Times New Roman" pitchFamily="18" charset="0"/>
            </a:endParaRPr>
          </a:p>
        </p:txBody>
      </p:sp>
      <p:cxnSp>
        <p:nvCxnSpPr>
          <p:cNvPr id="13" name="Straight Connector 12"/>
          <p:cNvCxnSpPr/>
          <p:nvPr/>
        </p:nvCxnSpPr>
        <p:spPr>
          <a:xfrm>
            <a:off x="1143000" y="1524000"/>
            <a:ext cx="64008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11430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44196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75438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8" idx="0"/>
          </p:cNvCxnSpPr>
          <p:nvPr/>
        </p:nvCxnSpPr>
        <p:spPr>
          <a:xfrm>
            <a:off x="2857500" y="1524000"/>
            <a:ext cx="0" cy="32543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43600" y="1524000"/>
            <a:ext cx="0" cy="3263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143000" y="1447800"/>
            <a:ext cx="6400800" cy="0"/>
          </a:xfrm>
          <a:prstGeom prst="line">
            <a:avLst/>
          </a:prstGeom>
        </p:spPr>
        <p:style>
          <a:lnRef idx="3">
            <a:schemeClr val="dk1"/>
          </a:lnRef>
          <a:fillRef idx="0">
            <a:schemeClr val="dk1"/>
          </a:fillRef>
          <a:effectRef idx="2">
            <a:schemeClr val="dk1"/>
          </a:effectRef>
          <a:fontRef idx="minor">
            <a:schemeClr val="tx1"/>
          </a:fontRef>
        </p:style>
      </p:cxnSp>
      <p:sp>
        <p:nvSpPr>
          <p:cNvPr id="34" name="Equal 33"/>
          <p:cNvSpPr/>
          <p:nvPr/>
        </p:nvSpPr>
        <p:spPr>
          <a:xfrm>
            <a:off x="4276725" y="1136650"/>
            <a:ext cx="361950" cy="40322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5" name="Oval 34"/>
          <p:cNvSpPr/>
          <p:nvPr/>
        </p:nvSpPr>
        <p:spPr>
          <a:xfrm>
            <a:off x="66675"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36" name="Oval 35"/>
          <p:cNvSpPr/>
          <p:nvPr/>
        </p:nvSpPr>
        <p:spPr>
          <a:xfrm>
            <a:off x="7064375" y="4546600"/>
            <a:ext cx="411163"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37" name="Oval 36"/>
          <p:cNvSpPr/>
          <p:nvPr/>
        </p:nvSpPr>
        <p:spPr>
          <a:xfrm>
            <a:off x="1409700" y="4546600"/>
            <a:ext cx="411163"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38" name="Oval 37"/>
          <p:cNvSpPr/>
          <p:nvPr/>
        </p:nvSpPr>
        <p:spPr>
          <a:xfrm>
            <a:off x="6164263"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39" name="Oval 38"/>
          <p:cNvSpPr/>
          <p:nvPr/>
        </p:nvSpPr>
        <p:spPr>
          <a:xfrm>
            <a:off x="3151188"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2</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ctrTitle"/>
          </p:nvPr>
        </p:nvSpPr>
        <p:spPr/>
        <p:txBody>
          <a:bodyPr/>
          <a:lstStyle/>
          <a:p>
            <a:pPr algn="ctr"/>
            <a:r>
              <a:rPr lang="en-US" sz="3300" b="1" smtClean="0">
                <a:solidFill>
                  <a:srgbClr val="000099"/>
                </a:solidFill>
              </a:rPr>
              <a:t>Phần IV: </a:t>
            </a:r>
            <a:br>
              <a:rPr lang="en-US" sz="3300" b="1" smtClean="0">
                <a:solidFill>
                  <a:srgbClr val="000099"/>
                </a:solidFill>
              </a:rPr>
            </a:br>
            <a:r>
              <a:rPr lang="en-US" sz="4000" b="1" smtClean="0">
                <a:solidFill>
                  <a:srgbClr val="000099"/>
                </a:solidFill>
                <a:cs typeface="Times New Roman" pitchFamily="18" charset="0"/>
              </a:rPr>
              <a:t>Bản chất, nguyên tắc tổ chức, hoạt động của HTX kiểu mới</a:t>
            </a:r>
          </a:p>
        </p:txBody>
      </p:sp>
      <p:sp>
        <p:nvSpPr>
          <p:cNvPr id="32771" name="Rectangle 8"/>
          <p:cNvSpPr>
            <a:spLocks noGrp="1" noChangeArrowheads="1"/>
          </p:cNvSpPr>
          <p:nvPr>
            <p:ph type="subTitle" idx="1"/>
          </p:nvPr>
        </p:nvSpPr>
        <p:spPr>
          <a:xfrm>
            <a:off x="381000" y="3886200"/>
            <a:ext cx="8153400" cy="2286000"/>
          </a:xfrm>
        </p:spPr>
        <p:txBody>
          <a:bodyPr/>
          <a:lstStyle/>
          <a:p>
            <a:pPr>
              <a:lnSpc>
                <a:spcPct val="90000"/>
              </a:lnSpc>
            </a:pPr>
            <a:r>
              <a:rPr lang="vi-VN" sz="2400" smtClean="0"/>
              <a:t>“</a:t>
            </a:r>
            <a:r>
              <a:rPr lang="vi-VN" sz="2400" i="1" smtClean="0">
                <a:solidFill>
                  <a:srgbClr val="FF0000"/>
                </a:solidFill>
              </a:rPr>
              <a:t>Hợp tác xã tạo nên sức mạnh tập thể, giúp các hộ nông dân thực hiện những công việc mà từng cá nhân không làm được, hoặc thực hiện kém hiệu quả hơn, nhờ vậy mà nhanh chóng cải thiện đời sống nông dân, xóa cái đói, giảm cái nghèo</a:t>
            </a:r>
            <a:r>
              <a:rPr lang="vi-VN" sz="2400" smtClean="0"/>
              <a:t>” </a:t>
            </a:r>
            <a:endParaRPr lang="en-US" sz="2400" smtClean="0"/>
          </a:p>
          <a:p>
            <a:pPr>
              <a:lnSpc>
                <a:spcPct val="90000"/>
              </a:lnSpc>
            </a:pPr>
            <a:r>
              <a:rPr lang="en-US" sz="2400" smtClean="0"/>
              <a:t>GS Tạ Ngọc Tấn – Nguyên Giám đốc Học viện CT-HC quốc gia Hồ Chí Minh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descr="So do Lien ket san xuat (da sua)"/>
          <p:cNvPicPr>
            <a:picLocks noGrp="1" noChangeAspect="1" noChangeArrowheads="1"/>
          </p:cNvPicPr>
          <p:nvPr>
            <p:ph type="body" idx="1"/>
          </p:nvPr>
        </p:nvPicPr>
        <p:blipFill>
          <a:blip r:embed="rId3" cstate="print">
            <a:extLst>
              <a:ext uri="{28A0092B-C50C-407E-A947-70E740481C1C}">
                <a14:useLocalDpi xmlns:a14="http://schemas.microsoft.com/office/drawing/2010/main" xmlns="" val="0"/>
              </a:ext>
            </a:extLst>
          </a:blip>
          <a:srcRect/>
          <a:stretch>
            <a:fillRect/>
          </a:stretch>
        </p:blipFill>
        <p:spPr>
          <a:xfrm>
            <a:off x="381000" y="457200"/>
            <a:ext cx="8077200" cy="5791200"/>
          </a:xfr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sz="3800" smtClean="0"/>
              <a:t>Phần IV: Bản chất và nguyên tắc hoạt động của HTX</a:t>
            </a:r>
          </a:p>
        </p:txBody>
      </p:sp>
      <p:sp>
        <p:nvSpPr>
          <p:cNvPr id="144387" name="Rectangle 3"/>
          <p:cNvSpPr>
            <a:spLocks noGrp="1" noChangeArrowheads="1"/>
          </p:cNvSpPr>
          <p:nvPr>
            <p:ph type="body" idx="1"/>
          </p:nvPr>
        </p:nvSpPr>
        <p:spPr/>
        <p:txBody>
          <a:bodyPr/>
          <a:lstStyle/>
          <a:p>
            <a:pPr>
              <a:lnSpc>
                <a:spcPct val="80000"/>
              </a:lnSpc>
            </a:pPr>
            <a:r>
              <a:rPr lang="en-US" sz="4000" smtClean="0"/>
              <a:t>I. Bản chất của HTX kiểu mới</a:t>
            </a:r>
            <a:endParaRPr lang="en-US" sz="2800" smtClean="0"/>
          </a:p>
          <a:p>
            <a:pPr algn="ctr">
              <a:lnSpc>
                <a:spcPct val="80000"/>
              </a:lnSpc>
              <a:buFont typeface="Wingdings" pitchFamily="2" charset="2"/>
              <a:buNone/>
            </a:pPr>
            <a:r>
              <a:rPr lang="en-US" sz="2800" i="1" smtClean="0">
                <a:solidFill>
                  <a:srgbClr val="FF0000"/>
                </a:solidFill>
              </a:rPr>
              <a:t>“Hợp tác xã không xóa bỏ, không làm thay vai trò chủ hộ sản xuất của người nông dân… mà bằng việc cung cấp các dịch vụ đầu vào với giá thấp hơn, chất lượng cao hơn… tổ chức tiêu thụ sản phẩm của hộ xã viên, hợp tác xã đã làm cho việc sản xuất, kinh doanh của các hộ hiệu quả hơn, thu nhập cao hơn, cạnh tranh thắng lợi trong điều kiện cạnh tranh ngày càng gay gắt…”</a:t>
            </a:r>
            <a:r>
              <a:rPr lang="en-US" sz="2800" smtClean="0"/>
              <a:t> </a:t>
            </a:r>
          </a:p>
          <a:p>
            <a:pPr>
              <a:lnSpc>
                <a:spcPct val="80000"/>
              </a:lnSpc>
              <a:buFont typeface="Wingdings" pitchFamily="2" charset="2"/>
              <a:buNone/>
            </a:pPr>
            <a:r>
              <a:rPr lang="en-US" sz="2800" smtClean="0"/>
              <a:t>Phạm Hồng Chương (2008), </a:t>
            </a:r>
            <a:r>
              <a:rPr lang="en-US" sz="2800" i="1" smtClean="0"/>
              <a:t>Bàn về khái niệm hợp tác xã theo tư tưởng Hồ Chí Minh</a:t>
            </a:r>
            <a:r>
              <a:rPr lang="en-US" sz="280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7"/>
          <p:cNvGrpSpPr>
            <a:grpSpLocks/>
          </p:cNvGrpSpPr>
          <p:nvPr/>
        </p:nvGrpSpPr>
        <p:grpSpPr bwMode="auto">
          <a:xfrm>
            <a:off x="166688" y="0"/>
            <a:ext cx="8555037" cy="2286000"/>
            <a:chOff x="1028700" y="1828800"/>
            <a:chExt cx="6991350" cy="1912938"/>
          </a:xfrm>
        </p:grpSpPr>
        <p:sp>
          <p:nvSpPr>
            <p:cNvPr id="145411" name="Freeform 9"/>
            <p:cNvSpPr>
              <a:spLocks/>
            </p:cNvSpPr>
            <p:nvPr/>
          </p:nvSpPr>
          <p:spPr bwMode="gray">
            <a:xfrm>
              <a:off x="1028700" y="2779713"/>
              <a:ext cx="2019300" cy="962025"/>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en-US"/>
            </a:p>
          </p:txBody>
        </p:sp>
        <p:sp>
          <p:nvSpPr>
            <p:cNvPr id="145412" name="Freeform 10"/>
            <p:cNvSpPr>
              <a:spLocks/>
            </p:cNvSpPr>
            <p:nvPr/>
          </p:nvSpPr>
          <p:spPr bwMode="gray">
            <a:xfrm rot="10800000">
              <a:off x="6096000" y="1828800"/>
              <a:ext cx="1924050" cy="962025"/>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en-US"/>
            </a:p>
          </p:txBody>
        </p:sp>
        <p:sp>
          <p:nvSpPr>
            <p:cNvPr id="145413" name="Rectangle 11"/>
            <p:cNvSpPr>
              <a:spLocks noChangeArrowheads="1"/>
            </p:cNvSpPr>
            <p:nvPr/>
          </p:nvSpPr>
          <p:spPr bwMode="gray">
            <a:xfrm>
              <a:off x="1208088" y="2096255"/>
              <a:ext cx="6629400" cy="1445458"/>
            </a:xfrm>
            <a:prstGeom prst="rect">
              <a:avLst/>
            </a:prstGeom>
            <a:solidFill>
              <a:srgbClr val="006699"/>
            </a:solidFill>
            <a:ln w="9525">
              <a:solidFill>
                <a:srgbClr val="FFFFFF"/>
              </a:solidFill>
              <a:miter lim="800000"/>
              <a:headEnd/>
              <a:tailEnd/>
            </a:ln>
            <a:effectLst>
              <a:outerShdw sy="50000" kx="-2453608" rotWithShape="0">
                <a:schemeClr val="bg2">
                  <a:alpha val="50000"/>
                </a:schemeClr>
              </a:outerShdw>
            </a:effectLst>
          </p:spPr>
          <p:txBody>
            <a:bodyPr anchor="ctr"/>
            <a:lstStyle/>
            <a:p>
              <a:pPr algn="just" eaLnBrk="1" hangingPunct="1"/>
              <a:endParaRPr lang="en-US" sz="2000">
                <a:solidFill>
                  <a:schemeClr val="bg1"/>
                </a:solidFill>
                <a:latin typeface="Century Schoolbook" pitchFamily="18" charset="0"/>
              </a:endParaRPr>
            </a:p>
          </p:txBody>
        </p:sp>
      </p:grpSp>
      <p:sp>
        <p:nvSpPr>
          <p:cNvPr id="145414" name="Rectangle 7"/>
          <p:cNvSpPr>
            <a:spLocks noChangeArrowheads="1"/>
          </p:cNvSpPr>
          <p:nvPr/>
        </p:nvSpPr>
        <p:spPr bwMode="auto">
          <a:xfrm>
            <a:off x="579438" y="457200"/>
            <a:ext cx="77724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US" sz="2400">
                <a:solidFill>
                  <a:srgbClr val="FFFF00"/>
                </a:solidFill>
                <a:latin typeface="Times New Roman" pitchFamily="18" charset="0"/>
                <a:cs typeface="Times New Roman" pitchFamily="18" charset="0"/>
              </a:rPr>
              <a:t>1.  Là tập hợp lại những cá nhân đơn lẻ (gọi là xã viên) trở thành số đông, từ đó tạo ra sức mạnh tổng hợp từ số đông những cá nhân đơn lẻ. Sinh thời, trong cuốn Đường Cách mệnh, Chủ tịch Hồ Chí minh đã</a:t>
            </a:r>
            <a:r>
              <a:rPr lang="de-DE" sz="2400">
                <a:solidFill>
                  <a:srgbClr val="FFFF00"/>
                </a:solidFill>
                <a:latin typeface="Times New Roman" pitchFamily="18" charset="0"/>
                <a:cs typeface="Times New Roman" pitchFamily="18" charset="0"/>
              </a:rPr>
              <a:t> viết:</a:t>
            </a:r>
            <a:endParaRPr lang="en-US" sz="2400">
              <a:solidFill>
                <a:srgbClr val="FFFF00"/>
              </a:solidFill>
              <a:latin typeface="Times New Roman" pitchFamily="18" charset="0"/>
              <a:cs typeface="Times New Roman" pitchFamily="18" charset="0"/>
            </a:endParaRPr>
          </a:p>
        </p:txBody>
      </p:sp>
      <p:sp>
        <p:nvSpPr>
          <p:cNvPr id="11" name="Rounded Rectangle 10"/>
          <p:cNvSpPr/>
          <p:nvPr/>
        </p:nvSpPr>
        <p:spPr>
          <a:xfrm>
            <a:off x="334963" y="2286000"/>
            <a:ext cx="8386762"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Nhóm những cột ấy, tranh ấy, sức ấy, làm ra một cái nhà rộng rãi bề thế rồi anh em ở chung với nhau. Ấy là hợp tác. </a:t>
            </a:r>
            <a:endParaRPr lang="en-US" sz="2800" dirty="0">
              <a:latin typeface="Times New Roman" pitchFamily="18" charset="0"/>
              <a:cs typeface="Times New Roman" pitchFamily="18" charset="0"/>
            </a:endParaRPr>
          </a:p>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Lại thí dụ 10 người muốn ǎn cơm, mỗi người riêng một nồi, nấu riêng một bếp, nấu rồi ǎn riêng; ǎn rồi ai nấy dọn dẹp riêng của người nấy, thế thì mất biết bao nhiêu củi, nước, công phu và thì giờ. </a:t>
            </a:r>
            <a:endParaRPr lang="en-US" sz="2800" dirty="0">
              <a:latin typeface="Times New Roman" pitchFamily="18" charset="0"/>
              <a:cs typeface="Times New Roman" pitchFamily="18" charset="0"/>
            </a:endParaRPr>
          </a:p>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Hợp tác xã là "góp gạo thổi cơm chung" cho khỏi hao của, tốn công, lại có nhiều phần vui vẻ. </a:t>
            </a:r>
            <a:endParaRPr lang="en-US" sz="2800" dirty="0">
              <a:latin typeface="Times New Roman" pitchFamily="18" charset="0"/>
              <a:cs typeface="Times New Roman" pitchFamily="18" charset="0"/>
            </a:endParaRPr>
          </a:p>
          <a:p>
            <a:pPr marL="457200" indent="-457200" eaLnBrk="1" fontAlgn="auto" hangingPunct="1">
              <a:spcBef>
                <a:spcPts val="0"/>
              </a:spcBef>
              <a:spcAft>
                <a:spcPts val="0"/>
              </a:spcAft>
              <a:buFont typeface="Wingdings" pitchFamily="2" charset="2"/>
              <a:buChar char="ü"/>
              <a:defRPr/>
            </a:pPr>
            <a:endParaRPr lang="en-US" sz="2800" dirty="0">
              <a:latin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500" fill="hold"/>
                                        <p:tgtEl>
                                          <p:spTgt spid="9220"/>
                                        </p:tgtEl>
                                        <p:attrNameLst>
                                          <p:attrName>ppt_w</p:attrName>
                                        </p:attrNameLst>
                                      </p:cBhvr>
                                      <p:tavLst>
                                        <p:tav tm="0">
                                          <p:val>
                                            <p:fltVal val="0"/>
                                          </p:val>
                                        </p:tav>
                                        <p:tav tm="100000">
                                          <p:val>
                                            <p:strVal val="#ppt_w"/>
                                          </p:val>
                                        </p:tav>
                                      </p:tavLst>
                                    </p:anim>
                                    <p:anim calcmode="lin" valueType="num">
                                      <p:cBhvr>
                                        <p:cTn id="8" dur="500" fill="hold"/>
                                        <p:tgtEl>
                                          <p:spTgt spid="9220"/>
                                        </p:tgtEl>
                                        <p:attrNameLst>
                                          <p:attrName>ppt_h</p:attrName>
                                        </p:attrNameLst>
                                      </p:cBhvr>
                                      <p:tavLst>
                                        <p:tav tm="0">
                                          <p:val>
                                            <p:fltVal val="0"/>
                                          </p:val>
                                        </p:tav>
                                        <p:tav tm="100000">
                                          <p:val>
                                            <p:strVal val="#ppt_h"/>
                                          </p:val>
                                        </p:tav>
                                      </p:tavLst>
                                    </p:anim>
                                    <p:animEffect transition="in" filter="fade">
                                      <p:cBhvr>
                                        <p:cTn id="9"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7"/>
          <p:cNvGrpSpPr>
            <a:grpSpLocks/>
          </p:cNvGrpSpPr>
          <p:nvPr/>
        </p:nvGrpSpPr>
        <p:grpSpPr bwMode="auto">
          <a:xfrm>
            <a:off x="146050" y="30163"/>
            <a:ext cx="8555038" cy="1377950"/>
            <a:chOff x="1028700" y="1828800"/>
            <a:chExt cx="6991350" cy="1912938"/>
          </a:xfrm>
        </p:grpSpPr>
        <p:sp>
          <p:nvSpPr>
            <p:cNvPr id="148483" name="Freeform 9"/>
            <p:cNvSpPr>
              <a:spLocks/>
            </p:cNvSpPr>
            <p:nvPr/>
          </p:nvSpPr>
          <p:spPr bwMode="gray">
            <a:xfrm>
              <a:off x="1028700" y="2779713"/>
              <a:ext cx="2019300" cy="962025"/>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en-US"/>
            </a:p>
          </p:txBody>
        </p:sp>
        <p:sp>
          <p:nvSpPr>
            <p:cNvPr id="148484" name="Freeform 10"/>
            <p:cNvSpPr>
              <a:spLocks/>
            </p:cNvSpPr>
            <p:nvPr/>
          </p:nvSpPr>
          <p:spPr bwMode="gray">
            <a:xfrm rot="10800000">
              <a:off x="6096000" y="1828800"/>
              <a:ext cx="1924050" cy="962025"/>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en-US"/>
            </a:p>
          </p:txBody>
        </p:sp>
        <p:sp>
          <p:nvSpPr>
            <p:cNvPr id="148485" name="Rectangle 11"/>
            <p:cNvSpPr>
              <a:spLocks noChangeArrowheads="1"/>
            </p:cNvSpPr>
            <p:nvPr/>
          </p:nvSpPr>
          <p:spPr bwMode="gray">
            <a:xfrm>
              <a:off x="1208088" y="2096255"/>
              <a:ext cx="6629400" cy="1445458"/>
            </a:xfrm>
            <a:prstGeom prst="rect">
              <a:avLst/>
            </a:prstGeom>
            <a:solidFill>
              <a:srgbClr val="006699"/>
            </a:solidFill>
            <a:ln w="9525">
              <a:solidFill>
                <a:srgbClr val="FFFFFF"/>
              </a:solidFill>
              <a:miter lim="800000"/>
              <a:headEnd/>
              <a:tailEnd/>
            </a:ln>
            <a:effectLst>
              <a:outerShdw sy="50000" kx="-2453608" rotWithShape="0">
                <a:schemeClr val="bg2">
                  <a:alpha val="50000"/>
                </a:schemeClr>
              </a:outerShdw>
            </a:effectLst>
          </p:spPr>
          <p:txBody>
            <a:bodyPr anchor="ctr"/>
            <a:lstStyle/>
            <a:p>
              <a:pPr algn="just" eaLnBrk="1" hangingPunct="1"/>
              <a:endParaRPr lang="en-US" sz="2000">
                <a:solidFill>
                  <a:schemeClr val="bg1"/>
                </a:solidFill>
                <a:latin typeface="Century Schoolbook" pitchFamily="18" charset="0"/>
              </a:endParaRPr>
            </a:p>
          </p:txBody>
        </p:sp>
      </p:grpSp>
      <p:sp>
        <p:nvSpPr>
          <p:cNvPr id="148486" name="Rectangle 7"/>
          <p:cNvSpPr>
            <a:spLocks noChangeArrowheads="1"/>
          </p:cNvSpPr>
          <p:nvPr/>
        </p:nvSpPr>
        <p:spPr bwMode="auto">
          <a:xfrm>
            <a:off x="579438" y="457200"/>
            <a:ext cx="7772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endParaRPr lang="en-US" sz="2800">
              <a:solidFill>
                <a:srgbClr val="FFFF00"/>
              </a:solidFill>
              <a:latin typeface="Times New Roman" pitchFamily="18" charset="0"/>
              <a:cs typeface="Times New Roman" pitchFamily="18" charset="0"/>
            </a:endParaRPr>
          </a:p>
        </p:txBody>
      </p:sp>
      <p:sp>
        <p:nvSpPr>
          <p:cNvPr id="148487" name="Rectangle 1"/>
          <p:cNvSpPr>
            <a:spLocks noChangeArrowheads="1"/>
          </p:cNvSpPr>
          <p:nvPr/>
        </p:nvSpPr>
        <p:spPr bwMode="auto">
          <a:xfrm>
            <a:off x="846138" y="279400"/>
            <a:ext cx="7239000" cy="97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US" sz="2900">
                <a:latin typeface="Times New Roman" pitchFamily="18" charset="0"/>
                <a:cs typeface="Times New Roman" pitchFamily="18" charset="0"/>
              </a:rPr>
              <a:t>   2.</a:t>
            </a:r>
            <a:r>
              <a:rPr lang="en-US" sz="2900">
                <a:solidFill>
                  <a:srgbClr val="FFFF00"/>
                </a:solidFill>
                <a:latin typeface="Times New Roman" pitchFamily="18" charset="0"/>
                <a:cs typeface="Times New Roman" pitchFamily="18" charset="0"/>
              </a:rPr>
              <a:t> </a:t>
            </a:r>
            <a:r>
              <a:rPr lang="de-DE" sz="2900">
                <a:solidFill>
                  <a:srgbClr val="FFFF00"/>
                </a:solidFill>
                <a:latin typeface="Times New Roman" pitchFamily="18" charset="0"/>
                <a:cs typeface="Times New Roman" pitchFamily="18" charset="0"/>
              </a:rPr>
              <a:t>Hạt nhân, trung tâm của hợp tác xã là xã viên:</a:t>
            </a:r>
            <a:endParaRPr lang="en-US" sz="2900">
              <a:solidFill>
                <a:srgbClr val="FFFF00"/>
              </a:solidFill>
              <a:latin typeface="Times New Roman" pitchFamily="18" charset="0"/>
              <a:cs typeface="Times New Roman" pitchFamily="18" charset="0"/>
            </a:endParaRPr>
          </a:p>
        </p:txBody>
      </p:sp>
      <p:sp>
        <p:nvSpPr>
          <p:cNvPr id="9" name="Rounded Rectangle 8"/>
          <p:cNvSpPr/>
          <p:nvPr/>
        </p:nvSpPr>
        <p:spPr>
          <a:xfrm>
            <a:off x="379413" y="2619375"/>
            <a:ext cx="8174037" cy="96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Xã viên là chủ đích thực của hợp tác xã, là mục tiêu mà hợp tác xã phải phục vụ;</a:t>
            </a:r>
            <a:endParaRPr lang="en-US" sz="2800" dirty="0">
              <a:latin typeface="Times New Roman" pitchFamily="18" charset="0"/>
              <a:cs typeface="Times New Roman" pitchFamily="18" charset="0"/>
            </a:endParaRPr>
          </a:p>
        </p:txBody>
      </p:sp>
      <p:sp>
        <p:nvSpPr>
          <p:cNvPr id="10" name="Rounded Rectangle 9"/>
          <p:cNvSpPr/>
          <p:nvPr/>
        </p:nvSpPr>
        <p:spPr>
          <a:xfrm>
            <a:off x="334963" y="1600200"/>
            <a:ext cx="8174037" cy="87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Xã viên hợp tác với nhau để có lợi ích thiết thực và vẫn duy trì tính độc lập của mình;</a:t>
            </a:r>
            <a:endParaRPr lang="en-US" sz="2800" dirty="0">
              <a:latin typeface="Times New Roman" pitchFamily="18" charset="0"/>
              <a:cs typeface="Times New Roman" pitchFamily="18" charset="0"/>
            </a:endParaRPr>
          </a:p>
        </p:txBody>
      </p:sp>
      <p:sp>
        <p:nvSpPr>
          <p:cNvPr id="13" name="Rounded Rectangle 12"/>
          <p:cNvSpPr/>
          <p:nvPr/>
        </p:nvSpPr>
        <p:spPr>
          <a:xfrm>
            <a:off x="379413" y="3695700"/>
            <a:ext cx="8174037"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Hợp tác xã là phương tiện để phục vụ xã viên, phải đảm bảo đem lại lợi ích cho xã viên...;</a:t>
            </a:r>
            <a:endParaRPr lang="en-US" sz="2800" dirty="0">
              <a:latin typeface="Times New Roman" pitchFamily="18" charset="0"/>
              <a:cs typeface="Times New Roman" pitchFamily="18" charset="0"/>
            </a:endParaRPr>
          </a:p>
        </p:txBody>
      </p:sp>
      <p:sp>
        <p:nvSpPr>
          <p:cNvPr id="14" name="Rounded Rectangle 13"/>
          <p:cNvSpPr/>
          <p:nvPr/>
        </p:nvSpPr>
        <p:spPr>
          <a:xfrm>
            <a:off x="450850" y="4800600"/>
            <a:ext cx="81740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Ai không phải là xã viên thì không được hưởng lợi từ hợp tác xã</a:t>
            </a:r>
            <a:endParaRPr lang="en-US" sz="2800" dirty="0">
              <a:latin typeface="Times New Roman" pitchFamily="18" charset="0"/>
              <a:cs typeface="Times New Roman" pitchFamily="18" charset="0"/>
            </a:endParaRPr>
          </a:p>
        </p:txBody>
      </p:sp>
      <p:sp>
        <p:nvSpPr>
          <p:cNvPr id="15" name="Rounded Rectangle 14"/>
          <p:cNvSpPr/>
          <p:nvPr/>
        </p:nvSpPr>
        <p:spPr>
          <a:xfrm>
            <a:off x="414338" y="5808663"/>
            <a:ext cx="817245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eaLnBrk="1" fontAlgn="auto" hangingPunct="1">
              <a:spcBef>
                <a:spcPts val="0"/>
              </a:spcBef>
              <a:spcAft>
                <a:spcPts val="0"/>
              </a:spcAft>
              <a:buFont typeface="Wingdings" pitchFamily="2" charset="2"/>
              <a:buChar char="ü"/>
              <a:defRPr/>
            </a:pPr>
            <a:r>
              <a:rPr lang="de-DE" sz="2800" dirty="0">
                <a:latin typeface="Times New Roman" pitchFamily="18" charset="0"/>
                <a:cs typeface="Times New Roman" pitchFamily="18" charset="0"/>
              </a:rPr>
              <a:t>Mọi xã viên đều bình đẳng trong mọi quyết định của hợp tác xã</a:t>
            </a:r>
            <a:endParaRPr lang="en-US" sz="2800" dirty="0">
              <a:latin typeface="Times New Roman" pitchFamily="18" charset="0"/>
              <a:cs typeface="Times New Roman" pitchFamily="18"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500" fill="hold"/>
                                        <p:tgtEl>
                                          <p:spTgt spid="9220"/>
                                        </p:tgtEl>
                                        <p:attrNameLst>
                                          <p:attrName>ppt_w</p:attrName>
                                        </p:attrNameLst>
                                      </p:cBhvr>
                                      <p:tavLst>
                                        <p:tav tm="0">
                                          <p:val>
                                            <p:fltVal val="0"/>
                                          </p:val>
                                        </p:tav>
                                        <p:tav tm="100000">
                                          <p:val>
                                            <p:strVal val="#ppt_w"/>
                                          </p:val>
                                        </p:tav>
                                      </p:tavLst>
                                    </p:anim>
                                    <p:anim calcmode="lin" valueType="num">
                                      <p:cBhvr>
                                        <p:cTn id="8" dur="500" fill="hold"/>
                                        <p:tgtEl>
                                          <p:spTgt spid="9220"/>
                                        </p:tgtEl>
                                        <p:attrNameLst>
                                          <p:attrName>ppt_h</p:attrName>
                                        </p:attrNameLst>
                                      </p:cBhvr>
                                      <p:tavLst>
                                        <p:tav tm="0">
                                          <p:val>
                                            <p:fltVal val="0"/>
                                          </p:val>
                                        </p:tav>
                                        <p:tav tm="100000">
                                          <p:val>
                                            <p:strVal val="#ppt_h"/>
                                          </p:val>
                                        </p:tav>
                                      </p:tavLst>
                                    </p:anim>
                                    <p:animEffect transition="in" filter="fade">
                                      <p:cBhvr>
                                        <p:cTn id="9"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r>
              <a:rPr lang="en-US" sz="2900" b="1" smtClean="0"/>
              <a:t>II. N</a:t>
            </a:r>
            <a:r>
              <a:rPr lang="en-US" sz="3600" b="1" smtClean="0">
                <a:cs typeface="Times New Roman" pitchFamily="18" charset="0"/>
              </a:rPr>
              <a:t>guyên tắc hoạt động của HTX kiểu mới</a:t>
            </a:r>
          </a:p>
        </p:txBody>
      </p:sp>
      <p:sp>
        <p:nvSpPr>
          <p:cNvPr id="33795" name="Rectangle 3"/>
          <p:cNvSpPr>
            <a:spLocks noGrp="1" noChangeArrowheads="1"/>
          </p:cNvSpPr>
          <p:nvPr>
            <p:ph type="body" idx="1"/>
          </p:nvPr>
        </p:nvSpPr>
        <p:spPr>
          <a:xfrm>
            <a:off x="609600" y="1600200"/>
            <a:ext cx="3505200" cy="4419600"/>
          </a:xfrm>
        </p:spPr>
        <p:txBody>
          <a:bodyPr/>
          <a:lstStyle/>
          <a:p>
            <a:pPr marL="346075" indent="-346075" eaLnBrk="1" hangingPunct="1">
              <a:lnSpc>
                <a:spcPct val="80000"/>
              </a:lnSpc>
              <a:buFont typeface="Arial" pitchFamily="34" charset="0"/>
              <a:buAutoNum type="arabicPeriod"/>
            </a:pPr>
            <a:r>
              <a:rPr lang="en-US" sz="2400" smtClean="0">
                <a:cs typeface="Times New Roman" pitchFamily="18" charset="0"/>
              </a:rPr>
              <a:t>Tự nguyện</a:t>
            </a:r>
          </a:p>
          <a:p>
            <a:pPr marL="346075" indent="-346075" eaLnBrk="1" hangingPunct="1">
              <a:lnSpc>
                <a:spcPct val="80000"/>
              </a:lnSpc>
              <a:buFont typeface="Arial" pitchFamily="34" charset="0"/>
              <a:buAutoNum type="arabicPeriod"/>
            </a:pPr>
            <a:r>
              <a:rPr lang="en-US" sz="2400" smtClean="0">
                <a:cs typeface="Times New Roman" pitchFamily="18" charset="0"/>
              </a:rPr>
              <a:t>Kết nạp rộng rãi </a:t>
            </a:r>
          </a:p>
          <a:p>
            <a:pPr marL="346075" indent="-346075" eaLnBrk="1" hangingPunct="1">
              <a:lnSpc>
                <a:spcPct val="80000"/>
              </a:lnSpc>
              <a:buFont typeface="Arial" pitchFamily="34" charset="0"/>
              <a:buAutoNum type="arabicPeriod"/>
            </a:pPr>
            <a:r>
              <a:rPr lang="en-US" sz="2400" smtClean="0">
                <a:cs typeface="Times New Roman" pitchFamily="18" charset="0"/>
              </a:rPr>
              <a:t>Bình đẳng</a:t>
            </a:r>
          </a:p>
          <a:p>
            <a:pPr marL="346075" indent="-346075" eaLnBrk="1" hangingPunct="1">
              <a:lnSpc>
                <a:spcPct val="80000"/>
              </a:lnSpc>
              <a:buFont typeface="Arial" pitchFamily="34" charset="0"/>
              <a:buAutoNum type="arabicPeriod"/>
            </a:pPr>
            <a:r>
              <a:rPr lang="en-US" sz="2400" smtClean="0">
                <a:cs typeface="Times New Roman" pitchFamily="18" charset="0"/>
              </a:rPr>
              <a:t>Tự chủ, tự chịu trách nhiệm về kết quả hoạt động</a:t>
            </a:r>
          </a:p>
          <a:p>
            <a:pPr marL="346075" indent="-346075" eaLnBrk="1" hangingPunct="1">
              <a:lnSpc>
                <a:spcPct val="80000"/>
              </a:lnSpc>
              <a:buFont typeface="Arial" pitchFamily="34" charset="0"/>
              <a:buAutoNum type="arabicPeriod"/>
            </a:pPr>
            <a:r>
              <a:rPr lang="en-US" sz="2400" smtClean="0">
                <a:cs typeface="Times New Roman" pitchFamily="18" charset="0"/>
              </a:rPr>
              <a:t>Cam kết kinh tế</a:t>
            </a:r>
          </a:p>
          <a:p>
            <a:pPr marL="346075" indent="-346075" eaLnBrk="1" hangingPunct="1">
              <a:lnSpc>
                <a:spcPct val="80000"/>
              </a:lnSpc>
              <a:buFont typeface="Arial" pitchFamily="34" charset="0"/>
              <a:buAutoNum type="arabicPeriod"/>
            </a:pPr>
            <a:r>
              <a:rPr lang="en-US" sz="2400" smtClean="0">
                <a:cs typeface="Times New Roman" pitchFamily="18" charset="0"/>
              </a:rPr>
              <a:t>Giáo dục, đào tạo, bồi dưỡng</a:t>
            </a:r>
          </a:p>
          <a:p>
            <a:pPr marL="346075" indent="-346075" eaLnBrk="1" hangingPunct="1">
              <a:lnSpc>
                <a:spcPct val="80000"/>
              </a:lnSpc>
              <a:buFont typeface="Arial" pitchFamily="34" charset="0"/>
              <a:buAutoNum type="arabicPeriod"/>
            </a:pPr>
            <a:r>
              <a:rPr lang="en-US" sz="2400" smtClean="0">
                <a:cs typeface="Times New Roman" pitchFamily="18" charset="0"/>
              </a:rPr>
              <a:t>Phát triển bền vững cộng đồng thành viên và hợp tác với nhau</a:t>
            </a:r>
          </a:p>
        </p:txBody>
      </p:sp>
      <p:pic>
        <p:nvPicPr>
          <p:cNvPr id="30729" name="Picture 9" descr="Focus-Grou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38600" y="1981200"/>
            <a:ext cx="4038600" cy="1474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wipe(up)">
                                      <p:cBhvr>
                                        <p:cTn id="7"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8600" y="31750"/>
            <a:ext cx="8458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de-DE" sz="3000" b="1" i="1">
                <a:solidFill>
                  <a:srgbClr val="FFFFFF"/>
                </a:solidFill>
                <a:effectLst>
                  <a:outerShdw blurRad="38100" dist="38100" dir="2700000" algn="tl">
                    <a:srgbClr val="000000"/>
                  </a:outerShdw>
                </a:effectLst>
                <a:latin typeface="Times New Roman" pitchFamily="18" charset="0"/>
                <a:cs typeface="Times New Roman" pitchFamily="18" charset="0"/>
              </a:rPr>
              <a:t>                 Một số nguyên tắc cơ bản của HTX:</a:t>
            </a:r>
            <a:endParaRPr lang="en-US" sz="3000">
              <a:solidFill>
                <a:srgbClr val="FFFFFF"/>
              </a:solidFill>
              <a:effectLst>
                <a:outerShdw blurRad="38100" dist="38100" dir="2700000" algn="tl">
                  <a:srgbClr val="000000"/>
                </a:outerShdw>
              </a:effectLst>
              <a:latin typeface="Times New Roman" pitchFamily="18" charset="0"/>
              <a:cs typeface="Times New Roman" pitchFamily="18" charset="0"/>
            </a:endParaRPr>
          </a:p>
        </p:txBody>
      </p:sp>
      <p:sp>
        <p:nvSpPr>
          <p:cNvPr id="5" name="Rectangle 4"/>
          <p:cNvSpPr/>
          <p:nvPr/>
        </p:nvSpPr>
        <p:spPr>
          <a:xfrm>
            <a:off x="66675" y="1981200"/>
            <a:ext cx="2570163"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de-DE" sz="2800" dirty="0">
                <a:latin typeface="Times New Roman" pitchFamily="18" charset="0"/>
                <a:cs typeface="Times New Roman" pitchFamily="18" charset="0"/>
              </a:rPr>
              <a:t>  Nguyên tắc tự nguyện</a:t>
            </a:r>
            <a:endParaRPr lang="en-US" sz="2800" dirty="0">
              <a:latin typeface="Times New Roman" pitchFamily="18" charset="0"/>
              <a:cs typeface="Times New Roman" pitchFamily="18" charset="0"/>
            </a:endParaRPr>
          </a:p>
        </p:txBody>
      </p:sp>
      <p:sp>
        <p:nvSpPr>
          <p:cNvPr id="6" name="Rectangle 5"/>
          <p:cNvSpPr/>
          <p:nvPr/>
        </p:nvSpPr>
        <p:spPr>
          <a:xfrm>
            <a:off x="3151188" y="1981200"/>
            <a:ext cx="2613025"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de-DE" sz="2800" dirty="0">
                <a:latin typeface="Times New Roman" pitchFamily="18" charset="0"/>
                <a:cs typeface="Times New Roman" pitchFamily="18" charset="0"/>
              </a:rPr>
              <a:t>  Nguyên tắc dựa trên nhu cầu thiết tực của xã viên</a:t>
            </a:r>
            <a:endParaRPr lang="en-US" sz="2800" dirty="0">
              <a:latin typeface="Times New Roman" pitchFamily="18" charset="0"/>
              <a:cs typeface="Times New Roman" pitchFamily="18" charset="0"/>
            </a:endParaRPr>
          </a:p>
        </p:txBody>
      </p:sp>
      <p:sp>
        <p:nvSpPr>
          <p:cNvPr id="7" name="Rectangle 6"/>
          <p:cNvSpPr/>
          <p:nvPr/>
        </p:nvSpPr>
        <p:spPr>
          <a:xfrm>
            <a:off x="6172200" y="1981200"/>
            <a:ext cx="2514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de-DE" sz="2800" dirty="0">
                <a:latin typeface="Times New Roman" pitchFamily="18" charset="0"/>
                <a:cs typeface="Times New Roman" pitchFamily="18" charset="0"/>
              </a:rPr>
              <a:t>  Nguyên tắc tự chủ, tự chịu trách nhiệm</a:t>
            </a:r>
            <a:endParaRPr lang="en-US" sz="2800" dirty="0">
              <a:latin typeface="Times New Roman" pitchFamily="18" charset="0"/>
              <a:cs typeface="Times New Roman" pitchFamily="18" charset="0"/>
            </a:endParaRPr>
          </a:p>
        </p:txBody>
      </p:sp>
      <p:sp>
        <p:nvSpPr>
          <p:cNvPr id="8" name="Rectangle 7"/>
          <p:cNvSpPr/>
          <p:nvPr/>
        </p:nvSpPr>
        <p:spPr>
          <a:xfrm>
            <a:off x="1524000" y="4778375"/>
            <a:ext cx="2667000" cy="200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de-DE" sz="2800" dirty="0">
                <a:latin typeface="Times New Roman" pitchFamily="18" charset="0"/>
                <a:cs typeface="Times New Roman" pitchFamily="18" charset="0"/>
              </a:rPr>
              <a:t>  Nguyên tắc dân chủ, bình đẳng</a:t>
            </a:r>
            <a:endParaRPr lang="en-US" sz="2800" dirty="0">
              <a:latin typeface="Times New Roman" pitchFamily="18" charset="0"/>
              <a:cs typeface="Times New Roman" pitchFamily="18" charset="0"/>
            </a:endParaRPr>
          </a:p>
        </p:txBody>
      </p:sp>
      <p:sp>
        <p:nvSpPr>
          <p:cNvPr id="9" name="Rectangle 8"/>
          <p:cNvSpPr/>
          <p:nvPr/>
        </p:nvSpPr>
        <p:spPr>
          <a:xfrm>
            <a:off x="4706938" y="4787900"/>
            <a:ext cx="2692400" cy="199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de-DE" sz="2800" dirty="0">
                <a:latin typeface="Times New Roman" pitchFamily="18" charset="0"/>
                <a:cs typeface="Times New Roman" pitchFamily="18" charset="0"/>
              </a:rPr>
              <a:t>  Nguyên tắc công bằng và bảo đảm lợi ích</a:t>
            </a:r>
            <a:endParaRPr lang="en-US" sz="2800" dirty="0">
              <a:latin typeface="Times New Roman" pitchFamily="18" charset="0"/>
              <a:cs typeface="Times New Roman" pitchFamily="18" charset="0"/>
            </a:endParaRPr>
          </a:p>
        </p:txBody>
      </p:sp>
      <p:cxnSp>
        <p:nvCxnSpPr>
          <p:cNvPr id="13" name="Straight Connector 12"/>
          <p:cNvCxnSpPr/>
          <p:nvPr/>
        </p:nvCxnSpPr>
        <p:spPr>
          <a:xfrm>
            <a:off x="1143000" y="1524000"/>
            <a:ext cx="64008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11430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44196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7543800" y="15240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8" idx="0"/>
          </p:cNvCxnSpPr>
          <p:nvPr/>
        </p:nvCxnSpPr>
        <p:spPr>
          <a:xfrm>
            <a:off x="2857500" y="1524000"/>
            <a:ext cx="0" cy="32543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43600" y="1524000"/>
            <a:ext cx="0" cy="3263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143000" y="1447800"/>
            <a:ext cx="6400800" cy="0"/>
          </a:xfrm>
          <a:prstGeom prst="line">
            <a:avLst/>
          </a:prstGeom>
        </p:spPr>
        <p:style>
          <a:lnRef idx="3">
            <a:schemeClr val="dk1"/>
          </a:lnRef>
          <a:fillRef idx="0">
            <a:schemeClr val="dk1"/>
          </a:fillRef>
          <a:effectRef idx="2">
            <a:schemeClr val="dk1"/>
          </a:effectRef>
          <a:fontRef idx="minor">
            <a:schemeClr val="tx1"/>
          </a:fontRef>
        </p:style>
      </p:cxnSp>
      <p:sp>
        <p:nvSpPr>
          <p:cNvPr id="34" name="Equal 33"/>
          <p:cNvSpPr/>
          <p:nvPr/>
        </p:nvSpPr>
        <p:spPr>
          <a:xfrm>
            <a:off x="4276725" y="1136650"/>
            <a:ext cx="361950" cy="40322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5" name="Oval 34"/>
          <p:cNvSpPr/>
          <p:nvPr/>
        </p:nvSpPr>
        <p:spPr>
          <a:xfrm>
            <a:off x="66675"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36" name="Oval 35"/>
          <p:cNvSpPr/>
          <p:nvPr/>
        </p:nvSpPr>
        <p:spPr>
          <a:xfrm>
            <a:off x="7064375" y="4546600"/>
            <a:ext cx="411163"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37" name="Oval 36"/>
          <p:cNvSpPr/>
          <p:nvPr/>
        </p:nvSpPr>
        <p:spPr>
          <a:xfrm>
            <a:off x="1409700" y="4546600"/>
            <a:ext cx="411163"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38" name="Oval 37"/>
          <p:cNvSpPr/>
          <p:nvPr/>
        </p:nvSpPr>
        <p:spPr>
          <a:xfrm>
            <a:off x="6164263"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39" name="Oval 38"/>
          <p:cNvSpPr/>
          <p:nvPr/>
        </p:nvSpPr>
        <p:spPr>
          <a:xfrm>
            <a:off x="3151188" y="1752600"/>
            <a:ext cx="412750" cy="533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dirty="0"/>
              <a:t>2</a:t>
            </a: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sz="3600" b="1" smtClean="0">
                <a:cs typeface="Times New Roman" pitchFamily="18" charset="0"/>
              </a:rPr>
              <a:t>III. Tổ chức bộ máy của HTX kiểu mới </a:t>
            </a:r>
            <a:endParaRPr lang="en-US" sz="2900" b="1" smtClean="0">
              <a:solidFill>
                <a:srgbClr val="FFFF66"/>
              </a:solidFill>
            </a:endParaRPr>
          </a:p>
        </p:txBody>
      </p:sp>
      <p:pic>
        <p:nvPicPr>
          <p:cNvPr id="32774" name="Picture 6" descr="ANd9GcQik3vVJkkkgumAvVExnI4RHC5BuHtxKzb_-jGgiuN4gQwwEqM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752600"/>
            <a:ext cx="990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0" name="Rectangle 3"/>
          <p:cNvSpPr>
            <a:spLocks noGrp="1" noChangeArrowheads="1"/>
          </p:cNvSpPr>
          <p:nvPr>
            <p:ph type="body" idx="1"/>
          </p:nvPr>
        </p:nvSpPr>
        <p:spPr>
          <a:xfrm>
            <a:off x="609600" y="1295400"/>
            <a:ext cx="7924800" cy="5029200"/>
          </a:xfrm>
        </p:spPr>
        <p:txBody>
          <a:bodyPr/>
          <a:lstStyle/>
          <a:p>
            <a:pPr algn="just" eaLnBrk="1" hangingPunct="1">
              <a:buFont typeface="Wingdings" pitchFamily="2" charset="2"/>
              <a:buNone/>
            </a:pPr>
            <a:r>
              <a:rPr lang="en-US" b="1" smtClean="0">
                <a:solidFill>
                  <a:srgbClr val="C00000"/>
                </a:solidFill>
                <a:cs typeface="Times New Roman" pitchFamily="18" charset="0"/>
              </a:rPr>
              <a:t>1. Cơ cấu tổ chức hợp tác xã gồm</a:t>
            </a:r>
            <a:r>
              <a:rPr lang="en-US" b="1" smtClean="0">
                <a:solidFill>
                  <a:srgbClr val="0000FF"/>
                </a:solidFill>
                <a:cs typeface="Times New Roman" pitchFamily="18" charset="0"/>
              </a:rPr>
              <a:t>:</a:t>
            </a:r>
          </a:p>
          <a:p>
            <a:pPr algn="just" eaLnBrk="1" hangingPunct="1">
              <a:lnSpc>
                <a:spcPct val="80000"/>
              </a:lnSpc>
              <a:spcBef>
                <a:spcPct val="0"/>
              </a:spcBef>
              <a:buFont typeface="Wingdings" pitchFamily="2" charset="2"/>
              <a:buChar char="q"/>
            </a:pPr>
            <a:r>
              <a:rPr lang="en-US" sz="2800" smtClean="0">
                <a:cs typeface="Times New Roman" pitchFamily="18" charset="0"/>
              </a:rPr>
              <a:t>Đại hội </a:t>
            </a:r>
            <a:r>
              <a:rPr lang="en-US" sz="2800" b="1" smtClean="0">
                <a:cs typeface="Times New Roman" pitchFamily="18" charset="0"/>
              </a:rPr>
              <a:t>thành viên</a:t>
            </a:r>
            <a:r>
              <a:rPr lang="en-US" sz="2800" smtClean="0">
                <a:cs typeface="Times New Roman" pitchFamily="18" charset="0"/>
              </a:rPr>
              <a:t>: có quyền quyết định cao nhất (thông qua phương án SXKD, kết quả hoạt động trong năm; duyệt báo cáo tài chính, phương án phân phối thu  nhập, trích lập các quỹ, tiền lương; góp vốn, mua cổ phần, thành lập DN, tăng giảm vốn; xác định tài sản HTX</a:t>
            </a:r>
          </a:p>
          <a:p>
            <a:pPr algn="just" eaLnBrk="1" hangingPunct="1">
              <a:lnSpc>
                <a:spcPct val="80000"/>
              </a:lnSpc>
              <a:spcBef>
                <a:spcPct val="0"/>
              </a:spcBef>
              <a:buFont typeface="Wingdings" pitchFamily="2" charset="2"/>
              <a:buChar char="q"/>
            </a:pPr>
            <a:r>
              <a:rPr lang="en-US" sz="2800" smtClean="0">
                <a:cs typeface="Times New Roman" pitchFamily="18" charset="0"/>
              </a:rPr>
              <a:t>Hội đồng quản trị: là cơ quan quản lý HTX, tổ chức bộ máy giúp việc, thực hiện nghị quyết của đại hội thành viên, kết nạp thành viên…</a:t>
            </a:r>
          </a:p>
          <a:p>
            <a:pPr algn="just" eaLnBrk="1" hangingPunct="1">
              <a:lnSpc>
                <a:spcPct val="80000"/>
              </a:lnSpc>
              <a:spcBef>
                <a:spcPct val="0"/>
              </a:spcBef>
              <a:buFont typeface="Wingdings" pitchFamily="2" charset="2"/>
              <a:buChar char="q"/>
            </a:pPr>
            <a:r>
              <a:rPr lang="en-US" sz="2800" smtClean="0">
                <a:cs typeface="Times New Roman" pitchFamily="18" charset="0"/>
              </a:rPr>
              <a:t>Ban giám đốc: cơ quan điều hành hoạt động hàng ngày của HTX</a:t>
            </a:r>
          </a:p>
          <a:p>
            <a:pPr algn="just" eaLnBrk="1" hangingPunct="1">
              <a:lnSpc>
                <a:spcPct val="80000"/>
              </a:lnSpc>
              <a:spcBef>
                <a:spcPct val="0"/>
              </a:spcBef>
              <a:buFont typeface="Wingdings" pitchFamily="2" charset="2"/>
              <a:buChar char="q"/>
            </a:pPr>
            <a:r>
              <a:rPr lang="en-US" sz="2800" smtClean="0">
                <a:cs typeface="Times New Roman" pitchFamily="18" charset="0"/>
              </a:rPr>
              <a:t>Ban kiểm soát hoặc kiểm soát viên: kiểm tra và giám sát hoạt động của HTX</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sz="3600" b="1" smtClean="0">
                <a:cs typeface="Times New Roman" pitchFamily="18" charset="0"/>
              </a:rPr>
              <a:t>Tổ chức bộ máy của HTX kiểu mới </a:t>
            </a:r>
            <a:endParaRPr lang="en-US" sz="2900" b="1" smtClean="0">
              <a:solidFill>
                <a:srgbClr val="FFFF66"/>
              </a:solidFill>
            </a:endParaRPr>
          </a:p>
        </p:txBody>
      </p:sp>
      <p:pic>
        <p:nvPicPr>
          <p:cNvPr id="32774" name="Picture 6" descr="ANd9GcQik3vVJkkkgumAvVExnI4RHC5BuHtxKzb_-jGgiuN4gQwwEqM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752600"/>
            <a:ext cx="990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4" name="Rectangle 3"/>
          <p:cNvSpPr>
            <a:spLocks noGrp="1" noChangeArrowheads="1"/>
          </p:cNvSpPr>
          <p:nvPr>
            <p:ph type="body" idx="1"/>
          </p:nvPr>
        </p:nvSpPr>
        <p:spPr>
          <a:xfrm>
            <a:off x="609600" y="1295400"/>
            <a:ext cx="8077200" cy="5029200"/>
          </a:xfrm>
        </p:spPr>
        <p:txBody>
          <a:bodyPr/>
          <a:lstStyle/>
          <a:p>
            <a:pPr marL="184150" indent="0" algn="just">
              <a:lnSpc>
                <a:spcPts val="2900"/>
              </a:lnSpc>
              <a:spcBef>
                <a:spcPts val="300"/>
              </a:spcBef>
              <a:buFont typeface="Wingdings" pitchFamily="2" charset="2"/>
              <a:buNone/>
            </a:pPr>
            <a:r>
              <a:rPr lang="en-US" sz="2800" b="1" smtClean="0">
                <a:solidFill>
                  <a:srgbClr val="C00000"/>
                </a:solidFill>
                <a:ea typeface="Gulim" pitchFamily="34" charset="-127"/>
                <a:cs typeface="Times New Roman" pitchFamily="18" charset="0"/>
              </a:rPr>
              <a:t>2. Điều lệ HTX</a:t>
            </a:r>
            <a:r>
              <a:rPr lang="vi-VN" sz="2800" b="1" smtClean="0">
                <a:ea typeface="Gulim" pitchFamily="34" charset="-127"/>
                <a:cs typeface="Times New Roman" pitchFamily="18" charset="0"/>
              </a:rPr>
              <a:t>:</a:t>
            </a:r>
            <a:r>
              <a:rPr lang="vi-VN" sz="2800" smtClean="0">
                <a:ea typeface="Gulim" pitchFamily="34" charset="-127"/>
                <a:cs typeface="Times New Roman" pitchFamily="18" charset="0"/>
              </a:rPr>
              <a:t> </a:t>
            </a:r>
            <a:endParaRPr lang="en-US" sz="2800" smtClean="0">
              <a:ea typeface="Gulim" pitchFamily="34" charset="-127"/>
              <a:cs typeface="Times New Roman" pitchFamily="18" charset="0"/>
            </a:endParaRP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AU" sz="2800" smtClean="0">
                <a:ea typeface="Gulim" pitchFamily="34" charset="-127"/>
                <a:cs typeface="Times New Roman" pitchFamily="18" charset="0"/>
              </a:rPr>
              <a:t>Mục tiêu hoạt động; </a:t>
            </a: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AU" sz="2800" smtClean="0">
                <a:ea typeface="Gulim" pitchFamily="34" charset="-127"/>
                <a:cs typeface="Times New Roman" pitchFamily="18" charset="0"/>
              </a:rPr>
              <a:t>Biện pháp xử lý đối với thành viên nợ quá hạn</a:t>
            </a: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AU" sz="2800" smtClean="0">
                <a:ea typeface="Gulim" pitchFamily="34" charset="-127"/>
                <a:cs typeface="Times New Roman" pitchFamily="18" charset="0"/>
              </a:rPr>
              <a:t>Mức độ thường xuyên sử dụng sản phẩm, dịch vụ;</a:t>
            </a: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AU" sz="2800" smtClean="0">
                <a:ea typeface="Gulim" pitchFamily="34" charset="-127"/>
                <a:cs typeface="Times New Roman" pitchFamily="18" charset="0"/>
              </a:rPr>
              <a:t>Giá trị tối thiểu của sản phẩm, dịch vụ mà thành viên phải sử dụng; </a:t>
            </a: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AU" sz="2800" smtClean="0">
                <a:ea typeface="Gulim" pitchFamily="34" charset="-127"/>
                <a:cs typeface="Times New Roman" pitchFamily="18" charset="0"/>
              </a:rPr>
              <a:t>Thời gian liên tục mà thành viên không sử dụng sản phẩm, dịch vụ của hợp tác xã; thời gian liên tục mà thành viên không làm việc cho hợp tác xã đối với hợp tác xã tạo việc làm;</a:t>
            </a: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AU" sz="2800" smtClean="0">
                <a:ea typeface="Gulim" pitchFamily="34" charset="-127"/>
                <a:cs typeface="Times New Roman" pitchFamily="18" charset="0"/>
              </a:rPr>
              <a:t>Tỷ lệ cung ứng, tiêu thụ sản phẩm, dịch vụ, việc làm mà hợp tác xã cam kết cung ứng, tiêu thụ cho thành viên ra thị trường</a:t>
            </a:r>
          </a:p>
          <a:p>
            <a:pPr marL="184150" indent="0" algn="just" eaLnBrk="1" hangingPunct="1">
              <a:lnSpc>
                <a:spcPct val="80000"/>
              </a:lnSpc>
              <a:spcBef>
                <a:spcPct val="0"/>
              </a:spcBef>
              <a:buFont typeface="Wingdings" pitchFamily="2" charset="2"/>
              <a:buChar char="q"/>
            </a:pPr>
            <a:endParaRPr lang="en-US" sz="2800" smtClean="0">
              <a:solidFill>
                <a:srgbClr val="0000FF"/>
              </a:solidFill>
              <a:ea typeface="Gulim" pitchFamily="34" charset="-127"/>
              <a:cs typeface="Times New Roman"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sz="3600" b="1" smtClean="0">
                <a:cs typeface="Times New Roman" pitchFamily="18" charset="0"/>
              </a:rPr>
              <a:t>Tổ chức bộ máy của HTX kiểu mới </a:t>
            </a:r>
            <a:endParaRPr lang="en-US" sz="2900" b="1" smtClean="0">
              <a:solidFill>
                <a:srgbClr val="FFFF66"/>
              </a:solidFill>
            </a:endParaRPr>
          </a:p>
        </p:txBody>
      </p:sp>
      <p:pic>
        <p:nvPicPr>
          <p:cNvPr id="32774" name="Picture 6" descr="ANd9GcQik3vVJkkkgumAvVExnI4RHC5BuHtxKzb_-jGgiuN4gQwwEqM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752600"/>
            <a:ext cx="990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4" name="Rectangle 3"/>
          <p:cNvSpPr>
            <a:spLocks noGrp="1" noChangeArrowheads="1"/>
          </p:cNvSpPr>
          <p:nvPr>
            <p:ph type="body" idx="1"/>
          </p:nvPr>
        </p:nvSpPr>
        <p:spPr>
          <a:xfrm>
            <a:off x="609600" y="1295400"/>
            <a:ext cx="8077200" cy="5029200"/>
          </a:xfrm>
        </p:spPr>
        <p:txBody>
          <a:bodyPr/>
          <a:lstStyle/>
          <a:p>
            <a:pPr marL="184150" indent="0" algn="just">
              <a:lnSpc>
                <a:spcPts val="2900"/>
              </a:lnSpc>
              <a:spcBef>
                <a:spcPts val="300"/>
              </a:spcBef>
              <a:buFont typeface="Wingdings" pitchFamily="2" charset="2"/>
              <a:buNone/>
            </a:pPr>
            <a:r>
              <a:rPr lang="en-US" sz="2800" b="1" smtClean="0">
                <a:solidFill>
                  <a:srgbClr val="C00000"/>
                </a:solidFill>
                <a:ea typeface="Gulim" pitchFamily="34" charset="-127"/>
                <a:cs typeface="Times New Roman" pitchFamily="18" charset="0"/>
              </a:rPr>
              <a:t>Điều lệ HTX</a:t>
            </a:r>
            <a:r>
              <a:rPr lang="vi-VN" sz="2800" b="1" smtClean="0">
                <a:ea typeface="Gulim" pitchFamily="34" charset="-127"/>
                <a:cs typeface="Times New Roman" pitchFamily="18" charset="0"/>
              </a:rPr>
              <a:t>:</a:t>
            </a:r>
            <a:r>
              <a:rPr lang="vi-VN" sz="2800" smtClean="0">
                <a:ea typeface="Gulim" pitchFamily="34" charset="-127"/>
                <a:cs typeface="Times New Roman" pitchFamily="18" charset="0"/>
              </a:rPr>
              <a:t> </a:t>
            </a:r>
            <a:endParaRPr lang="en-US" sz="2800" smtClean="0">
              <a:ea typeface="Gulim" pitchFamily="34" charset="-127"/>
              <a:cs typeface="Times New Roman" pitchFamily="18" charset="0"/>
            </a:endParaRPr>
          </a:p>
          <a:p>
            <a:pPr marL="184150" indent="0" algn="just">
              <a:lnSpc>
                <a:spcPts val="2900"/>
              </a:lnSpc>
              <a:spcBef>
                <a:spcPts val="300"/>
              </a:spcBef>
              <a:buSzPct val="70000"/>
              <a:buFont typeface="Wingdings" pitchFamily="2" charset="2"/>
              <a:buNone/>
            </a:pPr>
            <a:r>
              <a:rPr lang="en-US" sz="2800" i="1" smtClean="0">
                <a:ea typeface="Gulim" pitchFamily="34" charset="-127"/>
                <a:cs typeface="Times New Roman" pitchFamily="18" charset="0"/>
              </a:rPr>
              <a:t>- </a:t>
            </a:r>
            <a:r>
              <a:rPr lang="en-US" sz="2800" smtClean="0">
                <a:ea typeface="Gulim" pitchFamily="34" charset="-127"/>
                <a:cs typeface="Times New Roman" pitchFamily="18" charset="0"/>
              </a:rPr>
              <a:t>Nội dung hợp đồng dịch vụ giữa hợp tác xã với thành viên: nghĩa vụ cung ứng và sử dụng dịch vụ, sản phẩm; giá và phương thức thanh toán; </a:t>
            </a:r>
          </a:p>
          <a:p>
            <a:pPr marL="184150" indent="0" algn="just">
              <a:lnSpc>
                <a:spcPts val="2900"/>
              </a:lnSpc>
              <a:spcBef>
                <a:spcPts val="300"/>
              </a:spcBef>
              <a:buSzPct val="70000"/>
              <a:buFont typeface="Wingdings" pitchFamily="2" charset="2"/>
              <a:buNone/>
            </a:pPr>
            <a:r>
              <a:rPr lang="en-AU" sz="2800" smtClean="0">
                <a:ea typeface="Gulim" pitchFamily="34" charset="-127"/>
                <a:cs typeface="Times New Roman" pitchFamily="18" charset="0"/>
              </a:rPr>
              <a:t>- Đầu tư, góp vốn, mua cổ phần, liên doanh, liên kết; thành lập doanh nghiệp của HTX</a:t>
            </a:r>
          </a:p>
          <a:p>
            <a:pPr marL="184150" indent="0" algn="just">
              <a:lnSpc>
                <a:spcPts val="2900"/>
              </a:lnSpc>
              <a:spcBef>
                <a:spcPts val="300"/>
              </a:spcBef>
              <a:buSzPct val="70000"/>
              <a:buFont typeface="Wingdings" pitchFamily="2" charset="2"/>
              <a:buNone/>
            </a:pPr>
            <a:r>
              <a:rPr lang="en-AU" sz="2800" smtClean="0">
                <a:ea typeface="Gulim" pitchFamily="34" charset="-127"/>
                <a:cs typeface="Times New Roman" pitchFamily="18" charset="0"/>
              </a:rPr>
              <a:t>- Phương thức phân phối thu nhập</a:t>
            </a:r>
          </a:p>
          <a:p>
            <a:pPr marL="184150" indent="0" algn="just">
              <a:lnSpc>
                <a:spcPts val="2900"/>
              </a:lnSpc>
              <a:spcBef>
                <a:spcPts val="300"/>
              </a:spcBef>
              <a:buSzPct val="70000"/>
              <a:buFont typeface="Wingdings" pitchFamily="2" charset="2"/>
              <a:buNone/>
            </a:pPr>
            <a:r>
              <a:rPr lang="en-AU" sz="2800" smtClean="0">
                <a:ea typeface="Gulim" pitchFamily="34" charset="-127"/>
                <a:cs typeface="Times New Roman" pitchFamily="18" charset="0"/>
              </a:rPr>
              <a:t>- Các loại tài sản không chia</a:t>
            </a:r>
          </a:p>
          <a:p>
            <a:pPr marL="184150" indent="0" algn="just">
              <a:lnSpc>
                <a:spcPts val="2900"/>
              </a:lnSpc>
              <a:spcBef>
                <a:spcPts val="300"/>
              </a:spcBef>
              <a:buSzPct val="70000"/>
              <a:buFont typeface="Wingdings" pitchFamily="2" charset="2"/>
              <a:buNone/>
            </a:pPr>
            <a:r>
              <a:rPr lang="en-AU" sz="2800" smtClean="0">
                <a:ea typeface="Gulim" pitchFamily="34" charset="-127"/>
                <a:cs typeface="Times New Roman" pitchFamily="18" charset="0"/>
              </a:rPr>
              <a:t>- Nguyên tắc trả thù lao cho thành viên hội đồng quản trị, người điều hành, người lao động;</a:t>
            </a:r>
          </a:p>
          <a:p>
            <a:pPr marL="184150" indent="0" algn="just">
              <a:lnSpc>
                <a:spcPts val="2900"/>
              </a:lnSpc>
              <a:spcBef>
                <a:spcPts val="300"/>
              </a:spcBef>
              <a:buSzPct val="70000"/>
              <a:buFont typeface="Wingdings" pitchFamily="2" charset="2"/>
              <a:buNone/>
            </a:pPr>
            <a:r>
              <a:rPr lang="en-AU" sz="2800" smtClean="0">
                <a:ea typeface="Gulim" pitchFamily="34" charset="-127"/>
                <a:cs typeface="Times New Roman" pitchFamily="18" charset="0"/>
              </a:rPr>
              <a:t>- Xử lý vi phạm điều lệ và nguyên tắc giải quyết tranh chấp nội bộ</a:t>
            </a:r>
          </a:p>
          <a:p>
            <a:pPr marL="184150" indent="0" algn="just" eaLnBrk="1" hangingPunct="1">
              <a:lnSpc>
                <a:spcPct val="80000"/>
              </a:lnSpc>
              <a:spcBef>
                <a:spcPct val="0"/>
              </a:spcBef>
              <a:buFont typeface="Wingdings" pitchFamily="2" charset="2"/>
              <a:buChar char="q"/>
            </a:pPr>
            <a:endParaRPr lang="en-US" sz="2800" smtClean="0">
              <a:solidFill>
                <a:srgbClr val="0000FF"/>
              </a:solidFill>
              <a:ea typeface="Gulim" pitchFamily="34" charset="-127"/>
              <a:cs typeface="Times New Roman"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smtClean="0"/>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6E06628-1E31-4342-A8A5-BBDDCAFE7278}" type="slidenum">
              <a:rPr lang="en-US" smtClean="0">
                <a:latin typeface="Arial Black" pitchFamily="34" charset="0"/>
              </a:rPr>
              <a:pPr/>
              <a:t>38</a:t>
            </a:fld>
            <a:endParaRPr lang="en-US" smtClean="0">
              <a:latin typeface="Arial Black" pitchFamily="34" charset="0"/>
            </a:endParaRPr>
          </a:p>
        </p:txBody>
      </p:sp>
      <p:sp>
        <p:nvSpPr>
          <p:cNvPr id="37892" name="Rectangle 2"/>
          <p:cNvSpPr>
            <a:spLocks noGrp="1" noChangeArrowheads="1"/>
          </p:cNvSpPr>
          <p:nvPr>
            <p:ph type="title"/>
          </p:nvPr>
        </p:nvSpPr>
        <p:spPr/>
        <p:txBody>
          <a:bodyPr/>
          <a:lstStyle/>
          <a:p>
            <a:pPr algn="ctr" eaLnBrk="1" hangingPunct="1"/>
            <a:r>
              <a:rPr lang="en-US" sz="3600" b="1" smtClean="0">
                <a:cs typeface="Times New Roman" pitchFamily="18" charset="0"/>
              </a:rPr>
              <a:t>Tổ chức bộ máy của HTX kiểu mới</a:t>
            </a:r>
            <a:endParaRPr lang="en-US" sz="3600" b="1" smtClean="0">
              <a:solidFill>
                <a:schemeClr val="folHlink"/>
              </a:solidFill>
              <a:latin typeface=".VnTime" pitchFamily="34" charset="0"/>
              <a:ea typeface="HY견고딕"/>
              <a:cs typeface="Times New Roman" pitchFamily="18" charset="0"/>
            </a:endParaRPr>
          </a:p>
        </p:txBody>
      </p:sp>
      <p:sp>
        <p:nvSpPr>
          <p:cNvPr id="37893" name="Rectangle 3"/>
          <p:cNvSpPr>
            <a:spLocks noGrp="1" noChangeArrowheads="1"/>
          </p:cNvSpPr>
          <p:nvPr>
            <p:ph type="body" idx="1"/>
          </p:nvPr>
        </p:nvSpPr>
        <p:spPr>
          <a:xfrm>
            <a:off x="381000" y="1371600"/>
            <a:ext cx="8305800" cy="5029200"/>
          </a:xfrm>
        </p:spPr>
        <p:txBody>
          <a:bodyPr/>
          <a:lstStyle/>
          <a:p>
            <a:pPr marL="0" indent="0" algn="just">
              <a:lnSpc>
                <a:spcPts val="2900"/>
              </a:lnSpc>
              <a:spcBef>
                <a:spcPct val="0"/>
              </a:spcBef>
              <a:buFont typeface="Wingdings" pitchFamily="2" charset="2"/>
              <a:buNone/>
            </a:pPr>
            <a:r>
              <a:rPr lang="en-US" altLang="ko-KR" sz="3000" b="1" smtClean="0">
                <a:solidFill>
                  <a:srgbClr val="C00000"/>
                </a:solidFill>
                <a:ea typeface="Gulim" pitchFamily="34" charset="-127"/>
                <a:cs typeface="Times New Roman" pitchFamily="18" charset="0"/>
                <a:sym typeface="Wingdings" pitchFamily="2" charset="2"/>
              </a:rPr>
              <a:t>3. Quyền làm chủ của thành viên? Theo nguyên tắc nào?</a:t>
            </a:r>
          </a:p>
          <a:p>
            <a:pPr marL="0" indent="0" algn="just">
              <a:lnSpc>
                <a:spcPts val="2900"/>
              </a:lnSpc>
              <a:spcBef>
                <a:spcPct val="0"/>
              </a:spcBef>
            </a:pPr>
            <a:r>
              <a:rPr lang="en-US" sz="3000" i="1" smtClean="0">
                <a:ea typeface="Gulim" pitchFamily="34" charset="-127"/>
                <a:cs typeface="Times New Roman" pitchFamily="18" charset="0"/>
              </a:rPr>
              <a:t>TV </a:t>
            </a:r>
            <a:r>
              <a:rPr lang="en-US" sz="3000" smtClean="0">
                <a:ea typeface="Gulim" pitchFamily="34" charset="-127"/>
                <a:cs typeface="Times New Roman" pitchFamily="18" charset="0"/>
              </a:rPr>
              <a:t>thực hiện quyền làm chủ HTX thông qua quyền biểu quyết của mình tại đại hội TV và thông qua HĐQT - cơ quan đại diện cho mình tại HTX</a:t>
            </a:r>
          </a:p>
          <a:p>
            <a:pPr marL="0" indent="0" algn="just">
              <a:lnSpc>
                <a:spcPts val="2900"/>
              </a:lnSpc>
              <a:spcBef>
                <a:spcPct val="0"/>
              </a:spcBef>
            </a:pPr>
            <a:r>
              <a:rPr lang="en-US" sz="3000" i="1" smtClean="0">
                <a:ea typeface="Gulim" pitchFamily="34" charset="-127"/>
                <a:cs typeface="Times New Roman" pitchFamily="18" charset="0"/>
              </a:rPr>
              <a:t>TV có quyền bình đẳng, biểu quyết ngang nhau </a:t>
            </a:r>
            <a:r>
              <a:rPr lang="en-US" sz="3000" smtClean="0">
                <a:ea typeface="Gulim" pitchFamily="34" charset="-127"/>
                <a:cs typeface="Times New Roman" pitchFamily="18" charset="0"/>
              </a:rPr>
              <a:t>không phụ thuộc vốn góp hay chức vụ của TV </a:t>
            </a:r>
          </a:p>
          <a:p>
            <a:pPr marL="0" indent="0" algn="just">
              <a:lnSpc>
                <a:spcPts val="2900"/>
              </a:lnSpc>
              <a:spcBef>
                <a:spcPct val="0"/>
              </a:spcBef>
            </a:pPr>
            <a:r>
              <a:rPr lang="en-US" sz="3000" i="1" smtClean="0">
                <a:ea typeface="Gulim" pitchFamily="34" charset="-127"/>
                <a:cs typeface="Times New Roman" pitchFamily="18" charset="0"/>
              </a:rPr>
              <a:t>Đại hội TV </a:t>
            </a:r>
            <a:r>
              <a:rPr lang="en-US" sz="3000" smtClean="0">
                <a:ea typeface="Gulim" pitchFamily="34" charset="-127"/>
                <a:cs typeface="Times New Roman" pitchFamily="18" charset="0"/>
              </a:rPr>
              <a:t>có quyền quyết định cao nhất. Trường hợp HTX có 100 thành viên trở lên có thể tổ chức đại hội đại biểu TV</a:t>
            </a:r>
          </a:p>
          <a:p>
            <a:pPr marL="0" indent="0" algn="just">
              <a:lnSpc>
                <a:spcPts val="2900"/>
              </a:lnSpc>
              <a:spcBef>
                <a:spcPct val="0"/>
              </a:spcBef>
            </a:pPr>
            <a:r>
              <a:rPr lang="en-US" sz="3000" i="1" smtClean="0">
                <a:ea typeface="Gulim" pitchFamily="34" charset="-127"/>
                <a:cs typeface="Times New Roman" pitchFamily="18" charset="0"/>
              </a:rPr>
              <a:t>HĐQT </a:t>
            </a:r>
            <a:r>
              <a:rPr lang="en-US" sz="3000" smtClean="0">
                <a:ea typeface="Gulim" pitchFamily="34" charset="-127"/>
                <a:cs typeface="Times New Roman" pitchFamily="18" charset="0"/>
              </a:rPr>
              <a:t>HTX là cơ quan quản lý HTX do hội nghị thành lập hoặc đại hội TV bầu, miễn nhiệm, bãi nhiệm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2913" y="228600"/>
            <a:ext cx="8015287" cy="914400"/>
          </a:xfrm>
        </p:spPr>
        <p:txBody>
          <a:bodyPr/>
          <a:lstStyle/>
          <a:p>
            <a:pPr eaLnBrk="1" hangingPunct="1"/>
            <a:r>
              <a:rPr lang="en-US" sz="3600" b="1" smtClean="0">
                <a:cs typeface="Times New Roman" pitchFamily="18" charset="0"/>
              </a:rPr>
              <a:t>9. Tài chính HTX</a:t>
            </a:r>
          </a:p>
        </p:txBody>
      </p:sp>
      <p:sp>
        <p:nvSpPr>
          <p:cNvPr id="47107" name="Rectangle 3"/>
          <p:cNvSpPr>
            <a:spLocks noGrp="1" noChangeArrowheads="1"/>
          </p:cNvSpPr>
          <p:nvPr>
            <p:ph type="body" idx="1"/>
          </p:nvPr>
        </p:nvSpPr>
        <p:spPr>
          <a:xfrm>
            <a:off x="381000" y="1371600"/>
            <a:ext cx="8305800" cy="4876800"/>
          </a:xfrm>
        </p:spPr>
        <p:txBody>
          <a:bodyPr/>
          <a:lstStyle/>
          <a:p>
            <a:pPr marL="182563" indent="0" algn="just" eaLnBrk="1" hangingPunct="1">
              <a:lnSpc>
                <a:spcPts val="3000"/>
              </a:lnSpc>
              <a:spcBef>
                <a:spcPts val="600"/>
              </a:spcBef>
              <a:buFont typeface="Wingdings" pitchFamily="2" charset="2"/>
              <a:buNone/>
            </a:pPr>
            <a:r>
              <a:rPr lang="en-US" sz="2800" smtClean="0">
                <a:solidFill>
                  <a:srgbClr val="C00000"/>
                </a:solidFill>
                <a:cs typeface="Times New Roman" pitchFamily="18" charset="0"/>
              </a:rPr>
              <a:t>Vốn góp tối thiểu, vốn điều lệ̣</a:t>
            </a:r>
            <a:endParaRPr lang="en-CA" sz="2800" smtClean="0">
              <a:solidFill>
                <a:srgbClr val="C00000"/>
              </a:solidFill>
              <a:cs typeface="Times New Roman" pitchFamily="18" charset="0"/>
            </a:endParaRPr>
          </a:p>
          <a:p>
            <a:pPr marL="182563" indent="0">
              <a:lnSpc>
                <a:spcPts val="3000"/>
              </a:lnSpc>
              <a:spcBef>
                <a:spcPts val="600"/>
              </a:spcBef>
            </a:pPr>
            <a:r>
              <a:rPr lang="en-US" sz="2800" smtClean="0">
                <a:solidFill>
                  <a:srgbClr val="C00000"/>
                </a:solidFill>
                <a:cs typeface="Times New Roman" pitchFamily="18" charset="0"/>
              </a:rPr>
              <a:t> V</a:t>
            </a:r>
            <a:r>
              <a:rPr lang="vi-VN" sz="2800" smtClean="0">
                <a:solidFill>
                  <a:srgbClr val="C00000"/>
                </a:solidFill>
                <a:cs typeface="Times New Roman" pitchFamily="18" charset="0"/>
              </a:rPr>
              <a:t>ốn góp tối thiểu</a:t>
            </a:r>
            <a:r>
              <a:rPr lang="vi-VN" sz="2800" smtClean="0">
                <a:cs typeface="Times New Roman" pitchFamily="18" charset="0"/>
              </a:rPr>
              <a:t> là số vốn mà </a:t>
            </a:r>
            <a:r>
              <a:rPr lang="en-US" sz="2800" smtClean="0">
                <a:cs typeface="Times New Roman" pitchFamily="18" charset="0"/>
              </a:rPr>
              <a:t>thành viên HTX </a:t>
            </a:r>
            <a:r>
              <a:rPr lang="vi-VN" sz="2800" smtClean="0">
                <a:cs typeface="Times New Roman" pitchFamily="18" charset="0"/>
              </a:rPr>
              <a:t>phải góp vào vốn điều lệ của hợp tác xã</a:t>
            </a:r>
            <a:r>
              <a:rPr lang="en-US" sz="2800" smtClean="0">
                <a:cs typeface="Times New Roman" pitchFamily="18" charset="0"/>
              </a:rPr>
              <a:t> </a:t>
            </a:r>
            <a:r>
              <a:rPr lang="vi-VN" sz="2800" smtClean="0">
                <a:cs typeface="Times New Roman" pitchFamily="18" charset="0"/>
              </a:rPr>
              <a:t>theo quy định của điều lệ hợp tác xã</a:t>
            </a:r>
            <a:r>
              <a:rPr lang="en-US" sz="2800" smtClean="0">
                <a:cs typeface="Times New Roman" pitchFamily="18" charset="0"/>
              </a:rPr>
              <a:t> </a:t>
            </a:r>
            <a:r>
              <a:rPr lang="vi-VN" sz="2800" smtClean="0">
                <a:cs typeface="Times New Roman" pitchFamily="18" charset="0"/>
              </a:rPr>
              <a:t>để trở thành thành viên</a:t>
            </a:r>
            <a:r>
              <a:rPr lang="en-US" sz="2800" smtClean="0">
                <a:cs typeface="Times New Roman" pitchFamily="18" charset="0"/>
              </a:rPr>
              <a:t> </a:t>
            </a:r>
          </a:p>
          <a:p>
            <a:pPr marL="182563" indent="0">
              <a:lnSpc>
                <a:spcPts val="3000"/>
              </a:lnSpc>
              <a:spcBef>
                <a:spcPts val="600"/>
              </a:spcBef>
            </a:pPr>
            <a:r>
              <a:rPr lang="en-US" sz="2800" smtClean="0">
                <a:solidFill>
                  <a:srgbClr val="C00000"/>
                </a:solidFill>
                <a:cs typeface="Times New Roman" pitchFamily="18" charset="0"/>
              </a:rPr>
              <a:t> </a:t>
            </a:r>
            <a:r>
              <a:rPr lang="vi-VN" sz="2800" smtClean="0">
                <a:solidFill>
                  <a:srgbClr val="C00000"/>
                </a:solidFill>
                <a:cs typeface="Times New Roman" pitchFamily="18" charset="0"/>
              </a:rPr>
              <a:t>Vốn điều lệ</a:t>
            </a:r>
            <a:r>
              <a:rPr lang="vi-VN" sz="2800" smtClean="0">
                <a:cs typeface="Times New Roman" pitchFamily="18" charset="0"/>
              </a:rPr>
              <a:t> là tổng số vốn do thành viên góp và được ghi vào điều lệ hợp tác xã</a:t>
            </a:r>
            <a:endParaRPr lang="en-US" sz="2800" smtClean="0">
              <a:cs typeface="Times New Roman" pitchFamily="18" charset="0"/>
            </a:endParaRPr>
          </a:p>
          <a:p>
            <a:pPr marL="182563" indent="0">
              <a:lnSpc>
                <a:spcPts val="3000"/>
              </a:lnSpc>
              <a:spcBef>
                <a:spcPts val="600"/>
              </a:spcBef>
            </a:pPr>
            <a:r>
              <a:rPr lang="en-US" sz="2800" smtClean="0">
                <a:cs typeface="Times New Roman" pitchFamily="18" charset="0"/>
              </a:rPr>
              <a:t> Vốn góp của thành viên thực hiện theo quy định của điều lệ nhưng không quá 20% vốn điều lệ của HTX</a:t>
            </a:r>
            <a:r>
              <a:rPr lang="vi-VN" sz="2800" smtClean="0">
                <a:cs typeface="Times New Roman" pitchFamily="18" charset="0"/>
              </a:rPr>
              <a:t> </a:t>
            </a:r>
            <a:endParaRPr lang="en-US" sz="2800" smtClean="0">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sz="3400" smtClean="0"/>
              <a:t>I. Đ</a:t>
            </a:r>
            <a:r>
              <a:rPr lang="vi-VN" sz="3400" smtClean="0"/>
              <a:t>ặ</a:t>
            </a:r>
            <a:r>
              <a:rPr lang="en-US" sz="3400" smtClean="0"/>
              <a:t>c </a:t>
            </a:r>
            <a:r>
              <a:rPr lang="vi-VN" sz="3400" smtClean="0"/>
              <a:t>đ</a:t>
            </a:r>
            <a:r>
              <a:rPr lang="en-US" sz="3400" smtClean="0"/>
              <a:t>iểm quá trình phát triển HTX ở VN</a:t>
            </a:r>
          </a:p>
        </p:txBody>
      </p:sp>
      <p:sp>
        <p:nvSpPr>
          <p:cNvPr id="6147" name="Rectangle 3"/>
          <p:cNvSpPr>
            <a:spLocks noGrp="1" noChangeArrowheads="1"/>
          </p:cNvSpPr>
          <p:nvPr>
            <p:ph type="body" idx="1"/>
          </p:nvPr>
        </p:nvSpPr>
        <p:spPr>
          <a:xfrm>
            <a:off x="609600" y="1600200"/>
            <a:ext cx="8077200" cy="4419600"/>
          </a:xfrm>
        </p:spPr>
        <p:txBody>
          <a:bodyPr/>
          <a:lstStyle/>
          <a:p>
            <a:pPr algn="just" eaLnBrk="1" hangingPunct="1">
              <a:lnSpc>
                <a:spcPts val="3000"/>
              </a:lnSpc>
              <a:spcBef>
                <a:spcPts val="1200"/>
              </a:spcBef>
              <a:buFont typeface="Wingdings" pitchFamily="2" charset="2"/>
              <a:buNone/>
            </a:pPr>
            <a:r>
              <a:rPr lang="en-US" sz="2800" b="1" i="1" smtClean="0">
                <a:solidFill>
                  <a:srgbClr val="C00000"/>
                </a:solidFill>
                <a:ea typeface="Dotum" pitchFamily="34" charset="-127"/>
                <a:cs typeface="Times New Roman" pitchFamily="18" charset="0"/>
              </a:rPr>
              <a:t>1. Thời kỳ trước đổi mới (1954-1986)</a:t>
            </a:r>
            <a:r>
              <a:rPr lang="en-US" sz="2800" b="1" smtClean="0">
                <a:solidFill>
                  <a:srgbClr val="C00000"/>
                </a:solidFill>
                <a:ea typeface="Gulim" pitchFamily="34" charset="-127"/>
                <a:cs typeface="Times New Roman" pitchFamily="18" charset="0"/>
              </a:rPr>
              <a:t> </a:t>
            </a:r>
            <a:endParaRPr lang="en-US" sz="2800" smtClean="0">
              <a:solidFill>
                <a:srgbClr val="C00000"/>
              </a:solidFill>
              <a:ea typeface="Gulim" pitchFamily="34" charset="-127"/>
              <a:cs typeface="Times New Roman" pitchFamily="18" charset="0"/>
            </a:endParaRPr>
          </a:p>
          <a:p>
            <a:pPr>
              <a:lnSpc>
                <a:spcPts val="3000"/>
              </a:lnSpc>
              <a:spcBef>
                <a:spcPts val="1200"/>
              </a:spcBef>
              <a:buFont typeface="Wingdings" pitchFamily="2" charset="2"/>
              <a:buNone/>
            </a:pPr>
            <a:r>
              <a:rPr lang="en-US" altLang="ko-KR" sz="2800" b="1" smtClean="0">
                <a:solidFill>
                  <a:srgbClr val="000000"/>
                </a:solidFill>
                <a:ea typeface="Gulim" pitchFamily="34" charset="-127"/>
                <a:cs typeface="Times New Roman" pitchFamily="18" charset="0"/>
                <a:sym typeface="Wingdings" pitchFamily="2" charset="2"/>
              </a:rPr>
              <a:t> </a:t>
            </a:r>
            <a:r>
              <a:rPr lang="en-US" altLang="ko-KR" sz="2800" b="1" smtClean="0">
                <a:solidFill>
                  <a:srgbClr val="000000"/>
                </a:solidFill>
                <a:ea typeface="Gulim" pitchFamily="34" charset="-127"/>
                <a:cs typeface="Times New Roman" pitchFamily="18" charset="0"/>
              </a:rPr>
              <a:t>P</a:t>
            </a:r>
            <a:r>
              <a:rPr lang="en-US" sz="2800" b="1" smtClean="0">
                <a:cs typeface="Times New Roman" pitchFamily="18" charset="0"/>
              </a:rPr>
              <a:t>hát triển nhanh về số lượng: </a:t>
            </a:r>
          </a:p>
          <a:p>
            <a:pPr>
              <a:lnSpc>
                <a:spcPts val="3000"/>
              </a:lnSpc>
              <a:spcBef>
                <a:spcPts val="1200"/>
              </a:spcBef>
              <a:buFont typeface="Wingdings" pitchFamily="2" charset="2"/>
              <a:buNone/>
            </a:pPr>
            <a:r>
              <a:rPr lang="en-US" altLang="ko-KR" sz="2800" b="1" smtClean="0">
                <a:solidFill>
                  <a:srgbClr val="000000"/>
                </a:solidFill>
                <a:ea typeface="Gulim" pitchFamily="34" charset="-127"/>
                <a:sym typeface="Wingdings" pitchFamily="2" charset="2"/>
              </a:rPr>
              <a:t> </a:t>
            </a:r>
            <a:r>
              <a:rPr lang="en-US" altLang="ko-KR" sz="2800" b="1" smtClean="0">
                <a:solidFill>
                  <a:srgbClr val="000000"/>
                </a:solidFill>
                <a:ea typeface="Gulim" pitchFamily="34" charset="-127"/>
              </a:rPr>
              <a:t>C</a:t>
            </a:r>
            <a:r>
              <a:rPr lang="en-US" sz="2800" b="1" smtClean="0">
                <a:cs typeface="Times New Roman" pitchFamily="18" charset="0"/>
              </a:rPr>
              <a:t>hưa tôn trọng các </a:t>
            </a:r>
            <a:r>
              <a:rPr lang="en-US" sz="2800" b="1" smtClean="0">
                <a:solidFill>
                  <a:srgbClr val="FF0000"/>
                </a:solidFill>
                <a:cs typeface="Times New Roman" pitchFamily="18" charset="0"/>
              </a:rPr>
              <a:t>quy luật kinh tế khách quan</a:t>
            </a:r>
            <a:endParaRPr lang="en-US" altLang="ko-KR" sz="2800" b="1" smtClean="0">
              <a:solidFill>
                <a:srgbClr val="FF0000"/>
              </a:solidFill>
              <a:ea typeface="Gulim" pitchFamily="34" charset="-127"/>
            </a:endParaRPr>
          </a:p>
          <a:p>
            <a:pPr>
              <a:lnSpc>
                <a:spcPts val="3000"/>
              </a:lnSpc>
              <a:spcBef>
                <a:spcPts val="1200"/>
              </a:spcBef>
              <a:buFont typeface="Wingdings" pitchFamily="2" charset="2"/>
              <a:buNone/>
            </a:pPr>
            <a:r>
              <a:rPr lang="en-US" altLang="ko-KR" sz="2800" b="1" smtClean="0">
                <a:solidFill>
                  <a:srgbClr val="000000"/>
                </a:solidFill>
                <a:ea typeface="Gulim" pitchFamily="34" charset="-127"/>
                <a:sym typeface="Wingdings" pitchFamily="2" charset="2"/>
              </a:rPr>
              <a:t> </a:t>
            </a:r>
            <a:r>
              <a:rPr lang="en-US" sz="2800" b="1" smtClean="0">
                <a:cs typeface="Times New Roman" pitchFamily="18" charset="0"/>
              </a:rPr>
              <a:t>Hệ thống chính sách và tổ chức chỉ đạo thực hiện mang nặng tính hành chính, mệnh lệnh</a:t>
            </a:r>
          </a:p>
          <a:p>
            <a:pPr eaLnBrk="1" hangingPunct="1">
              <a:lnSpc>
                <a:spcPct val="90000"/>
              </a:lnSpc>
              <a:buFont typeface="Wingdings" pitchFamily="2" charset="2"/>
              <a:buNone/>
            </a:pPr>
            <a:endParaRPr lang="en-US" sz="2400" smtClean="0">
              <a:solidFill>
                <a:srgbClr val="0000FF"/>
              </a:solidFill>
            </a:endParaRPr>
          </a:p>
        </p:txBody>
      </p:sp>
      <p:pic>
        <p:nvPicPr>
          <p:cNvPr id="6151" name="Picture 7" descr="depositphotos_14977087-3d-white-with-a-question-mar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867275"/>
            <a:ext cx="990600" cy="145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600" b="1" smtClean="0">
                <a:cs typeface="Times New Roman" pitchFamily="18" charset="0"/>
              </a:rPr>
              <a:t>10. Tài chính HTX</a:t>
            </a:r>
          </a:p>
        </p:txBody>
      </p:sp>
      <p:sp>
        <p:nvSpPr>
          <p:cNvPr id="17411" name="Rectangle 3"/>
          <p:cNvSpPr>
            <a:spLocks noGrp="1" noChangeArrowheads="1"/>
          </p:cNvSpPr>
          <p:nvPr>
            <p:ph type="body" idx="1"/>
          </p:nvPr>
        </p:nvSpPr>
        <p:spPr>
          <a:xfrm>
            <a:off x="381000" y="1600200"/>
            <a:ext cx="8305800" cy="4419600"/>
          </a:xfrm>
        </p:spPr>
        <p:txBody>
          <a:bodyPr/>
          <a:lstStyle/>
          <a:p>
            <a:pPr marL="182563" indent="0" algn="just" eaLnBrk="1" hangingPunct="1">
              <a:lnSpc>
                <a:spcPts val="3000"/>
              </a:lnSpc>
              <a:spcBef>
                <a:spcPts val="300"/>
              </a:spcBef>
              <a:buFont typeface="Wingdings" pitchFamily="2" charset="2"/>
              <a:buNone/>
              <a:defRPr/>
            </a:pPr>
            <a:r>
              <a:rPr lang="en-US" sz="2800" dirty="0" err="1" smtClean="0">
                <a:solidFill>
                  <a:srgbClr val="C00000"/>
                </a:solidFill>
                <a:cs typeface="Times New Roman" pitchFamily="18" charset="0"/>
              </a:rPr>
              <a:t>Tài</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sản</a:t>
            </a:r>
            <a:r>
              <a:rPr lang="en-US" sz="2800" dirty="0" smtClean="0">
                <a:solidFill>
                  <a:srgbClr val="C00000"/>
                </a:solidFill>
                <a:cs typeface="Times New Roman" pitchFamily="18" charset="0"/>
              </a:rPr>
              <a:t> HTX:</a:t>
            </a:r>
            <a:r>
              <a:rPr lang="en-CA" sz="2800" dirty="0" smtClean="0">
                <a:solidFill>
                  <a:srgbClr val="C00000"/>
                </a:solidFill>
                <a:cs typeface="Times New Roman" pitchFamily="18" charset="0"/>
              </a:rPr>
              <a:t> </a:t>
            </a:r>
          </a:p>
          <a:p>
            <a:pPr>
              <a:buFont typeface="Wingdings" pitchFamily="2" charset="2"/>
              <a:buNone/>
              <a:defRPr/>
            </a:pPr>
            <a:r>
              <a:rPr lang="en-US" sz="2800" b="1" i="1" dirty="0" smtClean="0">
                <a:cs typeface="Times New Roman" pitchFamily="18" charset="0"/>
              </a:rPr>
              <a:t>►</a:t>
            </a:r>
            <a:r>
              <a:rPr lang="en-US" sz="2800" b="1" i="1" dirty="0" err="1" smtClean="0">
                <a:cs typeface="Times New Roman" pitchFamily="18" charset="0"/>
              </a:rPr>
              <a:t>Tài</a:t>
            </a:r>
            <a:r>
              <a:rPr lang="en-US" sz="2800" b="1" i="1" dirty="0" smtClean="0">
                <a:cs typeface="Times New Roman" pitchFamily="18" charset="0"/>
              </a:rPr>
              <a:t> </a:t>
            </a:r>
            <a:r>
              <a:rPr lang="en-US" sz="2800" b="1" i="1" dirty="0" err="1" smtClean="0">
                <a:cs typeface="Times New Roman" pitchFamily="18" charset="0"/>
              </a:rPr>
              <a:t>sản</a:t>
            </a:r>
            <a:r>
              <a:rPr lang="en-US" sz="2800" b="1" i="1" dirty="0" smtClean="0">
                <a:cs typeface="Times New Roman" pitchFamily="18" charset="0"/>
              </a:rPr>
              <a:t> </a:t>
            </a:r>
            <a:r>
              <a:rPr lang="en-US" sz="2800" b="1" i="1" dirty="0" err="1" smtClean="0">
                <a:cs typeface="Times New Roman" pitchFamily="18" charset="0"/>
              </a:rPr>
              <a:t>của</a:t>
            </a:r>
            <a:r>
              <a:rPr lang="en-US" sz="2800" b="1" i="1" dirty="0" smtClean="0">
                <a:cs typeface="Times New Roman" pitchFamily="18" charset="0"/>
              </a:rPr>
              <a:t> HTX</a:t>
            </a:r>
            <a:r>
              <a:rPr lang="en-US" sz="2800" dirty="0" smtClean="0">
                <a:cs typeface="Times New Roman" pitchFamily="18" charset="0"/>
              </a:rPr>
              <a:t> </a:t>
            </a:r>
            <a:r>
              <a:rPr lang="en-US" sz="2800" dirty="0" err="1" smtClean="0">
                <a:cs typeface="Times New Roman" pitchFamily="18" charset="0"/>
              </a:rPr>
              <a:t>được</a:t>
            </a:r>
            <a:r>
              <a:rPr lang="en-US" sz="2800" dirty="0" smtClean="0">
                <a:cs typeface="Times New Roman" pitchFamily="18" charset="0"/>
              </a:rPr>
              <a:t> </a:t>
            </a:r>
            <a:r>
              <a:rPr lang="en-US" sz="2800" dirty="0" err="1" smtClean="0">
                <a:cs typeface="Times New Roman" pitchFamily="18" charset="0"/>
              </a:rPr>
              <a:t>hình</a:t>
            </a:r>
            <a:r>
              <a:rPr lang="en-US" sz="2800" dirty="0" smtClean="0">
                <a:cs typeface="Times New Roman" pitchFamily="18" charset="0"/>
              </a:rPr>
              <a:t> </a:t>
            </a:r>
            <a:r>
              <a:rPr lang="en-US" sz="2800" dirty="0" err="1" smtClean="0">
                <a:cs typeface="Times New Roman" pitchFamily="18" charset="0"/>
              </a:rPr>
              <a:t>thành</a:t>
            </a:r>
            <a:r>
              <a:rPr lang="en-US" sz="2800" dirty="0" smtClean="0">
                <a:cs typeface="Times New Roman" pitchFamily="18" charset="0"/>
              </a:rPr>
              <a:t> </a:t>
            </a:r>
            <a:r>
              <a:rPr lang="en-US" sz="2800" dirty="0" err="1" smtClean="0">
                <a:cs typeface="Times New Roman" pitchFamily="18" charset="0"/>
              </a:rPr>
              <a:t>từ</a:t>
            </a:r>
            <a:r>
              <a:rPr lang="en-US" sz="2800" dirty="0" smtClean="0">
                <a:cs typeface="Times New Roman" pitchFamily="18" charset="0"/>
              </a:rPr>
              <a:t> </a:t>
            </a:r>
            <a:r>
              <a:rPr lang="en-US" sz="2800" dirty="0" err="1" smtClean="0">
                <a:cs typeface="Times New Roman" pitchFamily="18" charset="0"/>
              </a:rPr>
              <a:t>các</a:t>
            </a:r>
            <a:r>
              <a:rPr lang="en-US" sz="2800" dirty="0" smtClean="0">
                <a:cs typeface="Times New Roman" pitchFamily="18" charset="0"/>
              </a:rPr>
              <a:t> </a:t>
            </a:r>
            <a:r>
              <a:rPr lang="en-US" sz="2800" dirty="0" err="1" smtClean="0">
                <a:cs typeface="Times New Roman" pitchFamily="18" charset="0"/>
              </a:rPr>
              <a:t>nguồn</a:t>
            </a:r>
            <a:r>
              <a:rPr lang="en-US" sz="2800" dirty="0" smtClean="0">
                <a:cs typeface="Times New Roman" pitchFamily="18" charset="0"/>
              </a:rPr>
              <a:t> </a:t>
            </a:r>
            <a:r>
              <a:rPr lang="en-US" sz="2800" dirty="0" err="1" smtClean="0">
                <a:cs typeface="Times New Roman" pitchFamily="18" charset="0"/>
              </a:rPr>
              <a:t>sau</a:t>
            </a:r>
            <a:r>
              <a:rPr lang="en-US" sz="2800" dirty="0" smtClean="0">
                <a:cs typeface="Times New Roman" pitchFamily="18" charset="0"/>
              </a:rPr>
              <a:t>:</a:t>
            </a:r>
          </a:p>
          <a:p>
            <a:pPr>
              <a:spcBef>
                <a:spcPts val="600"/>
              </a:spcBef>
              <a:defRPr/>
            </a:pPr>
            <a:r>
              <a:rPr lang="en-CA" sz="2800" dirty="0" err="1" smtClean="0">
                <a:cs typeface="Times New Roman" pitchFamily="18" charset="0"/>
              </a:rPr>
              <a:t>Vốn</a:t>
            </a:r>
            <a:r>
              <a:rPr lang="en-CA" sz="2800" dirty="0" smtClean="0">
                <a:cs typeface="Times New Roman" pitchFamily="18" charset="0"/>
              </a:rPr>
              <a:t> </a:t>
            </a:r>
            <a:r>
              <a:rPr lang="en-CA" sz="2800" dirty="0" err="1" smtClean="0">
                <a:cs typeface="Times New Roman" pitchFamily="18" charset="0"/>
              </a:rPr>
              <a:t>góp</a:t>
            </a:r>
            <a:r>
              <a:rPr lang="en-CA" sz="2800" dirty="0" smtClean="0">
                <a:cs typeface="Times New Roman" pitchFamily="18" charset="0"/>
              </a:rPr>
              <a:t> </a:t>
            </a:r>
            <a:r>
              <a:rPr lang="en-CA" sz="2800" dirty="0" err="1" smtClean="0">
                <a:cs typeface="Times New Roman" pitchFamily="18" charset="0"/>
              </a:rPr>
              <a:t>của</a:t>
            </a:r>
            <a:r>
              <a:rPr lang="en-CA" sz="2800" dirty="0" smtClean="0">
                <a:cs typeface="Times New Roman" pitchFamily="18" charset="0"/>
              </a:rPr>
              <a:t> </a:t>
            </a:r>
            <a:r>
              <a:rPr lang="en-CA" sz="2800" dirty="0" err="1" smtClean="0">
                <a:cs typeface="Times New Roman" pitchFamily="18" charset="0"/>
              </a:rPr>
              <a:t>thành</a:t>
            </a:r>
            <a:r>
              <a:rPr lang="en-CA" sz="2800" dirty="0" smtClean="0">
                <a:cs typeface="Times New Roman" pitchFamily="18" charset="0"/>
              </a:rPr>
              <a:t> </a:t>
            </a:r>
            <a:r>
              <a:rPr lang="en-CA" sz="2800" dirty="0" err="1" smtClean="0">
                <a:cs typeface="Times New Roman" pitchFamily="18" charset="0"/>
              </a:rPr>
              <a:t>viên</a:t>
            </a:r>
            <a:endParaRPr lang="en-US" sz="2800" dirty="0" smtClean="0">
              <a:cs typeface="Times New Roman" pitchFamily="18" charset="0"/>
            </a:endParaRPr>
          </a:p>
          <a:p>
            <a:pPr>
              <a:spcBef>
                <a:spcPts val="600"/>
              </a:spcBef>
              <a:defRPr/>
            </a:pPr>
            <a:r>
              <a:rPr lang="en-CA" sz="2800" dirty="0" err="1" smtClean="0">
                <a:cs typeface="Times New Roman" pitchFamily="18" charset="0"/>
              </a:rPr>
              <a:t>Vốn</a:t>
            </a:r>
            <a:r>
              <a:rPr lang="en-CA" sz="2800" dirty="0" smtClean="0">
                <a:cs typeface="Times New Roman" pitchFamily="18" charset="0"/>
              </a:rPr>
              <a:t> </a:t>
            </a:r>
            <a:r>
              <a:rPr lang="en-CA" sz="2800" dirty="0" err="1" smtClean="0">
                <a:cs typeface="Times New Roman" pitchFamily="18" charset="0"/>
              </a:rPr>
              <a:t>huy</a:t>
            </a:r>
            <a:r>
              <a:rPr lang="en-CA" sz="2800" dirty="0" smtClean="0">
                <a:cs typeface="Times New Roman" pitchFamily="18" charset="0"/>
              </a:rPr>
              <a:t> </a:t>
            </a:r>
            <a:r>
              <a:rPr lang="en-CA" sz="2800" dirty="0" err="1" smtClean="0">
                <a:cs typeface="Times New Roman" pitchFamily="18" charset="0"/>
              </a:rPr>
              <a:t>động</a:t>
            </a:r>
            <a:r>
              <a:rPr lang="en-CA" sz="2800" dirty="0" smtClean="0">
                <a:cs typeface="Times New Roman" pitchFamily="18" charset="0"/>
              </a:rPr>
              <a:t> </a:t>
            </a:r>
            <a:r>
              <a:rPr lang="en-CA" sz="2800" dirty="0" err="1" smtClean="0">
                <a:cs typeface="Times New Roman" pitchFamily="18" charset="0"/>
              </a:rPr>
              <a:t>của</a:t>
            </a:r>
            <a:r>
              <a:rPr lang="en-CA" sz="2800" dirty="0" smtClean="0">
                <a:cs typeface="Times New Roman" pitchFamily="18" charset="0"/>
              </a:rPr>
              <a:t> </a:t>
            </a:r>
            <a:r>
              <a:rPr lang="en-CA" sz="2800" dirty="0" err="1" smtClean="0">
                <a:cs typeface="Times New Roman" pitchFamily="18" charset="0"/>
              </a:rPr>
              <a:t>thành</a:t>
            </a:r>
            <a:r>
              <a:rPr lang="en-CA" sz="2800" dirty="0" smtClean="0">
                <a:cs typeface="Times New Roman" pitchFamily="18" charset="0"/>
              </a:rPr>
              <a:t> </a:t>
            </a:r>
            <a:r>
              <a:rPr lang="en-CA" sz="2800" dirty="0" err="1" smtClean="0">
                <a:cs typeface="Times New Roman" pitchFamily="18" charset="0"/>
              </a:rPr>
              <a:t>viên</a:t>
            </a:r>
            <a:endParaRPr lang="en-US" sz="2800" dirty="0" smtClean="0">
              <a:cs typeface="Times New Roman" pitchFamily="18" charset="0"/>
            </a:endParaRPr>
          </a:p>
          <a:p>
            <a:pPr>
              <a:spcBef>
                <a:spcPts val="600"/>
              </a:spcBef>
              <a:defRPr/>
            </a:pPr>
            <a:r>
              <a:rPr lang="en-CA" sz="2800" dirty="0" err="1" smtClean="0">
                <a:cs typeface="Times New Roman" pitchFamily="18" charset="0"/>
              </a:rPr>
              <a:t>Vốn</a:t>
            </a:r>
            <a:r>
              <a:rPr lang="en-CA" sz="2800" dirty="0" smtClean="0">
                <a:cs typeface="Times New Roman" pitchFamily="18" charset="0"/>
              </a:rPr>
              <a:t> </a:t>
            </a:r>
            <a:r>
              <a:rPr lang="en-CA" sz="2800" dirty="0" err="1" smtClean="0">
                <a:cs typeface="Times New Roman" pitchFamily="18" charset="0"/>
              </a:rPr>
              <a:t>huy</a:t>
            </a:r>
            <a:r>
              <a:rPr lang="en-CA" sz="2800" dirty="0" smtClean="0">
                <a:cs typeface="Times New Roman" pitchFamily="18" charset="0"/>
              </a:rPr>
              <a:t> </a:t>
            </a:r>
            <a:r>
              <a:rPr lang="en-CA" sz="2800" dirty="0" err="1" smtClean="0">
                <a:cs typeface="Times New Roman" pitchFamily="18" charset="0"/>
              </a:rPr>
              <a:t>động</a:t>
            </a:r>
            <a:r>
              <a:rPr lang="en-CA" sz="2800" dirty="0" smtClean="0">
                <a:cs typeface="Times New Roman" pitchFamily="18" charset="0"/>
              </a:rPr>
              <a:t> </a:t>
            </a:r>
            <a:r>
              <a:rPr lang="en-CA" sz="2800" dirty="0" err="1" smtClean="0">
                <a:cs typeface="Times New Roman" pitchFamily="18" charset="0"/>
              </a:rPr>
              <a:t>khác</a:t>
            </a:r>
            <a:endParaRPr lang="en-US" sz="2800" dirty="0" smtClean="0">
              <a:cs typeface="Times New Roman" pitchFamily="18" charset="0"/>
            </a:endParaRPr>
          </a:p>
          <a:p>
            <a:pPr>
              <a:spcBef>
                <a:spcPts val="600"/>
              </a:spcBef>
              <a:defRPr/>
            </a:pPr>
            <a:r>
              <a:rPr lang="en-CA" sz="2800" dirty="0" err="1" smtClean="0">
                <a:cs typeface="Times New Roman" pitchFamily="18" charset="0"/>
              </a:rPr>
              <a:t>Vốn</a:t>
            </a:r>
            <a:r>
              <a:rPr lang="en-CA" sz="2800" dirty="0" smtClean="0">
                <a:cs typeface="Times New Roman" pitchFamily="18" charset="0"/>
              </a:rPr>
              <a:t>, </a:t>
            </a:r>
            <a:r>
              <a:rPr lang="en-CA" sz="2800" dirty="0" err="1" smtClean="0">
                <a:cs typeface="Times New Roman" pitchFamily="18" charset="0"/>
              </a:rPr>
              <a:t>tài</a:t>
            </a:r>
            <a:r>
              <a:rPr lang="en-CA" sz="2800" dirty="0" smtClean="0">
                <a:cs typeface="Times New Roman" pitchFamily="18" charset="0"/>
              </a:rPr>
              <a:t> </a:t>
            </a:r>
            <a:r>
              <a:rPr lang="en-CA" sz="2800" dirty="0" err="1" smtClean="0">
                <a:cs typeface="Times New Roman" pitchFamily="18" charset="0"/>
              </a:rPr>
              <a:t>sản</a:t>
            </a:r>
            <a:r>
              <a:rPr lang="en-CA" sz="2800" dirty="0" smtClean="0">
                <a:cs typeface="Times New Roman" pitchFamily="18" charset="0"/>
              </a:rPr>
              <a:t> </a:t>
            </a:r>
            <a:r>
              <a:rPr lang="en-CA" sz="2800" dirty="0" err="1" smtClean="0">
                <a:cs typeface="Times New Roman" pitchFamily="18" charset="0"/>
              </a:rPr>
              <a:t>được</a:t>
            </a:r>
            <a:r>
              <a:rPr lang="en-CA" sz="2800" dirty="0" smtClean="0">
                <a:cs typeface="Times New Roman" pitchFamily="18" charset="0"/>
              </a:rPr>
              <a:t> </a:t>
            </a:r>
            <a:r>
              <a:rPr lang="en-CA" sz="2800" dirty="0" err="1" smtClean="0">
                <a:cs typeface="Times New Roman" pitchFamily="18" charset="0"/>
              </a:rPr>
              <a:t>hình</a:t>
            </a:r>
            <a:r>
              <a:rPr lang="en-CA" sz="2800" dirty="0" smtClean="0">
                <a:cs typeface="Times New Roman" pitchFamily="18" charset="0"/>
              </a:rPr>
              <a:t> </a:t>
            </a:r>
            <a:r>
              <a:rPr lang="en-CA" sz="2800" dirty="0" err="1" smtClean="0">
                <a:cs typeface="Times New Roman" pitchFamily="18" charset="0"/>
              </a:rPr>
              <a:t>thành</a:t>
            </a:r>
            <a:r>
              <a:rPr lang="en-CA" sz="2800" dirty="0" smtClean="0">
                <a:cs typeface="Times New Roman" pitchFamily="18" charset="0"/>
              </a:rPr>
              <a:t> </a:t>
            </a:r>
            <a:r>
              <a:rPr lang="en-CA" sz="2800" dirty="0" err="1" smtClean="0">
                <a:cs typeface="Times New Roman" pitchFamily="18" charset="0"/>
              </a:rPr>
              <a:t>trong</a:t>
            </a:r>
            <a:r>
              <a:rPr lang="en-CA" sz="2800" dirty="0" smtClean="0">
                <a:cs typeface="Times New Roman" pitchFamily="18" charset="0"/>
              </a:rPr>
              <a:t> </a:t>
            </a:r>
            <a:r>
              <a:rPr lang="en-CA" sz="2800" dirty="0" err="1" smtClean="0">
                <a:cs typeface="Times New Roman" pitchFamily="18" charset="0"/>
              </a:rPr>
              <a:t>quá</a:t>
            </a:r>
            <a:r>
              <a:rPr lang="en-CA" sz="2800" dirty="0" smtClean="0">
                <a:cs typeface="Times New Roman" pitchFamily="18" charset="0"/>
              </a:rPr>
              <a:t> </a:t>
            </a:r>
            <a:r>
              <a:rPr lang="en-CA" sz="2800" dirty="0" err="1" smtClean="0">
                <a:cs typeface="Times New Roman" pitchFamily="18" charset="0"/>
              </a:rPr>
              <a:t>trình</a:t>
            </a:r>
            <a:r>
              <a:rPr lang="en-CA" sz="2800" dirty="0" smtClean="0">
                <a:cs typeface="Times New Roman" pitchFamily="18" charset="0"/>
              </a:rPr>
              <a:t> </a:t>
            </a:r>
            <a:r>
              <a:rPr lang="en-CA" sz="2800" dirty="0" err="1" smtClean="0">
                <a:cs typeface="Times New Roman" pitchFamily="18" charset="0"/>
              </a:rPr>
              <a:t>hoạt</a:t>
            </a:r>
            <a:r>
              <a:rPr lang="en-CA" sz="2800" dirty="0" smtClean="0">
                <a:cs typeface="Times New Roman" pitchFamily="18" charset="0"/>
              </a:rPr>
              <a:t> </a:t>
            </a:r>
            <a:r>
              <a:rPr lang="en-CA" sz="2800" dirty="0" err="1" smtClean="0">
                <a:cs typeface="Times New Roman" pitchFamily="18" charset="0"/>
              </a:rPr>
              <a:t>động</a:t>
            </a:r>
            <a:r>
              <a:rPr lang="en-CA" sz="2800" dirty="0" smtClean="0">
                <a:cs typeface="Times New Roman" pitchFamily="18" charset="0"/>
              </a:rPr>
              <a:t> </a:t>
            </a:r>
            <a:r>
              <a:rPr lang="en-CA" sz="2800" dirty="0" err="1" smtClean="0">
                <a:cs typeface="Times New Roman" pitchFamily="18" charset="0"/>
              </a:rPr>
              <a:t>của</a:t>
            </a:r>
            <a:r>
              <a:rPr lang="en-CA" sz="2800" dirty="0" smtClean="0">
                <a:cs typeface="Times New Roman" pitchFamily="18" charset="0"/>
              </a:rPr>
              <a:t> HTX</a:t>
            </a:r>
            <a:endParaRPr lang="en-US" sz="2800" dirty="0" smtClean="0">
              <a:cs typeface="Times New Roman" pitchFamily="18" charset="0"/>
            </a:endParaRPr>
          </a:p>
          <a:p>
            <a:pPr>
              <a:spcBef>
                <a:spcPts val="600"/>
              </a:spcBef>
              <a:defRPr/>
            </a:pPr>
            <a:r>
              <a:rPr lang="en-CA" sz="2800" dirty="0" err="1" smtClean="0">
                <a:cs typeface="Times New Roman" pitchFamily="18" charset="0"/>
              </a:rPr>
              <a:t>Khoản</a:t>
            </a:r>
            <a:r>
              <a:rPr lang="en-CA" sz="2800" dirty="0" smtClean="0">
                <a:cs typeface="Times New Roman" pitchFamily="18" charset="0"/>
              </a:rPr>
              <a:t> </a:t>
            </a:r>
            <a:r>
              <a:rPr lang="en-CA" sz="2800" dirty="0" err="1" smtClean="0">
                <a:cs typeface="Times New Roman" pitchFamily="18" charset="0"/>
              </a:rPr>
              <a:t>trợ</a:t>
            </a:r>
            <a:r>
              <a:rPr lang="en-CA" sz="2800" dirty="0" smtClean="0">
                <a:cs typeface="Times New Roman" pitchFamily="18" charset="0"/>
              </a:rPr>
              <a:t> </a:t>
            </a:r>
            <a:r>
              <a:rPr lang="en-CA" sz="2800" dirty="0" err="1" smtClean="0">
                <a:cs typeface="Times New Roman" pitchFamily="18" charset="0"/>
              </a:rPr>
              <a:t>cấp</a:t>
            </a:r>
            <a:r>
              <a:rPr lang="en-CA" sz="2800" dirty="0" smtClean="0">
                <a:cs typeface="Times New Roman" pitchFamily="18" charset="0"/>
              </a:rPr>
              <a:t>, </a:t>
            </a:r>
            <a:r>
              <a:rPr lang="en-CA" sz="2800" dirty="0" err="1" smtClean="0">
                <a:cs typeface="Times New Roman" pitchFamily="18" charset="0"/>
              </a:rPr>
              <a:t>hỗ</a:t>
            </a:r>
            <a:r>
              <a:rPr lang="en-CA" sz="2800" dirty="0" smtClean="0">
                <a:cs typeface="Times New Roman" pitchFamily="18" charset="0"/>
              </a:rPr>
              <a:t> </a:t>
            </a:r>
            <a:r>
              <a:rPr lang="en-CA" sz="2800" dirty="0" err="1" smtClean="0">
                <a:cs typeface="Times New Roman" pitchFamily="18" charset="0"/>
              </a:rPr>
              <a:t>trợ</a:t>
            </a:r>
            <a:r>
              <a:rPr lang="en-CA" sz="2800" dirty="0" smtClean="0">
                <a:cs typeface="Times New Roman" pitchFamily="18" charset="0"/>
              </a:rPr>
              <a:t> </a:t>
            </a:r>
            <a:r>
              <a:rPr lang="en-CA" sz="2800" dirty="0" err="1" smtClean="0">
                <a:cs typeface="Times New Roman" pitchFamily="18" charset="0"/>
              </a:rPr>
              <a:t>của</a:t>
            </a:r>
            <a:r>
              <a:rPr lang="en-CA" sz="2800" dirty="0" smtClean="0">
                <a:cs typeface="Times New Roman" pitchFamily="18" charset="0"/>
              </a:rPr>
              <a:t> </a:t>
            </a:r>
            <a:r>
              <a:rPr lang="en-CA" sz="2800" dirty="0" err="1" smtClean="0">
                <a:cs typeface="Times New Roman" pitchFamily="18" charset="0"/>
              </a:rPr>
              <a:t>Nhà</a:t>
            </a:r>
            <a:r>
              <a:rPr lang="en-CA" sz="2800" dirty="0" smtClean="0">
                <a:cs typeface="Times New Roman" pitchFamily="18" charset="0"/>
              </a:rPr>
              <a:t> </a:t>
            </a:r>
            <a:r>
              <a:rPr lang="en-CA" sz="2800" dirty="0" err="1" smtClean="0">
                <a:cs typeface="Times New Roman" pitchFamily="18" charset="0"/>
              </a:rPr>
              <a:t>nước</a:t>
            </a:r>
            <a:endParaRPr lang="en-US" sz="2800" dirty="0" smtClean="0">
              <a:cs typeface="Times New Roman" pitchFamily="18" charset="0"/>
            </a:endParaRPr>
          </a:p>
          <a:p>
            <a:pPr>
              <a:spcBef>
                <a:spcPts val="600"/>
              </a:spcBef>
              <a:defRPr/>
            </a:pPr>
            <a:r>
              <a:rPr lang="en-CA" sz="2800" dirty="0" err="1" smtClean="0">
                <a:cs typeface="Times New Roman" pitchFamily="18" charset="0"/>
              </a:rPr>
              <a:t>Khoản</a:t>
            </a:r>
            <a:r>
              <a:rPr lang="en-CA" sz="2800" dirty="0" smtClean="0">
                <a:cs typeface="Times New Roman" pitchFamily="18" charset="0"/>
              </a:rPr>
              <a:t> </a:t>
            </a:r>
            <a:r>
              <a:rPr lang="en-CA" sz="2800" dirty="0" err="1" smtClean="0">
                <a:cs typeface="Times New Roman" pitchFamily="18" charset="0"/>
              </a:rPr>
              <a:t>được</a:t>
            </a:r>
            <a:r>
              <a:rPr lang="en-CA" sz="2800" dirty="0" smtClean="0">
                <a:cs typeface="Times New Roman" pitchFamily="18" charset="0"/>
              </a:rPr>
              <a:t> </a:t>
            </a:r>
            <a:r>
              <a:rPr lang="en-CA" sz="2800" dirty="0" err="1" smtClean="0">
                <a:cs typeface="Times New Roman" pitchFamily="18" charset="0"/>
              </a:rPr>
              <a:t>tặng</a:t>
            </a:r>
            <a:r>
              <a:rPr lang="en-CA" sz="2800" dirty="0" smtClean="0">
                <a:cs typeface="Times New Roman" pitchFamily="18" charset="0"/>
              </a:rPr>
              <a:t>, </a:t>
            </a:r>
            <a:r>
              <a:rPr lang="en-CA" sz="2800" dirty="0" err="1" smtClean="0">
                <a:cs typeface="Times New Roman" pitchFamily="18" charset="0"/>
              </a:rPr>
              <a:t>cho</a:t>
            </a:r>
            <a:r>
              <a:rPr lang="en-CA" sz="2800" dirty="0" smtClean="0">
                <a:cs typeface="Times New Roman" pitchFamily="18" charset="0"/>
              </a:rPr>
              <a:t> </a:t>
            </a:r>
            <a:r>
              <a:rPr lang="en-CA" sz="2800" dirty="0" err="1" smtClean="0">
                <a:cs typeface="Times New Roman" pitchFamily="18" charset="0"/>
              </a:rPr>
              <a:t>khác</a:t>
            </a:r>
            <a:endParaRPr lang="en-US" sz="2800" dirty="0" smtClean="0">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600" b="1" smtClean="0">
                <a:cs typeface="Times New Roman" pitchFamily="18" charset="0"/>
              </a:rPr>
              <a:t>Tài chính HTX</a:t>
            </a:r>
          </a:p>
        </p:txBody>
      </p:sp>
      <p:sp>
        <p:nvSpPr>
          <p:cNvPr id="49155" name="Rectangle 3"/>
          <p:cNvSpPr>
            <a:spLocks noGrp="1" noChangeArrowheads="1"/>
          </p:cNvSpPr>
          <p:nvPr>
            <p:ph type="body" idx="1"/>
          </p:nvPr>
        </p:nvSpPr>
        <p:spPr>
          <a:xfrm>
            <a:off x="381000" y="1371600"/>
            <a:ext cx="8305800" cy="4953000"/>
          </a:xfrm>
        </p:spPr>
        <p:txBody>
          <a:bodyPr/>
          <a:lstStyle/>
          <a:p>
            <a:pPr marL="182563" indent="0" algn="just" eaLnBrk="1" hangingPunct="1">
              <a:lnSpc>
                <a:spcPts val="3000"/>
              </a:lnSpc>
              <a:spcBef>
                <a:spcPts val="300"/>
              </a:spcBef>
              <a:buFont typeface="Wingdings" pitchFamily="2" charset="2"/>
              <a:buNone/>
            </a:pPr>
            <a:r>
              <a:rPr lang="en-US" sz="2800" smtClean="0">
                <a:solidFill>
                  <a:srgbClr val="C00000"/>
                </a:solidFill>
                <a:cs typeface="Times New Roman" pitchFamily="18" charset="0"/>
              </a:rPr>
              <a:t>Tài sản của HTX:</a:t>
            </a:r>
            <a:r>
              <a:rPr lang="en-CA" sz="2800" smtClean="0">
                <a:solidFill>
                  <a:srgbClr val="C00000"/>
                </a:solidFill>
                <a:cs typeface="Times New Roman" pitchFamily="18" charset="0"/>
              </a:rPr>
              <a:t> </a:t>
            </a:r>
          </a:p>
          <a:p>
            <a:pPr marL="182563" indent="0">
              <a:buClr>
                <a:srgbClr val="C00000"/>
              </a:buClr>
              <a:buFont typeface="Wingdings" pitchFamily="2" charset="2"/>
              <a:buNone/>
            </a:pPr>
            <a:r>
              <a:rPr lang="en-US" sz="2800" b="1" i="1" smtClean="0">
                <a:cs typeface="Times New Roman" pitchFamily="18" charset="0"/>
              </a:rPr>
              <a:t>► </a:t>
            </a:r>
            <a:r>
              <a:rPr lang="en-US" sz="2800" i="1" smtClean="0">
                <a:ea typeface="Gulim" pitchFamily="34" charset="-127"/>
                <a:cs typeface="Times New Roman" pitchFamily="18" charset="0"/>
              </a:rPr>
              <a:t>Tài sản không chia</a:t>
            </a:r>
            <a:r>
              <a:rPr lang="en-US" sz="2800" smtClean="0">
                <a:cs typeface="Times New Roman" pitchFamily="18" charset="0"/>
              </a:rPr>
              <a:t> là một bộ phận tài sản của hợp tác xã, không được chia cho thành viên khi chấm dứt tư cách thành viên hoặc khi hợp tác xã chấm dứt hoạt động</a:t>
            </a:r>
            <a:endParaRPr lang="en-US" sz="2800" smtClean="0">
              <a:ea typeface="Gulim" pitchFamily="34" charset="-127"/>
            </a:endParaRPr>
          </a:p>
          <a:p>
            <a:pPr marL="182563" indent="0" algn="just">
              <a:lnSpc>
                <a:spcPts val="2900"/>
              </a:lnSpc>
              <a:spcBef>
                <a:spcPts val="300"/>
              </a:spcBef>
              <a:buFont typeface="Wingdings" pitchFamily="2" charset="2"/>
              <a:buNone/>
            </a:pPr>
            <a:r>
              <a:rPr lang="en-US" sz="2800" i="1" smtClean="0">
                <a:cs typeface="Times New Roman" pitchFamily="18" charset="0"/>
              </a:rPr>
              <a:t>► </a:t>
            </a:r>
            <a:r>
              <a:rPr lang="en-CA" sz="2800" i="1" smtClean="0">
                <a:ea typeface="Gulim" pitchFamily="34" charset="-127"/>
              </a:rPr>
              <a:t>T</a:t>
            </a:r>
            <a:r>
              <a:rPr lang="vi-VN" sz="2800" i="1" smtClean="0">
                <a:ea typeface="Gulim" pitchFamily="34" charset="-127"/>
              </a:rPr>
              <a:t>ài sản không chia của </a:t>
            </a:r>
            <a:r>
              <a:rPr lang="en-US" sz="2800" i="1" smtClean="0">
                <a:ea typeface="Gulim" pitchFamily="34" charset="-127"/>
              </a:rPr>
              <a:t>HTX</a:t>
            </a:r>
            <a:r>
              <a:rPr lang="vi-VN" sz="2800" smtClean="0">
                <a:ea typeface="Gulim" pitchFamily="34" charset="-127"/>
              </a:rPr>
              <a:t>: </a:t>
            </a:r>
            <a:r>
              <a:rPr lang="en-US" sz="2800" smtClean="0">
                <a:ea typeface="Gulim" pitchFamily="34" charset="-127"/>
              </a:rPr>
              <a:t>quyền sử dụng đất do Nhà nước giao, cho thuê đất; khoản </a:t>
            </a:r>
            <a:r>
              <a:rPr lang="en-US" sz="2800" smtClean="0">
                <a:cs typeface="Times New Roman" pitchFamily="18" charset="0"/>
              </a:rPr>
              <a:t>trợ cấp, hỗ trợ không hoàn lại </a:t>
            </a:r>
            <a:r>
              <a:rPr lang="en-US" sz="2800" smtClean="0">
                <a:ea typeface="Gulim" pitchFamily="34" charset="-127"/>
              </a:rPr>
              <a:t>của Nhà nước; khoản</a:t>
            </a:r>
            <a:r>
              <a:rPr lang="vi-VN" sz="2800" smtClean="0">
                <a:ea typeface="Gulim" pitchFamily="34" charset="-127"/>
              </a:rPr>
              <a:t> được </a:t>
            </a:r>
            <a:r>
              <a:rPr lang="vi-VN" sz="2800" smtClean="0">
                <a:cs typeface="Times New Roman" pitchFamily="18" charset="0"/>
              </a:rPr>
              <a:t>cho, tặng</a:t>
            </a:r>
            <a:r>
              <a:rPr lang="en-US" sz="2800" smtClean="0">
                <a:cs typeface="Times New Roman" pitchFamily="18" charset="0"/>
              </a:rPr>
              <a:t> </a:t>
            </a:r>
            <a:r>
              <a:rPr lang="en-US" sz="2800" smtClean="0">
                <a:ea typeface="Gulim" pitchFamily="34" charset="-127"/>
              </a:rPr>
              <a:t>theo thỏa thuận là tài sản không chia</a:t>
            </a:r>
            <a:r>
              <a:rPr lang="vi-VN" sz="2800" smtClean="0">
                <a:ea typeface="Gulim" pitchFamily="34" charset="-127"/>
              </a:rPr>
              <a:t>; </a:t>
            </a:r>
            <a:r>
              <a:rPr lang="en-US" sz="2800" smtClean="0">
                <a:ea typeface="Gulim" pitchFamily="34" charset="-127"/>
              </a:rPr>
              <a:t>Phần trích lại từ </a:t>
            </a:r>
            <a:r>
              <a:rPr lang="en-US" sz="2800" smtClean="0">
                <a:cs typeface="Times New Roman" pitchFamily="18" charset="0"/>
              </a:rPr>
              <a:t>quỹ đầu tư phát triển </a:t>
            </a:r>
            <a:r>
              <a:rPr lang="en-US" sz="2800" smtClean="0">
                <a:ea typeface="Gulim" pitchFamily="34" charset="-127"/>
              </a:rPr>
              <a:t>được đại hội TV quyết định là tài sản không chia; </a:t>
            </a:r>
            <a:r>
              <a:rPr lang="en-US" sz="2800" smtClean="0">
                <a:cs typeface="Times New Roman" pitchFamily="18" charset="0"/>
              </a:rPr>
              <a:t>vốn, tài sản khác </a:t>
            </a:r>
            <a:r>
              <a:rPr lang="en-US" sz="2800" smtClean="0">
                <a:ea typeface="Gulim" pitchFamily="34" charset="-127"/>
              </a:rPr>
              <a:t>được điều lệ quy định là tài sản không chia</a:t>
            </a:r>
            <a:endParaRPr lang="en-CA" sz="2800" smtClean="0">
              <a:ea typeface="Gulim" pitchFamily="34" charset="-127"/>
            </a:endParaRPr>
          </a:p>
        </p:txBody>
      </p:sp>
    </p:spTree>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66713" y="228600"/>
            <a:ext cx="8015287" cy="914400"/>
          </a:xfrm>
        </p:spPr>
        <p:txBody>
          <a:bodyPr/>
          <a:lstStyle/>
          <a:p>
            <a:pPr eaLnBrk="1" hangingPunct="1"/>
            <a:r>
              <a:rPr lang="en-US" sz="3600" b="1" smtClean="0">
                <a:cs typeface="Times New Roman" pitchFamily="18" charset="0"/>
              </a:rPr>
              <a:t>11. Phân phối lợi nhuận của HTX</a:t>
            </a:r>
          </a:p>
        </p:txBody>
      </p:sp>
      <p:sp>
        <p:nvSpPr>
          <p:cNvPr id="50179" name="Rectangle 3"/>
          <p:cNvSpPr>
            <a:spLocks noGrp="1" noChangeArrowheads="1"/>
          </p:cNvSpPr>
          <p:nvPr>
            <p:ph type="body" idx="1"/>
          </p:nvPr>
        </p:nvSpPr>
        <p:spPr>
          <a:xfrm>
            <a:off x="381000" y="1371600"/>
            <a:ext cx="8305800" cy="4953000"/>
          </a:xfrm>
        </p:spPr>
        <p:txBody>
          <a:bodyPr/>
          <a:lstStyle/>
          <a:p>
            <a:pPr marL="182563" indent="0" algn="just" eaLnBrk="1" hangingPunct="1">
              <a:lnSpc>
                <a:spcPts val="3000"/>
              </a:lnSpc>
              <a:spcBef>
                <a:spcPts val="300"/>
              </a:spcBef>
              <a:buFont typeface="Wingdings" pitchFamily="2" charset="2"/>
              <a:buNone/>
            </a:pPr>
            <a:r>
              <a:rPr lang="en-US" sz="2800" smtClean="0">
                <a:solidFill>
                  <a:srgbClr val="C00000"/>
                </a:solidFill>
                <a:cs typeface="Times New Roman" pitchFamily="18" charset="0"/>
              </a:rPr>
              <a:t>Phân chia lợi nhuận của HTX:</a:t>
            </a:r>
            <a:r>
              <a:rPr lang="en-CA" sz="2800" smtClean="0">
                <a:solidFill>
                  <a:srgbClr val="C00000"/>
                </a:solidFill>
                <a:cs typeface="Times New Roman" pitchFamily="18" charset="0"/>
              </a:rPr>
              <a:t> </a:t>
            </a:r>
          </a:p>
          <a:p>
            <a:pPr marL="182563" indent="0" algn="just">
              <a:lnSpc>
                <a:spcPts val="3100"/>
              </a:lnSpc>
              <a:spcBef>
                <a:spcPts val="300"/>
              </a:spcBef>
              <a:buFont typeface="Wingdings" pitchFamily="2" charset="2"/>
              <a:buNone/>
            </a:pPr>
            <a:r>
              <a:rPr lang="en-US" altLang="ko-KR" sz="2800" b="1" smtClean="0">
                <a:solidFill>
                  <a:srgbClr val="000000"/>
                </a:solidFill>
                <a:ea typeface="Gulim" pitchFamily="34" charset="-127"/>
                <a:cs typeface="Times New Roman" pitchFamily="18" charset="0"/>
                <a:sym typeface="Wingdings" pitchFamily="2" charset="2"/>
              </a:rPr>
              <a:t> </a:t>
            </a:r>
            <a:r>
              <a:rPr lang="en-US" altLang="ko-KR" sz="2800" smtClean="0">
                <a:solidFill>
                  <a:srgbClr val="000000"/>
                </a:solidFill>
                <a:ea typeface="Gulim" pitchFamily="34" charset="-127"/>
                <a:cs typeface="Times New Roman" pitchFamily="18" charset="0"/>
                <a:sym typeface="Wingdings" pitchFamily="2" charset="2"/>
              </a:rPr>
              <a:t>S</a:t>
            </a:r>
            <a:r>
              <a:rPr lang="vi-VN" sz="2800" smtClean="0">
                <a:ea typeface="Gulim" pitchFamily="34" charset="-127"/>
                <a:cs typeface="Times New Roman" pitchFamily="18" charset="0"/>
              </a:rPr>
              <a:t>au khi thực hiện nghĩa vụ thuế, trích lập các quỹ, phần thu nhập còn lại được phân phối cho </a:t>
            </a:r>
            <a:r>
              <a:rPr lang="en-US" sz="2800" smtClean="0">
                <a:ea typeface="Gulim" pitchFamily="34" charset="-127"/>
                <a:cs typeface="Times New Roman" pitchFamily="18" charset="0"/>
              </a:rPr>
              <a:t>thành viên</a:t>
            </a:r>
            <a:r>
              <a:rPr lang="vi-VN" sz="2800" smtClean="0">
                <a:ea typeface="Gulim" pitchFamily="34" charset="-127"/>
                <a:cs typeface="Times New Roman" pitchFamily="18" charset="0"/>
              </a:rPr>
              <a:t> </a:t>
            </a:r>
            <a:r>
              <a:rPr lang="vi-VN" sz="2800" smtClean="0">
                <a:cs typeface="Times New Roman" pitchFamily="18" charset="0"/>
              </a:rPr>
              <a:t>chủ yếu theo mức độ sử dụng sản phẩm, dịch vụ </a:t>
            </a:r>
            <a:r>
              <a:rPr lang="vi-VN" sz="2800" smtClean="0">
                <a:ea typeface="Gulim" pitchFamily="34" charset="-127"/>
              </a:rPr>
              <a:t>của </a:t>
            </a:r>
            <a:r>
              <a:rPr lang="en-CA" sz="2800" smtClean="0">
                <a:ea typeface="Gulim" pitchFamily="34" charset="-127"/>
              </a:rPr>
              <a:t>HTX, phần còn lại chia theo vốn góp</a:t>
            </a:r>
            <a:endParaRPr lang="en-US" sz="2800" b="1" smtClean="0">
              <a:solidFill>
                <a:srgbClr val="00B050"/>
              </a:solidFill>
              <a:ea typeface="Gulim" pitchFamily="34" charset="-127"/>
            </a:endParaRPr>
          </a:p>
          <a:p>
            <a:pPr marL="182563" indent="0" algn="just">
              <a:spcBef>
                <a:spcPts val="300"/>
              </a:spcBef>
              <a:buFont typeface="Wingdings" pitchFamily="2" charset="2"/>
              <a:buNone/>
            </a:pPr>
            <a:r>
              <a:rPr lang="en-US" altLang="ko-KR" sz="2800" b="1" smtClean="0">
                <a:solidFill>
                  <a:srgbClr val="000000"/>
                </a:solidFill>
                <a:ea typeface="Gulim" pitchFamily="34" charset="-127"/>
                <a:sym typeface="Wingdings" pitchFamily="2" charset="2"/>
              </a:rPr>
              <a:t>  </a:t>
            </a:r>
            <a:r>
              <a:rPr lang="en-US" altLang="ko-KR" sz="2800" smtClean="0">
                <a:ea typeface="Gulim" pitchFamily="34" charset="-127"/>
                <a:sym typeface="Wingdings" pitchFamily="2" charset="2"/>
              </a:rPr>
              <a:t>Mức độ sử dụng sản phẩm, dịch vụ </a:t>
            </a:r>
            <a:r>
              <a:rPr lang="en-US" sz="2800" smtClean="0">
                <a:cs typeface="Times New Roman" pitchFamily="18" charset="0"/>
              </a:rPr>
              <a:t>của thành viên là tỷ lệ doanh thu mà từng thành viên sử dụng trên tổng doanh thu do HTX cung ứng cho tất cả thành viên. </a:t>
            </a:r>
          </a:p>
          <a:p>
            <a:pPr marL="182563" indent="0" algn="just">
              <a:spcBef>
                <a:spcPts val="300"/>
              </a:spcBef>
              <a:buFont typeface="Wingdings" pitchFamily="2" charset="2"/>
              <a:buNone/>
            </a:pPr>
            <a:endParaRPr lang="en-CA" sz="2800" b="1" smtClean="0">
              <a:solidFill>
                <a:srgbClr val="00B050"/>
              </a:solidFill>
              <a:ea typeface="Gulim" pitchFamily="34" charset="-127"/>
            </a:endParaRPr>
          </a:p>
        </p:txBody>
      </p:sp>
      <p:pic>
        <p:nvPicPr>
          <p:cNvPr id="44043" name="Picture 11" descr="ANd9GcTQLa-FLUE-GQniAa53Z2gAQKO6kZ_n7FMZIbkBCgsdukXd7bI"/>
          <p:cNvPicPr>
            <a:picLocks noChangeAspect="1" noChangeArrowheads="1"/>
          </p:cNvPicPr>
          <p:nvPr/>
        </p:nvPicPr>
        <p:blipFill>
          <a:blip r:embed="rId3">
            <a:extLst>
              <a:ext uri="{28A0092B-C50C-407E-A947-70E740481C1C}">
                <a14:useLocalDpi xmlns:a14="http://schemas.microsoft.com/office/drawing/2010/main" xmlns="" val="0"/>
              </a:ext>
            </a:extLst>
          </a:blip>
          <a:srcRect t="8086" r="10698"/>
          <a:stretch>
            <a:fillRect/>
          </a:stretch>
        </p:blipFill>
        <p:spPr bwMode="auto">
          <a:xfrm>
            <a:off x="0" y="4800600"/>
            <a:ext cx="18288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600" b="1" smtClean="0">
                <a:cs typeface="Times New Roman" pitchFamily="18" charset="0"/>
              </a:rPr>
              <a:t>12. Việc trả lại vốn góp cho thành viên HTX</a:t>
            </a:r>
          </a:p>
        </p:txBody>
      </p:sp>
      <p:sp>
        <p:nvSpPr>
          <p:cNvPr id="51203" name="Rectangle 3"/>
          <p:cNvSpPr>
            <a:spLocks noGrp="1" noChangeArrowheads="1"/>
          </p:cNvSpPr>
          <p:nvPr>
            <p:ph type="body" idx="1"/>
          </p:nvPr>
        </p:nvSpPr>
        <p:spPr>
          <a:xfrm>
            <a:off x="381000" y="1371600"/>
            <a:ext cx="8305800" cy="4953000"/>
          </a:xfrm>
        </p:spPr>
        <p:txBody>
          <a:bodyPr/>
          <a:lstStyle/>
          <a:p>
            <a:pPr algn="just">
              <a:lnSpc>
                <a:spcPts val="2900"/>
              </a:lnSpc>
              <a:spcBef>
                <a:spcPts val="300"/>
              </a:spcBef>
              <a:buFont typeface="Wingdings" pitchFamily="2" charset="2"/>
              <a:buNone/>
            </a:pPr>
            <a:r>
              <a:rPr lang="en-US" sz="2800" b="1" i="1" smtClean="0">
                <a:cs typeface="Times New Roman" pitchFamily="18" charset="0"/>
              </a:rPr>
              <a:t>► Điều kiện trả lại vốn góp cho thành viên</a:t>
            </a:r>
            <a:r>
              <a:rPr lang="en-US" sz="2800" b="1" smtClean="0">
                <a:cs typeface="Times New Roman" pitchFamily="18" charset="0"/>
              </a:rPr>
              <a:t>:</a:t>
            </a:r>
            <a:endParaRPr lang="en-US" sz="2800" smtClean="0">
              <a:cs typeface="Times New Roman" pitchFamily="18" charset="0"/>
            </a:endParaRPr>
          </a:p>
          <a:p>
            <a:pPr algn="just">
              <a:lnSpc>
                <a:spcPts val="2900"/>
              </a:lnSpc>
              <a:spcBef>
                <a:spcPts val="300"/>
              </a:spcBef>
            </a:pPr>
            <a:r>
              <a:rPr lang="en-US" sz="2800" smtClean="0">
                <a:cs typeface="Times New Roman" pitchFamily="18" charset="0"/>
              </a:rPr>
              <a:t>Khi HTX đã quyết toán thuế của năm tài chính và </a:t>
            </a:r>
            <a:r>
              <a:rPr lang="en-US" altLang="ko-KR" sz="2800" smtClean="0">
                <a:ea typeface="Gulim" pitchFamily="34" charset="-127"/>
                <a:cs typeface="Times New Roman" pitchFamily="18" charset="0"/>
                <a:sym typeface="Wingdings" pitchFamily="2" charset="2"/>
              </a:rPr>
              <a:t>bảo đảm khả năng thanh toán</a:t>
            </a:r>
            <a:r>
              <a:rPr lang="en-US" sz="2800" smtClean="0">
                <a:cs typeface="Times New Roman" pitchFamily="18" charset="0"/>
              </a:rPr>
              <a:t> các khoản nợ, nghĩa vụ tài chính của HTX</a:t>
            </a:r>
          </a:p>
          <a:p>
            <a:pPr algn="just">
              <a:lnSpc>
                <a:spcPts val="2900"/>
              </a:lnSpc>
              <a:spcBef>
                <a:spcPts val="300"/>
              </a:spcBef>
            </a:pPr>
            <a:r>
              <a:rPr lang="en-US" sz="2800" smtClean="0">
                <a:cs typeface="Times New Roman" pitchFamily="18" charset="0"/>
              </a:rPr>
              <a:t>Khi Thành viên đã </a:t>
            </a:r>
            <a:r>
              <a:rPr lang="en-US" altLang="ko-KR" sz="2800" smtClean="0">
                <a:ea typeface="Gulim" pitchFamily="34" charset="-127"/>
                <a:sym typeface="Wingdings" pitchFamily="2" charset="2"/>
              </a:rPr>
              <a:t>thực hiện đầy đủ nghĩa vụ tài chính của mình</a:t>
            </a:r>
            <a:r>
              <a:rPr lang="en-US" sz="2800" smtClean="0">
                <a:cs typeface="Times New Roman" pitchFamily="18" charset="0"/>
              </a:rPr>
              <a:t> đối với HTX</a:t>
            </a:r>
          </a:p>
          <a:p>
            <a:pPr algn="just">
              <a:lnSpc>
                <a:spcPts val="2900"/>
              </a:lnSpc>
              <a:spcBef>
                <a:spcPts val="300"/>
              </a:spcBef>
            </a:pPr>
            <a:r>
              <a:rPr lang="en-US" sz="2800" smtClean="0">
                <a:cs typeface="Times New Roman" pitchFamily="18" charset="0"/>
              </a:rPr>
              <a:t>Cá nhân hoặc tập thể quyết định việc trả lại vốn góp cho TV không đúng quy định phải chịu trách nhiệm </a:t>
            </a:r>
            <a:r>
              <a:rPr lang="en-US" altLang="ko-KR" sz="2800" smtClean="0">
                <a:ea typeface="Gulim" pitchFamily="34" charset="-127"/>
                <a:sym typeface="Wingdings" pitchFamily="2" charset="2"/>
              </a:rPr>
              <a:t>bồi thường thiệt hại</a:t>
            </a:r>
            <a:r>
              <a:rPr lang="en-US" sz="2800" smtClean="0">
                <a:cs typeface="Times New Roman" pitchFamily="18" charset="0"/>
              </a:rPr>
              <a:t> cho HTX</a:t>
            </a:r>
          </a:p>
        </p:txBody>
      </p:sp>
    </p:spTree>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b="1" smtClean="0">
                <a:cs typeface="Times New Roman" pitchFamily="18" charset="0"/>
              </a:rPr>
              <a:t>13. Chính sách tích lũy vốn của HTX</a:t>
            </a:r>
          </a:p>
        </p:txBody>
      </p:sp>
      <p:sp>
        <p:nvSpPr>
          <p:cNvPr id="60419" name="Rectangle 3"/>
          <p:cNvSpPr>
            <a:spLocks noGrp="1" noChangeArrowheads="1"/>
          </p:cNvSpPr>
          <p:nvPr>
            <p:ph type="body" idx="1"/>
          </p:nvPr>
        </p:nvSpPr>
        <p:spPr>
          <a:xfrm>
            <a:off x="381000" y="1371600"/>
            <a:ext cx="8305800" cy="4953000"/>
          </a:xfrm>
        </p:spPr>
        <p:txBody>
          <a:bodyPr/>
          <a:lstStyle/>
          <a:p>
            <a:pPr marL="182563" indent="0" algn="just" eaLnBrk="1" hangingPunct="1">
              <a:lnSpc>
                <a:spcPts val="3000"/>
              </a:lnSpc>
              <a:spcBef>
                <a:spcPts val="300"/>
              </a:spcBef>
              <a:buFont typeface="Wingdings" pitchFamily="2" charset="2"/>
              <a:buNone/>
              <a:defRPr/>
            </a:pPr>
            <a:r>
              <a:rPr lang="en-US" sz="2800" dirty="0" err="1" smtClean="0">
                <a:solidFill>
                  <a:srgbClr val="C00000"/>
                </a:solidFill>
              </a:rPr>
              <a:t>Chính</a:t>
            </a:r>
            <a:r>
              <a:rPr lang="en-US" sz="2800" dirty="0" smtClean="0">
                <a:solidFill>
                  <a:srgbClr val="C00000"/>
                </a:solidFill>
              </a:rPr>
              <a:t> </a:t>
            </a:r>
            <a:r>
              <a:rPr lang="en-US" sz="2800" dirty="0" err="1" smtClean="0">
                <a:solidFill>
                  <a:srgbClr val="C00000"/>
                </a:solidFill>
              </a:rPr>
              <a:t>sách</a:t>
            </a:r>
            <a:r>
              <a:rPr lang="en-US" sz="2800" dirty="0" smtClean="0">
                <a:solidFill>
                  <a:srgbClr val="C00000"/>
                </a:solidFill>
              </a:rPr>
              <a:t> </a:t>
            </a:r>
            <a:r>
              <a:rPr lang="en-US" sz="2800" dirty="0" err="1" smtClean="0">
                <a:solidFill>
                  <a:srgbClr val="C00000"/>
                </a:solidFill>
              </a:rPr>
              <a:t>tích</a:t>
            </a:r>
            <a:r>
              <a:rPr lang="en-US" sz="2800" dirty="0" smtClean="0">
                <a:solidFill>
                  <a:srgbClr val="C00000"/>
                </a:solidFill>
              </a:rPr>
              <a:t> </a:t>
            </a:r>
            <a:r>
              <a:rPr lang="en-US" sz="2800" dirty="0" err="1" smtClean="0">
                <a:solidFill>
                  <a:srgbClr val="C00000"/>
                </a:solidFill>
              </a:rPr>
              <a:t>lũy</a:t>
            </a:r>
            <a:r>
              <a:rPr lang="en-US" sz="2800" dirty="0" smtClean="0">
                <a:solidFill>
                  <a:srgbClr val="C00000"/>
                </a:solidFill>
              </a:rPr>
              <a:t> </a:t>
            </a:r>
            <a:r>
              <a:rPr lang="en-US" sz="2800" dirty="0" err="1" smtClean="0">
                <a:solidFill>
                  <a:srgbClr val="C00000"/>
                </a:solidFill>
              </a:rPr>
              <a:t>vốn</a:t>
            </a:r>
            <a:r>
              <a:rPr lang="en-US" sz="2800" dirty="0" smtClean="0">
                <a:solidFill>
                  <a:srgbClr val="C00000"/>
                </a:solidFill>
              </a:rPr>
              <a:t> </a:t>
            </a:r>
            <a:r>
              <a:rPr lang="en-US" sz="2800" dirty="0" err="1" smtClean="0">
                <a:solidFill>
                  <a:srgbClr val="C00000"/>
                </a:solidFill>
              </a:rPr>
              <a:t>cho</a:t>
            </a:r>
            <a:r>
              <a:rPr lang="en-US" sz="2800" dirty="0" smtClean="0">
                <a:solidFill>
                  <a:srgbClr val="C00000"/>
                </a:solidFill>
              </a:rPr>
              <a:t> HTX:</a:t>
            </a:r>
            <a:r>
              <a:rPr lang="en-CA" sz="2800" dirty="0" smtClean="0">
                <a:solidFill>
                  <a:srgbClr val="C00000"/>
                </a:solidFill>
                <a:cs typeface="Times New Roman" pitchFamily="18" charset="0"/>
              </a:rPr>
              <a:t> </a:t>
            </a:r>
          </a:p>
          <a:p>
            <a:pPr marL="182563" indent="0">
              <a:spcBef>
                <a:spcPct val="0"/>
              </a:spcBef>
              <a:buFont typeface="Wingdings" pitchFamily="2" charset="2"/>
              <a:buNone/>
              <a:defRPr/>
            </a:pPr>
            <a:r>
              <a:rPr lang="en-US" altLang="ko-KR" sz="2800" dirty="0" smtClean="0">
                <a:solidFill>
                  <a:srgbClr val="000000"/>
                </a:solidFill>
                <a:ea typeface="굴림" pitchFamily="34" charset="-127"/>
                <a:cs typeface="Times New Roman" pitchFamily="18" charset="0"/>
                <a:sym typeface="Wingdings" pitchFamily="2" charset="2"/>
              </a:rPr>
              <a:t> </a:t>
            </a:r>
            <a:r>
              <a:rPr lang="en-US" sz="2800" dirty="0" err="1" smtClean="0">
                <a:cs typeface="Times New Roman" pitchFamily="18" charset="0"/>
              </a:rPr>
              <a:t>Áp</a:t>
            </a:r>
            <a:r>
              <a:rPr lang="en-US" sz="2800" dirty="0" smtClean="0">
                <a:cs typeface="Times New Roman" pitchFamily="18" charset="0"/>
              </a:rPr>
              <a:t> </a:t>
            </a:r>
            <a:r>
              <a:rPr lang="en-US" sz="2800" dirty="0" err="1" smtClean="0">
                <a:cs typeface="Times New Roman" pitchFamily="18" charset="0"/>
              </a:rPr>
              <a:t>dụng</a:t>
            </a:r>
            <a:r>
              <a:rPr lang="en-US" sz="2800" dirty="0" smtClean="0">
                <a:cs typeface="Times New Roman" pitchFamily="18" charset="0"/>
              </a:rPr>
              <a:t> </a:t>
            </a:r>
            <a:r>
              <a:rPr lang="en-US" sz="2800" dirty="0" err="1" smtClean="0">
                <a:cs typeface="Times New Roman" pitchFamily="18" charset="0"/>
              </a:rPr>
              <a:t>chính</a:t>
            </a:r>
            <a:r>
              <a:rPr lang="en-US" sz="2800" dirty="0" smtClean="0">
                <a:cs typeface="Times New Roman" pitchFamily="18" charset="0"/>
              </a:rPr>
              <a:t> </a:t>
            </a:r>
            <a:r>
              <a:rPr lang="en-US" sz="2800" dirty="0" err="1" smtClean="0">
                <a:cs typeface="Times New Roman" pitchFamily="18" charset="0"/>
              </a:rPr>
              <a:t>sách</a:t>
            </a:r>
            <a:r>
              <a:rPr lang="en-US" sz="2800" dirty="0" smtClean="0">
                <a:cs typeface="Times New Roman" pitchFamily="18" charset="0"/>
              </a:rPr>
              <a:t> </a:t>
            </a:r>
            <a:r>
              <a:rPr lang="en-US" sz="2800" dirty="0" err="1" smtClean="0">
                <a:cs typeface="Times New Roman" pitchFamily="18" charset="0"/>
              </a:rPr>
              <a:t>tích</a:t>
            </a:r>
            <a:r>
              <a:rPr lang="en-US" sz="2800" dirty="0" smtClean="0">
                <a:cs typeface="Times New Roman" pitchFamily="18" charset="0"/>
              </a:rPr>
              <a:t> </a:t>
            </a:r>
            <a:r>
              <a:rPr lang="en-US" sz="2800" dirty="0" err="1" smtClean="0">
                <a:cs typeface="Times New Roman" pitchFamily="18" charset="0"/>
              </a:rPr>
              <a:t>lũy</a:t>
            </a:r>
            <a:r>
              <a:rPr lang="en-US" sz="2800" dirty="0" smtClean="0">
                <a:cs typeface="Times New Roman" pitchFamily="18" charset="0"/>
              </a:rPr>
              <a:t> </a:t>
            </a:r>
            <a:r>
              <a:rPr lang="en-US" sz="2800" dirty="0" err="1" smtClean="0">
                <a:cs typeface="Times New Roman" pitchFamily="18" charset="0"/>
              </a:rPr>
              <a:t>vốn</a:t>
            </a:r>
            <a:r>
              <a:rPr lang="en-US" sz="2800" dirty="0" smtClean="0">
                <a:cs typeface="Times New Roman" pitchFamily="18" charset="0"/>
              </a:rPr>
              <a:t>: </a:t>
            </a:r>
          </a:p>
          <a:p>
            <a:pPr marL="365760" indent="0">
              <a:spcBef>
                <a:spcPct val="0"/>
              </a:spcBef>
              <a:buFont typeface="Wingdings" pitchFamily="2" charset="2"/>
              <a:buNone/>
              <a:defRPr/>
            </a:pPr>
            <a:r>
              <a:rPr lang="en-US" sz="2800" dirty="0" smtClean="0">
                <a:cs typeface="Times New Roman" pitchFamily="18" charset="0"/>
              </a:rPr>
              <a:t>- </a:t>
            </a:r>
            <a:r>
              <a:rPr lang="en-US" sz="2800" dirty="0" err="1" smtClean="0">
                <a:cs typeface="Times New Roman" pitchFamily="18" charset="0"/>
              </a:rPr>
              <a:t>Trích</a:t>
            </a:r>
            <a:r>
              <a:rPr lang="en-US" sz="2800" dirty="0" smtClean="0">
                <a:cs typeface="Times New Roman" pitchFamily="18" charset="0"/>
              </a:rPr>
              <a:t> </a:t>
            </a:r>
            <a:r>
              <a:rPr lang="en-US" sz="2800" dirty="0" err="1" smtClean="0">
                <a:cs typeface="Times New Roman" pitchFamily="18" charset="0"/>
              </a:rPr>
              <a:t>quy</a:t>
            </a:r>
            <a:r>
              <a:rPr lang="en-US" sz="2800" dirty="0" smtClean="0">
                <a:cs typeface="Times New Roman" pitchFamily="18" charset="0"/>
              </a:rPr>
              <a:t>̃ </a:t>
            </a:r>
            <a:r>
              <a:rPr lang="en-US" sz="2800" dirty="0" err="1" smtClean="0">
                <a:cs typeface="Times New Roman" pitchFamily="18" charset="0"/>
              </a:rPr>
              <a:t>đầu</a:t>
            </a:r>
            <a:r>
              <a:rPr lang="en-US" sz="2800" dirty="0" smtClean="0">
                <a:cs typeface="Times New Roman" pitchFamily="18" charset="0"/>
              </a:rPr>
              <a:t> </a:t>
            </a:r>
            <a:r>
              <a:rPr lang="en-US" sz="2800" dirty="0" err="1" smtClean="0">
                <a:cs typeface="Times New Roman" pitchFamily="18" charset="0"/>
              </a:rPr>
              <a:t>tư</a:t>
            </a:r>
            <a:r>
              <a:rPr lang="en-US" sz="2800" dirty="0" smtClean="0">
                <a:cs typeface="Times New Roman" pitchFamily="18" charset="0"/>
              </a:rPr>
              <a:t> </a:t>
            </a:r>
            <a:r>
              <a:rPr lang="en-US" sz="2800" dirty="0" err="1" smtClean="0">
                <a:cs typeface="Times New Roman" pitchFamily="18" charset="0"/>
              </a:rPr>
              <a:t>phát</a:t>
            </a:r>
            <a:r>
              <a:rPr lang="en-US" sz="2800" dirty="0" smtClean="0">
                <a:cs typeface="Times New Roman" pitchFamily="18" charset="0"/>
              </a:rPr>
              <a:t> </a:t>
            </a:r>
            <a:r>
              <a:rPr lang="en-US" sz="2800" dirty="0" err="1" smtClean="0">
                <a:cs typeface="Times New Roman" pitchFamily="18" charset="0"/>
              </a:rPr>
              <a:t>triển</a:t>
            </a:r>
            <a:endParaRPr lang="en-US" sz="2800" dirty="0" smtClean="0">
              <a:cs typeface="Times New Roman" pitchFamily="18" charset="0"/>
            </a:endParaRPr>
          </a:p>
          <a:p>
            <a:pPr marL="365760" indent="0">
              <a:spcBef>
                <a:spcPct val="0"/>
              </a:spcBef>
              <a:buFont typeface="Wingdings" pitchFamily="2" charset="2"/>
              <a:buNone/>
              <a:defRPr/>
            </a:pPr>
            <a:r>
              <a:rPr lang="en-US" sz="2800" dirty="0" smtClean="0">
                <a:cs typeface="Times New Roman" pitchFamily="18" charset="0"/>
              </a:rPr>
              <a:t>- </a:t>
            </a:r>
            <a:r>
              <a:rPr lang="en-US" sz="2800" dirty="0" err="1" smtClean="0">
                <a:cs typeface="Times New Roman" pitchFamily="18" charset="0"/>
              </a:rPr>
              <a:t>Trích</a:t>
            </a:r>
            <a:r>
              <a:rPr lang="en-US" sz="2800" dirty="0" smtClean="0">
                <a:cs typeface="Times New Roman" pitchFamily="18" charset="0"/>
              </a:rPr>
              <a:t> </a:t>
            </a:r>
            <a:r>
              <a:rPr lang="en-US" sz="2800" dirty="0" err="1" smtClean="0">
                <a:cs typeface="Times New Roman" pitchFamily="18" charset="0"/>
              </a:rPr>
              <a:t>thu</a:t>
            </a:r>
            <a:r>
              <a:rPr lang="en-US" sz="2800" dirty="0" smtClean="0">
                <a:cs typeface="Times New Roman" pitchFamily="18" charset="0"/>
              </a:rPr>
              <a:t> </a:t>
            </a:r>
            <a:r>
              <a:rPr lang="en-US" sz="2800" dirty="0" err="1" smtClean="0">
                <a:cs typeface="Times New Roman" pitchFamily="18" charset="0"/>
              </a:rPr>
              <a:t>nhập</a:t>
            </a:r>
            <a:r>
              <a:rPr lang="en-US" sz="2800" dirty="0" smtClean="0">
                <a:cs typeface="Times New Roman" pitchFamily="18" charset="0"/>
              </a:rPr>
              <a:t> </a:t>
            </a:r>
            <a:r>
              <a:rPr lang="en-US" sz="2800" dirty="0" err="1" smtClean="0">
                <a:cs typeface="Times New Roman" pitchFamily="18" charset="0"/>
              </a:rPr>
              <a:t>đưa</a:t>
            </a:r>
            <a:r>
              <a:rPr lang="en-US" sz="2800" dirty="0" smtClean="0">
                <a:cs typeface="Times New Roman" pitchFamily="18" charset="0"/>
              </a:rPr>
              <a:t> </a:t>
            </a:r>
            <a:r>
              <a:rPr lang="en-US" sz="2800" dirty="0" err="1" smtClean="0">
                <a:cs typeface="Times New Roman" pitchFamily="18" charset="0"/>
              </a:rPr>
              <a:t>vào</a:t>
            </a:r>
            <a:r>
              <a:rPr lang="en-US" sz="2800" dirty="0" smtClean="0">
                <a:cs typeface="Times New Roman" pitchFamily="18" charset="0"/>
              </a:rPr>
              <a:t> </a:t>
            </a:r>
            <a:r>
              <a:rPr lang="en-US" sz="2800" dirty="0" err="1" smtClean="0">
                <a:cs typeface="Times New Roman" pitchFamily="18" charset="0"/>
              </a:rPr>
              <a:t>tài</a:t>
            </a:r>
            <a:r>
              <a:rPr lang="en-US" sz="2800" dirty="0" smtClean="0">
                <a:cs typeface="Times New Roman" pitchFamily="18" charset="0"/>
              </a:rPr>
              <a:t> </a:t>
            </a:r>
            <a:r>
              <a:rPr lang="en-US" sz="2800" dirty="0" err="1" smtClean="0">
                <a:cs typeface="Times New Roman" pitchFamily="18" charset="0"/>
              </a:rPr>
              <a:t>sản</a:t>
            </a:r>
            <a:r>
              <a:rPr lang="en-US" sz="2800" dirty="0" smtClean="0">
                <a:cs typeface="Times New Roman" pitchFamily="18" charset="0"/>
              </a:rPr>
              <a:t> </a:t>
            </a:r>
            <a:r>
              <a:rPr lang="en-US" sz="2800" dirty="0" err="1" smtClean="0">
                <a:cs typeface="Times New Roman" pitchFamily="18" charset="0"/>
              </a:rPr>
              <a:t>không</a:t>
            </a:r>
            <a:r>
              <a:rPr lang="en-US" sz="2800" dirty="0" smtClean="0">
                <a:cs typeface="Times New Roman" pitchFamily="18" charset="0"/>
              </a:rPr>
              <a:t> </a:t>
            </a:r>
            <a:r>
              <a:rPr lang="en-US" sz="2800" dirty="0" err="1" smtClean="0">
                <a:cs typeface="Times New Roman" pitchFamily="18" charset="0"/>
              </a:rPr>
              <a:t>chia</a:t>
            </a:r>
            <a:endParaRPr lang="en-US" sz="2800" dirty="0" smtClean="0">
              <a:cs typeface="Times New Roman" pitchFamily="18" charset="0"/>
            </a:endParaRPr>
          </a:p>
          <a:p>
            <a:pPr marL="365760" indent="0">
              <a:spcBef>
                <a:spcPct val="0"/>
              </a:spcBef>
              <a:buFont typeface="Wingdings" pitchFamily="2" charset="2"/>
              <a:buNone/>
              <a:defRPr/>
            </a:pPr>
            <a:r>
              <a:rPr lang="en-US" sz="2800" dirty="0" smtClean="0">
                <a:cs typeface="Times New Roman" pitchFamily="18" charset="0"/>
              </a:rPr>
              <a:t>- </a:t>
            </a:r>
            <a:r>
              <a:rPr lang="en-US" sz="2800" dirty="0" err="1" smtClean="0">
                <a:cs typeface="Times New Roman" pitchFamily="18" charset="0"/>
              </a:rPr>
              <a:t>Trích</a:t>
            </a:r>
            <a:r>
              <a:rPr lang="en-US" sz="2800" dirty="0" smtClean="0">
                <a:cs typeface="Times New Roman" pitchFamily="18" charset="0"/>
              </a:rPr>
              <a:t> </a:t>
            </a:r>
            <a:r>
              <a:rPr lang="en-US" sz="2800" dirty="0" err="1" smtClean="0">
                <a:cs typeface="Times New Roman" pitchFamily="18" charset="0"/>
              </a:rPr>
              <a:t>phần</a:t>
            </a:r>
            <a:r>
              <a:rPr lang="en-US" sz="2800" dirty="0" smtClean="0">
                <a:cs typeface="Times New Roman" pitchFamily="18" charset="0"/>
              </a:rPr>
              <a:t> </a:t>
            </a:r>
            <a:r>
              <a:rPr lang="en-US" sz="2800" dirty="0" err="1" smtClean="0">
                <a:cs typeface="Times New Roman" pitchFamily="18" charset="0"/>
              </a:rPr>
              <a:t>thu</a:t>
            </a:r>
            <a:r>
              <a:rPr lang="en-US" sz="2800" dirty="0" smtClean="0">
                <a:cs typeface="Times New Roman" pitchFamily="18" charset="0"/>
              </a:rPr>
              <a:t> </a:t>
            </a:r>
            <a:r>
              <a:rPr lang="en-US" sz="2800" dirty="0" err="1" smtClean="0">
                <a:cs typeface="Times New Roman" pitchFamily="18" charset="0"/>
              </a:rPr>
              <a:t>nhập</a:t>
            </a:r>
            <a:r>
              <a:rPr lang="en-US" sz="2800" dirty="0" smtClean="0">
                <a:cs typeface="Times New Roman" pitchFamily="18" charset="0"/>
              </a:rPr>
              <a:t> </a:t>
            </a:r>
            <a:r>
              <a:rPr lang="en-US" sz="2800" dirty="0" err="1" smtClean="0">
                <a:cs typeface="Times New Roman" pitchFamily="18" charset="0"/>
              </a:rPr>
              <a:t>được</a:t>
            </a:r>
            <a:r>
              <a:rPr lang="en-US" sz="2800" dirty="0" smtClean="0">
                <a:cs typeface="Times New Roman" pitchFamily="18" charset="0"/>
              </a:rPr>
              <a:t> </a:t>
            </a:r>
            <a:r>
              <a:rPr lang="en-US" sz="2800" dirty="0" err="1" smtClean="0">
                <a:cs typeface="Times New Roman" pitchFamily="18" charset="0"/>
              </a:rPr>
              <a:t>chia</a:t>
            </a:r>
            <a:r>
              <a:rPr lang="en-US" sz="2800" dirty="0" smtClean="0">
                <a:cs typeface="Times New Roman" pitchFamily="18" charset="0"/>
              </a:rPr>
              <a:t> </a:t>
            </a:r>
            <a:r>
              <a:rPr lang="en-US" sz="2800" dirty="0" err="1" smtClean="0">
                <a:cs typeface="Times New Roman" pitchFamily="18" charset="0"/>
              </a:rPr>
              <a:t>cho</a:t>
            </a:r>
            <a:r>
              <a:rPr lang="en-US" sz="2800" dirty="0" smtClean="0">
                <a:cs typeface="Times New Roman" pitchFamily="18" charset="0"/>
              </a:rPr>
              <a:t> </a:t>
            </a:r>
            <a:r>
              <a:rPr lang="en-US" sz="2800" dirty="0" err="1" smtClean="0">
                <a:cs typeface="Times New Roman" pitchFamily="18" charset="0"/>
              </a:rPr>
              <a:t>thành</a:t>
            </a:r>
            <a:r>
              <a:rPr lang="en-US" sz="2800" dirty="0" smtClean="0">
                <a:cs typeface="Times New Roman" pitchFamily="18" charset="0"/>
              </a:rPr>
              <a:t> </a:t>
            </a:r>
            <a:r>
              <a:rPr lang="en-US" sz="2800" dirty="0" err="1" smtClean="0">
                <a:cs typeface="Times New Roman" pitchFamily="18" charset="0"/>
              </a:rPr>
              <a:t>viên</a:t>
            </a:r>
            <a:r>
              <a:rPr lang="en-US" sz="2800" dirty="0" smtClean="0">
                <a:cs typeface="Times New Roman" pitchFamily="18" charset="0"/>
              </a:rPr>
              <a:t> </a:t>
            </a:r>
            <a:r>
              <a:rPr lang="en-US" sz="2800" dirty="0" err="1" smtClean="0">
                <a:cs typeface="Times New Roman" pitchFamily="18" charset="0"/>
              </a:rPr>
              <a:t>tăng</a:t>
            </a:r>
            <a:r>
              <a:rPr lang="en-US" sz="2800" dirty="0" smtClean="0">
                <a:cs typeface="Times New Roman" pitchFamily="18" charset="0"/>
              </a:rPr>
              <a:t> </a:t>
            </a:r>
            <a:r>
              <a:rPr lang="en-US" sz="2800" dirty="0" err="1" smtClean="0">
                <a:cs typeface="Times New Roman" pitchFamily="18" charset="0"/>
              </a:rPr>
              <a:t>vốn</a:t>
            </a:r>
            <a:r>
              <a:rPr lang="en-US" sz="2800" dirty="0" smtClean="0">
                <a:cs typeface="Times New Roman" pitchFamily="18" charset="0"/>
              </a:rPr>
              <a:t> </a:t>
            </a:r>
            <a:r>
              <a:rPr lang="en-US" sz="2800" dirty="0" err="1" smtClean="0">
                <a:cs typeface="Times New Roman" pitchFamily="18" charset="0"/>
              </a:rPr>
              <a:t>điều</a:t>
            </a:r>
            <a:r>
              <a:rPr lang="en-US" sz="2800" dirty="0" smtClean="0">
                <a:cs typeface="Times New Roman" pitchFamily="18" charset="0"/>
              </a:rPr>
              <a:t> </a:t>
            </a:r>
            <a:r>
              <a:rPr lang="en-US" sz="2800" dirty="0" err="1" smtClean="0">
                <a:cs typeface="Times New Roman" pitchFamily="18" charset="0"/>
              </a:rPr>
              <a:t>lê</a:t>
            </a:r>
            <a:r>
              <a:rPr lang="en-US" sz="2800" dirty="0" smtClean="0">
                <a:cs typeface="Times New Roman" pitchFamily="18" charset="0"/>
              </a:rPr>
              <a:t>̣</a:t>
            </a:r>
          </a:p>
          <a:p>
            <a:pPr marL="365760" indent="0">
              <a:spcBef>
                <a:spcPct val="0"/>
              </a:spcBef>
              <a:buFont typeface="Wingdings" pitchFamily="2" charset="2"/>
              <a:buNone/>
              <a:defRPr/>
            </a:pPr>
            <a:r>
              <a:rPr lang="en-US" sz="2800" dirty="0" smtClean="0">
                <a:cs typeface="Times New Roman" pitchFamily="18" charset="0"/>
              </a:rPr>
              <a:t>- </a:t>
            </a:r>
            <a:r>
              <a:rPr lang="en-US" sz="2800" dirty="0" err="1" smtClean="0">
                <a:cs typeface="Times New Roman" pitchFamily="18" charset="0"/>
              </a:rPr>
              <a:t>Tăng</a:t>
            </a:r>
            <a:r>
              <a:rPr lang="en-US" sz="2800" dirty="0" smtClean="0">
                <a:cs typeface="Times New Roman" pitchFamily="18" charset="0"/>
              </a:rPr>
              <a:t> </a:t>
            </a:r>
            <a:r>
              <a:rPr lang="en-US" sz="2800" dirty="0" err="1" smtClean="0">
                <a:cs typeface="Times New Roman" pitchFamily="18" charset="0"/>
              </a:rPr>
              <a:t>vốn</a:t>
            </a:r>
            <a:r>
              <a:rPr lang="en-US" sz="2800" dirty="0" smtClean="0">
                <a:cs typeface="Times New Roman" pitchFamily="18" charset="0"/>
              </a:rPr>
              <a:t> </a:t>
            </a:r>
            <a:r>
              <a:rPr lang="en-US" sz="2800" dirty="0" err="1" smtClean="0">
                <a:cs typeface="Times New Roman" pitchFamily="18" charset="0"/>
              </a:rPr>
              <a:t>góp</a:t>
            </a:r>
            <a:r>
              <a:rPr lang="en-US" sz="2800" dirty="0" smtClean="0">
                <a:cs typeface="Times New Roman" pitchFamily="18" charset="0"/>
              </a:rPr>
              <a:t> </a:t>
            </a:r>
            <a:r>
              <a:rPr lang="en-US" sz="2800" dirty="0" err="1" smtClean="0">
                <a:cs typeface="Times New Roman" pitchFamily="18" charset="0"/>
              </a:rPr>
              <a:t>của</a:t>
            </a:r>
            <a:r>
              <a:rPr lang="en-US" sz="2800" dirty="0" smtClean="0">
                <a:cs typeface="Times New Roman" pitchFamily="18" charset="0"/>
              </a:rPr>
              <a:t> </a:t>
            </a:r>
            <a:r>
              <a:rPr lang="en-US" sz="2800" dirty="0" err="1" smtClean="0">
                <a:cs typeface="Times New Roman" pitchFamily="18" charset="0"/>
              </a:rPr>
              <a:t>thành</a:t>
            </a:r>
            <a:r>
              <a:rPr lang="en-US" sz="2800" dirty="0" smtClean="0">
                <a:cs typeface="Times New Roman" pitchFamily="18" charset="0"/>
              </a:rPr>
              <a:t> </a:t>
            </a:r>
            <a:r>
              <a:rPr lang="en-US" sz="2800" dirty="0" err="1" smtClean="0">
                <a:cs typeface="Times New Roman" pitchFamily="18" charset="0"/>
              </a:rPr>
              <a:t>viên</a:t>
            </a:r>
            <a:endParaRPr lang="en-CA" sz="2800" dirty="0" smtClean="0">
              <a:solidFill>
                <a:srgbClr val="00B050"/>
              </a:solidFill>
              <a:ea typeface="굴림" pitchFamily="34" charset="-127"/>
            </a:endParaRPr>
          </a:p>
        </p:txBody>
      </p:sp>
    </p:spTree>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eaLnBrk="1" hangingPunct="1"/>
            <a:r>
              <a:rPr lang="en-US" altLang="en-US" sz="3600" b="1" smtClean="0">
                <a:solidFill>
                  <a:schemeClr val="bg1"/>
                </a:solidFill>
                <a:ea typeface="HY견고딕"/>
                <a:cs typeface="Times New Roman" pitchFamily="18" charset="0"/>
                <a:sym typeface="ZapfDingbats"/>
              </a:rPr>
              <a:t>V. Chính sách đối với hợp tác xã</a:t>
            </a:r>
            <a:endParaRPr lang="en-US" sz="3600" b="1" smtClean="0">
              <a:solidFill>
                <a:schemeClr val="bg1"/>
              </a:solidFill>
              <a:ea typeface="HY견고딕"/>
              <a:cs typeface="Times New Roman" pitchFamily="18" charset="0"/>
            </a:endParaRPr>
          </a:p>
        </p:txBody>
      </p:sp>
      <p:sp>
        <p:nvSpPr>
          <p:cNvPr id="57347" name="Rectangle 3"/>
          <p:cNvSpPr>
            <a:spLocks noGrp="1" noChangeArrowheads="1"/>
          </p:cNvSpPr>
          <p:nvPr>
            <p:ph type="body" idx="1"/>
          </p:nvPr>
        </p:nvSpPr>
        <p:spPr>
          <a:xfrm>
            <a:off x="381000" y="1371600"/>
            <a:ext cx="8305800" cy="4953000"/>
          </a:xfrm>
        </p:spPr>
        <p:txBody>
          <a:bodyPr/>
          <a:lstStyle/>
          <a:p>
            <a:pPr marL="0" indent="0" algn="just" eaLnBrk="1" hangingPunct="1">
              <a:lnSpc>
                <a:spcPts val="2900"/>
              </a:lnSpc>
              <a:spcBef>
                <a:spcPts val="300"/>
              </a:spcBef>
              <a:buFont typeface="Wingdings" pitchFamily="2" charset="2"/>
              <a:buNone/>
            </a:pPr>
            <a:r>
              <a:rPr lang="en-US" altLang="en-US" sz="2800" b="1" i="1" smtClean="0">
                <a:solidFill>
                  <a:srgbClr val="C00000"/>
                </a:solidFill>
                <a:ea typeface="Dotum" pitchFamily="34" charset="-127"/>
                <a:cs typeface="Times New Roman" pitchFamily="18" charset="0"/>
              </a:rPr>
              <a:t>Chính sách hỗ trợ chung: </a:t>
            </a:r>
          </a:p>
          <a:p>
            <a:pPr marL="0" indent="0" algn="just" eaLnBrk="1" hangingPunct="1">
              <a:lnSpc>
                <a:spcPts val="2900"/>
              </a:lnSpc>
              <a:spcBef>
                <a:spcPts val="300"/>
              </a:spcBef>
              <a:buFont typeface="Wingdings" pitchFamily="2" charset="2"/>
              <a:buNone/>
            </a:pPr>
            <a:r>
              <a:rPr lang="en-US" altLang="en-US" sz="2800" smtClean="0">
                <a:ea typeface="Dotum" pitchFamily="34" charset="-127"/>
                <a:cs typeface="Times New Roman" pitchFamily="18" charset="0"/>
              </a:rPr>
              <a:t>Nhà nước có chính sách hỗ trợ sau đây đối với HTX</a:t>
            </a:r>
            <a:endParaRPr lang="en-CA" altLang="en-US" sz="2800" smtClean="0">
              <a:ea typeface="Dotum" pitchFamily="34" charset="-127"/>
              <a:cs typeface="Times New Roman" pitchFamily="18" charset="0"/>
            </a:endParaRPr>
          </a:p>
          <a:p>
            <a:pPr marL="0" indent="0"/>
            <a:r>
              <a:rPr lang="en-US" altLang="en-US" sz="2800" smtClean="0">
                <a:ea typeface="Dotum" pitchFamily="34" charset="-127"/>
                <a:cs typeface="Times New Roman" pitchFamily="18" charset="0"/>
              </a:rPr>
              <a:t> Đào tạo, bồi dưỡng nguồn nhân lực; </a:t>
            </a:r>
            <a:endParaRPr lang="en-CA" altLang="en-US" sz="2800" smtClean="0">
              <a:ea typeface="Dotum" pitchFamily="34" charset="-127"/>
              <a:cs typeface="Times New Roman" pitchFamily="18" charset="0"/>
            </a:endParaRPr>
          </a:p>
          <a:p>
            <a:pPr marL="0" indent="0"/>
            <a:r>
              <a:rPr lang="en-US" altLang="en-US" sz="2800" smtClean="0">
                <a:ea typeface="Dotum" pitchFamily="34" charset="-127"/>
                <a:cs typeface="Times New Roman" pitchFamily="18" charset="0"/>
              </a:rPr>
              <a:t> Xúc tiến thương mại, mở rộng thị trường; </a:t>
            </a:r>
            <a:endParaRPr lang="en-CA" altLang="en-US" sz="2800" smtClean="0">
              <a:ea typeface="Dotum" pitchFamily="34" charset="-127"/>
              <a:cs typeface="Times New Roman" pitchFamily="18" charset="0"/>
            </a:endParaRPr>
          </a:p>
          <a:p>
            <a:pPr marL="0" indent="0"/>
            <a:r>
              <a:rPr lang="en-US" altLang="en-US" sz="2800" smtClean="0">
                <a:ea typeface="Dotum" pitchFamily="34" charset="-127"/>
                <a:cs typeface="Times New Roman" pitchFamily="18" charset="0"/>
              </a:rPr>
              <a:t> Ứng dụng khoa học, kỹ thuật và công nghệ mới;</a:t>
            </a:r>
            <a:endParaRPr lang="en-CA" altLang="en-US" sz="2800" smtClean="0">
              <a:ea typeface="Dotum" pitchFamily="34" charset="-127"/>
              <a:cs typeface="Times New Roman" pitchFamily="18" charset="0"/>
            </a:endParaRPr>
          </a:p>
          <a:p>
            <a:pPr marL="0" indent="0"/>
            <a:r>
              <a:rPr lang="en-US" altLang="en-US" sz="2800" smtClean="0">
                <a:ea typeface="Dotum" pitchFamily="34" charset="-127"/>
                <a:cs typeface="Times New Roman" pitchFamily="18" charset="0"/>
              </a:rPr>
              <a:t> Tiếp cận vốn và quỹ hỗ trợ phát triển HTX; </a:t>
            </a:r>
            <a:endParaRPr lang="en-CA" altLang="en-US" sz="2800" smtClean="0">
              <a:ea typeface="Dotum" pitchFamily="34" charset="-127"/>
              <a:cs typeface="Times New Roman" pitchFamily="18" charset="0"/>
            </a:endParaRPr>
          </a:p>
          <a:p>
            <a:pPr marL="0" indent="0"/>
            <a:r>
              <a:rPr lang="en-US" altLang="en-US" sz="2800" smtClean="0">
                <a:ea typeface="Dotum" pitchFamily="34" charset="-127"/>
                <a:cs typeface="Times New Roman" pitchFamily="18" charset="0"/>
              </a:rPr>
              <a:t> Tạo điều kiện tham gia các chương trình mục tiêu, chương trình phát triển kinh tế - xã hội;</a:t>
            </a:r>
            <a:endParaRPr lang="en-CA" altLang="en-US" sz="2800" smtClean="0">
              <a:ea typeface="Dotum" pitchFamily="34" charset="-127"/>
              <a:cs typeface="Times New Roman" pitchFamily="18" charset="0"/>
            </a:endParaRPr>
          </a:p>
          <a:p>
            <a:pPr marL="0" indent="0"/>
            <a:r>
              <a:rPr lang="en-US" altLang="en-US" sz="2800" smtClean="0">
                <a:ea typeface="Dotum" pitchFamily="34" charset="-127"/>
                <a:cs typeface="Times New Roman" pitchFamily="18" charset="0"/>
              </a:rPr>
              <a:t> Thành lập mới hợp tác xã. </a:t>
            </a:r>
            <a:endParaRPr lang="en-CA" altLang="en-US" sz="2800" smtClean="0">
              <a:ea typeface="Dotum" pitchFamily="34" charset="-127"/>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eaLnBrk="1" hangingPunct="1"/>
            <a:r>
              <a:rPr lang="en-US" altLang="en-US" sz="3600" b="1" smtClean="0">
                <a:solidFill>
                  <a:schemeClr val="bg1"/>
                </a:solidFill>
                <a:ea typeface="HY견고딕"/>
                <a:cs typeface="Times New Roman" pitchFamily="18" charset="0"/>
                <a:sym typeface="ZapfDingbats"/>
              </a:rPr>
              <a:t>V. Chính sách đối với hợp tác xã</a:t>
            </a:r>
            <a:endParaRPr lang="en-US" sz="3600" b="1" smtClean="0">
              <a:solidFill>
                <a:schemeClr val="bg1"/>
              </a:solidFill>
              <a:ea typeface="HY견고딕"/>
              <a:cs typeface="Times New Roman" pitchFamily="18" charset="0"/>
            </a:endParaRPr>
          </a:p>
        </p:txBody>
      </p:sp>
      <p:sp>
        <p:nvSpPr>
          <p:cNvPr id="52227" name="Rectangle 3"/>
          <p:cNvSpPr>
            <a:spLocks noGrp="1" noChangeArrowheads="1"/>
          </p:cNvSpPr>
          <p:nvPr>
            <p:ph type="body" idx="1"/>
          </p:nvPr>
        </p:nvSpPr>
        <p:spPr>
          <a:xfrm>
            <a:off x="381000" y="1371600"/>
            <a:ext cx="8305800" cy="4953000"/>
          </a:xfrm>
        </p:spPr>
        <p:txBody>
          <a:bodyPr/>
          <a:lstStyle/>
          <a:p>
            <a:pPr>
              <a:lnSpc>
                <a:spcPts val="3100"/>
              </a:lnSpc>
              <a:spcBef>
                <a:spcPts val="300"/>
              </a:spcBef>
              <a:buFont typeface="Wingdings" pitchFamily="2" charset="2"/>
              <a:buNone/>
            </a:pPr>
            <a:r>
              <a:rPr lang="en-US" altLang="ko-KR" sz="2800" b="1" i="1" smtClean="0">
                <a:solidFill>
                  <a:srgbClr val="C00000"/>
                </a:solidFill>
                <a:ea typeface="Gulim" pitchFamily="34" charset="-127"/>
                <a:cs typeface="Times New Roman" pitchFamily="18" charset="0"/>
                <a:sym typeface="ZapfDingbats"/>
              </a:rPr>
              <a:t>Chính sách ưu đãi thuế (Luật thuế TNDN 2013)</a:t>
            </a:r>
            <a:endParaRPr lang="en-US" altLang="en-US" sz="2800" b="1" i="1" smtClean="0">
              <a:solidFill>
                <a:srgbClr val="C00000"/>
              </a:solidFill>
              <a:ea typeface="Gulim" pitchFamily="34" charset="-127"/>
              <a:cs typeface="Times New Roman" pitchFamily="18" charset="0"/>
            </a:endParaRPr>
          </a:p>
          <a:p>
            <a:pPr>
              <a:lnSpc>
                <a:spcPts val="3100"/>
              </a:lnSpc>
              <a:spcBef>
                <a:spcPts val="300"/>
              </a:spcBef>
            </a:pPr>
            <a:r>
              <a:rPr lang="en-US" altLang="en-US" sz="2800" smtClean="0">
                <a:ea typeface="Gulim" pitchFamily="34" charset="-127"/>
                <a:cs typeface="Times New Roman" pitchFamily="18" charset="0"/>
              </a:rPr>
              <a:t>Miễn thuế TNDN đối với HTX hoạt động trong lĩnh vực nông, lâm, ngư nghiệp ở địa bàn có điều kiện kinh tế - xã hội đặc biệt khó khăn hoặc ở địa bàn có điều kiện kinh tế - xã hội khó khăn</a:t>
            </a:r>
          </a:p>
          <a:p>
            <a:pPr>
              <a:lnSpc>
                <a:spcPts val="3100"/>
              </a:lnSpc>
              <a:spcBef>
                <a:spcPts val="300"/>
              </a:spcBef>
            </a:pPr>
            <a:r>
              <a:rPr lang="en-US" altLang="en-US" sz="2800" smtClean="0">
                <a:ea typeface="Gulim" pitchFamily="34" charset="-127"/>
                <a:cs typeface="Times New Roman" pitchFamily="18" charset="0"/>
              </a:rPr>
              <a:t>Thuế suất  thuế TNDN 10% đối với HTX hoạt động trong lĩnh vực nông, lâm, ngư nghiệp khác</a:t>
            </a:r>
          </a:p>
          <a:p>
            <a:pPr>
              <a:lnSpc>
                <a:spcPts val="3100"/>
              </a:lnSpc>
              <a:spcBef>
                <a:spcPts val="300"/>
              </a:spcBef>
            </a:pPr>
            <a:r>
              <a:rPr lang="en-US" altLang="en-US" sz="2800" smtClean="0">
                <a:ea typeface="Gulim" pitchFamily="34" charset="-127"/>
                <a:cs typeface="Times New Roman" pitchFamily="18" charset="0"/>
              </a:rPr>
              <a:t>Miễn thuế TNDN đối với hoạt động  trồng trọt, chăn nuôi, nuôi trồng thủy sản, sản xuất muối của HTX</a:t>
            </a:r>
          </a:p>
          <a:p>
            <a:pPr>
              <a:lnSpc>
                <a:spcPts val="3100"/>
              </a:lnSpc>
              <a:spcBef>
                <a:spcPts val="300"/>
              </a:spcBef>
            </a:pPr>
            <a:r>
              <a:rPr lang="en-US" altLang="en-US" sz="2800" i="1" smtClean="0">
                <a:ea typeface="Gulim" pitchFamily="34" charset="-127"/>
                <a:cs typeface="Times New Roman" pitchFamily="18" charset="0"/>
              </a:rPr>
              <a:t>Miễn thuế TNDN đối với thu nhập của doanh nghiệp  từ trồng trọt, chăn nuôi, nuôi trồng thủy sản ở địa bàn có điều kiện kinh tế - xã hội đặc biệt khó khăn</a:t>
            </a:r>
          </a:p>
          <a:p>
            <a:pPr algn="just">
              <a:lnSpc>
                <a:spcPts val="2900"/>
              </a:lnSpc>
              <a:spcBef>
                <a:spcPts val="300"/>
              </a:spcBef>
              <a:buFont typeface="Wingdings" pitchFamily="2" charset="2"/>
              <a:buChar char=""/>
            </a:pPr>
            <a:endParaRPr lang="en-US" altLang="en-US" sz="2600" b="1" smtClean="0">
              <a:solidFill>
                <a:srgbClr val="00B0F0"/>
              </a:solidFill>
              <a:ea typeface="Gulim" pitchFamily="34" charset="-127"/>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eaLnBrk="1" hangingPunct="1"/>
            <a:r>
              <a:rPr lang="en-US" altLang="en-US" sz="3600" b="1" smtClean="0">
                <a:solidFill>
                  <a:schemeClr val="bg1"/>
                </a:solidFill>
                <a:ea typeface="HY견고딕"/>
                <a:cs typeface="Times New Roman" pitchFamily="18" charset="0"/>
                <a:sym typeface="ZapfDingbats"/>
              </a:rPr>
              <a:t>V. Chính sách đối với hợp tác xã</a:t>
            </a:r>
            <a:endParaRPr lang="en-US" sz="3600" b="1" smtClean="0">
              <a:solidFill>
                <a:schemeClr val="bg1"/>
              </a:solidFill>
              <a:ea typeface="HY견고딕"/>
              <a:cs typeface="Times New Roman" pitchFamily="18" charset="0"/>
            </a:endParaRPr>
          </a:p>
        </p:txBody>
      </p:sp>
      <p:sp>
        <p:nvSpPr>
          <p:cNvPr id="59395" name="Rectangle 3"/>
          <p:cNvSpPr>
            <a:spLocks noGrp="1" noChangeArrowheads="1"/>
          </p:cNvSpPr>
          <p:nvPr>
            <p:ph type="body" idx="1"/>
          </p:nvPr>
        </p:nvSpPr>
        <p:spPr>
          <a:xfrm>
            <a:off x="381000" y="1371600"/>
            <a:ext cx="8305800" cy="4953000"/>
          </a:xfrm>
        </p:spPr>
        <p:txBody>
          <a:bodyPr/>
          <a:lstStyle/>
          <a:p>
            <a:pPr>
              <a:lnSpc>
                <a:spcPts val="2700"/>
              </a:lnSpc>
              <a:spcBef>
                <a:spcPts val="600"/>
              </a:spcBef>
              <a:buFont typeface="Wingdings" pitchFamily="2" charset="2"/>
              <a:buNone/>
            </a:pPr>
            <a:r>
              <a:rPr lang="en-US" altLang="ko-KR" sz="2800" b="1" i="1" smtClean="0">
                <a:solidFill>
                  <a:srgbClr val="C00000"/>
                </a:solidFill>
                <a:ea typeface="Gulim" pitchFamily="34" charset="-127"/>
                <a:cs typeface="Times New Roman" pitchFamily="18" charset="0"/>
                <a:sym typeface="ZapfDingbats"/>
              </a:rPr>
              <a:t>Chính sách ưu đãi thuế (Luật thuế TNDN 2013)</a:t>
            </a:r>
            <a:endParaRPr lang="en-US" altLang="en-US" sz="2800" b="1" i="1" smtClean="0">
              <a:solidFill>
                <a:srgbClr val="C00000"/>
              </a:solidFill>
              <a:ea typeface="Gulim" pitchFamily="34" charset="-127"/>
              <a:cs typeface="Times New Roman" pitchFamily="18" charset="0"/>
              <a:sym typeface="ZapfDingbats"/>
            </a:endParaRPr>
          </a:p>
          <a:p>
            <a:pPr>
              <a:lnSpc>
                <a:spcPts val="2700"/>
              </a:lnSpc>
              <a:spcBef>
                <a:spcPts val="600"/>
              </a:spcBef>
            </a:pPr>
            <a:r>
              <a:rPr lang="en-US" altLang="en-US" sz="2800" i="1" smtClean="0">
                <a:ea typeface="Gulim" pitchFamily="34" charset="-127"/>
                <a:cs typeface="Times New Roman" pitchFamily="18" charset="0"/>
              </a:rPr>
              <a:t>Miễn thuế thu nhập doanh nghiệp đối với thu nhập từ hoạt động đánh bắt hải sản</a:t>
            </a:r>
          </a:p>
          <a:p>
            <a:pPr>
              <a:lnSpc>
                <a:spcPts val="2700"/>
              </a:lnSpc>
              <a:spcBef>
                <a:spcPts val="600"/>
              </a:spcBef>
            </a:pPr>
            <a:r>
              <a:rPr lang="en-US" altLang="en-US" sz="2800" smtClean="0">
                <a:ea typeface="Gulim" pitchFamily="34" charset="-127"/>
                <a:cs typeface="Times New Roman" pitchFamily="18" charset="0"/>
              </a:rPr>
              <a:t>Miễn thuế  TNDN đối với TN đưa vào tài sản không chía của HTX</a:t>
            </a:r>
          </a:p>
          <a:p>
            <a:pPr>
              <a:lnSpc>
                <a:spcPts val="2700"/>
              </a:lnSpc>
              <a:spcBef>
                <a:spcPts val="600"/>
              </a:spcBef>
            </a:pPr>
            <a:r>
              <a:rPr lang="en-US" altLang="en-US" sz="2800" i="1" smtClean="0">
                <a:ea typeface="Gulim" pitchFamily="34" charset="-127"/>
                <a:cs typeface="Times New Roman" pitchFamily="18" charset="0"/>
              </a:rPr>
              <a:t>Doanh nghiệp có tổng doanh thu năm không quá 20 tỷ đồng áp dụng thuế suất 20%  từ ngày 01/7/2013</a:t>
            </a:r>
          </a:p>
          <a:p>
            <a:pPr>
              <a:lnSpc>
                <a:spcPts val="2700"/>
              </a:lnSpc>
              <a:spcBef>
                <a:spcPts val="600"/>
              </a:spcBef>
              <a:buFont typeface="Wingdings" pitchFamily="2" charset="2"/>
              <a:buNone/>
            </a:pPr>
            <a:r>
              <a:rPr lang="en-US" altLang="en-US" sz="2800" smtClean="0">
                <a:ea typeface="Gulim" pitchFamily="34" charset="-127"/>
                <a:cs typeface="Times New Roman" pitchFamily="18" charset="0"/>
              </a:rPr>
              <a:t>Điều kiện hưởng ưu đãi: phải hạch toán riêng phần thu nhập từ trồng trọt, chăn nuôi, nuôi trồng thủy sản với các khâu chế biến; đáp ứng tỷ lệ về cung ứng sản phẩm, dịch vụ cho các thành vên theo quy định của Luật HTXvà các văn bản hướng dẫn</a:t>
            </a:r>
            <a:endParaRPr lang="en-US" altLang="en-US" sz="2600" smtClean="0">
              <a:ea typeface="Gulim" pitchFamily="34" charset="-127"/>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eaLnBrk="1" hangingPunct="1"/>
            <a:r>
              <a:rPr lang="en-US" altLang="en-US" sz="3600" b="1" smtClean="0">
                <a:solidFill>
                  <a:schemeClr val="bg1"/>
                </a:solidFill>
                <a:ea typeface="HY견고딕"/>
                <a:cs typeface="Times New Roman" pitchFamily="18" charset="0"/>
                <a:sym typeface="ZapfDingbats"/>
              </a:rPr>
              <a:t>V. Chính sách đối với hợp tác xã</a:t>
            </a:r>
            <a:endParaRPr lang="en-US" sz="3600" b="1" smtClean="0">
              <a:solidFill>
                <a:schemeClr val="bg1"/>
              </a:solidFill>
              <a:ea typeface="HY견고딕"/>
              <a:cs typeface="Times New Roman" pitchFamily="18" charset="0"/>
            </a:endParaRPr>
          </a:p>
        </p:txBody>
      </p:sp>
      <p:sp>
        <p:nvSpPr>
          <p:cNvPr id="60419" name="Rectangle 3"/>
          <p:cNvSpPr>
            <a:spLocks noGrp="1" noChangeArrowheads="1"/>
          </p:cNvSpPr>
          <p:nvPr>
            <p:ph type="body" idx="1"/>
          </p:nvPr>
        </p:nvSpPr>
        <p:spPr>
          <a:xfrm>
            <a:off x="381000" y="1371600"/>
            <a:ext cx="8305800" cy="4953000"/>
          </a:xfrm>
        </p:spPr>
        <p:txBody>
          <a:bodyPr/>
          <a:lstStyle/>
          <a:p>
            <a:pPr>
              <a:buFont typeface="Wingdings" pitchFamily="2" charset="2"/>
              <a:buNone/>
            </a:pPr>
            <a:r>
              <a:rPr lang="en-US" altLang="en-US" sz="2800" b="1" i="1" smtClean="0">
                <a:solidFill>
                  <a:srgbClr val="C00000"/>
                </a:solidFill>
                <a:cs typeface="Times New Roman" pitchFamily="18" charset="0"/>
                <a:sym typeface="ZapfDingbats"/>
              </a:rPr>
              <a:t>Chính sách đối với HTX hoạt động trong lĩnh vực nông, lâm, ngư, diêm nghiệp (Điều 6)</a:t>
            </a:r>
          </a:p>
          <a:p>
            <a:r>
              <a:rPr lang="en-US" altLang="en-US" sz="2800" smtClean="0">
                <a:cs typeface="Times New Roman" pitchFamily="18" charset="0"/>
              </a:rPr>
              <a:t>Đầu tư phát triển kết cấu hạ tầng;</a:t>
            </a:r>
            <a:endParaRPr lang="en-CA" altLang="en-US" sz="2800" smtClean="0">
              <a:cs typeface="Times New Roman" pitchFamily="18" charset="0"/>
            </a:endParaRPr>
          </a:p>
          <a:p>
            <a:r>
              <a:rPr lang="en-US" altLang="en-US" sz="2800" smtClean="0">
                <a:cs typeface="Times New Roman" pitchFamily="18" charset="0"/>
              </a:rPr>
              <a:t>Giao đất, cho thuê đất để phục vụ hoạt động của HTX theo quy định của pháp luật về đất đai;</a:t>
            </a:r>
            <a:endParaRPr lang="en-CA" altLang="en-US" sz="2800" smtClean="0">
              <a:cs typeface="Times New Roman" pitchFamily="18" charset="0"/>
            </a:endParaRPr>
          </a:p>
          <a:p>
            <a:r>
              <a:rPr lang="en-US" altLang="en-US" sz="2800" b="1" smtClean="0">
                <a:solidFill>
                  <a:srgbClr val="00B0F0"/>
                </a:solidFill>
                <a:cs typeface="Times New Roman" pitchFamily="18" charset="0"/>
              </a:rPr>
              <a:t>Ưu đãi về tín dụng;</a:t>
            </a:r>
            <a:endParaRPr lang="en-CA" altLang="en-US" sz="2800" b="1" smtClean="0">
              <a:solidFill>
                <a:srgbClr val="00B0F0"/>
              </a:solidFill>
              <a:cs typeface="Times New Roman" pitchFamily="18" charset="0"/>
            </a:endParaRPr>
          </a:p>
          <a:p>
            <a:r>
              <a:rPr lang="en-US" altLang="en-US" sz="2800" b="1" smtClean="0">
                <a:solidFill>
                  <a:srgbClr val="00B0F0"/>
                </a:solidFill>
                <a:cs typeface="Times New Roman" pitchFamily="18" charset="0"/>
              </a:rPr>
              <a:t>Vốn, giống </a:t>
            </a:r>
            <a:r>
              <a:rPr lang="en-US" altLang="en-US" sz="2800" smtClean="0">
                <a:cs typeface="Times New Roman" pitchFamily="18" charset="0"/>
              </a:rPr>
              <a:t>khi gặp khó khăn do thiên tai, dịch bệnh</a:t>
            </a:r>
            <a:r>
              <a:rPr lang="en-US" altLang="en-US" sz="2800" b="1" smtClean="0">
                <a:solidFill>
                  <a:srgbClr val="00B0F0"/>
                </a:solidFill>
                <a:cs typeface="Times New Roman" pitchFamily="18" charset="0"/>
              </a:rPr>
              <a:t>;</a:t>
            </a:r>
            <a:endParaRPr lang="en-CA" altLang="en-US" sz="2800" b="1" smtClean="0">
              <a:solidFill>
                <a:srgbClr val="00B0F0"/>
              </a:solidFill>
              <a:cs typeface="Times New Roman" pitchFamily="18" charset="0"/>
            </a:endParaRPr>
          </a:p>
          <a:p>
            <a:r>
              <a:rPr lang="en-US" altLang="en-US" sz="2800" b="1" smtClean="0">
                <a:solidFill>
                  <a:srgbClr val="00B0F0"/>
                </a:solidFill>
                <a:cs typeface="Times New Roman" pitchFamily="18" charset="0"/>
              </a:rPr>
              <a:t>Chế biến sản phẩm</a:t>
            </a:r>
            <a:endParaRPr lang="en-US" altLang="en-US" sz="2600" smtClean="0">
              <a:ea typeface="Gulim" pitchFamily="34" charset="-127"/>
              <a:cs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sz="4000" b="1" smtClean="0">
                <a:solidFill>
                  <a:schemeClr val="bg1"/>
                </a:solidFill>
                <a:ea typeface="HY견고딕"/>
                <a:cs typeface="Times New Roman" pitchFamily="18" charset="0"/>
                <a:sym typeface="ZapfDingbats"/>
              </a:rPr>
              <a:t>V. Chính sách đối với hợp tác xã</a:t>
            </a:r>
            <a:endParaRPr lang="en-US" sz="4000" b="1" smtClean="0">
              <a:solidFill>
                <a:schemeClr val="bg1"/>
              </a:solidFill>
              <a:ea typeface="HY견고딕"/>
              <a:cs typeface="Times New Roman" pitchFamily="18" charset="0"/>
              <a:sym typeface="ZapfDingbats"/>
            </a:endParaRPr>
          </a:p>
        </p:txBody>
      </p:sp>
      <p:sp>
        <p:nvSpPr>
          <p:cNvPr id="220163" name="Rectangle 3"/>
          <p:cNvSpPr>
            <a:spLocks noGrp="1" noChangeArrowheads="1"/>
          </p:cNvSpPr>
          <p:nvPr>
            <p:ph type="body" idx="1"/>
          </p:nvPr>
        </p:nvSpPr>
        <p:spPr/>
        <p:txBody>
          <a:bodyPr/>
          <a:lstStyle/>
          <a:p>
            <a:pPr>
              <a:lnSpc>
                <a:spcPct val="90000"/>
              </a:lnSpc>
              <a:buFont typeface="Wingdings" pitchFamily="2" charset="2"/>
              <a:buNone/>
            </a:pPr>
            <a:r>
              <a:rPr lang="en-US" smtClean="0"/>
              <a:t>“</a:t>
            </a:r>
            <a:r>
              <a:rPr lang="en-US" sz="4800" i="1" smtClean="0">
                <a:solidFill>
                  <a:schemeClr val="bg2"/>
                </a:solidFill>
                <a:latin typeface="Tahoma" pitchFamily="34" charset="0"/>
              </a:rPr>
              <a:t>Hãy coi chính sách hỗ trợ của Nhà nước giành cho HTX như những hạt bột ngọt</a:t>
            </a:r>
            <a:r>
              <a:rPr lang="en-US" smtClean="0"/>
              <a:t>”</a:t>
            </a:r>
          </a:p>
          <a:p>
            <a:pPr>
              <a:lnSpc>
                <a:spcPct val="90000"/>
              </a:lnSpc>
              <a:buFont typeface="Wingdings" pitchFamily="2" charset="2"/>
              <a:buNone/>
            </a:pPr>
            <a:endParaRPr lang="en-US" smtClean="0"/>
          </a:p>
          <a:p>
            <a:pPr>
              <a:lnSpc>
                <a:spcPct val="90000"/>
              </a:lnSpc>
              <a:buFont typeface="Wingdings" pitchFamily="2" charset="2"/>
              <a:buNone/>
            </a:pPr>
            <a:r>
              <a:rPr lang="en-US" smtClean="0"/>
              <a:t>Đào Xuân Cần – Nguyên Chủ tịch Liên minh HTX Việt Nam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z="3400" smtClean="0"/>
              <a:t>Đ</a:t>
            </a:r>
            <a:r>
              <a:rPr lang="vi-VN" sz="3400" smtClean="0"/>
              <a:t>ặ</a:t>
            </a:r>
            <a:r>
              <a:rPr lang="en-US" sz="3400" smtClean="0"/>
              <a:t>c </a:t>
            </a:r>
            <a:r>
              <a:rPr lang="vi-VN" sz="3400" smtClean="0"/>
              <a:t>đ</a:t>
            </a:r>
            <a:r>
              <a:rPr lang="en-US" sz="3400" smtClean="0"/>
              <a:t>iểm quá trình phát triển HTX ở VN</a:t>
            </a:r>
          </a:p>
        </p:txBody>
      </p:sp>
      <p:sp>
        <p:nvSpPr>
          <p:cNvPr id="8195" name="Rectangle 3"/>
          <p:cNvSpPr>
            <a:spLocks noGrp="1" noChangeArrowheads="1"/>
          </p:cNvSpPr>
          <p:nvPr>
            <p:ph type="body" idx="1"/>
          </p:nvPr>
        </p:nvSpPr>
        <p:spPr>
          <a:xfrm>
            <a:off x="495300" y="1295400"/>
            <a:ext cx="8191500" cy="4724400"/>
          </a:xfrm>
        </p:spPr>
        <p:txBody>
          <a:bodyPr/>
          <a:lstStyle/>
          <a:p>
            <a:pPr algn="just">
              <a:lnSpc>
                <a:spcPts val="3000"/>
              </a:lnSpc>
              <a:spcBef>
                <a:spcPct val="0"/>
              </a:spcBef>
              <a:buFont typeface="Wingdings" pitchFamily="2" charset="2"/>
              <a:buNone/>
            </a:pPr>
            <a:r>
              <a:rPr lang="pt-BR" sz="2800" b="1" i="1" smtClean="0">
                <a:solidFill>
                  <a:srgbClr val="C00000"/>
                </a:solidFill>
                <a:ea typeface="Dotum" pitchFamily="34" charset="-127"/>
                <a:cs typeface="Times New Roman" pitchFamily="18" charset="0"/>
              </a:rPr>
              <a:t>2. Thời kỳ từ đổi mới đến trước khi có Luật HTX năm 1996 (1986-1996)</a:t>
            </a:r>
            <a:r>
              <a:rPr lang="en-US" sz="2800" b="1" smtClean="0">
                <a:solidFill>
                  <a:srgbClr val="C00000"/>
                </a:solidFill>
                <a:ea typeface="Dotum" pitchFamily="34" charset="-127"/>
                <a:cs typeface="Times New Roman" pitchFamily="18" charset="0"/>
              </a:rPr>
              <a:t> </a:t>
            </a:r>
            <a:endParaRPr lang="en-US" sz="2800" smtClean="0">
              <a:solidFill>
                <a:srgbClr val="C00000"/>
              </a:solidFill>
              <a:ea typeface="Dotum" pitchFamily="34" charset="-127"/>
              <a:cs typeface="Times New Roman" pitchFamily="18" charset="0"/>
            </a:endParaRPr>
          </a:p>
          <a:p>
            <a:pPr>
              <a:lnSpc>
                <a:spcPts val="3000"/>
              </a:lnSpc>
              <a:spcBef>
                <a:spcPct val="0"/>
              </a:spcBef>
              <a:buFont typeface="Wingdings" pitchFamily="2" charset="2"/>
              <a:buNone/>
            </a:pPr>
            <a:r>
              <a:rPr lang="en-US" altLang="ko-KR" sz="2800" b="1" smtClean="0">
                <a:solidFill>
                  <a:srgbClr val="000000"/>
                </a:solidFill>
                <a:ea typeface="Dotum" pitchFamily="34" charset="-127"/>
                <a:cs typeface="Times New Roman" pitchFamily="18" charset="0"/>
                <a:sym typeface="Wingdings" pitchFamily="2" charset="2"/>
              </a:rPr>
              <a:t> </a:t>
            </a:r>
            <a:r>
              <a:rPr lang="en-US" altLang="ko-KR" sz="2800" b="1" smtClean="0">
                <a:solidFill>
                  <a:srgbClr val="000000"/>
                </a:solidFill>
                <a:ea typeface="Dotum" pitchFamily="34" charset="-127"/>
                <a:cs typeface="Times New Roman" pitchFamily="18" charset="0"/>
              </a:rPr>
              <a:t>K</a:t>
            </a:r>
            <a:r>
              <a:rPr lang="vi-VN" sz="2800" b="1" smtClean="0">
                <a:ea typeface="Dotum" pitchFamily="34" charset="-127"/>
                <a:cs typeface="Times New Roman" pitchFamily="18" charset="0"/>
              </a:rPr>
              <a:t>inh tế hộ, kinh tế cá thể được pháp luật công nhận là chủ</a:t>
            </a:r>
            <a:r>
              <a:rPr lang="en-US" sz="2800" b="1" smtClean="0">
                <a:ea typeface="Dotum" pitchFamily="34" charset="-127"/>
                <a:cs typeface="Times New Roman" pitchFamily="18" charset="0"/>
              </a:rPr>
              <a:t> </a:t>
            </a:r>
            <a:r>
              <a:rPr lang="vi-VN" sz="2800" b="1" smtClean="0">
                <a:ea typeface="Dotum" pitchFamily="34" charset="-127"/>
                <a:cs typeface="Times New Roman" pitchFamily="18" charset="0"/>
              </a:rPr>
              <a:t>thể kinh tế tự chủ</a:t>
            </a:r>
            <a:endParaRPr lang="en-US" altLang="ko-KR" sz="2800" b="1" smtClean="0">
              <a:solidFill>
                <a:srgbClr val="000000"/>
              </a:solidFill>
              <a:ea typeface="Dotum" pitchFamily="34" charset="-127"/>
              <a:cs typeface="Times New Roman" pitchFamily="18" charset="0"/>
            </a:endParaRPr>
          </a:p>
          <a:p>
            <a:pPr>
              <a:lnSpc>
                <a:spcPts val="3000"/>
              </a:lnSpc>
              <a:spcBef>
                <a:spcPct val="0"/>
              </a:spcBef>
              <a:buFont typeface="Wingdings" pitchFamily="2" charset="2"/>
              <a:buNone/>
            </a:pPr>
            <a:r>
              <a:rPr lang="en-US" altLang="ko-KR" sz="2800" b="1" smtClean="0">
                <a:solidFill>
                  <a:srgbClr val="000000"/>
                </a:solidFill>
                <a:ea typeface="Dotum" pitchFamily="34" charset="-127"/>
                <a:cs typeface="Times New Roman" pitchFamily="18" charset="0"/>
                <a:sym typeface="Wingdings" pitchFamily="2" charset="2"/>
              </a:rPr>
              <a:t> </a:t>
            </a:r>
            <a:r>
              <a:rPr lang="en-US" altLang="ko-KR" sz="2800" b="1" smtClean="0">
                <a:solidFill>
                  <a:srgbClr val="000000"/>
                </a:solidFill>
                <a:ea typeface="Dotum" pitchFamily="34" charset="-127"/>
                <a:cs typeface="Times New Roman" pitchFamily="18" charset="0"/>
              </a:rPr>
              <a:t>V</a:t>
            </a:r>
            <a:r>
              <a:rPr lang="vi-VN" sz="2800" b="1" smtClean="0">
                <a:ea typeface="Dotum" pitchFamily="34" charset="-127"/>
                <a:cs typeface="Times New Roman" pitchFamily="18" charset="0"/>
              </a:rPr>
              <a:t>ai trò của HTX bị giảm sút mạnh</a:t>
            </a:r>
            <a:r>
              <a:rPr lang="en-US" sz="2800" b="1" smtClean="0">
                <a:ea typeface="Dotum" pitchFamily="34" charset="-127"/>
                <a:cs typeface="Times New Roman" pitchFamily="18" charset="0"/>
              </a:rPr>
              <a:t>: </a:t>
            </a:r>
            <a:r>
              <a:rPr lang="vi-VN" sz="2800" b="1" smtClean="0">
                <a:ea typeface="Dotum" pitchFamily="34" charset="-127"/>
                <a:cs typeface="Times New Roman" pitchFamily="18" charset="0"/>
              </a:rPr>
              <a:t>HTX kiểu cũ tan rã hoặc phải thay đổi </a:t>
            </a:r>
            <a:r>
              <a:rPr lang="en-US" sz="2800" b="1" smtClean="0">
                <a:ea typeface="Dotum" pitchFamily="34" charset="-127"/>
                <a:cs typeface="Times New Roman" pitchFamily="18" charset="0"/>
              </a:rPr>
              <a:t> để </a:t>
            </a:r>
            <a:r>
              <a:rPr lang="vi-VN" sz="2800" b="1" smtClean="0">
                <a:ea typeface="Dotum" pitchFamily="34" charset="-127"/>
                <a:cs typeface="Times New Roman" pitchFamily="18" charset="0"/>
              </a:rPr>
              <a:t>thích nghi</a:t>
            </a:r>
            <a:endParaRPr lang="en-US" altLang="ko-KR" sz="2800" b="1" smtClean="0">
              <a:ea typeface="Dotum" pitchFamily="34" charset="-127"/>
              <a:cs typeface="Times New Roman" pitchFamily="18" charset="0"/>
            </a:endParaRPr>
          </a:p>
          <a:p>
            <a:pPr>
              <a:lnSpc>
                <a:spcPts val="3000"/>
              </a:lnSpc>
              <a:spcBef>
                <a:spcPct val="0"/>
              </a:spcBef>
              <a:buFont typeface="Wingdings" pitchFamily="2" charset="2"/>
              <a:buNone/>
            </a:pPr>
            <a:r>
              <a:rPr lang="en-US" altLang="ko-KR" sz="2800" b="1" smtClean="0">
                <a:solidFill>
                  <a:srgbClr val="000000"/>
                </a:solidFill>
                <a:ea typeface="Dotum" pitchFamily="34" charset="-127"/>
                <a:cs typeface="Times New Roman" pitchFamily="18" charset="0"/>
                <a:sym typeface="Wingdings" pitchFamily="2" charset="2"/>
              </a:rPr>
              <a:t> </a:t>
            </a:r>
            <a:r>
              <a:rPr lang="en-US" sz="2800" b="1" smtClean="0">
                <a:ea typeface="Dotum" pitchFamily="34" charset="-127"/>
                <a:cs typeface="Times New Roman" pitchFamily="18" charset="0"/>
              </a:rPr>
              <a:t>N</a:t>
            </a:r>
            <a:r>
              <a:rPr lang="vi-VN" sz="2800" b="1" smtClean="0">
                <a:ea typeface="Dotum" pitchFamily="34" charset="-127"/>
                <a:cs typeface="Times New Roman" pitchFamily="18" charset="0"/>
              </a:rPr>
              <a:t>hân dân, nhất là nông dân không còn tha thiết với mô hình HTX kiểu cũ, chưa c</a:t>
            </a:r>
            <a:r>
              <a:rPr lang="en-US" sz="2800" b="1" smtClean="0">
                <a:ea typeface="Dotum" pitchFamily="34" charset="-127"/>
                <a:cs typeface="Times New Roman" pitchFamily="18" charset="0"/>
              </a:rPr>
              <a:t>ó mô hình </a:t>
            </a:r>
            <a:r>
              <a:rPr lang="vi-VN" sz="2800" b="1" smtClean="0">
                <a:ea typeface="Dotum" pitchFamily="34" charset="-127"/>
                <a:cs typeface="Times New Roman" pitchFamily="18" charset="0"/>
              </a:rPr>
              <a:t>HTX kiểu mới</a:t>
            </a:r>
            <a:endParaRPr lang="en-US" sz="2800" b="1" smtClean="0">
              <a:ea typeface="Dotum" pitchFamily="34" charset="-127"/>
              <a:cs typeface="Times New Roman" pitchFamily="18" charset="0"/>
            </a:endParaRPr>
          </a:p>
          <a:p>
            <a:pPr>
              <a:lnSpc>
                <a:spcPts val="3000"/>
              </a:lnSpc>
              <a:spcBef>
                <a:spcPct val="0"/>
              </a:spcBef>
              <a:buFont typeface="Wingdings" pitchFamily="2" charset="2"/>
              <a:buNone/>
            </a:pPr>
            <a:r>
              <a:rPr lang="en-US" altLang="ko-KR" sz="2800" b="1" smtClean="0">
                <a:solidFill>
                  <a:srgbClr val="000000"/>
                </a:solidFill>
                <a:ea typeface="Dotum" pitchFamily="34" charset="-127"/>
                <a:cs typeface="Times New Roman" pitchFamily="18" charset="0"/>
                <a:sym typeface="Wingdings" pitchFamily="2" charset="2"/>
              </a:rPr>
              <a:t> </a:t>
            </a:r>
            <a:r>
              <a:rPr lang="en-US" sz="2800" b="1" smtClean="0">
                <a:ea typeface="Dotum" pitchFamily="34" charset="-127"/>
                <a:cs typeface="Times New Roman" pitchFamily="18" charset="0"/>
              </a:rPr>
              <a:t>K</a:t>
            </a:r>
            <a:r>
              <a:rPr lang="vi-VN" sz="2800" b="1" smtClean="0">
                <a:ea typeface="Dotum" pitchFamily="34" charset="-127"/>
                <a:cs typeface="Times New Roman" pitchFamily="18" charset="0"/>
              </a:rPr>
              <a:t>hung pháp luật</a:t>
            </a:r>
            <a:r>
              <a:rPr lang="en-US" sz="2800" b="1" smtClean="0">
                <a:ea typeface="Dotum" pitchFamily="34" charset="-127"/>
                <a:cs typeface="Times New Roman" pitchFamily="18" charset="0"/>
              </a:rPr>
              <a:t>, chính sách </a:t>
            </a:r>
            <a:r>
              <a:rPr lang="vi-VN" sz="2800" b="1" smtClean="0">
                <a:ea typeface="Dotum" pitchFamily="34" charset="-127"/>
                <a:cs typeface="Times New Roman" pitchFamily="18" charset="0"/>
              </a:rPr>
              <a:t>đối với HTX chưa h</a:t>
            </a:r>
            <a:r>
              <a:rPr lang="en-US" sz="2800" b="1" smtClean="0">
                <a:ea typeface="Dotum" pitchFamily="34" charset="-127"/>
                <a:cs typeface="Times New Roman" pitchFamily="18" charset="0"/>
              </a:rPr>
              <a:t>ì</a:t>
            </a:r>
            <a:r>
              <a:rPr lang="vi-VN" sz="2800" b="1" smtClean="0">
                <a:ea typeface="Dotum" pitchFamily="34" charset="-127"/>
                <a:cs typeface="Times New Roman" pitchFamily="18" charset="0"/>
              </a:rPr>
              <a:t>nh thành</a:t>
            </a:r>
            <a:endParaRPr lang="en-US" sz="2800" b="1" smtClean="0">
              <a:ea typeface="Dotum" pitchFamily="34" charset="-127"/>
              <a:cs typeface="Times New Roman" pitchFamily="18" charset="0"/>
            </a:endParaRPr>
          </a:p>
          <a:p>
            <a:pPr>
              <a:lnSpc>
                <a:spcPts val="3000"/>
              </a:lnSpc>
              <a:spcBef>
                <a:spcPct val="0"/>
              </a:spcBef>
              <a:buFont typeface="Wingdings" pitchFamily="2" charset="2"/>
              <a:buNone/>
            </a:pPr>
            <a:r>
              <a:rPr lang="en-US" altLang="ko-KR" sz="2800" b="1" smtClean="0">
                <a:solidFill>
                  <a:srgbClr val="000000"/>
                </a:solidFill>
                <a:ea typeface="Dotum" pitchFamily="34" charset="-127"/>
                <a:cs typeface="Times New Roman" pitchFamily="18" charset="0"/>
                <a:sym typeface="Wingdings" pitchFamily="2" charset="2"/>
              </a:rPr>
              <a:t> </a:t>
            </a:r>
            <a:r>
              <a:rPr lang="en-US" sz="2800" b="1" smtClean="0">
                <a:ea typeface="Dotum" pitchFamily="34" charset="-127"/>
                <a:cs typeface="Times New Roman" pitchFamily="18" charset="0"/>
              </a:rPr>
              <a:t>B</a:t>
            </a:r>
            <a:r>
              <a:rPr lang="vi-VN" sz="2800" b="1" smtClean="0">
                <a:ea typeface="Dotum" pitchFamily="34" charset="-127"/>
                <a:cs typeface="Times New Roman" pitchFamily="18" charset="0"/>
              </a:rPr>
              <a:t>ộ máy quản lý nhà nước cũ về HTX đã được giải thể</a:t>
            </a:r>
            <a:endParaRPr lang="en-US" sz="2800" smtClean="0">
              <a:solidFill>
                <a:schemeClr val="folHlink"/>
              </a:solidFill>
              <a:ea typeface="Dotum" pitchFamily="34" charset="-127"/>
              <a:cs typeface="Times New Roman" pitchFamily="18" charset="0"/>
            </a:endParaRPr>
          </a:p>
          <a:p>
            <a:pPr eaLnBrk="1" hangingPunct="1">
              <a:lnSpc>
                <a:spcPct val="90000"/>
              </a:lnSpc>
              <a:buFont typeface="Wingdings" pitchFamily="2" charset="2"/>
              <a:buNone/>
            </a:pPr>
            <a:endParaRPr lang="en-US" sz="2400" smtClean="0">
              <a:solidFill>
                <a:srgbClr val="0000FF"/>
              </a:solidFill>
              <a:ea typeface="Dotum" pitchFamily="34" charset="-127"/>
              <a:cs typeface="Times New Roman" pitchFamily="18" charset="0"/>
            </a:endParaRPr>
          </a:p>
        </p:txBody>
      </p:sp>
      <p:pic>
        <p:nvPicPr>
          <p:cNvPr id="6151" name="Picture 7" descr="depositphotos_14977087-3d-white-with-a-question-mar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867275"/>
            <a:ext cx="838200" cy="145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lgn="ctr"/>
            <a:r>
              <a:rPr lang="en-US" smtClean="0"/>
              <a:t>Phần Thảo Luận</a:t>
            </a:r>
          </a:p>
        </p:txBody>
      </p:sp>
      <p:sp>
        <p:nvSpPr>
          <p:cNvPr id="223235" name="Rectangle 3"/>
          <p:cNvSpPr>
            <a:spLocks noGrp="1" noChangeArrowheads="1"/>
          </p:cNvSpPr>
          <p:nvPr>
            <p:ph type="body" idx="1"/>
          </p:nvPr>
        </p:nvSpPr>
        <p:spPr/>
        <p:txBody>
          <a:bodyPr/>
          <a:lstStyle/>
          <a:p>
            <a:pPr algn="ctr">
              <a:buFont typeface="Wingdings" pitchFamily="2" charset="2"/>
              <a:buNone/>
            </a:pPr>
            <a:r>
              <a:rPr lang="en-US" smtClean="0"/>
              <a:t>Đặt câu hỏi với 4 người:</a:t>
            </a:r>
          </a:p>
          <a:p>
            <a:pPr>
              <a:buFont typeface="Wingdings" pitchFamily="2" charset="2"/>
              <a:buNone/>
            </a:pPr>
            <a:r>
              <a:rPr lang="en-US" smtClean="0"/>
              <a:t>1. Sau một ngày học tập, nghiên cứu và thảo luận, đ/c - anh – Chị hiểu như thế nào về HTX kiểu mới?</a:t>
            </a:r>
          </a:p>
          <a:p>
            <a:pPr>
              <a:buFont typeface="Wingdings" pitchFamily="2" charset="2"/>
              <a:buNone/>
            </a:pPr>
            <a:r>
              <a:rPr lang="en-US" smtClean="0"/>
              <a:t>2. Sau một ngày học tập, nghiên cứu và thảo luận, đ/c - anh – Chị hiểu như thế nào về vai trò của HTX đối với kinh tế hộ gia đình?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ctr"/>
            <a:r>
              <a:rPr lang="en-US" smtClean="0"/>
              <a:t>Phần Thảo Luận</a:t>
            </a:r>
          </a:p>
        </p:txBody>
      </p:sp>
      <p:sp>
        <p:nvSpPr>
          <p:cNvPr id="224259" name="Rectangle 3"/>
          <p:cNvSpPr>
            <a:spLocks noGrp="1" noChangeArrowheads="1"/>
          </p:cNvSpPr>
          <p:nvPr>
            <p:ph type="body" idx="1"/>
          </p:nvPr>
        </p:nvSpPr>
        <p:spPr/>
        <p:txBody>
          <a:bodyPr/>
          <a:lstStyle/>
          <a:p>
            <a:pPr>
              <a:buFont typeface="Wingdings" pitchFamily="2" charset="2"/>
              <a:buNone/>
            </a:pPr>
            <a:r>
              <a:rPr lang="en-US" smtClean="0"/>
              <a:t>3. Đ/c - anh – Chị sẽ làm gì để thúc đẩy phát triển HTX trong tổ chức hội của mình hoặc trong khu vực mình đang sinh sống?</a:t>
            </a:r>
          </a:p>
          <a:p>
            <a:pPr>
              <a:buFont typeface="Wingdings" pitchFamily="2" charset="2"/>
              <a:buNone/>
            </a:pPr>
            <a:r>
              <a:rPr lang="en-US" smtClean="0"/>
              <a:t>4. Đ/c - anh – Chị cảm nhận như thế nào về buổi tập huấn ngày hôm nay?</a:t>
            </a:r>
          </a:p>
          <a:p>
            <a:endParaRPr 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76400"/>
            <a:ext cx="2819400" cy="48148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eaLnBrk="1" hangingPunct="1"/>
            <a:r>
              <a:rPr lang="en-US" sz="2800">
                <a:solidFill>
                  <a:srgbClr val="FFFFFF"/>
                </a:solidFill>
                <a:latin typeface="Times New Roman" pitchFamily="18" charset="0"/>
                <a:cs typeface="Times New Roman" pitchFamily="18" charset="0"/>
              </a:rPr>
              <a:t>  “</a:t>
            </a:r>
            <a:r>
              <a:rPr lang="en-US" sz="2800" i="1">
                <a:solidFill>
                  <a:srgbClr val="0000FF"/>
                </a:solidFill>
                <a:latin typeface="Times New Roman" pitchFamily="18" charset="0"/>
                <a:cs typeface="Times New Roman" pitchFamily="18" charset="0"/>
              </a:rPr>
              <a:t>Trong thời buổi hội nhập ngày nay, người nông dân Việt Nam dường như đang bơi ra biển lớn bằng những chiếc thuyền nan lẻ loi</a:t>
            </a:r>
            <a:r>
              <a:rPr lang="en-US" sz="2800">
                <a:solidFill>
                  <a:srgbClr val="FFFFFF"/>
                </a:solidFill>
                <a:latin typeface="Times New Roman" pitchFamily="18" charset="0"/>
                <a:cs typeface="Times New Roman" pitchFamily="18" charset="0"/>
              </a:rPr>
              <a:t>”.</a:t>
            </a:r>
          </a:p>
          <a:p>
            <a:pPr eaLnBrk="1" hangingPunct="1"/>
            <a:r>
              <a:rPr lang="en-US" sz="2800">
                <a:solidFill>
                  <a:srgbClr val="FFFFFF"/>
                </a:solidFill>
                <a:latin typeface="Times New Roman" pitchFamily="18" charset="0"/>
                <a:cs typeface="Times New Roman" pitchFamily="18" charset="0"/>
              </a:rPr>
              <a:t>GS-TS-AHLĐ Võ Tòng Xuân</a:t>
            </a:r>
          </a:p>
        </p:txBody>
      </p:sp>
      <p:sp>
        <p:nvSpPr>
          <p:cNvPr id="3" name="Rounded Rectangle 2"/>
          <p:cNvSpPr/>
          <p:nvPr/>
        </p:nvSpPr>
        <p:spPr>
          <a:xfrm>
            <a:off x="762000" y="152400"/>
            <a:ext cx="6705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en-US" sz="2800" b="1">
                <a:solidFill>
                  <a:srgbClr val="FFFFFF"/>
                </a:solidFill>
                <a:effectLst>
                  <a:outerShdw blurRad="38100" dist="38100" dir="2700000" algn="tl">
                    <a:srgbClr val="000000"/>
                  </a:outerShdw>
                </a:effectLst>
                <a:latin typeface="Times New Roman" pitchFamily="18" charset="0"/>
                <a:cs typeface="Times New Roman" pitchFamily="18" charset="0"/>
              </a:rPr>
              <a:t>       </a:t>
            </a:r>
            <a:r>
              <a:rPr lang="en-US" sz="5400" b="1">
                <a:solidFill>
                  <a:srgbClr val="FF0000"/>
                </a:solidFill>
                <a:effectLst>
                  <a:outerShdw blurRad="38100" dist="38100" dir="2700000" algn="tl">
                    <a:srgbClr val="000000"/>
                  </a:outerShdw>
                </a:effectLst>
                <a:latin typeface="Times New Roman" pitchFamily="18" charset="0"/>
                <a:cs typeface="Times New Roman" pitchFamily="18" charset="0"/>
              </a:rPr>
              <a:t>Phần </a:t>
            </a:r>
            <a:r>
              <a:rPr lang="en-US" sz="5400" b="1" smtClean="0">
                <a:solidFill>
                  <a:srgbClr val="FF0000"/>
                </a:solidFill>
                <a:effectLst>
                  <a:outerShdw blurRad="38100" dist="38100" dir="2700000" algn="tl">
                    <a:srgbClr val="000000"/>
                  </a:outerShdw>
                </a:effectLst>
                <a:latin typeface="Times New Roman" pitchFamily="18" charset="0"/>
                <a:cs typeface="Times New Roman" pitchFamily="18" charset="0"/>
              </a:rPr>
              <a:t>Kết </a:t>
            </a:r>
            <a:r>
              <a:rPr lang="en-US" sz="5400" b="1">
                <a:solidFill>
                  <a:srgbClr val="FF0000"/>
                </a:solidFill>
                <a:effectLst>
                  <a:outerShdw blurRad="38100" dist="38100" dir="2700000" algn="tl">
                    <a:srgbClr val="000000"/>
                  </a:outerShdw>
                </a:effectLst>
                <a:latin typeface="Times New Roman" pitchFamily="18" charset="0"/>
                <a:cs typeface="Times New Roman" pitchFamily="18" charset="0"/>
              </a:rPr>
              <a:t>L</a:t>
            </a:r>
            <a:r>
              <a:rPr lang="en-US" sz="5400" b="1" smtClean="0">
                <a:solidFill>
                  <a:srgbClr val="FF0000"/>
                </a:solidFill>
                <a:effectLst>
                  <a:outerShdw blurRad="38100" dist="38100" dir="2700000" algn="tl">
                    <a:srgbClr val="000000"/>
                  </a:outerShdw>
                </a:effectLst>
                <a:latin typeface="Times New Roman" pitchFamily="18" charset="0"/>
                <a:cs typeface="Times New Roman" pitchFamily="18" charset="0"/>
              </a:rPr>
              <a:t>uận</a:t>
            </a:r>
            <a:r>
              <a:rPr lang="en-US" sz="2800">
                <a:solidFill>
                  <a:srgbClr val="FFFFFF"/>
                </a:solidFill>
                <a:latin typeface="Times New Roman" pitchFamily="18" charset="0"/>
                <a:cs typeface="Times New Roman" pitchFamily="18" charset="0"/>
              </a:rPr>
              <a:t>:</a:t>
            </a:r>
          </a:p>
        </p:txBody>
      </p:sp>
      <p:cxnSp>
        <p:nvCxnSpPr>
          <p:cNvPr id="6" name="Straight Connector 5"/>
          <p:cNvCxnSpPr/>
          <p:nvPr/>
        </p:nvCxnSpPr>
        <p:spPr>
          <a:xfrm>
            <a:off x="5105400" y="1524000"/>
            <a:ext cx="990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6096000" y="1524000"/>
            <a:ext cx="0" cy="838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152400" y="5867400"/>
            <a:ext cx="0" cy="838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152400" y="6705600"/>
            <a:ext cx="609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5105400" y="1447800"/>
            <a:ext cx="990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52400" y="6781800"/>
            <a:ext cx="6096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60782" name="Picture 14" descr="GS Võ Tòng Xuâ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52800" y="1524000"/>
            <a:ext cx="5133975"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30488" y="1082675"/>
            <a:ext cx="2322512" cy="860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dirty="0">
                <a:effectLst>
                  <a:outerShdw blurRad="38100" dist="38100" dir="2700000" algn="tl">
                    <a:srgbClr val="000000">
                      <a:alpha val="43137"/>
                    </a:srgbClr>
                  </a:outerShdw>
                </a:effectLst>
              </a:rPr>
              <a:t>NGƯỜI </a:t>
            </a:r>
          </a:p>
          <a:p>
            <a:pPr algn="ctr" eaLnBrk="1" fontAlgn="auto" hangingPunct="1">
              <a:spcBef>
                <a:spcPts val="0"/>
              </a:spcBef>
              <a:spcAft>
                <a:spcPts val="0"/>
              </a:spcAft>
              <a:defRPr/>
            </a:pPr>
            <a:r>
              <a:rPr lang="en-US" sz="2000" b="1" dirty="0">
                <a:effectLst>
                  <a:outerShdw blurRad="38100" dist="38100" dir="2700000" algn="tl">
                    <a:srgbClr val="000000">
                      <a:alpha val="43137"/>
                    </a:srgbClr>
                  </a:outerShdw>
                </a:effectLst>
              </a:rPr>
              <a:t>NÔNG DÂN</a:t>
            </a:r>
          </a:p>
        </p:txBody>
      </p:sp>
      <p:sp>
        <p:nvSpPr>
          <p:cNvPr id="163843" name="TextBox 4"/>
          <p:cNvSpPr txBox="1">
            <a:spLocks noChangeArrowheads="1"/>
          </p:cNvSpPr>
          <p:nvPr/>
        </p:nvSpPr>
        <p:spPr bwMode="auto">
          <a:xfrm>
            <a:off x="5238750" y="2209800"/>
            <a:ext cx="17716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latin typeface="Century Schoolbook" pitchFamily="18" charset="0"/>
              </a:rPr>
              <a:t>TỰTIÊU THỤ</a:t>
            </a:r>
          </a:p>
        </p:txBody>
      </p:sp>
      <p:sp>
        <p:nvSpPr>
          <p:cNvPr id="7" name="Rounded Rectangle 6"/>
          <p:cNvSpPr/>
          <p:nvPr/>
        </p:nvSpPr>
        <p:spPr>
          <a:xfrm>
            <a:off x="7086600" y="3505200"/>
            <a:ext cx="1990725"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TƯ THƯƠNG ÉP GIÁ</a:t>
            </a:r>
          </a:p>
        </p:txBody>
      </p:sp>
      <p:cxnSp>
        <p:nvCxnSpPr>
          <p:cNvPr id="13" name="Straight Arrow Connector 12"/>
          <p:cNvCxnSpPr/>
          <p:nvPr/>
        </p:nvCxnSpPr>
        <p:spPr>
          <a:xfrm>
            <a:off x="8077200" y="2438400"/>
            <a:ext cx="0" cy="914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8" name="Elbow Connector 17"/>
          <p:cNvCxnSpPr/>
          <p:nvPr/>
        </p:nvCxnSpPr>
        <p:spPr>
          <a:xfrm rot="5400000">
            <a:off x="7008813" y="4497387"/>
            <a:ext cx="914400" cy="1216025"/>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
        <p:nvSpPr>
          <p:cNvPr id="24" name="Rounded Rectangle 23"/>
          <p:cNvSpPr/>
          <p:nvPr/>
        </p:nvSpPr>
        <p:spPr>
          <a:xfrm>
            <a:off x="7086600" y="1371600"/>
            <a:ext cx="1990725"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rPr>
              <a:t>NHIỀU</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rPr>
              <a:t>TRUNG GIAN</a:t>
            </a:r>
          </a:p>
        </p:txBody>
      </p:sp>
      <p:sp>
        <p:nvSpPr>
          <p:cNvPr id="25" name="Rounded Rectangle 24"/>
          <p:cNvSpPr/>
          <p:nvPr/>
        </p:nvSpPr>
        <p:spPr>
          <a:xfrm>
            <a:off x="5105400" y="5105400"/>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NGƯỜI</a:t>
            </a:r>
          </a:p>
          <a:p>
            <a:pPr algn="ctr" eaLnBrk="1" fontAlgn="auto" hangingPunct="1">
              <a:spcBef>
                <a:spcPts val="0"/>
              </a:spcBef>
              <a:spcAft>
                <a:spcPts val="0"/>
              </a:spcAft>
              <a:defRPr/>
            </a:pPr>
            <a:r>
              <a:rPr lang="en-US" dirty="0"/>
              <a:t>TIÊU DÙNG</a:t>
            </a:r>
          </a:p>
        </p:txBody>
      </p:sp>
      <p:sp>
        <p:nvSpPr>
          <p:cNvPr id="26" name="TextBox 25"/>
          <p:cNvSpPr txBox="1"/>
          <p:nvPr/>
        </p:nvSpPr>
        <p:spPr>
          <a:xfrm>
            <a:off x="7010400" y="5715000"/>
            <a:ext cx="1752600" cy="646113"/>
          </a:xfrm>
          <a:prstGeom prst="rect">
            <a:avLst/>
          </a:prstGeom>
          <a:noFill/>
        </p:spPr>
        <p:txBody>
          <a:bodyPr>
            <a:spAutoFit/>
          </a:bodyP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NHIỀU </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CÔNG ĐOẠN</a:t>
            </a:r>
          </a:p>
        </p:txBody>
      </p:sp>
      <p:cxnSp>
        <p:nvCxnSpPr>
          <p:cNvPr id="28" name="Straight Arrow Connector 27"/>
          <p:cNvCxnSpPr/>
          <p:nvPr/>
        </p:nvCxnSpPr>
        <p:spPr>
          <a:xfrm flipH="1">
            <a:off x="3886200" y="5715000"/>
            <a:ext cx="11430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76200" y="1498937"/>
            <a:ext cx="1866900" cy="1015663"/>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sz="2000" b="1" dirty="0">
                <a:effectLst>
                  <a:outerShdw blurRad="38100" dist="38100" dir="2700000" algn="tl">
                    <a:srgbClr val="000000">
                      <a:alpha val="43137"/>
                    </a:srgbClr>
                  </a:outerShdw>
                </a:effectLst>
              </a:rPr>
              <a:t>GIỐNG,</a:t>
            </a:r>
          </a:p>
          <a:p>
            <a:pPr eaLnBrk="1" fontAlgn="auto" hangingPunct="1">
              <a:spcBef>
                <a:spcPts val="0"/>
              </a:spcBef>
              <a:spcAft>
                <a:spcPts val="0"/>
              </a:spcAft>
              <a:defRPr/>
            </a:pPr>
            <a:r>
              <a:rPr lang="en-US" sz="2000" b="1" dirty="0">
                <a:effectLst>
                  <a:outerShdw blurRad="38100" dist="38100" dir="2700000" algn="tl">
                    <a:srgbClr val="000000">
                      <a:alpha val="43137"/>
                    </a:srgbClr>
                  </a:outerShdw>
                </a:effectLst>
              </a:rPr>
              <a:t>PHÂN BÓN,</a:t>
            </a:r>
          </a:p>
          <a:p>
            <a:pPr eaLnBrk="1" fontAlgn="auto" hangingPunct="1">
              <a:spcBef>
                <a:spcPts val="0"/>
              </a:spcBef>
              <a:spcAft>
                <a:spcPts val="0"/>
              </a:spcAft>
              <a:defRPr/>
            </a:pPr>
            <a:r>
              <a:rPr lang="en-US" sz="2000" b="1" dirty="0">
                <a:effectLst>
                  <a:outerShdw blurRad="38100" dist="38100" dir="2700000" algn="tl">
                    <a:srgbClr val="000000">
                      <a:alpha val="43137"/>
                    </a:srgbClr>
                  </a:outerShdw>
                </a:effectLst>
              </a:rPr>
              <a:t>VẬT TƯ…..</a:t>
            </a:r>
          </a:p>
        </p:txBody>
      </p:sp>
      <p:sp>
        <p:nvSpPr>
          <p:cNvPr id="12" name="TextBox 11"/>
          <p:cNvSpPr txBox="1"/>
          <p:nvPr/>
        </p:nvSpPr>
        <p:spPr>
          <a:xfrm>
            <a:off x="76200" y="2971800"/>
            <a:ext cx="2344738" cy="708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eaLnBrk="1" fontAlgn="auto" hangingPunct="1">
              <a:spcBef>
                <a:spcPts val="0"/>
              </a:spcBef>
              <a:spcAft>
                <a:spcPts val="0"/>
              </a:spcAft>
              <a:defRPr/>
            </a:pPr>
            <a:r>
              <a:rPr lang="en-US" sz="2000" b="1" dirty="0">
                <a:effectLst>
                  <a:outerShdw blurRad="38100" dist="38100" dir="2700000" algn="tl">
                    <a:srgbClr val="000000">
                      <a:alpha val="43137"/>
                    </a:srgbClr>
                  </a:outerShdw>
                </a:effectLst>
              </a:rPr>
              <a:t>KHOA HỌC </a:t>
            </a:r>
          </a:p>
          <a:p>
            <a:pPr algn="ctr" eaLnBrk="1" fontAlgn="auto" hangingPunct="1">
              <a:spcBef>
                <a:spcPts val="0"/>
              </a:spcBef>
              <a:spcAft>
                <a:spcPts val="0"/>
              </a:spcAft>
              <a:defRPr/>
            </a:pPr>
            <a:r>
              <a:rPr lang="en-US" sz="2000" b="1" dirty="0">
                <a:effectLst>
                  <a:outerShdw blurRad="38100" dist="38100" dir="2700000" algn="tl">
                    <a:srgbClr val="000000">
                      <a:alpha val="43137"/>
                    </a:srgbClr>
                  </a:outerShdw>
                </a:effectLst>
              </a:rPr>
              <a:t>KỸ THUẬT</a:t>
            </a:r>
          </a:p>
        </p:txBody>
      </p:sp>
      <p:sp>
        <p:nvSpPr>
          <p:cNvPr id="20" name="TextBox 19"/>
          <p:cNvSpPr txBox="1"/>
          <p:nvPr/>
        </p:nvSpPr>
        <p:spPr>
          <a:xfrm>
            <a:off x="0" y="282575"/>
            <a:ext cx="2420938" cy="708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eaLnBrk="1" fontAlgn="auto" hangingPunct="1">
              <a:spcBef>
                <a:spcPts val="0"/>
              </a:spcBef>
              <a:spcAft>
                <a:spcPts val="0"/>
              </a:spcAft>
              <a:defRPr/>
            </a:pPr>
            <a:r>
              <a:rPr lang="en-US" sz="2000" b="1" dirty="0">
                <a:effectLst>
                  <a:outerShdw blurRad="38100" dist="38100" dir="2700000" algn="tl">
                    <a:srgbClr val="000000">
                      <a:alpha val="43137"/>
                    </a:srgbClr>
                  </a:outerShdw>
                </a:effectLst>
              </a:rPr>
              <a:t>CÁC YẾU TỐ </a:t>
            </a:r>
          </a:p>
          <a:p>
            <a:pPr algn="ctr" eaLnBrk="1" fontAlgn="auto" hangingPunct="1">
              <a:spcBef>
                <a:spcPts val="0"/>
              </a:spcBef>
              <a:spcAft>
                <a:spcPts val="0"/>
              </a:spcAft>
              <a:defRPr/>
            </a:pPr>
            <a:r>
              <a:rPr lang="en-US" sz="2000" b="1" dirty="0">
                <a:effectLst>
                  <a:outerShdw blurRad="38100" dist="38100" dir="2700000" algn="tl">
                    <a:srgbClr val="000000">
                      <a:alpha val="43137"/>
                    </a:srgbClr>
                  </a:outerShdw>
                </a:effectLst>
              </a:rPr>
              <a:t>KHÁCH  QUAN</a:t>
            </a:r>
          </a:p>
        </p:txBody>
      </p:sp>
      <p:sp>
        <p:nvSpPr>
          <p:cNvPr id="21" name="Rounded Rectangle 20"/>
          <p:cNvSpPr/>
          <p:nvPr/>
        </p:nvSpPr>
        <p:spPr>
          <a:xfrm>
            <a:off x="2630488" y="1943100"/>
            <a:ext cx="2322512" cy="900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chemeClr val="bg1"/>
                </a:solidFill>
                <a:effectLst>
                  <a:outerShdw blurRad="38100" dist="38100" dir="2700000" algn="tl">
                    <a:srgbClr val="000000">
                      <a:alpha val="43137"/>
                    </a:srgbClr>
                  </a:outerShdw>
                </a:effectLst>
              </a:rPr>
              <a:t>TỰ CHỦ ĐẦU VÀO SẢN PHẨM</a:t>
            </a:r>
            <a:endParaRPr lang="en-US" dirty="0"/>
          </a:p>
        </p:txBody>
      </p:sp>
      <p:sp>
        <p:nvSpPr>
          <p:cNvPr id="29" name="TextBox 28"/>
          <p:cNvSpPr txBox="1"/>
          <p:nvPr/>
        </p:nvSpPr>
        <p:spPr>
          <a:xfrm>
            <a:off x="5334000" y="1106488"/>
            <a:ext cx="1531938" cy="646112"/>
          </a:xfrm>
          <a:prstGeom prst="rect">
            <a:avLst/>
          </a:prstGeom>
          <a:noFill/>
        </p:spPr>
        <p:txBody>
          <a:bodyPr wrap="none">
            <a:spAutoFit/>
          </a:bodyP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TẠO RA</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SẢN PHẨM</a:t>
            </a:r>
          </a:p>
        </p:txBody>
      </p:sp>
      <p:cxnSp>
        <p:nvCxnSpPr>
          <p:cNvPr id="31" name="Straight Arrow Connector 30"/>
          <p:cNvCxnSpPr/>
          <p:nvPr/>
        </p:nvCxnSpPr>
        <p:spPr>
          <a:xfrm>
            <a:off x="4953000" y="1943100"/>
            <a:ext cx="20574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6" name="Rounded Rectangle 35"/>
          <p:cNvSpPr/>
          <p:nvPr/>
        </p:nvSpPr>
        <p:spPr>
          <a:xfrm>
            <a:off x="2133600" y="5181600"/>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HIỆU QUẢ THẤP</a:t>
            </a:r>
          </a:p>
        </p:txBody>
      </p:sp>
      <p:cxnSp>
        <p:nvCxnSpPr>
          <p:cNvPr id="3077" name="Straight Arrow Connector 3076"/>
          <p:cNvCxnSpPr/>
          <p:nvPr/>
        </p:nvCxnSpPr>
        <p:spPr>
          <a:xfrm>
            <a:off x="3352800" y="2819400"/>
            <a:ext cx="0" cy="2286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078" name="TextBox 3077"/>
          <p:cNvSpPr txBox="1"/>
          <p:nvPr/>
        </p:nvSpPr>
        <p:spPr>
          <a:xfrm>
            <a:off x="0" y="4419600"/>
            <a:ext cx="1409700"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rPr>
              <a:t>ĐẦU VÀO </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rPr>
              <a:t>GIÁ CAO</a:t>
            </a:r>
          </a:p>
        </p:txBody>
      </p:sp>
      <p:sp>
        <p:nvSpPr>
          <p:cNvPr id="3079" name="TextBox 3078"/>
          <p:cNvSpPr txBox="1"/>
          <p:nvPr/>
        </p:nvSpPr>
        <p:spPr>
          <a:xfrm>
            <a:off x="0" y="6096000"/>
            <a:ext cx="1428596" cy="646331"/>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rPr>
              <a:t>ĐẦU RA</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rPr>
              <a:t>GIÁ THẤP</a:t>
            </a:r>
          </a:p>
        </p:txBody>
      </p:sp>
      <p:cxnSp>
        <p:nvCxnSpPr>
          <p:cNvPr id="3096" name="Straight Arrow Connector 3095"/>
          <p:cNvCxnSpPr>
            <a:stCxn id="20" idx="2"/>
            <a:endCxn id="2" idx="1"/>
          </p:cNvCxnSpPr>
          <p:nvPr/>
        </p:nvCxnSpPr>
        <p:spPr>
          <a:xfrm>
            <a:off x="1209675" y="990600"/>
            <a:ext cx="1420813" cy="522288"/>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3098" name="Straight Arrow Connector 3097"/>
          <p:cNvCxnSpPr>
            <a:stCxn id="12" idx="0"/>
            <a:endCxn id="21" idx="1"/>
          </p:cNvCxnSpPr>
          <p:nvPr/>
        </p:nvCxnSpPr>
        <p:spPr>
          <a:xfrm flipV="1">
            <a:off x="1247775" y="2393950"/>
            <a:ext cx="1382713" cy="577850"/>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3100" name="Straight Arrow Connector 3099"/>
          <p:cNvCxnSpPr/>
          <p:nvPr/>
        </p:nvCxnSpPr>
        <p:spPr>
          <a:xfrm flipV="1">
            <a:off x="1943100" y="1943100"/>
            <a:ext cx="687388" cy="0"/>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3103" name="Straight Arrow Connector 3102"/>
          <p:cNvCxnSpPr>
            <a:stCxn id="36" idx="1"/>
          </p:cNvCxnSpPr>
          <p:nvPr/>
        </p:nvCxnSpPr>
        <p:spPr>
          <a:xfrm flipH="1" flipV="1">
            <a:off x="1162050" y="5065713"/>
            <a:ext cx="971550" cy="611187"/>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a:stCxn id="36" idx="1"/>
          </p:cNvCxnSpPr>
          <p:nvPr/>
        </p:nvCxnSpPr>
        <p:spPr>
          <a:xfrm flipH="1">
            <a:off x="1162050" y="5676900"/>
            <a:ext cx="971550" cy="419100"/>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1638" y="80963"/>
            <a:ext cx="5145087" cy="396875"/>
          </a:xfrm>
          <a:prstGeom prst="rect">
            <a:avLst/>
          </a:prstGeom>
          <a:noFill/>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000" b="1">
                <a:effectLst>
                  <a:outerShdw blurRad="38100" dist="38100" dir="2700000" algn="tl">
                    <a:srgbClr val="C0C0C0"/>
                  </a:outerShdw>
                </a:effectLst>
                <a:latin typeface="Times New Roman" pitchFamily="18" charset="0"/>
                <a:cs typeface="Times New Roman" pitchFamily="18" charset="0"/>
              </a:rPr>
              <a:t>SƠ ĐỒ HOẠT ĐỘNG CỦA HTX KIỂU MỚI</a:t>
            </a:r>
          </a:p>
        </p:txBody>
      </p:sp>
      <p:sp>
        <p:nvSpPr>
          <p:cNvPr id="4" name="Oval 3"/>
          <p:cNvSpPr/>
          <p:nvPr/>
        </p:nvSpPr>
        <p:spPr>
          <a:xfrm>
            <a:off x="2643188" y="2100263"/>
            <a:ext cx="1752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sz="3600" b="1">
                <a:solidFill>
                  <a:srgbClr val="0000FF"/>
                </a:solidFill>
                <a:effectLst>
                  <a:outerShdw blurRad="38100" dist="38100" dir="2700000" algn="tl">
                    <a:srgbClr val="000000"/>
                  </a:outerShdw>
                </a:effectLst>
                <a:latin typeface="Century Schoolbook" pitchFamily="18" charset="0"/>
              </a:rPr>
              <a:t>HTX</a:t>
            </a:r>
          </a:p>
        </p:txBody>
      </p:sp>
      <p:sp>
        <p:nvSpPr>
          <p:cNvPr id="5" name="TextBox 4"/>
          <p:cNvSpPr txBox="1"/>
          <p:nvPr/>
        </p:nvSpPr>
        <p:spPr>
          <a:xfrm>
            <a:off x="76200" y="812800"/>
            <a:ext cx="3282950"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eaLnBrk="1" fontAlgn="auto" hangingPunct="1">
              <a:spcBef>
                <a:spcPts val="0"/>
              </a:spcBef>
              <a:spcAft>
                <a:spcPts val="0"/>
              </a:spcAft>
              <a:defRPr/>
            </a:pPr>
            <a:r>
              <a:rPr lang="en-US" sz="2000" b="1" dirty="0">
                <a:solidFill>
                  <a:srgbClr val="0000FF"/>
                </a:solidFill>
                <a:effectLst>
                  <a:outerShdw blurRad="38100" dist="38100" dir="2700000" algn="tl">
                    <a:srgbClr val="000000">
                      <a:alpha val="43137"/>
                    </a:srgbClr>
                  </a:outerShdw>
                </a:effectLst>
              </a:rPr>
              <a:t>CHỦ ĐỘNG</a:t>
            </a:r>
          </a:p>
          <a:p>
            <a:pPr algn="ctr" eaLnBrk="1" fontAlgn="auto" hangingPunct="1">
              <a:spcBef>
                <a:spcPts val="0"/>
              </a:spcBef>
              <a:spcAft>
                <a:spcPts val="0"/>
              </a:spcAft>
              <a:defRPr/>
            </a:pPr>
            <a:r>
              <a:rPr lang="en-US" sz="2000" b="1" dirty="0">
                <a:solidFill>
                  <a:srgbClr val="0000FF"/>
                </a:solidFill>
                <a:effectLst>
                  <a:outerShdw blurRad="38100" dist="38100" dir="2700000" algn="tl">
                    <a:srgbClr val="000000">
                      <a:alpha val="43137"/>
                    </a:srgbClr>
                  </a:outerShdw>
                </a:effectLst>
              </a:rPr>
              <a:t>VỐN, VẬT TƯ,</a:t>
            </a:r>
          </a:p>
          <a:p>
            <a:pPr algn="ctr" eaLnBrk="1" fontAlgn="auto" hangingPunct="1">
              <a:spcBef>
                <a:spcPts val="0"/>
              </a:spcBef>
              <a:spcAft>
                <a:spcPts val="0"/>
              </a:spcAft>
              <a:defRPr/>
            </a:pPr>
            <a:r>
              <a:rPr lang="en-US" sz="2000" b="1" dirty="0">
                <a:solidFill>
                  <a:srgbClr val="0000FF"/>
                </a:solidFill>
                <a:effectLst>
                  <a:outerShdw blurRad="38100" dist="38100" dir="2700000" algn="tl">
                    <a:srgbClr val="000000">
                      <a:alpha val="43137"/>
                    </a:srgbClr>
                  </a:outerShdw>
                </a:effectLst>
              </a:rPr>
              <a:t>GIỐNG, PHÂN BÓN….</a:t>
            </a:r>
          </a:p>
        </p:txBody>
      </p:sp>
      <p:sp>
        <p:nvSpPr>
          <p:cNvPr id="6" name="TextBox 5"/>
          <p:cNvSpPr txBox="1"/>
          <p:nvPr/>
        </p:nvSpPr>
        <p:spPr>
          <a:xfrm>
            <a:off x="152400" y="2133600"/>
            <a:ext cx="1905000" cy="1262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eaLnBrk="1" fontAlgn="auto" hangingPunct="1">
              <a:spcBef>
                <a:spcPts val="0"/>
              </a:spcBef>
              <a:spcAft>
                <a:spcPts val="0"/>
              </a:spcAft>
              <a:defRPr/>
            </a:pPr>
            <a:r>
              <a:rPr lang="en-US" b="1" dirty="0">
                <a:solidFill>
                  <a:srgbClr val="C00000"/>
                </a:solidFill>
              </a:rPr>
              <a:t>ÁP DỤNG, HƯỚNG DẪN</a:t>
            </a:r>
          </a:p>
          <a:p>
            <a:pPr algn="ctr" eaLnBrk="1" fontAlgn="auto" hangingPunct="1">
              <a:spcBef>
                <a:spcPts val="0"/>
              </a:spcBef>
              <a:spcAft>
                <a:spcPts val="0"/>
              </a:spcAft>
              <a:defRPr/>
            </a:pPr>
            <a:r>
              <a:rPr lang="en-US" sz="2000" b="1" dirty="0">
                <a:solidFill>
                  <a:srgbClr val="C00000"/>
                </a:solidFill>
              </a:rPr>
              <a:t>KHOA HỌC KỸ THUẬT</a:t>
            </a:r>
          </a:p>
        </p:txBody>
      </p:sp>
      <p:cxnSp>
        <p:nvCxnSpPr>
          <p:cNvPr id="8" name="Straight Arrow Connector 7"/>
          <p:cNvCxnSpPr/>
          <p:nvPr/>
        </p:nvCxnSpPr>
        <p:spPr>
          <a:xfrm flipV="1">
            <a:off x="4419600" y="1143000"/>
            <a:ext cx="2286000" cy="15763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rot="19545812">
            <a:off x="4527550" y="1497013"/>
            <a:ext cx="1754188" cy="369887"/>
          </a:xfrm>
          <a:prstGeom prst="rect">
            <a:avLst/>
          </a:prstGeom>
          <a:noFill/>
        </p:spPr>
        <p:txBody>
          <a:bodyPr wrap="none">
            <a:spAutoFit/>
          </a:bodyPr>
          <a:lstStyle/>
          <a:p>
            <a:pP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BÁN CHUNG</a:t>
            </a:r>
          </a:p>
        </p:txBody>
      </p:sp>
      <p:sp>
        <p:nvSpPr>
          <p:cNvPr id="10" name="TextBox 9"/>
          <p:cNvSpPr txBox="1"/>
          <p:nvPr/>
        </p:nvSpPr>
        <p:spPr>
          <a:xfrm rot="19461467">
            <a:off x="4430713" y="2058988"/>
            <a:ext cx="2439987" cy="369887"/>
          </a:xfrm>
          <a:prstGeom prst="rect">
            <a:avLst/>
          </a:prstGeom>
          <a:noFill/>
        </p:spPr>
        <p:txBody>
          <a:bodyPr wrap="none">
            <a:spAutoFit/>
          </a:bodyPr>
          <a:lstStyle/>
          <a:p>
            <a:pP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KHỐI LƯỢNG LỚN</a:t>
            </a:r>
          </a:p>
        </p:txBody>
      </p:sp>
      <p:sp>
        <p:nvSpPr>
          <p:cNvPr id="13" name="TextBox 12"/>
          <p:cNvSpPr txBox="1"/>
          <p:nvPr/>
        </p:nvSpPr>
        <p:spPr>
          <a:xfrm>
            <a:off x="4940300" y="5943600"/>
            <a:ext cx="4032250" cy="646113"/>
          </a:xfrm>
          <a:prstGeom prst="rect">
            <a:avLst/>
          </a:prstGeom>
          <a:noFill/>
        </p:spPr>
        <p:txBody>
          <a:bodyPr wrap="none">
            <a:spAutoFit/>
          </a:bodyP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GIÁ THÀNH CAO</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KHÔNG BỊ TƯ THƯƠNG ÉP GIÁ</a:t>
            </a:r>
          </a:p>
        </p:txBody>
      </p:sp>
      <p:pic>
        <p:nvPicPr>
          <p:cNvPr id="158730" name="Picture 13"/>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76200"/>
            <a:ext cx="22860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 name="Straight Arrow Connector 19"/>
          <p:cNvCxnSpPr/>
          <p:nvPr/>
        </p:nvCxnSpPr>
        <p:spPr>
          <a:xfrm flipH="1">
            <a:off x="7315200" y="4038600"/>
            <a:ext cx="762000" cy="1905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2" name="Curved Connector 21"/>
          <p:cNvCxnSpPr>
            <a:stCxn id="13" idx="1"/>
          </p:cNvCxnSpPr>
          <p:nvPr/>
        </p:nvCxnSpPr>
        <p:spPr>
          <a:xfrm rot="10800000">
            <a:off x="3810000" y="6267450"/>
            <a:ext cx="1130300" cy="0"/>
          </a:xfrm>
          <a:prstGeom prst="curvedConnector3">
            <a:avLst/>
          </a:prstGeom>
          <a:ln>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1524000" y="5791200"/>
            <a:ext cx="2397125" cy="641350"/>
          </a:xfrm>
          <a:prstGeom prst="rect">
            <a:avLst/>
          </a:prstGeom>
          <a:noFill/>
        </p:spPr>
        <p:txBody>
          <a:bodyPr>
            <a:spAutoFit/>
          </a:bodyPr>
          <a:lstStyle/>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LỢI NHUẬN CAO</a:t>
            </a:r>
          </a:p>
          <a:p>
            <a:pPr algn="ct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mn-lt"/>
              </a:rPr>
              <a:t>RỦI  RO THẤP</a:t>
            </a:r>
          </a:p>
        </p:txBody>
      </p:sp>
      <p:sp>
        <p:nvSpPr>
          <p:cNvPr id="31" name="TextBox 30"/>
          <p:cNvSpPr txBox="1"/>
          <p:nvPr/>
        </p:nvSpPr>
        <p:spPr>
          <a:xfrm>
            <a:off x="76200" y="3581400"/>
            <a:ext cx="3282950" cy="923330"/>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algn="ctr" eaLnBrk="1" fontAlgn="auto" hangingPunct="1">
              <a:spcBef>
                <a:spcPts val="0"/>
              </a:spcBef>
              <a:spcAft>
                <a:spcPts val="0"/>
              </a:spcAft>
              <a:defRPr/>
            </a:pPr>
            <a:r>
              <a:rPr lang="en-US" b="1" dirty="0">
                <a:solidFill>
                  <a:srgbClr val="FFC000"/>
                </a:solidFill>
                <a:effectLst>
                  <a:outerShdw blurRad="38100" dist="38100" dir="2700000" algn="tl">
                    <a:srgbClr val="000000">
                      <a:alpha val="43137"/>
                    </a:srgbClr>
                  </a:outerShdw>
                </a:effectLst>
              </a:rPr>
              <a:t>GIẢM THIỂU</a:t>
            </a:r>
          </a:p>
          <a:p>
            <a:pPr algn="ctr" eaLnBrk="1" fontAlgn="auto" hangingPunct="1">
              <a:spcBef>
                <a:spcPts val="0"/>
              </a:spcBef>
              <a:spcAft>
                <a:spcPts val="0"/>
              </a:spcAft>
              <a:defRPr/>
            </a:pPr>
            <a:r>
              <a:rPr lang="en-US" b="1" dirty="0">
                <a:solidFill>
                  <a:srgbClr val="FFC000"/>
                </a:solidFill>
                <a:effectLst>
                  <a:outerShdw blurRad="38100" dist="38100" dir="2700000" algn="tl">
                    <a:srgbClr val="000000">
                      <a:alpha val="43137"/>
                    </a:srgbClr>
                  </a:outerShdw>
                </a:effectLst>
              </a:rPr>
              <a:t>CÁC TÁC ĐỘNG</a:t>
            </a:r>
          </a:p>
          <a:p>
            <a:pPr algn="ctr" eaLnBrk="1" fontAlgn="auto" hangingPunct="1">
              <a:spcBef>
                <a:spcPts val="0"/>
              </a:spcBef>
              <a:spcAft>
                <a:spcPts val="0"/>
              </a:spcAft>
              <a:defRPr/>
            </a:pPr>
            <a:r>
              <a:rPr lang="en-US" b="1" spc="-120" dirty="0">
                <a:solidFill>
                  <a:srgbClr val="FFC000"/>
                </a:solidFill>
                <a:effectLst>
                  <a:outerShdw blurRad="38100" dist="38100" dir="2700000" algn="tl">
                    <a:srgbClr val="000000">
                      <a:alpha val="43137"/>
                    </a:srgbClr>
                  </a:outerShdw>
                </a:effectLst>
              </a:rPr>
              <a:t>CHỦ QUAN &amp; KHÁCH QUAN</a:t>
            </a:r>
          </a:p>
        </p:txBody>
      </p:sp>
      <p:cxnSp>
        <p:nvCxnSpPr>
          <p:cNvPr id="38" name="Straight Arrow Connector 37"/>
          <p:cNvCxnSpPr>
            <a:stCxn id="5" idx="2"/>
            <a:endCxn id="4" idx="1"/>
          </p:cNvCxnSpPr>
          <p:nvPr/>
        </p:nvCxnSpPr>
        <p:spPr>
          <a:xfrm>
            <a:off x="1717675" y="1828800"/>
            <a:ext cx="1182175" cy="46117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a:stCxn id="31" idx="0"/>
            <a:endCxn id="4" idx="3"/>
          </p:cNvCxnSpPr>
          <p:nvPr/>
        </p:nvCxnSpPr>
        <p:spPr>
          <a:xfrm flipV="1">
            <a:off x="1717675" y="3205956"/>
            <a:ext cx="1182175" cy="37544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a:stCxn id="6" idx="3"/>
            <a:endCxn id="4" idx="2"/>
          </p:cNvCxnSpPr>
          <p:nvPr/>
        </p:nvCxnSpPr>
        <p:spPr>
          <a:xfrm flipV="1">
            <a:off x="2057400" y="2747963"/>
            <a:ext cx="585788" cy="1666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3519488" y="3649663"/>
            <a:ext cx="3282950" cy="1200150"/>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algn="ctr" eaLnBrk="1" fontAlgn="auto" hangingPunct="1">
              <a:spcBef>
                <a:spcPts val="0"/>
              </a:spcBef>
              <a:spcAft>
                <a:spcPts val="0"/>
              </a:spcAft>
              <a:defRPr/>
            </a:pPr>
            <a:r>
              <a:rPr lang="en-US" b="1" dirty="0">
                <a:solidFill>
                  <a:srgbClr val="00B050"/>
                </a:solidFill>
                <a:effectLst>
                  <a:outerShdw blurRad="38100" dist="38100" dir="2700000" algn="tl">
                    <a:srgbClr val="000000">
                      <a:alpha val="43137"/>
                    </a:srgbClr>
                  </a:outerShdw>
                </a:effectLst>
              </a:rPr>
              <a:t>CÙNG CHUNG MỘT SỐ TƯ LIỆU SX NHƯ: MÁY MÓC, PHƯƠNG TIỆN VẬN CHUYỂN…</a:t>
            </a:r>
            <a:endParaRPr lang="en-US" b="1" spc="-120" dirty="0">
              <a:solidFill>
                <a:srgbClr val="00B050"/>
              </a:solidFill>
              <a:effectLst>
                <a:outerShdw blurRad="38100" dist="38100" dir="2700000" algn="tl">
                  <a:srgbClr val="000000">
                    <a:alpha val="43137"/>
                  </a:srgbClr>
                </a:outerShdw>
              </a:effectLst>
            </a:endParaRPr>
          </a:p>
        </p:txBody>
      </p:sp>
      <p:cxnSp>
        <p:nvCxnSpPr>
          <p:cNvPr id="25" name="Straight Arrow Connector 24"/>
          <p:cNvCxnSpPr/>
          <p:nvPr/>
        </p:nvCxnSpPr>
        <p:spPr>
          <a:xfrm flipH="1" flipV="1">
            <a:off x="3968750" y="3313113"/>
            <a:ext cx="901700" cy="34607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a:xfrm>
            <a:off x="236538" y="1639888"/>
            <a:ext cx="5911850" cy="4886325"/>
          </a:xfrm>
          <a:custGeom>
            <a:avLst/>
            <a:gdLst>
              <a:gd name="connsiteX0" fmla="*/ 0 w 5912069"/>
              <a:gd name="connsiteY0" fmla="*/ 4887310 h 4887310"/>
              <a:gd name="connsiteX1" fmla="*/ 1466193 w 5912069"/>
              <a:gd name="connsiteY1" fmla="*/ 3421117 h 4887310"/>
              <a:gd name="connsiteX2" fmla="*/ 3673365 w 5912069"/>
              <a:gd name="connsiteY2" fmla="*/ 2790496 h 4887310"/>
              <a:gd name="connsiteX3" fmla="*/ 4934607 w 5912069"/>
              <a:gd name="connsiteY3" fmla="*/ 1040524 h 4887310"/>
              <a:gd name="connsiteX4" fmla="*/ 5912069 w 5912069"/>
              <a:gd name="connsiteY4" fmla="*/ 0 h 4887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2069" h="4887310">
                <a:moveTo>
                  <a:pt x="0" y="4887310"/>
                </a:moveTo>
                <a:cubicBezTo>
                  <a:pt x="426983" y="4328948"/>
                  <a:pt x="853966" y="3770586"/>
                  <a:pt x="1466193" y="3421117"/>
                </a:cubicBezTo>
                <a:cubicBezTo>
                  <a:pt x="2078420" y="3071648"/>
                  <a:pt x="3095296" y="3187261"/>
                  <a:pt x="3673365" y="2790496"/>
                </a:cubicBezTo>
                <a:cubicBezTo>
                  <a:pt x="4251434" y="2393730"/>
                  <a:pt x="4561490" y="1505607"/>
                  <a:pt x="4934607" y="1040524"/>
                </a:cubicBezTo>
                <a:cubicBezTo>
                  <a:pt x="5307724" y="575441"/>
                  <a:pt x="5912069" y="0"/>
                  <a:pt x="5912069"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pic>
        <p:nvPicPr>
          <p:cNvPr id="165891" name="Picture 11"/>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11163" y="2895600"/>
            <a:ext cx="8504237"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5892" name="TextBox 1"/>
          <p:cNvSpPr txBox="1">
            <a:spLocks noChangeArrowheads="1"/>
          </p:cNvSpPr>
          <p:nvPr/>
        </p:nvSpPr>
        <p:spPr bwMode="auto">
          <a:xfrm>
            <a:off x="0" y="228600"/>
            <a:ext cx="59436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HỢP TÁC </a:t>
            </a:r>
          </a:p>
          <a:p>
            <a:pPr algn="ctr" eaLnBrk="1" fontAlgn="auto" hangingPunct="1">
              <a:spcBef>
                <a:spcPts val="0"/>
              </a:spcBef>
              <a:spcAft>
                <a:spcPts val="0"/>
              </a:spcAft>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CÙNG </a:t>
            </a:r>
            <a:r>
              <a:rPr lang="en-US" sz="3200" b="1" smtClean="0">
                <a:effectLst>
                  <a:outerShdw blurRad="38100" dist="38100" dir="2700000" algn="tl">
                    <a:srgbClr val="000000">
                      <a:alpha val="43137"/>
                    </a:srgbClr>
                  </a:outerShdw>
                </a:effectLst>
                <a:latin typeface="Times New Roman" pitchFamily="18" charset="0"/>
                <a:cs typeface="Times New Roman" pitchFamily="18" charset="0"/>
              </a:rPr>
              <a:t>PHÁT </a:t>
            </a:r>
            <a:r>
              <a:rPr lang="en-US" sz="3200" b="1">
                <a:effectLst>
                  <a:outerShdw blurRad="38100" dist="38100" dir="2700000" algn="tl">
                    <a:srgbClr val="000000">
                      <a:alpha val="43137"/>
                    </a:srgbClr>
                  </a:outerShdw>
                </a:effectLst>
                <a:latin typeface="Times New Roman" pitchFamily="18" charset="0"/>
                <a:cs typeface="Times New Roman" pitchFamily="18" charset="0"/>
              </a:rPr>
              <a:t>TRIỂN</a:t>
            </a:r>
          </a:p>
          <a:p>
            <a:pPr algn="ctr" eaLnBrk="1" hangingPunct="1"/>
            <a:endParaRPr lang="en-US" sz="360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7200" y="4081844"/>
            <a:ext cx="2133600" cy="2362200"/>
          </a:xfrm>
          <a:prstGeom prst="ellipse">
            <a:avLst/>
          </a:prstGeom>
          <a:ln>
            <a:noFill/>
          </a:ln>
          <a:effectLst>
            <a:softEdge rad="112500"/>
          </a:effectLst>
        </p:spPr>
      </p:pic>
      <p:pic>
        <p:nvPicPr>
          <p:cNvPr id="10" name="Picture 9"/>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276600" y="2259396"/>
            <a:ext cx="2145487" cy="2493579"/>
          </a:xfrm>
          <a:prstGeom prst="ellipse">
            <a:avLst/>
          </a:prstGeom>
          <a:ln>
            <a:noFill/>
          </a:ln>
          <a:effectLst>
            <a:softEdge rad="112500"/>
          </a:effectLst>
        </p:spPr>
      </p:pic>
      <p:pic>
        <p:nvPicPr>
          <p:cNvPr id="11" name="Picture 10"/>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943600" y="76200"/>
            <a:ext cx="3124200" cy="26527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3" name="TextBox 12"/>
          <p:cNvSpPr txBox="1"/>
          <p:nvPr/>
        </p:nvSpPr>
        <p:spPr>
          <a:xfrm>
            <a:off x="3456491" y="1143000"/>
            <a:ext cx="184731" cy="461665"/>
          </a:xfrm>
          <a:prstGeom prst="rect">
            <a:avLst/>
          </a:prstGeom>
          <a:noFill/>
        </p:spPr>
        <p:txBody>
          <a:bodyPr wrap="none">
            <a:spAutoFit/>
          </a:bodyPr>
          <a:lstStyle/>
          <a:p>
            <a:pPr algn="ctr" eaLnBrk="1" fontAlgn="auto" hangingPunct="1">
              <a:spcBef>
                <a:spcPts val="0"/>
              </a:spcBef>
              <a:spcAft>
                <a:spcPts val="0"/>
              </a:spcAft>
              <a:defRPr/>
            </a:pP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6" name="Straight Connector 15"/>
          <p:cNvCxnSpPr/>
          <p:nvPr/>
        </p:nvCxnSpPr>
        <p:spPr>
          <a:xfrm flipV="1">
            <a:off x="2590800" y="4083050"/>
            <a:ext cx="838200" cy="6699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lnSpc>
                <a:spcPts val="3000"/>
              </a:lnSpc>
              <a:spcBef>
                <a:spcPts val="600"/>
              </a:spcBef>
            </a:pPr>
            <a:r>
              <a:rPr lang="en-US" altLang="ko-KR" sz="3600" b="1" smtClean="0">
                <a:solidFill>
                  <a:schemeClr val="bg1"/>
                </a:solidFill>
                <a:ea typeface="Dotum" pitchFamily="34" charset="-127"/>
                <a:cs typeface="Times New Roman" pitchFamily="18" charset="0"/>
                <a:sym typeface="Monotype Sorts"/>
              </a:rPr>
              <a:t>II. Xu hướng phát triển của </a:t>
            </a:r>
            <a:br>
              <a:rPr lang="en-US" altLang="ko-KR" sz="3600" b="1" smtClean="0">
                <a:solidFill>
                  <a:schemeClr val="bg1"/>
                </a:solidFill>
                <a:ea typeface="Dotum" pitchFamily="34" charset="-127"/>
                <a:cs typeface="Times New Roman" pitchFamily="18" charset="0"/>
                <a:sym typeface="Monotype Sorts"/>
              </a:rPr>
            </a:br>
            <a:r>
              <a:rPr lang="en-US" altLang="ko-KR" sz="3600" b="1" smtClean="0">
                <a:solidFill>
                  <a:schemeClr val="bg1"/>
                </a:solidFill>
                <a:ea typeface="Dotum" pitchFamily="34" charset="-127"/>
                <a:cs typeface="Times New Roman" pitchFamily="18" charset="0"/>
                <a:sym typeface="Monotype Sorts"/>
              </a:rPr>
              <a:t>hợp tác xã</a:t>
            </a:r>
          </a:p>
        </p:txBody>
      </p:sp>
      <p:sp>
        <p:nvSpPr>
          <p:cNvPr id="6147" name="Rectangle 3"/>
          <p:cNvSpPr>
            <a:spLocks noGrp="1" noChangeArrowheads="1"/>
          </p:cNvSpPr>
          <p:nvPr>
            <p:ph type="body" idx="1"/>
          </p:nvPr>
        </p:nvSpPr>
        <p:spPr>
          <a:xfrm>
            <a:off x="381000" y="1447800"/>
            <a:ext cx="8229600" cy="4419600"/>
          </a:xfrm>
        </p:spPr>
        <p:txBody>
          <a:bodyPr/>
          <a:lstStyle/>
          <a:p>
            <a:pPr algn="just" eaLnBrk="1" hangingPunct="1">
              <a:lnSpc>
                <a:spcPts val="3000"/>
              </a:lnSpc>
              <a:spcBef>
                <a:spcPts val="600"/>
              </a:spcBef>
              <a:buFont typeface="Wingdings" pitchFamily="2" charset="2"/>
              <a:buNone/>
            </a:pPr>
            <a:r>
              <a:rPr lang="en-US" sz="2600" b="1" i="1" smtClean="0">
                <a:solidFill>
                  <a:srgbClr val="FF0000"/>
                </a:solidFill>
                <a:cs typeface="Times New Roman" pitchFamily="18" charset="0"/>
              </a:rPr>
              <a:t>1. </a:t>
            </a:r>
            <a:r>
              <a:rPr lang="vi-VN" sz="2600" b="1" i="1" smtClean="0">
                <a:solidFill>
                  <a:srgbClr val="FF0000"/>
                </a:solidFill>
                <a:cs typeface="Times New Roman" pitchFamily="18" charset="0"/>
              </a:rPr>
              <a:t>HTX phục vụ </a:t>
            </a:r>
            <a:r>
              <a:rPr lang="en-US" sz="2600" b="1" i="1" smtClean="0">
                <a:solidFill>
                  <a:srgbClr val="FF0000"/>
                </a:solidFill>
                <a:cs typeface="Times New Roman" pitchFamily="18" charset="0"/>
              </a:rPr>
              <a:t>thành</a:t>
            </a:r>
            <a:r>
              <a:rPr lang="vi-VN" sz="2600" b="1" i="1" smtClean="0">
                <a:solidFill>
                  <a:srgbClr val="FF0000"/>
                </a:solidFill>
                <a:cs typeface="Times New Roman" pitchFamily="18" charset="0"/>
              </a:rPr>
              <a:t> viên</a:t>
            </a:r>
            <a:r>
              <a:rPr lang="en-US" sz="2600" b="1" i="1" smtClean="0">
                <a:solidFill>
                  <a:srgbClr val="FF0000"/>
                </a:solidFill>
                <a:cs typeface="Times New Roman" pitchFamily="18" charset="0"/>
              </a:rPr>
              <a:t> theo thông lệ quốc tế</a:t>
            </a:r>
          </a:p>
          <a:p>
            <a:pPr algn="just" eaLnBrk="1" hangingPunct="1">
              <a:lnSpc>
                <a:spcPts val="3000"/>
              </a:lnSpc>
              <a:spcBef>
                <a:spcPts val="600"/>
              </a:spcBef>
              <a:buFont typeface="Wingdings" pitchFamily="2" charset="2"/>
              <a:buNone/>
            </a:pPr>
            <a:r>
              <a:rPr lang="en-US" altLang="ko-KR" sz="2600" b="1" smtClean="0">
                <a:solidFill>
                  <a:srgbClr val="000000"/>
                </a:solidFill>
                <a:ea typeface="Gulim" pitchFamily="34" charset="-127"/>
                <a:cs typeface="Times New Roman" pitchFamily="18" charset="0"/>
                <a:sym typeface="Wingdings" pitchFamily="2" charset="2"/>
              </a:rPr>
              <a:t> </a:t>
            </a:r>
            <a:r>
              <a:rPr lang="en-US" sz="2600" b="1" smtClean="0">
                <a:cs typeface="Times New Roman" pitchFamily="18" charset="0"/>
              </a:rPr>
              <a:t>Thành viên “vừa góp vốn vừa là người sử dụng dịch vụ của HTX” hoặc “vừa góp vốn, vừa là người lao động của HTX”  </a:t>
            </a:r>
            <a:r>
              <a:rPr lang="vi-VN" sz="2600" b="1" smtClean="0">
                <a:cs typeface="Times New Roman" pitchFamily="18" charset="0"/>
              </a:rPr>
              <a:t>chiếm 68% số HTX</a:t>
            </a:r>
            <a:endParaRPr lang="en-US" altLang="ko-KR" sz="2600" b="1" smtClean="0">
              <a:solidFill>
                <a:srgbClr val="000000"/>
              </a:solidFill>
              <a:ea typeface="Gulim" pitchFamily="34" charset="-127"/>
            </a:endParaRPr>
          </a:p>
          <a:p>
            <a:pPr algn="just">
              <a:lnSpc>
                <a:spcPts val="3000"/>
              </a:lnSpc>
              <a:spcBef>
                <a:spcPts val="600"/>
              </a:spcBef>
              <a:buFont typeface="Wingdings" pitchFamily="2" charset="2"/>
              <a:buNone/>
            </a:pPr>
            <a:r>
              <a:rPr lang="en-US" altLang="ko-KR" sz="2600" b="1" smtClean="0">
                <a:solidFill>
                  <a:srgbClr val="000000"/>
                </a:solidFill>
                <a:ea typeface="Gulim" pitchFamily="34" charset="-127"/>
              </a:rPr>
              <a:t> </a:t>
            </a:r>
          </a:p>
          <a:p>
            <a:pPr algn="just">
              <a:lnSpc>
                <a:spcPts val="3000"/>
              </a:lnSpc>
              <a:spcBef>
                <a:spcPts val="600"/>
              </a:spcBef>
              <a:buFont typeface="Wingdings" pitchFamily="2" charset="2"/>
              <a:buNone/>
            </a:pPr>
            <a:r>
              <a:rPr lang="en-US" altLang="ko-KR" sz="2600" b="1" smtClean="0">
                <a:solidFill>
                  <a:srgbClr val="000000"/>
                </a:solidFill>
                <a:ea typeface="Gulim" pitchFamily="34" charset="-127"/>
                <a:sym typeface="Wingdings" pitchFamily="2" charset="2"/>
              </a:rPr>
              <a:t> </a:t>
            </a:r>
            <a:r>
              <a:rPr lang="en-US" altLang="ko-KR" sz="2600" b="1" smtClean="0">
                <a:solidFill>
                  <a:srgbClr val="000000"/>
                </a:solidFill>
                <a:ea typeface="Gulim" pitchFamily="34" charset="-127"/>
              </a:rPr>
              <a:t>Các HTX </a:t>
            </a:r>
            <a:r>
              <a:rPr lang="vi-VN" sz="2600" b="1" smtClean="0">
                <a:cs typeface="Times New Roman" pitchFamily="18" charset="0"/>
              </a:rPr>
              <a:t>đều có hoạt động </a:t>
            </a:r>
            <a:r>
              <a:rPr lang="en-US" sz="2600" b="1" smtClean="0">
                <a:cs typeface="Times New Roman" pitchFamily="18" charset="0"/>
              </a:rPr>
              <a:t>phục vụ kinh tế hộ xã viên: </a:t>
            </a:r>
            <a:r>
              <a:rPr lang="vi-VN" sz="2600" b="1" smtClean="0">
                <a:cs typeface="Times New Roman" pitchFamily="18" charset="0"/>
              </a:rPr>
              <a:t>cung </a:t>
            </a:r>
            <a:r>
              <a:rPr lang="en-US" sz="2600" b="1" smtClean="0">
                <a:cs typeface="Times New Roman" pitchFamily="18" charset="0"/>
              </a:rPr>
              <a:t>ứng</a:t>
            </a:r>
            <a:r>
              <a:rPr lang="vi-VN" sz="2600" b="1" smtClean="0">
                <a:cs typeface="Times New Roman" pitchFamily="18" charset="0"/>
              </a:rPr>
              <a:t> </a:t>
            </a:r>
            <a:r>
              <a:rPr lang="en-US" sz="2600" b="1" smtClean="0">
                <a:cs typeface="Times New Roman" pitchFamily="18" charset="0"/>
              </a:rPr>
              <a:t>sản phẩm dịch vụ đầu vào, bao tiêu sản phẩm </a:t>
            </a:r>
            <a:r>
              <a:rPr lang="vi-VN" sz="2600" b="1" smtClean="0">
                <a:cs typeface="Times New Roman" pitchFamily="18" charset="0"/>
              </a:rPr>
              <a:t>cho </a:t>
            </a:r>
            <a:r>
              <a:rPr lang="en-US" sz="2600" b="1" smtClean="0">
                <a:cs typeface="Times New Roman" pitchFamily="18" charset="0"/>
              </a:rPr>
              <a:t>xã</a:t>
            </a:r>
            <a:r>
              <a:rPr lang="vi-VN" sz="2600" b="1" smtClean="0">
                <a:cs typeface="Times New Roman" pitchFamily="18" charset="0"/>
              </a:rPr>
              <a:t> viên</a:t>
            </a:r>
            <a:r>
              <a:rPr lang="en-US" sz="2600" b="1" smtClean="0">
                <a:cs typeface="Times New Roman" pitchFamily="18" charset="0"/>
              </a:rPr>
              <a:t> hoặc tạo việc làm cho xã viên</a:t>
            </a:r>
            <a:endParaRPr lang="tr-TR" sz="2600" smtClean="0">
              <a:solidFill>
                <a:schemeClr val="folHlink"/>
              </a:solidFill>
              <a:cs typeface="Times New Roman" pitchFamily="18" charset="0"/>
            </a:endParaRPr>
          </a:p>
          <a:p>
            <a:pPr algn="just" eaLnBrk="1" hangingPunct="1">
              <a:lnSpc>
                <a:spcPct val="90000"/>
              </a:lnSpc>
              <a:buFont typeface="Wingdings" pitchFamily="2" charset="2"/>
              <a:buChar char="q"/>
            </a:pPr>
            <a:endParaRPr lang="en-GB" sz="2400" b="1" smtClean="0"/>
          </a:p>
          <a:p>
            <a:pPr eaLnBrk="1" hangingPunct="1">
              <a:lnSpc>
                <a:spcPct val="90000"/>
              </a:lnSpc>
              <a:buFont typeface="Wingdings" pitchFamily="2" charset="2"/>
              <a:buNone/>
            </a:pPr>
            <a:endParaRPr lang="en-US" sz="2400" smtClean="0">
              <a:solidFill>
                <a:srgbClr val="0000FF"/>
              </a:solidFill>
            </a:endParaRPr>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lnSpc>
                <a:spcPts val="3000"/>
              </a:lnSpc>
              <a:spcBef>
                <a:spcPts val="600"/>
              </a:spcBef>
            </a:pPr>
            <a:r>
              <a:rPr lang="en-US" altLang="ko-KR" sz="3600" b="1" smtClean="0">
                <a:solidFill>
                  <a:schemeClr val="bg1"/>
                </a:solidFill>
                <a:ea typeface="Dotum" pitchFamily="34" charset="-127"/>
                <a:cs typeface="Times New Roman" pitchFamily="18" charset="0"/>
                <a:sym typeface="Monotype Sorts"/>
              </a:rPr>
              <a:t>Xu hướng phát triển của tổ chức </a:t>
            </a:r>
            <a:br>
              <a:rPr lang="en-US" altLang="ko-KR" sz="3600" b="1" smtClean="0">
                <a:solidFill>
                  <a:schemeClr val="bg1"/>
                </a:solidFill>
                <a:ea typeface="Dotum" pitchFamily="34" charset="-127"/>
                <a:cs typeface="Times New Roman" pitchFamily="18" charset="0"/>
                <a:sym typeface="Monotype Sorts"/>
              </a:rPr>
            </a:br>
            <a:r>
              <a:rPr lang="en-US" altLang="ko-KR" sz="3600" b="1" smtClean="0">
                <a:solidFill>
                  <a:schemeClr val="bg1"/>
                </a:solidFill>
                <a:ea typeface="Dotum" pitchFamily="34" charset="-127"/>
                <a:cs typeface="Times New Roman" pitchFamily="18" charset="0"/>
                <a:sym typeface="Monotype Sorts"/>
              </a:rPr>
              <a:t>hợp tác xã</a:t>
            </a:r>
          </a:p>
        </p:txBody>
      </p:sp>
      <p:sp>
        <p:nvSpPr>
          <p:cNvPr id="11267" name="Rectangle 3"/>
          <p:cNvSpPr>
            <a:spLocks noGrp="1" noChangeArrowheads="1"/>
          </p:cNvSpPr>
          <p:nvPr>
            <p:ph type="body" idx="1"/>
          </p:nvPr>
        </p:nvSpPr>
        <p:spPr>
          <a:xfrm>
            <a:off x="381000" y="1447800"/>
            <a:ext cx="8229600" cy="4419600"/>
          </a:xfrm>
        </p:spPr>
        <p:txBody>
          <a:bodyPr/>
          <a:lstStyle/>
          <a:p>
            <a:pPr algn="just" eaLnBrk="1" hangingPunct="1">
              <a:lnSpc>
                <a:spcPts val="3000"/>
              </a:lnSpc>
              <a:spcBef>
                <a:spcPts val="1200"/>
              </a:spcBef>
              <a:buFont typeface="Wingdings" pitchFamily="2" charset="2"/>
              <a:buNone/>
            </a:pPr>
            <a:r>
              <a:rPr lang="en-US" sz="2800" b="1" i="1" smtClean="0">
                <a:solidFill>
                  <a:srgbClr val="FF0000"/>
                </a:solidFill>
                <a:cs typeface="Times New Roman" pitchFamily="18" charset="0"/>
              </a:rPr>
              <a:t>2. </a:t>
            </a:r>
            <a:r>
              <a:rPr lang="vi-VN" sz="2800" b="1" i="1" smtClean="0">
                <a:solidFill>
                  <a:srgbClr val="FF0000"/>
                </a:solidFill>
                <a:cs typeface="Times New Roman" pitchFamily="18" charset="0"/>
              </a:rPr>
              <a:t>HTX </a:t>
            </a:r>
            <a:r>
              <a:rPr lang="en-US" sz="2800" b="1" i="1" smtClean="0">
                <a:solidFill>
                  <a:srgbClr val="FF0000"/>
                </a:solidFill>
                <a:cs typeface="Times New Roman" pitchFamily="18" charset="0"/>
              </a:rPr>
              <a:t>mang nét riêng theo mô hình Công ty cổ phần</a:t>
            </a:r>
            <a:endParaRPr lang="en-US" sz="2800" smtClean="0">
              <a:solidFill>
                <a:srgbClr val="FF0000"/>
              </a:solidFill>
              <a:cs typeface="Times New Roman" pitchFamily="18" charset="0"/>
            </a:endParaRPr>
          </a:p>
          <a:p>
            <a:pPr algn="just">
              <a:lnSpc>
                <a:spcPts val="3000"/>
              </a:lnSpc>
              <a:spcBef>
                <a:spcPts val="1200"/>
              </a:spcBef>
              <a:buFont typeface="Wingdings" pitchFamily="2" charset="2"/>
              <a:buChar char=""/>
            </a:pPr>
            <a:r>
              <a:rPr lang="en-US" sz="2800" b="1" smtClean="0">
                <a:cs typeface="Times New Roman" pitchFamily="18" charset="0"/>
              </a:rPr>
              <a:t>Thành viên góp vốn để HTX tổ chức và hoạt động;</a:t>
            </a:r>
          </a:p>
          <a:p>
            <a:pPr algn="just">
              <a:lnSpc>
                <a:spcPts val="3000"/>
              </a:lnSpc>
              <a:spcBef>
                <a:spcPts val="1200"/>
              </a:spcBef>
              <a:buFont typeface="Wingdings" pitchFamily="2" charset="2"/>
              <a:buChar char=""/>
            </a:pPr>
            <a:r>
              <a:rPr lang="en-US" altLang="ko-KR" sz="2800" b="1" smtClean="0">
                <a:solidFill>
                  <a:srgbClr val="000000"/>
                </a:solidFill>
                <a:ea typeface="Gulim" pitchFamily="34" charset="-127"/>
              </a:rPr>
              <a:t>HTX hoạt động mang lại lợi nhuận cho thành viên HTX; </a:t>
            </a:r>
          </a:p>
          <a:p>
            <a:pPr algn="just">
              <a:lnSpc>
                <a:spcPts val="3000"/>
              </a:lnSpc>
              <a:spcBef>
                <a:spcPts val="1200"/>
              </a:spcBef>
              <a:buFont typeface="Wingdings" pitchFamily="2" charset="2"/>
              <a:buChar char=""/>
            </a:pPr>
            <a:r>
              <a:rPr lang="en-US" altLang="ko-KR" sz="2800" b="1" smtClean="0">
                <a:solidFill>
                  <a:srgbClr val="000000"/>
                </a:solidFill>
                <a:ea typeface="Gulim" pitchFamily="34" charset="-127"/>
              </a:rPr>
              <a:t>Một phần lợi nhuận của HTX chia theo tỷ lệ góp vốn (theo quy định của Điều lệ HTX)</a:t>
            </a:r>
            <a:endParaRPr lang="en-GB" sz="2400" b="1" smtClean="0"/>
          </a:p>
          <a:p>
            <a:pPr eaLnBrk="1" hangingPunct="1">
              <a:lnSpc>
                <a:spcPct val="90000"/>
              </a:lnSpc>
              <a:buFont typeface="Wingdings" pitchFamily="2" charset="2"/>
              <a:buNone/>
            </a:pPr>
            <a:endParaRPr lang="en-US" sz="2400" smtClean="0">
              <a:solidFill>
                <a:srgbClr val="0000FF"/>
              </a:solidFill>
            </a:endParaRPr>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algn="ctr" eaLnBrk="1" hangingPunct="1"/>
            <a:r>
              <a:rPr lang="en-US" sz="3600" b="1" smtClean="0">
                <a:cs typeface="Times New Roman" pitchFamily="18" charset="0"/>
              </a:rPr>
              <a:t>Nội dung</a:t>
            </a:r>
          </a:p>
        </p:txBody>
      </p:sp>
      <p:sp>
        <p:nvSpPr>
          <p:cNvPr id="12291" name="Rectangle 5"/>
          <p:cNvSpPr>
            <a:spLocks noGrp="1" noChangeArrowheads="1"/>
          </p:cNvSpPr>
          <p:nvPr>
            <p:ph type="body" idx="4294967295"/>
          </p:nvPr>
        </p:nvSpPr>
        <p:spPr>
          <a:xfrm>
            <a:off x="762000" y="2017713"/>
            <a:ext cx="7772400" cy="4114800"/>
          </a:xfrm>
        </p:spPr>
        <p:txBody>
          <a:bodyPr/>
          <a:lstStyle/>
          <a:p>
            <a:pPr marL="0" indent="0" algn="ctr" eaLnBrk="1" hangingPunct="1">
              <a:spcBef>
                <a:spcPct val="0"/>
              </a:spcBef>
              <a:buFont typeface="Wingdings" pitchFamily="2" charset="2"/>
              <a:buNone/>
            </a:pPr>
            <a:r>
              <a:rPr lang="en-US" sz="6600" b="1" i="1" smtClean="0">
                <a:solidFill>
                  <a:srgbClr val="FF0000"/>
                </a:solidFill>
                <a:cs typeface="Times New Roman" pitchFamily="18" charset="0"/>
              </a:rPr>
              <a:t>Phần II: </a:t>
            </a:r>
          </a:p>
          <a:p>
            <a:pPr marL="0" indent="0" algn="ctr" eaLnBrk="1" hangingPunct="1">
              <a:spcBef>
                <a:spcPct val="0"/>
              </a:spcBef>
              <a:buFont typeface="Wingdings" pitchFamily="2" charset="2"/>
              <a:buNone/>
            </a:pPr>
            <a:r>
              <a:rPr lang="en-US" sz="6600" b="1" i="1" smtClean="0">
                <a:solidFill>
                  <a:srgbClr val="FF0000"/>
                </a:solidFill>
                <a:cs typeface="Times New Roman" pitchFamily="18" charset="0"/>
              </a:rPr>
              <a:t>Mô hình hợp tác xã kiểu mới</a:t>
            </a: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mtClean="0"/>
              <a:t>Câu hỏi thảo luận nhanh</a:t>
            </a:r>
          </a:p>
        </p:txBody>
      </p:sp>
      <p:sp>
        <p:nvSpPr>
          <p:cNvPr id="207875" name="Rectangle 3"/>
          <p:cNvSpPr>
            <a:spLocks noGrp="1" noChangeArrowheads="1"/>
          </p:cNvSpPr>
          <p:nvPr>
            <p:ph type="body" idx="1"/>
          </p:nvPr>
        </p:nvSpPr>
        <p:spPr/>
        <p:txBody>
          <a:bodyPr/>
          <a:lstStyle/>
          <a:p>
            <a:pPr>
              <a:buFont typeface="Wingdings" pitchFamily="2" charset="2"/>
              <a:buNone/>
            </a:pPr>
            <a:r>
              <a:rPr lang="en-US" smtClean="0"/>
              <a:t>1. Các ANH CHỊ hiểu như thế nào về HTX kiểu cũ (Câu hỏi giành cho những ai đã là thành viên HTX thời kỳ trước đổi mới)</a:t>
            </a:r>
          </a:p>
          <a:p>
            <a:pPr>
              <a:buFont typeface="Wingdings" pitchFamily="2" charset="2"/>
              <a:buNone/>
            </a:pPr>
            <a:r>
              <a:rPr lang="en-US" smtClean="0"/>
              <a:t>2. Các ANH CHỊ hiểu thế nào về HTX theo quy định của Luật HTX 2012 (Hiểu thế nào về mô hình hoạt động, vai trò của HTX trong gia đoạn hiện nay) </a:t>
            </a:r>
          </a:p>
        </p:txBody>
      </p:sp>
      <p:pic>
        <p:nvPicPr>
          <p:cNvPr id="207876" name="Picture 8" descr="question_mark_food_small_5084639be087c322dd3ffa9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5600" y="2667000"/>
            <a:ext cx="741363"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7877" name="Picture 8" descr="question_mark_food_small_5084639be087c322dd3ffa9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8200" y="4648200"/>
            <a:ext cx="741363"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4426</TotalTime>
  <Words>4173</Words>
  <Application>Microsoft Office PowerPoint</Application>
  <PresentationFormat>On-screen Show (4:3)</PresentationFormat>
  <Paragraphs>409</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Radial</vt:lpstr>
      <vt:lpstr>CHUYÊN ĐỀ </vt:lpstr>
      <vt:lpstr>Nội dung</vt:lpstr>
      <vt:lpstr>Slide 3</vt:lpstr>
      <vt:lpstr>I. Đặc điểm quá trình phát triển HTX ở VN</vt:lpstr>
      <vt:lpstr>Đặc điểm quá trình phát triển HTX ở VN</vt:lpstr>
      <vt:lpstr>II. Xu hướng phát triển của  hợp tác xã</vt:lpstr>
      <vt:lpstr>Xu hướng phát triển của tổ chức  hợp tác xã</vt:lpstr>
      <vt:lpstr>Nội dung</vt:lpstr>
      <vt:lpstr>Câu hỏi thảo luận nhanh</vt:lpstr>
      <vt:lpstr>Mô hình hợp tác xã kiểu mới</vt:lpstr>
      <vt:lpstr>PHẦN III</vt:lpstr>
      <vt:lpstr>Slide 12</vt:lpstr>
      <vt:lpstr>MÔ HÌNH HỢP TÁC XÃ NN KIỂU MỚI</vt:lpstr>
      <vt:lpstr>II. Sự khác biệt giữa HTX NN kiểu mới  với HTX NN kiểu cũ</vt:lpstr>
      <vt:lpstr>II. Sự khác biệt giữa HTX NN kiểu mới  với HTX NN kiểu cũ</vt:lpstr>
      <vt:lpstr>II. Sự khác biệt giữa HTX NN kiểu mới  với HTX NN kiểu cũ</vt:lpstr>
      <vt:lpstr>II. Sự khác biệt giữa HTX NN kiểu mới  với HTX NN kiểu cũ</vt:lpstr>
      <vt:lpstr>Slide 18</vt:lpstr>
      <vt:lpstr>III. Sự khác nhau giữa HTX và DN</vt:lpstr>
      <vt:lpstr>III. Sự khác nhau giữa HTX và DN</vt:lpstr>
      <vt:lpstr>III. Sự khác nhau giữa HTX và DN</vt:lpstr>
      <vt:lpstr>III. Sự khác nhau giữa HTX và DN</vt:lpstr>
      <vt:lpstr>Slide 23</vt:lpstr>
      <vt:lpstr>6. Về: Nguyên tắc chung</vt:lpstr>
      <vt:lpstr>Slide 25</vt:lpstr>
      <vt:lpstr>Slide 26</vt:lpstr>
      <vt:lpstr>Slide 27</vt:lpstr>
      <vt:lpstr>Slide 28</vt:lpstr>
      <vt:lpstr>Phần IV:  Bản chất, nguyên tắc tổ chức, hoạt động của HTX kiểu mới</vt:lpstr>
      <vt:lpstr>Phần IV: Bản chất và nguyên tắc hoạt động của HTX</vt:lpstr>
      <vt:lpstr>Slide 31</vt:lpstr>
      <vt:lpstr>Slide 32</vt:lpstr>
      <vt:lpstr>II. Nguyên tắc hoạt động của HTX kiểu mới</vt:lpstr>
      <vt:lpstr>Slide 34</vt:lpstr>
      <vt:lpstr>III. Tổ chức bộ máy của HTX kiểu mới </vt:lpstr>
      <vt:lpstr>Tổ chức bộ máy của HTX kiểu mới </vt:lpstr>
      <vt:lpstr>Tổ chức bộ máy của HTX kiểu mới </vt:lpstr>
      <vt:lpstr>Tổ chức bộ máy của HTX kiểu mới</vt:lpstr>
      <vt:lpstr>9. Tài chính HTX</vt:lpstr>
      <vt:lpstr>10. Tài chính HTX</vt:lpstr>
      <vt:lpstr>Tài chính HTX</vt:lpstr>
      <vt:lpstr>11. Phân phối lợi nhuận của HTX</vt:lpstr>
      <vt:lpstr>12. Việc trả lại vốn góp cho thành viên HTX</vt:lpstr>
      <vt:lpstr>13. Chính sách tích lũy vốn của HTX</vt:lpstr>
      <vt:lpstr>V. Chính sách đối với hợp tác xã</vt:lpstr>
      <vt:lpstr>V. Chính sách đối với hợp tác xã</vt:lpstr>
      <vt:lpstr>V. Chính sách đối với hợp tác xã</vt:lpstr>
      <vt:lpstr>V. Chính sách đối với hợp tác xã</vt:lpstr>
      <vt:lpstr>V. Chính sách đối với hợp tác xã</vt:lpstr>
      <vt:lpstr>Phần Thảo Luận</vt:lpstr>
      <vt:lpstr>Phần Thảo Luận</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Bui Anh Tuan</dc:creator>
  <cp:lastModifiedBy>Admin</cp:lastModifiedBy>
  <cp:revision>338</cp:revision>
  <dcterms:created xsi:type="dcterms:W3CDTF">2006-10-21T00:03:53Z</dcterms:created>
  <dcterms:modified xsi:type="dcterms:W3CDTF">2020-10-22T09:06:34Z</dcterms:modified>
</cp:coreProperties>
</file>