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448" r:id="rId5"/>
    <p:sldId id="2462" r:id="rId6"/>
    <p:sldId id="259" r:id="rId7"/>
    <p:sldId id="2451" r:id="rId8"/>
    <p:sldId id="2454" r:id="rId9"/>
    <p:sldId id="262" r:id="rId10"/>
    <p:sldId id="2457" r:id="rId11"/>
    <p:sldId id="2464" r:id="rId12"/>
    <p:sldId id="2465" r:id="rId13"/>
    <p:sldId id="2466" r:id="rId14"/>
    <p:sldId id="2467" r:id="rId15"/>
    <p:sldId id="2436" r:id="rId16"/>
    <p:sldId id="2450" r:id="rId17"/>
    <p:sldId id="2432" r:id="rId18"/>
    <p:sldId id="2433" r:id="rId19"/>
    <p:sldId id="260" r:id="rId20"/>
    <p:sldId id="2453" r:id="rId21"/>
    <p:sldId id="2463" r:id="rId22"/>
    <p:sldId id="245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5033" autoAdjust="0"/>
  </p:normalViewPr>
  <p:slideViewPr>
    <p:cSldViewPr snapToGrid="0">
      <p:cViewPr varScale="1">
        <p:scale>
          <a:sx n="85" d="100"/>
          <a:sy n="85" d="100"/>
        </p:scale>
        <p:origin x="342" y="90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86294291338582"/>
          <c:y val="9.5207404635570744E-2"/>
          <c:w val="0.78510057634217656"/>
          <c:h val="0.68571017685364222"/>
        </c:manualLayout>
      </c:layout>
      <c:barChart>
        <c:barDir val="bar"/>
        <c:grouping val="clustered"/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Sector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3A2-4DE0-8664-F0E576FF22D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3A2-4DE0-8664-F0E576FF22D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3A2-4DE0-8664-F0E576FF22D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3A2-4DE0-8664-F0E576FF22DB}"/>
              </c:ext>
            </c:extLst>
          </c:dPt>
          <c:cat>
            <c:strRef>
              <c:f>Лист1!$A$2:$A$5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A3A2-4DE0-8664-F0E576FF22DB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Sector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81E4-4B7A-B54D-B343FC3DBA4F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Sector 3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81E4-4B7A-B54D-B343FC3DBA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1443196480"/>
        <c:axId val="1443187744"/>
      </c:barChart>
      <c:catAx>
        <c:axId val="14431964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Light" panose="020B0306030504020204" pitchFamily="34" charset="0"/>
              </a:defRPr>
            </a:pPr>
            <a:endParaRPr lang="en-US"/>
          </a:p>
        </c:txPr>
        <c:crossAx val="1443187744"/>
        <c:crosses val="autoZero"/>
        <c:auto val="1"/>
        <c:lblAlgn val="ctr"/>
        <c:lblOffset val="100"/>
        <c:noMultiLvlLbl val="0"/>
      </c:catAx>
      <c:valAx>
        <c:axId val="1443187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Light" panose="020B0306030504020204" pitchFamily="34" charset="0"/>
              </a:defRPr>
            </a:pPr>
            <a:endParaRPr lang="en-US"/>
          </a:p>
        </c:txPr>
        <c:crossAx val="1443196480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9976744317449631"/>
          <c:w val="1"/>
          <c:h val="3.79695246427529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Roboto" panose="02000000000000000000" pitchFamily="2" charset="0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500">
          <a:latin typeface="Roboto" panose="02000000000000000000" pitchFamily="2" charset="0"/>
          <a:ea typeface="Roboto" panose="02000000000000000000" pitchFamily="2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59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10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1.wdp"/><Relationship Id="rId7" Type="http://schemas.openxmlformats.org/officeDocument/2006/relationships/image" Target="../media/image1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microsoft.com/office/2007/relationships/hdphoto" Target="../media/hdphoto12.wdp"/><Relationship Id="rId3" Type="http://schemas.openxmlformats.org/officeDocument/2006/relationships/image" Target="../media/image20.png"/><Relationship Id="rId7" Type="http://schemas.openxmlformats.org/officeDocument/2006/relationships/image" Target="../media/image22.jpe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microsoft.com/office/2007/relationships/hdphoto" Target="../media/hdphoto9.wdp"/><Relationship Id="rId11" Type="http://schemas.microsoft.com/office/2007/relationships/hdphoto" Target="../media/hdphoto11.wdp"/><Relationship Id="rId5" Type="http://schemas.openxmlformats.org/officeDocument/2006/relationships/image" Target="../media/image21.png"/><Relationship Id="rId10" Type="http://schemas.openxmlformats.org/officeDocument/2006/relationships/image" Target="../media/image24.png"/><Relationship Id="rId4" Type="http://schemas.microsoft.com/office/2007/relationships/hdphoto" Target="../media/hdphoto8.wdp"/><Relationship Id="rId9" Type="http://schemas.microsoft.com/office/2007/relationships/hdphoto" Target="../media/hdphoto10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7" Type="http://schemas.microsoft.com/office/2007/relationships/hdphoto" Target="../media/hdphoto15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8.png"/><Relationship Id="rId5" Type="http://schemas.microsoft.com/office/2007/relationships/hdphoto" Target="../media/hdphoto14.wdp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16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topdev.vn/blog/html-la-gi/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microsoft.com/office/2007/relationships/hdphoto" Target="../media/hdphoto7.wdp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microsoft.com/office/2007/relationships/hdphoto" Target="../media/hdphoto7.wdp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6" y="2028029"/>
            <a:ext cx="11490325" cy="823913"/>
          </a:xfrm>
        </p:spPr>
        <p:txBody>
          <a:bodyPr/>
          <a:lstStyle/>
          <a:p>
            <a:r>
              <a:rPr lang="en-US" sz="4500" dirty="0" err="1"/>
              <a:t>Đồ</a:t>
            </a:r>
            <a:r>
              <a:rPr lang="en-US" sz="4500" dirty="0"/>
              <a:t> </a:t>
            </a:r>
            <a:r>
              <a:rPr lang="en-US" sz="4500" dirty="0" err="1"/>
              <a:t>án</a:t>
            </a:r>
            <a:r>
              <a:rPr lang="en-US" sz="4500" dirty="0"/>
              <a:t> </a:t>
            </a:r>
            <a:r>
              <a:rPr lang="en-US" sz="4500" dirty="0" err="1"/>
              <a:t>cơ</a:t>
            </a:r>
            <a:r>
              <a:rPr lang="en-US" sz="4500" dirty="0"/>
              <a:t> sở1:</a:t>
            </a:r>
            <a:br>
              <a:rPr lang="en-US" sz="4500" dirty="0"/>
            </a:br>
            <a:r>
              <a:rPr lang="en-US" sz="4500" dirty="0" err="1"/>
              <a:t>Cửa</a:t>
            </a:r>
            <a:r>
              <a:rPr lang="en-US" sz="4500" dirty="0"/>
              <a:t> </a:t>
            </a:r>
            <a:r>
              <a:rPr lang="en-US" sz="4500" dirty="0" err="1"/>
              <a:t>hàng</a:t>
            </a:r>
            <a:r>
              <a:rPr lang="en-US" sz="4500" dirty="0"/>
              <a:t> </a:t>
            </a:r>
            <a:r>
              <a:rPr lang="en-US" sz="4500" dirty="0" err="1"/>
              <a:t>sách</a:t>
            </a:r>
            <a:r>
              <a:rPr lang="en-US" sz="4500" dirty="0"/>
              <a:t> mini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9.24.XX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Bring Knowledge To The Human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86E0A1E4-5D8E-48D5-A242-4FE023228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347"/>
            <a:ext cx="12192001" cy="12557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671E1E-7A60-418A-8637-31307FBCC8B6}"/>
              </a:ext>
            </a:extLst>
          </p:cNvPr>
          <p:cNvSpPr txBox="1"/>
          <p:nvPr/>
        </p:nvSpPr>
        <p:spPr>
          <a:xfrm>
            <a:off x="7947379" y="4917885"/>
            <a:ext cx="42446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Thành</a:t>
            </a:r>
            <a:r>
              <a:rPr lang="en-US" sz="2200" dirty="0"/>
              <a:t> </a:t>
            </a:r>
            <a:r>
              <a:rPr lang="en-US" sz="2200" dirty="0" err="1"/>
              <a:t>viên</a:t>
            </a:r>
            <a:r>
              <a:rPr lang="en-US" sz="2200" dirty="0"/>
              <a:t>: Nguyễn </a:t>
            </a:r>
            <a:r>
              <a:rPr lang="en-US" sz="2200" dirty="0" err="1"/>
              <a:t>Thị</a:t>
            </a:r>
            <a:r>
              <a:rPr lang="en-US" sz="2200" dirty="0"/>
              <a:t> </a:t>
            </a:r>
            <a:r>
              <a:rPr lang="en-US" sz="2200" dirty="0" err="1"/>
              <a:t>Hồng</a:t>
            </a:r>
            <a:r>
              <a:rPr lang="en-US" sz="2200" dirty="0"/>
              <a:t> </a:t>
            </a:r>
            <a:r>
              <a:rPr lang="en-US" sz="2200" dirty="0" err="1"/>
              <a:t>Hạnh</a:t>
            </a:r>
            <a:endParaRPr lang="en-US" sz="2200" dirty="0"/>
          </a:p>
          <a:p>
            <a:r>
              <a:rPr lang="en-US" sz="2200" dirty="0"/>
              <a:t>GVHD: </a:t>
            </a:r>
            <a:r>
              <a:rPr lang="en-US" sz="2200" dirty="0" err="1"/>
              <a:t>Ths</a:t>
            </a:r>
            <a:r>
              <a:rPr lang="en-US" sz="2200" dirty="0"/>
              <a:t>. </a:t>
            </a:r>
            <a:r>
              <a:rPr lang="en-US" sz="2200" dirty="0" err="1"/>
              <a:t>Bùi</a:t>
            </a:r>
            <a:r>
              <a:rPr lang="en-US" sz="2200" dirty="0"/>
              <a:t> Anh </a:t>
            </a:r>
            <a:r>
              <a:rPr lang="en-US" sz="2200" dirty="0" err="1"/>
              <a:t>Tuấn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</a:t>
            </a:r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378134"/>
            <a:ext cx="2377440" cy="365125"/>
          </a:xfrm>
        </p:spPr>
        <p:txBody>
          <a:bodyPr/>
          <a:lstStyle/>
          <a:p>
            <a:r>
              <a:rPr lang="en-US" spc="300" dirty="0"/>
              <a:t>LOOKING AHEAD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529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496275"/>
            <a:ext cx="5897218" cy="4749688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dirty="0"/>
              <a:t>Website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dung 1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dnah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1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,…</a:t>
            </a:r>
          </a:p>
          <a:p>
            <a:pPr>
              <a:buFontTx/>
              <a:buChar char="-"/>
            </a:pPr>
            <a:r>
              <a:rPr lang="en-US" dirty="0"/>
              <a:t>Website </a:t>
            </a:r>
            <a:r>
              <a:rPr lang="en-US" dirty="0" err="1"/>
              <a:t>đá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nang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dung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thú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sót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diên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sé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them 1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livestream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giứa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,…</a:t>
            </a:r>
          </a:p>
          <a:p>
            <a:pPr>
              <a:buFontTx/>
              <a:buChar char="-"/>
            </a:pPr>
            <a:r>
              <a:rPr lang="en-US" dirty="0" err="1"/>
              <a:t>Và</a:t>
            </a:r>
            <a:r>
              <a:rPr lang="en-US" dirty="0"/>
              <a:t> qua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1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đá</a:t>
            </a:r>
            <a:r>
              <a:rPr lang="en-US" dirty="0"/>
              <a:t> </a:t>
            </a: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them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web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html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them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1 </a:t>
            </a:r>
            <a:r>
              <a:rPr lang="en-US" dirty="0" err="1"/>
              <a:t>số</a:t>
            </a:r>
            <a:r>
              <a:rPr lang="en-US" dirty="0"/>
              <a:t> framework </a:t>
            </a:r>
            <a:r>
              <a:rPr lang="en-US" dirty="0" err="1"/>
              <a:t>hứu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đực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25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6998" y="-2667000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pic>
        <p:nvPicPr>
          <p:cNvPr id="24" name="Online Image Placeholder 23" descr="User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/>
      </p:pic>
      <p:pic>
        <p:nvPicPr>
          <p:cNvPr id="12" name="Online Image Placeholder 11" descr="Smart Phone">
            <a:extLst>
              <a:ext uri="{FF2B5EF4-FFF2-40B4-BE49-F238E27FC236}">
                <a16:creationId xmlns:a16="http://schemas.microsoft.com/office/drawing/2014/main" id="{4E709B75-16EA-4581-AED9-567DEF45A6B2}"/>
              </a:ext>
            </a:extLst>
          </p:cNvPr>
          <p:cNvPicPr>
            <a:picLocks noGrp="1" noChangeAspect="1"/>
          </p:cNvPicPr>
          <p:nvPr>
            <p:ph type="clipArt" sz="quarter" idx="20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0873" y="3118670"/>
            <a:ext cx="730250" cy="730250"/>
          </a:xfrm>
        </p:spPr>
      </p:pic>
      <p:pic>
        <p:nvPicPr>
          <p:cNvPr id="28" name="Online Image Placeholder 27" descr="Envelope">
            <a:extLst>
              <a:ext uri="{FF2B5EF4-FFF2-40B4-BE49-F238E27FC236}">
                <a16:creationId xmlns:a16="http://schemas.microsoft.com/office/drawing/2014/main" id="{D4D09222-33EB-4F99-9A89-51E2E1E97584}"/>
              </a:ext>
            </a:extLst>
          </p:cNvPr>
          <p:cNvPicPr>
            <a:picLocks noGrp="1" noChangeAspect="1"/>
          </p:cNvPicPr>
          <p:nvPr>
            <p:ph type="clipArt" sz="quarter" idx="21"/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070B25-2BBC-49AC-9CFA-1CD7195DF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8193" y="3903126"/>
            <a:ext cx="3387275" cy="518795"/>
          </a:xfrm>
        </p:spPr>
        <p:txBody>
          <a:bodyPr/>
          <a:lstStyle/>
          <a:p>
            <a:r>
              <a:rPr lang="en-US" dirty="0"/>
              <a:t>Nguyễn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Hồng</a:t>
            </a:r>
            <a:r>
              <a:rPr lang="en-US" dirty="0"/>
              <a:t> </a:t>
            </a:r>
            <a:r>
              <a:rPr lang="en-US" dirty="0" err="1"/>
              <a:t>Hạnh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2524A0-105C-4170-BB48-CD0756FB3D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+1 (589) 555-0199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57A531-5B0F-485D-A015-BC78AD089B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9137" y="3903126"/>
            <a:ext cx="3280329" cy="51879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Nthhanh.20it7@vku.udn.vn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fb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4AB6F96-E5E8-4B40-A18C-2D078D1C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SATISFIED CUTOMER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72BBC-FC90-4B63-96CA-ABED853DB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779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by sector</a:t>
            </a:r>
          </a:p>
        </p:txBody>
      </p:sp>
      <p:graphicFrame>
        <p:nvGraphicFramePr>
          <p:cNvPr id="6" name="Chart" descr="Chart goes here">
            <a:extLst>
              <a:ext uri="{FF2B5EF4-FFF2-40B4-BE49-F238E27FC236}">
                <a16:creationId xmlns:a16="http://schemas.microsoft.com/office/drawing/2014/main" id="{6573B952-4CEE-4757-91AB-02A6F22E1CF3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2201656"/>
              </p:ext>
            </p:extLst>
          </p:nvPr>
        </p:nvGraphicFramePr>
        <p:xfrm>
          <a:off x="0" y="1371600"/>
          <a:ext cx="121920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7EF4CE-E0F9-4353-9C7D-5294DDF36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4520" y="2418985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Growth by sector </a:t>
            </a:r>
          </a:p>
        </p:txBody>
      </p:sp>
      <p:graphicFrame>
        <p:nvGraphicFramePr>
          <p:cNvPr id="6" name="Table 2" descr="Table Goes Here">
            <a:extLst>
              <a:ext uri="{FF2B5EF4-FFF2-40B4-BE49-F238E27FC236}">
                <a16:creationId xmlns:a16="http://schemas.microsoft.com/office/drawing/2014/main" id="{0E9A2E70-9C73-45A4-9B0C-E2433CF2A835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96309014"/>
              </p:ext>
            </p:extLst>
          </p:nvPr>
        </p:nvGraphicFramePr>
        <p:xfrm>
          <a:off x="595313" y="2406285"/>
          <a:ext cx="11001375" cy="2775993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2200275">
                  <a:extLst>
                    <a:ext uri="{9D8B030D-6E8A-4147-A177-3AD203B41FA5}">
                      <a16:colId xmlns:a16="http://schemas.microsoft.com/office/drawing/2014/main" val="2481577866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2836427615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310093864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2023951014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2906063091"/>
                    </a:ext>
                  </a:extLst>
                </a:gridCol>
              </a:tblGrid>
              <a:tr h="581433">
                <a:tc>
                  <a:txBody>
                    <a:bodyPr/>
                    <a:lstStyle/>
                    <a:p>
                      <a:endParaRPr lang="en-US" dirty="0"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Biome Light" panose="020B0303030204020804" pitchFamily="34" charset="0"/>
                        </a:rPr>
                        <a:t>Q1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Biome Light" panose="020B0303030204020804" pitchFamily="34" charset="0"/>
                        </a:rPr>
                        <a:t>Q2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Biome Light" panose="020B0303030204020804" pitchFamily="34" charset="0"/>
                        </a:rPr>
                        <a:t>Q3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Biome Light" panose="020B0303030204020804" pitchFamily="34" charset="0"/>
                        </a:rPr>
                        <a:t>Q4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42041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/>
                      <a:r>
                        <a:rPr lang="en-US" sz="1600" spc="3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SERIES 1</a:t>
                      </a:r>
                    </a:p>
                  </a:txBody>
                  <a:tcPr marL="18288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4.3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2.5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3.5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4.5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24629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/>
                      <a:r>
                        <a:rPr lang="en-US" sz="1600" spc="3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SERIES 2</a:t>
                      </a:r>
                    </a:p>
                  </a:txBody>
                  <a:tcPr marL="18288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2.4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4.4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1.8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2.8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60785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/>
                      <a:r>
                        <a:rPr lang="en-US" sz="1600" spc="3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SERIES 3</a:t>
                      </a:r>
                    </a:p>
                  </a:txBody>
                  <a:tcPr marL="18288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125802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0AEA731-C7D0-4A0E-B871-4F369D8BE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team</a:t>
            </a:r>
          </a:p>
        </p:txBody>
      </p:sp>
      <p:pic>
        <p:nvPicPr>
          <p:cNvPr id="11" name="Picture Placeholder 10" descr="portrait">
            <a:extLst>
              <a:ext uri="{FF2B5EF4-FFF2-40B4-BE49-F238E27FC236}">
                <a16:creationId xmlns:a16="http://schemas.microsoft.com/office/drawing/2014/main" id="{011BDE68-0A80-4D82-92C3-76544DD8F07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/>
      </p:pic>
      <p:pic>
        <p:nvPicPr>
          <p:cNvPr id="16" name="Picture Placeholder 15" descr="portrait">
            <a:extLst>
              <a:ext uri="{FF2B5EF4-FFF2-40B4-BE49-F238E27FC236}">
                <a16:creationId xmlns:a16="http://schemas.microsoft.com/office/drawing/2014/main" id="{740533F4-86F2-4B1E-96A3-2FA4F436D3A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3885" t="18388" r="16167" b="36404"/>
          <a:stretch/>
        </p:blipFill>
        <p:spPr>
          <a:xfrm>
            <a:off x="4051300" y="365125"/>
            <a:ext cx="2997200" cy="1781979"/>
          </a:xfrm>
        </p:spPr>
      </p:pic>
      <p:pic>
        <p:nvPicPr>
          <p:cNvPr id="18" name="Picture Placeholder 17" descr="portrait">
            <a:extLst>
              <a:ext uri="{FF2B5EF4-FFF2-40B4-BE49-F238E27FC236}">
                <a16:creationId xmlns:a16="http://schemas.microsoft.com/office/drawing/2014/main" id="{18BC2A5A-7F05-4444-8281-26D53119418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7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/>
      </p:pic>
      <p:pic>
        <p:nvPicPr>
          <p:cNvPr id="22" name="Picture Placeholder 21" descr="portrait">
            <a:extLst>
              <a:ext uri="{FF2B5EF4-FFF2-40B4-BE49-F238E27FC236}">
                <a16:creationId xmlns:a16="http://schemas.microsoft.com/office/drawing/2014/main" id="{AF3616EE-41A1-44FC-B25A-038F0C3213D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/>
      </p:pic>
      <p:pic>
        <p:nvPicPr>
          <p:cNvPr id="24" name="Picture Placeholder 23" descr="portrait">
            <a:extLst>
              <a:ext uri="{FF2B5EF4-FFF2-40B4-BE49-F238E27FC236}">
                <a16:creationId xmlns:a16="http://schemas.microsoft.com/office/drawing/2014/main" id="{2708FFA5-E81C-4FD0-970D-C71D36C8D365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10" cstate="email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/>
      </p:pic>
      <p:pic>
        <p:nvPicPr>
          <p:cNvPr id="20" name="Picture Placeholder 19" descr="portrait">
            <a:extLst>
              <a:ext uri="{FF2B5EF4-FFF2-40B4-BE49-F238E27FC236}">
                <a16:creationId xmlns:a16="http://schemas.microsoft.com/office/drawing/2014/main" id="{5AFBBF42-7056-4477-896E-1E8073CB4729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12" cstate="email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8985" t="7844" r="6193" b="16511"/>
          <a:stretch/>
        </p:blipFill>
        <p:spPr>
          <a:xfrm>
            <a:off x="4051300" y="4479925"/>
            <a:ext cx="2997200" cy="1781979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4E49AC7-7A73-4B51-BDF6-EABA3162F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spc="300" dirty="0"/>
              <a:t>ANA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CEO</a:t>
            </a:r>
          </a:p>
          <a:p>
            <a:pPr marL="0" indent="0">
              <a:buNone/>
            </a:pPr>
            <a:r>
              <a:rPr lang="en-US" sz="1800" spc="300" dirty="0"/>
              <a:t>LARISSA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CFO</a:t>
            </a:r>
          </a:p>
          <a:p>
            <a:pPr marL="0" indent="0">
              <a:buNone/>
            </a:pPr>
            <a:r>
              <a:rPr lang="en-US" sz="1800" spc="300" dirty="0"/>
              <a:t>ROMAN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CTO</a:t>
            </a:r>
          </a:p>
          <a:p>
            <a:pPr marL="0" indent="0">
              <a:buNone/>
            </a:pPr>
            <a:r>
              <a:rPr lang="en-US" sz="1800" spc="300" dirty="0"/>
              <a:t>FEDERICO</a:t>
            </a:r>
            <a:r>
              <a:rPr lang="en-US" sz="1800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CPO</a:t>
            </a:r>
          </a:p>
          <a:p>
            <a:pPr marL="0" indent="0">
              <a:buNone/>
            </a:pPr>
            <a:r>
              <a:rPr lang="en-US" sz="1800" spc="300" dirty="0"/>
              <a:t>ALEJANDRA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CMO</a:t>
            </a:r>
          </a:p>
          <a:p>
            <a:pPr marL="0" indent="0">
              <a:buNone/>
            </a:pPr>
            <a:r>
              <a:rPr lang="en-US" sz="1800" spc="300" dirty="0"/>
              <a:t>JIM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COO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F2A82-A1C3-4571-9ED3-A0EC07989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361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457865-6CE4-48F7-9DE8-065695261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3725" y="2417615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8000"/>
                  <a:lumOff val="2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300B5C-7AD0-42EE-A289-DB61F249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spc="300" dirty="0"/>
              <a:t>quarterly</a:t>
            </a:r>
            <a:r>
              <a:rPr lang="en-US" sz="4800" dirty="0"/>
              <a:t> timeline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1897641-C811-4117-B9B9-5EE41B5A3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177953"/>
              </p:ext>
            </p:extLst>
          </p:nvPr>
        </p:nvGraphicFramePr>
        <p:xfrm>
          <a:off x="681249" y="2400407"/>
          <a:ext cx="10827912" cy="2871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326">
                  <a:extLst>
                    <a:ext uri="{9D8B030D-6E8A-4147-A177-3AD203B41FA5}">
                      <a16:colId xmlns:a16="http://schemas.microsoft.com/office/drawing/2014/main" val="711439747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3789717619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2607839798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769144258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537907298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920672763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217148694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247395267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231269635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3587985154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3023193756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420336204"/>
                    </a:ext>
                  </a:extLst>
                </a:gridCol>
              </a:tblGrid>
              <a:tr h="58521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Q4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29144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JUL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AUG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SEP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OCT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NOV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DEC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JAN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FEB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MAR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APR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MAY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JUN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761096"/>
                  </a:ext>
                </a:extLst>
              </a:tr>
              <a:tr h="1645920"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PRODUCT LAUNCH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Lorem ipsum dolor sit amet, consectetur adipiscing elit. Mauris vitae lorem id leo accumsan.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PRODUCT LAUNCH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Lorem ipsum dolor sit amet, consectetur adipiscing elit. Mauris vitae lorem id leo accumsan.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PRODUCT LAUNCH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Lorem ipsum dolor sit amet, consectetur adipiscing elit. Mauris vitae lorem id leo accumsan.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PRODUCT LAUNCH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Lorem ipsum dolor sit amet, consectetur adipiscing elit. Mauris vitae lorem id leo accumsan.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72063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668FB-51EF-473B-89E5-AB8206BF49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08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534194-745D-4888-BF16-6C09F65EA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spc="300" dirty="0"/>
              <a:t>Goals for q2 </a:t>
            </a:r>
          </a:p>
        </p:txBody>
      </p:sp>
      <p:pic>
        <p:nvPicPr>
          <p:cNvPr id="14" name="Picture Placeholder 13" descr="person staring at blueprints on a wall">
            <a:extLst>
              <a:ext uri="{FF2B5EF4-FFF2-40B4-BE49-F238E27FC236}">
                <a16:creationId xmlns:a16="http://schemas.microsoft.com/office/drawing/2014/main" id="{0FFF32E4-AD91-40FC-9DF7-A3354578229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4341" b="4341"/>
          <a:stretch>
            <a:fillRect/>
          </a:stretch>
        </p:blipFill>
        <p:spPr/>
      </p:pic>
      <p:pic>
        <p:nvPicPr>
          <p:cNvPr id="16" name="Picture Placeholder 15" descr="sticky notes on a clear dry erase board">
            <a:extLst>
              <a:ext uri="{FF2B5EF4-FFF2-40B4-BE49-F238E27FC236}">
                <a16:creationId xmlns:a16="http://schemas.microsoft.com/office/drawing/2014/main" id="{50D4325D-C08E-44CB-8E25-A519866BD2D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4341" b="4341"/>
          <a:stretch>
            <a:fillRect/>
          </a:stretch>
        </p:blipFill>
        <p:spPr/>
      </p:pic>
      <p:pic>
        <p:nvPicPr>
          <p:cNvPr id="19" name="Picture Placeholder 18" descr="group of people at a conference table">
            <a:extLst>
              <a:ext uri="{FF2B5EF4-FFF2-40B4-BE49-F238E27FC236}">
                <a16:creationId xmlns:a16="http://schemas.microsoft.com/office/drawing/2014/main" id="{FB89929D-9F1B-48CA-B694-B0344FFC9F6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4341" b="4341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A248D7-680E-4181-9558-ED00D7CEAD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pc="300" dirty="0"/>
              <a:t>BUSINESS </a:t>
            </a:r>
            <a:br>
              <a:rPr lang="en-US" spc="300" dirty="0"/>
            </a:br>
            <a:r>
              <a:rPr lang="en-US" spc="300" dirty="0"/>
              <a:t>PRIORITIES</a:t>
            </a:r>
          </a:p>
          <a:p>
            <a:pPr marL="228600" indent="-2286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spc="0" dirty="0"/>
              <a:t>Increase customer satisfaction by 2%</a:t>
            </a:r>
          </a:p>
          <a:p>
            <a:pPr marL="228600" indent="-2286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spc="0" dirty="0"/>
              <a:t>Maintain growth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pc="300" dirty="0"/>
          </a:p>
          <a:p>
            <a:endParaRPr lang="en-US" dirty="0"/>
          </a:p>
        </p:txBody>
      </p:sp>
      <p:sp>
        <p:nvSpPr>
          <p:cNvPr id="12" name="Content Placeholder 24">
            <a:extLst>
              <a:ext uri="{FF2B5EF4-FFF2-40B4-BE49-F238E27FC236}">
                <a16:creationId xmlns:a16="http://schemas.microsoft.com/office/drawing/2014/main" id="{3DD3B9ED-231E-423D-B8D7-6DE1C249CA4E}"/>
              </a:ext>
            </a:extLst>
          </p:cNvPr>
          <p:cNvSpPr txBox="1">
            <a:spLocks/>
          </p:cNvSpPr>
          <p:nvPr/>
        </p:nvSpPr>
        <p:spPr>
          <a:xfrm>
            <a:off x="4541520" y="3670301"/>
            <a:ext cx="3108960" cy="275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spc="300" dirty="0"/>
              <a:t>ADDED </a:t>
            </a:r>
            <a:br>
              <a:rPr lang="en-US" sz="2400" spc="300" dirty="0"/>
            </a:br>
            <a:r>
              <a:rPr lang="en-US" sz="2400" spc="300" dirty="0"/>
              <a:t>PRIORITIES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Improve social media presence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Ensure the cost of development stays below budget</a:t>
            </a:r>
          </a:p>
          <a:p>
            <a:endParaRPr lang="en-US" dirty="0"/>
          </a:p>
        </p:txBody>
      </p:sp>
      <p:sp>
        <p:nvSpPr>
          <p:cNvPr id="13" name="Content Placeholder 25">
            <a:extLst>
              <a:ext uri="{FF2B5EF4-FFF2-40B4-BE49-F238E27FC236}">
                <a16:creationId xmlns:a16="http://schemas.microsoft.com/office/drawing/2014/main" id="{184497C2-C5BB-4C07-AF14-B5D10275FC68}"/>
              </a:ext>
            </a:extLst>
          </p:cNvPr>
          <p:cNvSpPr txBox="1">
            <a:spLocks/>
          </p:cNvSpPr>
          <p:nvPr/>
        </p:nvSpPr>
        <p:spPr>
          <a:xfrm>
            <a:off x="8122920" y="3670302"/>
            <a:ext cx="3108960" cy="275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2400" spc="300" dirty="0"/>
              <a:t>EMPLOYEE OPPORTUNITIES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Interns begin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Indoor rec leagues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Chess tournaments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Big Game watching party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7B9B9E1-D2EC-4B8B-BC3C-67231FDDCC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718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6" name="Picture Placeholder 5" descr="person staring at blueprints on a brick wall">
            <a:extLst>
              <a:ext uri="{FF2B5EF4-FFF2-40B4-BE49-F238E27FC236}">
                <a16:creationId xmlns:a16="http://schemas.microsoft.com/office/drawing/2014/main" id="{C07C315A-7CD1-432C-92FA-6B62159B56C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9248A72-A597-48DF-A270-3389F5D2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60945"/>
            <a:ext cx="5669280" cy="4208346"/>
          </a:xfrm>
        </p:spPr>
        <p:txBody>
          <a:bodyPr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OUR BUSINESS IS GOOD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Profits are up in the last quarter by 3%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WE’RE GETTING OUR WORK DONE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We finished the consolidation project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WE’RE DELIVERING FOR OUR CUSTOMERS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Customer satisfaction increased from 70 to 80%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OUR CUSTOMERS KEEP COMING BACK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We increased customer retention by 4%</a:t>
            </a:r>
          </a:p>
          <a:p>
            <a:endParaRPr lang="en-US" b="1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891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GIỚI THIỆU CHUNG</a:t>
            </a:r>
          </a:p>
          <a:p>
            <a:r>
              <a:rPr lang="en-US" dirty="0"/>
              <a:t>KIẾN TRÚC VÀ CÔNG NGHỆ</a:t>
            </a:r>
          </a:p>
          <a:p>
            <a:r>
              <a:rPr lang="en-US" dirty="0"/>
              <a:t>THIẾT KẾ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KẾT LUẬN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chung</a:t>
            </a:r>
            <a:endParaRPr lang="en-US" dirty="0"/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3017520" cy="464871"/>
          </a:xfrm>
        </p:spPr>
        <p:txBody>
          <a:bodyPr/>
          <a:lstStyle/>
          <a:p>
            <a:r>
              <a:rPr lang="en-US" dirty="0"/>
              <a:t>LÝ do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Tx/>
              <a:buChar char="-"/>
            </a:pP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thú</a:t>
            </a:r>
            <a:r>
              <a:rPr lang="en-US" dirty="0"/>
              <a:t> </a:t>
            </a:r>
            <a:r>
              <a:rPr lang="en-US" dirty="0" err="1"/>
              <a:t>vui</a:t>
            </a:r>
            <a:r>
              <a:rPr lang="en-US" dirty="0"/>
              <a:t> ko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, 1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chóng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tri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ko </a:t>
            </a:r>
            <a:r>
              <a:rPr lang="en-US" dirty="0" err="1"/>
              <a:t>phải</a:t>
            </a:r>
            <a:r>
              <a:rPr lang="en-US" dirty="0"/>
              <a:t> ai </a:t>
            </a:r>
            <a:r>
              <a:rPr lang="en-US" dirty="0" err="1"/>
              <a:t>cũng</a:t>
            </a:r>
            <a:r>
              <a:rPr lang="en-US" dirty="0"/>
              <a:t> co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1 </a:t>
            </a:r>
            <a:r>
              <a:rPr lang="en-US" dirty="0" err="1"/>
              <a:t>cuốn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thú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Do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ra 1 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1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mini online </a:t>
            </a:r>
            <a:r>
              <a:rPr lang="en-US" dirty="0" err="1"/>
              <a:t>giup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nhứng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dnagf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niềm</a:t>
            </a:r>
            <a:r>
              <a:rPr lang="en-US" dirty="0"/>
              <a:t> </a:t>
            </a:r>
            <a:r>
              <a:rPr lang="en-US" dirty="0" err="1"/>
              <a:t>vui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đam</a:t>
            </a:r>
            <a:r>
              <a:rPr lang="en-US" dirty="0"/>
              <a:t> </a:t>
            </a:r>
            <a:r>
              <a:rPr lang="en-US" dirty="0" err="1"/>
              <a:t>mê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cuốn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endParaRPr lang="en-US" dirty="0"/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02680" y="4393374"/>
            <a:ext cx="2834640" cy="365125"/>
          </a:xfrm>
        </p:spPr>
        <p:txBody>
          <a:bodyPr/>
          <a:lstStyle/>
          <a:p>
            <a:r>
              <a:rPr lang="en-US" dirty="0"/>
              <a:t>Let’s Dive 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534194-745D-4888-BF16-6C09F65EA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spc="300" dirty="0" err="1"/>
              <a:t>Công</a:t>
            </a:r>
            <a:r>
              <a:rPr lang="en-US" sz="4800" spc="300" dirty="0"/>
              <a:t> </a:t>
            </a:r>
            <a:r>
              <a:rPr lang="en-US" sz="4800" spc="300" dirty="0" err="1"/>
              <a:t>nghệ</a:t>
            </a:r>
            <a:endParaRPr lang="en-US" sz="4800" spc="3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A248D7-680E-4181-9558-ED00D7CEAD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pc="300" dirty="0"/>
              <a:t>HTML</a:t>
            </a:r>
          </a:p>
          <a:p>
            <a:pPr marL="228600" indent="-2286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 err="1"/>
              <a:t>tạo</a:t>
            </a:r>
            <a:r>
              <a:rPr lang="en-US" sz="1400" dirty="0"/>
              <a:t>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cấu</a:t>
            </a:r>
            <a:r>
              <a:rPr lang="en-US" sz="1400" dirty="0"/>
              <a:t> </a:t>
            </a:r>
            <a:r>
              <a:rPr lang="en-US" sz="1400" dirty="0" err="1"/>
              <a:t>trúc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thành</a:t>
            </a:r>
            <a:r>
              <a:rPr lang="en-US" sz="1400" dirty="0"/>
              <a:t> </a:t>
            </a:r>
            <a:r>
              <a:rPr lang="en-US" sz="1400" dirty="0" err="1"/>
              <a:t>phần</a:t>
            </a:r>
            <a:r>
              <a:rPr lang="en-US" sz="1400" dirty="0"/>
              <a:t> </a:t>
            </a:r>
            <a:r>
              <a:rPr lang="en-US" sz="1400" dirty="0" err="1"/>
              <a:t>trong</a:t>
            </a:r>
            <a:r>
              <a:rPr lang="en-US" sz="1400" dirty="0"/>
              <a:t> </a:t>
            </a:r>
            <a:r>
              <a:rPr lang="en-US" sz="1400" dirty="0" err="1"/>
              <a:t>trang</a:t>
            </a:r>
            <a:r>
              <a:rPr lang="en-US" sz="1400" dirty="0"/>
              <a:t> web </a:t>
            </a:r>
            <a:r>
              <a:rPr lang="en-US" sz="1400" dirty="0" err="1"/>
              <a:t>hoặc</a:t>
            </a:r>
            <a:r>
              <a:rPr lang="en-US" sz="1400" dirty="0"/>
              <a:t> </a:t>
            </a:r>
            <a:r>
              <a:rPr lang="en-US" sz="1400" dirty="0" err="1"/>
              <a:t>ứng</a:t>
            </a:r>
            <a:r>
              <a:rPr lang="en-US" sz="1400" dirty="0"/>
              <a:t> </a:t>
            </a:r>
            <a:r>
              <a:rPr lang="en-US" sz="1400" dirty="0" err="1"/>
              <a:t>dụng</a:t>
            </a:r>
            <a:endParaRPr lang="en-US" sz="1400" dirty="0"/>
          </a:p>
          <a:p>
            <a:endParaRPr lang="en-US" dirty="0"/>
          </a:p>
        </p:txBody>
      </p:sp>
      <p:sp>
        <p:nvSpPr>
          <p:cNvPr id="12" name="Content Placeholder 24">
            <a:extLst>
              <a:ext uri="{FF2B5EF4-FFF2-40B4-BE49-F238E27FC236}">
                <a16:creationId xmlns:a16="http://schemas.microsoft.com/office/drawing/2014/main" id="{3DD3B9ED-231E-423D-B8D7-6DE1C249CA4E}"/>
              </a:ext>
            </a:extLst>
          </p:cNvPr>
          <p:cNvSpPr txBox="1">
            <a:spLocks/>
          </p:cNvSpPr>
          <p:nvPr/>
        </p:nvSpPr>
        <p:spPr>
          <a:xfrm>
            <a:off x="4541520" y="3670301"/>
            <a:ext cx="3108960" cy="275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spc="300" dirty="0"/>
              <a:t>CSS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vi-VN" sz="16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vi-VN" sz="1400" dirty="0"/>
              <a:t>một ngôn ngữ được sử dụng để tìm và định dạng lại các phần tử được tạo ra bởi các ngôn ngữ đánh dấu (</a:t>
            </a:r>
            <a:r>
              <a:rPr lang="vi-VN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</a:t>
            </a:r>
            <a:r>
              <a:rPr lang="vi-VN" sz="1400" dirty="0"/>
              <a:t>)</a:t>
            </a:r>
            <a:endParaRPr lang="en-US" sz="1400" dirty="0"/>
          </a:p>
        </p:txBody>
      </p:sp>
      <p:sp>
        <p:nvSpPr>
          <p:cNvPr id="13" name="Content Placeholder 25">
            <a:extLst>
              <a:ext uri="{FF2B5EF4-FFF2-40B4-BE49-F238E27FC236}">
                <a16:creationId xmlns:a16="http://schemas.microsoft.com/office/drawing/2014/main" id="{184497C2-C5BB-4C07-AF14-B5D10275FC68}"/>
              </a:ext>
            </a:extLst>
          </p:cNvPr>
          <p:cNvSpPr txBox="1">
            <a:spLocks/>
          </p:cNvSpPr>
          <p:nvPr/>
        </p:nvSpPr>
        <p:spPr>
          <a:xfrm>
            <a:off x="8122920" y="3670302"/>
            <a:ext cx="3108960" cy="275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2400" spc="300" dirty="0"/>
              <a:t>JS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 err="1"/>
              <a:t>Ngôn</a:t>
            </a:r>
            <a:r>
              <a:rPr lang="en-US" sz="1400" dirty="0"/>
              <a:t> </a:t>
            </a:r>
            <a:r>
              <a:rPr lang="en-US" sz="1400" dirty="0" err="1"/>
              <a:t>ngữ</a:t>
            </a:r>
            <a:r>
              <a:rPr lang="en-US" sz="1400" dirty="0"/>
              <a:t> </a:t>
            </a:r>
            <a:r>
              <a:rPr lang="en-US" sz="1400" dirty="0" err="1"/>
              <a:t>lập</a:t>
            </a:r>
            <a:r>
              <a:rPr lang="en-US" sz="1400" dirty="0"/>
              <a:t> </a:t>
            </a:r>
            <a:r>
              <a:rPr lang="en-US" sz="1400" dirty="0" err="1"/>
              <a:t>trình</a:t>
            </a:r>
            <a:r>
              <a:rPr lang="en-US" sz="1400" dirty="0"/>
              <a:t> </a:t>
            </a:r>
            <a:r>
              <a:rPr lang="en-US" sz="1400" dirty="0" err="1"/>
              <a:t>giúp</a:t>
            </a:r>
            <a:r>
              <a:rPr lang="en-US" sz="1400" dirty="0"/>
              <a:t> </a:t>
            </a:r>
            <a:r>
              <a:rPr lang="en-US" sz="1400" dirty="0" err="1"/>
              <a:t>xây</a:t>
            </a:r>
            <a:r>
              <a:rPr lang="en-US" sz="1400" dirty="0"/>
              <a:t> </a:t>
            </a:r>
            <a:r>
              <a:rPr lang="en-US" sz="1400" dirty="0" err="1"/>
              <a:t>dựng</a:t>
            </a:r>
            <a:r>
              <a:rPr lang="en-US" sz="1400" dirty="0"/>
              <a:t> logic web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xây</a:t>
            </a:r>
            <a:r>
              <a:rPr lang="en-US" sz="1400" dirty="0"/>
              <a:t> </a:t>
            </a:r>
            <a:r>
              <a:rPr lang="en-US" sz="1400" dirty="0" err="1"/>
              <a:t>dựng</a:t>
            </a:r>
            <a:r>
              <a:rPr lang="en-US" sz="1400" dirty="0"/>
              <a:t> </a:t>
            </a:r>
            <a:r>
              <a:rPr lang="en-US" sz="1400" dirty="0" err="1"/>
              <a:t>nhiều</a:t>
            </a:r>
            <a:r>
              <a:rPr lang="en-US" sz="1400" dirty="0"/>
              <a:t> </a:t>
            </a:r>
            <a:r>
              <a:rPr lang="en-US" sz="1400" dirty="0" err="1"/>
              <a:t>ứng</a:t>
            </a:r>
            <a:r>
              <a:rPr lang="en-US" sz="1400" dirty="0"/>
              <a:t> </a:t>
            </a:r>
            <a:r>
              <a:rPr lang="en-US" sz="1400" dirty="0" err="1"/>
              <a:t>dụng</a:t>
            </a:r>
            <a:r>
              <a:rPr lang="en-US" sz="1400" dirty="0"/>
              <a:t> </a:t>
            </a:r>
            <a:r>
              <a:rPr lang="en-US" sz="1400" dirty="0" err="1"/>
              <a:t>khác</a:t>
            </a:r>
            <a:endParaRPr lang="en-US" sz="1400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7B9B9E1-D2EC-4B8B-BC3C-67231FDDCC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pic>
        <p:nvPicPr>
          <p:cNvPr id="1028" name="Picture 4" descr="HTML Viewer Q trên App Store">
            <a:extLst>
              <a:ext uri="{FF2B5EF4-FFF2-40B4-BE49-F238E27FC236}">
                <a16:creationId xmlns:a16="http://schemas.microsoft.com/office/drawing/2014/main" id="{3D7CF81C-3806-4587-B05A-457BC24FFF3B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1" r="688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senvolvimento Web | Tech Degree">
            <a:extLst>
              <a:ext uri="{FF2B5EF4-FFF2-40B4-BE49-F238E27FC236}">
                <a16:creationId xmlns:a16="http://schemas.microsoft.com/office/drawing/2014/main" id="{0F1C7E3A-9BF2-4C2F-AC18-7C53EBB6888B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2" r="443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etting started with JavaScript for PHP developers - LogRocket Blog">
            <a:extLst>
              <a:ext uri="{FF2B5EF4-FFF2-40B4-BE49-F238E27FC236}">
                <a16:creationId xmlns:a16="http://schemas.microsoft.com/office/drawing/2014/main" id="{7C657B91-5CBA-44A5-8D36-1F21C9A1034B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2" b="437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960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>
            <a:extLst>
              <a:ext uri="{FF2B5EF4-FFF2-40B4-BE49-F238E27FC236}">
                <a16:creationId xmlns:a16="http://schemas.microsoft.com/office/drawing/2014/main" id="{93863800-85E5-44A7-96E9-521CE882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spc="300" dirty="0" err="1"/>
              <a:t>Công</a:t>
            </a:r>
            <a:r>
              <a:rPr lang="en-US" sz="4800" spc="300" dirty="0"/>
              <a:t> </a:t>
            </a:r>
            <a:r>
              <a:rPr lang="en-US" sz="4800" spc="300" dirty="0" err="1"/>
              <a:t>nghệ</a:t>
            </a:r>
            <a:endParaRPr lang="en-US" sz="4800" spc="3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09A73-2FDB-4725-9558-77B4ACF92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pc="300" dirty="0">
                <a:solidFill>
                  <a:schemeClr val="tx1"/>
                </a:solidFill>
              </a:rPr>
              <a:t>Bootstrap 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BB0776-0624-4A97-8BD3-03CF60228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pc="300" dirty="0" err="1">
                <a:solidFill>
                  <a:schemeClr val="tx1"/>
                </a:solidFill>
              </a:rPr>
              <a:t>Jquery</a:t>
            </a:r>
            <a:endParaRPr lang="en-US" spc="300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D0F54D-A602-4D35-8BE1-6B9BE80789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Framework </a:t>
            </a:r>
            <a:r>
              <a:rPr lang="en-US" sz="1400" dirty="0" err="1">
                <a:solidFill>
                  <a:schemeClr val="tx1"/>
                </a:solidFill>
              </a:rPr>
              <a:t>giúp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xây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dựng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giao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diện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FBC808-1837-4C36-BFF0-135B8C1042A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 err="1">
                <a:solidFill>
                  <a:schemeClr val="tx1"/>
                </a:solidFill>
              </a:rPr>
              <a:t>Một</a:t>
            </a:r>
            <a:r>
              <a:rPr lang="en-US" sz="1400" dirty="0">
                <a:solidFill>
                  <a:schemeClr val="tx1"/>
                </a:solidFill>
              </a:rPr>
              <a:t> framework </a:t>
            </a:r>
            <a:r>
              <a:rPr lang="en-US" sz="1400" dirty="0" err="1">
                <a:solidFill>
                  <a:schemeClr val="tx1"/>
                </a:solidFill>
              </a:rPr>
              <a:t>của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javaScript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hố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trợ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xử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lý</a:t>
            </a:r>
            <a:r>
              <a:rPr lang="en-US" sz="1400" dirty="0">
                <a:solidFill>
                  <a:schemeClr val="tx1"/>
                </a:solidFill>
              </a:rPr>
              <a:t> logic </a:t>
            </a:r>
            <a:r>
              <a:rPr lang="en-US" sz="1400" dirty="0" err="1">
                <a:solidFill>
                  <a:schemeClr val="tx1"/>
                </a:solidFill>
              </a:rPr>
              <a:t>giao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diện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của</a:t>
            </a:r>
            <a:r>
              <a:rPr lang="en-US" sz="1400" dirty="0">
                <a:solidFill>
                  <a:schemeClr val="tx1"/>
                </a:solidFill>
              </a:rPr>
              <a:t> website 1 </a:t>
            </a:r>
            <a:r>
              <a:rPr lang="en-US" sz="1400" dirty="0" err="1">
                <a:solidFill>
                  <a:schemeClr val="tx1"/>
                </a:solidFill>
              </a:rPr>
              <a:t>cách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nhanh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chóng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vào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hịu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quả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E69FE38-B9E0-4441-8A00-92DDB88D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A57E8D-B82B-4ADA-A97F-D6AFC9BAED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3080" name="Picture 8" descr="Getbootstrap 4 là gì?">
            <a:extLst>
              <a:ext uri="{FF2B5EF4-FFF2-40B4-BE49-F238E27FC236}">
                <a16:creationId xmlns:a16="http://schemas.microsoft.com/office/drawing/2014/main" id="{AD01B87B-58B7-4D66-BB51-9E4663163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062" y="1623219"/>
            <a:ext cx="2838537" cy="190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Khái niệm jQuery và giới thiệu tổng quan về jQuery">
            <a:extLst>
              <a:ext uri="{FF2B5EF4-FFF2-40B4-BE49-F238E27FC236}">
                <a16:creationId xmlns:a16="http://schemas.microsoft.com/office/drawing/2014/main" id="{C675E815-C37C-443B-AE55-D9BF68356646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78" b="1537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265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378134"/>
            <a:ext cx="2377440" cy="365125"/>
          </a:xfrm>
        </p:spPr>
        <p:txBody>
          <a:bodyPr/>
          <a:lstStyle/>
          <a:p>
            <a:r>
              <a:rPr lang="en-US" spc="300" dirty="0"/>
              <a:t>LOOKING AHEAD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>
            <a:extLst>
              <a:ext uri="{FF2B5EF4-FFF2-40B4-BE49-F238E27FC236}">
                <a16:creationId xmlns:a16="http://schemas.microsoft.com/office/drawing/2014/main" id="{93863800-85E5-44A7-96E9-521CE882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spc="300" dirty="0" err="1"/>
              <a:t>Thiết</a:t>
            </a:r>
            <a:r>
              <a:rPr lang="en-US" sz="4800" spc="300" dirty="0"/>
              <a:t> </a:t>
            </a:r>
            <a:r>
              <a:rPr lang="en-US" sz="4800" spc="300" dirty="0" err="1"/>
              <a:t>kế</a:t>
            </a:r>
            <a:endParaRPr lang="en-US" sz="4800" spc="300" dirty="0"/>
          </a:p>
        </p:txBody>
      </p:sp>
      <p:pic>
        <p:nvPicPr>
          <p:cNvPr id="15" name="Picture Placeholder 14" descr="group professional photo">
            <a:extLst>
              <a:ext uri="{FF2B5EF4-FFF2-40B4-BE49-F238E27FC236}">
                <a16:creationId xmlns:a16="http://schemas.microsoft.com/office/drawing/2014/main" id="{4B696E0D-78B0-41A4-A40D-7A4F6E88F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22475" b="22475"/>
          <a:stretch>
            <a:fillRect/>
          </a:stretch>
        </p:blipFill>
        <p:spPr/>
      </p:pic>
      <p:pic>
        <p:nvPicPr>
          <p:cNvPr id="10" name="Picture Placeholder 9" descr="close up of computer boards">
            <a:extLst>
              <a:ext uri="{FF2B5EF4-FFF2-40B4-BE49-F238E27FC236}">
                <a16:creationId xmlns:a16="http://schemas.microsoft.com/office/drawing/2014/main" id="{AD4E0449-1F68-4DB7-BBE6-7BC3B0E3069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5074" b="15074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09A73-2FDB-4725-9558-77B4ACF92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pc="300" dirty="0">
                <a:solidFill>
                  <a:schemeClr val="tx1"/>
                </a:solidFill>
              </a:rPr>
              <a:t>EMPLOYEE OPPORTUNITIES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BB0776-0624-4A97-8BD3-03CF60228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pc="300" dirty="0">
                <a:solidFill>
                  <a:schemeClr val="tx1"/>
                </a:solidFill>
              </a:rPr>
              <a:t>BUSINESS PRIORITIES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D0F54D-A602-4D35-8BE1-6B9BE80789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End of fiscal celebration on July 15th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Employee day of learning on August 14th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Employee Yoga on September 3rd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Seminar series begins September 10th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FBC808-1837-4C36-BFF0-135B8C1042A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Increase customer satisfaction by 2%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Maintain growth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Initiative partnership with 3rd party organizations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E69FE38-B9E0-4441-8A00-92DDB88D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65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>
            <a:extLst>
              <a:ext uri="{FF2B5EF4-FFF2-40B4-BE49-F238E27FC236}">
                <a16:creationId xmlns:a16="http://schemas.microsoft.com/office/drawing/2014/main" id="{93863800-85E5-44A7-96E9-521CE882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spc="300" dirty="0" err="1"/>
              <a:t>Thiết</a:t>
            </a:r>
            <a:r>
              <a:rPr lang="en-US" sz="4800" spc="300" dirty="0"/>
              <a:t> </a:t>
            </a:r>
            <a:r>
              <a:rPr lang="en-US" sz="4800" spc="300" dirty="0" err="1"/>
              <a:t>kế</a:t>
            </a:r>
            <a:endParaRPr lang="en-US" sz="4800" spc="300" dirty="0"/>
          </a:p>
        </p:txBody>
      </p:sp>
      <p:pic>
        <p:nvPicPr>
          <p:cNvPr id="15" name="Picture Placeholder 14" descr="group professional photo">
            <a:extLst>
              <a:ext uri="{FF2B5EF4-FFF2-40B4-BE49-F238E27FC236}">
                <a16:creationId xmlns:a16="http://schemas.microsoft.com/office/drawing/2014/main" id="{4B696E0D-78B0-41A4-A40D-7A4F6E88F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22475" b="22475"/>
          <a:stretch>
            <a:fillRect/>
          </a:stretch>
        </p:blipFill>
        <p:spPr/>
      </p:pic>
      <p:pic>
        <p:nvPicPr>
          <p:cNvPr id="10" name="Picture Placeholder 9" descr="close up of computer boards">
            <a:extLst>
              <a:ext uri="{FF2B5EF4-FFF2-40B4-BE49-F238E27FC236}">
                <a16:creationId xmlns:a16="http://schemas.microsoft.com/office/drawing/2014/main" id="{AD4E0449-1F68-4DB7-BBE6-7BC3B0E3069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5074" b="15074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09A73-2FDB-4725-9558-77B4ACF92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pc="300" dirty="0">
                <a:solidFill>
                  <a:schemeClr val="tx1"/>
                </a:solidFill>
              </a:rPr>
              <a:t>EMPLOYEE OPPORTUNITIES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BB0776-0624-4A97-8BD3-03CF60228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pc="300" dirty="0">
                <a:solidFill>
                  <a:schemeClr val="tx1"/>
                </a:solidFill>
              </a:rPr>
              <a:t>BUSINESS PRIORITIES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D0F54D-A602-4D35-8BE1-6B9BE80789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End of fiscal celebration on July 15th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Employee day of learning on August 14th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Employee Yoga on September 3rd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Seminar series begins September 10th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FBC808-1837-4C36-BFF0-135B8C1042A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Increase customer satisfaction by 2%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Maintain growth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Initiative partnership with 3rd party organizations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E69FE38-B9E0-4441-8A00-92DDB88D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362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60</TotalTime>
  <Words>761</Words>
  <Application>Microsoft Office PowerPoint</Application>
  <PresentationFormat>Widescreen</PresentationFormat>
  <Paragraphs>167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Biome Light</vt:lpstr>
      <vt:lpstr>Calibri</vt:lpstr>
      <vt:lpstr>Calibri Light</vt:lpstr>
      <vt:lpstr>Verdana</vt:lpstr>
      <vt:lpstr>Wingdings</vt:lpstr>
      <vt:lpstr>Office Theme</vt:lpstr>
      <vt:lpstr>Đồ án cơ sở1: Cửa hàng sách mini</vt:lpstr>
      <vt:lpstr>OUTLINE</vt:lpstr>
      <vt:lpstr>Giới thiệu chung</vt:lpstr>
      <vt:lpstr>Kiến TRúc và công nghệ</vt:lpstr>
      <vt:lpstr>Công nghệ</vt:lpstr>
      <vt:lpstr>Công nghệ</vt:lpstr>
      <vt:lpstr>Thiết kế</vt:lpstr>
      <vt:lpstr>Thiết kế</vt:lpstr>
      <vt:lpstr>Thiết kế</vt:lpstr>
      <vt:lpstr>Demo</vt:lpstr>
      <vt:lpstr>Kết luận</vt:lpstr>
      <vt:lpstr>THANK YOU</vt:lpstr>
      <vt:lpstr>A SATISFIED CUTOMER</vt:lpstr>
      <vt:lpstr>Growth by sector</vt:lpstr>
      <vt:lpstr>Growth by sector </vt:lpstr>
      <vt:lpstr>Meet the team</vt:lpstr>
      <vt:lpstr>quarterly timeline</vt:lpstr>
      <vt:lpstr>Goals for q2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cơ sở1: Cửa hàng sách mini</dc:title>
  <dc:creator>Nhân</dc:creator>
  <cp:lastModifiedBy>Nhân</cp:lastModifiedBy>
  <cp:revision>5</cp:revision>
  <dcterms:created xsi:type="dcterms:W3CDTF">2021-07-01T13:53:20Z</dcterms:created>
  <dcterms:modified xsi:type="dcterms:W3CDTF">2021-07-01T14:53:22Z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