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38B6-EF92-4EEA-A3C1-B64B1A1A2334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DA38-A1B1-407E-859A-FA3328D933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44874"/>
            <a:ext cx="8461315" cy="281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88518"/>
            <a:ext cx="5544616" cy="44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980728"/>
            <a:ext cx="750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Bloch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定理、平移群与第一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Brillouin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48680"/>
            <a:ext cx="6211503" cy="612892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67544" y="116632"/>
            <a:ext cx="3998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Proof for Bloch theorem (part 1 of 3)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6859089" cy="551228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67544" y="292586"/>
            <a:ext cx="39981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Proof for Bloch theorem (part 2 of 3)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16632"/>
            <a:ext cx="4896544" cy="650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692696"/>
            <a:ext cx="273630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Proof for Bloch theorem (part 3 of 3)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32656"/>
            <a:ext cx="6048672" cy="352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Users\lenovo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77072"/>
            <a:ext cx="4037640" cy="2232248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373216"/>
            <a:ext cx="4225652" cy="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68514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补充知识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阶平移群有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个一维的不等价不可约表示。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2636912"/>
            <a:ext cx="6120680" cy="1296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4005064"/>
            <a:ext cx="4176464" cy="10081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528" y="5013176"/>
            <a:ext cx="3960440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2000" y="5301208"/>
            <a:ext cx="4320480" cy="10081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907704" y="3068960"/>
            <a:ext cx="923544" cy="865256"/>
          </a:xfrm>
          <a:custGeom>
            <a:avLst/>
            <a:gdLst>
              <a:gd name="connsiteX0" fmla="*/ 923544 w 923544"/>
              <a:gd name="connsiteY0" fmla="*/ 0 h 1225296"/>
              <a:gd name="connsiteX1" fmla="*/ 841248 w 923544"/>
              <a:gd name="connsiteY1" fmla="*/ 27432 h 1225296"/>
              <a:gd name="connsiteX2" fmla="*/ 777240 w 923544"/>
              <a:gd name="connsiteY2" fmla="*/ 54864 h 1225296"/>
              <a:gd name="connsiteX3" fmla="*/ 749808 w 923544"/>
              <a:gd name="connsiteY3" fmla="*/ 82296 h 1225296"/>
              <a:gd name="connsiteX4" fmla="*/ 658368 w 923544"/>
              <a:gd name="connsiteY4" fmla="*/ 164592 h 1225296"/>
              <a:gd name="connsiteX5" fmla="*/ 548640 w 923544"/>
              <a:gd name="connsiteY5" fmla="*/ 301752 h 1225296"/>
              <a:gd name="connsiteX6" fmla="*/ 466344 w 923544"/>
              <a:gd name="connsiteY6" fmla="*/ 374904 h 1225296"/>
              <a:gd name="connsiteX7" fmla="*/ 411480 w 923544"/>
              <a:gd name="connsiteY7" fmla="*/ 438912 h 1225296"/>
              <a:gd name="connsiteX8" fmla="*/ 393192 w 923544"/>
              <a:gd name="connsiteY8" fmla="*/ 466344 h 1225296"/>
              <a:gd name="connsiteX9" fmla="*/ 365760 w 923544"/>
              <a:gd name="connsiteY9" fmla="*/ 493776 h 1225296"/>
              <a:gd name="connsiteX10" fmla="*/ 301752 w 923544"/>
              <a:gd name="connsiteY10" fmla="*/ 576072 h 1225296"/>
              <a:gd name="connsiteX11" fmla="*/ 237744 w 923544"/>
              <a:gd name="connsiteY11" fmla="*/ 667512 h 1225296"/>
              <a:gd name="connsiteX12" fmla="*/ 219456 w 923544"/>
              <a:gd name="connsiteY12" fmla="*/ 694944 h 1225296"/>
              <a:gd name="connsiteX13" fmla="*/ 201168 w 923544"/>
              <a:gd name="connsiteY13" fmla="*/ 731520 h 1225296"/>
              <a:gd name="connsiteX14" fmla="*/ 192024 w 923544"/>
              <a:gd name="connsiteY14" fmla="*/ 758952 h 1225296"/>
              <a:gd name="connsiteX15" fmla="*/ 164592 w 923544"/>
              <a:gd name="connsiteY15" fmla="*/ 813816 h 1225296"/>
              <a:gd name="connsiteX16" fmla="*/ 146304 w 923544"/>
              <a:gd name="connsiteY16" fmla="*/ 886968 h 1225296"/>
              <a:gd name="connsiteX17" fmla="*/ 128016 w 923544"/>
              <a:gd name="connsiteY17" fmla="*/ 914400 h 1225296"/>
              <a:gd name="connsiteX18" fmla="*/ 109728 w 923544"/>
              <a:gd name="connsiteY18" fmla="*/ 978408 h 1225296"/>
              <a:gd name="connsiteX19" fmla="*/ 91440 w 923544"/>
              <a:gd name="connsiteY19" fmla="*/ 1014984 h 1225296"/>
              <a:gd name="connsiteX20" fmla="*/ 73152 w 923544"/>
              <a:gd name="connsiteY20" fmla="*/ 1069848 h 1225296"/>
              <a:gd name="connsiteX21" fmla="*/ 64008 w 923544"/>
              <a:gd name="connsiteY21" fmla="*/ 1097280 h 1225296"/>
              <a:gd name="connsiteX22" fmla="*/ 36576 w 923544"/>
              <a:gd name="connsiteY22" fmla="*/ 1197864 h 1225296"/>
              <a:gd name="connsiteX23" fmla="*/ 27432 w 923544"/>
              <a:gd name="connsiteY23" fmla="*/ 1152144 h 1225296"/>
              <a:gd name="connsiteX24" fmla="*/ 18288 w 923544"/>
              <a:gd name="connsiteY24" fmla="*/ 1088136 h 1225296"/>
              <a:gd name="connsiteX25" fmla="*/ 0 w 923544"/>
              <a:gd name="connsiteY25" fmla="*/ 1033272 h 1225296"/>
              <a:gd name="connsiteX26" fmla="*/ 9144 w 923544"/>
              <a:gd name="connsiteY26" fmla="*/ 1170432 h 1225296"/>
              <a:gd name="connsiteX27" fmla="*/ 18288 w 923544"/>
              <a:gd name="connsiteY27" fmla="*/ 1216152 h 1225296"/>
              <a:gd name="connsiteX28" fmla="*/ 45720 w 923544"/>
              <a:gd name="connsiteY28" fmla="*/ 1225296 h 1225296"/>
              <a:gd name="connsiteX29" fmla="*/ 73152 w 923544"/>
              <a:gd name="connsiteY29" fmla="*/ 1152144 h 1225296"/>
              <a:gd name="connsiteX30" fmla="*/ 100584 w 923544"/>
              <a:gd name="connsiteY30" fmla="*/ 1143000 h 1225296"/>
              <a:gd name="connsiteX31" fmla="*/ 128016 w 923544"/>
              <a:gd name="connsiteY31" fmla="*/ 1124712 h 1225296"/>
              <a:gd name="connsiteX32" fmla="*/ 155448 w 923544"/>
              <a:gd name="connsiteY32" fmla="*/ 1115568 h 1225296"/>
              <a:gd name="connsiteX33" fmla="*/ 118872 w 923544"/>
              <a:gd name="connsiteY33" fmla="*/ 1133856 h 1225296"/>
              <a:gd name="connsiteX34" fmla="*/ 64008 w 923544"/>
              <a:gd name="connsiteY34" fmla="*/ 1179576 h 1225296"/>
              <a:gd name="connsiteX35" fmla="*/ 27432 w 923544"/>
              <a:gd name="connsiteY35" fmla="*/ 1197864 h 122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544" h="1225296">
                <a:moveTo>
                  <a:pt x="923544" y="0"/>
                </a:moveTo>
                <a:cubicBezTo>
                  <a:pt x="896112" y="9144"/>
                  <a:pt x="867111" y="14500"/>
                  <a:pt x="841248" y="27432"/>
                </a:cubicBezTo>
                <a:cubicBezTo>
                  <a:pt x="796051" y="50031"/>
                  <a:pt x="817604" y="41409"/>
                  <a:pt x="777240" y="54864"/>
                </a:cubicBezTo>
                <a:cubicBezTo>
                  <a:pt x="768096" y="64008"/>
                  <a:pt x="759626" y="73880"/>
                  <a:pt x="749808" y="82296"/>
                </a:cubicBezTo>
                <a:cubicBezTo>
                  <a:pt x="704011" y="121551"/>
                  <a:pt x="704544" y="105223"/>
                  <a:pt x="658368" y="164592"/>
                </a:cubicBezTo>
                <a:cubicBezTo>
                  <a:pt x="649201" y="176379"/>
                  <a:pt x="569030" y="281362"/>
                  <a:pt x="548640" y="301752"/>
                </a:cubicBezTo>
                <a:cubicBezTo>
                  <a:pt x="504375" y="346017"/>
                  <a:pt x="531142" y="320905"/>
                  <a:pt x="466344" y="374904"/>
                </a:cubicBezTo>
                <a:cubicBezTo>
                  <a:pt x="430623" y="446345"/>
                  <a:pt x="470831" y="379561"/>
                  <a:pt x="411480" y="438912"/>
                </a:cubicBezTo>
                <a:cubicBezTo>
                  <a:pt x="403709" y="446683"/>
                  <a:pt x="400227" y="457901"/>
                  <a:pt x="393192" y="466344"/>
                </a:cubicBezTo>
                <a:cubicBezTo>
                  <a:pt x="384913" y="476278"/>
                  <a:pt x="374039" y="483842"/>
                  <a:pt x="365760" y="493776"/>
                </a:cubicBezTo>
                <a:cubicBezTo>
                  <a:pt x="343512" y="520474"/>
                  <a:pt x="322941" y="548526"/>
                  <a:pt x="301752" y="576072"/>
                </a:cubicBezTo>
                <a:cubicBezTo>
                  <a:pt x="267902" y="620077"/>
                  <a:pt x="273010" y="614613"/>
                  <a:pt x="237744" y="667512"/>
                </a:cubicBezTo>
                <a:cubicBezTo>
                  <a:pt x="231648" y="676656"/>
                  <a:pt x="224371" y="685114"/>
                  <a:pt x="219456" y="694944"/>
                </a:cubicBezTo>
                <a:cubicBezTo>
                  <a:pt x="213360" y="707136"/>
                  <a:pt x="206538" y="718991"/>
                  <a:pt x="201168" y="731520"/>
                </a:cubicBezTo>
                <a:cubicBezTo>
                  <a:pt x="197371" y="740379"/>
                  <a:pt x="196335" y="750331"/>
                  <a:pt x="192024" y="758952"/>
                </a:cubicBezTo>
                <a:cubicBezTo>
                  <a:pt x="167054" y="808891"/>
                  <a:pt x="178382" y="763252"/>
                  <a:pt x="164592" y="813816"/>
                </a:cubicBezTo>
                <a:cubicBezTo>
                  <a:pt x="157979" y="838065"/>
                  <a:pt x="160246" y="866055"/>
                  <a:pt x="146304" y="886968"/>
                </a:cubicBezTo>
                <a:cubicBezTo>
                  <a:pt x="140208" y="896112"/>
                  <a:pt x="132931" y="904570"/>
                  <a:pt x="128016" y="914400"/>
                </a:cubicBezTo>
                <a:cubicBezTo>
                  <a:pt x="116963" y="936506"/>
                  <a:pt x="118517" y="954970"/>
                  <a:pt x="109728" y="978408"/>
                </a:cubicBezTo>
                <a:cubicBezTo>
                  <a:pt x="104942" y="991171"/>
                  <a:pt x="96502" y="1002328"/>
                  <a:pt x="91440" y="1014984"/>
                </a:cubicBezTo>
                <a:cubicBezTo>
                  <a:pt x="84281" y="1032882"/>
                  <a:pt x="79248" y="1051560"/>
                  <a:pt x="73152" y="1069848"/>
                </a:cubicBezTo>
                <a:cubicBezTo>
                  <a:pt x="70104" y="1078992"/>
                  <a:pt x="66346" y="1087929"/>
                  <a:pt x="64008" y="1097280"/>
                </a:cubicBezTo>
                <a:cubicBezTo>
                  <a:pt x="43382" y="1179783"/>
                  <a:pt x="53668" y="1146587"/>
                  <a:pt x="36576" y="1197864"/>
                </a:cubicBezTo>
                <a:cubicBezTo>
                  <a:pt x="33528" y="1182624"/>
                  <a:pt x="29987" y="1167474"/>
                  <a:pt x="27432" y="1152144"/>
                </a:cubicBezTo>
                <a:cubicBezTo>
                  <a:pt x="23889" y="1130885"/>
                  <a:pt x="23134" y="1109137"/>
                  <a:pt x="18288" y="1088136"/>
                </a:cubicBezTo>
                <a:cubicBezTo>
                  <a:pt x="13953" y="1069352"/>
                  <a:pt x="0" y="1033272"/>
                  <a:pt x="0" y="1033272"/>
                </a:cubicBezTo>
                <a:cubicBezTo>
                  <a:pt x="3048" y="1078992"/>
                  <a:pt x="4585" y="1124838"/>
                  <a:pt x="9144" y="1170432"/>
                </a:cubicBezTo>
                <a:cubicBezTo>
                  <a:pt x="10690" y="1185897"/>
                  <a:pt x="9667" y="1203220"/>
                  <a:pt x="18288" y="1216152"/>
                </a:cubicBezTo>
                <a:cubicBezTo>
                  <a:pt x="23635" y="1224172"/>
                  <a:pt x="36576" y="1222248"/>
                  <a:pt x="45720" y="1225296"/>
                </a:cubicBezTo>
                <a:cubicBezTo>
                  <a:pt x="50677" y="1200512"/>
                  <a:pt x="50728" y="1170083"/>
                  <a:pt x="73152" y="1152144"/>
                </a:cubicBezTo>
                <a:cubicBezTo>
                  <a:pt x="80678" y="1146123"/>
                  <a:pt x="91963" y="1147311"/>
                  <a:pt x="100584" y="1143000"/>
                </a:cubicBezTo>
                <a:cubicBezTo>
                  <a:pt x="110414" y="1138085"/>
                  <a:pt x="118186" y="1129627"/>
                  <a:pt x="128016" y="1124712"/>
                </a:cubicBezTo>
                <a:cubicBezTo>
                  <a:pt x="136637" y="1120401"/>
                  <a:pt x="162264" y="1108752"/>
                  <a:pt x="155448" y="1115568"/>
                </a:cubicBezTo>
                <a:cubicBezTo>
                  <a:pt x="145809" y="1125207"/>
                  <a:pt x="129964" y="1125933"/>
                  <a:pt x="118872" y="1133856"/>
                </a:cubicBezTo>
                <a:cubicBezTo>
                  <a:pt x="71685" y="1167561"/>
                  <a:pt x="112384" y="1155388"/>
                  <a:pt x="64008" y="1179576"/>
                </a:cubicBezTo>
                <a:cubicBezTo>
                  <a:pt x="21980" y="1200590"/>
                  <a:pt x="48090" y="1177206"/>
                  <a:pt x="27432" y="1197864"/>
                </a:cubicBezTo>
              </a:path>
            </a:pathLst>
          </a:cu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067944" y="5517232"/>
            <a:ext cx="720080" cy="43204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43808" y="260648"/>
            <a:ext cx="532859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915" y="310790"/>
            <a:ext cx="4998501" cy="38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509" y="4221088"/>
            <a:ext cx="46485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09120"/>
            <a:ext cx="4065637" cy="2032819"/>
          </a:xfrm>
          <a:prstGeom prst="rect">
            <a:avLst/>
          </a:prstGeom>
          <a:noFill/>
          <a:ln w="25400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548680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补充知识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波矢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k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可以标记平移群的不可约表示。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997852" y="5495544"/>
            <a:ext cx="839324" cy="220230"/>
          </a:xfrm>
          <a:custGeom>
            <a:avLst/>
            <a:gdLst>
              <a:gd name="connsiteX0" fmla="*/ 839324 w 839324"/>
              <a:gd name="connsiteY0" fmla="*/ 219456 h 220230"/>
              <a:gd name="connsiteX1" fmla="*/ 565004 w 839324"/>
              <a:gd name="connsiteY1" fmla="*/ 201168 h 220230"/>
              <a:gd name="connsiteX2" fmla="*/ 510140 w 839324"/>
              <a:gd name="connsiteY2" fmla="*/ 182880 h 220230"/>
              <a:gd name="connsiteX3" fmla="*/ 464420 w 839324"/>
              <a:gd name="connsiteY3" fmla="*/ 173736 h 220230"/>
              <a:gd name="connsiteX4" fmla="*/ 418700 w 839324"/>
              <a:gd name="connsiteY4" fmla="*/ 155448 h 220230"/>
              <a:gd name="connsiteX5" fmla="*/ 327260 w 839324"/>
              <a:gd name="connsiteY5" fmla="*/ 128016 h 220230"/>
              <a:gd name="connsiteX6" fmla="*/ 299828 w 839324"/>
              <a:gd name="connsiteY6" fmla="*/ 118872 h 220230"/>
              <a:gd name="connsiteX7" fmla="*/ 254108 w 839324"/>
              <a:gd name="connsiteY7" fmla="*/ 109728 h 220230"/>
              <a:gd name="connsiteX8" fmla="*/ 199244 w 839324"/>
              <a:gd name="connsiteY8" fmla="*/ 91440 h 220230"/>
              <a:gd name="connsiteX9" fmla="*/ 126092 w 839324"/>
              <a:gd name="connsiteY9" fmla="*/ 73152 h 220230"/>
              <a:gd name="connsiteX10" fmla="*/ 25508 w 839324"/>
              <a:gd name="connsiteY10" fmla="*/ 45720 h 220230"/>
              <a:gd name="connsiteX11" fmla="*/ 80372 w 839324"/>
              <a:gd name="connsiteY11" fmla="*/ 100584 h 220230"/>
              <a:gd name="connsiteX12" fmla="*/ 98660 w 839324"/>
              <a:gd name="connsiteY12" fmla="*/ 137160 h 220230"/>
              <a:gd name="connsiteX13" fmla="*/ 89516 w 839324"/>
              <a:gd name="connsiteY13" fmla="*/ 109728 h 220230"/>
              <a:gd name="connsiteX14" fmla="*/ 71228 w 839324"/>
              <a:gd name="connsiteY14" fmla="*/ 82296 h 220230"/>
              <a:gd name="connsiteX15" fmla="*/ 16364 w 839324"/>
              <a:gd name="connsiteY15" fmla="*/ 54864 h 220230"/>
              <a:gd name="connsiteX16" fmla="*/ 80372 w 839324"/>
              <a:gd name="connsiteY16" fmla="*/ 36576 h 220230"/>
              <a:gd name="connsiteX17" fmla="*/ 107804 w 839324"/>
              <a:gd name="connsiteY17" fmla="*/ 27432 h 220230"/>
              <a:gd name="connsiteX18" fmla="*/ 171812 w 839324"/>
              <a:gd name="connsiteY18" fmla="*/ 9144 h 220230"/>
              <a:gd name="connsiteX19" fmla="*/ 190100 w 839324"/>
              <a:gd name="connsiteY19" fmla="*/ 0 h 22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9324" h="220230">
                <a:moveTo>
                  <a:pt x="839324" y="219456"/>
                </a:moveTo>
                <a:cubicBezTo>
                  <a:pt x="802085" y="217904"/>
                  <a:pt x="641254" y="220230"/>
                  <a:pt x="565004" y="201168"/>
                </a:cubicBezTo>
                <a:cubicBezTo>
                  <a:pt x="546302" y="196493"/>
                  <a:pt x="529043" y="186661"/>
                  <a:pt x="510140" y="182880"/>
                </a:cubicBezTo>
                <a:cubicBezTo>
                  <a:pt x="494900" y="179832"/>
                  <a:pt x="479306" y="178202"/>
                  <a:pt x="464420" y="173736"/>
                </a:cubicBezTo>
                <a:cubicBezTo>
                  <a:pt x="448698" y="169019"/>
                  <a:pt x="434126" y="161057"/>
                  <a:pt x="418700" y="155448"/>
                </a:cubicBezTo>
                <a:cubicBezTo>
                  <a:pt x="339023" y="126475"/>
                  <a:pt x="390941" y="146211"/>
                  <a:pt x="327260" y="128016"/>
                </a:cubicBezTo>
                <a:cubicBezTo>
                  <a:pt x="317992" y="125368"/>
                  <a:pt x="309179" y="121210"/>
                  <a:pt x="299828" y="118872"/>
                </a:cubicBezTo>
                <a:cubicBezTo>
                  <a:pt x="284750" y="115103"/>
                  <a:pt x="269102" y="113817"/>
                  <a:pt x="254108" y="109728"/>
                </a:cubicBezTo>
                <a:cubicBezTo>
                  <a:pt x="235510" y="104656"/>
                  <a:pt x="217946" y="96115"/>
                  <a:pt x="199244" y="91440"/>
                </a:cubicBezTo>
                <a:cubicBezTo>
                  <a:pt x="174860" y="85344"/>
                  <a:pt x="148573" y="84392"/>
                  <a:pt x="126092" y="73152"/>
                </a:cubicBezTo>
                <a:cubicBezTo>
                  <a:pt x="70239" y="45225"/>
                  <a:pt x="103010" y="56792"/>
                  <a:pt x="25508" y="45720"/>
                </a:cubicBezTo>
                <a:cubicBezTo>
                  <a:pt x="43796" y="64008"/>
                  <a:pt x="68806" y="77451"/>
                  <a:pt x="80372" y="100584"/>
                </a:cubicBezTo>
                <a:cubicBezTo>
                  <a:pt x="86468" y="112776"/>
                  <a:pt x="89021" y="127521"/>
                  <a:pt x="98660" y="137160"/>
                </a:cubicBezTo>
                <a:cubicBezTo>
                  <a:pt x="105476" y="143976"/>
                  <a:pt x="93827" y="118349"/>
                  <a:pt x="89516" y="109728"/>
                </a:cubicBezTo>
                <a:cubicBezTo>
                  <a:pt x="84601" y="99898"/>
                  <a:pt x="78999" y="90067"/>
                  <a:pt x="71228" y="82296"/>
                </a:cubicBezTo>
                <a:cubicBezTo>
                  <a:pt x="53502" y="64570"/>
                  <a:pt x="38675" y="62301"/>
                  <a:pt x="16364" y="54864"/>
                </a:cubicBezTo>
                <a:cubicBezTo>
                  <a:pt x="82137" y="32940"/>
                  <a:pt x="0" y="59539"/>
                  <a:pt x="80372" y="36576"/>
                </a:cubicBezTo>
                <a:cubicBezTo>
                  <a:pt x="89640" y="33928"/>
                  <a:pt x="98536" y="30080"/>
                  <a:pt x="107804" y="27432"/>
                </a:cubicBezTo>
                <a:cubicBezTo>
                  <a:pt x="138151" y="18761"/>
                  <a:pt x="144407" y="20106"/>
                  <a:pt x="171812" y="9144"/>
                </a:cubicBezTo>
                <a:cubicBezTo>
                  <a:pt x="178140" y="6613"/>
                  <a:pt x="184004" y="3048"/>
                  <a:pt x="190100" y="0"/>
                </a:cubicBezTo>
              </a:path>
            </a:pathLst>
          </a:cu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nov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4515888" cy="475252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</p:pic>
      <p:pic>
        <p:nvPicPr>
          <p:cNvPr id="6147" name="Picture 3" descr="C:\Users\lenovo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365104"/>
            <a:ext cx="4141039" cy="231857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20072" y="1052736"/>
            <a:ext cx="345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补充知识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平移群的不可约表示与第一布里渊区的波矢是一一对应的。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</Words>
  <Application>Microsoft Office PowerPoint</Application>
  <PresentationFormat>全屏显示(4:3)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2018-09-05T12:13:21Z</dcterms:created>
  <dcterms:modified xsi:type="dcterms:W3CDTF">2018-09-05T12:17:40Z</dcterms:modified>
</cp:coreProperties>
</file>