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0000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78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E4C4D-86F0-4FEE-955C-EE3770190847}" type="datetimeFigureOut">
              <a:rPr lang="zh-CN" altLang="en-US" smtClean="0"/>
              <a:t>2018/9/28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910DE-5BE6-4187-B511-EAEC08F8742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E4C4D-86F0-4FEE-955C-EE3770190847}" type="datetimeFigureOut">
              <a:rPr lang="zh-CN" altLang="en-US" smtClean="0"/>
              <a:t>2018/9/28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910DE-5BE6-4187-B511-EAEC08F8742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E4C4D-86F0-4FEE-955C-EE3770190847}" type="datetimeFigureOut">
              <a:rPr lang="zh-CN" altLang="en-US" smtClean="0"/>
              <a:t>2018/9/28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910DE-5BE6-4187-B511-EAEC08F8742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E4C4D-86F0-4FEE-955C-EE3770190847}" type="datetimeFigureOut">
              <a:rPr lang="zh-CN" altLang="en-US" smtClean="0"/>
              <a:t>2018/9/28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910DE-5BE6-4187-B511-EAEC08F8742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E4C4D-86F0-4FEE-955C-EE3770190847}" type="datetimeFigureOut">
              <a:rPr lang="zh-CN" altLang="en-US" smtClean="0"/>
              <a:t>2018/9/28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910DE-5BE6-4187-B511-EAEC08F8742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E4C4D-86F0-4FEE-955C-EE3770190847}" type="datetimeFigureOut">
              <a:rPr lang="zh-CN" altLang="en-US" smtClean="0"/>
              <a:t>2018/9/28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910DE-5BE6-4187-B511-EAEC08F8742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E4C4D-86F0-4FEE-955C-EE3770190847}" type="datetimeFigureOut">
              <a:rPr lang="zh-CN" altLang="en-US" smtClean="0"/>
              <a:t>2018/9/28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910DE-5BE6-4187-B511-EAEC08F8742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E4C4D-86F0-4FEE-955C-EE3770190847}" type="datetimeFigureOut">
              <a:rPr lang="zh-CN" altLang="en-US" smtClean="0"/>
              <a:t>2018/9/28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910DE-5BE6-4187-B511-EAEC08F8742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E4C4D-86F0-4FEE-955C-EE3770190847}" type="datetimeFigureOut">
              <a:rPr lang="zh-CN" altLang="en-US" smtClean="0"/>
              <a:t>2018/9/28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910DE-5BE6-4187-B511-EAEC08F8742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E4C4D-86F0-4FEE-955C-EE3770190847}" type="datetimeFigureOut">
              <a:rPr lang="zh-CN" altLang="en-US" smtClean="0"/>
              <a:t>2018/9/28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910DE-5BE6-4187-B511-EAEC08F8742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E4C4D-86F0-4FEE-955C-EE3770190847}" type="datetimeFigureOut">
              <a:rPr lang="zh-CN" altLang="en-US" smtClean="0"/>
              <a:t>2018/9/28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910DE-5BE6-4187-B511-EAEC08F8742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8E4C4D-86F0-4FEE-955C-EE3770190847}" type="datetimeFigureOut">
              <a:rPr lang="zh-CN" altLang="en-US" smtClean="0"/>
              <a:t>2018/9/28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9910DE-5BE6-4187-B511-EAEC08F8742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404664"/>
            <a:ext cx="8640960" cy="5724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群论  第六讲  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群的直积与半直积</a:t>
            </a:r>
            <a:endParaRPr lang="en-US" altLang="zh-CN" sz="2400" b="1" dirty="0" smtClean="0">
              <a:solidFill>
                <a:srgbClr val="FF0000"/>
              </a:solidFill>
            </a:endParaRPr>
          </a:p>
          <a:p>
            <a:endParaRPr lang="en-US" altLang="zh-CN" dirty="0" smtClean="0"/>
          </a:p>
          <a:p>
            <a:r>
              <a:rPr lang="zh-CN" altLang="en-US" dirty="0" smtClean="0"/>
              <a:t>一个群是其两个子群的</a:t>
            </a:r>
            <a:r>
              <a:rPr lang="zh-CN" altLang="en-US" b="1" dirty="0" smtClean="0">
                <a:solidFill>
                  <a:srgbClr val="0000FF"/>
                </a:solidFill>
              </a:rPr>
              <a:t>直积</a:t>
            </a:r>
            <a:r>
              <a:rPr lang="zh-CN" altLang="en-US" dirty="0" smtClean="0"/>
              <a:t>的条件：</a:t>
            </a:r>
            <a:r>
              <a:rPr lang="en-US" altLang="zh-CN" dirty="0" smtClean="0"/>
              <a:t>(1)</a:t>
            </a:r>
            <a:r>
              <a:rPr lang="zh-CN" altLang="en-US" dirty="0" smtClean="0"/>
              <a:t>每个元素可唯一地分解为两个子群元素的乘积；</a:t>
            </a:r>
            <a:r>
              <a:rPr lang="en-US" altLang="zh-CN" dirty="0" smtClean="0"/>
              <a:t>(2)</a:t>
            </a:r>
            <a:r>
              <a:rPr lang="zh-CN" altLang="en-US" dirty="0" smtClean="0"/>
              <a:t>子群</a:t>
            </a:r>
            <a:r>
              <a:rPr lang="en-US" altLang="zh-CN" dirty="0" smtClean="0"/>
              <a:t>1</a:t>
            </a:r>
            <a:r>
              <a:rPr lang="zh-CN" altLang="en-US" dirty="0" smtClean="0"/>
              <a:t>的元素与子群</a:t>
            </a:r>
            <a:r>
              <a:rPr lang="en-US" altLang="zh-CN" dirty="0" smtClean="0"/>
              <a:t>2</a:t>
            </a:r>
            <a:r>
              <a:rPr lang="zh-CN" altLang="en-US" dirty="0" smtClean="0"/>
              <a:t>的元素之间的乘积是可对易的。</a:t>
            </a:r>
          </a:p>
          <a:p>
            <a:endParaRPr lang="zh-CN" altLang="en-US" dirty="0" smtClean="0"/>
          </a:p>
          <a:p>
            <a:r>
              <a:rPr lang="zh-CN" altLang="en-US" dirty="0" smtClean="0"/>
              <a:t>若一个群是其两个子群的直积时，则</a:t>
            </a:r>
            <a:r>
              <a:rPr lang="en-US" altLang="zh-CN" dirty="0" smtClean="0"/>
              <a:t>(1)</a:t>
            </a:r>
            <a:r>
              <a:rPr lang="zh-CN" altLang="en-US" dirty="0" smtClean="0"/>
              <a:t>单位元是这两个子群的唯一公共元素；</a:t>
            </a:r>
            <a:r>
              <a:rPr lang="en-US" altLang="zh-CN" dirty="0" smtClean="0"/>
              <a:t>(2)</a:t>
            </a:r>
            <a:r>
              <a:rPr lang="zh-CN" altLang="en-US" dirty="0" smtClean="0"/>
              <a:t>这两个子群都是不变子群。</a:t>
            </a:r>
          </a:p>
          <a:p>
            <a:endParaRPr lang="zh-CN" altLang="en-US" dirty="0" smtClean="0"/>
          </a:p>
          <a:p>
            <a:r>
              <a:rPr lang="zh-CN" altLang="en-US" dirty="0" smtClean="0"/>
              <a:t>由于直积群的各个因子群都是不变子群，故可以定义商群。</a:t>
            </a:r>
          </a:p>
          <a:p>
            <a:endParaRPr lang="zh-CN" altLang="en-US" dirty="0" smtClean="0"/>
          </a:p>
          <a:p>
            <a:r>
              <a:rPr lang="en-US" altLang="zh-CN" dirty="0" smtClean="0"/>
              <a:t>6</a:t>
            </a:r>
            <a:r>
              <a:rPr lang="zh-CN" altLang="en-US" dirty="0" smtClean="0"/>
              <a:t>阶循环群</a:t>
            </a:r>
            <a:r>
              <a:rPr lang="en-US" altLang="zh-CN" dirty="0" smtClean="0"/>
              <a:t>Z6</a:t>
            </a:r>
            <a:r>
              <a:rPr lang="zh-CN" altLang="en-US" dirty="0" smtClean="0"/>
              <a:t>是</a:t>
            </a:r>
            <a:r>
              <a:rPr lang="en-US" altLang="zh-CN" dirty="0" smtClean="0"/>
              <a:t>2</a:t>
            </a:r>
            <a:r>
              <a:rPr lang="zh-CN" altLang="en-US" dirty="0" smtClean="0"/>
              <a:t>阶循环群</a:t>
            </a:r>
            <a:r>
              <a:rPr lang="en-US" altLang="zh-CN" dirty="0" smtClean="0"/>
              <a:t>Z2</a:t>
            </a:r>
            <a:r>
              <a:rPr lang="zh-CN" altLang="en-US" dirty="0" smtClean="0"/>
              <a:t>与</a:t>
            </a:r>
            <a:r>
              <a:rPr lang="en-US" altLang="zh-CN" dirty="0" smtClean="0"/>
              <a:t>3</a:t>
            </a:r>
            <a:r>
              <a:rPr lang="zh-CN" altLang="en-US" dirty="0" smtClean="0"/>
              <a:t>阶循环群</a:t>
            </a:r>
            <a:r>
              <a:rPr lang="en-US" altLang="zh-CN" dirty="0" smtClean="0"/>
              <a:t>Z3</a:t>
            </a:r>
            <a:r>
              <a:rPr lang="zh-CN" altLang="en-US" dirty="0" smtClean="0"/>
              <a:t>的直积，即</a:t>
            </a:r>
            <a:r>
              <a:rPr lang="en-US" altLang="zh-CN" dirty="0" smtClean="0"/>
              <a:t>Z6=Z2×Z3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正三角形对称群</a:t>
            </a:r>
            <a:r>
              <a:rPr lang="en-US" altLang="zh-CN" dirty="0" smtClean="0"/>
              <a:t>D3</a:t>
            </a:r>
            <a:r>
              <a:rPr lang="zh-CN" altLang="en-US" dirty="0" smtClean="0"/>
              <a:t>不能分解为</a:t>
            </a:r>
            <a:r>
              <a:rPr lang="en-US" altLang="zh-CN" dirty="0" smtClean="0"/>
              <a:t>3</a:t>
            </a:r>
            <a:r>
              <a:rPr lang="zh-CN" altLang="en-US" dirty="0" smtClean="0"/>
              <a:t>阶循环群</a:t>
            </a:r>
            <a:r>
              <a:rPr lang="en-US" altLang="zh-CN" dirty="0" smtClean="0"/>
              <a:t>Z3</a:t>
            </a:r>
            <a:r>
              <a:rPr lang="zh-CN" altLang="en-US" dirty="0" smtClean="0"/>
              <a:t>与</a:t>
            </a:r>
            <a:r>
              <a:rPr lang="en-US" altLang="zh-CN" dirty="0" smtClean="0"/>
              <a:t>2</a:t>
            </a:r>
            <a:r>
              <a:rPr lang="zh-CN" altLang="en-US" dirty="0" smtClean="0"/>
              <a:t>阶循环群</a:t>
            </a:r>
            <a:r>
              <a:rPr lang="en-US" altLang="zh-CN" dirty="0" smtClean="0"/>
              <a:t>Z2</a:t>
            </a:r>
            <a:r>
              <a:rPr lang="zh-CN" altLang="en-US" dirty="0" smtClean="0"/>
              <a:t>的直积，但</a:t>
            </a:r>
            <a:r>
              <a:rPr lang="en-US" altLang="zh-CN" dirty="0" smtClean="0"/>
              <a:t>D3</a:t>
            </a:r>
            <a:r>
              <a:rPr lang="zh-CN" altLang="en-US" dirty="0" smtClean="0"/>
              <a:t>是</a:t>
            </a:r>
            <a:r>
              <a:rPr lang="en-US" altLang="zh-CN" dirty="0" smtClean="0"/>
              <a:t>Z3</a:t>
            </a:r>
            <a:r>
              <a:rPr lang="zh-CN" altLang="en-US" dirty="0" smtClean="0"/>
              <a:t>与</a:t>
            </a:r>
            <a:r>
              <a:rPr lang="en-US" altLang="zh-CN" dirty="0" smtClean="0"/>
              <a:t>Z2</a:t>
            </a:r>
            <a:r>
              <a:rPr lang="zh-CN" altLang="en-US" dirty="0" smtClean="0"/>
              <a:t>的半直积。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一个群</a:t>
            </a:r>
            <a:r>
              <a:rPr lang="en-US" altLang="zh-CN" dirty="0" smtClean="0"/>
              <a:t>G</a:t>
            </a:r>
            <a:r>
              <a:rPr lang="zh-CN" altLang="en-US" dirty="0" smtClean="0"/>
              <a:t>是其子群</a:t>
            </a:r>
            <a:r>
              <a:rPr lang="en-US" altLang="zh-CN" dirty="0" smtClean="0"/>
              <a:t>G1</a:t>
            </a:r>
            <a:r>
              <a:rPr lang="zh-CN" altLang="en-US" dirty="0" smtClean="0"/>
              <a:t>和</a:t>
            </a:r>
            <a:r>
              <a:rPr lang="en-US" altLang="zh-CN" dirty="0" smtClean="0"/>
              <a:t>G2</a:t>
            </a:r>
            <a:r>
              <a:rPr lang="zh-CN" altLang="en-US" dirty="0" smtClean="0"/>
              <a:t>的</a:t>
            </a:r>
            <a:r>
              <a:rPr lang="zh-CN" altLang="en-US" b="1" dirty="0" smtClean="0">
                <a:solidFill>
                  <a:srgbClr val="008000"/>
                </a:solidFill>
              </a:rPr>
              <a:t>半直积群</a:t>
            </a:r>
            <a:r>
              <a:rPr lang="zh-CN" altLang="en-US" dirty="0" smtClean="0"/>
              <a:t>的条件是：</a:t>
            </a:r>
            <a:r>
              <a:rPr lang="en-US" altLang="zh-CN" dirty="0" smtClean="0"/>
              <a:t>(1)G1</a:t>
            </a:r>
            <a:r>
              <a:rPr lang="zh-CN" altLang="en-US" dirty="0" smtClean="0"/>
              <a:t>是</a:t>
            </a:r>
            <a:r>
              <a:rPr lang="en-US" altLang="zh-CN" dirty="0" smtClean="0"/>
              <a:t>G</a:t>
            </a:r>
            <a:r>
              <a:rPr lang="zh-CN" altLang="en-US" dirty="0" smtClean="0"/>
              <a:t>的不变子群；</a:t>
            </a:r>
            <a:r>
              <a:rPr lang="en-US" altLang="zh-CN" dirty="0" smtClean="0"/>
              <a:t>(2)G1</a:t>
            </a:r>
            <a:r>
              <a:rPr lang="zh-CN" altLang="en-US" dirty="0" smtClean="0"/>
              <a:t>与</a:t>
            </a:r>
            <a:r>
              <a:rPr lang="en-US" altLang="zh-CN" dirty="0" smtClean="0"/>
              <a:t>G2</a:t>
            </a:r>
            <a:r>
              <a:rPr lang="zh-CN" altLang="en-US" dirty="0" smtClean="0"/>
              <a:t>的公共元素只有单位元；</a:t>
            </a:r>
            <a:r>
              <a:rPr lang="en-US" altLang="zh-CN" dirty="0" smtClean="0"/>
              <a:t>(3)G</a:t>
            </a:r>
            <a:r>
              <a:rPr lang="zh-CN" altLang="en-US" dirty="0" smtClean="0"/>
              <a:t>的每个元素都可写为</a:t>
            </a:r>
            <a:r>
              <a:rPr lang="en-US" altLang="zh-CN" dirty="0" smtClean="0"/>
              <a:t>G1</a:t>
            </a:r>
            <a:r>
              <a:rPr lang="zh-CN" altLang="en-US" dirty="0" smtClean="0"/>
              <a:t>元素与</a:t>
            </a:r>
            <a:r>
              <a:rPr lang="en-US" altLang="zh-CN" dirty="0" smtClean="0"/>
              <a:t>G2</a:t>
            </a:r>
            <a:r>
              <a:rPr lang="zh-CN" altLang="en-US" dirty="0" smtClean="0"/>
              <a:t>元素的乘积。注：</a:t>
            </a:r>
            <a:r>
              <a:rPr lang="en-US" altLang="zh-CN" dirty="0" smtClean="0"/>
              <a:t>(2)(3)</a:t>
            </a:r>
            <a:r>
              <a:rPr lang="zh-CN" altLang="en-US" dirty="0" smtClean="0"/>
              <a:t>也可合起来表述为：</a:t>
            </a:r>
            <a:r>
              <a:rPr lang="en-US" altLang="zh-CN" dirty="0" smtClean="0"/>
              <a:t>G</a:t>
            </a:r>
            <a:r>
              <a:rPr lang="zh-CN" altLang="en-US" dirty="0" smtClean="0"/>
              <a:t>的每个元素都可唯一地写为</a:t>
            </a:r>
            <a:r>
              <a:rPr lang="en-US" altLang="zh-CN" dirty="0" smtClean="0"/>
              <a:t>G1</a:t>
            </a:r>
            <a:r>
              <a:rPr lang="zh-CN" altLang="en-US" dirty="0" smtClean="0"/>
              <a:t>元素与</a:t>
            </a:r>
            <a:r>
              <a:rPr lang="en-US" altLang="zh-CN" dirty="0" smtClean="0"/>
              <a:t>G2</a:t>
            </a:r>
            <a:r>
              <a:rPr lang="zh-CN" altLang="en-US" dirty="0" smtClean="0"/>
              <a:t>元素的乘积。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更简单直观的表述是：若</a:t>
            </a:r>
            <a:r>
              <a:rPr lang="en-US" altLang="zh-CN" dirty="0" smtClean="0"/>
              <a:t>H</a:t>
            </a:r>
            <a:r>
              <a:rPr lang="zh-CN" altLang="en-US" dirty="0" smtClean="0"/>
              <a:t>是</a:t>
            </a:r>
            <a:r>
              <a:rPr lang="en-US" altLang="zh-CN" dirty="0" smtClean="0"/>
              <a:t>G</a:t>
            </a:r>
            <a:r>
              <a:rPr lang="zh-CN" altLang="en-US" dirty="0" smtClean="0"/>
              <a:t>的不变子群，那么</a:t>
            </a:r>
            <a:r>
              <a:rPr lang="en-US" altLang="zh-CN" dirty="0" smtClean="0"/>
              <a:t>G</a:t>
            </a:r>
            <a:r>
              <a:rPr lang="zh-CN" altLang="en-US" dirty="0" smtClean="0"/>
              <a:t>是</a:t>
            </a:r>
            <a:r>
              <a:rPr lang="en-US" altLang="zh-CN" dirty="0" smtClean="0"/>
              <a:t>H</a:t>
            </a:r>
            <a:r>
              <a:rPr lang="zh-CN" altLang="en-US" dirty="0" smtClean="0"/>
              <a:t>与</a:t>
            </a:r>
            <a:r>
              <a:rPr lang="en-US" altLang="zh-CN" dirty="0" smtClean="0"/>
              <a:t>(G/H)</a:t>
            </a:r>
            <a:r>
              <a:rPr lang="zh-CN" altLang="en-US" dirty="0" smtClean="0"/>
              <a:t>的半直积。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956376" y="404664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(1/3)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859934"/>
            <a:ext cx="835292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如何构造</a:t>
            </a:r>
            <a:r>
              <a:rPr lang="en-US" altLang="zh-CN" dirty="0" smtClean="0"/>
              <a:t>G1</a:t>
            </a:r>
            <a:r>
              <a:rPr lang="zh-CN" altLang="en-US" dirty="0" smtClean="0"/>
              <a:t>与</a:t>
            </a:r>
            <a:r>
              <a:rPr lang="en-US" altLang="zh-CN" dirty="0" smtClean="0"/>
              <a:t>G2</a:t>
            </a:r>
            <a:r>
              <a:rPr lang="zh-CN" altLang="en-US" dirty="0" smtClean="0"/>
              <a:t>的半直积群？</a:t>
            </a:r>
          </a:p>
          <a:p>
            <a:r>
              <a:rPr lang="en-US" altLang="zh-CN" dirty="0" smtClean="0"/>
              <a:t>(1)G1</a:t>
            </a:r>
            <a:r>
              <a:rPr lang="zh-CN" altLang="en-US" dirty="0" smtClean="0"/>
              <a:t>与</a:t>
            </a:r>
            <a:r>
              <a:rPr lang="en-US" altLang="zh-CN" dirty="0" smtClean="0"/>
              <a:t>G2</a:t>
            </a:r>
            <a:r>
              <a:rPr lang="zh-CN" altLang="en-US" dirty="0" smtClean="0"/>
              <a:t>的半直积群的每个元素可以唯一地分解为</a:t>
            </a:r>
            <a:r>
              <a:rPr lang="en-US" altLang="zh-CN" dirty="0" smtClean="0"/>
              <a:t>G1</a:t>
            </a:r>
            <a:r>
              <a:rPr lang="zh-CN" altLang="en-US" dirty="0" smtClean="0"/>
              <a:t>和</a:t>
            </a:r>
            <a:r>
              <a:rPr lang="en-US" altLang="zh-CN" dirty="0" smtClean="0"/>
              <a:t>G2</a:t>
            </a:r>
            <a:r>
              <a:rPr lang="zh-CN" altLang="en-US" dirty="0" smtClean="0"/>
              <a:t>元素的有序乘积。</a:t>
            </a:r>
          </a:p>
          <a:p>
            <a:r>
              <a:rPr lang="en-US" altLang="zh-CN" dirty="0" smtClean="0"/>
              <a:t>(2)</a:t>
            </a:r>
            <a:r>
              <a:rPr lang="zh-CN" altLang="en-US" dirty="0" smtClean="0"/>
              <a:t>定义从</a:t>
            </a:r>
            <a:r>
              <a:rPr lang="en-US" altLang="zh-CN" dirty="0" smtClean="0"/>
              <a:t>G2</a:t>
            </a:r>
            <a:r>
              <a:rPr lang="zh-CN" altLang="en-US" dirty="0" smtClean="0"/>
              <a:t>群到</a:t>
            </a:r>
            <a:r>
              <a:rPr lang="en-US" altLang="zh-CN" dirty="0" smtClean="0"/>
              <a:t>G1</a:t>
            </a:r>
            <a:r>
              <a:rPr lang="zh-CN" altLang="en-US" dirty="0" smtClean="0"/>
              <a:t>自同构群之间的一个同态映射，也即是说，把每个</a:t>
            </a:r>
            <a:r>
              <a:rPr lang="en-US" altLang="zh-CN" dirty="0" smtClean="0"/>
              <a:t>G2</a:t>
            </a:r>
            <a:r>
              <a:rPr lang="zh-CN" altLang="en-US" dirty="0" smtClean="0"/>
              <a:t>群元都同态地映射为“从</a:t>
            </a:r>
            <a:r>
              <a:rPr lang="en-US" altLang="zh-CN" dirty="0" smtClean="0"/>
              <a:t>G1</a:t>
            </a:r>
            <a:r>
              <a:rPr lang="zh-CN" altLang="en-US" dirty="0" smtClean="0"/>
              <a:t>到</a:t>
            </a:r>
            <a:r>
              <a:rPr lang="en-US" altLang="zh-CN" dirty="0" smtClean="0"/>
              <a:t>G1</a:t>
            </a:r>
            <a:r>
              <a:rPr lang="zh-CN" altLang="en-US" dirty="0" smtClean="0"/>
              <a:t>的一个映射”。</a:t>
            </a:r>
          </a:p>
          <a:p>
            <a:r>
              <a:rPr lang="en-US" altLang="zh-CN" dirty="0" smtClean="0"/>
              <a:t>(3)</a:t>
            </a:r>
            <a:r>
              <a:rPr lang="zh-CN" altLang="en-US" dirty="0" smtClean="0"/>
              <a:t>在</a:t>
            </a:r>
            <a:r>
              <a:rPr lang="en-US" altLang="zh-CN" dirty="0" smtClean="0"/>
              <a:t>G1</a:t>
            </a:r>
            <a:r>
              <a:rPr lang="zh-CN" altLang="en-US" dirty="0" smtClean="0"/>
              <a:t>与</a:t>
            </a:r>
            <a:r>
              <a:rPr lang="en-US" altLang="zh-CN" dirty="0" smtClean="0"/>
              <a:t>G2</a:t>
            </a:r>
            <a:r>
              <a:rPr lang="zh-CN" altLang="en-US" dirty="0" smtClean="0"/>
              <a:t>的半直积群的任两个元素之间定义乘法，这个乘法是由前面那个同态映射诱导出来的：对于</a:t>
            </a:r>
            <a:r>
              <a:rPr lang="en-US" altLang="zh-CN" dirty="0" smtClean="0"/>
              <a:t>G2</a:t>
            </a:r>
            <a:r>
              <a:rPr lang="zh-CN" altLang="en-US" dirty="0" smtClean="0"/>
              <a:t>分量部分，对应分量直接相乘即可。而对于</a:t>
            </a:r>
            <a:r>
              <a:rPr lang="en-US" altLang="zh-CN" dirty="0" smtClean="0"/>
              <a:t>G1</a:t>
            </a:r>
            <a:r>
              <a:rPr lang="zh-CN" altLang="en-US" dirty="0" smtClean="0"/>
              <a:t>分量部分，前一个分量须乘以“后一个分量经过映射之后仍属于</a:t>
            </a:r>
            <a:r>
              <a:rPr lang="en-US" altLang="zh-CN" dirty="0" smtClean="0"/>
              <a:t>G1</a:t>
            </a:r>
            <a:r>
              <a:rPr lang="zh-CN" altLang="en-US" dirty="0" smtClean="0"/>
              <a:t>的像”，这个映射是它越过的</a:t>
            </a:r>
            <a:r>
              <a:rPr lang="en-US" altLang="zh-CN" dirty="0" smtClean="0"/>
              <a:t>G2</a:t>
            </a:r>
            <a:r>
              <a:rPr lang="zh-CN" altLang="en-US" dirty="0" smtClean="0"/>
              <a:t>分量的同态映射的像。</a:t>
            </a:r>
          </a:p>
          <a:p>
            <a:endParaRPr lang="zh-CN" altLang="en-US" dirty="0" smtClean="0"/>
          </a:p>
          <a:p>
            <a:r>
              <a:rPr lang="zh-CN" altLang="en-US" dirty="0" smtClean="0"/>
              <a:t>前面定义的“两个群的半直积”确实是一个群。根据定义可知，群乘法的“封闭性”已经被满足；我们只须再验证：群乘法的“结合律”；集合存在单位元；每个元素的逆元也在集合内。</a:t>
            </a:r>
          </a:p>
          <a:p>
            <a:endParaRPr lang="zh-CN" altLang="en-US" dirty="0" smtClean="0"/>
          </a:p>
          <a:p>
            <a:r>
              <a:rPr lang="zh-CN" altLang="en-US" dirty="0" smtClean="0"/>
              <a:t>若</a:t>
            </a:r>
            <a:r>
              <a:rPr lang="en-US" altLang="zh-CN" dirty="0" smtClean="0"/>
              <a:t>G</a:t>
            </a:r>
            <a:r>
              <a:rPr lang="zh-CN" altLang="en-US" dirty="0" smtClean="0"/>
              <a:t>是</a:t>
            </a:r>
            <a:r>
              <a:rPr lang="en-US" altLang="zh-CN" dirty="0" smtClean="0"/>
              <a:t>G1</a:t>
            </a:r>
            <a:r>
              <a:rPr lang="zh-CN" altLang="en-US" dirty="0" smtClean="0"/>
              <a:t>与</a:t>
            </a:r>
            <a:r>
              <a:rPr lang="en-US" altLang="zh-CN" dirty="0" smtClean="0"/>
              <a:t>G2</a:t>
            </a:r>
            <a:r>
              <a:rPr lang="zh-CN" altLang="en-US" dirty="0" smtClean="0"/>
              <a:t>的半直积群，则</a:t>
            </a:r>
            <a:r>
              <a:rPr lang="en-US" altLang="zh-CN" dirty="0" smtClean="0"/>
              <a:t>G1</a:t>
            </a:r>
            <a:r>
              <a:rPr lang="zh-CN" altLang="en-US" dirty="0" smtClean="0"/>
              <a:t>是</a:t>
            </a:r>
            <a:r>
              <a:rPr lang="en-US" altLang="zh-CN" dirty="0" smtClean="0"/>
              <a:t>G</a:t>
            </a:r>
            <a:r>
              <a:rPr lang="zh-CN" altLang="en-US" dirty="0" smtClean="0"/>
              <a:t>的不变子群。但一般来说，</a:t>
            </a:r>
            <a:r>
              <a:rPr lang="en-US" altLang="zh-CN" dirty="0" smtClean="0"/>
              <a:t>G2</a:t>
            </a:r>
            <a:r>
              <a:rPr lang="zh-CN" altLang="en-US" dirty="0" smtClean="0"/>
              <a:t>不是</a:t>
            </a:r>
            <a:r>
              <a:rPr lang="en-US" altLang="zh-CN" dirty="0" smtClean="0"/>
              <a:t>G</a:t>
            </a:r>
            <a:r>
              <a:rPr lang="zh-CN" altLang="en-US" dirty="0" smtClean="0"/>
              <a:t>的不变子群。</a:t>
            </a:r>
          </a:p>
          <a:p>
            <a:r>
              <a:rPr lang="zh-CN" altLang="en-US" dirty="0" smtClean="0"/>
              <a:t>若</a:t>
            </a:r>
            <a:r>
              <a:rPr lang="en-US" altLang="zh-CN" dirty="0" smtClean="0"/>
              <a:t>G1</a:t>
            </a:r>
            <a:r>
              <a:rPr lang="zh-CN" altLang="en-US" dirty="0" smtClean="0"/>
              <a:t>与</a:t>
            </a:r>
            <a:r>
              <a:rPr lang="en-US" altLang="zh-CN" dirty="0" smtClean="0"/>
              <a:t>G2</a:t>
            </a:r>
            <a:r>
              <a:rPr lang="zh-CN" altLang="en-US" dirty="0" smtClean="0"/>
              <a:t>都是</a:t>
            </a:r>
            <a:r>
              <a:rPr lang="en-US" altLang="zh-CN" dirty="0" smtClean="0"/>
              <a:t>G</a:t>
            </a:r>
            <a:r>
              <a:rPr lang="zh-CN" altLang="en-US" dirty="0" smtClean="0"/>
              <a:t>的不变子群，则</a:t>
            </a:r>
            <a:r>
              <a:rPr lang="en-US" altLang="zh-CN" dirty="0" smtClean="0"/>
              <a:t>G1</a:t>
            </a:r>
            <a:r>
              <a:rPr lang="zh-CN" altLang="en-US" dirty="0" smtClean="0"/>
              <a:t>与</a:t>
            </a:r>
            <a:r>
              <a:rPr lang="en-US" altLang="zh-CN" dirty="0" smtClean="0"/>
              <a:t>G2</a:t>
            </a:r>
            <a:r>
              <a:rPr lang="zh-CN" altLang="en-US" dirty="0" smtClean="0"/>
              <a:t>的半直积群会退化为它们的直积群。可见，半直积群是更一般的定义。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956376" y="404664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(2/3)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956376" y="404664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(3/3)</a:t>
            </a:r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174" y="1988840"/>
            <a:ext cx="8804314" cy="2927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555</Words>
  <Application>Microsoft Office PowerPoint</Application>
  <PresentationFormat>全屏显示(4:3)</PresentationFormat>
  <Paragraphs>27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Office 主题</vt:lpstr>
      <vt:lpstr>幻灯片 1</vt:lpstr>
      <vt:lpstr>幻灯片 2</vt:lpstr>
      <vt:lpstr>幻灯片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lenovo</dc:creator>
  <cp:lastModifiedBy>lenovo</cp:lastModifiedBy>
  <cp:revision>2</cp:revision>
  <dcterms:created xsi:type="dcterms:W3CDTF">2018-09-28T11:14:00Z</dcterms:created>
  <dcterms:modified xsi:type="dcterms:W3CDTF">2018-09-28T11:16:41Z</dcterms:modified>
</cp:coreProperties>
</file>