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F000-598E-4ED2-B547-A61326A66DCB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741C-8655-4DEA-B023-65B0E780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F000-598E-4ED2-B547-A61326A66DCB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741C-8655-4DEA-B023-65B0E780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F000-598E-4ED2-B547-A61326A66DCB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741C-8655-4DEA-B023-65B0E780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F000-598E-4ED2-B547-A61326A66DCB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741C-8655-4DEA-B023-65B0E780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F000-598E-4ED2-B547-A61326A66DCB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741C-8655-4DEA-B023-65B0E780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F000-598E-4ED2-B547-A61326A66DCB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741C-8655-4DEA-B023-65B0E780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F000-598E-4ED2-B547-A61326A66DCB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741C-8655-4DEA-B023-65B0E780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F000-598E-4ED2-B547-A61326A66DCB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741C-8655-4DEA-B023-65B0E780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F000-598E-4ED2-B547-A61326A66DCB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741C-8655-4DEA-B023-65B0E780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F000-598E-4ED2-B547-A61326A66DCB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741C-8655-4DEA-B023-65B0E780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F000-598E-4ED2-B547-A61326A66DCB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741C-8655-4DEA-B023-65B0E780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F000-598E-4ED2-B547-A61326A66DCB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2741C-8655-4DEA-B023-65B0E780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34044"/>
            <a:ext cx="8712968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群论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第三讲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共轭类、不变子群与商群</a:t>
            </a:r>
          </a:p>
          <a:p>
            <a:endParaRPr lang="zh-CN" altLang="en-US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若存在某个群元</a:t>
            </a:r>
            <a:r>
              <a:rPr lang="en-US" altLang="zh-CN" dirty="0" smtClean="0"/>
              <a:t>g</a:t>
            </a:r>
            <a:r>
              <a:rPr lang="zh-CN" altLang="en-US" dirty="0" smtClean="0"/>
              <a:t>，使得两个群元</a:t>
            </a:r>
            <a:r>
              <a:rPr lang="en-US" altLang="zh-CN" dirty="0" smtClean="0"/>
              <a:t>f</a:t>
            </a:r>
            <a:r>
              <a:rPr lang="zh-CN" altLang="en-US" dirty="0" smtClean="0"/>
              <a:t>与</a:t>
            </a:r>
            <a:r>
              <a:rPr lang="en-US" altLang="zh-CN" dirty="0" smtClean="0"/>
              <a:t>h</a:t>
            </a:r>
            <a:r>
              <a:rPr lang="zh-CN" altLang="en-US" dirty="0" smtClean="0"/>
              <a:t>可表达为：</a:t>
            </a:r>
            <a:r>
              <a:rPr lang="en-US" altLang="zh-CN" dirty="0" smtClean="0"/>
              <a:t>f=g^(-1)hg</a:t>
            </a:r>
            <a:r>
              <a:rPr lang="zh-CN" altLang="en-US" dirty="0" smtClean="0"/>
              <a:t>，则称</a:t>
            </a:r>
            <a:r>
              <a:rPr lang="en-US" altLang="zh-CN" dirty="0" smtClean="0"/>
              <a:t>f</a:t>
            </a:r>
            <a:r>
              <a:rPr lang="zh-CN" altLang="en-US" dirty="0" smtClean="0"/>
              <a:t>与</a:t>
            </a:r>
            <a:r>
              <a:rPr lang="en-US" altLang="zh-CN" dirty="0" smtClean="0"/>
              <a:t>h</a:t>
            </a:r>
            <a:r>
              <a:rPr lang="zh-CN" altLang="en-US" b="1" dirty="0" smtClean="0">
                <a:solidFill>
                  <a:srgbClr val="0000FF"/>
                </a:solidFill>
              </a:rPr>
              <a:t>共轭</a:t>
            </a:r>
            <a:r>
              <a:rPr lang="zh-CN" altLang="en-US" dirty="0" smtClean="0"/>
              <a:t>。共轭具有对称性、传递性。</a:t>
            </a:r>
          </a:p>
          <a:p>
            <a:pPr>
              <a:buFont typeface="Arial" pitchFamily="34" charset="0"/>
              <a:buChar char="•"/>
            </a:pPr>
            <a:endParaRPr lang="zh-CN" altLang="en-US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所有相互共轭的群元的集合称为</a:t>
            </a:r>
            <a:r>
              <a:rPr lang="zh-CN" altLang="en-US" b="1" dirty="0" smtClean="0">
                <a:solidFill>
                  <a:srgbClr val="0000FF"/>
                </a:solidFill>
              </a:rPr>
              <a:t>共轭类</a:t>
            </a:r>
            <a:r>
              <a:rPr lang="zh-CN" altLang="en-US" dirty="0" smtClean="0"/>
              <a:t>。共轭类可用类中的任意一个元素来作为代表。</a:t>
            </a:r>
          </a:p>
          <a:p>
            <a:pPr>
              <a:buFont typeface="Arial" pitchFamily="34" charset="0"/>
              <a:buChar char="•"/>
            </a:pPr>
            <a:endParaRPr lang="zh-CN" altLang="en-US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单位元自成一个共轭类。阿贝尔群的每个元素自成一个共轭类。</a:t>
            </a:r>
          </a:p>
          <a:p>
            <a:pPr>
              <a:buFont typeface="Arial" pitchFamily="34" charset="0"/>
              <a:buChar char="•"/>
            </a:pPr>
            <a:endParaRPr lang="zh-CN" altLang="en-US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</a:t>
            </a:r>
            <a:r>
              <a:rPr lang="zh-CN" altLang="en-US" b="1" dirty="0" smtClean="0">
                <a:solidFill>
                  <a:srgbClr val="0000FF"/>
                </a:solidFill>
              </a:rPr>
              <a:t>在一个共轭类中的所有元素的阶相同</a:t>
            </a:r>
            <a:r>
              <a:rPr lang="zh-CN" altLang="en-US" dirty="0" smtClean="0"/>
              <a:t>。</a:t>
            </a:r>
          </a:p>
          <a:p>
            <a:pPr>
              <a:buFont typeface="Arial" pitchFamily="34" charset="0"/>
              <a:buChar char="•"/>
            </a:pPr>
            <a:endParaRPr lang="zh-CN" altLang="en-US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对于</a:t>
            </a:r>
            <a:r>
              <a:rPr lang="en-US" altLang="zh-CN" dirty="0" smtClean="0"/>
              <a:t>g^(-1)(f</a:t>
            </a:r>
            <a:r>
              <a:rPr lang="zh-CN" altLang="en-US" dirty="0" smtClean="0"/>
              <a:t>共轭类</a:t>
            </a:r>
            <a:r>
              <a:rPr lang="en-US" altLang="zh-CN" dirty="0" smtClean="0"/>
              <a:t>)g</a:t>
            </a:r>
            <a:r>
              <a:rPr lang="zh-CN" altLang="en-US" dirty="0" smtClean="0"/>
              <a:t>，当</a:t>
            </a:r>
            <a:r>
              <a:rPr lang="en-US" altLang="zh-CN" dirty="0" smtClean="0"/>
              <a:t>g</a:t>
            </a:r>
            <a:r>
              <a:rPr lang="zh-CN" altLang="en-US" dirty="0" smtClean="0"/>
              <a:t>跑遍所有群元时，得到的仅是</a:t>
            </a:r>
            <a:r>
              <a:rPr lang="en-US" altLang="zh-CN" dirty="0" smtClean="0"/>
              <a:t>(f</a:t>
            </a:r>
            <a:r>
              <a:rPr lang="zh-CN" altLang="en-US" dirty="0" smtClean="0"/>
              <a:t>共轭类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中的所有元素。</a:t>
            </a:r>
          </a:p>
          <a:p>
            <a:pPr>
              <a:buFont typeface="Arial" pitchFamily="34" charset="0"/>
              <a:buChar char="•"/>
            </a:pPr>
            <a:endParaRPr lang="zh-CN" altLang="en-US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不同的共轭类没有公共元素。不同的共轭类的元素数目不一定相同。群可以按共轭类作分割。</a:t>
            </a:r>
          </a:p>
          <a:p>
            <a:pPr>
              <a:buFont typeface="Arial" pitchFamily="34" charset="0"/>
              <a:buChar char="•"/>
            </a:pPr>
            <a:endParaRPr lang="zh-CN" altLang="en-US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D3</a:t>
            </a:r>
            <a:r>
              <a:rPr lang="zh-CN" altLang="en-US" dirty="0" smtClean="0"/>
              <a:t>群有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个共轭类：</a:t>
            </a:r>
            <a:r>
              <a:rPr lang="en-US" altLang="zh-CN" dirty="0" smtClean="0"/>
              <a:t>{e}, {</a:t>
            </a:r>
            <a:r>
              <a:rPr lang="en-US" altLang="zh-CN" dirty="0" err="1" smtClean="0"/>
              <a:t>d,f</a:t>
            </a:r>
            <a:r>
              <a:rPr lang="en-US" altLang="zh-CN" dirty="0" smtClean="0"/>
              <a:t>}, {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}.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对于任一群元，与它对易的所有群元的集合构成一个子群。</a:t>
            </a:r>
          </a:p>
          <a:p>
            <a:pPr>
              <a:buFont typeface="Arial" pitchFamily="34" charset="0"/>
              <a:buChar char="•"/>
            </a:pPr>
            <a:endParaRPr lang="zh-CN" altLang="en-US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共轭类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的元素数目 </a:t>
            </a:r>
            <a:r>
              <a:rPr lang="en-US" altLang="zh-CN" dirty="0" smtClean="0"/>
              <a:t>= “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</a:t>
            </a:r>
            <a:r>
              <a:rPr lang="zh-CN" altLang="en-US" dirty="0" smtClean="0"/>
              <a:t>对易的所有群元构成的子群”的陪集数目。可见，共轭类的元素数目必须能整除群的阶，也即是说，</a:t>
            </a:r>
            <a:r>
              <a:rPr lang="zh-CN" altLang="en-US" b="1" dirty="0" smtClean="0">
                <a:solidFill>
                  <a:srgbClr val="0000FF"/>
                </a:solidFill>
              </a:rPr>
              <a:t>共轭类的元素数目是群的阶的因子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28384" y="18864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(1/2)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908720"/>
            <a:ext cx="86409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若存在某个群元</a:t>
            </a:r>
            <a:r>
              <a:rPr lang="en-US" altLang="zh-CN" dirty="0" smtClean="0"/>
              <a:t>g</a:t>
            </a:r>
            <a:r>
              <a:rPr lang="zh-CN" altLang="en-US" dirty="0" smtClean="0"/>
              <a:t>，使得两个子群</a:t>
            </a:r>
            <a:r>
              <a:rPr lang="en-US" altLang="zh-CN" dirty="0" smtClean="0"/>
              <a:t>H</a:t>
            </a:r>
            <a:r>
              <a:rPr lang="zh-CN" altLang="en-US" dirty="0" smtClean="0"/>
              <a:t>与</a:t>
            </a:r>
            <a:r>
              <a:rPr lang="en-US" altLang="zh-CN" dirty="0" smtClean="0"/>
              <a:t>K</a:t>
            </a:r>
            <a:r>
              <a:rPr lang="zh-CN" altLang="en-US" dirty="0" smtClean="0"/>
              <a:t>可表达为：</a:t>
            </a:r>
            <a:r>
              <a:rPr lang="en-US" altLang="zh-CN" dirty="0" smtClean="0"/>
              <a:t>K=g^(-1)Hg</a:t>
            </a:r>
            <a:r>
              <a:rPr lang="zh-CN" altLang="en-US" dirty="0" smtClean="0"/>
              <a:t>，则称</a:t>
            </a:r>
            <a:r>
              <a:rPr lang="en-US" altLang="zh-CN" dirty="0" smtClean="0"/>
              <a:t>H</a:t>
            </a:r>
            <a:r>
              <a:rPr lang="zh-CN" altLang="en-US" dirty="0" smtClean="0"/>
              <a:t>与</a:t>
            </a:r>
            <a:r>
              <a:rPr lang="en-US" altLang="zh-CN" dirty="0" smtClean="0"/>
              <a:t>K</a:t>
            </a:r>
            <a:r>
              <a:rPr lang="zh-CN" altLang="en-US" dirty="0" smtClean="0"/>
              <a:t>共轭。共轭子群也具有对称性、传递性。</a:t>
            </a:r>
          </a:p>
          <a:p>
            <a:pPr>
              <a:buFont typeface="Arial" pitchFamily="34" charset="0"/>
              <a:buChar char="•"/>
            </a:pPr>
            <a:endParaRPr lang="zh-CN" altLang="en-US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D3</a:t>
            </a:r>
            <a:r>
              <a:rPr lang="zh-CN" altLang="en-US" dirty="0" smtClean="0"/>
              <a:t>的子群</a:t>
            </a:r>
            <a:r>
              <a:rPr lang="en-US" altLang="zh-CN" dirty="0" smtClean="0"/>
              <a:t>{H1, H2, H3}</a:t>
            </a:r>
            <a:r>
              <a:rPr lang="zh-CN" altLang="en-US" dirty="0" smtClean="0"/>
              <a:t>互相共轭，而</a:t>
            </a:r>
            <a:r>
              <a:rPr lang="en-US" altLang="zh-CN" dirty="0" smtClean="0"/>
              <a:t>H4=Z3</a:t>
            </a:r>
            <a:r>
              <a:rPr lang="zh-CN" altLang="en-US" dirty="0" smtClean="0"/>
              <a:t>是</a:t>
            </a:r>
            <a:r>
              <a:rPr lang="zh-CN" altLang="en-US" dirty="0" smtClean="0"/>
              <a:t>自共轭子群（不变子群）。</a:t>
            </a:r>
          </a:p>
          <a:p>
            <a:pPr>
              <a:buFont typeface="Arial" pitchFamily="34" charset="0"/>
              <a:buChar char="•"/>
            </a:pPr>
            <a:endParaRPr lang="zh-CN" altLang="en-US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已知</a:t>
            </a:r>
            <a:r>
              <a:rPr lang="en-US" altLang="zh-CN" dirty="0" smtClean="0"/>
              <a:t>H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的子群，若对于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的任意群元</a:t>
            </a:r>
            <a:r>
              <a:rPr lang="en-US" altLang="zh-CN" dirty="0" smtClean="0"/>
              <a:t>g</a:t>
            </a:r>
            <a:r>
              <a:rPr lang="zh-CN" altLang="en-US" dirty="0" smtClean="0"/>
              <a:t>，都有 </a:t>
            </a:r>
            <a:r>
              <a:rPr lang="en-US" altLang="zh-CN" dirty="0" smtClean="0"/>
              <a:t>g^(-1)Hg=H </a:t>
            </a:r>
            <a:r>
              <a:rPr lang="zh-CN" altLang="en-US" dirty="0" smtClean="0"/>
              <a:t>，则称 </a:t>
            </a:r>
            <a:r>
              <a:rPr lang="en-US" altLang="zh-CN" dirty="0" smtClean="0"/>
              <a:t>H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</a:t>
            </a:r>
            <a:r>
              <a:rPr lang="zh-CN" altLang="en-US" b="1" dirty="0" smtClean="0">
                <a:solidFill>
                  <a:srgbClr val="0000FF"/>
                </a:solidFill>
              </a:rPr>
              <a:t>不变子群</a:t>
            </a:r>
            <a:r>
              <a:rPr lang="zh-CN" altLang="en-US" dirty="0" smtClean="0"/>
              <a:t>。</a:t>
            </a:r>
          </a:p>
          <a:p>
            <a:pPr>
              <a:buFont typeface="Arial" pitchFamily="34" charset="0"/>
              <a:buChar char="•"/>
            </a:pPr>
            <a:endParaRPr lang="zh-CN" altLang="en-US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不变子群完整地包含了它的每个元素的共轭类的所有元素。即</a:t>
            </a:r>
            <a:r>
              <a:rPr lang="zh-CN" altLang="en-US" b="1" dirty="0" smtClean="0">
                <a:solidFill>
                  <a:srgbClr val="0000FF"/>
                </a:solidFill>
              </a:rPr>
              <a:t>不变子群是由共轭类组成的子群</a:t>
            </a:r>
            <a:r>
              <a:rPr lang="zh-CN" altLang="en-US" dirty="0" smtClean="0"/>
              <a:t>。</a:t>
            </a:r>
          </a:p>
          <a:p>
            <a:pPr>
              <a:buFont typeface="Arial" pitchFamily="34" charset="0"/>
              <a:buChar char="•"/>
            </a:pPr>
            <a:endParaRPr lang="zh-CN" altLang="en-US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阿贝尔群的任意子群都是不变子群。</a:t>
            </a:r>
          </a:p>
          <a:p>
            <a:pPr>
              <a:buFont typeface="Arial" pitchFamily="34" charset="0"/>
              <a:buChar char="•"/>
            </a:pPr>
            <a:endParaRPr lang="zh-CN" altLang="en-US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</a:t>
            </a:r>
            <a:r>
              <a:rPr lang="zh-CN" altLang="en-US" b="1" dirty="0" smtClean="0">
                <a:solidFill>
                  <a:srgbClr val="0000FF"/>
                </a:solidFill>
              </a:rPr>
              <a:t>不变子群的左陪集与右陪集重合</a:t>
            </a:r>
            <a:r>
              <a:rPr lang="zh-CN" altLang="en-US" dirty="0" smtClean="0"/>
              <a:t>。</a:t>
            </a:r>
          </a:p>
          <a:p>
            <a:pPr>
              <a:buFont typeface="Arial" pitchFamily="34" charset="0"/>
              <a:buChar char="•"/>
            </a:pPr>
            <a:endParaRPr lang="zh-CN" altLang="en-US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</a:t>
            </a:r>
            <a:r>
              <a:rPr lang="zh-CN" altLang="en-US" b="1" dirty="0" smtClean="0">
                <a:solidFill>
                  <a:srgbClr val="0000FF"/>
                </a:solidFill>
              </a:rPr>
              <a:t>商群</a:t>
            </a:r>
            <a:r>
              <a:rPr lang="en-US" altLang="zh-CN" dirty="0" smtClean="0"/>
              <a:t>G/H</a:t>
            </a:r>
            <a:r>
              <a:rPr lang="zh-CN" altLang="en-US" dirty="0" smtClean="0"/>
              <a:t>，是将不变子群</a:t>
            </a:r>
            <a:r>
              <a:rPr lang="en-US" altLang="zh-CN" dirty="0" smtClean="0"/>
              <a:t>H</a:t>
            </a:r>
            <a:r>
              <a:rPr lang="zh-CN" altLang="en-US" dirty="0" smtClean="0"/>
              <a:t>及其陪集看成它的元素，群元的乘法是：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 (</a:t>
            </a:r>
            <a:r>
              <a:rPr lang="en-US" altLang="zh-CN" dirty="0" err="1" smtClean="0"/>
              <a:t>g_i</a:t>
            </a:r>
            <a:r>
              <a:rPr lang="en-US" altLang="zh-CN" dirty="0" smtClean="0"/>
              <a:t> H) (</a:t>
            </a:r>
            <a:r>
              <a:rPr lang="en-US" altLang="zh-CN" dirty="0" err="1" smtClean="0"/>
              <a:t>g_j</a:t>
            </a:r>
            <a:r>
              <a:rPr lang="en-US" altLang="zh-CN" dirty="0" smtClean="0"/>
              <a:t> H) = </a:t>
            </a:r>
            <a:r>
              <a:rPr lang="en-US" altLang="zh-CN" dirty="0" err="1" smtClean="0"/>
              <a:t>g_i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g_j</a:t>
            </a:r>
            <a:r>
              <a:rPr lang="en-US" altLang="zh-CN" dirty="0" smtClean="0"/>
              <a:t> H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商群 </a:t>
            </a:r>
            <a:r>
              <a:rPr lang="en-US" altLang="zh-CN" dirty="0" smtClean="0"/>
              <a:t>D3/Z3 </a:t>
            </a:r>
            <a:r>
              <a:rPr lang="en-US" altLang="zh-CN" dirty="0" smtClean="0"/>
              <a:t>= Z2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28384" y="18864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(2/2)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455</Words>
  <Application>Microsoft Office PowerPoint</Application>
  <PresentationFormat>全屏显示(4:3)</PresentationFormat>
  <Paragraphs>37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lenovo</cp:lastModifiedBy>
  <cp:revision>2</cp:revision>
  <dcterms:created xsi:type="dcterms:W3CDTF">2018-09-07T11:37:42Z</dcterms:created>
  <dcterms:modified xsi:type="dcterms:W3CDTF">2018-09-07T11:42:46Z</dcterms:modified>
</cp:coreProperties>
</file>