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9" r:id="rId3"/>
    <p:sldId id="259" r:id="rId4"/>
    <p:sldId id="281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6" r:id="rId18"/>
    <p:sldId id="277" r:id="rId19"/>
    <p:sldId id="282" r:id="rId20"/>
    <p:sldId id="283" r:id="rId21"/>
    <p:sldId id="271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3571-7DE0-44B0-9393-B37DD53279AC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C4A7A-6CBD-44AD-90F8-850437E12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C4A7A-6CBD-44AD-90F8-850437E12A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1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4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2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6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4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CCAD-A970-493A-9133-3BCAFFE35CD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6062-409D-45B2-9286-E3D0E641C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inspirehep.net/author/profile/Zhu,%20Hua%20Xing?recid=1190195&amp;ln=zh_CN" TargetMode="External"/><Relationship Id="rId13" Type="http://schemas.openxmlformats.org/officeDocument/2006/relationships/hyperlink" Target="http://inspirehep.net/search?cc=Institutions&amp;p=institution:%22Argonne%22&amp;ln=zh_CN" TargetMode="External"/><Relationship Id="rId18" Type="http://schemas.openxmlformats.org/officeDocument/2006/relationships/hyperlink" Target="http://inspirehep.net/author/profile/Zhu,%20Hua%20Xing?recid=1416469&amp;ln=zh_CN" TargetMode="External"/><Relationship Id="rId3" Type="http://schemas.openxmlformats.org/officeDocument/2006/relationships/hyperlink" Target="http://inspirehep.net/author/profile/Gao,%20Jun?recid=1190195&amp;ln=zh_CN" TargetMode="External"/><Relationship Id="rId7" Type="http://schemas.openxmlformats.org/officeDocument/2006/relationships/hyperlink" Target="http://inspirehep.net/search?cc=Institutions&amp;p=institution:%22Peking%20U.,%20CAPT%22&amp;ln=zh_CN" TargetMode="External"/><Relationship Id="rId12" Type="http://schemas.openxmlformats.org/officeDocument/2006/relationships/hyperlink" Target="http://inspirehep.net/author/profile/Gao,%20Jun?recid=1416469&amp;ln=zh_CN" TargetMode="External"/><Relationship Id="rId17" Type="http://schemas.openxmlformats.org/officeDocument/2006/relationships/hyperlink" Target="http://inspirehep.net/author/profile/Liu,%20Ze%20Long?recid=1416469&amp;ln=zh_CN" TargetMode="External"/><Relationship Id="rId2" Type="http://schemas.openxmlformats.org/officeDocument/2006/relationships/hyperlink" Target="http://inspirehep.net/record/1190195" TargetMode="External"/><Relationship Id="rId16" Type="http://schemas.openxmlformats.org/officeDocument/2006/relationships/hyperlink" Target="http://inspirehep.net/search?cc=Institutions&amp;p=institution:%22Peking%20U.,%20SKLNPT%22&amp;ln=zh_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spirehep.net/search?cc=Institutions&amp;p=institution:%22Peking%20U.%22&amp;ln=zh_CN" TargetMode="External"/><Relationship Id="rId11" Type="http://schemas.openxmlformats.org/officeDocument/2006/relationships/hyperlink" Target="http://inspirehep.net/author/profile/Berger,%20Edmond%20L.?recid=1416469&amp;ln=zh_CN" TargetMode="External"/><Relationship Id="rId5" Type="http://schemas.openxmlformats.org/officeDocument/2006/relationships/hyperlink" Target="http://inspirehep.net/author/profile/Li,%20Chong%20Sheng?recid=1190195&amp;ln=zh_CN" TargetMode="External"/><Relationship Id="rId15" Type="http://schemas.openxmlformats.org/officeDocument/2006/relationships/hyperlink" Target="http://inspirehep.net/search?cc=Institutions&amp;p=institution:%22Peking%20U.,%20CHEP%22&amp;ln=zh_CN" TargetMode="External"/><Relationship Id="rId10" Type="http://schemas.openxmlformats.org/officeDocument/2006/relationships/hyperlink" Target="http://inspirehep.net/record/1416469" TargetMode="External"/><Relationship Id="rId19" Type="http://schemas.openxmlformats.org/officeDocument/2006/relationships/hyperlink" Target="http://inspirehep.net/search?cc=Institutions&amp;p=institution:%22MIT,%20Cambridge,%20CTP%22&amp;ln=zh_CN" TargetMode="External"/><Relationship Id="rId4" Type="http://schemas.openxmlformats.org/officeDocument/2006/relationships/hyperlink" Target="http://inspirehep.net/search?cc=Institutions&amp;p=institution:%22Southern%20Methodist%20U.%22&amp;ln=zh_CN" TargetMode="External"/><Relationship Id="rId9" Type="http://schemas.openxmlformats.org/officeDocument/2006/relationships/hyperlink" Target="http://inspirehep.net/search?cc=Institutions&amp;p=institution:%22SLAC%22&amp;ln=zh_CN" TargetMode="External"/><Relationship Id="rId14" Type="http://schemas.openxmlformats.org/officeDocument/2006/relationships/hyperlink" Target="http://inspirehep.net/author/profile/Li,%20Chong%20Sheng?recid=1416469&amp;ln=zh_C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1521" y="884666"/>
            <a:ext cx="9144000" cy="1691008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Three-loop planar master integrals for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heavy-to-light form factors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8572" y="393286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陈龙斌</a:t>
            </a:r>
            <a:r>
              <a:rPr lang="en-US" altLang="zh-CN" b="1" dirty="0" smtClean="0"/>
              <a:t>(Long-Bin Chen)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zh-CN" altLang="en-US" b="1" dirty="0" smtClean="0"/>
              <a:t>广州大学</a:t>
            </a:r>
            <a:endParaRPr lang="en-US" altLang="zh-CN" b="1" dirty="0"/>
          </a:p>
          <a:p>
            <a:r>
              <a:rPr lang="en-US" altLang="zh-CN" b="1" smtClean="0"/>
              <a:t>2019.1.24</a:t>
            </a:r>
            <a:endParaRPr lang="en-US" altLang="zh-CN" b="1" dirty="0" smtClean="0"/>
          </a:p>
          <a:p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462491" y="2984120"/>
            <a:ext cx="4648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</a:rPr>
              <a:t>      arXiv:1810.04328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" y="0"/>
            <a:ext cx="1614038" cy="13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78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Calculations of Master Integrals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361218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Evaluating by Feynman Parameters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Evaluating by </a:t>
            </a:r>
            <a:r>
              <a:rPr lang="en-US" altLang="zh-CN" dirty="0" err="1" smtClean="0"/>
              <a:t>Mellin</a:t>
            </a:r>
            <a:r>
              <a:rPr lang="en-US" altLang="zh-CN" dirty="0" smtClean="0"/>
              <a:t>-Barnes Integrals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Sector Decompositions (Numeric Calculations)</a:t>
            </a:r>
          </a:p>
          <a:p>
            <a:endParaRPr lang="en-US" altLang="zh-CN" dirty="0"/>
          </a:p>
          <a:p>
            <a:r>
              <a:rPr lang="en-US" altLang="zh-CN" dirty="0" smtClean="0"/>
              <a:t>…………………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5" y="3165203"/>
            <a:ext cx="6752772" cy="99137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26720" y="1374371"/>
            <a:ext cx="8933411" cy="525918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77487" y="4106705"/>
            <a:ext cx="7729451" cy="53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8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397678" cy="414237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Differential Equations (DE)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88" y="1023069"/>
            <a:ext cx="10515600" cy="28246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9836" y="3847711"/>
            <a:ext cx="35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x are Lorentz invariant kinematics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59" y="4903807"/>
            <a:ext cx="9541767" cy="141574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40152" y="1061013"/>
            <a:ext cx="10891777" cy="31560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5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53192" y="269412"/>
            <a:ext cx="754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 suitable choice of basis (canonical basis) </a:t>
            </a:r>
          </a:p>
          <a:p>
            <a:r>
              <a:rPr lang="en-US" altLang="zh-CN" sz="2000" b="1" dirty="0" smtClean="0"/>
              <a:t>arXiv:1304.1806</a:t>
            </a:r>
            <a:endParaRPr lang="zh-CN" altLang="en-US" sz="2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81" y="3395830"/>
            <a:ext cx="3144048" cy="13624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28" y="1791528"/>
            <a:ext cx="8003964" cy="1159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81" y="4995352"/>
            <a:ext cx="7782292" cy="10788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1" y="46569"/>
            <a:ext cx="5242560" cy="147532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49876" y="1651462"/>
            <a:ext cx="12142124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148" y="3465462"/>
            <a:ext cx="6062228" cy="2098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9" y="1016614"/>
            <a:ext cx="10047316" cy="199996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70855" y="1061891"/>
            <a:ext cx="10640291" cy="19999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13" y="114024"/>
            <a:ext cx="4024052" cy="12501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167" y="1700462"/>
            <a:ext cx="6729736" cy="45737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3344" y="3291840"/>
            <a:ext cx="2427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Canonical Basis: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469178" y="6348820"/>
            <a:ext cx="671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………………………………………………………………</a:t>
            </a:r>
            <a:endParaRPr lang="zh-CN" altLang="en-US" sz="2800" dirty="0"/>
          </a:p>
        </p:txBody>
      </p:sp>
      <p:sp>
        <p:nvSpPr>
          <p:cNvPr id="2" name="圆角矩形 1"/>
          <p:cNvSpPr/>
          <p:nvPr/>
        </p:nvSpPr>
        <p:spPr>
          <a:xfrm>
            <a:off x="3862647" y="114024"/>
            <a:ext cx="4782589" cy="1250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84" y="357818"/>
            <a:ext cx="9994357" cy="59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3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6" y="1308014"/>
            <a:ext cx="6416241" cy="15541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29349" y="3828154"/>
            <a:ext cx="3913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P and Q are 71*71 rational matrices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11377" y="1153610"/>
            <a:ext cx="7843777" cy="217989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4" y="228808"/>
            <a:ext cx="10332295" cy="65128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35883" y="44142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DE for non-canonical basis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6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98801"/>
            <a:ext cx="9867524" cy="62770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53644" y="6375862"/>
            <a:ext cx="533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...........(</a:t>
            </a:r>
            <a:r>
              <a:rPr lang="en-US" altLang="zh-CN" sz="2000" dirty="0" smtClean="0"/>
              <a:t>about 30pages).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2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7829" y="916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Boundary Conditions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380" y="1356834"/>
            <a:ext cx="6827236" cy="22622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92" y="4030487"/>
            <a:ext cx="6741032" cy="15754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" y="2154995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Known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369639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064" y="5752715"/>
            <a:ext cx="8515915" cy="8138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48801" y="3990110"/>
            <a:ext cx="14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Regular at x=0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271462" y="3967942"/>
            <a:ext cx="1557251" cy="7259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07046" y="1327441"/>
            <a:ext cx="7064416" cy="23689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0" y="3730450"/>
            <a:ext cx="1285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need of higher order QCD corrections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423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</a:t>
                </a:r>
                <a:r>
                  <a:rPr lang="en-US" altLang="zh-CN" b="1" dirty="0" smtClean="0"/>
                  <a:t>QED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altLang="zh-CN" b="1" dirty="0" smtClean="0">
                    <a:solidFill>
                      <a:srgbClr val="00B0F0"/>
                    </a:solidFill>
                  </a:rPr>
                  <a:t>D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(0.1)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</a:t>
                </a:r>
                <a:r>
                  <a:rPr lang="en-US" altLang="zh-CN" b="1" dirty="0" smtClean="0"/>
                  <a:t>QED</a:t>
                </a:r>
                <a:r>
                  <a:rPr lang="en-US" altLang="zh-CN" dirty="0" smtClean="0"/>
                  <a:t> are more </a:t>
                </a:r>
                <a:r>
                  <a:rPr lang="en-US" altLang="zh-CN" dirty="0"/>
                  <a:t>c</a:t>
                </a:r>
                <a:r>
                  <a:rPr lang="en-US" altLang="zh-CN" dirty="0" smtClean="0"/>
                  <a:t>onvergence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in </a:t>
                </a:r>
                <a:r>
                  <a:rPr lang="en-US" altLang="zh-CN" dirty="0"/>
                  <a:t>p</a:t>
                </a:r>
                <a:r>
                  <a:rPr lang="en-US" altLang="zh-CN" dirty="0" smtClean="0"/>
                  <a:t>erturbation </a:t>
                </a:r>
                <a:r>
                  <a:rPr lang="en-US" altLang="zh-CN" dirty="0"/>
                  <a:t>e</a:t>
                </a:r>
                <a:r>
                  <a:rPr lang="en-US" altLang="zh-CN" dirty="0" smtClean="0"/>
                  <a:t>xpansion </a:t>
                </a:r>
                <a:r>
                  <a:rPr lang="en-US" altLang="zh-CN" dirty="0"/>
                  <a:t>t</a:t>
                </a:r>
                <a:r>
                  <a:rPr lang="en-US" altLang="zh-CN" dirty="0" smtClean="0"/>
                  <a:t>han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C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D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42375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2266836" y="1690688"/>
            <a:ext cx="7090707" cy="390522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7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2" y="1670987"/>
            <a:ext cx="11477625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9" y="4912577"/>
            <a:ext cx="11287125" cy="13811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3804" y="4566587"/>
            <a:ext cx="12148196" cy="43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849" y="218225"/>
            <a:ext cx="6543675" cy="130492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670849" y="268297"/>
            <a:ext cx="6429347" cy="125485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2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87" y="443344"/>
            <a:ext cx="7460631" cy="54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" y="434134"/>
            <a:ext cx="8554656" cy="59220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36546" y="379691"/>
            <a:ext cx="288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H are Harmonic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Polylogarithms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20" y="434134"/>
            <a:ext cx="8534400" cy="5922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370" y="1028087"/>
            <a:ext cx="3118449" cy="1159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041" y="2188766"/>
            <a:ext cx="2819339" cy="3950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93529" y="158187"/>
            <a:ext cx="3136739" cy="353027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8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Check:</a:t>
            </a:r>
            <a:r>
              <a:rPr lang="zh-CN" altLang="en-US" sz="2400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s=-1.3,m=1.0</a:t>
            </a:r>
            <a:r>
              <a:rPr lang="zh-CN" altLang="en-US" sz="2400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）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463" y="1527739"/>
            <a:ext cx="10692244" cy="2420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6" y="4090428"/>
            <a:ext cx="11398554" cy="223552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0" y="3905179"/>
            <a:ext cx="12192000" cy="43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310254" y="5885411"/>
            <a:ext cx="204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FIESTA packages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171709" y="5791200"/>
            <a:ext cx="2182090" cy="65393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9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734" y="15707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</a:t>
            </a:r>
            <a:r>
              <a:rPr lang="en-US" altLang="zh-CN" sz="6000" dirty="0" smtClean="0">
                <a:solidFill>
                  <a:srgbClr val="FF0000"/>
                </a:solidFill>
              </a:rPr>
              <a:t>Thanks!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5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Top quark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196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 The heaviest  particle in standard model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dirty="0"/>
              <a:t>Suitable for QCD perturbative calculations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Huge samples of top quarks at the LHC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Study of CKM </a:t>
            </a:r>
            <a:r>
              <a:rPr lang="en-US" altLang="zh-CN" dirty="0"/>
              <a:t>m</a:t>
            </a:r>
            <a:r>
              <a:rPr lang="en-US" altLang="zh-CN" dirty="0" smtClean="0"/>
              <a:t>atrix element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Search for new physics beyond standard model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………………………….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20168" y="1533126"/>
            <a:ext cx="9242558" cy="47636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2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541756"/>
              </p:ext>
            </p:extLst>
          </p:nvPr>
        </p:nvGraphicFramePr>
        <p:xfrm>
          <a:off x="776703" y="1328817"/>
          <a:ext cx="10515600" cy="39319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443394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altLang="zh-CN" sz="18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endParaRPr lang="en-US" altLang="zh-CN" sz="18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r>
                        <a:rPr lang="en-US" altLang="zh-CN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Top Quark Decay at Next-to-Next-to Leading Order in QCD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Jun Gao</a:t>
                      </a:r>
                      <a:r>
                        <a:rPr lang="en-US" altLang="zh-CN" dirty="0" smtClean="0"/>
                        <a:t> (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Southern Methodist U.</a:t>
                      </a:r>
                      <a:r>
                        <a:rPr lang="en-US" altLang="zh-CN" dirty="0" smtClean="0"/>
                        <a:t>), 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Chong Sheng Li</a:t>
                      </a:r>
                      <a:r>
                        <a:rPr lang="en-US" altLang="zh-CN" dirty="0" smtClean="0"/>
                        <a:t> (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Peking U.</a:t>
                      </a:r>
                      <a:r>
                        <a:rPr lang="en-US" altLang="zh-CN" dirty="0" smtClean="0"/>
                        <a:t> &amp; 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Peking U., CAPT</a:t>
                      </a:r>
                      <a:r>
                        <a:rPr lang="en-US" altLang="zh-CN" dirty="0" smtClean="0"/>
                        <a:t> &amp; 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Peking U.</a:t>
                      </a:r>
                      <a:r>
                        <a:rPr lang="en-US" altLang="zh-CN" dirty="0" smtClean="0"/>
                        <a:t>), 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Hua Xing Zhu</a:t>
                      </a:r>
                      <a:r>
                        <a:rPr lang="en-US" altLang="zh-CN" dirty="0" smtClean="0"/>
                        <a:t> (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SLAC</a:t>
                      </a:r>
                      <a:r>
                        <a:rPr lang="en-US" altLang="zh-CN" dirty="0" smtClean="0"/>
                        <a:t>). Oct 2012. 5 pp. 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Published in </a:t>
                      </a:r>
                      <a:r>
                        <a:rPr lang="en-US" altLang="zh-CN" b="1" dirty="0" err="1" smtClean="0"/>
                        <a:t>Phys.Rev.Lett</a:t>
                      </a:r>
                      <a:r>
                        <a:rPr lang="en-US" altLang="zh-CN" b="1" dirty="0" smtClean="0"/>
                        <a:t>. 110 (2013) no.4, 042001</a:t>
                      </a:r>
                      <a:r>
                        <a:rPr lang="en-US" altLang="zh-CN" dirty="0" smtClean="0"/>
                        <a:t> 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altLang="zh-CN" b="1" u="none" strike="noStrike" dirty="0" smtClean="0">
                          <a:solidFill>
                            <a:srgbClr val="000000"/>
                          </a:solidFill>
                          <a:effectLst/>
                          <a:hlinkClick r:id="rId10"/>
                        </a:rPr>
                        <a:t>Charm-Quark Production in Deep-Inelastic Neutrino Scattering at Next-to-Next-to-Leading Order in QCD</a:t>
                      </a:r>
                      <a:r>
                        <a:rPr lang="en-US" altLang="zh-CN" dirty="0" smtClean="0"/>
                        <a:t> </a:t>
                      </a:r>
                      <a:br>
                        <a:rPr lang="en-US" altLang="zh-CN" dirty="0" smtClean="0"/>
                      </a:b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1"/>
                        </a:rPr>
                        <a:t>Edmond L. Berger</a:t>
                      </a:r>
                      <a:r>
                        <a:rPr lang="en-US" altLang="zh-CN" dirty="0" smtClean="0"/>
                        <a:t>, 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2"/>
                        </a:rPr>
                        <a:t>Jun Gao</a:t>
                      </a:r>
                      <a:r>
                        <a:rPr lang="en-US" altLang="zh-CN" dirty="0" smtClean="0"/>
                        <a:t> (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3"/>
                        </a:rPr>
                        <a:t>Argonne</a:t>
                      </a:r>
                      <a:r>
                        <a:rPr lang="en-US" altLang="zh-CN" dirty="0" smtClean="0"/>
                        <a:t>), 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4"/>
                        </a:rPr>
                        <a:t>Chong Sheng Li</a:t>
                      </a:r>
                      <a:r>
                        <a:rPr lang="en-US" altLang="zh-CN" dirty="0" smtClean="0"/>
                        <a:t> (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6"/>
                        </a:rPr>
                        <a:t>Peking U.</a:t>
                      </a:r>
                      <a:r>
                        <a:rPr lang="en-US" altLang="zh-CN" dirty="0" smtClean="0"/>
                        <a:t> &amp; 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5"/>
                        </a:rPr>
                        <a:t>Peking U., CHEP</a:t>
                      </a:r>
                      <a:r>
                        <a:rPr lang="en-US" altLang="zh-CN" dirty="0" smtClean="0"/>
                        <a:t> &amp; 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6"/>
                        </a:rPr>
                        <a:t>Peking U., SKLNPT</a:t>
                      </a:r>
                      <a:r>
                        <a:rPr lang="en-US" altLang="zh-CN" dirty="0" smtClean="0"/>
                        <a:t>), </a:t>
                      </a:r>
                      <a:r>
                        <a:rPr lang="en-US" altLang="zh-CN" u="none" strike="noStrike" dirty="0" err="1" smtClean="0">
                          <a:solidFill>
                            <a:srgbClr val="6699CC"/>
                          </a:solidFill>
                          <a:effectLst/>
                          <a:hlinkClick r:id="rId17"/>
                        </a:rPr>
                        <a:t>Ze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7"/>
                        </a:rPr>
                        <a:t> Long Liu</a:t>
                      </a:r>
                      <a:r>
                        <a:rPr lang="en-US" altLang="zh-CN" dirty="0" smtClean="0"/>
                        <a:t> (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6"/>
                        </a:rPr>
                        <a:t>Peking U.</a:t>
                      </a:r>
                      <a:r>
                        <a:rPr lang="en-US" altLang="zh-CN" dirty="0" smtClean="0"/>
                        <a:t> &amp; 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6"/>
                        </a:rPr>
                        <a:t>Peking U., SKLNPT</a:t>
                      </a:r>
                      <a:r>
                        <a:rPr lang="en-US" altLang="zh-CN" dirty="0" smtClean="0"/>
                        <a:t>), 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8"/>
                        </a:rPr>
                        <a:t>Hua Xing Zhu</a:t>
                      </a:r>
                      <a:r>
                        <a:rPr lang="en-US" altLang="zh-CN" dirty="0" smtClean="0"/>
                        <a:t> (</a:t>
                      </a:r>
                      <a:r>
                        <a:rPr lang="en-US" altLang="zh-CN" u="none" strike="noStrike" dirty="0" smtClean="0">
                          <a:solidFill>
                            <a:srgbClr val="6699CC"/>
                          </a:solidFill>
                          <a:effectLst/>
                          <a:hlinkClick r:id="rId19"/>
                        </a:rPr>
                        <a:t>MIT, Cambridge, CTP</a:t>
                      </a:r>
                      <a:r>
                        <a:rPr lang="en-US" altLang="zh-CN" dirty="0" smtClean="0"/>
                        <a:t>). Jan 20, 2016. 6 pp. 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Published in </a:t>
                      </a:r>
                      <a:r>
                        <a:rPr lang="en-US" altLang="zh-CN" b="1" dirty="0" err="1" smtClean="0"/>
                        <a:t>Phys.Rev.Lett</a:t>
                      </a:r>
                      <a:r>
                        <a:rPr lang="en-US" altLang="zh-CN" b="1" dirty="0" smtClean="0"/>
                        <a:t>. 116 (2016) no.21, 212002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75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07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99" y="796240"/>
            <a:ext cx="5900119" cy="4351338"/>
          </a:xfrm>
        </p:spPr>
      </p:pic>
    </p:spTree>
    <p:extLst>
      <p:ext uri="{BB962C8B-B14F-4D97-AF65-F5344CB8AC3E}">
        <p14:creationId xmlns:p14="http://schemas.microsoft.com/office/powerpoint/2010/main" val="12196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Heavy-to-light Form factors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989" y="1570701"/>
            <a:ext cx="4291730" cy="43513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01989" y="5737373"/>
            <a:ext cx="31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738271" y="1620733"/>
            <a:ext cx="35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W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331626" y="5820402"/>
            <a:ext cx="41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202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4408" y="20179"/>
            <a:ext cx="6989933" cy="107491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Color-planar diagrams</a:t>
            </a: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</a:rPr>
              <a:t>Leading Color Contribution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5681" y="1117259"/>
            <a:ext cx="8569078" cy="56561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465" y="1217697"/>
            <a:ext cx="7500082" cy="54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413" y="17670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Integrals can be parameterized by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574" y="1318106"/>
            <a:ext cx="10515600" cy="2240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03" y="3646717"/>
            <a:ext cx="7779326" cy="27806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6844" y="1230284"/>
            <a:ext cx="11072552" cy="23286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318865" y="518829"/>
                <a:ext cx="1727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d=4-2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865" y="518829"/>
                <a:ext cx="172736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10208028" y="505225"/>
            <a:ext cx="124136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5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All integrals can be reduced to 71 Master Integrals (MI)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622" y="13878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Integration-By-Parts (IBP) reduction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FIRE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Reduze</a:t>
            </a:r>
            <a:r>
              <a:rPr lang="en-US" altLang="zh-CN" b="1" dirty="0" smtClean="0"/>
              <a:t>, Kira…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52" y="3687310"/>
            <a:ext cx="4480365" cy="989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6" y="2449363"/>
            <a:ext cx="4020235" cy="97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369" y="5068173"/>
            <a:ext cx="5723654" cy="960793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524000" y="2449363"/>
            <a:ext cx="8672945" cy="41620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97629" y="3735287"/>
            <a:ext cx="4594167" cy="941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38705" y="2981498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</a:t>
            </a:r>
          </a:p>
        </p:txBody>
      </p:sp>
      <p:sp>
        <p:nvSpPr>
          <p:cNvPr id="9" name="椭圆 8"/>
          <p:cNvSpPr/>
          <p:nvPr/>
        </p:nvSpPr>
        <p:spPr>
          <a:xfrm>
            <a:off x="8977745" y="2981498"/>
            <a:ext cx="1113906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212</Words>
  <Application>Microsoft Office PowerPoint</Application>
  <PresentationFormat>宽屏</PresentationFormat>
  <Paragraphs>70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Wingdings</vt:lpstr>
      <vt:lpstr>Office 主题​​</vt:lpstr>
      <vt:lpstr>Three-loop planar master integrals for heavy-to-light form factors</vt:lpstr>
      <vt:lpstr>The need of higher order QCD corrections</vt:lpstr>
      <vt:lpstr>Top quark </vt:lpstr>
      <vt:lpstr>PowerPoint 演示文稿</vt:lpstr>
      <vt:lpstr>PowerPoint 演示文稿</vt:lpstr>
      <vt:lpstr>Heavy-to-light Form factors</vt:lpstr>
      <vt:lpstr>Color-planar diagrams（Leading Color Contribution）</vt:lpstr>
      <vt:lpstr>Integrals can be parameterized by</vt:lpstr>
      <vt:lpstr>All integrals can be reduced to 71 Master Integrals (MI)</vt:lpstr>
      <vt:lpstr>Calculations of Master Integrals</vt:lpstr>
      <vt:lpstr>Differential Equations (DE)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Boundary Conditions</vt:lpstr>
      <vt:lpstr>PowerPoint 演示文稿</vt:lpstr>
      <vt:lpstr>PowerPoint 演示文稿</vt:lpstr>
      <vt:lpstr>PowerPoint 演示文稿</vt:lpstr>
      <vt:lpstr>Check:（s=-1.3,m=1.0）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Three-loop planar master integrals for heavy to light form factors</dc:title>
  <dc:creator>longbin chen</dc:creator>
  <cp:lastModifiedBy>longbin chen</cp:lastModifiedBy>
  <cp:revision>75</cp:revision>
  <dcterms:created xsi:type="dcterms:W3CDTF">2018-11-01T11:48:53Z</dcterms:created>
  <dcterms:modified xsi:type="dcterms:W3CDTF">2019-01-24T05:56:08Z</dcterms:modified>
</cp:coreProperties>
</file>