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79" r:id="rId5"/>
    <p:sldId id="278" r:id="rId6"/>
    <p:sldId id="267" r:id="rId7"/>
    <p:sldId id="282" r:id="rId8"/>
    <p:sldId id="259" r:id="rId9"/>
    <p:sldId id="260" r:id="rId10"/>
    <p:sldId id="261" r:id="rId11"/>
    <p:sldId id="269" r:id="rId12"/>
    <p:sldId id="271" r:id="rId13"/>
    <p:sldId id="263" r:id="rId14"/>
    <p:sldId id="277" r:id="rId15"/>
    <p:sldId id="283" r:id="rId16"/>
    <p:sldId id="265" r:id="rId17"/>
    <p:sldId id="275" r:id="rId18"/>
    <p:sldId id="276" r:id="rId19"/>
    <p:sldId id="285" r:id="rId20"/>
    <p:sldId id="284" r:id="rId21"/>
    <p:sldId id="28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9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2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6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6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4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F60F-24FE-4076-9DB2-87B2710486A6}" type="datetimeFigureOut">
              <a:rPr lang="zh-CN" altLang="en-US" smtClean="0"/>
              <a:t>2014/5/14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4371-B1CA-4C5A-A065-71D5150E6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emf"/><Relationship Id="rId7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485" y="892527"/>
            <a:ext cx="8171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</a:rPr>
              <a:t>Threshold </a:t>
            </a:r>
            <a:r>
              <a:rPr lang="en-US" altLang="zh-CN" sz="3200" b="1" dirty="0" err="1" smtClean="0">
                <a:solidFill>
                  <a:schemeClr val="accent5">
                    <a:lumMod val="75000"/>
                  </a:schemeClr>
                </a:solidFill>
              </a:rPr>
              <a:t>resummation</a:t>
            </a: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</a:rPr>
              <a:t> for top pair associated W boson production at </a:t>
            </a:r>
            <a:r>
              <a:rPr lang="en-US" altLang="zh-CN" sz="3200" b="1" dirty="0" err="1" smtClean="0">
                <a:solidFill>
                  <a:schemeClr val="accent5">
                    <a:lumMod val="75000"/>
                  </a:schemeClr>
                </a:solidFill>
              </a:rPr>
              <a:t>Hardron</a:t>
            </a:r>
            <a:r>
              <a:rPr lang="en-US" altLang="zh-CN" sz="3200" b="1" dirty="0" smtClean="0">
                <a:solidFill>
                  <a:schemeClr val="accent5">
                    <a:lumMod val="75000"/>
                  </a:schemeClr>
                </a:solidFill>
              </a:rPr>
              <a:t> Colliders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845" y="2830286"/>
            <a:ext cx="69523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accent5">
                    <a:lumMod val="75000"/>
                  </a:schemeClr>
                </a:solidFill>
              </a:rPr>
              <a:t>Hai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</a:rPr>
              <a:t> Tai Li</a:t>
            </a:r>
          </a:p>
          <a:p>
            <a:pPr algn="ctr"/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3366FF"/>
                </a:solidFill>
              </a:rPr>
              <a:t>Institute of Theoretical Physics , Peking </a:t>
            </a:r>
            <a:r>
              <a:rPr lang="en-US" altLang="zh-CN" sz="2400" b="1" dirty="0" smtClean="0">
                <a:solidFill>
                  <a:srgbClr val="3366FF"/>
                </a:solidFill>
              </a:rPr>
              <a:t>University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In collaboration With C. S. Li, S. A. Li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4616" y="5269200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7030A0"/>
                </a:solidFill>
              </a:rPr>
              <a:t>2014 </a:t>
            </a:r>
            <a:r>
              <a:rPr lang="en-US" altLang="zh-CN" sz="2000" dirty="0" err="1">
                <a:solidFill>
                  <a:srgbClr val="7030A0"/>
                </a:solidFill>
              </a:rPr>
              <a:t>TeV</a:t>
            </a:r>
            <a:r>
              <a:rPr lang="en-US" altLang="zh-CN" sz="2000" dirty="0">
                <a:solidFill>
                  <a:srgbClr val="7030A0"/>
                </a:solidFill>
              </a:rPr>
              <a:t> workshop,  Sun </a:t>
            </a:r>
            <a:r>
              <a:rPr lang="en-US" altLang="zh-CN" sz="2000" dirty="0" err="1">
                <a:solidFill>
                  <a:srgbClr val="7030A0"/>
                </a:solidFill>
              </a:rPr>
              <a:t>Yat-sen</a:t>
            </a:r>
            <a:r>
              <a:rPr lang="en-US" altLang="zh-CN" sz="2000" dirty="0">
                <a:solidFill>
                  <a:srgbClr val="7030A0"/>
                </a:solidFill>
              </a:rPr>
              <a:t> University,  </a:t>
            </a:r>
            <a:r>
              <a:rPr lang="en-US" altLang="zh-CN" sz="2000" dirty="0" err="1">
                <a:solidFill>
                  <a:srgbClr val="7030A0"/>
                </a:solidFill>
              </a:rPr>
              <a:t>Guang</a:t>
            </a:r>
            <a:r>
              <a:rPr lang="en-US" altLang="zh-CN" sz="2000" dirty="0">
                <a:solidFill>
                  <a:srgbClr val="7030A0"/>
                </a:solidFill>
              </a:rPr>
              <a:t> Zhou</a:t>
            </a:r>
          </a:p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May 16 2014</a:t>
            </a:r>
          </a:p>
        </p:txBody>
      </p:sp>
    </p:spTree>
    <p:extLst>
      <p:ext uri="{BB962C8B-B14F-4D97-AF65-F5344CB8AC3E}">
        <p14:creationId xmlns:p14="http://schemas.microsoft.com/office/powerpoint/2010/main" val="14817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How to obtain the Hard 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</a:rPr>
              <a:t>Fucntions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510" y="1230796"/>
            <a:ext cx="8605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The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virtual corrections can be </a:t>
            </a:r>
            <a:r>
              <a:rPr lang="en-US" altLang="zh-CN" sz="2400" b="1" dirty="0">
                <a:solidFill>
                  <a:srgbClr val="00B050"/>
                </a:solidFill>
              </a:rPr>
              <a:t>generated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by </a:t>
            </a:r>
            <a:r>
              <a:rPr lang="en-US" altLang="zh-CN" sz="2400" b="1" dirty="0" err="1" smtClean="0">
                <a:solidFill>
                  <a:srgbClr val="00B050"/>
                </a:solidFill>
              </a:rPr>
              <a:t>MadLoop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V.Hrischi</a:t>
            </a:r>
            <a:r>
              <a:rPr lang="en-US" altLang="zh-CN" sz="2400" dirty="0">
                <a:solidFill>
                  <a:srgbClr val="FF0000"/>
                </a:solidFill>
              </a:rPr>
              <a:t>, et al. </a:t>
            </a:r>
            <a:r>
              <a:rPr lang="en-US" altLang="zh-CN" sz="2400" dirty="0" smtClean="0">
                <a:solidFill>
                  <a:srgbClr val="FF0000"/>
                </a:solidFill>
              </a:rPr>
              <a:t>2011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), where </a:t>
            </a:r>
            <a:r>
              <a:rPr lang="en-US" altLang="zh-CN" sz="2400" b="1" dirty="0">
                <a:solidFill>
                  <a:srgbClr val="00B050"/>
                </a:solidFill>
              </a:rPr>
              <a:t>‘t </a:t>
            </a:r>
            <a:r>
              <a:rPr lang="en-US" altLang="zh-CN" sz="2400" b="1" dirty="0" err="1">
                <a:solidFill>
                  <a:srgbClr val="00B050"/>
                </a:solidFill>
              </a:rPr>
              <a:t>hooft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</a:rPr>
              <a:t>Velteman</a:t>
            </a:r>
            <a:r>
              <a:rPr lang="en-US" altLang="zh-CN" sz="2400" b="1" dirty="0">
                <a:solidFill>
                  <a:srgbClr val="00B050"/>
                </a:solidFill>
              </a:rPr>
              <a:t> dimensional  regularization scheme was adopted.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r>
              <a:rPr lang="en-US" altLang="zh-CN" sz="2400" b="1" dirty="0" smtClean="0">
                <a:solidFill>
                  <a:srgbClr val="00B050"/>
                </a:solidFill>
              </a:rPr>
              <a:t> 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1826" y="2498182"/>
            <a:ext cx="534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However, the results in conventional regularization scheme are needed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4537" y="3790133"/>
            <a:ext cx="8709463" cy="830997"/>
            <a:chOff x="203933" y="4298376"/>
            <a:chExt cx="870946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203933" y="4483042"/>
              <a:ext cx="3066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</a:rPr>
                <a:t>‘t </a:t>
              </a:r>
              <a:r>
                <a:rPr lang="en-US" altLang="zh-CN" b="1" dirty="0" err="1">
                  <a:solidFill>
                    <a:srgbClr val="00B050"/>
                  </a:solidFill>
                </a:rPr>
                <a:t>hooft</a:t>
              </a:r>
              <a:r>
                <a:rPr lang="en-US" altLang="zh-CN" b="1" dirty="0">
                  <a:solidFill>
                    <a:srgbClr val="00B050"/>
                  </a:solidFill>
                </a:rPr>
                <a:t> </a:t>
              </a:r>
              <a:r>
                <a:rPr lang="en-US" altLang="zh-CN" b="1" dirty="0" err="1">
                  <a:solidFill>
                    <a:srgbClr val="00B050"/>
                  </a:solidFill>
                </a:rPr>
                <a:t>Velteman</a:t>
              </a:r>
              <a:r>
                <a:rPr lang="en-US" altLang="zh-CN" b="1" dirty="0">
                  <a:solidFill>
                    <a:srgbClr val="00B050"/>
                  </a:solidFill>
                </a:rPr>
                <a:t> dimensional  regularization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05802" y="4483042"/>
              <a:ext cx="280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conventional regularization scheme</a:t>
              </a:r>
              <a:endParaRPr lang="zh-CN" altLang="en-US" dirty="0"/>
            </a:p>
          </p:txBody>
        </p:sp>
        <p:sp>
          <p:nvSpPr>
            <p:cNvPr id="10" name="左右箭头 9"/>
            <p:cNvSpPr/>
            <p:nvPr/>
          </p:nvSpPr>
          <p:spPr>
            <a:xfrm>
              <a:off x="3404790" y="4806207"/>
              <a:ext cx="2550930" cy="238983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47752" y="4298376"/>
              <a:ext cx="2104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Kunszt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et al, 1993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94621" y="5230152"/>
                <a:ext cx="8049296" cy="88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B050"/>
                    </a:solidFill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̂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in ‘t </a:t>
                </a:r>
                <a:r>
                  <a:rPr lang="en-US" altLang="zh-CN" sz="2400" b="1" dirty="0" err="1">
                    <a:solidFill>
                      <a:srgbClr val="00B050"/>
                    </a:solidFill>
                  </a:rPr>
                  <a:t>hooft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400" b="1" dirty="0" err="1">
                    <a:solidFill>
                      <a:srgbClr val="00B050"/>
                    </a:solidFill>
                  </a:rPr>
                  <a:t>Velteman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 scheme  to that in the conventional scheme, only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zh-CN" sz="2400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B050"/>
                    </a:solidFill>
                  </a:rPr>
                  <a:t> functions are 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</a:rPr>
                  <a:t>diﬀerent.</a:t>
                </a:r>
                <a:endParaRPr lang="zh-CN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21" y="5230152"/>
                <a:ext cx="8049296" cy="883319"/>
              </a:xfrm>
              <a:prstGeom prst="rect">
                <a:avLst/>
              </a:prstGeom>
              <a:blipFill rotWithShape="0">
                <a:blip r:embed="rId2"/>
                <a:stretch>
                  <a:fillRect l="-1136" t="-5517" b="-1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8" y="4997320"/>
            <a:ext cx="8626232" cy="15828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How to 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</a:rPr>
              <a:t>Check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 Hard 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</a:rPr>
              <a:t>Fucntions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80" y="1730936"/>
            <a:ext cx="6619654" cy="21680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811" y="1972889"/>
            <a:ext cx="6009255" cy="21744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765" y="1500104"/>
            <a:ext cx="539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The Divergence in the hard functions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07" y="4381105"/>
            <a:ext cx="673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The scale dependence terms in the Hard </a:t>
            </a:r>
            <a:r>
              <a:rPr lang="en-US" altLang="zh-CN" sz="2400" b="1" dirty="0" err="1">
                <a:solidFill>
                  <a:srgbClr val="00B0F0"/>
                </a:solidFill>
              </a:rPr>
              <a:t>fucntion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Expansion to fixed order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8" y="1881258"/>
            <a:ext cx="8634012" cy="14649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5949" y="1342105"/>
            <a:ext cx="521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Resumed hard-scattering kernels is  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4275786" y="3116687"/>
            <a:ext cx="862884" cy="1184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280338" y="3346227"/>
                <a:ext cx="2550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38" y="3346227"/>
                <a:ext cx="255001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58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361386" y="4404575"/>
                <a:ext cx="2743200" cy="6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𝑵𝑳𝑶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𝒍𝒆𝒂𝒅𝒊𝒏𝒈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386" y="4404575"/>
                <a:ext cx="2743200" cy="6110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" y="3807892"/>
            <a:ext cx="4268826" cy="2734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08" y="3908010"/>
            <a:ext cx="4171383" cy="2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The Scale Settings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08" y="1635617"/>
            <a:ext cx="4274919" cy="2738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" y="1738196"/>
            <a:ext cx="4161761" cy="2666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34095" y="4977200"/>
                <a:ext cx="7868992" cy="101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</a:rPr>
                  <a:t>The results </a:t>
                </a:r>
                <a:r>
                  <a:rPr lang="en-US" altLang="zh-CN" sz="2400" b="1" dirty="0">
                    <a:solidFill>
                      <a:srgbClr val="00B0F0"/>
                    </a:solidFill>
                  </a:rPr>
                  <a:t>are more stable in the range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sz="2400" b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sz="2400" b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b="1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r>
                  <a:rPr lang="en-US" altLang="zh-CN" sz="2400" b="1" dirty="0" smtClean="0">
                    <a:solidFill>
                      <a:srgbClr val="00B0F0"/>
                    </a:solidFill>
                  </a:rPr>
                  <a:t>We set the default hard scale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400" b="1" dirty="0" smtClean="0">
                    <a:solidFill>
                      <a:srgbClr val="00B0F0"/>
                    </a:solidFill>
                  </a:rPr>
                  <a:t>.</a:t>
                </a:r>
                <a:endParaRPr lang="zh-CN" alt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5" y="4977200"/>
                <a:ext cx="7868992" cy="1019190"/>
              </a:xfrm>
              <a:prstGeom prst="rect">
                <a:avLst/>
              </a:prstGeom>
              <a:blipFill rotWithShape="0">
                <a:blip r:embed="rId4"/>
                <a:stretch>
                  <a:fillRect l="-1162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2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The Scale Settings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4" y="1271099"/>
            <a:ext cx="3763737" cy="24111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08" y="1360787"/>
            <a:ext cx="3483736" cy="2231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3" y="4325484"/>
            <a:ext cx="3719043" cy="23825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56" y="4267212"/>
            <a:ext cx="3877040" cy="24837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9433" y="3624027"/>
            <a:ext cx="8625626" cy="842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We set the scale at  the </a:t>
            </a:r>
            <a:r>
              <a:rPr lang="en-US" altLang="zh-CN" sz="2400" b="1" dirty="0">
                <a:solidFill>
                  <a:srgbClr val="00B0F0"/>
                </a:solidFill>
              </a:rPr>
              <a:t>exact position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where one-loop </a:t>
            </a:r>
            <a:r>
              <a:rPr lang="en-US" altLang="zh-CN" sz="2400" b="1" dirty="0">
                <a:solidFill>
                  <a:srgbClr val="00B0F0"/>
                </a:solidFill>
              </a:rPr>
              <a:t>correction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is minimal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altLang="zh-CN" sz="4000" b="1" dirty="0" err="1" smtClean="0">
                <a:solidFill>
                  <a:schemeClr val="accent6">
                    <a:lumMod val="50000"/>
                  </a:schemeClr>
                </a:solidFill>
              </a:rPr>
              <a:t>resummation</a:t>
            </a:r>
            <a:r>
              <a:rPr lang="en-US" altLang="zh-CN" sz="4000" b="1" dirty="0" smtClean="0">
                <a:solidFill>
                  <a:schemeClr val="accent6">
                    <a:lumMod val="50000"/>
                  </a:schemeClr>
                </a:solidFill>
              </a:rPr>
              <a:t> results</a:t>
            </a:r>
            <a:endParaRPr lang="zh-CN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909" y="1327594"/>
            <a:ext cx="92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The NNLL distributions for the invariant mass of top pair and W boson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4" y="2022601"/>
            <a:ext cx="4463091" cy="2859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08" y="2055962"/>
            <a:ext cx="4411015" cy="282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7" y="3804336"/>
            <a:ext cx="4335831" cy="2777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08" y="3822284"/>
            <a:ext cx="4307815" cy="27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</a:rPr>
              <a:t>resummation</a:t>
            </a:r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 results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2357" y="1399787"/>
                <a:ext cx="57764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0070C0"/>
                    </a:solidFill>
                  </a:rPr>
                  <a:t>Total Cross section for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70C0"/>
                    </a:solidFill>
                  </a:rPr>
                  <a:t>production</a:t>
                </a:r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57" y="1399787"/>
                <a:ext cx="5776471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162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2357" y="3708169"/>
                <a:ext cx="5125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70C0"/>
                    </a:solidFill>
                  </a:rPr>
                  <a:t>Total Cross section for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p>
                      <m:sSupPr>
                        <m:ctrlPr>
                          <a:rPr lang="en-US" altLang="zh-CN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0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70C0"/>
                    </a:solidFill>
                  </a:rPr>
                  <a:t>production</a:t>
                </a:r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57" y="3708169"/>
                <a:ext cx="5125791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31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57" y="1799897"/>
            <a:ext cx="8462639" cy="18192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79" y="4426226"/>
            <a:ext cx="8591227" cy="17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259632" y="476672"/>
            <a:ext cx="6840760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6600"/>
                </a:solidFill>
                <a:latin typeface="Arial" pitchFamily="34" charset="0"/>
                <a:ea typeface="宋体" pitchFamily="2" charset="-122"/>
              </a:rPr>
              <a:t>Summary and 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Arial" pitchFamily="34" charset="0"/>
                <a:ea typeface="宋体" pitchFamily="2" charset="-122"/>
              </a:rPr>
              <a:t>OutLook</a:t>
            </a:r>
            <a:endParaRPr lang="zh-CN" altLang="en-US" sz="2800" b="1" dirty="0">
              <a:solidFill>
                <a:srgbClr val="006600"/>
              </a:solidFill>
              <a:latin typeface="Arial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71274" y="1996226"/>
                <a:ext cx="7817475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Derive 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the factorization formula  for the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production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Calculate the soft functions at 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NLO</a:t>
                </a:r>
                <a:endParaRPr lang="en-US" altLang="zh-CN" sz="2400" b="1" dirty="0">
                  <a:solidFill>
                    <a:srgbClr val="0070C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400" b="1" dirty="0" err="1">
                    <a:solidFill>
                      <a:srgbClr val="0070C0"/>
                    </a:solidFill>
                  </a:rPr>
                  <a:t>Pergorm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 the NNLL </a:t>
                </a:r>
                <a:r>
                  <a:rPr lang="en-US" altLang="zh-CN" sz="2400" b="1" dirty="0" err="1">
                    <a:solidFill>
                      <a:srgbClr val="0070C0"/>
                    </a:solidFill>
                  </a:rPr>
                  <a:t>resummation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 for the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production. The results reduce the scale dependence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This formula can be directly used for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zh-CN" sz="2400" b="1" dirty="0" smtClean="0">
                    <a:solidFill>
                      <a:srgbClr val="0070C0"/>
                    </a:solidFill>
                  </a:rPr>
                  <a:t>.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4" y="1996226"/>
                <a:ext cx="7817475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092" t="-1099" b="-5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484" y="2655494"/>
            <a:ext cx="6586884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rgbClr val="006600"/>
                </a:solidFill>
                <a:latin typeface="Arial Rounded MT Bold" panose="020F0704030504030204" pitchFamily="34" charset="0"/>
                <a:ea typeface="宋体" pitchFamily="2" charset="-122"/>
              </a:rPr>
              <a:t>Thanks for your </a:t>
            </a:r>
            <a:r>
              <a:rPr lang="en-US" altLang="zh-CN" sz="4000" b="1" dirty="0" smtClean="0">
                <a:solidFill>
                  <a:srgbClr val="006600"/>
                </a:solidFill>
                <a:latin typeface="Arial Rounded MT Bold" panose="020F0704030504030204" pitchFamily="34" charset="0"/>
                <a:ea typeface="宋体" pitchFamily="2" charset="-122"/>
              </a:rPr>
              <a:t>attention !</a:t>
            </a:r>
            <a:endParaRPr lang="en-US" altLang="zh-CN" sz="4000" b="1" dirty="0">
              <a:solidFill>
                <a:srgbClr val="006600"/>
              </a:solidFill>
              <a:latin typeface="Arial Rounded MT Bold" panose="020F0704030504030204" pitchFamily="34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2896" y="2459866"/>
            <a:ext cx="4043966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Back up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893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187" y="386366"/>
            <a:ext cx="8157334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</a:rPr>
              <a:t>Associated top quark pair production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7683" y="1737676"/>
                <a:ext cx="8629403" cy="90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altLang="zh-CN" sz="2800" dirty="0" smtClean="0">
                    <a:solidFill>
                      <a:srgbClr val="0070C0"/>
                    </a:solidFill>
                  </a:rPr>
                  <a:t> associated production production: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CN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CN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mr>
                      <m:m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CN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mr>
                    </m:m>
                  </m:oMath>
                </a14:m>
                <a:r>
                  <a:rPr lang="en-US" altLang="zh-CN" sz="2800" dirty="0" smtClean="0">
                    <a:solidFill>
                      <a:srgbClr val="0070C0"/>
                    </a:solidFill>
                  </a:rPr>
                  <a:t> </a:t>
                </a:r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3" y="1737676"/>
                <a:ext cx="8629403" cy="904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7683" y="3045488"/>
                <a:ext cx="8698341" cy="210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70C0"/>
                    </a:solidFill>
                  </a:rPr>
                  <a:t>These processes are:</a:t>
                </a: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endParaRPr lang="en-US" altLang="zh-CN" sz="2800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</a:rPr>
                  <a:t>Important for direct measurements of 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</a:rPr>
                  <a:t>couplings</a:t>
                </a:r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</a:rPr>
                  <a:t>As background to new physics searches such as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𝑀𝐸𝑇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</a:rPr>
                  <a:t>,  same sign leptons……</a:t>
                </a:r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3" y="3045488"/>
                <a:ext cx="8698341" cy="2107180"/>
              </a:xfrm>
              <a:prstGeom prst="rect">
                <a:avLst/>
              </a:prstGeom>
              <a:blipFill rotWithShape="0">
                <a:blip r:embed="rId3"/>
                <a:stretch>
                  <a:fillRect l="-1402" t="-2899" r="-1402" b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7683" y="5409126"/>
                <a:ext cx="83561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In this talk, we concentrate on the production of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.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3" y="5409126"/>
                <a:ext cx="835614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59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959992"/>
            <a:ext cx="6581104" cy="4216644"/>
          </a:xfrm>
        </p:spPr>
      </p:pic>
    </p:spTree>
    <p:extLst>
      <p:ext uri="{BB962C8B-B14F-4D97-AF65-F5344CB8AC3E}">
        <p14:creationId xmlns:p14="http://schemas.microsoft.com/office/powerpoint/2010/main" val="5683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6672" y="1377581"/>
            <a:ext cx="579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Power corrections 8TeV LHC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8177"/>
              </p:ext>
            </p:extLst>
          </p:nvPr>
        </p:nvGraphicFramePr>
        <p:xfrm>
          <a:off x="785612" y="2092174"/>
          <a:ext cx="7182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30"/>
                <a:gridCol w="1795530"/>
                <a:gridCol w="1795530"/>
                <a:gridCol w="1795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muf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qqb</a:t>
                      </a:r>
                      <a:r>
                        <a:rPr lang="en-US" altLang="zh-CN" dirty="0" smtClean="0"/>
                        <a:t> channel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tota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16.00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6672" y="3938790"/>
            <a:ext cx="579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Power corrections 13TeV LHC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97596"/>
              </p:ext>
            </p:extLst>
          </p:nvPr>
        </p:nvGraphicFramePr>
        <p:xfrm>
          <a:off x="785612" y="4653383"/>
          <a:ext cx="7182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30"/>
                <a:gridCol w="1795530"/>
                <a:gridCol w="1795530"/>
                <a:gridCol w="1795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muf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qqb</a:t>
                      </a:r>
                      <a:r>
                        <a:rPr lang="en-US" altLang="zh-CN" dirty="0" smtClean="0"/>
                        <a:t> channel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17.4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tota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60.89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-128789" y="0"/>
                <a:ext cx="3863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acc>
                        <m:accPr>
                          <m:chr m:val="̅"/>
                          <m:ctrlPr>
                            <a:rPr lang="en-US" altLang="zh-CN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acc>
                      <m:sSup>
                        <m:sSupPr>
                          <m:ctrlPr>
                            <a:rPr lang="en-US" altLang="zh-CN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4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789" y="0"/>
                <a:ext cx="3863662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187" y="386366"/>
            <a:ext cx="8157334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</a:rPr>
              <a:t>Associated top quark pair production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1" t="16296" r="447" b="21905"/>
          <a:stretch/>
        </p:blipFill>
        <p:spPr>
          <a:xfrm>
            <a:off x="2590799" y="1094252"/>
            <a:ext cx="6197600" cy="42381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t="16719" r="-43" b="22751"/>
          <a:stretch/>
        </p:blipFill>
        <p:spPr>
          <a:xfrm>
            <a:off x="2619827" y="1123282"/>
            <a:ext cx="6212114" cy="415108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29772" y="1153889"/>
            <a:ext cx="8599714" cy="5573485"/>
            <a:chOff x="486228" y="1284515"/>
            <a:chExt cx="8599714" cy="557348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7143" r="177" b="1588"/>
            <a:stretch/>
          </p:blipFill>
          <p:spPr>
            <a:xfrm>
              <a:off x="486228" y="1284515"/>
              <a:ext cx="8302171" cy="557348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055428" y="6473374"/>
              <a:ext cx="1030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</a:t>
              </a:r>
              <a:endParaRPr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1313645" y="1648496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35" y="2794395"/>
            <a:ext cx="522630" cy="8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317" y="1224610"/>
            <a:ext cx="3771746" cy="3219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40352" y="4506041"/>
            <a:ext cx="33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CMS Collaboration 2013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0587" y="2710683"/>
                <a:ext cx="5569765" cy="122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</a:rPr>
                  <a:t>The measurements at 7TeV LHC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altLang="zh-CN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0.28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−0.11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+0.14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e>
                        </m:d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−0.03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+0.06</m:t>
                        </m:r>
                      </m:sup>
                    </m:sSubSup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𝑠𝑦𝑠𝑡</m:t>
                    </m:r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pb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0.43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−0.15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+0.17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e>
                        </m:d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−0.07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+0.09</m:t>
                        </m:r>
                      </m:sup>
                    </m:sSubSup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𝑠𝑦𝑠𝑡</m:t>
                    </m:r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</a:rPr>
                  <a:t> pb </a:t>
                </a:r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7" y="2710683"/>
                <a:ext cx="5569765" cy="1224822"/>
              </a:xfrm>
              <a:prstGeom prst="rect">
                <a:avLst/>
              </a:prstGeom>
              <a:blipFill rotWithShape="0">
                <a:blip r:embed="rId3"/>
                <a:stretch>
                  <a:fillRect l="-1752" t="-3980"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8056" y="1523036"/>
            <a:ext cx="5232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erformed by a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trilepton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analysis of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ttZ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events and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a same-sign 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dilepton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analysis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ttV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events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7001" y="5410437"/>
            <a:ext cx="7053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Current events samples are small and the LHC will produce sufficiently large samples in the future.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11716" y="307621"/>
                <a:ext cx="7288855" cy="646331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accent6">
                        <a:lumMod val="50000"/>
                      </a:schemeClr>
                    </a:solidFill>
                  </a:rPr>
                  <a:t>The  measurement of </a:t>
                </a:r>
                <a14:m>
                  <m:oMath xmlns:m="http://schemas.openxmlformats.org/officeDocument/2006/math">
                    <m:r>
                      <a:rPr lang="en-US" altLang="zh-CN" sz="3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altLang="zh-CN" sz="3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altLang="zh-CN" sz="36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36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3600" b="1" dirty="0">
                    <a:solidFill>
                      <a:schemeClr val="accent6">
                        <a:lumMod val="50000"/>
                      </a:schemeClr>
                    </a:solidFill>
                  </a:rPr>
                  <a:t>production</a:t>
                </a:r>
                <a:endParaRPr lang="zh-CN" altLang="en-US" sz="36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16" y="307621"/>
                <a:ext cx="7288855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5903" y="3995191"/>
                <a:ext cx="4508669" cy="122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B050"/>
                    </a:solidFill>
                  </a:rPr>
                  <a:t>The predictions at 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7TeV LHC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altLang="zh-CN" sz="24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137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+0.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</a:rPr>
                  <a:t>  pb</a:t>
                </a:r>
                <a:endParaRPr lang="en-US" altLang="zh-CN" sz="2400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306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+0.</m:t>
                        </m:r>
                        <m:r>
                          <a:rPr lang="en-US" altLang="zh-CN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rgbClr val="002060"/>
                    </a:solidFill>
                  </a:rPr>
                  <a:t>   pb </a:t>
                </a:r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3" y="3995191"/>
                <a:ext cx="4508669" cy="1224822"/>
              </a:xfrm>
              <a:prstGeom prst="rect">
                <a:avLst/>
              </a:prstGeom>
              <a:blipFill rotWithShape="0">
                <a:blip r:embed="rId5"/>
                <a:stretch>
                  <a:fillRect l="-2027" t="-3980"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8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Fixed order results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832" y="1730539"/>
            <a:ext cx="828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B050"/>
                </a:solidFill>
              </a:rPr>
              <a:t>The total cross section,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V.Hrischi</a:t>
            </a:r>
            <a:r>
              <a:rPr lang="en-US" altLang="zh-CN" sz="2400" dirty="0" smtClean="0">
                <a:solidFill>
                  <a:srgbClr val="FF0000"/>
                </a:solidFill>
              </a:rPr>
              <a:t>, et al. 2011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00B050"/>
                </a:solidFill>
              </a:rPr>
              <a:t> Production and decay at NLO,  </a:t>
            </a:r>
            <a:r>
              <a:rPr lang="en-US" altLang="zh-CN" sz="2400" dirty="0" smtClean="0">
                <a:solidFill>
                  <a:srgbClr val="FF0000"/>
                </a:solidFill>
              </a:rPr>
              <a:t>J.M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Campbel</a:t>
            </a:r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etal</a:t>
            </a:r>
            <a:r>
              <a:rPr lang="en-US" altLang="zh-CN" sz="2400" dirty="0" smtClean="0">
                <a:solidFill>
                  <a:srgbClr val="FF0000"/>
                </a:solidFill>
              </a:rPr>
              <a:t>. 2012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6568" y="3013157"/>
                <a:ext cx="7134896" cy="46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</a:rPr>
                  <a:t>The total cross section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acc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zh-CN" sz="2400" b="1" dirty="0" smtClean="0">
                    <a:solidFill>
                      <a:srgbClr val="002060"/>
                    </a:solidFill>
                  </a:rPr>
                  <a:t>production </a:t>
                </a:r>
                <a:endParaRPr lang="zh-CN" alt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8" y="3013157"/>
                <a:ext cx="7134896" cy="466281"/>
              </a:xfrm>
              <a:prstGeom prst="rect">
                <a:avLst/>
              </a:prstGeom>
              <a:blipFill rotWithShape="0">
                <a:blip r:embed="rId2"/>
                <a:stretch>
                  <a:fillRect l="-1281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8" y="3659487"/>
            <a:ext cx="8457680" cy="25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875" y="97801"/>
            <a:ext cx="6607025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6600"/>
                </a:solidFill>
                <a:latin typeface="Arial" pitchFamily="34" charset="0"/>
                <a:ea typeface="宋体" pitchFamily="2" charset="-122"/>
              </a:rPr>
              <a:t>How to improve the predictions</a:t>
            </a:r>
            <a:endParaRPr lang="zh-CN" altLang="en-US" sz="3200" b="1" dirty="0">
              <a:solidFill>
                <a:srgbClr val="0066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552" y="476672"/>
            <a:ext cx="8280920" cy="4104456"/>
          </a:xfrm>
          <a:prstGeom prst="rect">
            <a:avLst/>
          </a:prstGeom>
        </p:spPr>
        <p:txBody>
          <a:bodyPr tIns="20875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defTabSz="404813">
              <a:buFont typeface="Wingdings" pitchFamily="2" charset="2"/>
              <a:buChar char="l"/>
              <a:defRPr/>
            </a:pP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403225" eaLnBrk="0" hangingPunct="0"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381000" algn="l"/>
                <a:tab pos="474663" algn="l"/>
                <a:tab pos="882650" algn="l"/>
                <a:tab pos="1289050" algn="l"/>
                <a:tab pos="1697038" algn="l"/>
                <a:tab pos="2105025" algn="l"/>
                <a:tab pos="2511425" algn="l"/>
                <a:tab pos="2916238" algn="l"/>
                <a:tab pos="3325813" algn="l"/>
                <a:tab pos="3733800" algn="l"/>
                <a:tab pos="4138613" algn="l"/>
                <a:tab pos="4545013" algn="l"/>
                <a:tab pos="4954588" algn="l"/>
                <a:tab pos="5362575" algn="l"/>
                <a:tab pos="5767388" algn="l"/>
                <a:tab pos="6176963" algn="l"/>
                <a:tab pos="6584950" algn="l"/>
                <a:tab pos="6989763" algn="l"/>
                <a:tab pos="7396163" algn="l"/>
                <a:tab pos="7802563" algn="l"/>
                <a:tab pos="8210550" algn="l"/>
              </a:tabLst>
            </a:pPr>
            <a:r>
              <a:rPr lang="fi-FI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Theroetical results</a:t>
            </a:r>
            <a:endParaRPr lang="fi-FI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1526261"/>
                <a:ext cx="6768752" cy="231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  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+  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+   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+ …</m:t>
                      </m:r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r>
                  <a:rPr lang="en-US" altLang="zh-CN" sz="2400" dirty="0" smtClean="0">
                    <a:solidFill>
                      <a:srgbClr val="D60093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D60093"/>
                        </a:solidFill>
                        <a:latin typeface="Cambria Math"/>
                      </a:rPr>
                      <m:t>+ </m:t>
                    </m:r>
                    <m:r>
                      <a:rPr lang="en-US" altLang="zh-CN" sz="2400" b="0" i="1" smtClean="0">
                        <a:solidFill>
                          <a:srgbClr val="D60093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D60093"/>
                        </a:solidFill>
                        <a:latin typeface="Cambria Math"/>
                      </a:rPr>
                      <m:t>𝐿</m:t>
                    </m:r>
                    <m:r>
                      <a:rPr lang="en-US" altLang="zh-CN" sz="2400" b="0" i="1" smtClean="0">
                        <a:solidFill>
                          <a:srgbClr val="D60093"/>
                        </a:solidFill>
                        <a:latin typeface="Cambria Math"/>
                      </a:rPr>
                      <m:t>    +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D60093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D60093"/>
                        </a:solidFill>
                        <a:latin typeface="Cambria Math"/>
                      </a:rPr>
                      <m:t> +  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D60093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D60093"/>
                        </a:solidFill>
                        <a:latin typeface="Cambria Math"/>
                      </a:rPr>
                      <m:t> + …</m:t>
                    </m:r>
                  </m:oMath>
                </a14:m>
                <a:endParaRPr lang="en-US" altLang="zh-CN" sz="2400" b="0" i="1" dirty="0" smtClean="0">
                  <a:solidFill>
                    <a:srgbClr val="D60093"/>
                  </a:solidFill>
                  <a:latin typeface="Cambria Math"/>
                </a:endParaRPr>
              </a:p>
              <a:p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      </m:t>
                    </m:r>
                    <m:r>
                      <a:rPr lang="en-US" altLang="zh-CN" sz="2400" b="0" i="1" smtClean="0">
                        <a:solidFill>
                          <a:srgbClr val="0066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6600"/>
                        </a:solidFill>
                        <a:latin typeface="Cambria Math"/>
                      </a:rPr>
                      <m:t>     +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6600"/>
                        </a:solidFill>
                        <a:latin typeface="Cambria Math"/>
                      </a:rPr>
                      <m:t>  +  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660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6600"/>
                        </a:solidFill>
                        <a:latin typeface="Cambria Math"/>
                      </a:rPr>
                      <m:t>  + … </m:t>
                    </m:r>
                  </m:oMath>
                </a14:m>
                <a:endParaRPr lang="en-US" altLang="zh-CN" sz="2400" b="0" i="1" dirty="0" smtClean="0">
                  <a:solidFill>
                    <a:srgbClr val="006600"/>
                  </a:solidFill>
                  <a:latin typeface="Cambria Math"/>
                </a:endParaRPr>
              </a:p>
              <a:p>
                <a:r>
                  <a:rPr lang="en-US" altLang="zh-CN" sz="2400" b="0" dirty="0" smtClean="0">
                    <a:solidFill>
                      <a:srgbClr val="0066FF"/>
                    </a:solidFill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66FF"/>
                        </a:solidFill>
                        <a:latin typeface="Cambria Math"/>
                      </a:rPr>
                      <m:t>+  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66FF"/>
                        </a:solidFill>
                        <a:latin typeface="Cambria Math"/>
                      </a:rPr>
                      <m:t>𝐿</m:t>
                    </m:r>
                    <m:r>
                      <a:rPr lang="en-US" altLang="zh-CN" sz="2400" b="0" i="1" smtClean="0">
                        <a:solidFill>
                          <a:srgbClr val="0066FF"/>
                        </a:solidFill>
                        <a:latin typeface="Cambria Math"/>
                      </a:rPr>
                      <m:t>   +   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66FF"/>
                        </a:solidFill>
                        <a:latin typeface="Cambria Math"/>
                      </a:rPr>
                      <m:t> + …</m:t>
                    </m:r>
                  </m:oMath>
                </a14:m>
                <a:endParaRPr lang="en-US" altLang="zh-CN" sz="2400" b="0" i="1" dirty="0" smtClean="0">
                  <a:solidFill>
                    <a:srgbClr val="0066FF"/>
                  </a:solidFill>
                  <a:latin typeface="Cambria Math"/>
                </a:endParaRPr>
              </a:p>
              <a:p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     +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+…</m:t>
                    </m:r>
                  </m:oMath>
                </a14:m>
                <a:endParaRPr lang="en-US" altLang="zh-CN" sz="24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en-US" altLang="zh-CN" sz="2400" b="0" dirty="0" smtClean="0">
                    <a:solidFill>
                      <a:schemeClr val="tx1"/>
                    </a:solidFill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      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𝐿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 +…   ]</m:t>
                    </m:r>
                  </m:oMath>
                </a14:m>
                <a:endParaRPr lang="zh-CN" alt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26261"/>
                <a:ext cx="6768752" cy="2312493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47664" y="1153626"/>
            <a:ext cx="7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LO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8128" y="1170556"/>
            <a:ext cx="71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</a:t>
            </a:r>
            <a:r>
              <a:rPr lang="en-US" altLang="zh-CN" sz="2400" dirty="0" smtClean="0">
                <a:solidFill>
                  <a:schemeClr val="tx1"/>
                </a:solidFill>
              </a:rPr>
              <a:t>LO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9070" y="1184404"/>
            <a:ext cx="113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NN</a:t>
            </a:r>
            <a:r>
              <a:rPr lang="en-US" altLang="zh-CN" sz="2400" dirty="0" smtClean="0">
                <a:solidFill>
                  <a:schemeClr val="tx1"/>
                </a:solidFill>
              </a:rPr>
              <a:t>LO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2585" y="1136749"/>
            <a:ext cx="113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NNN</a:t>
            </a:r>
            <a:r>
              <a:rPr lang="en-US" altLang="zh-CN" sz="2400" dirty="0" smtClean="0">
                <a:solidFill>
                  <a:schemeClr val="tx1"/>
                </a:solidFill>
              </a:rPr>
              <a:t>LO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1550068"/>
            <a:ext cx="1080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LL</a:t>
            </a:r>
          </a:p>
          <a:p>
            <a:r>
              <a:rPr lang="en-US" altLang="zh-CN" sz="2400" b="1" dirty="0" smtClean="0">
                <a:solidFill>
                  <a:srgbClr val="D60093"/>
                </a:solidFill>
              </a:rPr>
              <a:t>NLL</a:t>
            </a:r>
          </a:p>
          <a:p>
            <a:r>
              <a:rPr lang="en-US" altLang="zh-CN" sz="2400" b="1" dirty="0" smtClean="0">
                <a:solidFill>
                  <a:srgbClr val="006600"/>
                </a:solidFill>
              </a:rPr>
              <a:t>NNLL</a:t>
            </a:r>
          </a:p>
          <a:p>
            <a:r>
              <a:rPr lang="en-US" altLang="zh-CN" sz="2400" b="1" dirty="0" smtClean="0">
                <a:solidFill>
                  <a:srgbClr val="0066FF"/>
                </a:solidFill>
              </a:rPr>
              <a:t>NNNLL</a:t>
            </a:r>
          </a:p>
          <a:p>
            <a:r>
              <a:rPr lang="en-US" altLang="zh-CN" sz="2400" b="1" dirty="0" smtClean="0"/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8171" y="4194459"/>
            <a:ext cx="600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The Logarithmical enhancement comes from: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77875" y="4948134"/>
            <a:ext cx="550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</a:rPr>
              <a:t>logarithms of ultra-violet (UV) origin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</a:rPr>
              <a:t>logarithms of collinear origin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</a:rPr>
              <a:t>logarithms of soft origin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6" grpId="0"/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What are going to be 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</a:rPr>
              <a:t>resummed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8411" y="1580399"/>
                <a:ext cx="7991341" cy="6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B050"/>
                    </a:solidFill>
                  </a:rPr>
                  <a:t>Threshold definition: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B050"/>
                    </a:solidFill>
                  </a:rPr>
                  <a:t> , 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acc>
                          <m:accPr>
                            <m:chr m:val="̂"/>
                            <m:ctrlPr>
                              <a:rPr lang="en-US" altLang="zh-CN" sz="2400" b="1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den>
                    </m:f>
                    <m:r>
                      <a:rPr lang="en-US" altLang="zh-CN" sz="24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altLang="zh-CN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1" y="1580399"/>
                <a:ext cx="7991341" cy="668388"/>
              </a:xfrm>
              <a:prstGeom prst="rect">
                <a:avLst/>
              </a:prstGeom>
              <a:blipFill rotWithShape="0">
                <a:blip r:embed="rId2"/>
                <a:stretch>
                  <a:fillRect l="-1220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0761" y="3817455"/>
                <a:ext cx="5731099" cy="703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</a:rPr>
                  <a:t>Large logarithms: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altLang="zh-CN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400" b="1" dirty="0">
                    <a:solidFill>
                      <a:srgbClr val="00B050"/>
                    </a:solidFill>
                  </a:rPr>
                  <a:t> </a:t>
                </a:r>
                <a:endParaRPr lang="zh-CN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1" y="3817455"/>
                <a:ext cx="5731099" cy="703654"/>
              </a:xfrm>
              <a:prstGeom prst="rect">
                <a:avLst/>
              </a:prstGeom>
              <a:blipFill rotWithShape="0">
                <a:blip r:embed="rId3"/>
                <a:stretch>
                  <a:fillRect l="-1702" b="-2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0761" y="4989155"/>
                <a:ext cx="8000525" cy="105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</a:rPr>
                  <a:t>Due to the fall-off of the </a:t>
                </a:r>
                <a:r>
                  <a:rPr lang="en-US" altLang="zh-CN" sz="2400" b="1" dirty="0" err="1">
                    <a:solidFill>
                      <a:srgbClr val="00B050"/>
                    </a:solidFill>
                  </a:rPr>
                  <a:t>parton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 distribution functions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</a:rPr>
                  <a:t>, threshold </a:t>
                </a:r>
                <a:r>
                  <a:rPr lang="en-US" altLang="zh-CN" sz="2400" b="1" dirty="0" err="1">
                    <a:solidFill>
                      <a:srgbClr val="00B050"/>
                    </a:solidFill>
                  </a:rPr>
                  <a:t>resummation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 can be justified even </a:t>
                </a:r>
                <a:r>
                  <a:rPr lang="en-US" altLang="zh-CN" sz="2400" b="1" dirty="0" smtClean="0">
                    <a:solidFill>
                      <a:srgbClr val="00B05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1" y="4989155"/>
                <a:ext cx="8000525" cy="1050352"/>
              </a:xfrm>
              <a:prstGeom prst="rect">
                <a:avLst/>
              </a:prstGeom>
              <a:blipFill rotWithShape="0">
                <a:blip r:embed="rId4"/>
                <a:stretch>
                  <a:fillRect l="-1220" t="-4624" b="-4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 flipV="1">
            <a:off x="5125792" y="2154703"/>
            <a:ext cx="695459" cy="389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21251" y="2224325"/>
            <a:ext cx="267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the invariant mass of top pair and W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8411" y="2887744"/>
            <a:ext cx="505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In this case real gluon emission is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soft.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28" y="5528550"/>
            <a:ext cx="5861513" cy="13561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886572"/>
            <a:ext cx="4481848" cy="79270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Factorization 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</a:rPr>
              <a:t>Formulla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16" y="1222564"/>
            <a:ext cx="5550789" cy="13660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26" y="3035103"/>
            <a:ext cx="5695716" cy="1404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438354" y="1791150"/>
                <a:ext cx="9385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354" y="1791150"/>
                <a:ext cx="93854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990008" y="2021983"/>
            <a:ext cx="1686328" cy="3580498"/>
            <a:chOff x="6990008" y="2021983"/>
            <a:chExt cx="1686328" cy="3580498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7598535" y="2021983"/>
              <a:ext cx="0" cy="3400023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990008" y="2334371"/>
              <a:ext cx="1217054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990008" y="5047568"/>
              <a:ext cx="121705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990008" y="3281016"/>
              <a:ext cx="1217054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7894749" y="2384239"/>
              <a:ext cx="12879" cy="86123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7896359" y="3374265"/>
              <a:ext cx="0" cy="16733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7737788" y="5140816"/>
                  <a:ext cx="9385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788" y="5140816"/>
                  <a:ext cx="93854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7658905" y="3275929"/>
                  <a:ext cx="9385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05" y="3275929"/>
                  <a:ext cx="938548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/>
          <p:cNvSpPr txBox="1"/>
          <p:nvPr/>
        </p:nvSpPr>
        <p:spPr>
          <a:xfrm>
            <a:off x="276214" y="2674212"/>
            <a:ext cx="4901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The </a:t>
            </a:r>
            <a:r>
              <a:rPr lang="en-US" altLang="zh-CN" sz="2400" b="1" dirty="0" err="1" smtClean="0">
                <a:solidFill>
                  <a:srgbClr val="00B050"/>
                </a:solidFill>
              </a:rPr>
              <a:t>partonic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B050"/>
                </a:solidFill>
              </a:rPr>
              <a:t>corss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section is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058" y="4464892"/>
            <a:ext cx="291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The RG </a:t>
            </a:r>
            <a:r>
              <a:rPr lang="en-US" altLang="zh-CN" sz="2400" b="1" dirty="0" err="1">
                <a:solidFill>
                  <a:srgbClr val="00B050"/>
                </a:solidFill>
              </a:rPr>
              <a:t>equarions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426" y="5082063"/>
            <a:ext cx="8634012" cy="1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065" y="386366"/>
            <a:ext cx="7688687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The Soft </a:t>
            </a:r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</a:rPr>
              <a:t>Fucntions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1" y="1235919"/>
            <a:ext cx="6279094" cy="4050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5" y="2228045"/>
            <a:ext cx="8803294" cy="45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468</Words>
  <Application>Microsoft Office PowerPoint</Application>
  <PresentationFormat>全屏显示(4:3)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Arial</vt:lpstr>
      <vt:lpstr>Arial Rounded MT Bold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haitao li</dc:creator>
  <cp:lastModifiedBy>haitao li</cp:lastModifiedBy>
  <cp:revision>99</cp:revision>
  <dcterms:created xsi:type="dcterms:W3CDTF">2014-05-12T11:17:25Z</dcterms:created>
  <dcterms:modified xsi:type="dcterms:W3CDTF">2014-05-14T14:33:57Z</dcterms:modified>
</cp:coreProperties>
</file>