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1"/>
  </p:notesMasterIdLst>
  <p:sldIdLst>
    <p:sldId id="345" r:id="rId2"/>
    <p:sldId id="385" r:id="rId3"/>
    <p:sldId id="379" r:id="rId4"/>
    <p:sldId id="387" r:id="rId5"/>
    <p:sldId id="380" r:id="rId6"/>
    <p:sldId id="383" r:id="rId7"/>
    <p:sldId id="384" r:id="rId8"/>
    <p:sldId id="382" r:id="rId9"/>
    <p:sldId id="389" r:id="rId10"/>
    <p:sldId id="391" r:id="rId11"/>
    <p:sldId id="343" r:id="rId12"/>
    <p:sldId id="376" r:id="rId13"/>
    <p:sldId id="390" r:id="rId14"/>
    <p:sldId id="350" r:id="rId15"/>
    <p:sldId id="355" r:id="rId16"/>
    <p:sldId id="388" r:id="rId17"/>
    <p:sldId id="348" r:id="rId18"/>
    <p:sldId id="278" r:id="rId19"/>
    <p:sldId id="330"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main body" id="{78B072B9-3844-41F0-B7BB-30BADCF5BD1F}">
          <p14:sldIdLst>
            <p14:sldId id="345"/>
            <p14:sldId id="385"/>
            <p14:sldId id="379"/>
            <p14:sldId id="387"/>
            <p14:sldId id="380"/>
            <p14:sldId id="383"/>
            <p14:sldId id="384"/>
            <p14:sldId id="382"/>
            <p14:sldId id="389"/>
            <p14:sldId id="391"/>
            <p14:sldId id="343"/>
            <p14:sldId id="376"/>
            <p14:sldId id="390"/>
            <p14:sldId id="350"/>
            <p14:sldId id="355"/>
            <p14:sldId id="388"/>
            <p14:sldId id="348"/>
            <p14:sldId id="278"/>
            <p14:sldId id="3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FF66FF"/>
    <a:srgbClr val="CBCBCB"/>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72163" autoAdjust="0"/>
  </p:normalViewPr>
  <p:slideViewPr>
    <p:cSldViewPr>
      <p:cViewPr varScale="1">
        <p:scale>
          <a:sx n="54" d="100"/>
          <a:sy n="54" d="100"/>
        </p:scale>
        <p:origin x="18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20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2C69BD7-BE1C-4D09-9A89-F0317724091F}" type="slidenum">
              <a:rPr lang="en-US" altLang="zh-CN"/>
              <a:pPr/>
              <a:t>‹#›</a:t>
            </a:fld>
            <a:endParaRPr lang="en-US" altLang="zh-CN"/>
          </a:p>
        </p:txBody>
      </p:sp>
    </p:spTree>
    <p:extLst>
      <p:ext uri="{BB962C8B-B14F-4D97-AF65-F5344CB8AC3E}">
        <p14:creationId xmlns:p14="http://schemas.microsoft.com/office/powerpoint/2010/main" val="40525917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C69BD7-BE1C-4D09-9A89-F0317724091F}" type="slidenum">
              <a:rPr lang="en-US" altLang="zh-CN" smtClean="0"/>
              <a:pPr/>
              <a:t>1</a:t>
            </a:fld>
            <a:endParaRPr lang="en-US" altLang="zh-CN"/>
          </a:p>
        </p:txBody>
      </p:sp>
    </p:spTree>
    <p:extLst>
      <p:ext uri="{BB962C8B-B14F-4D97-AF65-F5344CB8AC3E}">
        <p14:creationId xmlns:p14="http://schemas.microsoft.com/office/powerpoint/2010/main" val="227418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171450" lvl="0"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We all know that except Higgs properties, there are still one that not been precisely detected in SM, which is the Triple gauge couplings. It can only been measure in gauge boson pair productions.</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Till now, experiments data agree with SM</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And we trust that anomalous couplings mainly contribute to high </a:t>
                </a:r>
                <a:r>
                  <a:rPr lang="en-US" altLang="zh-CN" sz="1200" i="0" kern="1200">
                    <a:solidFill>
                      <a:schemeClr val="tx1"/>
                    </a:solidFill>
                    <a:effectLst/>
                    <a:latin typeface="Cambria Math" panose="02040503050406030204" pitchFamily="18" charset="0"/>
                    <a:ea typeface="宋体" panose="02010600030101010101" pitchFamily="2" charset="-122"/>
                    <a:cs typeface="+mn-cs"/>
                  </a:rPr>
                  <a:t>q</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T</a:t>
                </a:r>
                <a:r>
                  <a:rPr lang="en-US" altLang="zh-CN" sz="1200" kern="1200" dirty="0">
                    <a:solidFill>
                      <a:schemeClr val="tx1"/>
                    </a:solidFill>
                    <a:effectLst/>
                    <a:latin typeface="Arial" panose="020B0604020202020204" pitchFamily="34" charset="0"/>
                    <a:ea typeface="宋体" panose="02010600030101010101" pitchFamily="2" charset="-122"/>
                    <a:cs typeface="+mn-cs"/>
                  </a:rPr>
                  <a:t> region. So if we focus on the small</a:t>
                </a:r>
                <a:r>
                  <a:rPr lang="en-US" altLang="zh-CN" sz="1200" i="0" kern="1200">
                    <a:solidFill>
                      <a:schemeClr val="tx1"/>
                    </a:solidFill>
                    <a:effectLst/>
                    <a:latin typeface="Cambria Math" panose="02040503050406030204" pitchFamily="18" charset="0"/>
                    <a:ea typeface="宋体" panose="02010600030101010101" pitchFamily="2" charset="-122"/>
                    <a:cs typeface="+mn-cs"/>
                  </a:rPr>
                  <a:t> q</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T</a:t>
                </a:r>
                <a:r>
                  <a:rPr lang="en-US" altLang="zh-CN" sz="1200" kern="1200" dirty="0">
                    <a:solidFill>
                      <a:schemeClr val="tx1"/>
                    </a:solidFill>
                    <a:effectLst/>
                    <a:latin typeface="Arial" panose="020B0604020202020204" pitchFamily="34" charset="0"/>
                    <a:ea typeface="宋体" panose="02010600030101010101" pitchFamily="2" charset="-122"/>
                    <a:cs typeface="+mn-cs"/>
                  </a:rPr>
                  <a:t> region, to detect whether SM predictions can match with experiments data. And in the high </a:t>
                </a:r>
                <a:r>
                  <a:rPr lang="en-US" altLang="zh-CN" sz="1200" i="0" kern="1200">
                    <a:solidFill>
                      <a:schemeClr val="tx1"/>
                    </a:solidFill>
                    <a:effectLst/>
                    <a:latin typeface="Cambria Math" panose="02040503050406030204" pitchFamily="18" charset="0"/>
                    <a:ea typeface="宋体" panose="02010600030101010101" pitchFamily="2" charset="-122"/>
                    <a:cs typeface="+mn-cs"/>
                  </a:rPr>
                  <a:t>q</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T</a:t>
                </a:r>
                <a:r>
                  <a:rPr lang="en-US" altLang="zh-CN" sz="1200" kern="1200" dirty="0">
                    <a:solidFill>
                      <a:schemeClr val="tx1"/>
                    </a:solidFill>
                    <a:effectLst/>
                    <a:latin typeface="Arial" panose="020B0604020202020204" pitchFamily="34" charset="0"/>
                    <a:ea typeface="宋体" panose="02010600030101010101" pitchFamily="2" charset="-122"/>
                    <a:cs typeface="+mn-cs"/>
                  </a:rPr>
                  <a:t> region, to detect Triple gauge couplings.</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52C69BD7-BE1C-4D09-9A89-F0317724091F}" type="slidenum">
              <a:rPr lang="en-US" altLang="zh-CN" smtClean="0"/>
              <a:pPr/>
              <a:t>5</a:t>
            </a:fld>
            <a:endParaRPr lang="en-US" altLang="zh-CN" dirty="0"/>
          </a:p>
        </p:txBody>
      </p:sp>
    </p:spTree>
    <p:extLst>
      <p:ext uri="{BB962C8B-B14F-4D97-AF65-F5344CB8AC3E}">
        <p14:creationId xmlns:p14="http://schemas.microsoft.com/office/powerpoint/2010/main" val="330848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C69BD7-BE1C-4D09-9A89-F0317724091F}" type="slidenum">
              <a:rPr lang="en-US" altLang="zh-CN" smtClean="0"/>
              <a:pPr/>
              <a:t>11</a:t>
            </a:fld>
            <a:endParaRPr lang="en-US" altLang="zh-CN"/>
          </a:p>
        </p:txBody>
      </p:sp>
    </p:spTree>
    <p:extLst>
      <p:ext uri="{BB962C8B-B14F-4D97-AF65-F5344CB8AC3E}">
        <p14:creationId xmlns:p14="http://schemas.microsoft.com/office/powerpoint/2010/main" val="385478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28650" lvl="1"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Then we should include the nonsingular terms up to NLO.</a:t>
            </a:r>
            <a:endParaRPr lang="zh-CN" altLang="zh-CN" sz="1200" kern="1200" dirty="0" smtClean="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This is the final expression.</a:t>
            </a:r>
            <a:endParaRPr lang="zh-CN" altLang="zh-CN" sz="1200" kern="1200" dirty="0" smtClean="0">
              <a:solidFill>
                <a:schemeClr val="tx1"/>
              </a:solidFill>
              <a:effectLst/>
              <a:latin typeface="Arial" panose="020B0604020202020204" pitchFamily="34" charset="0"/>
              <a:ea typeface="宋体" panose="02010600030101010101" pitchFamily="2" charset="-122"/>
              <a:cs typeface="+mn-cs"/>
            </a:endParaRPr>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2C69BD7-BE1C-4D09-9A89-F0317724091F}" type="slidenum">
              <a:rPr lang="en-US" altLang="zh-CN" smtClean="0"/>
              <a:pPr/>
              <a:t>13</a:t>
            </a:fld>
            <a:endParaRPr lang="en-US" altLang="zh-CN"/>
          </a:p>
        </p:txBody>
      </p:sp>
    </p:spTree>
    <p:extLst>
      <p:ext uri="{BB962C8B-B14F-4D97-AF65-F5344CB8AC3E}">
        <p14:creationId xmlns:p14="http://schemas.microsoft.com/office/powerpoint/2010/main" val="58768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628650" lvl="1"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This is the PDF uncertainties.</a:t>
                </a:r>
              </a:p>
              <a:p>
                <a:pPr marL="628650" lvl="1"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We use MSTW2008 and CT10 and peak position.</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peak position uncertainty is about 4%</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and at large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m:rPr>
                            <m:sty m:val="p"/>
                          </m:rPr>
                          <a:rPr lang="en-US" altLang="zh-CN" sz="1200" kern="1200">
                            <a:solidFill>
                              <a:schemeClr val="tx1"/>
                            </a:solidFill>
                            <a:effectLst/>
                            <a:latin typeface="Cambria Math" panose="02040503050406030204" pitchFamily="18" charset="0"/>
                            <a:ea typeface="宋体" panose="02010600030101010101" pitchFamily="2" charset="-122"/>
                            <a:cs typeface="+mn-cs"/>
                          </a:rPr>
                          <m:t>q</m:t>
                        </m:r>
                      </m:e>
                      <m:sub>
                        <m:r>
                          <m:rPr>
                            <m:sty m:val="p"/>
                          </m:rPr>
                          <a:rPr lang="en-US" altLang="zh-CN" sz="1200" kern="1200">
                            <a:solidFill>
                              <a:schemeClr val="tx1"/>
                            </a:solidFill>
                            <a:effectLst/>
                            <a:latin typeface="Cambria Math" panose="02040503050406030204" pitchFamily="18" charset="0"/>
                            <a:ea typeface="宋体" panose="02010600030101010101" pitchFamily="2" charset="-122"/>
                            <a:cs typeface="+mn-cs"/>
                          </a:rPr>
                          <m:t>T</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region is less than 2.5%</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which is comparable to scale uncertainties.</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The similar for ZZ and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𝑊</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𝑊</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p>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productions.</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pPr marL="628650" lvl="1"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This is the PDF uncertainties.</a:t>
                </a:r>
              </a:p>
              <a:p>
                <a:pPr marL="628650" lvl="1" indent="-171450">
                  <a:buFont typeface="Wingdings" panose="05000000000000000000" pitchFamily="2" charset="2"/>
                  <a:buChar char="Ø"/>
                </a:pP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We use MSTW2008 and CT10 and peak position.</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peak position uncertainty is about 4%</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and at large </a:t>
                </a:r>
                <a:r>
                  <a:rPr lang="en-US" altLang="zh-CN" sz="1200" i="0" kern="1200">
                    <a:solidFill>
                      <a:schemeClr val="tx1"/>
                    </a:solidFill>
                    <a:effectLst/>
                    <a:latin typeface="Arial" panose="020B0604020202020204" pitchFamily="34" charset="0"/>
                    <a:ea typeface="宋体" panose="02010600030101010101" pitchFamily="2" charset="-122"/>
                    <a:cs typeface="+mn-cs"/>
                  </a:rPr>
                  <a:t>q</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T</a:t>
                </a:r>
                <a:r>
                  <a:rPr lang="en-US" altLang="zh-CN" sz="1200" kern="1200" dirty="0">
                    <a:solidFill>
                      <a:schemeClr val="tx1"/>
                    </a:solidFill>
                    <a:effectLst/>
                    <a:latin typeface="Arial" panose="020B0604020202020204" pitchFamily="34" charset="0"/>
                    <a:ea typeface="宋体" panose="02010600030101010101" pitchFamily="2" charset="-122"/>
                    <a:cs typeface="+mn-cs"/>
                  </a:rPr>
                  <a:t> region is less than 2.5%</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which is comparable to scale uncertainties.</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628650" lvl="1" indent="-171450">
                  <a:buFont typeface="Wingdings" panose="05000000000000000000" pitchFamily="2" charset="2"/>
                  <a:buChar char="Ø"/>
                </a:pPr>
                <a:r>
                  <a:rPr lang="en-US" altLang="zh-CN" sz="1200" kern="1200" dirty="0">
                    <a:solidFill>
                      <a:schemeClr val="tx1"/>
                    </a:solidFill>
                    <a:effectLst/>
                    <a:latin typeface="Arial" panose="020B0604020202020204" pitchFamily="34" charset="0"/>
                    <a:ea typeface="宋体" panose="02010600030101010101" pitchFamily="2" charset="-122"/>
                    <a:cs typeface="+mn-cs"/>
                  </a:rPr>
                  <a:t>The similar for ZZ and </a:t>
                </a:r>
                <a:r>
                  <a:rPr lang="en-US" altLang="zh-CN" sz="1200" i="0" kern="1200">
                    <a:solidFill>
                      <a:schemeClr val="tx1"/>
                    </a:solidFill>
                    <a:effectLst/>
                    <a:latin typeface="Arial" panose="020B0604020202020204" pitchFamily="34" charset="0"/>
                    <a:ea typeface="宋体" panose="02010600030101010101" pitchFamily="2" charset="-122"/>
                    <a:cs typeface="+mn-cs"/>
                  </a:rPr>
                  <a:t>𝑊</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𝑊</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 productions.</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52C69BD7-BE1C-4D09-9A89-F0317724091F}" type="slidenum">
              <a:rPr lang="en-US" altLang="zh-CN" smtClean="0"/>
              <a:pPr/>
              <a:t>15</a:t>
            </a:fld>
            <a:endParaRPr lang="en-US" altLang="zh-CN"/>
          </a:p>
        </p:txBody>
      </p:sp>
    </p:spTree>
    <p:extLst>
      <p:ext uri="{BB962C8B-B14F-4D97-AF65-F5344CB8AC3E}">
        <p14:creationId xmlns:p14="http://schemas.microsoft.com/office/powerpoint/2010/main" val="371594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en-US" altLang="zh-CN" dirty="0" smtClean="0"/>
                  <a:t>Here is the preliminary results</a:t>
                </a:r>
                <a:r>
                  <a:rPr lang="en-US" altLang="zh-CN" baseline="0" dirty="0" smtClean="0"/>
                  <a:t> of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𝑞</m:t>
                        </m:r>
                      </m:e>
                      <m:sub>
                        <m:r>
                          <a:rPr lang="en-US" altLang="zh-CN" b="0" i="1" baseline="0" smtClean="0">
                            <a:latin typeface="Cambria Math" panose="02040503050406030204" pitchFamily="18" charset="0"/>
                          </a:rPr>
                          <m:t>𝑇</m:t>
                        </m:r>
                      </m:sub>
                    </m:sSub>
                  </m:oMath>
                </a14:m>
                <a:r>
                  <a:rPr lang="en-US" altLang="zh-CN" baseline="0" dirty="0" smtClean="0"/>
                  <a:t> distribution for ZZ production, measured by CMS at </a:t>
                </a:r>
                <a14:m>
                  <m:oMath xmlns:m="http://schemas.openxmlformats.org/officeDocument/2006/math">
                    <m:r>
                      <a:rPr lang="en-US" altLang="zh-CN" b="0" i="1" baseline="0" smtClean="0">
                        <a:latin typeface="Cambria Math" panose="02040503050406030204" pitchFamily="18" charset="0"/>
                      </a:rPr>
                      <m:t>√</m:t>
                    </m:r>
                    <m:r>
                      <a:rPr lang="en-US" altLang="zh-CN" b="0" i="1" baseline="0" smtClean="0">
                        <a:latin typeface="Cambria Math" panose="02040503050406030204" pitchFamily="18" charset="0"/>
                      </a:rPr>
                      <m:t>𝑆</m:t>
                    </m:r>
                  </m:oMath>
                </a14:m>
                <a:r>
                  <a:rPr lang="en-US" altLang="zh-CN" baseline="0" dirty="0" smtClean="0"/>
                  <a:t> = 8 </a:t>
                </a:r>
                <a:r>
                  <a:rPr lang="en-US" altLang="zh-CN" baseline="0" dirty="0" err="1" smtClean="0"/>
                  <a:t>TeV</a:t>
                </a:r>
                <a:r>
                  <a:rPr lang="en-US" altLang="zh-CN" baseline="0" dirty="0" smtClean="0"/>
                  <a:t>.</a:t>
                </a:r>
              </a:p>
              <a:p>
                <a:pPr marL="171450" indent="-171450">
                  <a:buFont typeface="Wingdings" panose="05000000000000000000" pitchFamily="2" charset="2"/>
                  <a:buChar char="Ø"/>
                </a:pPr>
                <a:r>
                  <a:rPr lang="en-US" altLang="zh-CN" baseline="0" dirty="0" smtClean="0"/>
                  <a:t>We can see that our results agree with experiments data.</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Here is the preliminary results</a:t>
                </a:r>
                <a:r>
                  <a:rPr lang="en-US" altLang="zh-CN" baseline="0" dirty="0" smtClean="0"/>
                  <a:t> of </a:t>
                </a:r>
                <a:r>
                  <a:rPr lang="en-US" altLang="zh-CN" b="0" i="0" baseline="0" smtClean="0">
                    <a:latin typeface="Cambria Math" panose="02040503050406030204" pitchFamily="18" charset="0"/>
                  </a:rPr>
                  <a:t>𝑞_𝑇</a:t>
                </a:r>
                <a:r>
                  <a:rPr lang="en-US" altLang="zh-CN" baseline="0" dirty="0" smtClean="0"/>
                  <a:t> distribution for ZZ production, measured by CMS at </a:t>
                </a:r>
                <a:r>
                  <a:rPr lang="en-US" altLang="zh-CN" b="0" i="0" baseline="0" smtClean="0">
                    <a:latin typeface="Cambria Math" panose="02040503050406030204" pitchFamily="18" charset="0"/>
                  </a:rPr>
                  <a:t>√𝑆</a:t>
                </a:r>
                <a:r>
                  <a:rPr lang="en-US" altLang="zh-CN" baseline="0" dirty="0" smtClean="0"/>
                  <a:t> = 8 </a:t>
                </a:r>
                <a:r>
                  <a:rPr lang="en-US" altLang="zh-CN" baseline="0" dirty="0" err="1" smtClean="0"/>
                  <a:t>TeV</a:t>
                </a:r>
                <a:r>
                  <a:rPr lang="en-US" altLang="zh-CN" baseline="0" dirty="0" smtClean="0"/>
                  <a:t>.</a:t>
                </a:r>
              </a:p>
              <a:p>
                <a:r>
                  <a:rPr lang="en-US" altLang="zh-CN" baseline="0" dirty="0" smtClean="0"/>
                  <a:t>We can see that our results agree with experiments data.</a:t>
                </a:r>
                <a:endParaRPr lang="zh-CN" altLang="en-US" dirty="0"/>
              </a:p>
            </p:txBody>
          </p:sp>
        </mc:Fallback>
      </mc:AlternateContent>
      <p:sp>
        <p:nvSpPr>
          <p:cNvPr id="4" name="灯片编号占位符 3"/>
          <p:cNvSpPr>
            <a:spLocks noGrp="1"/>
          </p:cNvSpPr>
          <p:nvPr>
            <p:ph type="sldNum" sz="quarter" idx="10"/>
          </p:nvPr>
        </p:nvSpPr>
        <p:spPr/>
        <p:txBody>
          <a:bodyPr/>
          <a:lstStyle/>
          <a:p>
            <a:fld id="{52C69BD7-BE1C-4D09-9A89-F0317724091F}" type="slidenum">
              <a:rPr lang="en-US" altLang="zh-CN" smtClean="0"/>
              <a:pPr/>
              <a:t>17</a:t>
            </a:fld>
            <a:endParaRPr lang="en-US" altLang="zh-CN"/>
          </a:p>
        </p:txBody>
      </p:sp>
    </p:spTree>
    <p:extLst>
      <p:ext uri="{BB962C8B-B14F-4D97-AF65-F5344CB8AC3E}">
        <p14:creationId xmlns:p14="http://schemas.microsoft.com/office/powerpoint/2010/main" val="2539141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C69BD7-BE1C-4D09-9A89-F0317724091F}" type="slidenum">
              <a:rPr lang="en-US" altLang="zh-CN" smtClean="0"/>
              <a:pPr/>
              <a:t>18</a:t>
            </a:fld>
            <a:endParaRPr lang="en-US" altLang="zh-CN"/>
          </a:p>
        </p:txBody>
      </p:sp>
    </p:spTree>
    <p:extLst>
      <p:ext uri="{BB962C8B-B14F-4D97-AF65-F5344CB8AC3E}">
        <p14:creationId xmlns:p14="http://schemas.microsoft.com/office/powerpoint/2010/main" val="2251222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FD255D9-E28B-4053-B120-825B165EF107}" type="slidenum">
              <a:rPr lang="en-US" altLang="zh-CN" smtClean="0"/>
              <a:pPr/>
              <a:t>‹#›</a:t>
            </a:fld>
            <a:endParaRPr lang="en-US" altLang="zh-CN"/>
          </a:p>
        </p:txBody>
      </p:sp>
    </p:spTree>
    <p:extLst>
      <p:ext uri="{BB962C8B-B14F-4D97-AF65-F5344CB8AC3E}">
        <p14:creationId xmlns:p14="http://schemas.microsoft.com/office/powerpoint/2010/main" val="39158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474920C4-53FB-4075-83FF-E7630A421125}" type="slidenum">
              <a:rPr lang="en-US" altLang="zh-CN" smtClean="0"/>
              <a:pPr/>
              <a:t>‹#›</a:t>
            </a:fld>
            <a:endParaRPr lang="en-US" altLang="zh-CN"/>
          </a:p>
        </p:txBody>
      </p:sp>
    </p:spTree>
    <p:extLst>
      <p:ext uri="{BB962C8B-B14F-4D97-AF65-F5344CB8AC3E}">
        <p14:creationId xmlns:p14="http://schemas.microsoft.com/office/powerpoint/2010/main" val="275488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474920C4-53FB-4075-83FF-E7630A421125}" type="slidenum">
              <a:rPr lang="en-US" altLang="zh-CN" smtClean="0"/>
              <a:pPr/>
              <a:t>‹#›</a:t>
            </a:fld>
            <a:endParaRPr lang="en-US" altLang="zh-CN"/>
          </a:p>
        </p:txBody>
      </p:sp>
    </p:spTree>
    <p:extLst>
      <p:ext uri="{BB962C8B-B14F-4D97-AF65-F5344CB8AC3E}">
        <p14:creationId xmlns:p14="http://schemas.microsoft.com/office/powerpoint/2010/main" val="3443479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474920C4-53FB-4075-83FF-E7630A421125}" type="slidenum">
              <a:rPr lang="en-US" altLang="zh-CN" smtClean="0"/>
              <a:pPr/>
              <a:t>‹#›</a:t>
            </a:fld>
            <a:endParaRPr lang="en-US" altLang="zh-C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366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474920C4-53FB-4075-83FF-E7630A421125}" type="slidenum">
              <a:rPr lang="en-US" altLang="zh-CN" smtClean="0"/>
              <a:pPr/>
              <a:t>‹#›</a:t>
            </a:fld>
            <a:endParaRPr lang="en-US" altLang="zh-CN"/>
          </a:p>
        </p:txBody>
      </p:sp>
    </p:spTree>
    <p:extLst>
      <p:ext uri="{BB962C8B-B14F-4D97-AF65-F5344CB8AC3E}">
        <p14:creationId xmlns:p14="http://schemas.microsoft.com/office/powerpoint/2010/main" val="2804701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474920C4-53FB-4075-83FF-E7630A421125}" type="slidenum">
              <a:rPr lang="en-US" altLang="zh-CN" smtClean="0"/>
              <a:pPr/>
              <a:t>‹#›</a:t>
            </a:fld>
            <a:endParaRPr lang="en-US" altLang="zh-CN"/>
          </a:p>
        </p:txBody>
      </p:sp>
    </p:spTree>
    <p:extLst>
      <p:ext uri="{BB962C8B-B14F-4D97-AF65-F5344CB8AC3E}">
        <p14:creationId xmlns:p14="http://schemas.microsoft.com/office/powerpoint/2010/main" val="419731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474920C4-53FB-4075-83FF-E7630A421125}" type="slidenum">
              <a:rPr lang="en-US" altLang="zh-CN" smtClean="0"/>
              <a:pPr/>
              <a:t>‹#›</a:t>
            </a:fld>
            <a:endParaRPr lang="en-US" altLang="zh-CN"/>
          </a:p>
        </p:txBody>
      </p:sp>
    </p:spTree>
    <p:extLst>
      <p:ext uri="{BB962C8B-B14F-4D97-AF65-F5344CB8AC3E}">
        <p14:creationId xmlns:p14="http://schemas.microsoft.com/office/powerpoint/2010/main" val="699510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D62468A1-34D2-4FA5-9D04-3B3496747DA9}" type="slidenum">
              <a:rPr lang="en-US" altLang="zh-CN" smtClean="0"/>
              <a:pPr/>
              <a:t>‹#›</a:t>
            </a:fld>
            <a:endParaRPr lang="en-US" altLang="zh-CN"/>
          </a:p>
        </p:txBody>
      </p:sp>
    </p:spTree>
    <p:extLst>
      <p:ext uri="{BB962C8B-B14F-4D97-AF65-F5344CB8AC3E}">
        <p14:creationId xmlns:p14="http://schemas.microsoft.com/office/powerpoint/2010/main" val="382249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99135E7-9B18-4352-8006-CFF63298807C}" type="slidenum">
              <a:rPr lang="en-US" altLang="zh-CN" smtClean="0"/>
              <a:pPr/>
              <a:t>‹#›</a:t>
            </a:fld>
            <a:endParaRPr lang="en-US" altLang="zh-CN"/>
          </a:p>
        </p:txBody>
      </p:sp>
    </p:spTree>
    <p:extLst>
      <p:ext uri="{BB962C8B-B14F-4D97-AF65-F5344CB8AC3E}">
        <p14:creationId xmlns:p14="http://schemas.microsoft.com/office/powerpoint/2010/main" val="421388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3638"/>
            <a:ext cx="2133600" cy="457200"/>
          </a:xfrm>
        </p:spPr>
        <p:txBody>
          <a:bodyPr/>
          <a:lstStyle>
            <a:lvl1pPr>
              <a:defRPr/>
            </a:lvl1pPr>
          </a:lstStyle>
          <a:p>
            <a:fld id="{4E89036A-C702-496C-80F0-8460824176F1}" type="slidenum">
              <a:rPr lang="en-US" altLang="zh-CN"/>
              <a:pPr/>
              <a:t>‹#›</a:t>
            </a:fld>
            <a:endParaRPr lang="en-US" altLang="zh-CN"/>
          </a:p>
        </p:txBody>
      </p:sp>
    </p:spTree>
    <p:extLst>
      <p:ext uri="{BB962C8B-B14F-4D97-AF65-F5344CB8AC3E}">
        <p14:creationId xmlns:p14="http://schemas.microsoft.com/office/powerpoint/2010/main" val="371664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F368D00-BA81-4AF3-81AB-0CA2BF18B2D4}" type="slidenum">
              <a:rPr lang="en-US" altLang="zh-CN" smtClean="0"/>
              <a:pPr/>
              <a:t>‹#›</a:t>
            </a:fld>
            <a:endParaRPr lang="en-US" altLang="zh-CN"/>
          </a:p>
        </p:txBody>
      </p:sp>
    </p:spTree>
    <p:extLst>
      <p:ext uri="{BB962C8B-B14F-4D97-AF65-F5344CB8AC3E}">
        <p14:creationId xmlns:p14="http://schemas.microsoft.com/office/powerpoint/2010/main" val="248373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96665CC2-8E6C-4EB4-8628-4C5FF48B2A3D}" type="slidenum">
              <a:rPr lang="en-US" altLang="zh-CN" smtClean="0"/>
              <a:pPr/>
              <a:t>‹#›</a:t>
            </a:fld>
            <a:endParaRPr lang="en-US" altLang="zh-CN"/>
          </a:p>
        </p:txBody>
      </p:sp>
    </p:spTree>
    <p:extLst>
      <p:ext uri="{BB962C8B-B14F-4D97-AF65-F5344CB8AC3E}">
        <p14:creationId xmlns:p14="http://schemas.microsoft.com/office/powerpoint/2010/main" val="113873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2F6BF9F-ECE2-405B-B444-992B356D7B00}" type="slidenum">
              <a:rPr lang="en-US" altLang="zh-CN" smtClean="0"/>
              <a:pPr/>
              <a:t>‹#›</a:t>
            </a:fld>
            <a:endParaRPr lang="en-US" altLang="zh-CN"/>
          </a:p>
        </p:txBody>
      </p:sp>
    </p:spTree>
    <p:extLst>
      <p:ext uri="{BB962C8B-B14F-4D97-AF65-F5344CB8AC3E}">
        <p14:creationId xmlns:p14="http://schemas.microsoft.com/office/powerpoint/2010/main" val="339674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297425A5-D835-4650-87AB-81541799FCE6}" type="slidenum">
              <a:rPr lang="en-US" altLang="zh-CN" smtClean="0"/>
              <a:pPr/>
              <a:t>‹#›</a:t>
            </a:fld>
            <a:endParaRPr lang="en-US" altLang="zh-CN"/>
          </a:p>
        </p:txBody>
      </p:sp>
    </p:spTree>
    <p:extLst>
      <p:ext uri="{BB962C8B-B14F-4D97-AF65-F5344CB8AC3E}">
        <p14:creationId xmlns:p14="http://schemas.microsoft.com/office/powerpoint/2010/main" val="295178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8185811-74DB-462E-9F6D-C373428715CF}" type="slidenum">
              <a:rPr lang="en-US" altLang="zh-CN" smtClean="0"/>
              <a:pPr/>
              <a:t>‹#›</a:t>
            </a:fld>
            <a:endParaRPr lang="en-US" altLang="zh-CN"/>
          </a:p>
        </p:txBody>
      </p:sp>
    </p:spTree>
    <p:extLst>
      <p:ext uri="{BB962C8B-B14F-4D97-AF65-F5344CB8AC3E}">
        <p14:creationId xmlns:p14="http://schemas.microsoft.com/office/powerpoint/2010/main" val="69222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CEEC2BFA-34C8-40E3-AB59-CE460AC5CD67}" type="slidenum">
              <a:rPr lang="en-US" altLang="zh-CN" smtClean="0"/>
              <a:pPr/>
              <a:t>‹#›</a:t>
            </a:fld>
            <a:endParaRPr lang="en-US" altLang="zh-CN"/>
          </a:p>
        </p:txBody>
      </p:sp>
    </p:spTree>
    <p:extLst>
      <p:ext uri="{BB962C8B-B14F-4D97-AF65-F5344CB8AC3E}">
        <p14:creationId xmlns:p14="http://schemas.microsoft.com/office/powerpoint/2010/main" val="98472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BDC6137E-3389-4965-A746-A6C8A87923DB}" type="slidenum">
              <a:rPr lang="en-US" altLang="zh-CN" smtClean="0"/>
              <a:pPr/>
              <a:t>‹#›</a:t>
            </a:fld>
            <a:endParaRPr lang="en-US" altLang="zh-CN"/>
          </a:p>
        </p:txBody>
      </p:sp>
    </p:spTree>
    <p:extLst>
      <p:ext uri="{BB962C8B-B14F-4D97-AF65-F5344CB8AC3E}">
        <p14:creationId xmlns:p14="http://schemas.microsoft.com/office/powerpoint/2010/main" val="274847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A1BB45AB-F988-4368-92ED-6A5D207D5259}" type="slidenum">
              <a:rPr lang="en-US" altLang="zh-CN" smtClean="0"/>
              <a:pPr/>
              <a:t>‹#›</a:t>
            </a:fld>
            <a:endParaRPr lang="en-US" altLang="zh-CN"/>
          </a:p>
        </p:txBody>
      </p:sp>
    </p:spTree>
    <p:extLst>
      <p:ext uri="{BB962C8B-B14F-4D97-AF65-F5344CB8AC3E}">
        <p14:creationId xmlns:p14="http://schemas.microsoft.com/office/powerpoint/2010/main" val="20536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endParaRPr lang="en-US" altLang="zh-C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ltLang="zh-C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74920C4-53FB-4075-83FF-E7630A421125}" type="slidenum">
              <a:rPr lang="en-US" altLang="zh-CN" smtClean="0"/>
              <a:pPr/>
              <a:t>‹#›</a:t>
            </a:fld>
            <a:endParaRPr lang="en-US" altLang="zh-CN"/>
          </a:p>
        </p:txBody>
      </p:sp>
    </p:spTree>
    <p:extLst>
      <p:ext uri="{BB962C8B-B14F-4D97-AF65-F5344CB8AC3E}">
        <p14:creationId xmlns:p14="http://schemas.microsoft.com/office/powerpoint/2010/main" val="365824451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9417" y="1146747"/>
            <a:ext cx="7704856" cy="1181100"/>
          </a:xfr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altLang="zh-CN" sz="2800" dirty="0" smtClean="0"/>
              <a:t>Threshold </a:t>
            </a:r>
            <a:r>
              <a:rPr lang="en-US" altLang="zh-CN" sz="2800" dirty="0" err="1" smtClean="0"/>
              <a:t>Resummation</a:t>
            </a:r>
            <a:r>
              <a:rPr lang="en-US" altLang="zh-CN" sz="2800" dirty="0" smtClean="0"/>
              <a:t> for Electroweak Gauge Boson Pair at the LHC</a:t>
            </a:r>
            <a:endParaRPr lang="en-US" altLang="zh-CN" sz="2800" dirty="0"/>
          </a:p>
        </p:txBody>
      </p:sp>
      <p:sp>
        <p:nvSpPr>
          <p:cNvPr id="2052" name="Text Box 4"/>
          <p:cNvSpPr txBox="1">
            <a:spLocks noChangeArrowheads="1"/>
          </p:cNvSpPr>
          <p:nvPr/>
        </p:nvSpPr>
        <p:spPr bwMode="auto">
          <a:xfrm>
            <a:off x="573082" y="2811685"/>
            <a:ext cx="813752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dirty="0">
                <a:effectLst>
                  <a:innerShdw blurRad="63500" dist="50800">
                    <a:prstClr val="black">
                      <a:alpha val="50000"/>
                    </a:prstClr>
                  </a:innerShdw>
                </a:effectLst>
                <a:latin typeface="Times New Roman" panose="02020603050405020304" pitchFamily="18" charset="0"/>
                <a:cs typeface="Times New Roman" panose="02020603050405020304" pitchFamily="18" charset="0"/>
              </a:rPr>
              <a:t>Yan Wang</a:t>
            </a:r>
          </a:p>
          <a:p>
            <a:pPr algn="ctr"/>
            <a:r>
              <a:rPr lang="en-US" altLang="zh-CN" dirty="0">
                <a:effectLst>
                  <a:innerShdw blurRad="63500" dist="50800">
                    <a:prstClr val="black">
                      <a:alpha val="50000"/>
                    </a:prstClr>
                  </a:innerShdw>
                </a:effectLst>
                <a:latin typeface="Times New Roman" panose="02020603050405020304" pitchFamily="18" charset="0"/>
                <a:cs typeface="Times New Roman" panose="02020603050405020304" pitchFamily="18" charset="0"/>
              </a:rPr>
              <a:t>Institute </a:t>
            </a:r>
            <a:r>
              <a:rPr lang="en-US" altLang="zh-CN" dirty="0" smtClean="0">
                <a:effectLst>
                  <a:innerShdw blurRad="63500" dist="50800">
                    <a:prstClr val="black">
                      <a:alpha val="50000"/>
                    </a:prstClr>
                  </a:innerShdw>
                </a:effectLst>
                <a:latin typeface="Times New Roman" panose="02020603050405020304" pitchFamily="18" charset="0"/>
                <a:cs typeface="Times New Roman" panose="02020603050405020304" pitchFamily="18" charset="0"/>
              </a:rPr>
              <a:t>of </a:t>
            </a:r>
            <a:r>
              <a:rPr lang="en-US" altLang="zh-CN" dirty="0">
                <a:effectLst>
                  <a:innerShdw blurRad="63500" dist="50800">
                    <a:prstClr val="black">
                      <a:alpha val="50000"/>
                    </a:prstClr>
                  </a:innerShdw>
                </a:effectLst>
                <a:latin typeface="Times New Roman" panose="02020603050405020304" pitchFamily="18" charset="0"/>
                <a:cs typeface="Times New Roman" panose="02020603050405020304" pitchFamily="18" charset="0"/>
              </a:rPr>
              <a:t>Theoretical Physics, PKU</a:t>
            </a:r>
          </a:p>
          <a:p>
            <a:pPr algn="ctr"/>
            <a:endParaRPr lang="en-US" altLang="zh-CN" dirty="0" smtClean="0">
              <a:effectLst>
                <a:innerShdw blurRad="63500" dist="50800">
                  <a:prstClr val="black">
                    <a:alpha val="50000"/>
                  </a:prstClr>
                </a:innerShdw>
              </a:effectLst>
              <a:latin typeface="Times New Roman" panose="02020603050405020304" pitchFamily="18" charset="0"/>
              <a:ea typeface="华文中宋" panose="02010600040101010101" pitchFamily="2" charset="-122"/>
            </a:endParaRPr>
          </a:p>
          <a:p>
            <a:pPr algn="ctr"/>
            <a:endParaRPr lang="en-US" altLang="zh-CN" dirty="0" smtClean="0">
              <a:effectLst>
                <a:innerShdw blurRad="63500" dist="50800">
                  <a:prstClr val="black">
                    <a:alpha val="50000"/>
                  </a:prstClr>
                </a:innerShdw>
              </a:effectLst>
              <a:latin typeface="Times New Roman" panose="02020603050405020304" pitchFamily="18" charset="0"/>
              <a:ea typeface="华文中宋" panose="02010600040101010101" pitchFamily="2" charset="-122"/>
            </a:endParaRPr>
          </a:p>
          <a:p>
            <a:pPr algn="ctr"/>
            <a:r>
              <a:rPr lang="en-US" altLang="zh-CN" dirty="0" smtClean="0">
                <a:effectLst>
                  <a:innerShdw blurRad="63500" dist="50800">
                    <a:prstClr val="black">
                      <a:alpha val="50000"/>
                    </a:prstClr>
                  </a:innerShdw>
                </a:effectLst>
                <a:latin typeface="Times New Roman" panose="02020603050405020304" pitchFamily="18" charset="0"/>
                <a:ea typeface="华文中宋" panose="02010600040101010101" pitchFamily="2" charset="-122"/>
              </a:rPr>
              <a:t>In collaboration with </a:t>
            </a:r>
          </a:p>
          <a:p>
            <a:pPr algn="ctr"/>
            <a:r>
              <a:rPr lang="en-US" altLang="zh-CN" dirty="0" smtClean="0">
                <a:effectLst>
                  <a:innerShdw blurRad="63500" dist="50800">
                    <a:prstClr val="black">
                      <a:alpha val="50000"/>
                    </a:prstClr>
                  </a:innerShdw>
                </a:effectLst>
                <a:latin typeface="Times New Roman" panose="02020603050405020304" pitchFamily="18" charset="0"/>
              </a:rPr>
              <a:t>Chong Sheng Li, </a:t>
            </a:r>
            <a:r>
              <a:rPr lang="en-US" altLang="zh-CN" dirty="0" err="1" smtClean="0">
                <a:effectLst>
                  <a:innerShdw blurRad="63500" dist="50800">
                    <a:prstClr val="black">
                      <a:alpha val="50000"/>
                    </a:prstClr>
                  </a:innerShdw>
                </a:effectLst>
                <a:latin typeface="Times New Roman" panose="02020603050405020304" pitchFamily="18" charset="0"/>
              </a:rPr>
              <a:t>Ze</a:t>
            </a:r>
            <a:r>
              <a:rPr lang="en-US" altLang="zh-CN" dirty="0" smtClean="0">
                <a:effectLst>
                  <a:innerShdw blurRad="63500" dist="50800">
                    <a:prstClr val="black">
                      <a:alpha val="50000"/>
                    </a:prstClr>
                  </a:innerShdw>
                </a:effectLst>
                <a:latin typeface="Times New Roman" panose="02020603050405020304" pitchFamily="18" charset="0"/>
              </a:rPr>
              <a:t> Long Liu, Ding Yu Shao</a:t>
            </a:r>
          </a:p>
        </p:txBody>
      </p:sp>
      <p:sp>
        <p:nvSpPr>
          <p:cNvPr id="5" name="Rectangle 3"/>
          <p:cNvSpPr>
            <a:spLocks noGrp="1" noChangeArrowheads="1"/>
          </p:cNvSpPr>
          <p:nvPr>
            <p:ph type="subTitle" idx="1"/>
          </p:nvPr>
        </p:nvSpPr>
        <p:spPr>
          <a:xfrm>
            <a:off x="1833532" y="5013176"/>
            <a:ext cx="5616624" cy="1580437"/>
          </a:xfrm>
        </p:spPr>
        <p:txBody>
          <a:bodyPr>
            <a:normAutofit/>
          </a:bodyPr>
          <a:lstStyle/>
          <a:p>
            <a:endParaRPr lang="en-US" altLang="zh-CN" sz="2000" cap="none" dirty="0" smtClean="0">
              <a:solidFill>
                <a:schemeClr val="tx1"/>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endParaRPr>
          </a:p>
          <a:p>
            <a:r>
              <a:rPr lang="en-US" altLang="zh-CN" sz="2000" cap="none" dirty="0" smtClean="0">
                <a:solidFill>
                  <a:schemeClr val="tx1"/>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rPr>
              <a:t>2014 Sun </a:t>
            </a:r>
            <a:r>
              <a:rPr lang="en-US" altLang="zh-CN" sz="2000" cap="none" dirty="0" err="1" smtClean="0">
                <a:solidFill>
                  <a:schemeClr val="tx1"/>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rPr>
              <a:t>Yat-sen</a:t>
            </a:r>
            <a:r>
              <a:rPr lang="en-US" altLang="zh-CN" sz="2000" cap="none" dirty="0" smtClean="0">
                <a:solidFill>
                  <a:schemeClr val="tx1"/>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rPr>
              <a:t> University</a:t>
            </a:r>
          </a:p>
          <a:p>
            <a:r>
              <a:rPr lang="en-US" altLang="zh-CN" sz="2000" dirty="0" smtClean="0">
                <a:solidFill>
                  <a:schemeClr val="tx1"/>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rPr>
              <a:t>2014-05-16</a:t>
            </a:r>
            <a:endParaRPr lang="en-US" altLang="zh-CN" sz="2000" dirty="0">
              <a:solidFill>
                <a:schemeClr val="tx1"/>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144" t="-1" r="47931" b="62323"/>
          <a:stretch/>
        </p:blipFill>
        <p:spPr>
          <a:xfrm>
            <a:off x="35497" y="5013177"/>
            <a:ext cx="1872207" cy="18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076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可选过程 10"/>
          <p:cNvSpPr/>
          <p:nvPr/>
        </p:nvSpPr>
        <p:spPr>
          <a:xfrm>
            <a:off x="2555776" y="311361"/>
            <a:ext cx="4176464" cy="65742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3114884" y="2094998"/>
            <a:ext cx="3456633" cy="815430"/>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3457053" y="2094998"/>
                <a:ext cx="2772297" cy="754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sup>
                                      </m:sSup>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𝑧</m:t>
                                          </m:r>
                                        </m:e>
                                      </m:d>
                                    </m:e>
                                  </m:func>
                                </m:num>
                                <m:den>
                                  <m:r>
                                    <a:rPr lang="en-US" altLang="zh-CN" i="1">
                                      <a:latin typeface="Cambria Math" panose="02040503050406030204" pitchFamily="18" charset="0"/>
                                    </a:rPr>
                                    <m:t>1−</m:t>
                                  </m:r>
                                  <m:r>
                                    <a:rPr lang="en-US" altLang="zh-CN" i="1">
                                      <a:latin typeface="Cambria Math" panose="02040503050406030204" pitchFamily="18" charset="0"/>
                                    </a:rPr>
                                    <m:t>𝑧</m:t>
                                  </m:r>
                                </m:den>
                              </m:f>
                            </m:e>
                          </m:d>
                        </m:e>
                        <m:sub>
                          <m:r>
                            <a:rPr lang="en-US" altLang="zh-CN" b="0" i="1" smtClean="0">
                              <a:latin typeface="Cambria Math" panose="02040503050406030204" pitchFamily="18" charset="0"/>
                            </a:rPr>
                            <m:t>+</m:t>
                          </m:r>
                        </m:sub>
                      </m:sSub>
                    </m:oMath>
                  </m:oMathPara>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3457053" y="2094998"/>
                <a:ext cx="2772297" cy="75475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882636" y="1402889"/>
                <a:ext cx="6900287" cy="426527"/>
              </a:xfrm>
              <a:prstGeom prst="rect">
                <a:avLst/>
              </a:prstGeom>
              <a:noFill/>
            </p:spPr>
            <p:txBody>
              <a:bodyPr wrap="none" rtlCol="0">
                <a:spAutoFit/>
              </a:bodyPr>
              <a:lstStyle/>
              <a:p>
                <a:r>
                  <a:rPr lang="en-US" altLang="zh-CN" sz="2000" dirty="0"/>
                  <a:t>When s is close to </a:t>
                </a:r>
                <a14:m>
                  <m:oMath xmlns:m="http://schemas.openxmlformats.org/officeDocument/2006/math">
                    <m:sSup>
                      <m:sSupPr>
                        <m:ctrlPr>
                          <a:rPr lang="en-US" altLang="zh-CN" sz="2000" i="1">
                            <a:latin typeface="Cambria Math" panose="02040503050406030204" pitchFamily="18" charset="0"/>
                          </a:rPr>
                        </m:ctrlPr>
                      </m:sSupPr>
                      <m:e>
                        <m:r>
                          <a:rPr lang="en-US" altLang="zh-CN" sz="2000">
                            <a:latin typeface="Cambria Math" panose="02040503050406030204" pitchFamily="18" charset="0"/>
                          </a:rPr>
                          <m:t>𝑀</m:t>
                        </m:r>
                      </m:e>
                      <m:sup>
                        <m:r>
                          <a:rPr lang="en-US" altLang="zh-CN" sz="2000">
                            <a:latin typeface="Cambria Math" panose="02040503050406030204" pitchFamily="18" charset="0"/>
                          </a:rPr>
                          <m:t>2</m:t>
                        </m:r>
                      </m:sup>
                    </m:sSup>
                  </m:oMath>
                </a14:m>
                <a:r>
                  <a:rPr lang="en-US" altLang="zh-CN" sz="2000" dirty="0"/>
                  <a:t>, </a:t>
                </a:r>
                <a14:m>
                  <m:oMath xmlns:m="http://schemas.openxmlformats.org/officeDocument/2006/math">
                    <m:r>
                      <a:rPr lang="en-US" altLang="zh-CN" sz="2000">
                        <a:latin typeface="Cambria Math" panose="02040503050406030204" pitchFamily="18" charset="0"/>
                      </a:rPr>
                      <m:t>𝜏</m:t>
                    </m:r>
                    <m:r>
                      <a:rPr lang="en-US" altLang="zh-CN" sz="2000">
                        <a:latin typeface="Cambria Math" panose="02040503050406030204" pitchFamily="18" charset="0"/>
                      </a:rPr>
                      <m:t>→1,</m:t>
                    </m:r>
                  </m:oMath>
                </a14:m>
                <a:r>
                  <a:rPr lang="en-US" altLang="zh-CN" sz="2000" dirty="0"/>
                  <a:t> since </a:t>
                </a:r>
                <a14:m>
                  <m:oMath xmlns:m="http://schemas.openxmlformats.org/officeDocument/2006/math">
                    <m:r>
                      <a:rPr lang="en-US" altLang="zh-CN" sz="2000">
                        <a:latin typeface="Cambria Math" panose="02040503050406030204" pitchFamily="18" charset="0"/>
                      </a:rPr>
                      <m:t>𝑧</m:t>
                    </m:r>
                    <m:r>
                      <a:rPr lang="en-US" altLang="zh-CN" sz="2000">
                        <a:latin typeface="Cambria Math" panose="02040503050406030204" pitchFamily="18" charset="0"/>
                      </a:rPr>
                      <m:t>≥</m:t>
                    </m:r>
                    <m:r>
                      <a:rPr lang="en-US" altLang="zh-CN" sz="2000">
                        <a:latin typeface="Cambria Math" panose="02040503050406030204" pitchFamily="18" charset="0"/>
                      </a:rPr>
                      <m:t>𝜏</m:t>
                    </m:r>
                  </m:oMath>
                </a14:m>
                <a:r>
                  <a:rPr lang="en-US" altLang="zh-CN" sz="2000" dirty="0"/>
                  <a:t> is also close to 1. </a:t>
                </a:r>
                <a:endParaRPr lang="zh-CN" alt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882636" y="1402889"/>
                <a:ext cx="6900287" cy="426527"/>
              </a:xfrm>
              <a:prstGeom prst="rect">
                <a:avLst/>
              </a:prstGeom>
              <a:blipFill rotWithShape="0">
                <a:blip r:embed="rId3"/>
                <a:stretch>
                  <a:fillRect l="-972" t="-5714" r="-353" b="-20000"/>
                </a:stretch>
              </a:blipFill>
            </p:spPr>
            <p:txBody>
              <a:bodyPr/>
              <a:lstStyle/>
              <a:p>
                <a:r>
                  <a:rPr lang="zh-CN" altLang="en-US">
                    <a:noFill/>
                  </a:rPr>
                  <a:t> </a:t>
                </a:r>
              </a:p>
            </p:txBody>
          </p:sp>
        </mc:Fallback>
      </mc:AlternateContent>
      <p:sp>
        <p:nvSpPr>
          <p:cNvPr id="6" name="文本框 5"/>
          <p:cNvSpPr txBox="1"/>
          <p:nvPr/>
        </p:nvSpPr>
        <p:spPr>
          <a:xfrm>
            <a:off x="882636" y="3189942"/>
            <a:ext cx="6327373" cy="400110"/>
          </a:xfrm>
          <a:prstGeom prst="rect">
            <a:avLst/>
          </a:prstGeom>
          <a:noFill/>
        </p:spPr>
        <p:txBody>
          <a:bodyPr wrap="none" rtlCol="0">
            <a:spAutoFit/>
          </a:bodyPr>
          <a:lstStyle/>
          <a:p>
            <a:r>
              <a:rPr lang="en-US" altLang="zh-CN" sz="2000" dirty="0"/>
              <a:t>The </a:t>
            </a:r>
            <a:r>
              <a:rPr lang="en-US" altLang="zh-CN" sz="2000" dirty="0" err="1"/>
              <a:t>perturbative</a:t>
            </a:r>
            <a:r>
              <a:rPr lang="en-US" altLang="zh-CN" sz="2000" dirty="0"/>
              <a:t> expansion is unreliable in this region.</a:t>
            </a:r>
            <a:endParaRPr lang="zh-CN" altLang="en-US" sz="2000" dirty="0"/>
          </a:p>
        </p:txBody>
      </p:sp>
      <p:sp>
        <p:nvSpPr>
          <p:cNvPr id="7" name="矩形 6"/>
          <p:cNvSpPr/>
          <p:nvPr/>
        </p:nvSpPr>
        <p:spPr>
          <a:xfrm>
            <a:off x="942660" y="4950578"/>
            <a:ext cx="6840263" cy="584775"/>
          </a:xfrm>
          <a:prstGeom prst="rect">
            <a:avLst/>
          </a:prstGeom>
        </p:spPr>
        <p:txBody>
          <a:bodyPr wrap="square">
            <a:spAutoFit/>
          </a:bodyPr>
          <a:lstStyle/>
          <a:p>
            <a:r>
              <a:rPr lang="zh-CN" altLang="en-US" sz="1600" dirty="0"/>
              <a:t>T. Becher, M. Neubert and G. Xu, JHEP 0807 (2008) 030</a:t>
            </a:r>
          </a:p>
          <a:p>
            <a:r>
              <a:rPr lang="zh-CN" altLang="en-US" sz="1600" dirty="0"/>
              <a:t>[arXiv:0710.0680 [hep-ph]]</a:t>
            </a:r>
          </a:p>
        </p:txBody>
      </p:sp>
      <p:sp>
        <p:nvSpPr>
          <p:cNvPr id="10" name="文本框 9"/>
          <p:cNvSpPr txBox="1"/>
          <p:nvPr/>
        </p:nvSpPr>
        <p:spPr>
          <a:xfrm>
            <a:off x="882636" y="4149080"/>
            <a:ext cx="7577796" cy="707886"/>
          </a:xfrm>
          <a:prstGeom prst="rect">
            <a:avLst/>
          </a:prstGeom>
          <a:noFill/>
        </p:spPr>
        <p:txBody>
          <a:bodyPr wrap="square" rtlCol="0">
            <a:spAutoFit/>
          </a:bodyPr>
          <a:lstStyle/>
          <a:p>
            <a:r>
              <a:rPr lang="en-US" altLang="zh-CN" sz="2000" dirty="0" smtClean="0"/>
              <a:t>The </a:t>
            </a:r>
            <a:r>
              <a:rPr lang="en-US" altLang="zh-CN" sz="2000" dirty="0"/>
              <a:t>effect of soft-gluon </a:t>
            </a:r>
            <a:r>
              <a:rPr lang="en-US" altLang="zh-CN" sz="2000" dirty="0" err="1"/>
              <a:t>resummation</a:t>
            </a:r>
            <a:r>
              <a:rPr lang="en-US" altLang="zh-CN" sz="2000" dirty="0"/>
              <a:t> </a:t>
            </a:r>
            <a:r>
              <a:rPr lang="en-US" altLang="zh-CN" sz="2000" dirty="0" smtClean="0"/>
              <a:t>can be </a:t>
            </a:r>
            <a:r>
              <a:rPr lang="en-US" altLang="zh-CN" sz="2000" dirty="0"/>
              <a:t>relevant even relatively far from the </a:t>
            </a:r>
            <a:r>
              <a:rPr lang="en-US" altLang="zh-CN" sz="2000" dirty="0" err="1"/>
              <a:t>hadronic</a:t>
            </a:r>
            <a:r>
              <a:rPr lang="en-US" altLang="zh-CN" sz="2000" dirty="0"/>
              <a:t> </a:t>
            </a:r>
            <a:r>
              <a:rPr lang="en-US" altLang="zh-CN" sz="2000" dirty="0" smtClean="0"/>
              <a:t>threshold.</a:t>
            </a:r>
            <a:endParaRPr lang="zh-CN" altLang="en-US" sz="2000" dirty="0"/>
          </a:p>
        </p:txBody>
      </p:sp>
      <p:sp>
        <p:nvSpPr>
          <p:cNvPr id="9" name="标题 1"/>
          <p:cNvSpPr txBox="1">
            <a:spLocks/>
          </p:cNvSpPr>
          <p:nvPr/>
        </p:nvSpPr>
        <p:spPr>
          <a:xfrm>
            <a:off x="662186" y="296546"/>
            <a:ext cx="8014270" cy="62162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Why</a:t>
            </a:r>
            <a:r>
              <a:rPr lang="en-US" altLang="zh-CN" sz="3200" dirty="0" smtClean="0"/>
              <a:t> </a:t>
            </a:r>
            <a:r>
              <a:rPr lang="en-US" altLang="zh-CN" sz="2000" cap="none"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resummation</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70975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可选过程 15"/>
          <p:cNvSpPr/>
          <p:nvPr/>
        </p:nvSpPr>
        <p:spPr>
          <a:xfrm>
            <a:off x="5508104" y="5642999"/>
            <a:ext cx="2920448" cy="828617"/>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流程图: 可选过程 11"/>
          <p:cNvSpPr/>
          <p:nvPr/>
        </p:nvSpPr>
        <p:spPr>
          <a:xfrm>
            <a:off x="2298402" y="1396350"/>
            <a:ext cx="5051252" cy="821601"/>
          </a:xfrm>
          <a:prstGeom prst="flowChartAlternateProces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3" name="图片 12"/>
          <p:cNvPicPr>
            <a:picLocks noChangeAspect="1"/>
          </p:cNvPicPr>
          <p:nvPr/>
        </p:nvPicPr>
        <p:blipFill>
          <a:blip r:embed="rId3"/>
          <a:stretch>
            <a:fillRect/>
          </a:stretch>
        </p:blipFill>
        <p:spPr>
          <a:xfrm>
            <a:off x="416564" y="2380282"/>
            <a:ext cx="8515767" cy="1042387"/>
          </a:xfrm>
          <a:prstGeom prst="rect">
            <a:avLst/>
          </a:prstGeom>
          <a:effectLst>
            <a:softEdge rad="63500"/>
          </a:effectLst>
          <a:scene3d>
            <a:camera prst="orthographicFront"/>
            <a:lightRig rig="threePt" dir="t"/>
          </a:scene3d>
          <a:sp3d>
            <a:bevelT/>
          </a:sp3d>
        </p:spPr>
      </p:pic>
      <p:pic>
        <p:nvPicPr>
          <p:cNvPr id="14" name="图片 13"/>
          <p:cNvPicPr>
            <a:picLocks noChangeAspect="1"/>
          </p:cNvPicPr>
          <p:nvPr/>
        </p:nvPicPr>
        <p:blipFill>
          <a:blip r:embed="rId4"/>
          <a:stretch>
            <a:fillRect/>
          </a:stretch>
        </p:blipFill>
        <p:spPr>
          <a:xfrm>
            <a:off x="422952" y="3554839"/>
            <a:ext cx="8515768" cy="1391736"/>
          </a:xfrm>
          <a:prstGeom prst="rect">
            <a:avLst/>
          </a:prstGeom>
          <a:effectLst>
            <a:softEdge rad="63500"/>
          </a:effectLst>
          <a:scene3d>
            <a:camera prst="orthographicFront"/>
            <a:lightRig rig="threePt" dir="t"/>
          </a:scene3d>
          <a:sp3d>
            <a:bevelT/>
          </a:sp3d>
        </p:spPr>
      </p:pic>
      <p:pic>
        <p:nvPicPr>
          <p:cNvPr id="15" name="图片 14"/>
          <p:cNvPicPr>
            <a:picLocks noChangeAspect="1"/>
          </p:cNvPicPr>
          <p:nvPr/>
        </p:nvPicPr>
        <p:blipFill>
          <a:blip r:embed="rId5"/>
          <a:stretch>
            <a:fillRect/>
          </a:stretch>
        </p:blipFill>
        <p:spPr>
          <a:xfrm>
            <a:off x="536802" y="5661248"/>
            <a:ext cx="4037948" cy="8257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矩形 10"/>
          <p:cNvSpPr/>
          <p:nvPr/>
        </p:nvSpPr>
        <p:spPr>
          <a:xfrm>
            <a:off x="600553" y="5242889"/>
            <a:ext cx="4194132" cy="400110"/>
          </a:xfrm>
          <a:prstGeom prst="rect">
            <a:avLst/>
          </a:prstGeom>
          <a:noFill/>
        </p:spPr>
        <p:txBody>
          <a:bodyPr wrap="square" lIns="91440" tIns="45720" rIns="91440" bIns="45720">
            <a:spAutoFit/>
          </a:bodyPr>
          <a:lstStyle/>
          <a:p>
            <a:r>
              <a:rPr lang="en-US" altLang="zh-CN" sz="2000" b="1" dirty="0" smtClean="0">
                <a:ln w="22225">
                  <a:solidFill>
                    <a:schemeClr val="accent2"/>
                  </a:solidFill>
                  <a:prstDash val="solid"/>
                </a:ln>
                <a:solidFill>
                  <a:schemeClr val="accent2">
                    <a:lumMod val="40000"/>
                    <a:lumOff val="60000"/>
                  </a:schemeClr>
                </a:solidFill>
              </a:rPr>
              <a:t>Expansion of the Hard function.</a:t>
            </a:r>
            <a:endParaRPr lang="zh-CN" altLang="en-US" sz="2000" b="1" dirty="0">
              <a:ln w="22225">
                <a:solidFill>
                  <a:schemeClr val="accent2"/>
                </a:solidFill>
                <a:prstDash val="solid"/>
              </a:ln>
              <a:solidFill>
                <a:schemeClr val="accent2">
                  <a:lumMod val="40000"/>
                  <a:lumOff val="60000"/>
                </a:schemeClr>
              </a:solidFill>
            </a:endParaRPr>
          </a:p>
        </p:txBody>
      </p:sp>
      <p:sp>
        <p:nvSpPr>
          <p:cNvPr id="17" name="流程图: 可选过程 16"/>
          <p:cNvSpPr/>
          <p:nvPr/>
        </p:nvSpPr>
        <p:spPr>
          <a:xfrm>
            <a:off x="3131840" y="350820"/>
            <a:ext cx="3384376" cy="65742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内容占位符 1"/>
          <p:cNvSpPr txBox="1">
            <a:spLocks/>
          </p:cNvSpPr>
          <p:nvPr/>
        </p:nvSpPr>
        <p:spPr>
          <a:xfrm>
            <a:off x="2555776" y="263651"/>
            <a:ext cx="4608512" cy="6152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fontAlgn="auto">
              <a:spcAft>
                <a:spcPts val="0"/>
              </a:spcAft>
              <a:buFont typeface="Arial" panose="020B0604020202020204" pitchFamily="34" charset="0"/>
              <a:buNone/>
            </a:pPr>
            <a:r>
              <a:rPr lang="en-US" altLang="zh-CN"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rPr>
              <a:t>Factorization</a:t>
            </a:r>
            <a:r>
              <a:rPr lang="en-US" altLang="zh-CN" sz="3200" dirty="0" smtClean="0"/>
              <a:t> </a:t>
            </a:r>
            <a:r>
              <a:rPr lang="en-US" altLang="zh-CN"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rPr>
              <a:t>formulas</a:t>
            </a:r>
            <a:r>
              <a:rPr lang="en-US" altLang="zh-CN" sz="3200" dirty="0" smtClean="0"/>
              <a:t> </a:t>
            </a:r>
            <a:endParaRPr lang="zh-CN" altLang="en-US" sz="3200" dirty="0"/>
          </a:p>
        </p:txBody>
      </p:sp>
      <mc:AlternateContent xmlns:mc="http://schemas.openxmlformats.org/markup-compatibility/2006" xmlns:a14="http://schemas.microsoft.com/office/drawing/2010/main">
        <mc:Choice Requires="a14">
          <p:sp>
            <p:nvSpPr>
              <p:cNvPr id="2" name="矩形 1"/>
              <p:cNvSpPr/>
              <p:nvPr/>
            </p:nvSpPr>
            <p:spPr>
              <a:xfrm>
                <a:off x="2659209" y="1497903"/>
                <a:ext cx="4613507" cy="55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𝑑</m:t>
                      </m:r>
                      <m:r>
                        <a:rPr lang="en-US" altLang="zh-CN" sz="2800" i="1" smtClean="0">
                          <a:latin typeface="Cambria Math" panose="02040503050406030204" pitchFamily="18" charset="0"/>
                        </a:rPr>
                        <m:t>𝜎</m:t>
                      </m:r>
                      <m:r>
                        <a:rPr lang="en-US" altLang="zh-CN" sz="2800" i="1" smtClean="0">
                          <a:latin typeface="Cambria Math" panose="02040503050406030204" pitchFamily="18" charset="0"/>
                        </a:rPr>
                        <m:t>~ </m:t>
                      </m:r>
                      <m:r>
                        <a:rPr lang="en-US" altLang="zh-CN" sz="2800" i="1" smtClean="0">
                          <a:latin typeface="Cambria Math" panose="02040503050406030204" pitchFamily="18" charset="0"/>
                        </a:rPr>
                        <m:t>𝐻</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𝜇</m:t>
                          </m:r>
                        </m:e>
                        <m:sub>
                          <m:r>
                            <a:rPr lang="en-US" altLang="zh-CN" sz="2800" b="0" i="1" smtClean="0">
                              <a:latin typeface="Cambria Math" panose="02040503050406030204" pitchFamily="18" charset="0"/>
                            </a:rPr>
                            <m:t>h</m:t>
                          </m:r>
                        </m:sub>
                      </m:sSub>
                      <m:r>
                        <a:rPr lang="en-US" altLang="zh-CN" sz="2800" i="1">
                          <a:latin typeface="Cambria Math" panose="02040503050406030204" pitchFamily="18" charset="0"/>
                        </a:rPr>
                        <m:t>)⋅</m:t>
                      </m:r>
                      <m:r>
                        <a:rPr lang="en-US" altLang="zh-CN" sz="2800" i="1">
                          <a:latin typeface="Cambria Math" panose="02040503050406030204" pitchFamily="18" charset="0"/>
                        </a:rPr>
                        <m:t>𝑆</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𝜇</m:t>
                          </m:r>
                        </m:e>
                        <m:sub>
                          <m:r>
                            <a:rPr lang="en-US" altLang="zh-CN" sz="2800" i="1">
                              <a:latin typeface="Cambria Math" panose="02040503050406030204" pitchFamily="18" charset="0"/>
                            </a:rPr>
                            <m:t>𝑠</m:t>
                          </m:r>
                        </m:sub>
                      </m:sSub>
                      <m:r>
                        <a:rPr lang="en-US" altLang="zh-CN" sz="2800" i="1">
                          <a:latin typeface="Cambria Math" panose="02040503050406030204" pitchFamily="18" charset="0"/>
                        </a:rPr>
                        <m:t>)⊗</m:t>
                      </m:r>
                      <m:r>
                        <a:rPr lang="en-US" altLang="zh-CN" sz="2800" i="1">
                          <a:latin typeface="Cambria Math" panose="02040503050406030204" pitchFamily="18" charset="0"/>
                        </a:rPr>
                        <m:t>𝜙</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𝜇</m:t>
                          </m:r>
                        </m:e>
                        <m:sub>
                          <m:r>
                            <a:rPr lang="en-US" altLang="zh-CN" sz="2800" i="1">
                              <a:latin typeface="Cambria Math" panose="02040503050406030204" pitchFamily="18" charset="0"/>
                            </a:rPr>
                            <m:t>𝑓</m:t>
                          </m:r>
                        </m:sub>
                      </m:sSub>
                      <m:r>
                        <a:rPr lang="en-US" altLang="zh-CN" sz="2800" i="1">
                          <a:latin typeface="Cambria Math" panose="02040503050406030204" pitchFamily="18" charset="0"/>
                        </a:rPr>
                        <m:t>)</m:t>
                      </m:r>
                    </m:oMath>
                  </m:oMathPara>
                </a14:m>
                <a:endParaRPr lang="zh-CN" altLang="en-US" sz="2800" dirty="0"/>
              </a:p>
            </p:txBody>
          </p:sp>
        </mc:Choice>
        <mc:Fallback xmlns="">
          <p:sp>
            <p:nvSpPr>
              <p:cNvPr id="2" name="矩形 1"/>
              <p:cNvSpPr>
                <a:spLocks noRot="1" noChangeAspect="1" noMove="1" noResize="1" noEditPoints="1" noAdjustHandles="1" noChangeArrowheads="1" noChangeShapeType="1" noTextEdit="1"/>
              </p:cNvSpPr>
              <p:nvPr/>
            </p:nvSpPr>
            <p:spPr>
              <a:xfrm>
                <a:off x="2659209" y="1497903"/>
                <a:ext cx="4613507" cy="55771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796136" y="5805264"/>
                <a:ext cx="2382062" cy="491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𝜂</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𝑎</m:t>
                          </m:r>
                        </m:e>
                        <m:sub>
                          <m:r>
                            <m:rPr>
                              <m:sty m:val="p"/>
                            </m:rPr>
                            <a:rPr lang="en-US" altLang="zh-CN" sz="2400" b="0" i="0" smtClean="0">
                              <a:latin typeface="Cambria Math" panose="02040503050406030204" pitchFamily="18" charset="0"/>
                            </a:rPr>
                            <m:t>Γ</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𝜇</m:t>
                          </m:r>
                        </m:e>
                        <m:sub>
                          <m:r>
                            <a:rPr lang="en-US" altLang="zh-CN" sz="2400" b="0" i="1" smtClean="0">
                              <a:latin typeface="Cambria Math" panose="02040503050406030204" pitchFamily="18" charset="0"/>
                            </a:rPr>
                            <m:t>𝑓</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5796136" y="5805264"/>
                <a:ext cx="2382062" cy="491288"/>
              </a:xfrm>
              <a:prstGeom prst="rect">
                <a:avLst/>
              </a:prstGeom>
              <a:blipFill rotWithShape="0">
                <a:blip r:embed="rId7"/>
                <a:stretch>
                  <a:fillRect b="-12346"/>
                </a:stretch>
              </a:blipFill>
            </p:spPr>
            <p:txBody>
              <a:bodyPr/>
              <a:lstStyle/>
              <a:p>
                <a:r>
                  <a:rPr lang="zh-CN" altLang="en-US">
                    <a:noFill/>
                  </a:rPr>
                  <a:t> </a:t>
                </a:r>
              </a:p>
            </p:txBody>
          </p:sp>
        </mc:Fallback>
      </mc:AlternateContent>
      <p:sp>
        <p:nvSpPr>
          <p:cNvPr id="20" name="矩形 19"/>
          <p:cNvSpPr/>
          <p:nvPr/>
        </p:nvSpPr>
        <p:spPr>
          <a:xfrm>
            <a:off x="5508104" y="5188205"/>
            <a:ext cx="4194132" cy="400110"/>
          </a:xfrm>
          <a:prstGeom prst="rect">
            <a:avLst/>
          </a:prstGeom>
          <a:noFill/>
        </p:spPr>
        <p:txBody>
          <a:bodyPr wrap="square" lIns="91440" tIns="45720" rIns="91440" bIns="45720">
            <a:spAutoFit/>
          </a:bodyPr>
          <a:lstStyle/>
          <a:p>
            <a:r>
              <a:rPr lang="en-US" altLang="zh-CN" sz="2000" b="1" dirty="0" smtClean="0">
                <a:ln w="22225">
                  <a:solidFill>
                    <a:schemeClr val="accent2"/>
                  </a:solidFill>
                  <a:prstDash val="solid"/>
                </a:ln>
                <a:solidFill>
                  <a:schemeClr val="accent2">
                    <a:lumMod val="40000"/>
                    <a:lumOff val="60000"/>
                  </a:schemeClr>
                </a:solidFill>
              </a:rPr>
              <a:t>Define</a:t>
            </a:r>
            <a:endParaRPr lang="zh-CN" altLang="en-US" sz="2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531862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59646" y="1291688"/>
            <a:ext cx="3942542" cy="3316613"/>
          </a:xfrm>
          <a:prstGeom prst="rect">
            <a:avLst/>
          </a:prstGeom>
          <a:scene3d>
            <a:camera prst="orthographicFront"/>
            <a:lightRig rig="threePt" dir="t"/>
          </a:scene3d>
          <a:sp3d>
            <a:bevelT w="127000" h="127000"/>
          </a:sp3d>
        </p:spPr>
      </p:pic>
      <p:grpSp>
        <p:nvGrpSpPr>
          <p:cNvPr id="6" name="组合 5"/>
          <p:cNvGrpSpPr/>
          <p:nvPr/>
        </p:nvGrpSpPr>
        <p:grpSpPr>
          <a:xfrm>
            <a:off x="298050" y="352425"/>
            <a:ext cx="4032448" cy="718070"/>
            <a:chOff x="1012928" y="1462069"/>
            <a:chExt cx="6283030" cy="621615"/>
          </a:xfrm>
        </p:grpSpPr>
        <p:sp>
          <p:nvSpPr>
            <p:cNvPr id="7" name="流程图: 可选过程 6"/>
            <p:cNvSpPr/>
            <p:nvPr/>
          </p:nvSpPr>
          <p:spPr>
            <a:xfrm>
              <a:off x="1012928" y="1462069"/>
              <a:ext cx="6283030" cy="62161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2928" y="1568942"/>
              <a:ext cx="6184602" cy="400110"/>
            </a:xfrm>
            <a:prstGeom prst="rect">
              <a:avLst/>
            </a:prstGeom>
            <a:noFill/>
          </p:spPr>
          <p:txBody>
            <a:bodyPr wrap="square" lIns="91440" tIns="45720" rIns="91440" bIns="45720">
              <a:spAutoFit/>
            </a:bodyPr>
            <a:lstStyle/>
            <a:p>
              <a:pPr algn="ctr"/>
              <a:r>
                <a:rPr lang="en-US" altLang="zh-CN" sz="2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Determine soft scale</a:t>
              </a:r>
            </a:p>
          </p:txBody>
        </p:sp>
      </p:grpSp>
      <p:pic>
        <p:nvPicPr>
          <p:cNvPr id="9" name="内容占位符 2"/>
          <p:cNvPicPr>
            <a:picLocks noGrp="1" noChangeAspect="1"/>
          </p:cNvPicPr>
          <p:nvPr>
            <p:ph/>
          </p:nvPr>
        </p:nvPicPr>
        <p:blipFill rotWithShape="1">
          <a:blip r:embed="rId3"/>
          <a:srcRect l="2893" t="8021"/>
          <a:stretch/>
        </p:blipFill>
        <p:spPr>
          <a:xfrm>
            <a:off x="4726067" y="1700808"/>
            <a:ext cx="4159277" cy="4128723"/>
          </a:xfrm>
          <a:prstGeom prst="rect">
            <a:avLst/>
          </a:prstGeom>
          <a:scene3d>
            <a:camera prst="orthographicFront"/>
            <a:lightRig rig="threePt" dir="t"/>
          </a:scene3d>
          <a:sp3d>
            <a:bevelT w="127000" h="127000"/>
          </a:sp3d>
        </p:spPr>
      </p:pic>
      <p:grpSp>
        <p:nvGrpSpPr>
          <p:cNvPr id="10" name="组合 9"/>
          <p:cNvGrpSpPr/>
          <p:nvPr/>
        </p:nvGrpSpPr>
        <p:grpSpPr>
          <a:xfrm>
            <a:off x="4870083" y="352425"/>
            <a:ext cx="3871247" cy="718070"/>
            <a:chOff x="1012928" y="1462069"/>
            <a:chExt cx="6283030" cy="621615"/>
          </a:xfrm>
        </p:grpSpPr>
        <p:sp>
          <p:nvSpPr>
            <p:cNvPr id="11" name="流程图: 可选过程 10"/>
            <p:cNvSpPr/>
            <p:nvPr/>
          </p:nvSpPr>
          <p:spPr>
            <a:xfrm>
              <a:off x="1012928" y="1462069"/>
              <a:ext cx="6283030" cy="62161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11356" y="1572821"/>
              <a:ext cx="6184602" cy="400110"/>
            </a:xfrm>
            <a:prstGeom prst="rect">
              <a:avLst/>
            </a:prstGeom>
            <a:noFill/>
          </p:spPr>
          <p:txBody>
            <a:bodyPr wrap="square" lIns="91440" tIns="45720" rIns="91440" bIns="45720">
              <a:spAutoFit/>
            </a:bodyPr>
            <a:lstStyle/>
            <a:p>
              <a:pPr algn="ctr"/>
              <a:r>
                <a:rPr lang="en-US" altLang="zh-CN" sz="2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Soft &amp; Hard scale dependence</a:t>
              </a:r>
            </a:p>
          </p:txBody>
        </p:sp>
      </p:grpSp>
      <p:pic>
        <p:nvPicPr>
          <p:cNvPr id="2" name="图片 1"/>
          <p:cNvPicPr>
            <a:picLocks noChangeAspect="1"/>
          </p:cNvPicPr>
          <p:nvPr/>
        </p:nvPicPr>
        <p:blipFill>
          <a:blip r:embed="rId4"/>
          <a:stretch>
            <a:fillRect/>
          </a:stretch>
        </p:blipFill>
        <p:spPr>
          <a:xfrm>
            <a:off x="359646" y="5013176"/>
            <a:ext cx="3970852" cy="1333500"/>
          </a:xfrm>
          <a:prstGeom prst="rect">
            <a:avLst/>
          </a:prstGeom>
          <a:scene3d>
            <a:camera prst="orthographicFront"/>
            <a:lightRig rig="threePt" dir="t"/>
          </a:scene3d>
          <a:sp3d>
            <a:bevelT w="127000" h="127000"/>
          </a:sp3d>
        </p:spPr>
      </p:pic>
    </p:spTree>
    <p:extLst>
      <p:ext uri="{BB962C8B-B14F-4D97-AF65-F5344CB8AC3E}">
        <p14:creationId xmlns:p14="http://schemas.microsoft.com/office/powerpoint/2010/main" val="2982885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6"/>
          <p:cNvSpPr/>
          <p:nvPr/>
        </p:nvSpPr>
        <p:spPr>
          <a:xfrm>
            <a:off x="3131840" y="467318"/>
            <a:ext cx="3384376" cy="65742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1"/>
          <p:cNvSpPr>
            <a:spLocks noGrp="1"/>
          </p:cNvSpPr>
          <p:nvPr>
            <p:ph/>
          </p:nvPr>
        </p:nvSpPr>
        <p:spPr>
          <a:xfrm>
            <a:off x="2555776" y="380149"/>
            <a:ext cx="4608512" cy="615200"/>
          </a:xfr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Autofit/>
          </a:bodyPr>
          <a:lstStyle/>
          <a:p>
            <a:pPr marL="0" indent="0" algn="ctr">
              <a:buNone/>
            </a:pPr>
            <a:r>
              <a:rPr lang="en-US" altLang="zh-CN"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rPr>
              <a:t>Factorization</a:t>
            </a:r>
            <a:r>
              <a:rPr lang="en-US" altLang="zh-CN" sz="3200" dirty="0" smtClean="0"/>
              <a:t> </a:t>
            </a:r>
            <a:r>
              <a:rPr lang="en-US" altLang="zh-CN"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rPr>
              <a:t>formulas</a:t>
            </a:r>
            <a:r>
              <a:rPr lang="en-US" altLang="zh-CN" sz="3200" dirty="0"/>
              <a:t> </a:t>
            </a:r>
            <a:endParaRPr lang="zh-CN" altLang="en-US" sz="3200" dirty="0"/>
          </a:p>
        </p:txBody>
      </p:sp>
      <p:sp>
        <p:nvSpPr>
          <p:cNvPr id="2" name="文本框 1"/>
          <p:cNvSpPr txBox="1"/>
          <p:nvPr/>
        </p:nvSpPr>
        <p:spPr>
          <a:xfrm>
            <a:off x="396859" y="2204864"/>
            <a:ext cx="5551520" cy="400110"/>
          </a:xfrm>
          <a:prstGeom prst="rect">
            <a:avLst/>
          </a:prstGeom>
          <a:noFill/>
        </p:spPr>
        <p:txBody>
          <a:bodyPr wrap="square" lIns="91440" tIns="45720" rIns="91440" bIns="45720">
            <a:spAutoFit/>
          </a:bodyPr>
          <a:lstStyle>
            <a:defPPr>
              <a:defRPr lang="zh-CN"/>
            </a:defPPr>
            <a:lvl1pPr>
              <a:defRPr sz="2000" b="1">
                <a:ln w="22225">
                  <a:solidFill>
                    <a:schemeClr val="accent2"/>
                  </a:solidFill>
                  <a:prstDash val="solid"/>
                </a:ln>
                <a:solidFill>
                  <a:schemeClr val="accent2">
                    <a:lumMod val="40000"/>
                    <a:lumOff val="60000"/>
                  </a:schemeClr>
                </a:solidFill>
              </a:defRPr>
            </a:lvl1pPr>
          </a:lstStyle>
          <a:p>
            <a:r>
              <a:rPr lang="en-US" altLang="zh-CN" dirty="0"/>
              <a:t>Including the nonsingular </a:t>
            </a:r>
            <a:r>
              <a:rPr lang="en-US" altLang="zh-CN" dirty="0" smtClean="0"/>
              <a:t>terms</a:t>
            </a:r>
            <a:endParaRPr lang="zh-CN" altLang="en-US" dirty="0"/>
          </a:p>
        </p:txBody>
      </p:sp>
      <p:pic>
        <p:nvPicPr>
          <p:cNvPr id="5" name="图片 4"/>
          <p:cNvPicPr>
            <a:picLocks noChangeAspect="1"/>
          </p:cNvPicPr>
          <p:nvPr/>
        </p:nvPicPr>
        <p:blipFill>
          <a:blip r:embed="rId3"/>
          <a:stretch>
            <a:fillRect/>
          </a:stretch>
        </p:blipFill>
        <p:spPr>
          <a:xfrm>
            <a:off x="611560" y="3136379"/>
            <a:ext cx="8124825" cy="1228725"/>
          </a:xfrm>
          <a:prstGeom prst="rect">
            <a:avLst/>
          </a:prstGeom>
          <a:solidFill>
            <a:schemeClr val="bg1"/>
          </a:solidFill>
          <a:effectLst>
            <a:softEdge rad="63500"/>
          </a:effectLst>
          <a:scene3d>
            <a:camera prst="orthographicFront"/>
            <a:lightRig rig="threePt" dir="t"/>
          </a:scene3d>
          <a:sp3d>
            <a:bevelT/>
          </a:sp3d>
        </p:spPr>
      </p:pic>
    </p:spTree>
    <p:extLst>
      <p:ext uri="{BB962C8B-B14F-4D97-AF65-F5344CB8AC3E}">
        <p14:creationId xmlns:p14="http://schemas.microsoft.com/office/powerpoint/2010/main" val="4288162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93426" y="260648"/>
            <a:ext cx="4698854" cy="648072"/>
            <a:chOff x="1012928" y="1462069"/>
            <a:chExt cx="6283030" cy="621615"/>
          </a:xfrm>
        </p:grpSpPr>
        <p:sp>
          <p:nvSpPr>
            <p:cNvPr id="8" name="流程图: 可选过程 7"/>
            <p:cNvSpPr/>
            <p:nvPr/>
          </p:nvSpPr>
          <p:spPr>
            <a:xfrm>
              <a:off x="1012928" y="1462069"/>
              <a:ext cx="6283030" cy="62161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1356" y="1572821"/>
              <a:ext cx="6184602" cy="400110"/>
            </a:xfrm>
            <a:prstGeom prst="rect">
              <a:avLst/>
            </a:prstGeom>
            <a:noFill/>
          </p:spPr>
          <p:txBody>
            <a:bodyPr wrap="square" lIns="91440" tIns="45720" rIns="91440" bIns="45720">
              <a:spAutoFit/>
            </a:bodyPr>
            <a:lstStyle/>
            <a:p>
              <a:pPr algn="ctr"/>
              <a:r>
                <a:rPr lang="en-US" altLang="zh-CN" sz="2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Factorization scale dependence</a:t>
              </a:r>
            </a:p>
          </p:txBody>
        </p:sp>
      </p:grpSp>
      <p:pic>
        <p:nvPicPr>
          <p:cNvPr id="4" name="图片 3"/>
          <p:cNvPicPr>
            <a:picLocks noChangeAspect="1"/>
          </p:cNvPicPr>
          <p:nvPr/>
        </p:nvPicPr>
        <p:blipFill>
          <a:blip r:embed="rId2"/>
          <a:stretch>
            <a:fillRect/>
          </a:stretch>
        </p:blipFill>
        <p:spPr>
          <a:xfrm>
            <a:off x="179512" y="1916832"/>
            <a:ext cx="4176464" cy="3651377"/>
          </a:xfrm>
          <a:prstGeom prst="rect">
            <a:avLst/>
          </a:prstGeom>
          <a:scene3d>
            <a:camera prst="orthographicFront"/>
            <a:lightRig rig="threePt" dir="t"/>
          </a:scene3d>
          <a:sp3d>
            <a:bevelT w="127000" h="127000"/>
          </a:sp3d>
        </p:spPr>
      </p:pic>
      <p:pic>
        <p:nvPicPr>
          <p:cNvPr id="5" name="图片 4"/>
          <p:cNvPicPr>
            <a:picLocks noChangeAspect="1"/>
          </p:cNvPicPr>
          <p:nvPr/>
        </p:nvPicPr>
        <p:blipFill>
          <a:blip r:embed="rId3"/>
          <a:stretch>
            <a:fillRect/>
          </a:stretch>
        </p:blipFill>
        <p:spPr>
          <a:xfrm>
            <a:off x="4490276" y="1124744"/>
            <a:ext cx="4619625" cy="5162550"/>
          </a:xfrm>
          <a:prstGeom prst="rect">
            <a:avLst/>
          </a:prstGeom>
          <a:scene3d>
            <a:camera prst="orthographicFront"/>
            <a:lightRig rig="threePt" dir="t"/>
          </a:scene3d>
          <a:sp3d>
            <a:bevelT w="127000" h="127000"/>
          </a:sp3d>
        </p:spPr>
      </p:pic>
    </p:spTree>
    <p:extLst>
      <p:ext uri="{BB962C8B-B14F-4D97-AF65-F5344CB8AC3E}">
        <p14:creationId xmlns:p14="http://schemas.microsoft.com/office/powerpoint/2010/main" val="302873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622279" y="529768"/>
            <a:ext cx="4964435" cy="414102"/>
            <a:chOff x="2728569" y="1141301"/>
            <a:chExt cx="5851817" cy="664619"/>
          </a:xfrm>
        </p:grpSpPr>
        <p:sp>
          <p:nvSpPr>
            <p:cNvPr id="7" name="流程图: 可选过程 6"/>
            <p:cNvSpPr/>
            <p:nvPr/>
          </p:nvSpPr>
          <p:spPr>
            <a:xfrm>
              <a:off x="3337010" y="1184305"/>
              <a:ext cx="4634932" cy="62161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28569" y="1141301"/>
              <a:ext cx="5851817" cy="400110"/>
            </a:xfrm>
            <a:prstGeom prst="rect">
              <a:avLst/>
            </a:prstGeom>
            <a:noFill/>
          </p:spPr>
          <p:txBody>
            <a:bodyPr wrap="square" lIns="91440" tIns="45720" rIns="91440" bIns="45720">
              <a:spAutoFit/>
            </a:bodyPr>
            <a:lstStyle/>
            <a:p>
              <a:pPr algn="ctr"/>
              <a:r>
                <a:rPr lang="en-US" altLang="zh-CN" sz="2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Compare with POWHEG</a:t>
              </a:r>
            </a:p>
          </p:txBody>
        </p:sp>
      </p:grpSp>
      <p:pic>
        <p:nvPicPr>
          <p:cNvPr id="4" name="图片 3"/>
          <p:cNvPicPr>
            <a:picLocks noChangeAspect="1"/>
          </p:cNvPicPr>
          <p:nvPr/>
        </p:nvPicPr>
        <p:blipFill>
          <a:blip r:embed="rId3"/>
          <a:stretch>
            <a:fillRect/>
          </a:stretch>
        </p:blipFill>
        <p:spPr>
          <a:xfrm>
            <a:off x="160129" y="290326"/>
            <a:ext cx="3475767" cy="2686103"/>
          </a:xfrm>
          <a:prstGeom prst="rect">
            <a:avLst/>
          </a:prstGeom>
          <a:scene3d>
            <a:camera prst="orthographicFront"/>
            <a:lightRig rig="threePt" dir="t"/>
          </a:scene3d>
          <a:sp3d>
            <a:bevelT w="127000" h="127000"/>
          </a:sp3d>
        </p:spPr>
      </p:pic>
      <p:sp>
        <p:nvSpPr>
          <p:cNvPr id="6" name="流程图: 可选过程 5"/>
          <p:cNvSpPr/>
          <p:nvPr/>
        </p:nvSpPr>
        <p:spPr>
          <a:xfrm>
            <a:off x="100663" y="3394963"/>
            <a:ext cx="4067944" cy="456808"/>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a:spLocks/>
          </p:cNvSpPr>
          <p:nvPr/>
        </p:nvSpPr>
        <p:spPr>
          <a:xfrm>
            <a:off x="683567" y="3438701"/>
            <a:ext cx="3135831" cy="369332"/>
          </a:xfrm>
          <a:prstGeom prst="rect">
            <a:avLst/>
          </a:prstGeom>
          <a:noFill/>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base">
              <a:spcAft>
                <a:spcPct val="0"/>
              </a:spcAft>
            </a:pPr>
            <a:r>
              <a:rPr lang="en-US" altLang="zh-CN" sz="2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Distribution at the LHC</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pic>
        <p:nvPicPr>
          <p:cNvPr id="10" name="图片 9"/>
          <p:cNvPicPr>
            <a:picLocks noChangeAspect="1"/>
          </p:cNvPicPr>
          <p:nvPr/>
        </p:nvPicPr>
        <p:blipFill>
          <a:blip r:embed="rId4"/>
          <a:stretch>
            <a:fillRect/>
          </a:stretch>
        </p:blipFill>
        <p:spPr>
          <a:xfrm>
            <a:off x="4378355" y="1261143"/>
            <a:ext cx="4421338" cy="3738570"/>
          </a:xfrm>
          <a:prstGeom prst="rect">
            <a:avLst/>
          </a:prstGeom>
          <a:scene3d>
            <a:camera prst="orthographicFront"/>
            <a:lightRig rig="threePt" dir="t"/>
          </a:scene3d>
          <a:sp3d>
            <a:bevelT w="127000" h="127000"/>
          </a:sp3d>
        </p:spPr>
      </p:pic>
      <p:pic>
        <p:nvPicPr>
          <p:cNvPr id="11" name="图片 10"/>
          <p:cNvPicPr>
            <a:picLocks noChangeAspect="1"/>
          </p:cNvPicPr>
          <p:nvPr/>
        </p:nvPicPr>
        <p:blipFill>
          <a:blip r:embed="rId5"/>
          <a:stretch>
            <a:fillRect/>
          </a:stretch>
        </p:blipFill>
        <p:spPr>
          <a:xfrm>
            <a:off x="241199" y="4125673"/>
            <a:ext cx="3786873" cy="2629016"/>
          </a:xfrm>
          <a:prstGeom prst="rect">
            <a:avLst/>
          </a:prstGeom>
          <a:scene3d>
            <a:camera prst="orthographicFront"/>
            <a:lightRig rig="threePt" dir="t"/>
          </a:scene3d>
          <a:sp3d>
            <a:bevelT w="127000" h="127000"/>
          </a:sp3d>
        </p:spPr>
      </p:pic>
      <mc:AlternateContent xmlns:mc="http://schemas.openxmlformats.org/markup-compatibility/2006">
        <mc:Choice xmlns:a14="http://schemas.microsoft.com/office/drawing/2010/main" Requires="a14">
          <p:sp>
            <p:nvSpPr>
              <p:cNvPr id="12" name="文本框 11"/>
              <p:cNvSpPr txBox="1"/>
              <p:nvPr/>
            </p:nvSpPr>
            <p:spPr>
              <a:xfrm>
                <a:off x="5086995" y="64187"/>
                <a:ext cx="2509341" cy="707886"/>
              </a:xfrm>
              <a:prstGeom prst="rect">
                <a:avLst/>
              </a:prstGeom>
              <a:noFill/>
            </p:spPr>
            <p:txBody>
              <a:bodyPr wrap="square" lIns="91440" tIns="45720" rIns="91440" bIns="45720">
                <a:spAutoFit/>
              </a:bodyPr>
              <a:lstStyle>
                <a:defPPr>
                  <a:defRPr lang="zh-CN"/>
                </a:defPPr>
                <a:lvl1pPr>
                  <a:defRPr sz="2000" b="1">
                    <a:ln w="22225">
                      <a:solidFill>
                        <a:schemeClr val="accent2"/>
                      </a:solidFill>
                      <a:prstDash val="solid"/>
                    </a:ln>
                    <a:solidFill>
                      <a:schemeClr val="accent2">
                        <a:lumMod val="40000"/>
                        <a:lumOff val="60000"/>
                      </a:schemeClr>
                    </a:solidFill>
                  </a:defRPr>
                </a:lvl1pPr>
              </a:lstStyle>
              <a:p>
                <a14:m>
                  <m:oMath xmlns:m="http://schemas.openxmlformats.org/officeDocument/2006/math">
                    <m:r>
                      <m:rPr>
                        <m:sty m:val="p"/>
                      </m:rPr>
                      <a:rPr lang="en-US" altLang="zh-CN">
                        <a:latin typeface="Cambria Math" panose="02040503050406030204" pitchFamily="18" charset="0"/>
                      </a:rPr>
                      <m:t>including</m:t>
                    </m:r>
                    <m:r>
                      <a:rPr lang="en-US" altLang="zh-CN">
                        <a:latin typeface="Cambria Math" panose="02040503050406030204" pitchFamily="18" charset="0"/>
                      </a:rPr>
                      <m:t> </m:t>
                    </m:r>
                    <m:sSup>
                      <m:sSupPr>
                        <m:ctrlPr>
                          <a:rPr lang="en-US" altLang="zh-CN" i="1">
                            <a:latin typeface="Cambria Math" panose="02040503050406030204" pitchFamily="18" charset="0"/>
                          </a:rPr>
                        </m:ctrlPr>
                      </m:sSupPr>
                      <m:e>
                        <m:r>
                          <a:rPr lang="en-US" altLang="zh-CN">
                            <a:latin typeface="Cambria Math" panose="02040503050406030204" pitchFamily="18" charset="0"/>
                          </a:rPr>
                          <m:t>𝜋</m:t>
                        </m:r>
                      </m:e>
                      <m:sup>
                        <m:r>
                          <a:rPr lang="en-US" altLang="zh-CN">
                            <a:latin typeface="Cambria Math" panose="02040503050406030204" pitchFamily="18" charset="0"/>
                          </a:rPr>
                          <m:t>2</m:t>
                        </m:r>
                      </m:sup>
                    </m:sSup>
                  </m:oMath>
                </a14:m>
                <a:r>
                  <a:rPr lang="zh-CN" altLang="en-US" dirty="0"/>
                  <a:t> </a:t>
                </a:r>
                <a:r>
                  <a:rPr lang="en-US" altLang="zh-CN" dirty="0"/>
                  <a:t>effects</a:t>
                </a:r>
                <a:endParaRPr lang="zh-CN" altLang="en-US" dirty="0"/>
              </a:p>
              <a:p>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5086995" y="64187"/>
                <a:ext cx="2509341" cy="707886"/>
              </a:xfrm>
              <a:prstGeom prst="rect">
                <a:avLst/>
              </a:prstGeom>
              <a:blipFill rotWithShape="0">
                <a:blip r:embed="rId6"/>
                <a:stretch>
                  <a:fillRect/>
                </a:stretch>
              </a:blipFill>
            </p:spPr>
            <p:txBody>
              <a:bodyPr/>
              <a:lstStyle/>
              <a:p>
                <a:r>
                  <a:rPr lang="zh-CN" altLang="en-US">
                    <a:noFill/>
                  </a:rPr>
                  <a:t> </a:t>
                </a:r>
              </a:p>
            </p:txBody>
          </p:sp>
        </mc:Fallback>
      </mc:AlternateContent>
      <p:sp>
        <p:nvSpPr>
          <p:cNvPr id="13" name="流程图: 可选过程 12"/>
          <p:cNvSpPr/>
          <p:nvPr/>
        </p:nvSpPr>
        <p:spPr>
          <a:xfrm>
            <a:off x="4716016" y="5355905"/>
            <a:ext cx="3370168" cy="63697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txBox="1">
            <a:spLocks/>
          </p:cNvSpPr>
          <p:nvPr/>
        </p:nvSpPr>
        <p:spPr>
          <a:xfrm>
            <a:off x="4564896" y="5440181"/>
            <a:ext cx="3672408" cy="400110"/>
          </a:xfrm>
          <a:prstGeom prst="rect">
            <a:avLst/>
          </a:prstGeom>
          <a:noFill/>
        </p:spPr>
        <p:txBody>
          <a:bodyPr wrap="square" lIns="91440" tIns="45720" rIns="91440" bIns="45720">
            <a:spAutoFit/>
          </a:bodyPr>
          <a:lstStyle>
            <a:defPPr>
              <a:defRPr lang="zh-CN"/>
            </a:defPPr>
            <a:lvl1pPr algn="ctr">
              <a:defRPr sz="20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r>
              <a:rPr lang="en-US" altLang="zh-CN" b="0" dirty="0" smtClean="0"/>
              <a:t>K-factor for </a:t>
            </a:r>
            <a:r>
              <a:rPr lang="en-US" altLang="zh-CN" b="0" dirty="0" err="1" smtClean="0"/>
              <a:t>resummation</a:t>
            </a:r>
            <a:endParaRPr lang="zh-CN" altLang="en-US" dirty="0"/>
          </a:p>
        </p:txBody>
      </p:sp>
    </p:spTree>
    <p:extLst>
      <p:ext uri="{BB962C8B-B14F-4D97-AF65-F5344CB8AC3E}">
        <p14:creationId xmlns:p14="http://schemas.microsoft.com/office/powerpoint/2010/main" val="3858170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82118" y="188640"/>
            <a:ext cx="3163751" cy="2688274"/>
          </a:xfrm>
          <a:prstGeom prst="rect">
            <a:avLst/>
          </a:prstGeom>
          <a:scene3d>
            <a:camera prst="orthographicFront"/>
            <a:lightRig rig="threePt" dir="t"/>
          </a:scene3d>
          <a:sp3d>
            <a:bevelT w="127000" h="127000"/>
          </a:sp3d>
        </p:spPr>
      </p:pic>
      <p:pic>
        <p:nvPicPr>
          <p:cNvPr id="4" name="图片 3"/>
          <p:cNvPicPr>
            <a:picLocks noChangeAspect="1"/>
          </p:cNvPicPr>
          <p:nvPr/>
        </p:nvPicPr>
        <p:blipFill>
          <a:blip r:embed="rId3"/>
          <a:stretch>
            <a:fillRect/>
          </a:stretch>
        </p:blipFill>
        <p:spPr>
          <a:xfrm>
            <a:off x="4211960" y="1340768"/>
            <a:ext cx="3456384" cy="2422087"/>
          </a:xfrm>
          <a:prstGeom prst="rect">
            <a:avLst/>
          </a:prstGeom>
          <a:scene3d>
            <a:camera prst="orthographicFront"/>
            <a:lightRig rig="threePt" dir="t"/>
          </a:scene3d>
          <a:sp3d>
            <a:bevelT w="127000" h="127000"/>
          </a:sp3d>
        </p:spPr>
      </p:pic>
      <p:pic>
        <p:nvPicPr>
          <p:cNvPr id="5" name="图片 4"/>
          <p:cNvPicPr>
            <a:picLocks noChangeAspect="1"/>
          </p:cNvPicPr>
          <p:nvPr/>
        </p:nvPicPr>
        <p:blipFill>
          <a:blip r:embed="rId4"/>
          <a:stretch>
            <a:fillRect/>
          </a:stretch>
        </p:blipFill>
        <p:spPr>
          <a:xfrm>
            <a:off x="970013" y="3501008"/>
            <a:ext cx="2908902" cy="2323841"/>
          </a:xfrm>
          <a:prstGeom prst="rect">
            <a:avLst/>
          </a:prstGeom>
          <a:scene3d>
            <a:camera prst="orthographicFront"/>
            <a:lightRig rig="threePt" dir="t"/>
          </a:scene3d>
          <a:sp3d>
            <a:bevelT w="127000" h="127000"/>
          </a:sp3d>
        </p:spPr>
      </p:pic>
      <p:pic>
        <p:nvPicPr>
          <p:cNvPr id="6" name="图片 5"/>
          <p:cNvPicPr>
            <a:picLocks noChangeAspect="1"/>
          </p:cNvPicPr>
          <p:nvPr/>
        </p:nvPicPr>
        <p:blipFill>
          <a:blip r:embed="rId5"/>
          <a:stretch>
            <a:fillRect/>
          </a:stretch>
        </p:blipFill>
        <p:spPr>
          <a:xfrm>
            <a:off x="4860029" y="4005064"/>
            <a:ext cx="3325513" cy="2755604"/>
          </a:xfrm>
          <a:prstGeom prst="rect">
            <a:avLst/>
          </a:prstGeom>
          <a:scene3d>
            <a:camera prst="orthographicFront"/>
            <a:lightRig rig="threePt" dir="t"/>
          </a:scene3d>
          <a:sp3d>
            <a:bevelT w="127000" h="127000"/>
          </a:sp3d>
        </p:spPr>
      </p:pic>
      <p:grpSp>
        <p:nvGrpSpPr>
          <p:cNvPr id="7" name="组合 6"/>
          <p:cNvGrpSpPr/>
          <p:nvPr/>
        </p:nvGrpSpPr>
        <p:grpSpPr>
          <a:xfrm>
            <a:off x="4935897" y="119408"/>
            <a:ext cx="3366952" cy="979151"/>
            <a:chOff x="2728565" y="1184305"/>
            <a:chExt cx="5851817" cy="621615"/>
          </a:xfrm>
        </p:grpSpPr>
        <p:sp>
          <p:nvSpPr>
            <p:cNvPr id="8" name="流程图: 可选过程 7"/>
            <p:cNvSpPr/>
            <p:nvPr/>
          </p:nvSpPr>
          <p:spPr>
            <a:xfrm>
              <a:off x="3337010" y="1184305"/>
              <a:ext cx="4634932" cy="62161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矩形 8"/>
                <p:cNvSpPr/>
                <p:nvPr/>
              </p:nvSpPr>
              <p:spPr>
                <a:xfrm>
                  <a:off x="2728565" y="1280569"/>
                  <a:ext cx="5851817" cy="429087"/>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sSup>
                          <m:sSupPr>
                            <m:ctrlPr>
                              <a:rPr lang="en-US" altLang="zh-CN" sz="2800" b="0" i="1"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Math" panose="02040503050406030204" pitchFamily="18" charset="0"/>
                              </a:rPr>
                            </m:ctrlPr>
                          </m:sSupPr>
                          <m:e>
                            <m:r>
                              <a:rPr lang="en-US" altLang="zh-CN" sz="2800" b="0" i="1"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Math" panose="02040503050406030204" pitchFamily="18" charset="0"/>
                              </a:rPr>
                              <m:t>𝑊</m:t>
                            </m:r>
                          </m:e>
                          <m:sup>
                            <m:r>
                              <a:rPr lang="en-US" altLang="zh-CN" sz="2800" b="0" i="1"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Math" panose="02040503050406030204" pitchFamily="18" charset="0"/>
                              </a:rPr>
                              <m:t>±</m:t>
                            </m:r>
                          </m:sup>
                        </m:sSup>
                        <m:r>
                          <a:rPr lang="en-US" altLang="zh-CN" sz="2800" b="0" i="1"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Math" panose="02040503050406030204" pitchFamily="18" charset="0"/>
                          </a:rPr>
                          <m:t>𝑍</m:t>
                        </m:r>
                      </m:oMath>
                    </m:oMathPara>
                  </a14:m>
                  <a:endParaRPr lang="en-US" altLang="zh-CN"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mc:Choice>
          <mc:Fallback>
            <p:sp>
              <p:nvSpPr>
                <p:cNvPr id="9" name="矩形 8"/>
                <p:cNvSpPr>
                  <a:spLocks noRot="1" noChangeAspect="1" noMove="1" noResize="1" noEditPoints="1" noAdjustHandles="1" noChangeArrowheads="1" noChangeShapeType="1" noTextEdit="1"/>
                </p:cNvSpPr>
                <p:nvPr/>
              </p:nvSpPr>
              <p:spPr>
                <a:xfrm>
                  <a:off x="2728565" y="1280569"/>
                  <a:ext cx="5851817" cy="429087"/>
                </a:xfrm>
                <a:prstGeom prst="rect">
                  <a:avLst/>
                </a:prstGeom>
                <a:blipFill rotWithShape="0">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47399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873242" y="1988839"/>
            <a:ext cx="4107053" cy="3208447"/>
          </a:xfrm>
          <a:prstGeom prst="rect">
            <a:avLst/>
          </a:prstGeom>
          <a:scene3d>
            <a:camera prst="orthographicFront"/>
            <a:lightRig rig="threePt" dir="t"/>
          </a:scene3d>
          <a:sp3d>
            <a:bevelT w="127000" h="127000"/>
          </a:sp3d>
        </p:spPr>
      </p:pic>
      <p:sp>
        <p:nvSpPr>
          <p:cNvPr id="8" name="流程图: 可选过程 7"/>
          <p:cNvSpPr/>
          <p:nvPr/>
        </p:nvSpPr>
        <p:spPr>
          <a:xfrm>
            <a:off x="2915816" y="491856"/>
            <a:ext cx="3888432" cy="560879"/>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txBox="1">
            <a:spLocks/>
          </p:cNvSpPr>
          <p:nvPr/>
        </p:nvSpPr>
        <p:spPr>
          <a:xfrm>
            <a:off x="463006" y="509786"/>
            <a:ext cx="8820472" cy="400110"/>
          </a:xfrm>
          <a:prstGeom prst="rect">
            <a:avLst/>
          </a:prstGeom>
          <a:noFill/>
        </p:spPr>
        <p:txBody>
          <a:bodyPr wrap="square" lIns="91440" tIns="45720" rIns="91440" bIns="45720">
            <a:spAutoFit/>
          </a:bodyPr>
          <a:lstStyle>
            <a:defPPr>
              <a:defRPr lang="zh-CN"/>
            </a:defPPr>
            <a:lvl1pPr algn="ctr">
              <a:defRPr sz="20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defRPr>
            </a:lvl1pPr>
          </a:lstStyle>
          <a:p>
            <a:r>
              <a:rPr lang="en-US" altLang="zh-CN" dirty="0"/>
              <a:t>Compare with Experiments</a:t>
            </a:r>
            <a:endParaRPr lang="zh-CN" altLang="en-US" dirty="0"/>
          </a:p>
        </p:txBody>
      </p:sp>
      <p:pic>
        <p:nvPicPr>
          <p:cNvPr id="2" name="图片 1"/>
          <p:cNvPicPr>
            <a:picLocks noChangeAspect="1"/>
          </p:cNvPicPr>
          <p:nvPr/>
        </p:nvPicPr>
        <p:blipFill>
          <a:blip r:embed="rId4"/>
          <a:stretch>
            <a:fillRect/>
          </a:stretch>
        </p:blipFill>
        <p:spPr>
          <a:xfrm>
            <a:off x="251520" y="1988840"/>
            <a:ext cx="4220999" cy="3208447"/>
          </a:xfrm>
          <a:prstGeom prst="rect">
            <a:avLst/>
          </a:prstGeom>
          <a:scene3d>
            <a:camera prst="orthographicFront"/>
            <a:lightRig rig="threePt" dir="t"/>
          </a:scene3d>
          <a:sp3d>
            <a:bevelT w="127000" h="127000"/>
          </a:sp3d>
        </p:spPr>
      </p:pic>
    </p:spTree>
    <p:extLst>
      <p:ext uri="{BB962C8B-B14F-4D97-AF65-F5344CB8AC3E}">
        <p14:creationId xmlns:p14="http://schemas.microsoft.com/office/powerpoint/2010/main" val="3486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3059832" y="505980"/>
            <a:ext cx="3384376" cy="65742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8" name="Rectangle 2"/>
          <p:cNvSpPr>
            <a:spLocks noGrp="1" noChangeArrowheads="1"/>
          </p:cNvSpPr>
          <p:nvPr>
            <p:ph type="title"/>
          </p:nvPr>
        </p:nvSpPr>
        <p:spPr>
          <a:xfrm>
            <a:off x="865351" y="434990"/>
            <a:ext cx="7773338" cy="804089"/>
          </a:xfr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lstStyle/>
          <a:p>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CONCLUSION</a:t>
            </a:r>
          </a:p>
        </p:txBody>
      </p:sp>
      <p:sp>
        <p:nvSpPr>
          <p:cNvPr id="39939" name="Rectangle 3"/>
          <p:cNvSpPr>
            <a:spLocks noGrp="1" noChangeArrowheads="1"/>
          </p:cNvSpPr>
          <p:nvPr>
            <p:ph sz="quarter" idx="13"/>
          </p:nvPr>
        </p:nvSpPr>
        <p:spPr>
          <a:xfrm>
            <a:off x="457200" y="1484784"/>
            <a:ext cx="8229600" cy="4530725"/>
          </a:xfrm>
        </p:spPr>
        <p:txBody>
          <a:bodyPr>
            <a:normAutofit/>
          </a:bodyPr>
          <a:lstStyle/>
          <a:p>
            <a:pPr>
              <a:lnSpc>
                <a:spcPct val="200000"/>
              </a:lnSpc>
              <a:buFont typeface="Wingdings" panose="05000000000000000000" pitchFamily="2" charset="2"/>
              <a:buChar char="Ø"/>
            </a:pPr>
            <a:r>
              <a:rPr lang="en-US" altLang="zh-CN" sz="2400" cap="none" dirty="0" smtClean="0"/>
              <a:t>Presenting  NLO + NNLL </a:t>
            </a:r>
            <a:r>
              <a:rPr lang="en-US" altLang="zh-CN" sz="2400" cap="none" dirty="0" err="1" smtClean="0"/>
              <a:t>thershold</a:t>
            </a:r>
            <a:r>
              <a:rPr lang="en-US" altLang="zh-CN" sz="2400" cap="none" dirty="0" smtClean="0"/>
              <a:t> </a:t>
            </a:r>
            <a:r>
              <a:rPr lang="en-US" altLang="zh-CN" sz="2400" cap="none" dirty="0" err="1" smtClean="0"/>
              <a:t>resummation</a:t>
            </a:r>
            <a:r>
              <a:rPr lang="en-US" altLang="zh-CN" sz="2400" cap="none" dirty="0" smtClean="0"/>
              <a:t> for gauge boson pair productions. </a:t>
            </a:r>
            <a:endParaRPr lang="en-US" altLang="zh-CN" sz="2400" cap="none" dirty="0" smtClean="0"/>
          </a:p>
          <a:p>
            <a:pPr>
              <a:lnSpc>
                <a:spcPct val="200000"/>
              </a:lnSpc>
              <a:buFont typeface="Wingdings" panose="05000000000000000000" pitchFamily="2" charset="2"/>
              <a:buChar char="Ø"/>
            </a:pPr>
            <a:r>
              <a:rPr lang="en-US" altLang="zh-CN" sz="2400" cap="none" dirty="0" smtClean="0"/>
              <a:t>Improve NLO cross section about 8% for ZZ and 12% for WZ</a:t>
            </a:r>
            <a:endParaRPr lang="en-US" altLang="zh-CN" sz="2400" cap="none" dirty="0"/>
          </a:p>
          <a:p>
            <a:pPr>
              <a:lnSpc>
                <a:spcPct val="200000"/>
              </a:lnSpc>
              <a:buFont typeface="Wingdings" panose="05000000000000000000" pitchFamily="2" charset="2"/>
              <a:buChar char="Ø"/>
            </a:pPr>
            <a:r>
              <a:rPr lang="en-US" altLang="zh-CN" sz="2400" cap="none" dirty="0" smtClean="0"/>
              <a:t>Agree with POWHEG and experimental data very well.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sz="quarter" idx="13"/>
          </p:nvPr>
        </p:nvSpPr>
        <p:spPr>
          <a:xfrm>
            <a:off x="3131840" y="2492896"/>
            <a:ext cx="4608512" cy="865188"/>
          </a:xfr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buFont typeface="Wingdings" panose="05000000000000000000" pitchFamily="2" charset="2"/>
              <a:buNone/>
            </a:pPr>
            <a:r>
              <a:rPr lang="en-US" altLang="zh-CN"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rPr>
              <a:t>THANK</a:t>
            </a:r>
            <a:r>
              <a:rPr lang="en-US" altLang="zh-CN" sz="7200" dirty="0"/>
              <a:t> </a:t>
            </a:r>
            <a:r>
              <a:rPr lang="en-US" altLang="zh-CN"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rPr>
              <a:t>YOU</a:t>
            </a:r>
          </a:p>
        </p:txBody>
      </p:sp>
    </p:spTree>
    <p:extLst>
      <p:ext uri="{BB962C8B-B14F-4D97-AF65-F5344CB8AC3E}">
        <p14:creationId xmlns:p14="http://schemas.microsoft.com/office/powerpoint/2010/main" val="4109511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43708" y="70584"/>
            <a:ext cx="6987944" cy="76594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4818164" y="907923"/>
            <a:ext cx="3805264" cy="2640690"/>
          </a:xfrm>
          <a:prstGeom prst="rect">
            <a:avLst/>
          </a:prstGeom>
          <a:scene3d>
            <a:camera prst="orthographicFront"/>
            <a:lightRig rig="threePt" dir="t"/>
          </a:scene3d>
          <a:sp3d>
            <a:bevelT w="127000" h="127000"/>
          </a:sp3d>
        </p:spPr>
      </p:pic>
      <p:sp>
        <p:nvSpPr>
          <p:cNvPr id="5" name="标题 1"/>
          <p:cNvSpPr txBox="1">
            <a:spLocks/>
          </p:cNvSpPr>
          <p:nvPr/>
        </p:nvSpPr>
        <p:spPr>
          <a:xfrm>
            <a:off x="751480" y="200350"/>
            <a:ext cx="7772400" cy="50641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Background</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for</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the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Higgs</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boson</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pic>
        <p:nvPicPr>
          <p:cNvPr id="6" name="图片 5"/>
          <p:cNvPicPr>
            <a:picLocks noChangeAspect="1"/>
          </p:cNvPicPr>
          <p:nvPr/>
        </p:nvPicPr>
        <p:blipFill>
          <a:blip r:embed="rId3"/>
          <a:stretch>
            <a:fillRect/>
          </a:stretch>
        </p:blipFill>
        <p:spPr>
          <a:xfrm>
            <a:off x="1111624" y="1482427"/>
            <a:ext cx="2876506" cy="2090589"/>
          </a:xfrm>
          <a:prstGeom prst="rect">
            <a:avLst/>
          </a:prstGeom>
          <a:scene3d>
            <a:camera prst="orthographicFront"/>
            <a:lightRig rig="threePt" dir="t"/>
          </a:scene3d>
          <a:sp3d>
            <a:bevelT w="127000" h="127000"/>
          </a:sp3d>
        </p:spPr>
      </p:pic>
      <p:pic>
        <p:nvPicPr>
          <p:cNvPr id="7" name="图片 6"/>
          <p:cNvPicPr>
            <a:picLocks noChangeAspect="1"/>
          </p:cNvPicPr>
          <p:nvPr/>
        </p:nvPicPr>
        <p:blipFill>
          <a:blip r:embed="rId4"/>
          <a:stretch>
            <a:fillRect/>
          </a:stretch>
        </p:blipFill>
        <p:spPr>
          <a:xfrm>
            <a:off x="1115616" y="4061682"/>
            <a:ext cx="2872514" cy="2342778"/>
          </a:xfrm>
          <a:prstGeom prst="rect">
            <a:avLst/>
          </a:prstGeom>
          <a:scene3d>
            <a:camera prst="orthographicFront"/>
            <a:lightRig rig="threePt" dir="t"/>
          </a:scene3d>
          <a:sp3d>
            <a:bevelT w="127000" h="127000"/>
          </a:sp3d>
        </p:spPr>
      </p:pic>
      <p:pic>
        <p:nvPicPr>
          <p:cNvPr id="10" name="图片 9"/>
          <p:cNvPicPr>
            <a:picLocks noChangeAspect="1"/>
          </p:cNvPicPr>
          <p:nvPr/>
        </p:nvPicPr>
        <p:blipFill>
          <a:blip r:embed="rId5"/>
          <a:stretch>
            <a:fillRect/>
          </a:stretch>
        </p:blipFill>
        <p:spPr>
          <a:xfrm>
            <a:off x="4968745" y="3573016"/>
            <a:ext cx="3504103" cy="3280273"/>
          </a:xfrm>
          <a:prstGeom prst="rect">
            <a:avLst/>
          </a:prstGeom>
          <a:scene3d>
            <a:camera prst="orthographicFront"/>
            <a:lightRig rig="threePt" dir="t"/>
          </a:scene3d>
          <a:sp3d>
            <a:bevelT w="127000" h="127000"/>
          </a:sp3d>
        </p:spPr>
      </p:pic>
      <p:sp>
        <p:nvSpPr>
          <p:cNvPr id="11" name="矩形 10"/>
          <p:cNvSpPr/>
          <p:nvPr/>
        </p:nvSpPr>
        <p:spPr>
          <a:xfrm>
            <a:off x="1111624" y="6473666"/>
            <a:ext cx="2787943" cy="369332"/>
          </a:xfrm>
          <a:prstGeom prst="rect">
            <a:avLst/>
          </a:prstGeom>
        </p:spPr>
        <p:txBody>
          <a:bodyPr wrap="none">
            <a:spAutoFit/>
          </a:bodyPr>
          <a:lstStyle/>
          <a:p>
            <a:r>
              <a:rPr lang="en-US" altLang="zh-CN" dirty="0">
                <a:latin typeface="arial" panose="020B0604020202020204" pitchFamily="34" charset="0"/>
              </a:rPr>
              <a:t>arXiv:1310.3687 (</a:t>
            </a:r>
            <a:r>
              <a:rPr lang="en-US" altLang="zh-CN" dirty="0" err="1">
                <a:latin typeface="arial" panose="020B0604020202020204" pitchFamily="34" charset="0"/>
              </a:rPr>
              <a:t>hep</a:t>
            </a:r>
            <a:r>
              <a:rPr lang="en-US" altLang="zh-CN" dirty="0">
                <a:latin typeface="arial" panose="020B0604020202020204" pitchFamily="34" charset="0"/>
              </a:rPr>
              <a:t>-ex)</a:t>
            </a:r>
            <a:endParaRPr lang="zh-CN" altLang="en-US" dirty="0"/>
          </a:p>
        </p:txBody>
      </p:sp>
    </p:spTree>
    <p:extLst>
      <p:ext uri="{BB962C8B-B14F-4D97-AF65-F5344CB8AC3E}">
        <p14:creationId xmlns:p14="http://schemas.microsoft.com/office/powerpoint/2010/main" val="3453459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6"/>
          <p:cNvSpPr/>
          <p:nvPr/>
        </p:nvSpPr>
        <p:spPr>
          <a:xfrm>
            <a:off x="1078028" y="300481"/>
            <a:ext cx="6987944" cy="76594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a:spLocks noGrp="1"/>
          </p:cNvSpPr>
          <p:nvPr>
            <p:ph type="title" idx="4294967295"/>
          </p:nvPr>
        </p:nvSpPr>
        <p:spPr>
          <a:xfrm>
            <a:off x="685800" y="404664"/>
            <a:ext cx="7772400" cy="506413"/>
          </a:xfr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lvl="0"/>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Anomalous</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Triple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Gauge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couplings</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pic>
        <p:nvPicPr>
          <p:cNvPr id="9" name="图片 8"/>
          <p:cNvPicPr>
            <a:picLocks noChangeAspect="1"/>
          </p:cNvPicPr>
          <p:nvPr/>
        </p:nvPicPr>
        <p:blipFill>
          <a:blip r:embed="rId2"/>
          <a:stretch>
            <a:fillRect/>
          </a:stretch>
        </p:blipFill>
        <p:spPr>
          <a:xfrm>
            <a:off x="159033" y="2981283"/>
            <a:ext cx="4392488" cy="2655266"/>
          </a:xfrm>
          <a:prstGeom prst="rect">
            <a:avLst/>
          </a:prstGeom>
          <a:effectLst>
            <a:softEdge rad="31750"/>
          </a:effectLst>
          <a:scene3d>
            <a:camera prst="orthographicFront"/>
            <a:lightRig rig="threePt" dir="t"/>
          </a:scene3d>
          <a:sp3d>
            <a:bevelT/>
          </a:sp3d>
        </p:spPr>
      </p:pic>
      <p:sp>
        <p:nvSpPr>
          <p:cNvPr id="12" name="文本框 11"/>
          <p:cNvSpPr txBox="1"/>
          <p:nvPr/>
        </p:nvSpPr>
        <p:spPr>
          <a:xfrm>
            <a:off x="674767" y="2183100"/>
            <a:ext cx="4546431" cy="400110"/>
          </a:xfrm>
          <a:prstGeom prst="rect">
            <a:avLst/>
          </a:prstGeom>
          <a:noFill/>
        </p:spPr>
        <p:txBody>
          <a:bodyPr wrap="square" lIns="91440" tIns="45720" rIns="91440" bIns="45720">
            <a:spAutoFit/>
          </a:bodyPr>
          <a:lstStyle>
            <a:defPPr>
              <a:defRPr lang="zh-CN"/>
            </a:defPPr>
            <a:lvl1pPr>
              <a:defRPr sz="2000" b="1">
                <a:ln w="22225">
                  <a:solidFill>
                    <a:schemeClr val="accent2"/>
                  </a:solidFill>
                  <a:prstDash val="solid"/>
                </a:ln>
                <a:solidFill>
                  <a:schemeClr val="accent2">
                    <a:lumMod val="40000"/>
                    <a:lumOff val="60000"/>
                  </a:schemeClr>
                </a:solidFill>
              </a:defRPr>
            </a:lvl1pPr>
          </a:lstStyle>
          <a:p>
            <a:r>
              <a:rPr lang="en-US" altLang="zh-CN" dirty="0" err="1" smtClean="0"/>
              <a:t>aTGC</a:t>
            </a:r>
            <a:r>
              <a:rPr lang="en-US" altLang="zh-CN" dirty="0" smtClean="0"/>
              <a:t> in effective </a:t>
            </a:r>
            <a:r>
              <a:rPr lang="en-US" altLang="zh-CN" dirty="0" err="1" smtClean="0"/>
              <a:t>Lagrangian</a:t>
            </a:r>
            <a:r>
              <a:rPr lang="en-US" altLang="zh-CN" dirty="0" smtClean="0"/>
              <a:t> </a:t>
            </a:r>
            <a:endParaRPr lang="en-US" altLang="zh-CN" dirty="0"/>
          </a:p>
        </p:txBody>
      </p:sp>
      <p:pic>
        <p:nvPicPr>
          <p:cNvPr id="14" name="图片 13"/>
          <p:cNvPicPr>
            <a:picLocks noChangeAspect="1"/>
          </p:cNvPicPr>
          <p:nvPr/>
        </p:nvPicPr>
        <p:blipFill>
          <a:blip r:embed="rId3"/>
          <a:stretch>
            <a:fillRect/>
          </a:stretch>
        </p:blipFill>
        <p:spPr>
          <a:xfrm>
            <a:off x="4716016" y="1412776"/>
            <a:ext cx="4159386" cy="4195554"/>
          </a:xfrm>
          <a:prstGeom prst="rect">
            <a:avLst/>
          </a:prstGeom>
          <a:scene3d>
            <a:camera prst="orthographicFront"/>
            <a:lightRig rig="threePt" dir="t"/>
          </a:scene3d>
          <a:sp3d>
            <a:bevelT w="127000" h="127000"/>
          </a:sp3d>
        </p:spPr>
      </p:pic>
      <p:sp>
        <p:nvSpPr>
          <p:cNvPr id="15" name="圆角矩形 14"/>
          <p:cNvSpPr/>
          <p:nvPr/>
        </p:nvSpPr>
        <p:spPr>
          <a:xfrm>
            <a:off x="159033" y="4097955"/>
            <a:ext cx="4392488" cy="144016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345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078028" y="320485"/>
            <a:ext cx="6987944" cy="76594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a:spLocks noGrp="1"/>
          </p:cNvSpPr>
          <p:nvPr>
            <p:ph type="title" idx="4294967295"/>
          </p:nvPr>
        </p:nvSpPr>
        <p:spPr>
          <a:xfrm>
            <a:off x="685800" y="404664"/>
            <a:ext cx="7772400" cy="506413"/>
          </a:xfr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lvl="0"/>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Anomalous</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Triple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Gauge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couplings</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sp>
        <p:nvSpPr>
          <p:cNvPr id="7" name="文本框 6"/>
          <p:cNvSpPr txBox="1"/>
          <p:nvPr/>
        </p:nvSpPr>
        <p:spPr>
          <a:xfrm>
            <a:off x="5130914" y="1364039"/>
            <a:ext cx="4013086" cy="400110"/>
          </a:xfrm>
          <a:prstGeom prst="rect">
            <a:avLst/>
          </a:prstGeom>
          <a:noFill/>
        </p:spPr>
        <p:txBody>
          <a:bodyPr wrap="square" lIns="91440" tIns="45720" rIns="91440" bIns="45720">
            <a:spAutoFit/>
          </a:bodyPr>
          <a:lstStyle>
            <a:defPPr>
              <a:defRPr lang="zh-CN"/>
            </a:defPPr>
            <a:lvl1pPr>
              <a:defRPr sz="2000" b="1">
                <a:ln w="22225">
                  <a:solidFill>
                    <a:schemeClr val="accent2"/>
                  </a:solidFill>
                  <a:prstDash val="solid"/>
                </a:ln>
                <a:solidFill>
                  <a:schemeClr val="accent2">
                    <a:lumMod val="40000"/>
                    <a:lumOff val="60000"/>
                  </a:schemeClr>
                </a:solidFill>
              </a:defRPr>
            </a:lvl1pPr>
          </a:lstStyle>
          <a:p>
            <a:r>
              <a:rPr lang="en-US" altLang="zh-CN" dirty="0"/>
              <a:t>In SM no neutral TGC vertex</a:t>
            </a:r>
            <a:r>
              <a:rPr lang="en-US" altLang="zh-CN" dirty="0" smtClean="0"/>
              <a:t>.</a:t>
            </a:r>
            <a:endParaRPr lang="en-US" altLang="zh-CN" dirty="0"/>
          </a:p>
        </p:txBody>
      </p:sp>
      <p:pic>
        <p:nvPicPr>
          <p:cNvPr id="10" name="内容占位符 5"/>
          <p:cNvPicPr>
            <a:picLocks noChangeAspect="1"/>
          </p:cNvPicPr>
          <p:nvPr/>
        </p:nvPicPr>
        <p:blipFill>
          <a:blip r:embed="rId2"/>
          <a:stretch>
            <a:fillRect/>
          </a:stretch>
        </p:blipFill>
        <p:spPr>
          <a:xfrm>
            <a:off x="5130914" y="2041757"/>
            <a:ext cx="3116662" cy="2126321"/>
          </a:xfrm>
          <a:prstGeom prst="rect">
            <a:avLst/>
          </a:prstGeom>
          <a:scene3d>
            <a:camera prst="orthographicFront"/>
            <a:lightRig rig="threePt" dir="t"/>
          </a:scene3d>
          <a:sp3d>
            <a:bevelT w="127000" h="127000"/>
          </a:sp3d>
        </p:spPr>
      </p:pic>
      <p:pic>
        <p:nvPicPr>
          <p:cNvPr id="11" name="图片 10"/>
          <p:cNvPicPr>
            <a:picLocks noChangeAspect="1"/>
          </p:cNvPicPr>
          <p:nvPr/>
        </p:nvPicPr>
        <p:blipFill>
          <a:blip r:embed="rId3"/>
          <a:stretch>
            <a:fillRect/>
          </a:stretch>
        </p:blipFill>
        <p:spPr>
          <a:xfrm>
            <a:off x="1395278" y="4840378"/>
            <a:ext cx="6353444" cy="1647190"/>
          </a:xfrm>
          <a:prstGeom prst="rect">
            <a:avLst/>
          </a:prstGeom>
          <a:scene3d>
            <a:camera prst="orthographicFront"/>
            <a:lightRig rig="threePt" dir="t"/>
          </a:scene3d>
          <a:sp3d>
            <a:bevelT w="127000" h="127000"/>
          </a:sp3d>
        </p:spPr>
      </p:pic>
      <mc:AlternateContent xmlns:mc="http://schemas.openxmlformats.org/markup-compatibility/2006">
        <mc:Choice xmlns:a14="http://schemas.microsoft.com/office/drawing/2010/main" Requires="a14">
          <p:sp>
            <p:nvSpPr>
              <p:cNvPr id="13" name="文本框 12"/>
              <p:cNvSpPr txBox="1"/>
              <p:nvPr/>
            </p:nvSpPr>
            <p:spPr>
              <a:xfrm>
                <a:off x="1498915" y="4395261"/>
                <a:ext cx="6146170" cy="430182"/>
              </a:xfrm>
              <a:prstGeom prst="rect">
                <a:avLst/>
              </a:prstGeom>
              <a:noFill/>
            </p:spPr>
            <p:txBody>
              <a:bodyPr wrap="square" lIns="91440" tIns="45720" rIns="91440" bIns="45720">
                <a:spAutoFit/>
              </a:bodyPr>
              <a:lstStyle>
                <a:defPPr>
                  <a:defRPr lang="zh-CN"/>
                </a:defPPr>
                <a:lvl1pPr>
                  <a:defRPr sz="2000" b="1">
                    <a:ln w="22225">
                      <a:solidFill>
                        <a:schemeClr val="accent2"/>
                      </a:solidFill>
                      <a:prstDash val="solid"/>
                    </a:ln>
                    <a:solidFill>
                      <a:schemeClr val="accent2">
                        <a:lumMod val="40000"/>
                        <a:lumOff val="60000"/>
                      </a:schemeClr>
                    </a:solidFill>
                  </a:defRPr>
                </a:lvl1pPr>
              </a:lstStyle>
              <a:p>
                <a:r>
                  <a:rPr lang="en-US" altLang="zh-CN" dirty="0"/>
                  <a:t>Charged TGC vertex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𝜆</m:t>
                        </m:r>
                      </m:e>
                      <m:sub>
                        <m:r>
                          <a:rPr lang="en-US" altLang="zh-CN">
                            <a:latin typeface="Cambria Math" panose="02040503050406030204" pitchFamily="18" charset="0"/>
                          </a:rPr>
                          <m:t>𝛾</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𝜆</m:t>
                        </m:r>
                      </m:e>
                      <m:sub>
                        <m:r>
                          <a:rPr lang="en-US" altLang="zh-CN">
                            <a:latin typeface="Cambria Math" panose="02040503050406030204" pitchFamily="18" charset="0"/>
                          </a:rPr>
                          <m:t>𝑍</m:t>
                        </m:r>
                      </m:sub>
                    </m:sSub>
                    <m:r>
                      <a:rPr lang="en-US" altLang="zh-CN">
                        <a:latin typeface="Cambria Math" panose="02040503050406030204" pitchFamily="18" charset="0"/>
                      </a:rPr>
                      <m:t>=0, </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𝑔</m:t>
                        </m:r>
                      </m:e>
                      <m:sub>
                        <m:r>
                          <a:rPr lang="en-US" altLang="zh-CN">
                            <a:latin typeface="Cambria Math" panose="02040503050406030204" pitchFamily="18" charset="0"/>
                          </a:rPr>
                          <m:t>𝑧</m:t>
                        </m:r>
                      </m:sub>
                      <m:sup>
                        <m:r>
                          <a:rPr lang="en-US" altLang="zh-CN">
                            <a:latin typeface="Cambria Math" panose="02040503050406030204" pitchFamily="18" charset="0"/>
                          </a:rPr>
                          <m:t>1</m:t>
                        </m:r>
                      </m:sup>
                    </m:sSubSup>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𝜅</m:t>
                        </m:r>
                      </m:e>
                      <m:sub>
                        <m:r>
                          <a:rPr lang="en-US" altLang="zh-CN">
                            <a:latin typeface="Cambria Math" panose="02040503050406030204" pitchFamily="18" charset="0"/>
                          </a:rPr>
                          <m:t>𝛾</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𝜅</m:t>
                        </m:r>
                      </m:e>
                      <m:sub>
                        <m:r>
                          <a:rPr lang="en-US" altLang="zh-CN">
                            <a:latin typeface="Cambria Math" panose="02040503050406030204" pitchFamily="18" charset="0"/>
                          </a:rPr>
                          <m:t>𝑍</m:t>
                        </m:r>
                      </m:sub>
                    </m:sSub>
                    <m:r>
                      <a:rPr lang="en-US" altLang="zh-CN">
                        <a:latin typeface="Cambria Math" panose="02040503050406030204" pitchFamily="18" charset="0"/>
                      </a:rPr>
                      <m:t>=1.</m:t>
                    </m:r>
                  </m:oMath>
                </a14:m>
                <a:endParaRPr lang="en-US" altLang="zh-CN" dirty="0"/>
              </a:p>
            </p:txBody>
          </p:sp>
        </mc:Choice>
        <mc:Fallback>
          <p:sp>
            <p:nvSpPr>
              <p:cNvPr id="13" name="文本框 12"/>
              <p:cNvSpPr txBox="1">
                <a:spLocks noRot="1" noChangeAspect="1" noMove="1" noResize="1" noEditPoints="1" noAdjustHandles="1" noChangeArrowheads="1" noChangeShapeType="1" noTextEdit="1"/>
              </p:cNvSpPr>
              <p:nvPr/>
            </p:nvSpPr>
            <p:spPr>
              <a:xfrm>
                <a:off x="1498915" y="4395261"/>
                <a:ext cx="6146170" cy="430182"/>
              </a:xfrm>
              <a:prstGeom prst="rect">
                <a:avLst/>
              </a:prstGeom>
              <a:blipFill rotWithShape="0">
                <a:blip r:embed="rId4"/>
                <a:stretch>
                  <a:fillRect/>
                </a:stretch>
              </a:blipFill>
            </p:spPr>
            <p:txBody>
              <a:bodyPr/>
              <a:lstStyle/>
              <a:p>
                <a:r>
                  <a:rPr lang="zh-CN" altLang="en-US">
                    <a:noFill/>
                  </a:rPr>
                  <a:t> </a:t>
                </a:r>
              </a:p>
            </p:txBody>
          </p:sp>
        </mc:Fallback>
      </mc:AlternateContent>
      <p:pic>
        <p:nvPicPr>
          <p:cNvPr id="14" name="图片 13"/>
          <p:cNvPicPr>
            <a:picLocks noChangeAspect="1"/>
          </p:cNvPicPr>
          <p:nvPr/>
        </p:nvPicPr>
        <p:blipFill>
          <a:blip r:embed="rId5"/>
          <a:stretch>
            <a:fillRect/>
          </a:stretch>
        </p:blipFill>
        <p:spPr>
          <a:xfrm>
            <a:off x="331898" y="1498409"/>
            <a:ext cx="4392488" cy="2655266"/>
          </a:xfrm>
          <a:prstGeom prst="rect">
            <a:avLst/>
          </a:prstGeom>
          <a:effectLst>
            <a:softEdge rad="31750"/>
          </a:effectLst>
          <a:scene3d>
            <a:camera prst="orthographicFront"/>
            <a:lightRig rig="threePt" dir="t"/>
          </a:scene3d>
          <a:sp3d>
            <a:bevelT/>
          </a:sp3d>
        </p:spPr>
      </p:pic>
      <p:sp>
        <p:nvSpPr>
          <p:cNvPr id="2" name="矩形 1"/>
          <p:cNvSpPr/>
          <p:nvPr/>
        </p:nvSpPr>
        <p:spPr>
          <a:xfrm rot="20772790">
            <a:off x="877690" y="2879501"/>
            <a:ext cx="3300904" cy="923330"/>
          </a:xfrm>
          <a:prstGeom prst="rect">
            <a:avLst/>
          </a:prstGeom>
          <a:noFill/>
        </p:spPr>
        <p:txBody>
          <a:bodyPr wrap="none" lIns="91440" tIns="45720" rIns="91440" bIns="45720">
            <a:spAutoFit/>
          </a:bodyPr>
          <a:lstStyle/>
          <a:p>
            <a:pPr algn="ctr"/>
            <a:r>
              <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Forbidden</a:t>
            </a:r>
          </a:p>
        </p:txBody>
      </p:sp>
    </p:spTree>
    <p:extLst>
      <p:ext uri="{BB962C8B-B14F-4D97-AF65-F5344CB8AC3E}">
        <p14:creationId xmlns:p14="http://schemas.microsoft.com/office/powerpoint/2010/main" val="2871433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可选过程 13"/>
          <p:cNvSpPr/>
          <p:nvPr/>
        </p:nvSpPr>
        <p:spPr>
          <a:xfrm>
            <a:off x="1149274" y="125547"/>
            <a:ext cx="6987944" cy="76594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10508" y="4870175"/>
            <a:ext cx="4708610" cy="1877622"/>
            <a:chOff x="197749" y="5801330"/>
            <a:chExt cx="4711476" cy="1183560"/>
          </a:xfrm>
        </p:grpSpPr>
        <p:sp>
          <p:nvSpPr>
            <p:cNvPr id="3" name="流程图: 可选过程 2"/>
            <p:cNvSpPr/>
            <p:nvPr/>
          </p:nvSpPr>
          <p:spPr>
            <a:xfrm>
              <a:off x="197749" y="5801330"/>
              <a:ext cx="4568620" cy="1183560"/>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394377" y="5858678"/>
                  <a:ext cx="4514848" cy="989436"/>
                </a:xfrm>
                <a:prstGeom prst="rect">
                  <a:avLst/>
                </a:prstGeom>
                <a:noFill/>
              </p:spPr>
              <p:txBody>
                <a:bodyPr wrap="square" rtlCol="0">
                  <a:spAutoFit/>
                </a:bodyPr>
                <a:lstStyle/>
                <a:p>
                  <a:r>
                    <a:rPr lang="en-US" altLang="zh-CN" sz="2400" dirty="0" err="1"/>
                    <a:t>a</a:t>
                  </a:r>
                  <a:r>
                    <a:rPr lang="en-US" altLang="zh-CN" sz="2400" dirty="0" err="1" smtClean="0"/>
                    <a:t>TGC</a:t>
                  </a:r>
                  <a:r>
                    <a:rPr lang="en-US" altLang="zh-CN" sz="2400" dirty="0" smtClean="0"/>
                    <a:t> </a:t>
                  </a:r>
                  <a:r>
                    <a:rPr lang="en-US" altLang="zh-CN" sz="2400" dirty="0" smtClean="0"/>
                    <a:t>effects:</a:t>
                  </a:r>
                </a:p>
                <a:p>
                  <a:r>
                    <a:rPr lang="en-US" altLang="zh-CN" sz="2400" dirty="0" smtClean="0"/>
                    <a:t>increase cross sections at </a:t>
                  </a:r>
                </a:p>
                <a:p>
                  <a:r>
                    <a:rPr lang="en-US" altLang="zh-CN" sz="2400" dirty="0" smtClean="0"/>
                    <a:t>high invariant mass (</a:t>
                  </a:r>
                  <a14:m>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𝑀</m:t>
                          </m:r>
                        </m:e>
                        <m:sub>
                          <m:r>
                            <a:rPr lang="en-US" altLang="zh-CN" sz="2400" b="0" i="1" smtClean="0">
                              <a:solidFill>
                                <a:srgbClr val="FF0000"/>
                              </a:solidFill>
                              <a:latin typeface="Cambria Math" panose="02040503050406030204" pitchFamily="18" charset="0"/>
                            </a:rPr>
                            <m:t>𝑉𝑉</m:t>
                          </m:r>
                        </m:sub>
                      </m:sSub>
                    </m:oMath>
                  </a14:m>
                  <a:r>
                    <a:rPr lang="en-US" altLang="zh-CN" sz="2400" dirty="0" smtClean="0"/>
                    <a:t>) </a:t>
                  </a:r>
                </a:p>
                <a:p>
                  <a:r>
                    <a:rPr lang="en-US" altLang="zh-CN" sz="2400" dirty="0" smtClean="0"/>
                    <a:t>and its proxies: </a:t>
                  </a:r>
                  <a14:m>
                    <m:oMath xmlns:m="http://schemas.openxmlformats.org/officeDocument/2006/math">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𝑝</m:t>
                          </m:r>
                        </m:e>
                        <m:sub>
                          <m:r>
                            <a:rPr lang="en-US" altLang="zh-CN" sz="2400" b="0" i="1" smtClean="0">
                              <a:solidFill>
                                <a:srgbClr val="FF0000"/>
                              </a:solidFill>
                              <a:latin typeface="Cambria Math" panose="02040503050406030204" pitchFamily="18" charset="0"/>
                            </a:rPr>
                            <m:t>𝑇</m:t>
                          </m:r>
                        </m:sub>
                      </m:sSub>
                    </m:oMath>
                  </a14:m>
                  <a:endParaRPr lang="en-US" altLang="zh-CN" sz="2400" b="0" dirty="0" smtClean="0"/>
                </a:p>
              </p:txBody>
            </p:sp>
          </mc:Choice>
          <mc:Fallback>
            <p:sp>
              <p:nvSpPr>
                <p:cNvPr id="10" name="文本框 9"/>
                <p:cNvSpPr txBox="1">
                  <a:spLocks noRot="1" noChangeAspect="1" noMove="1" noResize="1" noEditPoints="1" noAdjustHandles="1" noChangeArrowheads="1" noChangeShapeType="1" noTextEdit="1"/>
                </p:cNvSpPr>
                <p:nvPr/>
              </p:nvSpPr>
              <p:spPr>
                <a:xfrm>
                  <a:off x="394377" y="5858678"/>
                  <a:ext cx="4514848" cy="989436"/>
                </a:xfrm>
                <a:prstGeom prst="rect">
                  <a:avLst/>
                </a:prstGeom>
                <a:blipFill rotWithShape="0">
                  <a:blip r:embed="rId3"/>
                  <a:stretch>
                    <a:fillRect l="-2027" t="-2724" b="-8560"/>
                  </a:stretch>
                </a:blipFill>
              </p:spPr>
              <p:txBody>
                <a:bodyPr/>
                <a:lstStyle/>
                <a:p>
                  <a:r>
                    <a:rPr lang="zh-CN" altLang="en-US">
                      <a:noFill/>
                    </a:rPr>
                    <a:t> </a:t>
                  </a:r>
                </a:p>
              </p:txBody>
            </p:sp>
          </mc:Fallback>
        </mc:AlternateContent>
      </p:grpSp>
      <p:sp>
        <p:nvSpPr>
          <p:cNvPr id="16" name="标题 1"/>
          <p:cNvSpPr txBox="1">
            <a:spLocks/>
          </p:cNvSpPr>
          <p:nvPr/>
        </p:nvSpPr>
        <p:spPr>
          <a:xfrm>
            <a:off x="820816" y="239647"/>
            <a:ext cx="7772400" cy="50641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Anomalous</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Triple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Gauge</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couplings</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pic>
        <p:nvPicPr>
          <p:cNvPr id="18" name="图片 17"/>
          <p:cNvPicPr>
            <a:picLocks noChangeAspect="1"/>
          </p:cNvPicPr>
          <p:nvPr/>
        </p:nvPicPr>
        <p:blipFill>
          <a:blip r:embed="rId4"/>
          <a:stretch>
            <a:fillRect/>
          </a:stretch>
        </p:blipFill>
        <p:spPr>
          <a:xfrm>
            <a:off x="4811850" y="1087455"/>
            <a:ext cx="4105926" cy="3659964"/>
          </a:xfrm>
          <a:prstGeom prst="rect">
            <a:avLst/>
          </a:prstGeom>
          <a:effectLst>
            <a:softEdge rad="31750"/>
          </a:effectLst>
          <a:scene3d>
            <a:camera prst="orthographicFront"/>
            <a:lightRig rig="threePt" dir="t"/>
          </a:scene3d>
          <a:sp3d>
            <a:bevelT/>
          </a:sp3d>
        </p:spPr>
      </p:pic>
      <p:grpSp>
        <p:nvGrpSpPr>
          <p:cNvPr id="25" name="组合 24"/>
          <p:cNvGrpSpPr/>
          <p:nvPr/>
        </p:nvGrpSpPr>
        <p:grpSpPr>
          <a:xfrm>
            <a:off x="323529" y="4492420"/>
            <a:ext cx="4268596" cy="2232235"/>
            <a:chOff x="756032" y="6363922"/>
            <a:chExt cx="4720423" cy="1931217"/>
          </a:xfrm>
        </p:grpSpPr>
        <p:sp>
          <p:nvSpPr>
            <p:cNvPr id="26" name="流程图: 可选过程 25"/>
            <p:cNvSpPr/>
            <p:nvPr/>
          </p:nvSpPr>
          <p:spPr>
            <a:xfrm>
              <a:off x="756032" y="6363922"/>
              <a:ext cx="4185567" cy="193121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961607" y="6441889"/>
                  <a:ext cx="4514848" cy="1357991"/>
                </a:xfrm>
                <a:prstGeom prst="rect">
                  <a:avLst/>
                </a:prstGeom>
                <a:noFill/>
              </p:spPr>
              <p:txBody>
                <a:bodyPr wrap="square" rtlCol="0">
                  <a:spAutoFit/>
                </a:bodyPr>
                <a:lstStyle/>
                <a:p>
                  <a:endParaRPr lang="en-US" altLang="zh-CN" sz="2400" b="0" dirty="0" smtClean="0"/>
                </a:p>
                <a:p>
                  <a:r>
                    <a:rPr lang="en-US" altLang="zh-CN" sz="2400" dirty="0" smtClean="0"/>
                    <a:t>Loops contribute: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−4</m:t>
                          </m:r>
                        </m:sup>
                      </m:sSup>
                    </m:oMath>
                  </a14:m>
                  <a:endParaRPr lang="en-US" altLang="zh-CN" sz="2400" b="0" dirty="0" smtClean="0"/>
                </a:p>
                <a:p>
                  <a:r>
                    <a:rPr lang="en-US" altLang="zh-CN" sz="2400" dirty="0" smtClean="0"/>
                    <a:t>Some New physics </a:t>
                  </a:r>
                  <a:r>
                    <a:rPr lang="en-US" altLang="zh-CN"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3</m:t>
                          </m:r>
                        </m:sup>
                      </m:sSup>
                    </m:oMath>
                  </a14:m>
                  <a:endParaRPr lang="en-US" altLang="zh-CN" sz="2400" b="0" dirty="0" smtClean="0"/>
                </a:p>
                <a:p>
                  <a:endParaRPr lang="en-US" altLang="zh-CN" sz="2400" b="0" dirty="0" smtClean="0"/>
                </a:p>
              </p:txBody>
            </p:sp>
          </mc:Choice>
          <mc:Fallback xmlns="">
            <p:sp>
              <p:nvSpPr>
                <p:cNvPr id="27" name="文本框 26"/>
                <p:cNvSpPr txBox="1">
                  <a:spLocks noRot="1" noChangeAspect="1" noMove="1" noResize="1" noEditPoints="1" noAdjustHandles="1" noChangeArrowheads="1" noChangeShapeType="1" noTextEdit="1"/>
                </p:cNvSpPr>
                <p:nvPr/>
              </p:nvSpPr>
              <p:spPr>
                <a:xfrm>
                  <a:off x="961607" y="6441889"/>
                  <a:ext cx="4514848" cy="1357991"/>
                </a:xfrm>
                <a:prstGeom prst="rect">
                  <a:avLst/>
                </a:prstGeom>
                <a:blipFill rotWithShape="0">
                  <a:blip r:embed="rId5"/>
                  <a:stretch>
                    <a:fillRect l="-2392"/>
                  </a:stretch>
                </a:blipFill>
              </p:spPr>
              <p:txBody>
                <a:bodyPr/>
                <a:lstStyle/>
                <a:p>
                  <a:r>
                    <a:rPr lang="zh-CN" altLang="en-US">
                      <a:noFill/>
                    </a:rPr>
                    <a:t> </a:t>
                  </a:r>
                </a:p>
              </p:txBody>
            </p:sp>
          </mc:Fallback>
        </mc:AlternateContent>
      </p:grpSp>
      <p:pic>
        <p:nvPicPr>
          <p:cNvPr id="28" name="图片 27"/>
          <p:cNvPicPr>
            <a:picLocks noChangeAspect="1"/>
          </p:cNvPicPr>
          <p:nvPr/>
        </p:nvPicPr>
        <p:blipFill>
          <a:blip r:embed="rId6"/>
          <a:stretch>
            <a:fillRect/>
          </a:stretch>
        </p:blipFill>
        <p:spPr>
          <a:xfrm>
            <a:off x="127405" y="1035312"/>
            <a:ext cx="4515841" cy="3183041"/>
          </a:xfrm>
          <a:prstGeom prst="rect">
            <a:avLst/>
          </a:prstGeom>
          <a:effectLst>
            <a:softEdge rad="31750"/>
          </a:effectLst>
          <a:scene3d>
            <a:camera prst="orthographicFront"/>
            <a:lightRig rig="threePt" dir="t"/>
          </a:scene3d>
          <a:sp3d>
            <a:bevelT/>
          </a:sp3d>
        </p:spPr>
      </p:pic>
      <p:sp>
        <p:nvSpPr>
          <p:cNvPr id="29" name="矩形 28"/>
          <p:cNvSpPr/>
          <p:nvPr/>
        </p:nvSpPr>
        <p:spPr>
          <a:xfrm rot="18445816">
            <a:off x="-914638" y="3247366"/>
            <a:ext cx="6340197" cy="923330"/>
          </a:xfrm>
          <a:prstGeom prst="rect">
            <a:avLst/>
          </a:prstGeom>
          <a:noFill/>
        </p:spPr>
        <p:txBody>
          <a:bodyPr wrap="none" lIns="91440" tIns="45720" rIns="91440" bIns="45720">
            <a:spAutoFit/>
          </a:bodyPr>
          <a:lstStyle/>
          <a:p>
            <a:pPr algn="ctr"/>
            <a:r>
              <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interesting region</a:t>
            </a:r>
          </a:p>
        </p:txBody>
      </p:sp>
      <p:sp>
        <p:nvSpPr>
          <p:cNvPr id="30" name="圆角矩形 29"/>
          <p:cNvSpPr/>
          <p:nvPr/>
        </p:nvSpPr>
        <p:spPr>
          <a:xfrm>
            <a:off x="6516216" y="911077"/>
            <a:ext cx="2181834" cy="41020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38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6"/>
          <p:cNvSpPr/>
          <p:nvPr/>
        </p:nvSpPr>
        <p:spPr>
          <a:xfrm>
            <a:off x="1205054" y="63343"/>
            <a:ext cx="6987944" cy="765947"/>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35496" y="829290"/>
            <a:ext cx="9092618" cy="6061745"/>
          </a:xfrm>
          <a:prstGeom prst="rect">
            <a:avLst/>
          </a:prstGeom>
          <a:scene3d>
            <a:camera prst="orthographicFront"/>
            <a:lightRig rig="threePt" dir="t"/>
          </a:scene3d>
          <a:sp3d>
            <a:bevelT w="127000" h="127000"/>
          </a:sp3d>
        </p:spPr>
      </p:pic>
      <p:sp>
        <p:nvSpPr>
          <p:cNvPr id="6" name="圆角矩形 5"/>
          <p:cNvSpPr/>
          <p:nvPr/>
        </p:nvSpPr>
        <p:spPr>
          <a:xfrm>
            <a:off x="588474" y="4365104"/>
            <a:ext cx="7986662" cy="1710584"/>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a:spLocks/>
          </p:cNvSpPr>
          <p:nvPr/>
        </p:nvSpPr>
        <p:spPr>
          <a:xfrm>
            <a:off x="816310" y="193110"/>
            <a:ext cx="7772400" cy="50641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zh-CN" sz="2000" cap="none"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Diboson</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Experiments</a:t>
            </a:r>
            <a:r>
              <a:rPr lang="en-US" altLang="zh-CN" sz="2800" dirty="0" smtClean="0"/>
              <a:t> </a:t>
            </a:r>
            <a:r>
              <a:rPr lang="en-US" altLang="zh-CN" sz="2000" cap="none"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vs</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NLO</a:t>
            </a:r>
            <a:r>
              <a:rPr lang="en-US" altLang="zh-CN" sz="2800" dirty="0" smtClean="0"/>
              <a:t> </a:t>
            </a: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predictions</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62071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06207" y="584956"/>
            <a:ext cx="8512051" cy="6061761"/>
          </a:xfrm>
          <a:prstGeom prst="rect">
            <a:avLst/>
          </a:prstGeom>
          <a:scene3d>
            <a:camera prst="orthographicFront"/>
            <a:lightRig rig="threePt" dir="t"/>
          </a:scene3d>
          <a:sp3d>
            <a:bevelT w="127000" h="127000"/>
          </a:sp3d>
        </p:spPr>
      </p:pic>
      <p:sp>
        <p:nvSpPr>
          <p:cNvPr id="3" name="圆角矩形 2"/>
          <p:cNvSpPr/>
          <p:nvPr/>
        </p:nvSpPr>
        <p:spPr>
          <a:xfrm>
            <a:off x="668901" y="2420888"/>
            <a:ext cx="7986662" cy="144016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68901" y="4516408"/>
            <a:ext cx="7986662" cy="2103288"/>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5944" y="1567433"/>
            <a:ext cx="9172575" cy="2314575"/>
          </a:xfrm>
          <a:prstGeom prst="rect">
            <a:avLst/>
          </a:prstGeom>
          <a:scene3d>
            <a:camera prst="orthographicFront"/>
            <a:lightRig rig="threePt" dir="t"/>
          </a:scene3d>
          <a:sp3d>
            <a:bevelT w="127000" h="127000"/>
          </a:sp3d>
        </p:spPr>
      </p:pic>
    </p:spTree>
    <p:extLst>
      <p:ext uri="{BB962C8B-B14F-4D97-AF65-F5344CB8AC3E}">
        <p14:creationId xmlns:p14="http://schemas.microsoft.com/office/powerpoint/2010/main" val="303169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47582" y="2614813"/>
            <a:ext cx="8363272" cy="2038322"/>
          </a:xfrm>
        </p:spPr>
        <p:txBody>
          <a:bodyPr/>
          <a:lstStyle/>
          <a:p>
            <a:pPr marL="0" indent="0">
              <a:buNone/>
            </a:pPr>
            <a:r>
              <a:rPr lang="en-US" altLang="zh-CN" cap="none" dirty="0" smtClean="0"/>
              <a:t>    T. </a:t>
            </a:r>
            <a:r>
              <a:rPr lang="en-US" altLang="zh-CN" cap="none" dirty="0" err="1" smtClean="0"/>
              <a:t>Gehrmann</a:t>
            </a:r>
            <a:r>
              <a:rPr lang="en-US" altLang="zh-CN" cap="none" dirty="0" smtClean="0"/>
              <a:t>, L. </a:t>
            </a:r>
            <a:r>
              <a:rPr lang="en-US" altLang="zh-CN" cap="none" dirty="0" err="1" smtClean="0"/>
              <a:t>Tancredi</a:t>
            </a:r>
            <a:r>
              <a:rPr lang="en-US" altLang="zh-CN" cap="none" dirty="0" smtClean="0"/>
              <a:t> And E. </a:t>
            </a:r>
            <a:r>
              <a:rPr lang="en-US" altLang="zh-CN" cap="none" dirty="0" err="1" smtClean="0"/>
              <a:t>Weihs</a:t>
            </a:r>
            <a:r>
              <a:rPr lang="en-US" altLang="zh-CN" cap="none" dirty="0" smtClean="0"/>
              <a:t>, JHEP 1308 (2013) 070</a:t>
            </a:r>
          </a:p>
          <a:p>
            <a:pPr marL="0" indent="0">
              <a:buNone/>
            </a:pPr>
            <a:r>
              <a:rPr lang="en-US" altLang="zh-CN" cap="none" dirty="0" smtClean="0"/>
              <a:t>    J. M. </a:t>
            </a:r>
            <a:r>
              <a:rPr lang="en-US" altLang="zh-CN" cap="none" dirty="0" err="1" smtClean="0"/>
              <a:t>Henn</a:t>
            </a:r>
            <a:r>
              <a:rPr lang="en-US" altLang="zh-CN" cap="none" dirty="0" smtClean="0"/>
              <a:t>, K. </a:t>
            </a:r>
            <a:r>
              <a:rPr lang="en-US" altLang="zh-CN" cap="none" dirty="0" err="1" smtClean="0"/>
              <a:t>Melnikov</a:t>
            </a:r>
            <a:r>
              <a:rPr lang="en-US" altLang="zh-CN" cap="none" dirty="0" smtClean="0"/>
              <a:t> And V. A. Smirnov, Arxiv:1402.7078</a:t>
            </a:r>
          </a:p>
          <a:p>
            <a:pPr marL="0" indent="0">
              <a:buNone/>
            </a:pPr>
            <a:r>
              <a:rPr lang="en-US" altLang="zh-CN" cap="none" dirty="0" smtClean="0"/>
              <a:t>    T. </a:t>
            </a:r>
            <a:r>
              <a:rPr lang="en-US" altLang="zh-CN" cap="none" dirty="0" err="1" smtClean="0"/>
              <a:t>Gehrmann</a:t>
            </a:r>
            <a:r>
              <a:rPr lang="en-US" altLang="zh-CN" cap="none" dirty="0" smtClean="0"/>
              <a:t>, A. Von </a:t>
            </a:r>
            <a:r>
              <a:rPr lang="en-US" altLang="zh-CN" cap="none" dirty="0" err="1" smtClean="0"/>
              <a:t>Manteuﬀel</a:t>
            </a:r>
            <a:r>
              <a:rPr lang="en-US" altLang="zh-CN" cap="none" dirty="0" smtClean="0"/>
              <a:t>, L. </a:t>
            </a:r>
            <a:r>
              <a:rPr lang="en-US" altLang="zh-CN" cap="none" dirty="0" err="1" smtClean="0"/>
              <a:t>Tancredi</a:t>
            </a:r>
            <a:r>
              <a:rPr lang="en-US" altLang="zh-CN" cap="none" dirty="0" smtClean="0"/>
              <a:t> And E. </a:t>
            </a:r>
            <a:r>
              <a:rPr lang="en-US" altLang="zh-CN" cap="none" dirty="0" err="1" smtClean="0"/>
              <a:t>Weihs</a:t>
            </a:r>
            <a:r>
              <a:rPr lang="en-US" altLang="zh-CN" cap="none" dirty="0" smtClean="0"/>
              <a:t>, Arxiv:1404.4853</a:t>
            </a:r>
          </a:p>
          <a:p>
            <a:pPr marL="0" indent="0">
              <a:buNone/>
            </a:pPr>
            <a:r>
              <a:rPr lang="en-US" altLang="zh-CN" cap="none" dirty="0" smtClean="0"/>
              <a:t>    F. </a:t>
            </a:r>
            <a:r>
              <a:rPr lang="en-US" altLang="zh-CN" cap="none" dirty="0" err="1" smtClean="0"/>
              <a:t>Caola</a:t>
            </a:r>
            <a:r>
              <a:rPr lang="en-US" altLang="zh-CN" cap="none" dirty="0" smtClean="0"/>
              <a:t>, J. M. </a:t>
            </a:r>
            <a:r>
              <a:rPr lang="en-US" altLang="zh-CN" cap="none" dirty="0" err="1" smtClean="0"/>
              <a:t>Henn</a:t>
            </a:r>
            <a:r>
              <a:rPr lang="en-US" altLang="zh-CN" cap="none" dirty="0" smtClean="0"/>
              <a:t>, K. </a:t>
            </a:r>
            <a:r>
              <a:rPr lang="en-US" altLang="zh-CN" cap="none" dirty="0" err="1" smtClean="0"/>
              <a:t>Melnikov</a:t>
            </a:r>
            <a:r>
              <a:rPr lang="en-US" altLang="zh-CN" cap="none" dirty="0" smtClean="0"/>
              <a:t> And V. A. Smirnov, Arxiv:1404.5590</a:t>
            </a:r>
          </a:p>
          <a:p>
            <a:pPr marL="0" indent="0">
              <a:buNone/>
            </a:pPr>
            <a:endParaRPr lang="zh-CN" altLang="en-US" dirty="0"/>
          </a:p>
        </p:txBody>
      </p:sp>
      <p:pic>
        <p:nvPicPr>
          <p:cNvPr id="4" name="图片 3"/>
          <p:cNvPicPr>
            <a:picLocks noChangeAspect="1"/>
          </p:cNvPicPr>
          <p:nvPr/>
        </p:nvPicPr>
        <p:blipFill>
          <a:blip r:embed="rId2"/>
          <a:stretch>
            <a:fillRect/>
          </a:stretch>
        </p:blipFill>
        <p:spPr>
          <a:xfrm>
            <a:off x="2195736" y="476672"/>
            <a:ext cx="4895850" cy="1895475"/>
          </a:xfrm>
          <a:prstGeom prst="rect">
            <a:avLst/>
          </a:prstGeom>
          <a:effectLst>
            <a:softEdge rad="127000"/>
          </a:effectLst>
        </p:spPr>
      </p:pic>
      <p:pic>
        <p:nvPicPr>
          <p:cNvPr id="5" name="图片 4"/>
          <p:cNvPicPr>
            <a:picLocks noChangeAspect="1"/>
          </p:cNvPicPr>
          <p:nvPr/>
        </p:nvPicPr>
        <p:blipFill>
          <a:blip r:embed="rId3"/>
          <a:stretch>
            <a:fillRect/>
          </a:stretch>
        </p:blipFill>
        <p:spPr>
          <a:xfrm>
            <a:off x="2613585" y="2033233"/>
            <a:ext cx="3933825" cy="3162300"/>
          </a:xfrm>
          <a:prstGeom prst="rect">
            <a:avLst/>
          </a:prstGeom>
          <a:scene3d>
            <a:camera prst="orthographicFront"/>
            <a:lightRig rig="threePt" dir="t"/>
          </a:scene3d>
          <a:sp3d>
            <a:bevelT w="127000" h="127000"/>
          </a:sp3d>
        </p:spPr>
      </p:pic>
      <p:sp>
        <p:nvSpPr>
          <p:cNvPr id="3" name="文本框 2"/>
          <p:cNvSpPr txBox="1"/>
          <p:nvPr/>
        </p:nvSpPr>
        <p:spPr>
          <a:xfrm>
            <a:off x="467544" y="2241738"/>
            <a:ext cx="3816424" cy="707886"/>
          </a:xfrm>
          <a:prstGeom prst="rect">
            <a:avLst/>
          </a:prstGeom>
          <a:noFill/>
        </p:spPr>
        <p:txBody>
          <a:bodyPr wrap="square" lIns="91440" tIns="45720" rIns="91440" bIns="45720">
            <a:spAutoFit/>
          </a:bodyPr>
          <a:lstStyle>
            <a:defPPr>
              <a:defRPr lang="zh-CN"/>
            </a:defPPr>
            <a:lvl1pPr>
              <a:defRPr sz="2000" b="1">
                <a:ln w="22225">
                  <a:solidFill>
                    <a:schemeClr val="accent2"/>
                  </a:solidFill>
                  <a:prstDash val="solid"/>
                </a:ln>
                <a:solidFill>
                  <a:schemeClr val="accent2">
                    <a:lumMod val="40000"/>
                    <a:lumOff val="60000"/>
                  </a:schemeClr>
                </a:solidFill>
              </a:defRPr>
            </a:lvl1pPr>
          </a:lstStyle>
          <a:p>
            <a:r>
              <a:rPr lang="en-US" altLang="zh-CN" dirty="0"/>
              <a:t>Master integral</a:t>
            </a:r>
          </a:p>
          <a:p>
            <a:endParaRPr lang="zh-CN" altLang="en-US" dirty="0"/>
          </a:p>
        </p:txBody>
      </p:sp>
      <p:sp>
        <p:nvSpPr>
          <p:cNvPr id="6" name="矩形 5"/>
          <p:cNvSpPr/>
          <p:nvPr/>
        </p:nvSpPr>
        <p:spPr>
          <a:xfrm>
            <a:off x="719225" y="5195533"/>
            <a:ext cx="7848872" cy="369332"/>
          </a:xfrm>
          <a:prstGeom prst="rect">
            <a:avLst/>
          </a:prstGeom>
        </p:spPr>
        <p:txBody>
          <a:bodyPr wrap="square">
            <a:spAutoFit/>
          </a:bodyPr>
          <a:lstStyle/>
          <a:p>
            <a:r>
              <a:rPr lang="it-IT" altLang="zh-CN" dirty="0" smtClean="0"/>
              <a:t>F</a:t>
            </a:r>
            <a:r>
              <a:rPr lang="it-IT" altLang="zh-CN" dirty="0"/>
              <a:t>. Cascioli, T. Gehrmann, M. Grazzini, Et.Al. </a:t>
            </a:r>
            <a:r>
              <a:rPr lang="en-US" altLang="zh-CN" dirty="0"/>
              <a:t>Arxiv:1405.2219</a:t>
            </a:r>
          </a:p>
        </p:txBody>
      </p:sp>
      <p:sp>
        <p:nvSpPr>
          <p:cNvPr id="7" name="矩形 6"/>
          <p:cNvSpPr/>
          <p:nvPr/>
        </p:nvSpPr>
        <p:spPr>
          <a:xfrm>
            <a:off x="467544" y="4678709"/>
            <a:ext cx="1367682" cy="400110"/>
          </a:xfrm>
          <a:prstGeom prst="rect">
            <a:avLst/>
          </a:prstGeom>
          <a:noFill/>
        </p:spPr>
        <p:txBody>
          <a:bodyPr wrap="square" lIns="91440" tIns="45720" rIns="91440" bIns="45720">
            <a:spAutoFit/>
          </a:bodyPr>
          <a:lstStyle/>
          <a:p>
            <a:r>
              <a:rPr lang="en-US" altLang="zh-CN" sz="2000" b="1" dirty="0">
                <a:ln w="22225">
                  <a:solidFill>
                    <a:schemeClr val="accent2"/>
                  </a:solidFill>
                  <a:prstDash val="solid"/>
                </a:ln>
                <a:solidFill>
                  <a:schemeClr val="accent2">
                    <a:lumMod val="40000"/>
                    <a:lumOff val="60000"/>
                  </a:schemeClr>
                </a:solidFill>
              </a:rPr>
              <a:t>ZZ NNLO </a:t>
            </a:r>
          </a:p>
        </p:txBody>
      </p:sp>
    </p:spTree>
    <p:extLst>
      <p:ext uri="{BB962C8B-B14F-4D97-AF65-F5344CB8AC3E}">
        <p14:creationId xmlns:p14="http://schemas.microsoft.com/office/powerpoint/2010/main" val="191384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可选过程 14"/>
          <p:cNvSpPr/>
          <p:nvPr/>
        </p:nvSpPr>
        <p:spPr>
          <a:xfrm>
            <a:off x="2113394" y="3483064"/>
            <a:ext cx="5051252" cy="821601"/>
          </a:xfrm>
          <a:prstGeom prst="flowChartAlternateProcess">
            <a:avLst/>
          </a:prstGeom>
          <a:solidFill>
            <a:srgbClr val="DEDEDE"/>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可选过程 11"/>
          <p:cNvSpPr/>
          <p:nvPr/>
        </p:nvSpPr>
        <p:spPr>
          <a:xfrm>
            <a:off x="2555776" y="311361"/>
            <a:ext cx="4176464" cy="657425"/>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p:nvSpPr>
        <p:spPr>
          <a:xfrm>
            <a:off x="2074732" y="5213241"/>
            <a:ext cx="5051252" cy="821601"/>
          </a:xfrm>
          <a:prstGeom prst="flowChartAlternateProcess">
            <a:avLst/>
          </a:prstGeom>
          <a:solidFill>
            <a:schemeClr val="bg1">
              <a:lumMod val="85000"/>
            </a:schemeClr>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1"/>
          <p:cNvSpPr txBox="1">
            <a:spLocks/>
          </p:cNvSpPr>
          <p:nvPr/>
        </p:nvSpPr>
        <p:spPr>
          <a:xfrm>
            <a:off x="662186" y="296546"/>
            <a:ext cx="8014270" cy="621623"/>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zh-CN"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Why</a:t>
            </a:r>
            <a:r>
              <a:rPr lang="en-US" altLang="zh-CN" sz="3200" dirty="0" smtClean="0"/>
              <a:t> </a:t>
            </a:r>
            <a:r>
              <a:rPr lang="en-US" altLang="zh-CN" sz="2000" cap="none"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rPr>
              <a:t>resummation</a:t>
            </a:r>
            <a:endParaRPr lang="zh-CN" altLang="en-US" sz="2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p:cNvSpPr txBox="1"/>
              <p:nvPr/>
            </p:nvSpPr>
            <p:spPr>
              <a:xfrm>
                <a:off x="507307" y="1197683"/>
                <a:ext cx="6757234" cy="489173"/>
              </a:xfrm>
              <a:prstGeom prst="rect">
                <a:avLst/>
              </a:prstGeom>
              <a:noFill/>
            </p:spPr>
            <p:txBody>
              <a:bodyPr wrap="none" rtlCol="0">
                <a:spAutoFit/>
              </a:bodyPr>
              <a:lstStyle/>
              <a:p>
                <a:r>
                  <a:rPr lang="en-US" altLang="zh-CN" sz="2400" dirty="0">
                    <a:latin typeface="+mn-lt"/>
                    <a:ea typeface="+mn-ea"/>
                  </a:rPr>
                  <a:t>Generic observable in hadron collisions at energy </a:t>
                </a:r>
                <a14:m>
                  <m:oMath xmlns:m="http://schemas.openxmlformats.org/officeDocument/2006/math">
                    <m:r>
                      <a:rPr lang="en-US" altLang="zh-CN" sz="2400">
                        <a:latin typeface="Cambria Math" panose="02040503050406030204" pitchFamily="18" charset="0"/>
                        <a:ea typeface="+mn-ea"/>
                      </a:rPr>
                      <m:t>√</m:t>
                    </m:r>
                    <m:r>
                      <a:rPr lang="en-US" altLang="zh-CN" sz="2400">
                        <a:latin typeface="Cambria Math" panose="02040503050406030204" pitchFamily="18" charset="0"/>
                        <a:ea typeface="+mn-ea"/>
                      </a:rPr>
                      <m:t>𝑠</m:t>
                    </m:r>
                  </m:oMath>
                </a14:m>
                <a:r>
                  <a:rPr lang="en-US" altLang="zh-CN" sz="2400" dirty="0">
                    <a:latin typeface="+mn-lt"/>
                    <a:ea typeface="+mn-ea"/>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507307" y="1197683"/>
                <a:ext cx="6757234" cy="489173"/>
              </a:xfrm>
              <a:prstGeom prst="rect">
                <a:avLst/>
              </a:prstGeom>
              <a:blipFill rotWithShape="0">
                <a:blip r:embed="rId2"/>
                <a:stretch>
                  <a:fillRect l="-1353" t="-3704" r="-451" b="-27160"/>
                </a:stretch>
              </a:blipFill>
            </p:spPr>
            <p:txBody>
              <a:bodyPr/>
              <a:lstStyle/>
              <a:p>
                <a:r>
                  <a:rPr lang="zh-CN" altLang="en-US">
                    <a:noFill/>
                  </a:rPr>
                  <a:t> </a:t>
                </a:r>
              </a:p>
            </p:txBody>
          </p:sp>
        </mc:Fallback>
      </mc:AlternateContent>
      <p:sp>
        <p:nvSpPr>
          <p:cNvPr id="5" name="矩形 4"/>
          <p:cNvSpPr/>
          <p:nvPr/>
        </p:nvSpPr>
        <p:spPr>
          <a:xfrm>
            <a:off x="528358" y="2810050"/>
            <a:ext cx="2635395" cy="461665"/>
          </a:xfrm>
          <a:prstGeom prst="rect">
            <a:avLst/>
          </a:prstGeom>
          <a:noFill/>
        </p:spPr>
        <p:txBody>
          <a:bodyPr wrap="square" lIns="91440" tIns="45720" rIns="91440" bIns="45720">
            <a:spAutoFit/>
          </a:bodyPr>
          <a:lstStyle/>
          <a:p>
            <a:r>
              <a:rPr lang="en-US" altLang="zh-CN" sz="2400" dirty="0">
                <a:latin typeface="+mn-lt"/>
                <a:ea typeface="+mn-ea"/>
              </a:rPr>
              <a:t>Parton</a:t>
            </a:r>
            <a:r>
              <a:rPr lang="en-US" altLang="zh-CN" sz="2400" b="1" dirty="0" smtClean="0">
                <a:ln w="22225">
                  <a:solidFill>
                    <a:schemeClr val="accent2"/>
                  </a:solidFill>
                  <a:prstDash val="solid"/>
                </a:ln>
                <a:solidFill>
                  <a:schemeClr val="accent2">
                    <a:lumMod val="40000"/>
                    <a:lumOff val="60000"/>
                  </a:schemeClr>
                </a:solidFill>
              </a:rPr>
              <a:t> </a:t>
            </a:r>
            <a:r>
              <a:rPr lang="en-US" altLang="zh-CN" sz="2400" dirty="0">
                <a:latin typeface="+mn-lt"/>
                <a:ea typeface="+mn-ea"/>
              </a:rPr>
              <a:t>luminosity.</a:t>
            </a:r>
            <a:endParaRPr lang="zh-CN" altLang="en-US" sz="2400" dirty="0">
              <a:latin typeface="+mn-lt"/>
              <a:ea typeface="+mn-ea"/>
            </a:endParaRPr>
          </a:p>
        </p:txBody>
      </p:sp>
      <mc:AlternateContent xmlns:mc="http://schemas.openxmlformats.org/markup-compatibility/2006">
        <mc:Choice xmlns:a14="http://schemas.microsoft.com/office/drawing/2010/main" Requires="a14">
          <p:sp>
            <p:nvSpPr>
              <p:cNvPr id="6" name="文本框 5"/>
              <p:cNvSpPr txBox="1"/>
              <p:nvPr/>
            </p:nvSpPr>
            <p:spPr>
              <a:xfrm>
                <a:off x="507307" y="4540848"/>
                <a:ext cx="7597529" cy="461665"/>
              </a:xfrm>
              <a:prstGeom prst="rect">
                <a:avLst/>
              </a:prstGeom>
              <a:noFill/>
            </p:spPr>
            <p:txBody>
              <a:bodyPr wrap="none" rtlCol="0">
                <a:spAutoFit/>
              </a:bodyPr>
              <a:lstStyle/>
              <a:p>
                <a:r>
                  <a:rPr lang="en-US" altLang="zh-CN" sz="2400" dirty="0">
                    <a:latin typeface="+mn-lt"/>
                    <a:ea typeface="+mn-ea"/>
                  </a:rPr>
                  <a:t>For the </a:t>
                </a:r>
                <a:r>
                  <a:rPr lang="en-US" altLang="zh-CN" sz="2400" dirty="0" err="1">
                    <a:latin typeface="+mn-lt"/>
                    <a:ea typeface="+mn-ea"/>
                  </a:rPr>
                  <a:t>parton</a:t>
                </a:r>
                <a:r>
                  <a:rPr lang="en-US" altLang="zh-CN" sz="2400" dirty="0">
                    <a:latin typeface="+mn-lt"/>
                    <a:ea typeface="+mn-ea"/>
                  </a:rPr>
                  <a:t> cross section </a:t>
                </a:r>
                <a14:m>
                  <m:oMath xmlns:m="http://schemas.openxmlformats.org/officeDocument/2006/math">
                    <m:r>
                      <a:rPr lang="en-US" altLang="zh-CN" sz="2400">
                        <a:latin typeface="Cambria Math" panose="02040503050406030204" pitchFamily="18" charset="0"/>
                        <a:ea typeface="+mn-ea"/>
                      </a:rPr>
                      <m:t>𝐶</m:t>
                    </m:r>
                    <m:r>
                      <a:rPr lang="en-US" altLang="zh-CN" sz="2400">
                        <a:latin typeface="Cambria Math" panose="02040503050406030204" pitchFamily="18" charset="0"/>
                        <a:ea typeface="+mn-ea"/>
                      </a:rPr>
                      <m:t>(</m:t>
                    </m:r>
                    <m:r>
                      <a:rPr lang="en-US" altLang="zh-CN" sz="2400">
                        <a:latin typeface="Cambria Math" panose="02040503050406030204" pitchFamily="18" charset="0"/>
                        <a:ea typeface="+mn-ea"/>
                      </a:rPr>
                      <m:t>𝑧</m:t>
                    </m:r>
                    <m:r>
                      <a:rPr lang="en-US" altLang="zh-CN" sz="2400">
                        <a:latin typeface="Cambria Math" panose="02040503050406030204" pitchFamily="18" charset="0"/>
                        <a:ea typeface="+mn-ea"/>
                      </a:rPr>
                      <m:t>,</m:t>
                    </m:r>
                    <m:sSub>
                      <m:sSubPr>
                        <m:ctrlPr>
                          <a:rPr lang="en-US" altLang="zh-CN" sz="2400" i="1">
                            <a:latin typeface="Cambria Math" panose="02040503050406030204" pitchFamily="18" charset="0"/>
                            <a:ea typeface="+mn-ea"/>
                          </a:rPr>
                        </m:ctrlPr>
                      </m:sSubPr>
                      <m:e>
                        <m:r>
                          <a:rPr lang="en-US" altLang="zh-CN" sz="2400">
                            <a:latin typeface="Cambria Math" panose="02040503050406030204" pitchFamily="18" charset="0"/>
                            <a:ea typeface="+mn-ea"/>
                          </a:rPr>
                          <m:t>𝛼</m:t>
                        </m:r>
                      </m:e>
                      <m:sub>
                        <m:r>
                          <a:rPr lang="en-US" altLang="zh-CN" sz="2400">
                            <a:latin typeface="Cambria Math" panose="02040503050406030204" pitchFamily="18" charset="0"/>
                            <a:ea typeface="+mn-ea"/>
                          </a:rPr>
                          <m:t>𝑠</m:t>
                        </m:r>
                      </m:sub>
                    </m:sSub>
                    <m:r>
                      <a:rPr lang="en-US" altLang="zh-CN" sz="2400">
                        <a:latin typeface="Cambria Math" panose="02040503050406030204" pitchFamily="18" charset="0"/>
                        <a:ea typeface="+mn-ea"/>
                      </a:rPr>
                      <m:t>)</m:t>
                    </m:r>
                  </m:oMath>
                </a14:m>
                <a:r>
                  <a:rPr lang="en-US" altLang="zh-CN" sz="2400" dirty="0">
                    <a:latin typeface="+mn-lt"/>
                    <a:ea typeface="+mn-ea"/>
                  </a:rPr>
                  <a:t>, it can be expanded as </a:t>
                </a:r>
                <a:endParaRPr lang="zh-CN" altLang="en-US" sz="2400" dirty="0">
                  <a:latin typeface="+mn-lt"/>
                  <a:ea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507307" y="4540848"/>
                <a:ext cx="7597529" cy="461665"/>
              </a:xfrm>
              <a:prstGeom prst="rect">
                <a:avLst/>
              </a:prstGeom>
              <a:blipFill rotWithShape="0">
                <a:blip r:embed="rId3"/>
                <a:stretch>
                  <a:fillRect l="-1203" t="-10526" r="-642"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203889" y="5152911"/>
                <a:ext cx="4633255" cy="8476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𝑛</m:t>
                              </m:r>
                            </m:sup>
                          </m:sSubSup>
                        </m:e>
                      </m:nary>
                      <m:r>
                        <a:rPr lang="en-US" altLang="zh-CN" b="0" i="1" smtClean="0">
                          <a:latin typeface="Cambria Math" panose="02040503050406030204" pitchFamily="18" charset="0"/>
                        </a:rPr>
                        <m:t>;  </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2</m:t>
                              </m:r>
                            </m:sup>
                          </m:sSup>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𝑠</m:t>
                              </m:r>
                            </m:e>
                          </m:acc>
                        </m:den>
                      </m:f>
                      <m:r>
                        <a:rPr lang="en-US" altLang="zh-CN" b="0" i="1" smtClean="0">
                          <a:latin typeface="Cambria Math" panose="02040503050406030204" pitchFamily="18" charset="0"/>
                        </a:rPr>
                        <m:t> </m:t>
                      </m:r>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2203889" y="5152911"/>
                <a:ext cx="4633255" cy="847604"/>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流程图: 可选过程 8"/>
          <p:cNvSpPr/>
          <p:nvPr/>
        </p:nvSpPr>
        <p:spPr>
          <a:xfrm>
            <a:off x="2051720" y="1867235"/>
            <a:ext cx="5051252" cy="821601"/>
          </a:xfrm>
          <a:prstGeom prst="flowChartAlternateProcess">
            <a:avLst/>
          </a:prstGeom>
          <a:solidFill>
            <a:srgbClr val="DEDEDE"/>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矩形 9"/>
              <p:cNvSpPr/>
              <p:nvPr/>
            </p:nvSpPr>
            <p:spPr>
              <a:xfrm>
                <a:off x="1825005" y="1879147"/>
                <a:ext cx="5688632" cy="7142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𝜎</m:t>
                      </m:r>
                      <m:d>
                        <m:dPr>
                          <m:ctrlPr>
                            <a:rPr lang="en-US" altLang="zh-CN" i="1">
                              <a:latin typeface="Cambria Math" panose="02040503050406030204" pitchFamily="18" charset="0"/>
                            </a:rPr>
                          </m:ctrlPr>
                        </m:dPr>
                        <m:e>
                          <m:r>
                            <a:rPr lang="en-US" altLang="zh-CN" i="1">
                              <a:latin typeface="Cambria Math" panose="02040503050406030204" pitchFamily="18" charset="0"/>
                            </a:rPr>
                            <m:t>𝜏</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2</m:t>
                              </m:r>
                            </m:sup>
                          </m:sSup>
                        </m:e>
                      </m:d>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𝜏</m:t>
                          </m:r>
                        </m:sub>
                        <m:sup>
                          <m:r>
                            <a:rPr lang="en-US" altLang="zh-CN" i="1">
                              <a:latin typeface="Cambria Math" panose="02040503050406030204" pitchFamily="18" charset="0"/>
                            </a:rPr>
                            <m:t>1</m:t>
                          </m:r>
                        </m:sup>
                        <m:e>
                          <m:f>
                            <m:fPr>
                              <m:ctrlPr>
                                <a:rPr lang="en-US" altLang="zh-CN" i="1">
                                  <a:latin typeface="Cambria Math" panose="02040503050406030204" pitchFamily="18" charset="0"/>
                                </a:rPr>
                              </m:ctrlPr>
                            </m:fPr>
                            <m:num>
                              <m:r>
                                <a:rPr lang="en-US" altLang="zh-CN" i="1">
                                  <a:latin typeface="Cambria Math" panose="02040503050406030204" pitchFamily="18" charset="0"/>
                                </a:rPr>
                                <m:t>𝑑𝑧</m:t>
                              </m:r>
                            </m:num>
                            <m:den>
                              <m:r>
                                <a:rPr lang="en-US" altLang="zh-CN" i="1">
                                  <a:latin typeface="Cambria Math" panose="02040503050406030204" pitchFamily="18" charset="0"/>
                                </a:rPr>
                                <m:t>𝑧</m:t>
                              </m:r>
                            </m:den>
                          </m:f>
                          <m:r>
                            <a:rPr lang="en-US" altLang="zh-CN" i="1" smtClean="0">
                              <a:latin typeface="Cambria Math" panose="02040503050406030204" pitchFamily="18" charset="0"/>
                            </a:rPr>
                            <m:t>ℒ</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𝜏</m:t>
                                  </m:r>
                                </m:num>
                                <m:den>
                                  <m:r>
                                    <a:rPr lang="en-US" altLang="zh-CN" i="1">
                                      <a:latin typeface="Cambria Math" panose="02040503050406030204" pitchFamily="18" charset="0"/>
                                    </a:rPr>
                                    <m:t>𝑧</m:t>
                                  </m:r>
                                </m:den>
                              </m:f>
                            </m:e>
                          </m:d>
                          <m:r>
                            <a:rPr lang="en-US" altLang="zh-CN" i="1">
                              <a:latin typeface="Cambria Math" panose="02040503050406030204" pitchFamily="18" charset="0"/>
                            </a:rPr>
                            <m:t>𝐶</m:t>
                          </m:r>
                          <m:d>
                            <m:dPr>
                              <m:ctrlPr>
                                <a:rPr lang="en-US" altLang="zh-CN" i="1">
                                  <a:latin typeface="Cambria Math" panose="02040503050406030204" pitchFamily="18" charset="0"/>
                                </a:rPr>
                              </m:ctrlPr>
                            </m:dPr>
                            <m:e>
                              <m:r>
                                <a:rPr lang="en-US" altLang="zh-CN" i="1">
                                  <a:latin typeface="Cambria Math" panose="02040503050406030204" pitchFamily="18" charset="0"/>
                                </a:rPr>
                                <m:t>𝑧</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𝑠</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2</m:t>
                                      </m:r>
                                    </m:sup>
                                  </m:sSup>
                                </m:e>
                              </m:d>
                            </m:e>
                          </m:d>
                          <m:r>
                            <a:rPr lang="en-US" altLang="zh-CN" i="1">
                              <a:latin typeface="Cambria Math" panose="02040503050406030204" pitchFamily="18" charset="0"/>
                            </a:rPr>
                            <m:t>;   </m:t>
                          </m:r>
                          <m:r>
                            <a:rPr lang="en-US" altLang="zh-CN" i="1">
                              <a:latin typeface="Cambria Math" panose="02040503050406030204" pitchFamily="18" charset="0"/>
                            </a:rPr>
                            <m:t>𝜏</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𝑀</m:t>
                                  </m:r>
                                </m:e>
                                <m:sup>
                                  <m:r>
                                    <a:rPr lang="en-US" altLang="zh-CN" i="1">
                                      <a:latin typeface="Cambria Math" panose="02040503050406030204" pitchFamily="18" charset="0"/>
                                    </a:rPr>
                                    <m:t>2</m:t>
                                  </m:r>
                                </m:sup>
                              </m:sSup>
                            </m:num>
                            <m:den>
                              <m:r>
                                <a:rPr lang="en-US" altLang="zh-CN" i="1">
                                  <a:latin typeface="Cambria Math" panose="02040503050406030204" pitchFamily="18" charset="0"/>
                                </a:rPr>
                                <m:t>𝑠</m:t>
                              </m:r>
                            </m:den>
                          </m:f>
                        </m:e>
                      </m:nary>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1825005" y="1879147"/>
                <a:ext cx="5688632" cy="71429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1745157" y="3509574"/>
                <a:ext cx="5688632" cy="8205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ℒ</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𝑓</m:t>
                              </m:r>
                            </m:sub>
                          </m:sSub>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𝑞𝑞</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 </m:t>
                          </m:r>
                        </m:sup>
                        <m:e>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1</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𝑑𝑥</m:t>
                                  </m:r>
                                </m:num>
                                <m:den>
                                  <m:r>
                                    <a:rPr lang="en-US" altLang="zh-CN" b="0" i="1" smtClean="0">
                                      <a:latin typeface="Cambria Math" panose="02040503050406030204" pitchFamily="18" charset="0"/>
                                    </a:rPr>
                                    <m:t>𝑥</m:t>
                                  </m:r>
                                </m:den>
                              </m:f>
                            </m:e>
                          </m:nary>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𝑞</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𝑓</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𝑞</m:t>
                                  </m:r>
                                  <m:r>
                                    <a:rPr lang="en-US" altLang="zh-CN" b="0" i="1" smtClean="0">
                                      <a:latin typeface="Cambria Math" panose="02040503050406030204" pitchFamily="18" charset="0"/>
                                    </a:rPr>
                                    <m:t>′</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𝑓</m:t>
                                      </m:r>
                                    </m:sub>
                                  </m:sSub>
                                </m:e>
                              </m:d>
                            </m:e>
                          </m:d>
                        </m:e>
                      </m:nary>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1745157" y="3509574"/>
                <a:ext cx="5688632" cy="820546"/>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7842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spDef>
      <a:spPr>
        <a:solidFill>
          <a:schemeClr val="bg1">
            <a:lumMod val="85000"/>
          </a:schemeClr>
        </a:solidFill>
        <a:ln>
          <a:solidFill>
            <a:schemeClr val="bg1"/>
          </a:solidFill>
        </a:ln>
        <a:scene3d>
          <a:camera prst="orthographicFront"/>
          <a:lightRig rig="threePt" dir="t"/>
        </a:scene3d>
        <a:sp3d>
          <a:bevelT/>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6068</TotalTime>
  <Words>431</Words>
  <Application>Microsoft Office PowerPoint</Application>
  <PresentationFormat>全屏显示(4:3)</PresentationFormat>
  <Paragraphs>88</Paragraphs>
  <Slides>19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华文中宋</vt:lpstr>
      <vt:lpstr>宋体</vt:lpstr>
      <vt:lpstr>Arial</vt:lpstr>
      <vt:lpstr>Arial</vt:lpstr>
      <vt:lpstr>Cambria Math</vt:lpstr>
      <vt:lpstr>Times New Roman</vt:lpstr>
      <vt:lpstr>Tw Cen MT</vt:lpstr>
      <vt:lpstr>Wingdings</vt:lpstr>
      <vt:lpstr>水滴</vt:lpstr>
      <vt:lpstr>Threshold Resummation for Electroweak Gauge Boson Pair at the LHC</vt:lpstr>
      <vt:lpstr>PowerPoint 演示文稿</vt:lpstr>
      <vt:lpstr>Anomalous Triple Gauge couplings</vt:lpstr>
      <vt:lpstr>Anomalous Triple Gauge couplings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Htq couplings  at QCD NLO</dc:title>
  <dc:creator>雨林木风</dc:creator>
  <cp:lastModifiedBy>yancy yan</cp:lastModifiedBy>
  <cp:revision>244</cp:revision>
  <dcterms:created xsi:type="dcterms:W3CDTF">2012-12-11T09:04:33Z</dcterms:created>
  <dcterms:modified xsi:type="dcterms:W3CDTF">2014-05-16T07:07:11Z</dcterms:modified>
</cp:coreProperties>
</file>