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8" r:id="rId3"/>
    <p:sldId id="268" r:id="rId4"/>
    <p:sldId id="308" r:id="rId5"/>
    <p:sldId id="269" r:id="rId6"/>
    <p:sldId id="271" r:id="rId7"/>
    <p:sldId id="272" r:id="rId8"/>
    <p:sldId id="273" r:id="rId9"/>
    <p:sldId id="278" r:id="rId10"/>
    <p:sldId id="279" r:id="rId11"/>
    <p:sldId id="307" r:id="rId12"/>
    <p:sldId id="312" r:id="rId13"/>
    <p:sldId id="313" r:id="rId14"/>
    <p:sldId id="286" r:id="rId15"/>
    <p:sldId id="319" r:id="rId16"/>
    <p:sldId id="320" r:id="rId17"/>
    <p:sldId id="321" r:id="rId18"/>
    <p:sldId id="309" r:id="rId19"/>
    <p:sldId id="310" r:id="rId20"/>
    <p:sldId id="311" r:id="rId21"/>
    <p:sldId id="314" r:id="rId22"/>
    <p:sldId id="315" r:id="rId23"/>
    <p:sldId id="316" r:id="rId24"/>
    <p:sldId id="317" r:id="rId25"/>
    <p:sldId id="318" r:id="rId26"/>
    <p:sldId id="303" r:id="rId27"/>
    <p:sldId id="304" r:id="rId28"/>
    <p:sldId id="276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7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26810-4782-4733-A051-D35783A65B08}" type="datetimeFigureOut">
              <a:rPr lang="zh-CN" altLang="en-US" smtClean="0"/>
              <a:pPr/>
              <a:t>2014-5-16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312FE-790F-413F-AB08-DE76B8BE3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7055" y="8684826"/>
            <a:ext cx="2970945" cy="45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 anchor="b"/>
          <a:lstStyle/>
          <a:p>
            <a:pPr algn="r" eaLnBrk="0" hangingPunct="0"/>
            <a:fld id="{7B002990-8C6D-4A23-8EAA-6D3C24F2B8E3}" type="slidenum">
              <a:rPr lang="zh-CN" altLang="en-US" sz="1100">
                <a:ea typeface="ＭＳ Ｐゴシック" pitchFamily="34" charset="-128"/>
              </a:rPr>
              <a:pPr algn="r" eaLnBrk="0" hangingPunct="0"/>
              <a:t>2</a:t>
            </a:fld>
            <a:endParaRPr lang="en-US" altLang="zh-CN" sz="1100">
              <a:ea typeface="ＭＳ Ｐゴシック" pitchFamily="34" charset="-128"/>
            </a:endParaRPr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85453" y="8684826"/>
            <a:ext cx="2970946" cy="45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912813" eaLnBrk="0" hangingPunct="0"/>
            <a:fld id="{53A5E334-B358-458C-BE02-032001C847EE}" type="slidenum">
              <a:rPr lang="zh-CN" altLang="en-US" sz="1000">
                <a:solidFill>
                  <a:srgbClr val="000000"/>
                </a:solidFill>
                <a:ea typeface="ＭＳ Ｐゴシック" pitchFamily="34" charset="-128"/>
              </a:rPr>
              <a:pPr algn="r" defTabSz="912813" eaLnBrk="0" hangingPunct="0"/>
              <a:t>2</a:t>
            </a:fld>
            <a:endParaRPr lang="en-US" altLang="zh-CN" sz="10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3557"/>
          </a:xfrm>
          <a:noFill/>
        </p:spPr>
        <p:txBody>
          <a:bodyPr lIns="91424" tIns="45713" rIns="91424" bIns="45713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BA56B-6F4C-41F3-8C53-AA4FEA4694B7}" type="slidenum">
              <a:rPr lang="zh-CN" altLang="en-US" smtClean="0">
                <a:latin typeface="Arial" charset="0"/>
              </a:rPr>
              <a:pPr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观测</a:t>
            </a:r>
            <a:r>
              <a:rPr lang="en-US" altLang="zh-CN" smtClean="0"/>
              <a:t>=</a:t>
            </a:r>
            <a:r>
              <a:rPr lang="zh-CN" altLang="en-US" smtClean="0"/>
              <a:t>注入</a:t>
            </a:r>
            <a:r>
              <a:rPr lang="en-US" altLang="zh-CN" smtClean="0"/>
              <a:t>+</a:t>
            </a:r>
            <a:r>
              <a:rPr lang="zh-CN" altLang="en-US" smtClean="0"/>
              <a:t>传播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7CDB-436E-41AB-9206-C0F0E87DD98B}" type="datetime1">
              <a:rPr lang="zh-CN" altLang="en-US" smtClean="0"/>
              <a:pPr/>
              <a:t>2014-5-16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宇宙线及天体物理前沿问题研讨会， 南京国际会议大酒店，</a:t>
            </a:r>
            <a:r>
              <a:rPr lang="en-US" altLang="zh-CN" smtClean="0"/>
              <a:t>2013-10-11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9F2-EBA2-4C62-A49F-194F9E3AB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B46-6876-4E38-B304-EE39920EDE00}" type="datetime1">
              <a:rPr lang="zh-CN" altLang="en-US" smtClean="0"/>
              <a:pPr/>
              <a:t>2014-5-16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宇宙线及天体物理前沿问题研讨会， 南京国际会议大酒店，</a:t>
            </a:r>
            <a:r>
              <a:rPr lang="en-US" altLang="zh-CN" smtClean="0"/>
              <a:t>2013-10-11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9F2-EBA2-4C62-A49F-194F9E3AB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4490-AF1B-41F7-859A-B0703232E203}" type="datetime1">
              <a:rPr lang="zh-CN" altLang="en-US" smtClean="0"/>
              <a:pPr/>
              <a:t>2014-5-16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宇宙线及天体物理前沿问题研讨会， 南京国际会议大酒店，</a:t>
            </a:r>
            <a:r>
              <a:rPr lang="en-US" altLang="zh-CN" smtClean="0"/>
              <a:t>2013-10-11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9F2-EBA2-4C62-A49F-194F9E3AB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7C35-0152-4E16-9F86-0DC4B040A8A9}" type="datetime1">
              <a:rPr lang="zh-CN" altLang="en-US" smtClean="0"/>
              <a:pPr/>
              <a:t>2014-5-16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宇宙线及天体物理前沿问题研讨会， 南京国际会议大酒店，</a:t>
            </a:r>
            <a:r>
              <a:rPr lang="en-US" altLang="zh-CN" smtClean="0"/>
              <a:t>2013-10-11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9F2-EBA2-4C62-A49F-194F9E3AB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5AB3-03DE-4FF7-A051-AF9ECBFCF226}" type="datetime1">
              <a:rPr lang="zh-CN" altLang="en-US" smtClean="0"/>
              <a:pPr/>
              <a:t>2014-5-16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宇宙线及天体物理前沿问题研讨会， 南京国际会议大酒店，</a:t>
            </a:r>
            <a:r>
              <a:rPr lang="en-US" altLang="zh-CN" smtClean="0"/>
              <a:t>2013-10-11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9F2-EBA2-4C62-A49F-194F9E3AB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E442-6173-4374-9516-959969BE6901}" type="datetime1">
              <a:rPr lang="zh-CN" altLang="en-US" smtClean="0"/>
              <a:pPr/>
              <a:t>2014-5-16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宇宙线及天体物理前沿问题研讨会， 南京国际会议大酒店，</a:t>
            </a:r>
            <a:r>
              <a:rPr lang="en-US" altLang="zh-CN" smtClean="0"/>
              <a:t>2013-10-11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9F2-EBA2-4C62-A49F-194F9E3AB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C9E6-A31A-451E-BD00-426B6A043BCE}" type="datetime1">
              <a:rPr lang="zh-CN" altLang="en-US" smtClean="0"/>
              <a:pPr/>
              <a:t>2014-5-16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宇宙线及天体物理前沿问题研讨会， 南京国际会议大酒店，</a:t>
            </a:r>
            <a:r>
              <a:rPr lang="en-US" altLang="zh-CN" smtClean="0"/>
              <a:t>2013-10-11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9F2-EBA2-4C62-A49F-194F9E3AB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E6A7-ADC6-4ACE-8E87-A31E73F490E6}" type="datetime1">
              <a:rPr lang="zh-CN" altLang="en-US" smtClean="0"/>
              <a:pPr/>
              <a:t>2014-5-16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宇宙线及天体物理前沿问题研讨会， 南京国际会议大酒店，</a:t>
            </a:r>
            <a:r>
              <a:rPr lang="en-US" altLang="zh-CN" smtClean="0"/>
              <a:t>2013-10-11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9F2-EBA2-4C62-A49F-194F9E3AB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011-C74D-4FCB-9DD9-914BF377C330}" type="datetime1">
              <a:rPr lang="zh-CN" altLang="en-US" smtClean="0"/>
              <a:pPr/>
              <a:t>2014-5-16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宇宙线及天体物理前沿问题研讨会， 南京国际会议大酒店，</a:t>
            </a:r>
            <a:r>
              <a:rPr lang="en-US" altLang="zh-CN" smtClean="0"/>
              <a:t>2013-10-11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9F2-EBA2-4C62-A49F-194F9E3AB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DB7A-4416-41E6-B89F-831EBAE863C5}" type="datetime1">
              <a:rPr lang="zh-CN" altLang="en-US" smtClean="0"/>
              <a:pPr/>
              <a:t>2014-5-16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宇宙线及天体物理前沿问题研讨会， 南京国际会议大酒店，</a:t>
            </a:r>
            <a:r>
              <a:rPr lang="en-US" altLang="zh-CN" smtClean="0"/>
              <a:t>2013-10-11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9F2-EBA2-4C62-A49F-194F9E3AB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28D-69A2-4DB7-94BF-AEE3951267A2}" type="datetime1">
              <a:rPr lang="zh-CN" altLang="en-US" smtClean="0"/>
              <a:pPr/>
              <a:t>2014-5-16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宇宙线及天体物理前沿问题研讨会， 南京国际会议大酒店，</a:t>
            </a:r>
            <a:r>
              <a:rPr lang="en-US" altLang="zh-CN" smtClean="0"/>
              <a:t>2013-10-11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9F2-EBA2-4C62-A49F-194F9E3AB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4B10D-2747-4CC1-A11B-EC5BEC5F13A2}" type="datetime1">
              <a:rPr lang="zh-CN" altLang="en-US" smtClean="0"/>
              <a:pPr/>
              <a:t>2014-5-16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宇宙线及天体物理前沿问题研讨会， 南京国际会议大酒店，</a:t>
            </a:r>
            <a:r>
              <a:rPr lang="en-US" altLang="zh-CN" smtClean="0"/>
              <a:t>2013-10-11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989F2-EBA2-4C62-A49F-194F9E3AB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Study of the AMS-02 results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毕效</a:t>
            </a:r>
            <a:r>
              <a:rPr lang="zh-CN" altLang="en-US" dirty="0" smtClean="0"/>
              <a:t>军 </a:t>
            </a:r>
            <a:r>
              <a:rPr lang="en-US" altLang="zh-CN" dirty="0" smtClean="0"/>
              <a:t>(Bi Xiao-Jun)</a:t>
            </a:r>
          </a:p>
          <a:p>
            <a:r>
              <a:rPr lang="zh-CN" altLang="en-US" dirty="0" smtClean="0"/>
              <a:t>中国科学院高能物理研究所 </a:t>
            </a:r>
            <a:r>
              <a:rPr lang="en-US" altLang="zh-CN" dirty="0" smtClean="0"/>
              <a:t>(IHEP)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43174" y="6072206"/>
            <a:ext cx="3857652" cy="649269"/>
          </a:xfrm>
        </p:spPr>
        <p:txBody>
          <a:bodyPr/>
          <a:lstStyle/>
          <a:p>
            <a:r>
              <a:rPr lang="en-US" altLang="zh-CN" sz="1800" dirty="0" smtClean="0"/>
              <a:t>9</a:t>
            </a:r>
            <a:r>
              <a:rPr lang="en-US" altLang="zh-CN" sz="1800" baseline="30000" dirty="0" smtClean="0"/>
              <a:t>th</a:t>
            </a:r>
            <a:r>
              <a:rPr lang="en-US" altLang="zh-CN" sz="1800" dirty="0" smtClean="0"/>
              <a:t> workshop of </a:t>
            </a:r>
            <a:r>
              <a:rPr lang="en-US" altLang="zh-CN" sz="1800" dirty="0" err="1" smtClean="0"/>
              <a:t>TeV</a:t>
            </a:r>
            <a:r>
              <a:rPr lang="en-US" altLang="zh-CN" sz="1800" dirty="0" smtClean="0"/>
              <a:t> physics working group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2014-5-17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304800" y="381000"/>
            <a:ext cx="853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Fermi data has systematic errors?</a:t>
            </a:r>
            <a:endParaRPr lang="zh-CN" altLang="en-US" sz="240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895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524000"/>
            <a:ext cx="19812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228600" y="990600"/>
            <a:ext cx="876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Fermi has a </a:t>
            </a:r>
            <a:r>
              <a:rPr lang="en-US" altLang="zh-CN">
                <a:solidFill>
                  <a:srgbClr val="FF0000"/>
                </a:solidFill>
              </a:rPr>
              <a:t>5%-10% </a:t>
            </a:r>
            <a:r>
              <a:rPr lang="en-US" altLang="zh-CN"/>
              <a:t>uncertainty of absolute energy scale,  this induce a </a:t>
            </a:r>
            <a:r>
              <a:rPr lang="en-US" altLang="zh-CN">
                <a:solidFill>
                  <a:srgbClr val="FF0000"/>
                </a:solidFill>
              </a:rPr>
              <a:t>10~20%</a:t>
            </a:r>
            <a:r>
              <a:rPr lang="en-US" altLang="zh-CN"/>
              <a:t> in flux</a:t>
            </a:r>
            <a:endParaRPr lang="zh-CN" altLang="en-US"/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381000" y="2590800"/>
            <a:ext cx="8305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We give other two simulations: include the Fermi/HESS systematic errors; not include Fermi data at all.</a:t>
            </a:r>
            <a:endParaRPr lang="zh-CN" altLang="en-US" sz="2400"/>
          </a:p>
        </p:txBody>
      </p:sp>
      <p:pic>
        <p:nvPicPr>
          <p:cNvPr id="1434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886200"/>
            <a:ext cx="77533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0" name="Title 1"/>
          <p:cNvSpPr txBox="1">
            <a:spLocks/>
          </p:cNvSpPr>
          <p:nvPr/>
        </p:nvSpPr>
        <p:spPr bwMode="auto">
          <a:xfrm>
            <a:off x="1588" y="0"/>
            <a:ext cx="910431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ctr"/>
          <a:lstStyle>
            <a:lvl1pPr defTabSz="455613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455613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455613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455613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455613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zh-CN" altLang="en-US" sz="3600" b="1" dirty="0">
                <a:solidFill>
                  <a:srgbClr val="0000FF"/>
                </a:solidFill>
                <a:latin typeface="Arial Unicode MS" pitchFamily="34" charset="-122"/>
                <a:ea typeface="楷体" pitchFamily="49" charset="-122"/>
                <a:cs typeface="Arial" pitchFamily="34" charset="0"/>
              </a:rPr>
              <a:t>宇宙线中的</a:t>
            </a:r>
            <a:r>
              <a:rPr lang="zh-CN" altLang="en-US" sz="3600" b="1" dirty="0">
                <a:solidFill>
                  <a:srgbClr val="FF0000"/>
                </a:solidFill>
                <a:latin typeface="Arial Unicode MS" pitchFamily="34" charset="-122"/>
                <a:ea typeface="楷体" pitchFamily="49" charset="-122"/>
                <a:cs typeface="Arial" pitchFamily="34" charset="0"/>
              </a:rPr>
              <a:t>电子</a:t>
            </a:r>
            <a:r>
              <a:rPr lang="zh-CN" altLang="en-US" sz="3600" b="1" dirty="0">
                <a:solidFill>
                  <a:srgbClr val="0000FF"/>
                </a:solidFill>
                <a:latin typeface="Arial Unicode MS" pitchFamily="34" charset="-122"/>
                <a:ea typeface="楷体" pitchFamily="49" charset="-122"/>
                <a:cs typeface="Arial" pitchFamily="34" charset="0"/>
              </a:rPr>
              <a:t>加</a:t>
            </a:r>
            <a:r>
              <a:rPr lang="zh-CN" altLang="en-US" sz="3600" b="1" dirty="0">
                <a:solidFill>
                  <a:srgbClr val="FF0000"/>
                </a:solidFill>
                <a:latin typeface="Arial Unicode MS" pitchFamily="34" charset="-122"/>
                <a:ea typeface="楷体" pitchFamily="49" charset="-122"/>
                <a:cs typeface="Arial" pitchFamily="34" charset="0"/>
              </a:rPr>
              <a:t>正电子</a:t>
            </a:r>
            <a:r>
              <a:rPr lang="zh-CN" altLang="en-US" sz="3600" b="1" dirty="0">
                <a:solidFill>
                  <a:srgbClr val="0000FF"/>
                </a:solidFill>
                <a:latin typeface="Arial Unicode MS" pitchFamily="34" charset="-122"/>
                <a:ea typeface="楷体" pitchFamily="49" charset="-122"/>
                <a:cs typeface="Arial" pitchFamily="34" charset="0"/>
              </a:rPr>
              <a:t>能谱</a:t>
            </a:r>
            <a:endParaRPr lang="en-US" altLang="zh-CN" sz="3600" b="1" dirty="0">
              <a:solidFill>
                <a:srgbClr val="0000FF"/>
              </a:solidFill>
              <a:latin typeface="Arial Unicode MS" pitchFamily="34" charset="-122"/>
              <a:ea typeface="楷体" pitchFamily="49" charset="-122"/>
              <a:cs typeface="Arial" pitchFamily="34" charset="0"/>
            </a:endParaRPr>
          </a:p>
          <a:p>
            <a:pPr algn="ctr" eaLnBrk="0" hangingPunct="0"/>
            <a:r>
              <a:rPr lang="zh-CN" altLang="en-US" sz="3600" b="1" dirty="0">
                <a:solidFill>
                  <a:srgbClr val="0000FF"/>
                </a:solidFill>
                <a:latin typeface="Arial Unicode MS" pitchFamily="34" charset="-122"/>
                <a:ea typeface="楷体" pitchFamily="49" charset="-122"/>
                <a:cs typeface="Arial" pitchFamily="34" charset="0"/>
              </a:rPr>
              <a:t>与以往实验的比较</a:t>
            </a:r>
            <a:endParaRPr lang="en-US" altLang="zh-CN" sz="3600" b="1" dirty="0">
              <a:solidFill>
                <a:srgbClr val="0000FF"/>
              </a:solidFill>
              <a:latin typeface="Arial Unicode MS" pitchFamily="34" charset="-122"/>
              <a:ea typeface="楷体" pitchFamily="49" charset="-122"/>
              <a:cs typeface="Arial" pitchFamily="34" charset="0"/>
            </a:endParaRPr>
          </a:p>
        </p:txBody>
      </p:sp>
      <p:pic>
        <p:nvPicPr>
          <p:cNvPr id="459778" name="Picture 1" descr="E3_allexp_nogrid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047" t="2530" r="842" b="5251"/>
          <a:stretch>
            <a:fillRect/>
          </a:stretch>
        </p:blipFill>
        <p:spPr bwMode="auto">
          <a:xfrm>
            <a:off x="790575" y="1066800"/>
            <a:ext cx="798195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9781" name="CasellaDiTesto 5"/>
          <p:cNvSpPr txBox="1">
            <a:spLocks noChangeArrowheads="1"/>
          </p:cNvSpPr>
          <p:nvPr/>
        </p:nvSpPr>
        <p:spPr bwMode="auto">
          <a:xfrm rot="-5400000">
            <a:off x="-1771650" y="3133725"/>
            <a:ext cx="450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7" tIns="45698" rIns="91397" bIns="45698">
            <a:spAutoFit/>
          </a:bodyPr>
          <a:lstStyle>
            <a:lvl1pPr defTabSz="431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454025" indent="1588" defTabSz="4318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909638" indent="1588" defTabSz="4318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365250" indent="1588" defTabSz="4318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819275" indent="1588" defTabSz="4318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276475" indent="1588" defTabSz="431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733675" indent="1588" defTabSz="431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90875" indent="1588" defTabSz="431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48075" indent="1588" defTabSz="431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Arial Unicode MS" pitchFamily="34" charset="-122"/>
                <a:ea typeface="楷体" pitchFamily="49" charset="-122"/>
              </a:rPr>
              <a:t>流量 </a:t>
            </a:r>
            <a:r>
              <a:rPr lang="en-US" altLang="zh-CN" sz="2800" b="1">
                <a:solidFill>
                  <a:srgbClr val="000000"/>
                </a:solidFill>
                <a:latin typeface="Arial Unicode MS" pitchFamily="34" charset="-122"/>
                <a:ea typeface="楷体" pitchFamily="49" charset="-122"/>
              </a:rPr>
              <a:t>x E</a:t>
            </a:r>
            <a:r>
              <a:rPr lang="it-IT" altLang="zh-CN" sz="2800" b="1" baseline="30000">
                <a:solidFill>
                  <a:srgbClr val="000000"/>
                </a:solidFill>
                <a:latin typeface="Arial Unicode MS" pitchFamily="34" charset="-122"/>
                <a:ea typeface="楷体" pitchFamily="49" charset="-122"/>
              </a:rPr>
              <a:t>3 </a:t>
            </a:r>
            <a:r>
              <a:rPr lang="en-US" altLang="zh-CN" sz="2800" b="1">
                <a:solidFill>
                  <a:srgbClr val="000000"/>
                </a:solidFill>
                <a:latin typeface="Arial Unicode MS" pitchFamily="34" charset="-122"/>
                <a:ea typeface="楷体" pitchFamily="49" charset="-122"/>
              </a:rPr>
              <a:t>(s sr m</a:t>
            </a:r>
            <a:r>
              <a:rPr lang="en-US" altLang="zh-CN" sz="2800" b="1" baseline="30000">
                <a:solidFill>
                  <a:srgbClr val="000000"/>
                </a:solidFill>
                <a:latin typeface="Arial Unicode MS" pitchFamily="34" charset="-122"/>
                <a:ea typeface="楷体" pitchFamily="49" charset="-122"/>
              </a:rPr>
              <a:t>2 </a:t>
            </a:r>
            <a:r>
              <a:rPr lang="en-US" altLang="zh-CN" sz="2800" b="1">
                <a:solidFill>
                  <a:srgbClr val="000000"/>
                </a:solidFill>
                <a:latin typeface="Arial Unicode MS" pitchFamily="34" charset="-122"/>
                <a:ea typeface="楷体" pitchFamily="49" charset="-122"/>
              </a:rPr>
              <a:t>GeV)</a:t>
            </a:r>
            <a:r>
              <a:rPr lang="en-US" altLang="zh-CN" sz="2800" b="1" baseline="30000">
                <a:solidFill>
                  <a:srgbClr val="000000"/>
                </a:solidFill>
                <a:latin typeface="Arial Unicode MS" pitchFamily="34" charset="-122"/>
                <a:ea typeface="楷体" pitchFamily="49" charset="-122"/>
              </a:rPr>
              <a:t>-1</a:t>
            </a:r>
            <a:endParaRPr lang="it-IT" altLang="zh-CN" sz="2800" b="1" baseline="30000">
              <a:solidFill>
                <a:srgbClr val="000000"/>
              </a:solidFill>
              <a:latin typeface="Arial Unicode MS" pitchFamily="34" charset="-122"/>
              <a:ea typeface="楷体" pitchFamily="49" charset="-122"/>
            </a:endParaRPr>
          </a:p>
        </p:txBody>
      </p:sp>
      <p:sp>
        <p:nvSpPr>
          <p:cNvPr id="459782" name="TextBox 5"/>
          <p:cNvSpPr txBox="1">
            <a:spLocks noChangeArrowheads="1"/>
          </p:cNvSpPr>
          <p:nvPr/>
        </p:nvSpPr>
        <p:spPr bwMode="auto">
          <a:xfrm>
            <a:off x="4437063" y="6335713"/>
            <a:ext cx="1930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0" tIns="45674" rIns="91350" bIns="4567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454025" indent="158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909638" indent="1588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365250" indent="15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819275" indent="1588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276475" indent="1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733675" indent="1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90875" indent="1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48075" indent="1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Arial Unicode MS" pitchFamily="34" charset="-122"/>
                <a:ea typeface="楷体" pitchFamily="49" charset="-122"/>
              </a:rPr>
              <a:t>能量</a:t>
            </a:r>
            <a:r>
              <a:rPr lang="en-US" altLang="zh-CN" sz="2800" b="1">
                <a:solidFill>
                  <a:srgbClr val="000000"/>
                </a:solidFill>
                <a:latin typeface="Arial Unicode MS" pitchFamily="34" charset="-122"/>
                <a:ea typeface="楷体" pitchFamily="49" charset="-122"/>
              </a:rPr>
              <a:t>(GeV)</a:t>
            </a:r>
          </a:p>
        </p:txBody>
      </p:sp>
      <p:sp>
        <p:nvSpPr>
          <p:cNvPr id="459783" name="TextBox 6"/>
          <p:cNvSpPr txBox="1">
            <a:spLocks noChangeArrowheads="1"/>
          </p:cNvSpPr>
          <p:nvPr/>
        </p:nvSpPr>
        <p:spPr bwMode="auto">
          <a:xfrm>
            <a:off x="4356100" y="1538288"/>
            <a:ext cx="36004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AMS-02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重要结果：</a:t>
            </a:r>
            <a:endParaRPr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以前的实验结果是错误的</a:t>
            </a:r>
          </a:p>
        </p:txBody>
      </p:sp>
      <p:pic>
        <p:nvPicPr>
          <p:cNvPr id="8" name="Immagine 17" descr="ams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" y="31750"/>
            <a:ext cx="938213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For DM the tension is stronger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AMS02-Fermi</a:t>
            </a:r>
            <a:r>
              <a:rPr lang="zh-CN" altLang="en-US" sz="2800" dirty="0" smtClean="0"/>
              <a:t>），</a:t>
            </a:r>
            <a:r>
              <a:rPr lang="el-GR" altLang="zh-CN" sz="2800" dirty="0" smtClean="0"/>
              <a:t>χ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dof</a:t>
            </a:r>
            <a:r>
              <a:rPr lang="en-US" altLang="zh-CN" sz="2800" dirty="0" smtClean="0"/>
              <a:t>=3.3 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without Fermi, tau final state gives good fit</a:t>
            </a:r>
            <a:endParaRPr lang="zh-CN" altLang="en-US" sz="28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357298"/>
            <a:ext cx="7585516" cy="530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611560" y="836712"/>
            <a:ext cx="800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/>
              <a:t>Fitting results of chi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 per </a:t>
            </a:r>
            <a:r>
              <a:rPr lang="en-US" altLang="zh-CN" sz="2800" dirty="0" err="1" smtClean="0"/>
              <a:t>d.o.f</a:t>
            </a:r>
            <a:endParaRPr lang="zh-CN" altLang="en-US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285992"/>
            <a:ext cx="77438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7189" y="1"/>
            <a:ext cx="4259158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14153"/>
            <a:ext cx="9144000" cy="354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571472" y="428604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伽玛射线和反质子的限制</a:t>
            </a:r>
          </a:p>
        </p:txBody>
      </p:sp>
      <p:pic>
        <p:nvPicPr>
          <p:cNvPr id="2150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685800"/>
            <a:ext cx="60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3733800"/>
            <a:ext cx="6858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38100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51520" y="1340768"/>
            <a:ext cx="435771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Yuan, Bi, Chen, </a:t>
            </a:r>
            <a:r>
              <a:rPr lang="en-US" altLang="zh-CN" dirty="0" err="1" smtClean="0"/>
              <a:t>Guo</a:t>
            </a:r>
            <a:r>
              <a:rPr lang="en-US" altLang="zh-CN" dirty="0" smtClean="0"/>
              <a:t>, Lin, Zhang, 1304.1482</a:t>
            </a:r>
          </a:p>
          <a:p>
            <a:r>
              <a:rPr lang="en-US" altLang="zh-CN" dirty="0" smtClean="0"/>
              <a:t>See also, Jin, Wu, Zhou, 1304.1997</a:t>
            </a:r>
          </a:p>
          <a:p>
            <a:r>
              <a:rPr lang="en-US" altLang="zh-CN" dirty="0" err="1" smtClean="0"/>
              <a:t>Cholis</a:t>
            </a:r>
            <a:r>
              <a:rPr lang="en-US" altLang="zh-CN" dirty="0" smtClean="0"/>
              <a:t>, Hooper,  1840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Electron spectrum with a break--- for pulsar</a:t>
            </a:r>
            <a:endParaRPr lang="zh-CN" alt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78957"/>
            <a:ext cx="8229600" cy="296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29224" y="1571612"/>
            <a:ext cx="34290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Yuan, Q., Bi, XJ, </a:t>
            </a:r>
            <a:r>
              <a:rPr lang="en-US" altLang="zh-CN" dirty="0" err="1" smtClean="0"/>
              <a:t>arXiv</a:t>
            </a:r>
            <a:r>
              <a:rPr lang="en-US" altLang="zh-CN" dirty="0" smtClean="0"/>
              <a:t> 1304.2687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142852"/>
            <a:ext cx="7901014" cy="57150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暗物质到</a:t>
            </a:r>
            <a:r>
              <a:rPr lang="en-US" altLang="zh-CN" dirty="0" smtClean="0"/>
              <a:t>mu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tau</a:t>
            </a:r>
            <a:endParaRPr lang="zh-CN" altLang="en-US" dirty="0"/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643314"/>
            <a:ext cx="8181622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928670"/>
            <a:ext cx="8001024" cy="274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80962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500306"/>
            <a:ext cx="8343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357562"/>
            <a:ext cx="7858180" cy="13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478632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Chi2</a:t>
            </a:r>
            <a:r>
              <a:rPr lang="zh-CN" altLang="en-US" dirty="0" smtClean="0"/>
              <a:t>大大减小到</a:t>
            </a:r>
            <a:r>
              <a:rPr lang="en-US" altLang="zh-CN" dirty="0" smtClean="0"/>
              <a:t>~1</a:t>
            </a:r>
            <a:r>
              <a:rPr lang="zh-CN" altLang="en-US" dirty="0" smtClean="0"/>
              <a:t>，这时可以很好拟合数据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16200000" flipV="1">
            <a:off x="3979124" y="3479066"/>
            <a:ext cx="900000" cy="4286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643174" y="2357430"/>
            <a:ext cx="4143404" cy="19001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V="1">
            <a:off x="6765206" y="3450372"/>
            <a:ext cx="900000" cy="42862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68760"/>
            <a:ext cx="2242592" cy="63408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Interpret data with pulsars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en-US" altLang="zh-CN" sz="2800" dirty="0" smtClean="0"/>
              <a:t>Yin et al.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1304. 4128</a:t>
            </a:r>
            <a:endParaRPr lang="zh-CN" altLang="en-US" sz="2800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904" y="0"/>
            <a:ext cx="698409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501008"/>
            <a:ext cx="38957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3933056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Index ~ 2, softer than before to fit PAMELA. Therefore larger total injection power.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4211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 consider contributions from nearby pulsars and add contributions from all pulsars.</a:t>
            </a:r>
            <a:endParaRPr lang="zh-CN" altLang="en-US" sz="24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3212976"/>
            <a:ext cx="8113416" cy="364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0"/>
            <a:ext cx="4716016" cy="316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AMS02</a:t>
            </a:r>
            <a:r>
              <a:rPr lang="zh-CN" altLang="en-US" sz="2800" b="1" dirty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是国际空间站上唯一</a:t>
            </a:r>
            <a:r>
              <a:rPr lang="zh-CN" altLang="en-US" sz="2800" b="1" dirty="0" smtClean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大型科学实验</a:t>
            </a:r>
            <a:r>
              <a:rPr lang="zh-CN" altLang="en-US" sz="2800" b="1" dirty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，将长期在轨运行</a:t>
            </a:r>
            <a:r>
              <a:rPr lang="zh-CN" altLang="en-US" sz="2800" b="1" dirty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endParaRPr lang="en-US" altLang="zh-CN" sz="2800" b="1" dirty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1000108"/>
            <a:ext cx="9144000" cy="3532188"/>
            <a:chOff x="0" y="1441"/>
            <a:chExt cx="5760" cy="2225"/>
          </a:xfrm>
        </p:grpSpPr>
        <p:pic>
          <p:nvPicPr>
            <p:cNvPr id="5125" name="Picture 3" descr="C:\Documents and Settings\Samuel.PCAMSTS\Desktop\AMS.2k2.jpg"/>
            <p:cNvPicPr>
              <a:picLocks noChangeAspect="1" noChangeArrowheads="1"/>
            </p:cNvPicPr>
            <p:nvPr/>
          </p:nvPicPr>
          <p:blipFill>
            <a:blip r:embed="rId3" cstate="print"/>
            <a:srcRect t="10822" b="20544"/>
            <a:stretch>
              <a:fillRect/>
            </a:stretch>
          </p:blipFill>
          <p:spPr bwMode="auto">
            <a:xfrm>
              <a:off x="0" y="1441"/>
              <a:ext cx="5760" cy="222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5126" name="Text Box 4"/>
            <p:cNvSpPr txBox="1">
              <a:spLocks noChangeArrowheads="1"/>
            </p:cNvSpPr>
            <p:nvPr/>
          </p:nvSpPr>
          <p:spPr bwMode="auto">
            <a:xfrm>
              <a:off x="1512" y="1603"/>
              <a:ext cx="53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52402" tIns="26200" rIns="52402" bIns="26200">
              <a:spAutoFit/>
            </a:bodyPr>
            <a:lstStyle/>
            <a:p>
              <a:pPr algn="ctr" defTabSz="523875" eaLnBrk="0" hangingPunct="0"/>
              <a:r>
                <a:rPr lang="en-US" altLang="zh-CN" sz="2400" u="sng">
                  <a:solidFill>
                    <a:srgbClr val="FF0000"/>
                  </a:solidFill>
                  <a:latin typeface="Arial Black" charset="0"/>
                  <a:ea typeface="ＭＳ Ｐゴシック" pitchFamily="34" charset="-128"/>
                </a:rPr>
                <a:t>AMS</a:t>
              </a:r>
            </a:p>
          </p:txBody>
        </p:sp>
        <p:sp>
          <p:nvSpPr>
            <p:cNvPr id="5127" name="Rectangle 3"/>
            <p:cNvSpPr>
              <a:spLocks noChangeArrowheads="1"/>
            </p:cNvSpPr>
            <p:nvPr/>
          </p:nvSpPr>
          <p:spPr bwMode="auto">
            <a:xfrm>
              <a:off x="1571" y="2052"/>
              <a:ext cx="302" cy="3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642910" y="4929198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AMS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物理目标：暗物质寻找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AMS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物理目标：寻找反物质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zh-CN" sz="2400" b="1" dirty="0" smtClean="0">
                <a:solidFill>
                  <a:srgbClr val="CE2E1A"/>
                </a:solidFill>
                <a:latin typeface="+mn-ea"/>
              </a:rPr>
              <a:t>AMS</a:t>
            </a:r>
            <a:r>
              <a:rPr lang="zh-CN" altLang="en-US" sz="2400" b="1" dirty="0" smtClean="0">
                <a:solidFill>
                  <a:srgbClr val="CE2E1A"/>
                </a:solidFill>
                <a:latin typeface="+mn-ea"/>
              </a:rPr>
              <a:t>物理目标：带电宇宙线的精确测量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8" name="Group 1"/>
          <p:cNvGrpSpPr>
            <a:grpSpLocks/>
          </p:cNvGrpSpPr>
          <p:nvPr/>
        </p:nvGrpSpPr>
        <p:grpSpPr bwMode="auto">
          <a:xfrm>
            <a:off x="3500430" y="642918"/>
            <a:ext cx="5291175" cy="4086225"/>
            <a:chOff x="-795338" y="139700"/>
            <a:chExt cx="5300663" cy="4085843"/>
          </a:xfrm>
        </p:grpSpPr>
        <p:pic>
          <p:nvPicPr>
            <p:cNvPr id="9" name="Picture 2" descr="ting_edit"/>
            <p:cNvPicPr>
              <a:picLocks noChangeAspect="1" noChangeArrowheads="1"/>
            </p:cNvPicPr>
            <p:nvPr/>
          </p:nvPicPr>
          <p:blipFill>
            <a:blip r:embed="rId4" cstate="print"/>
            <a:srcRect l="7622" r="11086"/>
            <a:stretch>
              <a:fillRect/>
            </a:stretch>
          </p:blipFill>
          <p:spPr bwMode="auto">
            <a:xfrm>
              <a:off x="1384300" y="492125"/>
              <a:ext cx="3121025" cy="3732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 rot="210034">
              <a:off x="1803400" y="1103313"/>
              <a:ext cx="1122363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400" b="0">
                  <a:solidFill>
                    <a:srgbClr val="000000"/>
                  </a:solidFill>
                  <a:latin typeface="Helvetica" pitchFamily="34" charset="0"/>
                </a:rPr>
                <a:t>TRD</a:t>
              </a: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 rot="357158">
              <a:off x="2112611" y="1647925"/>
              <a:ext cx="53886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1400" b="0">
                  <a:solidFill>
                    <a:srgbClr val="000000"/>
                  </a:solidFill>
                  <a:latin typeface="Helvetica" pitchFamily="34" charset="0"/>
                </a:rPr>
                <a:t>TOF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 rot="-5400000">
              <a:off x="2711450" y="2408347"/>
              <a:ext cx="8509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400" b="0">
                  <a:solidFill>
                    <a:srgbClr val="000000"/>
                  </a:solidFill>
                  <a:latin typeface="Helvetica" pitchFamily="34" charset="0"/>
                </a:rPr>
                <a:t>Tracker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 rot="611893">
              <a:off x="2234848" y="2978250"/>
              <a:ext cx="53886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1400" b="0" dirty="0">
                  <a:solidFill>
                    <a:srgbClr val="000000"/>
                  </a:solidFill>
                  <a:latin typeface="Helvetica" pitchFamily="34" charset="0"/>
                </a:rPr>
                <a:t>TOF</a:t>
              </a: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 rot="481191">
              <a:off x="2180431" y="3244950"/>
              <a:ext cx="62389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1400" b="0">
                  <a:solidFill>
                    <a:srgbClr val="000000"/>
                  </a:solidFill>
                  <a:latin typeface="Helvetica" pitchFamily="34" charset="0"/>
                </a:rPr>
                <a:t>RICH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 rot="513089">
              <a:off x="2435871" y="3950083"/>
              <a:ext cx="654346" cy="275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85000"/>
                </a:lnSpc>
              </a:pPr>
              <a:r>
                <a:rPr lang="en-US" altLang="zh-CN" sz="1400" b="0">
                  <a:solidFill>
                    <a:srgbClr val="000000"/>
                  </a:solidFill>
                  <a:latin typeface="Helvetica" pitchFamily="34" charset="0"/>
                </a:rPr>
                <a:t>ECAL</a:t>
              </a:r>
            </a:p>
          </p:txBody>
        </p:sp>
        <p:cxnSp>
          <p:nvCxnSpPr>
            <p:cNvPr id="16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420952" y="1338137"/>
              <a:ext cx="304772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48"/>
            <p:cNvCxnSpPr>
              <a:cxnSpLocks noChangeShapeType="1"/>
            </p:cNvCxnSpPr>
            <p:nvPr/>
          </p:nvCxnSpPr>
          <p:spPr bwMode="auto">
            <a:xfrm rot="16200000" flipH="1">
              <a:off x="2674951" y="1401637"/>
              <a:ext cx="273024" cy="177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Straight Connector 51"/>
            <p:cNvCxnSpPr>
              <a:cxnSpLocks noChangeShapeType="1"/>
            </p:cNvCxnSpPr>
            <p:nvPr/>
          </p:nvCxnSpPr>
          <p:spPr bwMode="auto">
            <a:xfrm rot="5400000">
              <a:off x="2467783" y="1461161"/>
              <a:ext cx="298422" cy="19843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Straight Connector 52"/>
            <p:cNvCxnSpPr>
              <a:cxnSpLocks noChangeShapeType="1"/>
            </p:cNvCxnSpPr>
            <p:nvPr/>
          </p:nvCxnSpPr>
          <p:spPr bwMode="auto">
            <a:xfrm rot="5400000">
              <a:off x="2509853" y="1531803"/>
              <a:ext cx="323820" cy="1079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Straight Connector 54"/>
            <p:cNvCxnSpPr>
              <a:cxnSpLocks noChangeShapeType="1"/>
            </p:cNvCxnSpPr>
            <p:nvPr/>
          </p:nvCxnSpPr>
          <p:spPr bwMode="auto">
            <a:xfrm rot="16200000" flipH="1">
              <a:off x="2628914" y="1539739"/>
              <a:ext cx="304772" cy="1079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Straight Connector 78"/>
            <p:cNvCxnSpPr>
              <a:cxnSpLocks noChangeShapeType="1"/>
            </p:cNvCxnSpPr>
            <p:nvPr/>
          </p:nvCxnSpPr>
          <p:spPr bwMode="auto">
            <a:xfrm rot="16200000" flipH="1">
              <a:off x="1059019" y="2049282"/>
              <a:ext cx="3349312" cy="571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" name="Arc 81"/>
            <p:cNvSpPr>
              <a:spLocks noChangeArrowheads="1"/>
            </p:cNvSpPr>
            <p:nvPr/>
          </p:nvSpPr>
          <p:spPr bwMode="auto">
            <a:xfrm rot="967578">
              <a:off x="-795338" y="517525"/>
              <a:ext cx="3568701" cy="2673350"/>
            </a:xfrm>
            <a:custGeom>
              <a:avLst/>
              <a:gdLst>
                <a:gd name="T0" fmla="*/ 3448411 w 3568701"/>
                <a:gd name="T1" fmla="*/ 854206 h 2673350"/>
                <a:gd name="T2" fmla="*/ 1784352 w 3568701"/>
                <a:gd name="T3" fmla="*/ 1336675 h 2673350"/>
                <a:gd name="T4" fmla="*/ 3231259 w 3568701"/>
                <a:gd name="T5" fmla="*/ 2118898 h 2673350"/>
                <a:gd name="T6" fmla="*/ 0 60000 65536"/>
                <a:gd name="T7" fmla="*/ 0 60000 65536"/>
                <a:gd name="T8" fmla="*/ 0 60000 65536"/>
                <a:gd name="T9" fmla="*/ 3231259 w 3568701"/>
                <a:gd name="T10" fmla="*/ 854206 h 2673350"/>
                <a:gd name="T11" fmla="*/ 3568701 w 3568701"/>
                <a:gd name="T12" fmla="*/ 2118898 h 26733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68701" h="2673350" stroke="0">
                  <a:moveTo>
                    <a:pt x="3448411" y="854206"/>
                  </a:moveTo>
                  <a:lnTo>
                    <a:pt x="3448411" y="854205"/>
                  </a:lnTo>
                  <a:cubicBezTo>
                    <a:pt x="3527917" y="1008088"/>
                    <a:pt x="3568701" y="1171668"/>
                    <a:pt x="3568701" y="1336675"/>
                  </a:cubicBezTo>
                  <a:cubicBezTo>
                    <a:pt x="3568701" y="1617496"/>
                    <a:pt x="3450635" y="1891184"/>
                    <a:pt x="3231258" y="2118898"/>
                  </a:cubicBezTo>
                  <a:lnTo>
                    <a:pt x="1784351" y="1336675"/>
                  </a:lnTo>
                  <a:lnTo>
                    <a:pt x="3448411" y="854206"/>
                  </a:lnTo>
                  <a:close/>
                </a:path>
                <a:path w="3568701" h="2673350" fill="none">
                  <a:moveTo>
                    <a:pt x="3448411" y="854206"/>
                  </a:moveTo>
                  <a:lnTo>
                    <a:pt x="3448411" y="854205"/>
                  </a:lnTo>
                  <a:cubicBezTo>
                    <a:pt x="3527917" y="1008088"/>
                    <a:pt x="3568701" y="1171668"/>
                    <a:pt x="3568701" y="1336675"/>
                  </a:cubicBezTo>
                  <a:cubicBezTo>
                    <a:pt x="3568701" y="1617496"/>
                    <a:pt x="3450635" y="1891184"/>
                    <a:pt x="3231258" y="2118898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3" name="Straight Arrow Connector 90"/>
            <p:cNvCxnSpPr>
              <a:cxnSpLocks noChangeShapeType="1"/>
            </p:cNvCxnSpPr>
            <p:nvPr/>
          </p:nvCxnSpPr>
          <p:spPr bwMode="auto">
            <a:xfrm rot="16200000" flipH="1">
              <a:off x="2732091" y="3579490"/>
              <a:ext cx="57145" cy="317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Straight Arrow Connector 94"/>
            <p:cNvCxnSpPr>
              <a:cxnSpLocks noChangeShapeType="1"/>
            </p:cNvCxnSpPr>
            <p:nvPr/>
          </p:nvCxnSpPr>
          <p:spPr bwMode="auto">
            <a:xfrm rot="5400000">
              <a:off x="2368553" y="2803274"/>
              <a:ext cx="60319" cy="4762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2360612" y="2424113"/>
              <a:ext cx="3545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200" b="0">
                  <a:solidFill>
                    <a:srgbClr val="E71700"/>
                  </a:solidFill>
                  <a:latin typeface="Arial Black" pitchFamily="34" charset="0"/>
                </a:rPr>
                <a:t>e</a:t>
              </a:r>
              <a:r>
                <a:rPr lang="en-US" altLang="zh-CN" sz="1200" b="0" baseline="30000">
                  <a:solidFill>
                    <a:srgbClr val="E71700"/>
                  </a:solidFill>
                  <a:latin typeface="Arial Black" pitchFamily="34" charset="0"/>
                </a:rPr>
                <a:t>+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2695575" y="1839913"/>
              <a:ext cx="3545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200" b="0" dirty="0">
                  <a:solidFill>
                    <a:srgbClr val="E71700"/>
                  </a:solidFill>
                  <a:latin typeface="Arial Black" pitchFamily="34" charset="0"/>
                </a:rPr>
                <a:t>e</a:t>
              </a:r>
              <a:r>
                <a:rPr lang="en-US" altLang="zh-CN" sz="1200" b="0" baseline="30000" dirty="0">
                  <a:solidFill>
                    <a:srgbClr val="E71700"/>
                  </a:solidFill>
                  <a:latin typeface="Arial Black" pitchFamily="34" charset="0"/>
                </a:rPr>
                <a:t>+</a:t>
              </a:r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2525712" y="139700"/>
              <a:ext cx="2872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200" b="0">
                  <a:solidFill>
                    <a:srgbClr val="E71700"/>
                  </a:solidFill>
                  <a:latin typeface="Arial Black" pitchFamily="34" charset="0"/>
                </a:rPr>
                <a:t>p</a:t>
              </a:r>
              <a:endParaRPr lang="en-US" altLang="zh-CN" sz="1200" b="0" baseline="30000">
                <a:solidFill>
                  <a:srgbClr val="E71700"/>
                </a:solidFill>
                <a:latin typeface="Arial Black" pitchFamily="34" charset="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500313" y="1897063"/>
              <a:ext cx="2872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200" b="0">
                  <a:solidFill>
                    <a:srgbClr val="E71700"/>
                  </a:solidFill>
                  <a:latin typeface="Arial Black" pitchFamily="34" charset="0"/>
                </a:rPr>
                <a:t>p</a:t>
              </a:r>
              <a:endParaRPr lang="en-US" altLang="zh-CN" sz="1200" b="0" baseline="30000">
                <a:solidFill>
                  <a:srgbClr val="E71700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DM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pulsar: flux anisotropy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spectrum wiggles</a:t>
            </a:r>
            <a:endParaRPr lang="zh-CN" alt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40833"/>
            <a:ext cx="4283968" cy="41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708920"/>
            <a:ext cx="4628382" cy="3463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428628"/>
          </a:xfrm>
        </p:spPr>
        <p:txBody>
          <a:bodyPr>
            <a:noAutofit/>
          </a:bodyPr>
          <a:lstStyle/>
          <a:p>
            <a:r>
              <a:rPr lang="en-US" altLang="zh-CN" sz="3400" dirty="0" smtClean="0"/>
              <a:t>Systematic study of uncertainties of astrophysics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4286280" cy="4525963"/>
          </a:xfrm>
        </p:spPr>
        <p:txBody>
          <a:bodyPr/>
          <a:lstStyle/>
          <a:p>
            <a:r>
              <a:rPr lang="en-US" altLang="zh-CN" dirty="0" smtClean="0"/>
              <a:t>Propagation</a:t>
            </a:r>
          </a:p>
          <a:p>
            <a:r>
              <a:rPr lang="en-US" altLang="zh-CN" dirty="0" smtClean="0"/>
              <a:t>Treatment of low energy data</a:t>
            </a:r>
          </a:p>
          <a:p>
            <a:r>
              <a:rPr lang="en-US" altLang="zh-CN" dirty="0" smtClean="0"/>
              <a:t>Models of strong interaction</a:t>
            </a:r>
          </a:p>
          <a:p>
            <a:r>
              <a:rPr lang="en-US" altLang="zh-CN" dirty="0" err="1" smtClean="0"/>
              <a:t>Galprop</a:t>
            </a:r>
            <a:r>
              <a:rPr lang="en-US" altLang="zh-CN" dirty="0" smtClean="0"/>
              <a:t> version</a:t>
            </a:r>
          </a:p>
          <a:p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084748"/>
            <a:ext cx="3905251" cy="5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642918"/>
            <a:ext cx="85820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Propagation uncertainties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724275"/>
            <a:ext cx="44481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6" y="2214554"/>
            <a:ext cx="6142774" cy="414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488" y="2500306"/>
            <a:ext cx="492186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Low energy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643050"/>
            <a:ext cx="67246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Strong interaction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387157"/>
            <a:ext cx="7353430" cy="525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Strong interaction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387157"/>
            <a:ext cx="7353430" cy="525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06" y="274638"/>
            <a:ext cx="5043494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质子谱有（无）拐折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379661"/>
            <a:ext cx="6357982" cy="447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42852"/>
            <a:ext cx="350520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Different </a:t>
            </a:r>
            <a:r>
              <a:rPr lang="en-US" altLang="zh-CN" dirty="0" err="1" smtClean="0"/>
              <a:t>Galprop</a:t>
            </a:r>
            <a:r>
              <a:rPr lang="en-US" altLang="zh-CN" dirty="0" smtClean="0"/>
              <a:t> versions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85926"/>
            <a:ext cx="7000924" cy="48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Summary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With the AMS-02 precise data quantitative study is important!</a:t>
            </a:r>
          </a:p>
          <a:p>
            <a:r>
              <a:rPr lang="en-US" altLang="zh-CN" dirty="0" smtClean="0"/>
              <a:t>Astrophysical uncertainties DO NOT change fitting results a lot, for example </a:t>
            </a:r>
            <a:r>
              <a:rPr lang="en-US" altLang="zh-CN" dirty="0" err="1" smtClean="0"/>
              <a:t>m_DM</a:t>
            </a:r>
            <a:r>
              <a:rPr lang="en-US" altLang="zh-CN" dirty="0" smtClean="0"/>
              <a:t> is within </a:t>
            </a:r>
            <a:r>
              <a:rPr lang="en-US" altLang="zh-CN" dirty="0" smtClean="0"/>
              <a:t>2~3; future AMS02 data will considerably reduce </a:t>
            </a:r>
            <a:r>
              <a:rPr lang="en-US" altLang="zh-CN" smtClean="0"/>
              <a:t>the uncertainty.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Fermi </a:t>
            </a:r>
            <a:r>
              <a:rPr lang="en-US" altLang="zh-CN" dirty="0" smtClean="0"/>
              <a:t>electron spectrum shows inconsistence with AMS-02 positron ratio, by our fitting program. </a:t>
            </a:r>
          </a:p>
          <a:p>
            <a:r>
              <a:rPr lang="en-US" altLang="zh-CN" dirty="0" smtClean="0"/>
              <a:t>DM interpretation of AMS-02 positron ratio meets challenges from Fermi gamma observations.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 break at the electron spectrum can reconcile the tension between AMS-02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Fermi</a:t>
            </a:r>
          </a:p>
          <a:p>
            <a:r>
              <a:rPr lang="en-US" altLang="zh-CN" dirty="0" smtClean="0"/>
              <a:t>Pulsars explain data </a:t>
            </a:r>
            <a:r>
              <a:rPr lang="en-US" altLang="zh-CN" dirty="0" smtClean="0"/>
              <a:t>well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4100" name="Picture 3" descr="all_exp_fraction-2(correction)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857232"/>
            <a:ext cx="6599265" cy="506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Fitting to the AMS-02 data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The positron fraction rises above ~10GeV, which can </a:t>
            </a:r>
            <a:r>
              <a:rPr lang="en-US" altLang="zh-CN" dirty="0" smtClean="0"/>
              <a:t>not </a:t>
            </a:r>
            <a:r>
              <a:rPr lang="en-US" altLang="zh-CN" dirty="0" smtClean="0"/>
              <a:t>be explained by cosmic ray physics. Extra sources of positron are needed, usually include astrophysical sources, such as nearby pulsars or dark matter</a:t>
            </a:r>
          </a:p>
          <a:p>
            <a:r>
              <a:rPr lang="en-US" altLang="zh-CN" dirty="0" smtClean="0"/>
              <a:t>By a global fitting to the precise data of AMS-02 we study the properties of cosmic ray background and the extra sources (either pulsars or dark matter)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792162"/>
          </a:xfrm>
        </p:spPr>
        <p:txBody>
          <a:bodyPr/>
          <a:lstStyle/>
          <a:p>
            <a:r>
              <a:rPr lang="zh-CN" altLang="en-US" smtClean="0">
                <a:ea typeface="楷体_GB2312" pitchFamily="49" charset="-122"/>
              </a:rPr>
              <a:t>宇宙线的产生和传播</a:t>
            </a:r>
            <a:endParaRPr lang="zh-CN" altLang="en-US" smtClean="0"/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044575"/>
            <a:ext cx="7978775" cy="581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14546" y="2714620"/>
            <a:ext cx="4929222" cy="923330"/>
          </a:xfrm>
          <a:prstGeom prst="rect">
            <a:avLst/>
          </a:prstGeom>
          <a:solidFill>
            <a:srgbClr val="FFC000">
              <a:alpha val="94000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5400" b="1" i="1" dirty="0" smtClean="0">
                <a:solidFill>
                  <a:srgbClr val="00B050"/>
                </a:solidFill>
              </a:rPr>
              <a:t>源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+ </a:t>
            </a:r>
            <a:r>
              <a:rPr lang="zh-CN" altLang="en-US" sz="5400" b="1" i="1" dirty="0" smtClean="0">
                <a:solidFill>
                  <a:srgbClr val="00B050"/>
                </a:solidFill>
              </a:rPr>
              <a:t>传播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= </a:t>
            </a:r>
            <a:r>
              <a:rPr lang="zh-CN" altLang="en-US" sz="5400" dirty="0" smtClean="0"/>
              <a:t>观测</a:t>
            </a:r>
            <a:endParaRPr lang="zh-CN" altLang="en-US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28802"/>
            <a:ext cx="762793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304800"/>
            <a:ext cx="8072438" cy="163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/>
              <a:t>第一步，我们用宇宙线数据，用</a:t>
            </a:r>
            <a:r>
              <a:rPr lang="en-US" altLang="zh-CN" sz="2000" dirty="0"/>
              <a:t>MCMC</a:t>
            </a:r>
            <a:r>
              <a:rPr lang="zh-CN" altLang="en-US" sz="2000" dirty="0"/>
              <a:t>的方法拟合传播参数，在下面拟合</a:t>
            </a:r>
            <a:r>
              <a:rPr lang="en-US" altLang="zh-CN" sz="2000" dirty="0"/>
              <a:t>AMS02</a:t>
            </a:r>
            <a:r>
              <a:rPr lang="zh-CN" altLang="en-US" sz="2000" dirty="0"/>
              <a:t>、</a:t>
            </a:r>
            <a:r>
              <a:rPr lang="en-US" altLang="zh-CN" sz="2000" dirty="0"/>
              <a:t>Fermi</a:t>
            </a:r>
            <a:r>
              <a:rPr lang="zh-CN" altLang="en-US" sz="2000" dirty="0"/>
              <a:t>的电子谱的时候，固定这些传播的参数。</a:t>
            </a: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r>
              <a:rPr lang="en-US" altLang="zh-CN" dirty="0"/>
              <a:t>1</a:t>
            </a:r>
            <a:r>
              <a:rPr lang="zh-CN" altLang="en-US" dirty="0"/>
              <a:t>，物理上传播是独立的，不应用电子的数据去拟合传播参数。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2</a:t>
            </a:r>
            <a:r>
              <a:rPr lang="zh-CN" altLang="en-US" dirty="0"/>
              <a:t>，精度相差非常多，会使得传播参数完全不合理。</a:t>
            </a:r>
          </a:p>
        </p:txBody>
      </p:sp>
      <p:pic>
        <p:nvPicPr>
          <p:cNvPr id="819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778375"/>
            <a:ext cx="4102100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072330" y="2071678"/>
            <a:ext cx="19288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Lin, </a:t>
            </a:r>
            <a:r>
              <a:rPr lang="en-US" altLang="zh-CN" dirty="0" err="1" smtClean="0"/>
              <a:t>Cai</a:t>
            </a:r>
            <a:r>
              <a:rPr lang="en-US" altLang="zh-CN" dirty="0" smtClean="0"/>
              <a:t>, Yuan, Bi 2013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Bkg+pulsar</a:t>
            </a:r>
            <a:r>
              <a:rPr lang="en-US" altLang="zh-CN" dirty="0" smtClean="0"/>
              <a:t> (or DM)</a:t>
            </a:r>
            <a:r>
              <a:rPr lang="zh-CN" altLang="en-US" dirty="0" smtClean="0"/>
              <a:t>拟合数据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1371600"/>
            <a:ext cx="6791325" cy="1971675"/>
          </a:xfrm>
          <a:noFill/>
        </p:spPr>
      </p:pic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467544" y="4725144"/>
            <a:ext cx="8143932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We adopt MCMC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algorithm so that the fit converge quickly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For </a:t>
            </a:r>
            <a:r>
              <a:rPr lang="en-US" altLang="zh-CN" sz="2400" dirty="0" smtClean="0"/>
              <a:t>one set of parameters we </a:t>
            </a:r>
            <a:r>
              <a:rPr lang="en-US" altLang="zh-CN" sz="2400" dirty="0" smtClean="0"/>
              <a:t>calculate the propagation </a:t>
            </a:r>
            <a:r>
              <a:rPr lang="en-US" altLang="zh-CN" sz="2400" dirty="0" smtClean="0"/>
              <a:t>and compare the result </a:t>
            </a:r>
            <a:r>
              <a:rPr lang="en-US" altLang="zh-CN" sz="2400" dirty="0" smtClean="0"/>
              <a:t>with </a:t>
            </a:r>
            <a:r>
              <a:rPr lang="en-US" altLang="zh-CN" sz="2400" dirty="0" smtClean="0"/>
              <a:t>the </a:t>
            </a:r>
            <a:r>
              <a:rPr lang="en-US" altLang="zh-CN" sz="2400" dirty="0" smtClean="0"/>
              <a:t>AMS-02 data</a:t>
            </a:r>
            <a:endParaRPr lang="en-US" altLang="zh-CN" sz="2400" dirty="0"/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276600"/>
            <a:ext cx="30480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505200"/>
            <a:ext cx="3571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3108" y="142852"/>
            <a:ext cx="3357586" cy="646331"/>
          </a:xfrm>
          <a:prstGeom prst="rect">
            <a:avLst/>
          </a:prstGeom>
          <a:solidFill>
            <a:srgbClr val="FFC000">
              <a:alpha val="94000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i="1" dirty="0" smtClean="0">
                <a:solidFill>
                  <a:srgbClr val="00B050"/>
                </a:solidFill>
              </a:rPr>
              <a:t>源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+ </a:t>
            </a:r>
            <a:r>
              <a:rPr lang="zh-CN" altLang="en-US" sz="3600" dirty="0" smtClean="0"/>
              <a:t>传播 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观测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31024" cy="70609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拟合的数据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AMS02  </a:t>
            </a:r>
            <a:r>
              <a:rPr lang="zh-CN" altLang="en-US" sz="2800" dirty="0" smtClean="0"/>
              <a:t>正电子比</a:t>
            </a:r>
            <a:endParaRPr lang="en-US" altLang="zh-CN" sz="2800" dirty="0" smtClean="0"/>
          </a:p>
          <a:p>
            <a:r>
              <a:rPr lang="en-US" altLang="zh-CN" sz="2800" i="1" dirty="0" smtClean="0">
                <a:solidFill>
                  <a:srgbClr val="FF0000"/>
                </a:solidFill>
              </a:rPr>
              <a:t>PAMELA </a:t>
            </a:r>
            <a:r>
              <a:rPr lang="zh-CN" altLang="en-US" sz="2800" i="1" dirty="0" smtClean="0">
                <a:solidFill>
                  <a:srgbClr val="FF0000"/>
                </a:solidFill>
              </a:rPr>
              <a:t>电子谱，质子谱</a:t>
            </a:r>
            <a:endParaRPr lang="en-US" altLang="zh-CN" sz="2800" i="1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Fermi/HESS</a:t>
            </a:r>
            <a:r>
              <a:rPr lang="zh-CN" altLang="en-US" sz="2800" dirty="0" smtClean="0"/>
              <a:t>的总电子谱</a:t>
            </a:r>
            <a:endParaRPr lang="en-US" altLang="zh-CN" sz="2800" dirty="0" smtClean="0"/>
          </a:p>
          <a:p>
            <a:endParaRPr lang="zh-CN" altLang="en-US" sz="2800" dirty="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85728"/>
            <a:ext cx="350520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542804"/>
            <a:ext cx="6143668" cy="431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357158" y="285728"/>
            <a:ext cx="8358246" cy="9233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It seems pulsar can fit data roughly. However, the </a:t>
            </a:r>
            <a:r>
              <a:rPr lang="el-GR" altLang="zh-CN" dirty="0"/>
              <a:t>χ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dof</a:t>
            </a:r>
            <a:r>
              <a:rPr lang="en-US" altLang="zh-CN" dirty="0" smtClean="0"/>
              <a:t>=1.8; </a:t>
            </a:r>
            <a:r>
              <a:rPr lang="en-US" altLang="zh-CN" dirty="0"/>
              <a:t>6</a:t>
            </a:r>
            <a:r>
              <a:rPr lang="el-GR" altLang="zh-CN" dirty="0"/>
              <a:t>σ</a:t>
            </a:r>
            <a:r>
              <a:rPr lang="en-US" altLang="zh-CN" dirty="0"/>
              <a:t> deviates from </a:t>
            </a:r>
            <a:r>
              <a:rPr lang="en-US" altLang="zh-CN" dirty="0" err="1"/>
              <a:t>expectaion</a:t>
            </a:r>
            <a:r>
              <a:rPr lang="en-US" altLang="zh-CN" dirty="0"/>
              <a:t>. </a:t>
            </a:r>
            <a:r>
              <a:rPr lang="en-US" altLang="zh-CN" b="1" i="1" dirty="0" smtClean="0"/>
              <a:t>Fermi data is not consistent with the AMS02 data</a:t>
            </a:r>
            <a:r>
              <a:rPr lang="en-US" altLang="zh-CN" dirty="0" smtClean="0"/>
              <a:t>. We fit without including the Fermi data. </a:t>
            </a:r>
            <a:r>
              <a:rPr lang="el-GR" altLang="zh-CN" dirty="0" smtClean="0"/>
              <a:t>χ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dof</a:t>
            </a:r>
            <a:r>
              <a:rPr lang="en-US" altLang="zh-CN" dirty="0" smtClean="0"/>
              <a:t>=52/80; perfect fit to data! 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6732" y="1714488"/>
            <a:ext cx="7256738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1500174"/>
            <a:ext cx="23574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Yuan, Bi, Chen, </a:t>
            </a:r>
            <a:r>
              <a:rPr lang="en-US" altLang="zh-CN" dirty="0" err="1" smtClean="0"/>
              <a:t>Guo</a:t>
            </a:r>
            <a:r>
              <a:rPr lang="en-US" altLang="zh-CN" dirty="0" smtClean="0"/>
              <a:t>, Lin, Zhang, 1304.1482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6670</TotalTime>
  <Words>699</Words>
  <Application>Microsoft Office PowerPoint</Application>
  <PresentationFormat>全屏显示(4:3)</PresentationFormat>
  <Paragraphs>87</Paragraphs>
  <Slides>28</Slides>
  <Notes>2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Study of the AMS-02 results</vt:lpstr>
      <vt:lpstr>幻灯片 2</vt:lpstr>
      <vt:lpstr>幻灯片 3</vt:lpstr>
      <vt:lpstr>Fitting to the AMS-02 data </vt:lpstr>
      <vt:lpstr>宇宙线的产生和传播</vt:lpstr>
      <vt:lpstr>幻灯片 6</vt:lpstr>
      <vt:lpstr>Bkg+pulsar (or DM)拟合数据</vt:lpstr>
      <vt:lpstr>拟合的数据</vt:lpstr>
      <vt:lpstr>幻灯片 9</vt:lpstr>
      <vt:lpstr>幻灯片 10</vt:lpstr>
      <vt:lpstr>幻灯片 11</vt:lpstr>
      <vt:lpstr>For DM the tension is stronger（AMS02-Fermi），χ2/dof=3.3 ；without Fermi, tau final state gives good fit</vt:lpstr>
      <vt:lpstr>幻灯片 13</vt:lpstr>
      <vt:lpstr>幻灯片 14</vt:lpstr>
      <vt:lpstr>Electron spectrum with a break--- for pulsar</vt:lpstr>
      <vt:lpstr>暗物质到mu和tau</vt:lpstr>
      <vt:lpstr>幻灯片 17</vt:lpstr>
      <vt:lpstr>Interpret data with pulsars  Yin et al.  1304. 4128</vt:lpstr>
      <vt:lpstr>幻灯片 19</vt:lpstr>
      <vt:lpstr>DM vs pulsar: flux anisotropy vs spectrum wiggles</vt:lpstr>
      <vt:lpstr>Systematic study of uncertainties of astrophysics</vt:lpstr>
      <vt:lpstr>Propagation uncertainties</vt:lpstr>
      <vt:lpstr>Low energy data</vt:lpstr>
      <vt:lpstr>Strong interaction models</vt:lpstr>
      <vt:lpstr>Strong interaction models</vt:lpstr>
      <vt:lpstr>质子谱有（无）拐折</vt:lpstr>
      <vt:lpstr>Different Galprop versions</vt:lpstr>
      <vt:lpstr>Summary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ibm</dc:creator>
  <cp:lastModifiedBy>Bixj</cp:lastModifiedBy>
  <cp:revision>114</cp:revision>
  <dcterms:created xsi:type="dcterms:W3CDTF">2013-04-16T14:19:46Z</dcterms:created>
  <dcterms:modified xsi:type="dcterms:W3CDTF">2014-05-17T01:32:37Z</dcterms:modified>
</cp:coreProperties>
</file>