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zh-CN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3963" autoAdjust="0"/>
  </p:normalViewPr>
  <p:slideViewPr>
    <p:cSldViewPr>
      <p:cViewPr>
        <p:scale>
          <a:sx n="80" d="100"/>
          <a:sy n="80" d="100"/>
        </p:scale>
        <p:origin x="-571" y="175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34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8ED-5D0B-4C25-BC5F-C25FF63AD908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3051F-48F8-43E9-90EC-F8B59F47EF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80BD0-2FEF-447E-827C-66DF91ECC836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C4B78-346C-4D13-8975-22FDB1D813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96744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93487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90231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86974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483718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580461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677205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773948" algn="l" defTabSz="19348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C4B78-346C-4D13-8975-22FDB1D813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39" indent="0">
              <a:buNone/>
              <a:defRPr sz="900"/>
            </a:lvl4pPr>
            <a:lvl5pPr marL="1828453" indent="0">
              <a:buNone/>
              <a:defRPr sz="900"/>
            </a:lvl5pPr>
            <a:lvl6pPr marL="2285566" indent="0">
              <a:buNone/>
              <a:defRPr sz="900"/>
            </a:lvl6pPr>
            <a:lvl7pPr marL="2742679" indent="0">
              <a:buNone/>
              <a:defRPr sz="900"/>
            </a:lvl7pPr>
            <a:lvl8pPr marL="3199792" indent="0">
              <a:buNone/>
              <a:defRPr sz="900"/>
            </a:lvl8pPr>
            <a:lvl9pPr marL="36569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800"/>
            </a:lvl2pPr>
            <a:lvl3pPr marL="914226" indent="0">
              <a:buNone/>
              <a:defRPr sz="2400"/>
            </a:lvl3pPr>
            <a:lvl4pPr marL="1371339" indent="0">
              <a:buNone/>
              <a:defRPr sz="2000"/>
            </a:lvl4pPr>
            <a:lvl5pPr marL="1828453" indent="0">
              <a:buNone/>
              <a:defRPr sz="2000"/>
            </a:lvl5pPr>
            <a:lvl6pPr marL="2285566" indent="0">
              <a:buNone/>
              <a:defRPr sz="2000"/>
            </a:lvl6pPr>
            <a:lvl7pPr marL="2742679" indent="0">
              <a:buNone/>
              <a:defRPr sz="2000"/>
            </a:lvl7pPr>
            <a:lvl8pPr marL="3199792" indent="0">
              <a:buNone/>
              <a:defRPr sz="2000"/>
            </a:lvl8pPr>
            <a:lvl9pPr marL="36569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39" indent="0">
              <a:buNone/>
              <a:defRPr sz="900"/>
            </a:lvl4pPr>
            <a:lvl5pPr marL="1828453" indent="0">
              <a:buNone/>
              <a:defRPr sz="900"/>
            </a:lvl5pPr>
            <a:lvl6pPr marL="2285566" indent="0">
              <a:buNone/>
              <a:defRPr sz="900"/>
            </a:lvl6pPr>
            <a:lvl7pPr marL="2742679" indent="0">
              <a:buNone/>
              <a:defRPr sz="900"/>
            </a:lvl7pPr>
            <a:lvl8pPr marL="3199792" indent="0">
              <a:buNone/>
              <a:defRPr sz="900"/>
            </a:lvl8pPr>
            <a:lvl9pPr marL="36569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3E53-0C5E-47AA-9D99-2E8AF4B31EAA}" type="datetimeFigureOut">
              <a:rPr lang="zh-CN" altLang="en-US" smtClean="0"/>
              <a:pPr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7C3B-FBCC-4D51-AD3F-5335B228C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9" indent="-285696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7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7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2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5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8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5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dico.ihep.ac.cn/conferenceDisplay.py?confId=412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http://hep.tsinghua.edu.cn/images/tuhe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991" y="8732462"/>
            <a:ext cx="3002238" cy="42671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3"/>
            <a:ext cx="6858000" cy="96010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100" b="1" kern="100" dirty="0">
                <a:solidFill>
                  <a:srgbClr val="FFC000"/>
                </a:solidFill>
                <a:cs typeface="Calibri"/>
              </a:rPr>
              <a:t>International Summer School on TeV Experimental Physics</a:t>
            </a:r>
            <a:r>
              <a:rPr lang="zh-CN" altLang="zh-CN" sz="3200" kern="100" dirty="0">
                <a:latin typeface="Cambria"/>
                <a:cs typeface="Times New Roman"/>
              </a:rPr>
              <a:t/>
            </a:r>
            <a:br>
              <a:rPr lang="zh-CN" altLang="zh-CN" sz="3200" kern="100" dirty="0">
                <a:latin typeface="Cambria"/>
                <a:cs typeface="Times New Roman"/>
              </a:rPr>
            </a:br>
            <a:r>
              <a:rPr lang="en-US" altLang="zh-CN" sz="2000" b="1" kern="100" dirty="0" smtClean="0">
                <a:solidFill>
                  <a:srgbClr val="FFC000"/>
                </a:solidFill>
                <a:cs typeface="Calibri"/>
              </a:rPr>
              <a:t>(</a:t>
            </a:r>
            <a:r>
              <a:rPr lang="en-US" altLang="zh-CN" sz="2000" b="1" kern="100" dirty="0">
                <a:solidFill>
                  <a:srgbClr val="FFC000"/>
                </a:solidFill>
                <a:cs typeface="Calibri"/>
              </a:rPr>
              <a:t>i</a:t>
            </a:r>
            <a:r>
              <a:rPr lang="en-US" altLang="zh-CN" sz="2000" b="1" kern="100" dirty="0" smtClean="0">
                <a:solidFill>
                  <a:srgbClr val="FFC000"/>
                </a:solidFill>
                <a:cs typeface="Calibri"/>
              </a:rPr>
              <a:t>STEP 2014)</a:t>
            </a:r>
            <a:endParaRPr lang="zh-CN" altLang="en-US" sz="2000" dirty="0"/>
          </a:p>
        </p:txBody>
      </p:sp>
      <p:sp>
        <p:nvSpPr>
          <p:cNvPr id="1026" name="文本框 2"/>
          <p:cNvSpPr txBox="1">
            <a:spLocks noChangeArrowheads="1"/>
          </p:cNvSpPr>
          <p:nvPr/>
        </p:nvSpPr>
        <p:spPr bwMode="auto">
          <a:xfrm>
            <a:off x="48" y="975410"/>
            <a:ext cx="6857952" cy="5029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FF0000"/>
                </a:solidFill>
                <a:latin typeface="Cambria" pitchFamily="18" charset="0"/>
                <a:ea typeface="宋体" pitchFamily="2" charset="-122"/>
                <a:cs typeface="宋体" pitchFamily="2" charset="-122"/>
              </a:rPr>
              <a:t>Hosted by </a:t>
            </a:r>
            <a:r>
              <a:rPr lang="en-US" altLang="zh-CN" sz="1600" b="1" dirty="0" smtClean="0">
                <a:solidFill>
                  <a:srgbClr val="FF0000"/>
                </a:solidFill>
                <a:latin typeface="Cambria" pitchFamily="18" charset="0"/>
                <a:ea typeface="DotumChe" pitchFamily="49" charset="-127"/>
                <a:cs typeface="宋体" pitchFamily="2" charset="-122"/>
              </a:rPr>
              <a:t>Institute of High Energy Physics (IHEP), Beijing</a:t>
            </a:r>
            <a:endParaRPr lang="en-US" altLang="zh-CN" sz="16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FF0000"/>
                </a:solidFill>
                <a:latin typeface="Cambria" pitchFamily="18" charset="0"/>
                <a:ea typeface="DotumChe" pitchFamily="49" charset="-127"/>
                <a:cs typeface="宋体" pitchFamily="2" charset="-122"/>
              </a:rPr>
              <a:t>August 20-29</a:t>
            </a:r>
            <a:r>
              <a:rPr lang="en-US" altLang="zh-CN" sz="1600" b="1" dirty="0" smtClean="0">
                <a:solidFill>
                  <a:srgbClr val="FF0000"/>
                </a:solidFill>
                <a:latin typeface="Cambria" pitchFamily="18" charset="0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b="1" dirty="0" smtClean="0">
                <a:solidFill>
                  <a:srgbClr val="FF0000"/>
                </a:solidFill>
                <a:latin typeface="Cambria" pitchFamily="18" charset="0"/>
                <a:ea typeface="DotumChe" pitchFamily="49" charset="-127"/>
                <a:cs typeface="宋体" pitchFamily="2" charset="-122"/>
              </a:rPr>
              <a:t>2014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文本框 11"/>
          <p:cNvSpPr txBox="1">
            <a:spLocks/>
          </p:cNvSpPr>
          <p:nvPr/>
        </p:nvSpPr>
        <p:spPr bwMode="auto">
          <a:xfrm>
            <a:off x="0" y="7299922"/>
            <a:ext cx="3429000" cy="98285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non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cs typeface="Calibri"/>
              </a:rPr>
              <a:t>International Advisory Committee</a:t>
            </a:r>
            <a:r>
              <a:rPr lang="en-US" altLang="zh-CN" sz="1100" b="1" dirty="0" smtClean="0">
                <a:solidFill>
                  <a:srgbClr val="FF0000"/>
                </a:solidFill>
                <a:cs typeface="Calibri"/>
              </a:rPr>
              <a:t>:</a:t>
            </a:r>
            <a:endParaRPr lang="zh-CN" altLang="zh-CN" sz="1100" dirty="0">
              <a:solidFill>
                <a:srgbClr val="FF0000"/>
              </a:solidFill>
            </a:endParaRP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Yong Ban (PKU), </a:t>
            </a:r>
            <a:r>
              <a:rPr lang="en-US" altLang="zh-CN" sz="800" b="1" dirty="0" err="1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Guoming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Chen (IHEP), </a:t>
            </a:r>
            <a:r>
              <a:rPr lang="en-US" altLang="zh-CN" sz="800" b="1" dirty="0" err="1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Hesheng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Chen (IHEP,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Chair)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Shenjian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Chen (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NJU), Yuanning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Gao (THU), Tao Han (U.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Pittsburgh/THU)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Xiangdong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Ji(SJTU/U.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Maryland), Shan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Jin (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IHEP), Xinchou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Lou (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IHEP)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err="1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Caidian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Lu(IHEP), Yajun Mao (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PKU), Shufang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Su (U.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Arizona)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Qing Wang(Tsinghua) , </a:t>
            </a:r>
            <a:r>
              <a:rPr lang="en-US" altLang="zh-CN" sz="800" b="1" dirty="0" err="1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Liantao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Wang (U.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Chicago), 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err="1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YiFang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Wang (IHEP), </a:t>
            </a:r>
            <a:r>
              <a:rPr lang="en-US" altLang="zh-CN" sz="800" b="1" dirty="0" err="1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Xueyao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Zhang (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SDU), </a:t>
            </a:r>
            <a:r>
              <a:rPr lang="en-US" altLang="zh-CN" sz="800" b="1" dirty="0" err="1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Zhengguo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Zhao (USTC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)</a:t>
            </a:r>
            <a:endParaRPr lang="en-US" altLang="zh-CN" sz="800" dirty="0">
              <a:solidFill>
                <a:srgbClr val="FF9900"/>
              </a:solidFill>
            </a:endParaRPr>
          </a:p>
          <a:p>
            <a:endParaRPr lang="en-US" altLang="zh-CN" sz="1300" b="1" dirty="0" smtClean="0">
              <a:solidFill>
                <a:srgbClr val="FF990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endParaRPr lang="zh-CN" altLang="zh-CN" sz="13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463067" y="1478323"/>
            <a:ext cx="3962345" cy="5806359"/>
          </a:xfrm>
          <a:prstGeom prst="rect">
            <a:avLst/>
          </a:prstGeom>
        </p:spPr>
      </p:pic>
      <p:sp>
        <p:nvSpPr>
          <p:cNvPr id="9" name="文本框 11"/>
          <p:cNvSpPr txBox="1">
            <a:spLocks/>
          </p:cNvSpPr>
          <p:nvPr/>
        </p:nvSpPr>
        <p:spPr bwMode="auto">
          <a:xfrm>
            <a:off x="0" y="1478323"/>
            <a:ext cx="1752623" cy="521904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non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iSTEP is aimed to guide the first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steps of the beginners at particle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physics, such as senior undergraduate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and young graduate students.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As an experimental summer school,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hands-on tutorials will be provided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and honor prizes will be announced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at the end of school.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FF0000"/>
                </a:solidFill>
                <a:latin typeface="Cambria" pitchFamily="18" charset="0"/>
                <a:ea typeface="宋体" pitchFamily="2" charset="-122"/>
                <a:cs typeface="宋体" pitchFamily="2" charset="-122"/>
              </a:rPr>
              <a:t>Theoretical Topics: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Electroweak Theory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QCD Theory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Collider Physics Phenomenology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Higgs Physics Phenomenology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Super </a:t>
            </a: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Symmetry – SUSY Theory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Non-SUSY Beyond Standard Model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Monte Carlo Simulation and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Event </a:t>
            </a: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Generator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Future of TeV Physics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 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文本框 11"/>
          <p:cNvSpPr txBox="1">
            <a:spLocks/>
          </p:cNvSpPr>
          <p:nvPr/>
        </p:nvSpPr>
        <p:spPr bwMode="auto">
          <a:xfrm>
            <a:off x="5074897" y="1478323"/>
            <a:ext cx="1783103" cy="522724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non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The inaugural summer school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on TeV experimental physics will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provide lectures on both theoretical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and experimental particle physics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to develop our understanding of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physics at the TeV scale.</a:t>
            </a:r>
            <a:endParaRPr lang="en-US" altLang="zh-CN" sz="14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FF0000"/>
              </a:solidFill>
              <a:latin typeface="Cambria" pitchFamily="18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FF0000"/>
                </a:solidFill>
                <a:latin typeface="Cambria" pitchFamily="18" charset="0"/>
                <a:ea typeface="宋体" pitchFamily="2" charset="-122"/>
                <a:cs typeface="宋体" pitchFamily="2" charset="-122"/>
              </a:rPr>
              <a:t>Experimental  Topics: </a:t>
            </a: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Accelerator Physics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Detector and </a:t>
            </a: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Event Reconstruction</a:t>
            </a:r>
            <a:endParaRPr lang="en-US" altLang="zh-CN" sz="800" b="1" dirty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Calorimeter</a:t>
            </a: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Tracking and Vertexing Detector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Muon Detector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Trigger </a:t>
            </a: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and Data </a:t>
            </a: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Acquisition System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Statistics </a:t>
            </a: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Methods in Particle </a:t>
            </a: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Physics</a:t>
            </a:r>
            <a:b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Higgs Physics </a:t>
            </a: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Experiments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Standard Model Precision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Measurements at Collider Experiments</a:t>
            </a:r>
            <a:b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Hadron Physics Experiments</a:t>
            </a:r>
            <a:b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SUSY Searches at Collider Experiments</a:t>
            </a:r>
            <a:b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</a:b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Non-SUSY New Physics Searches 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at Collider Experiments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.</a:t>
            </a: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endParaRPr lang="zh-CN" altLang="zh-CN" sz="800" b="1" dirty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endParaRPr lang="zh-CN" altLang="zh-CN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文本框 20"/>
          <p:cNvSpPr txBox="1">
            <a:spLocks/>
          </p:cNvSpPr>
          <p:nvPr/>
        </p:nvSpPr>
        <p:spPr bwMode="auto">
          <a:xfrm>
            <a:off x="-15240" y="6705570"/>
            <a:ext cx="6888432" cy="594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Apply before </a:t>
            </a: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15</a:t>
            </a:r>
            <a:r>
              <a:rPr lang="en-US" altLang="zh-CN" sz="1200" b="1" u="sng" baseline="30000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th</a:t>
            </a: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June 2014 at:</a:t>
            </a:r>
          </a:p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http://indico.ihep.ac.cn/conferenceDisplay.py?confId=4127</a:t>
            </a:r>
          </a:p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u="sng" dirty="0" smtClean="0">
                <a:solidFill>
                  <a:srgbClr val="00206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Contact: liangliphy@sjtu.edu.cn, zhanghq@ihep.ac.cn</a:t>
            </a:r>
          </a:p>
          <a:p>
            <a:pPr algn="ctr" defTabSz="193487"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u="sng" dirty="0" smtClean="0">
              <a:solidFill>
                <a:srgbClr val="00206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48" y="8272060"/>
            <a:ext cx="6857952" cy="894518"/>
            <a:chOff x="60" y="12581"/>
            <a:chExt cx="8670230" cy="93047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10375" y="12581"/>
              <a:ext cx="3159855" cy="475637"/>
            </a:xfrm>
            <a:prstGeom prst="rect">
              <a:avLst/>
            </a:prstGeom>
            <a:noFill/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6036" y="24129"/>
              <a:ext cx="2514399" cy="467360"/>
            </a:xfrm>
            <a:prstGeom prst="rect">
              <a:avLst/>
            </a:prstGeom>
            <a:noFill/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" y="22133"/>
              <a:ext cx="2986452" cy="462646"/>
            </a:xfrm>
            <a:prstGeom prst="rect">
              <a:avLst/>
            </a:prstGeom>
            <a:gradFill rotWithShape="1">
              <a:gsLst>
                <a:gs pos="0">
                  <a:srgbClr val="4F81BD">
                    <a:alpha val="28000"/>
                  </a:srgbClr>
                </a:gs>
                <a:gs pos="5000">
                  <a:srgbClr val="FFFFFF">
                    <a:alpha val="31600"/>
                  </a:srgbClr>
                </a:gs>
                <a:gs pos="100000">
                  <a:srgbClr val="FFFFFF"/>
                </a:gs>
              </a:gsLst>
              <a:path path="shape">
                <a:fillToRect l="100000" t="100000"/>
              </a:path>
            </a:gradFill>
          </p:spPr>
        </p:pic>
        <p:pic>
          <p:nvPicPr>
            <p:cNvPr id="11" name="Picture 12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" y="483550"/>
              <a:ext cx="1579898" cy="459504"/>
            </a:xfrm>
            <a:prstGeom prst="rect">
              <a:avLst/>
            </a:prstGeom>
            <a:noFill/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25850" y="491489"/>
              <a:ext cx="1506805" cy="443866"/>
            </a:xfrm>
            <a:prstGeom prst="rect">
              <a:avLst/>
            </a:prstGeom>
            <a:noFill/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26980" y="488134"/>
              <a:ext cx="2543310" cy="447468"/>
            </a:xfrm>
            <a:prstGeom prst="rect">
              <a:avLst/>
            </a:prstGeom>
            <a:noFill/>
          </p:spPr>
        </p:pic>
      </p:grpSp>
      <p:sp>
        <p:nvSpPr>
          <p:cNvPr id="17" name="文本框 11"/>
          <p:cNvSpPr txBox="1">
            <a:spLocks/>
          </p:cNvSpPr>
          <p:nvPr/>
        </p:nvSpPr>
        <p:spPr bwMode="auto">
          <a:xfrm>
            <a:off x="3429000" y="7299922"/>
            <a:ext cx="3428952" cy="98285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none" lIns="19349" tIns="9674" rIns="19349" bIns="9674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  <a:cs typeface="Calibri"/>
              </a:rPr>
              <a:t>Organizer Committee</a:t>
            </a:r>
            <a:r>
              <a:rPr lang="en-US" altLang="zh-CN" sz="1100" b="1" dirty="0">
                <a:solidFill>
                  <a:srgbClr val="FF0000"/>
                </a:solidFill>
                <a:cs typeface="Calibri"/>
              </a:rPr>
              <a:t>: </a:t>
            </a:r>
            <a:endParaRPr lang="zh-CN" altLang="zh-CN" sz="1100" b="1" dirty="0">
              <a:solidFill>
                <a:srgbClr val="FF0000"/>
              </a:solidFill>
              <a:cs typeface="Calibri"/>
            </a:endParaRP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Mingshui Chen (IHEP),</a:t>
            </a:r>
            <a:r>
              <a:rPr lang="en-US" altLang="zh-CN" sz="800" b="1" dirty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Xin Chen (Tsinghua) , Yaquan Fang (IHEP)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Liang Li (SJTU, Contact person), Qiang Li (PKU), Jianbei Liu (USTC)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Lianliang Ma (SDU), Manqi Ruan (IHEP), Dayong Wang (PKU) 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Haijun Yang (SJTU), Huaqiao Zhang (IHEP, Contact person)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 smtClean="0">
                <a:solidFill>
                  <a:srgbClr val="FF99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Hongbo Zhu (IHEP), Xuai Zhuang (IHEP)</a:t>
            </a:r>
          </a:p>
          <a:p>
            <a:pPr algn="just" defTabSz="193487" fontAlgn="base">
              <a:spcBef>
                <a:spcPct val="0"/>
              </a:spcBef>
              <a:spcAft>
                <a:spcPct val="0"/>
              </a:spcAft>
            </a:pPr>
            <a:endParaRPr lang="zh-CN" altLang="zh-CN" sz="13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4" name="Picture 6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10" y="8736932"/>
            <a:ext cx="929627" cy="422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5496"/>
            <a:ext cx="6172200" cy="1524000"/>
          </a:xfrm>
        </p:spPr>
        <p:txBody>
          <a:bodyPr/>
          <a:lstStyle/>
          <a:p>
            <a:r>
              <a:rPr lang="en-US" altLang="zh-CN" dirty="0" smtClean="0"/>
              <a:t>Why Summer School?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640" y="1691680"/>
            <a:ext cx="6669360" cy="60346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Big physics ideas need big machines</a:t>
            </a:r>
          </a:p>
          <a:p>
            <a:r>
              <a:rPr lang="en-US" altLang="zh-CN" dirty="0" smtClean="0"/>
              <a:t>Big machines need big number of people</a:t>
            </a:r>
          </a:p>
          <a:p>
            <a:pPr lvl="1"/>
            <a:r>
              <a:rPr lang="en-US" altLang="zh-CN" dirty="0" smtClean="0"/>
              <a:t>US HEP community size ~ 10000</a:t>
            </a:r>
          </a:p>
          <a:p>
            <a:pPr lvl="1"/>
            <a:r>
              <a:rPr lang="en-US" altLang="zh-CN" dirty="0" smtClean="0"/>
              <a:t>Europe HEP community size ~ 10000</a:t>
            </a:r>
          </a:p>
          <a:p>
            <a:pPr lvl="1"/>
            <a:r>
              <a:rPr lang="en-US" altLang="zh-CN" dirty="0" smtClean="0"/>
              <a:t>Japan HEP community size ~ 2000</a:t>
            </a:r>
          </a:p>
          <a:p>
            <a:pPr lvl="1"/>
            <a:r>
              <a:rPr lang="en-US" altLang="zh-CN" dirty="0" smtClean="0"/>
              <a:t>China HEP community size ~ 300</a:t>
            </a:r>
          </a:p>
          <a:p>
            <a:r>
              <a:rPr lang="en-US" altLang="zh-CN" dirty="0" smtClean="0"/>
              <a:t>CEPC + SPPC: the need to increase current community size by a factor of 20-30!</a:t>
            </a:r>
          </a:p>
          <a:p>
            <a:r>
              <a:rPr lang="en-US" altLang="zh-CN" dirty="0" smtClean="0"/>
              <a:t>Do it step by step: iSTEP [</a:t>
            </a:r>
            <a:r>
              <a:rPr lang="zh-CN" altLang="en-US" dirty="0" smtClean="0"/>
              <a:t>从娃娃抓起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International Summer School on TeV Experimental Physics</a:t>
            </a:r>
          </a:p>
          <a:p>
            <a:pPr lvl="1"/>
            <a:r>
              <a:rPr lang="en-US" altLang="zh-CN" dirty="0" smtClean="0"/>
              <a:t>Start from the beginner’s level, even senior undergraduates are welcome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179512"/>
            <a:ext cx="6172200" cy="1524000"/>
          </a:xfrm>
        </p:spPr>
        <p:txBody>
          <a:bodyPr/>
          <a:lstStyle/>
          <a:p>
            <a:r>
              <a:rPr lang="en-US" altLang="zh-CN" dirty="0" smtClean="0"/>
              <a:t>How to do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640" y="1835696"/>
            <a:ext cx="6669360" cy="647084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Each year attract 60-100 new students</a:t>
            </a:r>
          </a:p>
          <a:p>
            <a:r>
              <a:rPr lang="en-US" altLang="zh-CN" dirty="0" smtClean="0"/>
              <a:t>Each new student refers 1-2 </a:t>
            </a:r>
            <a:r>
              <a:rPr lang="en-US" altLang="zh-CN" dirty="0" smtClean="0"/>
              <a:t>friends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might reach ~50% of the original goal after 20 years</a:t>
            </a:r>
          </a:p>
          <a:p>
            <a:pPr lvl="1"/>
            <a:r>
              <a:rPr lang="en-US" altLang="zh-CN" dirty="0" smtClean="0"/>
              <a:t>Right on time for SPPC!</a:t>
            </a:r>
          </a:p>
          <a:p>
            <a:r>
              <a:rPr lang="en-US" altLang="zh-CN" dirty="0" smtClean="0"/>
              <a:t>Obviously the key is to keep the students occupied and interested</a:t>
            </a:r>
          </a:p>
          <a:p>
            <a:pPr lvl="1"/>
            <a:r>
              <a:rPr lang="en-US" altLang="zh-CN" dirty="0" smtClean="0"/>
              <a:t>Easier said than done</a:t>
            </a:r>
          </a:p>
          <a:p>
            <a:pPr lvl="1"/>
            <a:r>
              <a:rPr lang="en-US" altLang="zh-CN" dirty="0" smtClean="0"/>
              <a:t>Keep in mind that the students do not know much about particle physics</a:t>
            </a:r>
          </a:p>
          <a:p>
            <a:pPr lvl="1"/>
            <a:r>
              <a:rPr lang="en-US" altLang="zh-CN" dirty="0" smtClean="0"/>
              <a:t>Believe in the beauty of (particle) physics and curiosity of human nature</a:t>
            </a:r>
          </a:p>
          <a:p>
            <a:r>
              <a:rPr lang="en-US" altLang="zh-CN" dirty="0" smtClean="0"/>
              <a:t>Please, for all lecturers, use less formulas, use more diagrams</a:t>
            </a:r>
          </a:p>
          <a:p>
            <a:pPr lvl="1"/>
            <a:r>
              <a:rPr lang="en-US" altLang="zh-CN" dirty="0" smtClean="0"/>
              <a:t>According to Hawking, each new formula kills 50% potential students</a:t>
            </a:r>
          </a:p>
          <a:p>
            <a:pPr lvl="1"/>
            <a:r>
              <a:rPr lang="en-US" altLang="zh-CN" dirty="0" smtClean="0"/>
              <a:t>OK, I lied, but you get the idea…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107504"/>
            <a:ext cx="6172200" cy="1524000"/>
          </a:xfrm>
        </p:spPr>
        <p:txBody>
          <a:bodyPr/>
          <a:lstStyle/>
          <a:p>
            <a:r>
              <a:rPr lang="en-US" altLang="zh-CN" dirty="0" smtClean="0"/>
              <a:t>Who is doing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475656"/>
            <a:ext cx="6669360" cy="705678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International Advisory Committee (alphabetical order):</a:t>
            </a:r>
          </a:p>
          <a:p>
            <a:pPr lvl="1"/>
            <a:r>
              <a:rPr lang="en-US" altLang="zh-CN" dirty="0" smtClean="0"/>
              <a:t>Yong Ban</a:t>
            </a:r>
            <a:r>
              <a:rPr lang="zh-CN" altLang="zh-CN" b="1" dirty="0" smtClean="0"/>
              <a:t>班勇</a:t>
            </a:r>
            <a:r>
              <a:rPr lang="en-US" altLang="zh-CN" dirty="0" smtClean="0"/>
              <a:t> (PKU), </a:t>
            </a:r>
            <a:r>
              <a:rPr lang="en-US" altLang="zh-CN" dirty="0" err="1" smtClean="0"/>
              <a:t>Guoming</a:t>
            </a:r>
            <a:r>
              <a:rPr lang="en-US" altLang="zh-CN" dirty="0" smtClean="0"/>
              <a:t> Chen</a:t>
            </a:r>
            <a:r>
              <a:rPr lang="zh-CN" altLang="zh-CN" sz="2900" b="1" dirty="0" smtClean="0"/>
              <a:t>陈国明</a:t>
            </a:r>
            <a:r>
              <a:rPr lang="en-US" altLang="zh-CN" sz="2900" b="1" dirty="0" smtClean="0"/>
              <a:t> </a:t>
            </a:r>
            <a:r>
              <a:rPr lang="en-US" altLang="zh-CN" dirty="0" smtClean="0"/>
              <a:t>(IHEP), </a:t>
            </a:r>
            <a:r>
              <a:rPr lang="en-US" altLang="zh-CN" dirty="0" err="1" smtClean="0"/>
              <a:t>Hesheng</a:t>
            </a:r>
            <a:r>
              <a:rPr lang="en-US" altLang="zh-CN" dirty="0" smtClean="0"/>
              <a:t> Chen</a:t>
            </a:r>
            <a:r>
              <a:rPr lang="zh-CN" altLang="zh-CN" sz="2900" b="1" dirty="0" smtClean="0"/>
              <a:t>陈和生</a:t>
            </a:r>
            <a:r>
              <a:rPr lang="en-US" altLang="zh-CN" dirty="0" smtClean="0"/>
              <a:t> (IHEP, Chair)</a:t>
            </a:r>
          </a:p>
          <a:p>
            <a:pPr lvl="1"/>
            <a:r>
              <a:rPr lang="en-US" altLang="zh-CN" dirty="0" smtClean="0"/>
              <a:t>Shenjian Chen</a:t>
            </a:r>
            <a:r>
              <a:rPr lang="zh-CN" altLang="zh-CN" sz="2900" b="1" dirty="0" smtClean="0"/>
              <a:t>陈申见</a:t>
            </a:r>
            <a:r>
              <a:rPr lang="en-US" altLang="zh-CN" dirty="0" smtClean="0"/>
              <a:t> (NJU), Yuanning Gao</a:t>
            </a:r>
            <a:r>
              <a:rPr lang="zh-CN" altLang="zh-CN" sz="2900" b="1" dirty="0" smtClean="0"/>
              <a:t>高原宁</a:t>
            </a:r>
            <a:r>
              <a:rPr lang="en-US" altLang="zh-CN" dirty="0" smtClean="0"/>
              <a:t>(THU), Tao Han</a:t>
            </a:r>
            <a:r>
              <a:rPr lang="zh-CN" altLang="zh-CN" sz="2900" b="1" dirty="0" smtClean="0"/>
              <a:t>韩涛</a:t>
            </a:r>
            <a:r>
              <a:rPr lang="en-US" altLang="zh-CN" dirty="0" smtClean="0"/>
              <a:t> (U. Pittsburgh/THU)</a:t>
            </a:r>
          </a:p>
          <a:p>
            <a:pPr lvl="1"/>
            <a:r>
              <a:rPr lang="en-US" altLang="zh-CN" dirty="0" smtClean="0"/>
              <a:t>Xiangdong Ji</a:t>
            </a:r>
            <a:r>
              <a:rPr lang="zh-CN" altLang="zh-CN" sz="2900" b="1" dirty="0" smtClean="0"/>
              <a:t>季向东</a:t>
            </a:r>
            <a:r>
              <a:rPr lang="en-US" altLang="zh-CN" dirty="0" smtClean="0"/>
              <a:t> (SJTU/U. Maryland), Shan Jin</a:t>
            </a:r>
            <a:r>
              <a:rPr lang="zh-CN" altLang="zh-CN" sz="2900" b="1" dirty="0" smtClean="0"/>
              <a:t>金山</a:t>
            </a:r>
            <a:r>
              <a:rPr lang="en-US" altLang="zh-CN" dirty="0" smtClean="0"/>
              <a:t>(IHEP), Xinchou Lou</a:t>
            </a:r>
            <a:r>
              <a:rPr lang="zh-CN" altLang="zh-CN" sz="2900" b="1" dirty="0" smtClean="0"/>
              <a:t>娄辛丑</a:t>
            </a:r>
            <a:r>
              <a:rPr lang="en-US" altLang="zh-CN" dirty="0" smtClean="0"/>
              <a:t>(IHEP)</a:t>
            </a:r>
          </a:p>
          <a:p>
            <a:pPr lvl="1"/>
            <a:r>
              <a:rPr lang="en-US" altLang="zh-CN" dirty="0" err="1" smtClean="0"/>
              <a:t>Caidian</a:t>
            </a:r>
            <a:r>
              <a:rPr lang="en-US" altLang="zh-CN" dirty="0" smtClean="0"/>
              <a:t> Lu</a:t>
            </a:r>
            <a:r>
              <a:rPr lang="zh-CN" altLang="zh-CN" sz="2900" b="1" dirty="0" smtClean="0"/>
              <a:t>吕才典</a:t>
            </a:r>
            <a:r>
              <a:rPr lang="en-US" altLang="zh-CN" dirty="0" smtClean="0"/>
              <a:t>(IHEP), Yajun Mao</a:t>
            </a:r>
            <a:r>
              <a:rPr lang="zh-CN" altLang="zh-CN" sz="2900" b="1" dirty="0" smtClean="0"/>
              <a:t>冒亚军</a:t>
            </a:r>
            <a:r>
              <a:rPr lang="en-US" altLang="zh-CN" dirty="0" smtClean="0"/>
              <a:t>(PKU), Shufang Su</a:t>
            </a:r>
            <a:r>
              <a:rPr lang="zh-CN" altLang="zh-CN" sz="2900" b="1" dirty="0" smtClean="0"/>
              <a:t>苏淑芳</a:t>
            </a:r>
            <a:r>
              <a:rPr lang="en-US" altLang="zh-CN" dirty="0" smtClean="0"/>
              <a:t>(U. Arizona)</a:t>
            </a:r>
          </a:p>
          <a:p>
            <a:pPr lvl="1"/>
            <a:r>
              <a:rPr lang="en-US" altLang="zh-CN" dirty="0" err="1" smtClean="0"/>
              <a:t>Liantao</a:t>
            </a:r>
            <a:r>
              <a:rPr lang="en-US" altLang="zh-CN" dirty="0" smtClean="0"/>
              <a:t> Wang</a:t>
            </a:r>
            <a:r>
              <a:rPr lang="zh-CN" altLang="zh-CN" sz="2900" b="1" dirty="0" smtClean="0"/>
              <a:t>王连涛</a:t>
            </a:r>
            <a:r>
              <a:rPr lang="en-US" altLang="zh-CN" dirty="0" smtClean="0"/>
              <a:t>(U. Chicago), Qing Wang</a:t>
            </a:r>
            <a:r>
              <a:rPr lang="zh-CN" altLang="zh-CN" sz="2900" b="1" dirty="0" smtClean="0"/>
              <a:t>王青</a:t>
            </a:r>
            <a:r>
              <a:rPr lang="en-US" altLang="zh-CN" dirty="0" smtClean="0"/>
              <a:t>(Tsinghua)  </a:t>
            </a:r>
          </a:p>
          <a:p>
            <a:pPr lvl="1"/>
            <a:r>
              <a:rPr lang="en-US" altLang="zh-CN" dirty="0" err="1" smtClean="0"/>
              <a:t>YiFang</a:t>
            </a:r>
            <a:r>
              <a:rPr lang="en-US" altLang="zh-CN" dirty="0" smtClean="0"/>
              <a:t> Wang</a:t>
            </a:r>
            <a:r>
              <a:rPr lang="zh-CN" altLang="zh-CN" sz="2900" b="1" dirty="0" smtClean="0"/>
              <a:t>王贻芳</a:t>
            </a:r>
            <a:r>
              <a:rPr lang="en-US" altLang="zh-CN" dirty="0" smtClean="0"/>
              <a:t>(IHEP), </a:t>
            </a:r>
            <a:r>
              <a:rPr lang="en-US" altLang="zh-CN" dirty="0" err="1" smtClean="0"/>
              <a:t>Xueyao</a:t>
            </a:r>
            <a:r>
              <a:rPr lang="en-US" altLang="zh-CN" dirty="0" smtClean="0"/>
              <a:t> Zhang</a:t>
            </a:r>
            <a:r>
              <a:rPr lang="zh-CN" altLang="zh-CN" sz="2900" b="1" dirty="0" smtClean="0"/>
              <a:t>张学尧</a:t>
            </a:r>
            <a:r>
              <a:rPr lang="en-US" altLang="zh-CN" dirty="0" smtClean="0"/>
              <a:t>(SDU), </a:t>
            </a:r>
            <a:r>
              <a:rPr lang="en-US" altLang="zh-CN" dirty="0" err="1" smtClean="0"/>
              <a:t>Zhengguo</a:t>
            </a:r>
            <a:r>
              <a:rPr lang="en-US" altLang="zh-CN" dirty="0" smtClean="0"/>
              <a:t> Zhao</a:t>
            </a:r>
            <a:r>
              <a:rPr lang="zh-CN" altLang="zh-CN" sz="2900" b="1" dirty="0" smtClean="0"/>
              <a:t>赵政国</a:t>
            </a:r>
            <a:r>
              <a:rPr lang="en-US" altLang="zh-CN" dirty="0" smtClean="0"/>
              <a:t>(USTC)</a:t>
            </a:r>
          </a:p>
          <a:p>
            <a:pPr lvl="1"/>
            <a:r>
              <a:rPr lang="en-US" altLang="zh-CN" dirty="0" smtClean="0"/>
              <a:t>Most of them do not even know that they are in the committee (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!)</a:t>
            </a:r>
          </a:p>
          <a:p>
            <a:r>
              <a:rPr lang="en-US" altLang="zh-CN" dirty="0" smtClean="0"/>
              <a:t>Organizer Committee (alphabetical order): : </a:t>
            </a:r>
          </a:p>
          <a:p>
            <a:pPr lvl="1"/>
            <a:r>
              <a:rPr lang="en-US" altLang="zh-CN" dirty="0" smtClean="0"/>
              <a:t>Mingshui Chen</a:t>
            </a:r>
            <a:r>
              <a:rPr lang="zh-CN" altLang="zh-CN" sz="2900" b="1" dirty="0" smtClean="0"/>
              <a:t>陈明水</a:t>
            </a:r>
            <a:r>
              <a:rPr lang="en-US" altLang="zh-CN" dirty="0" smtClean="0"/>
              <a:t>(IHEP), Xin Chen</a:t>
            </a:r>
            <a:r>
              <a:rPr lang="zh-CN" altLang="zh-CN" sz="2900" b="1" dirty="0" smtClean="0"/>
              <a:t>陈新</a:t>
            </a:r>
            <a:r>
              <a:rPr lang="en-US" altLang="zh-CN" dirty="0" smtClean="0"/>
              <a:t>(Tsinghua) , Yaquan Fang</a:t>
            </a:r>
            <a:r>
              <a:rPr lang="zh-CN" altLang="zh-CN" sz="2900" b="1" dirty="0" smtClean="0"/>
              <a:t>方亚泉</a:t>
            </a:r>
            <a:r>
              <a:rPr lang="en-US" altLang="zh-CN" dirty="0" smtClean="0"/>
              <a:t>(IHEP)</a:t>
            </a:r>
          </a:p>
          <a:p>
            <a:pPr lvl="1"/>
            <a:r>
              <a:rPr lang="en-US" altLang="zh-CN" dirty="0" smtClean="0"/>
              <a:t>Liang Li</a:t>
            </a:r>
            <a:r>
              <a:rPr lang="zh-CN" altLang="zh-CN" sz="2900" b="1" dirty="0" smtClean="0"/>
              <a:t>李亮</a:t>
            </a:r>
            <a:r>
              <a:rPr lang="en-US" altLang="zh-CN" dirty="0" smtClean="0"/>
              <a:t>(SJTU, Contact person), Qiang Li</a:t>
            </a:r>
            <a:r>
              <a:rPr lang="zh-CN" altLang="zh-CN" sz="2900" b="1" dirty="0" smtClean="0"/>
              <a:t>李强</a:t>
            </a:r>
            <a:r>
              <a:rPr lang="en-US" altLang="zh-CN" dirty="0" smtClean="0"/>
              <a:t>(PKU), Jianbei Liu</a:t>
            </a:r>
            <a:r>
              <a:rPr lang="zh-CN" altLang="zh-CN" sz="2900" b="1" dirty="0" smtClean="0"/>
              <a:t>刘建北</a:t>
            </a:r>
            <a:r>
              <a:rPr lang="en-US" altLang="zh-CN" dirty="0" smtClean="0"/>
              <a:t>(USTC)</a:t>
            </a:r>
          </a:p>
          <a:p>
            <a:pPr lvl="1"/>
            <a:r>
              <a:rPr lang="en-US" altLang="zh-CN" dirty="0" smtClean="0"/>
              <a:t>Lianliang Ma</a:t>
            </a:r>
            <a:r>
              <a:rPr lang="zh-CN" altLang="zh-CN" sz="2900" b="1" dirty="0" smtClean="0"/>
              <a:t>马连良</a:t>
            </a:r>
            <a:r>
              <a:rPr lang="en-US" altLang="zh-CN" dirty="0" smtClean="0"/>
              <a:t>(SDU), Manqi Ruan</a:t>
            </a:r>
            <a:r>
              <a:rPr lang="zh-CN" altLang="zh-CN" sz="2900" b="1" dirty="0" smtClean="0"/>
              <a:t>阮曼奇</a:t>
            </a:r>
            <a:r>
              <a:rPr lang="en-US" altLang="zh-CN" dirty="0" smtClean="0"/>
              <a:t>(IHEP), Dayong Wang</a:t>
            </a:r>
            <a:r>
              <a:rPr lang="zh-CN" altLang="zh-CN" sz="2900" b="1" dirty="0" smtClean="0"/>
              <a:t>王大勇</a:t>
            </a:r>
            <a:r>
              <a:rPr lang="en-US" altLang="zh-CN" dirty="0" smtClean="0"/>
              <a:t>(PKU) </a:t>
            </a:r>
          </a:p>
          <a:p>
            <a:pPr lvl="1"/>
            <a:r>
              <a:rPr lang="en-US" altLang="zh-CN" dirty="0" smtClean="0"/>
              <a:t>Haijun Yang</a:t>
            </a:r>
            <a:r>
              <a:rPr lang="zh-CN" altLang="zh-CN" sz="2900" b="1" dirty="0" smtClean="0"/>
              <a:t>杨海军</a:t>
            </a:r>
            <a:r>
              <a:rPr lang="en-US" altLang="zh-CN" dirty="0" smtClean="0"/>
              <a:t>(SJTU), Huaqiao Zhang</a:t>
            </a:r>
            <a:r>
              <a:rPr lang="zh-CN" altLang="zh-CN" sz="2900" b="1" dirty="0" smtClean="0"/>
              <a:t>张华桥</a:t>
            </a:r>
            <a:r>
              <a:rPr lang="en-US" altLang="zh-CN" dirty="0" smtClean="0"/>
              <a:t>(IHEP, Contact person)</a:t>
            </a:r>
          </a:p>
          <a:p>
            <a:pPr lvl="1"/>
            <a:r>
              <a:rPr lang="en-US" altLang="zh-CN" dirty="0" smtClean="0"/>
              <a:t>Hongbo Zhu</a:t>
            </a:r>
            <a:r>
              <a:rPr lang="zh-CN" altLang="zh-CN" sz="2900" b="1" dirty="0" smtClean="0"/>
              <a:t>朱宏博</a:t>
            </a:r>
            <a:r>
              <a:rPr lang="en-US" altLang="zh-CN" dirty="0" smtClean="0"/>
              <a:t>(IHEP), Xuai Zhuang</a:t>
            </a:r>
            <a:r>
              <a:rPr lang="zh-CN" altLang="zh-CN" sz="2900" b="1" dirty="0" smtClean="0"/>
              <a:t>庄胥爱</a:t>
            </a:r>
            <a:r>
              <a:rPr lang="en-US" altLang="zh-CN" dirty="0" smtClean="0"/>
              <a:t>(IHEP)</a:t>
            </a:r>
          </a:p>
          <a:p>
            <a:r>
              <a:rPr lang="en-US" altLang="zh-CN" dirty="0" smtClean="0"/>
              <a:t>Please join us!</a:t>
            </a:r>
          </a:p>
          <a:p>
            <a:pPr lvl="1"/>
            <a:r>
              <a:rPr lang="en-US" altLang="zh-CN" dirty="0" smtClean="0"/>
              <a:t>Be an advisor or organizer, a lecturer, or simply a helper</a:t>
            </a:r>
          </a:p>
          <a:p>
            <a:pPr lvl="1"/>
            <a:r>
              <a:rPr lang="en-US" altLang="zh-CN" dirty="0" smtClean="0"/>
              <a:t>We need all the help we can get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5496"/>
            <a:ext cx="6172200" cy="1524000"/>
          </a:xfrm>
        </p:spPr>
        <p:txBody>
          <a:bodyPr/>
          <a:lstStyle/>
          <a:p>
            <a:r>
              <a:rPr lang="en-US" altLang="zh-CN" dirty="0" smtClean="0"/>
              <a:t>Who is teaching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475656"/>
            <a:ext cx="6669360" cy="756084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Confirmed lecturers (random order, partial list):</a:t>
            </a:r>
          </a:p>
          <a:p>
            <a:pPr lvl="1"/>
            <a:r>
              <a:rPr lang="zh-CN" altLang="zh-CN" b="1" dirty="0" smtClean="0"/>
              <a:t>陈和生</a:t>
            </a:r>
            <a:r>
              <a:rPr lang="en-US" altLang="zh-CN" b="1" dirty="0" smtClean="0"/>
              <a:t>:</a:t>
            </a:r>
            <a:r>
              <a:rPr lang="zh-CN" altLang="zh-CN" dirty="0" smtClean="0"/>
              <a:t>开幕致辞</a:t>
            </a:r>
            <a:r>
              <a:rPr lang="en-US" altLang="zh-CN" dirty="0" smtClean="0"/>
              <a:t>/</a:t>
            </a:r>
            <a:r>
              <a:rPr lang="zh-CN" altLang="zh-CN" dirty="0" smtClean="0"/>
              <a:t>中国高能物理现状和展望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曹庆宏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Electroweak Theory, Collider Physics Phenomenology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高杰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Accelerator Physics</a:t>
            </a:r>
          </a:p>
          <a:p>
            <a:pPr lvl="1"/>
            <a:r>
              <a:rPr lang="zh-CN" altLang="zh-CN" b="1" dirty="0" smtClean="0"/>
              <a:t>司宗国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QCD Theory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曼奇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Detector and Reconstruction Overview</a:t>
            </a:r>
          </a:p>
          <a:p>
            <a:pPr lvl="1"/>
            <a:r>
              <a:rPr lang="zh-CN" altLang="zh-CN" b="1" dirty="0" smtClean="0"/>
              <a:t>胡涛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Calorimeter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晏启树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MC Generator</a:t>
            </a:r>
            <a:endParaRPr lang="zh-CN" altLang="zh-CN" dirty="0" smtClean="0"/>
          </a:p>
          <a:p>
            <a:pPr lvl="1"/>
            <a:r>
              <a:rPr lang="zh-CN" altLang="zh-CN" b="1" dirty="0" smtClean="0"/>
              <a:t>杨金明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SUSY</a:t>
            </a:r>
          </a:p>
          <a:p>
            <a:pPr lvl="1"/>
            <a:r>
              <a:rPr lang="zh-CN" altLang="zh-CN" b="1" dirty="0" smtClean="0"/>
              <a:t>杨李林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Higgs Physics Phenomenology</a:t>
            </a:r>
          </a:p>
          <a:p>
            <a:pPr lvl="1"/>
            <a:r>
              <a:rPr lang="zh-CN" altLang="zh-CN" b="1" dirty="0" smtClean="0"/>
              <a:t>姜春华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Muon Detector</a:t>
            </a:r>
            <a:endParaRPr lang="zh-CN" altLang="zh-CN" dirty="0" smtClean="0"/>
          </a:p>
          <a:p>
            <a:pPr lvl="1"/>
            <a:r>
              <a:rPr lang="zh-CN" altLang="zh-CN" b="1" dirty="0" smtClean="0"/>
              <a:t>刘振安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Trigger/DAQ</a:t>
            </a:r>
            <a:endParaRPr lang="zh-CN" altLang="zh-CN" dirty="0" smtClean="0"/>
          </a:p>
          <a:p>
            <a:pPr lvl="1"/>
            <a:r>
              <a:rPr lang="zh-CN" altLang="zh-CN" b="1" dirty="0" smtClean="0"/>
              <a:t>李海波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Hadron Physics Experiments</a:t>
            </a:r>
          </a:p>
          <a:p>
            <a:pPr lvl="1"/>
            <a:r>
              <a:rPr lang="zh-CN" altLang="zh-CN" b="1" dirty="0" smtClean="0"/>
              <a:t>庄胥爱</a:t>
            </a:r>
            <a:r>
              <a:rPr lang="en-US" altLang="zh-CN" dirty="0" smtClean="0"/>
              <a:t>: SUSY Searches at Collider Experiments</a:t>
            </a:r>
          </a:p>
          <a:p>
            <a:pPr lvl="1"/>
            <a:r>
              <a:rPr lang="en-US" altLang="zh-CN" b="1" dirty="0" smtClean="0"/>
              <a:t>Bruce </a:t>
            </a:r>
            <a:r>
              <a:rPr lang="en-US" altLang="zh-CN" b="1" dirty="0" err="1" smtClean="0"/>
              <a:t>Mellado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Higgs Physics Experiments, Non-SUSY New Physics Searches at Collider Experiments</a:t>
            </a:r>
          </a:p>
          <a:p>
            <a:pPr lvl="1"/>
            <a:r>
              <a:rPr lang="en-US" altLang="zh-CN" b="1" dirty="0" smtClean="0"/>
              <a:t>Keisuke </a:t>
            </a:r>
            <a:r>
              <a:rPr lang="en-US" altLang="zh-CN" b="1" dirty="0" err="1" smtClean="0"/>
              <a:t>Fujii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Tracking &amp;Vertexing Detector</a:t>
            </a:r>
          </a:p>
          <a:p>
            <a:pPr lvl="1"/>
            <a:r>
              <a:rPr lang="en-US" altLang="zh-CN" b="1" dirty="0" smtClean="0"/>
              <a:t>Glen Cowan</a:t>
            </a:r>
            <a:r>
              <a:rPr lang="en-US" altLang="zh-CN" sz="2900" dirty="0" smtClean="0"/>
              <a:t>: </a:t>
            </a:r>
            <a:r>
              <a:rPr lang="en-US" altLang="zh-CN" dirty="0" smtClean="0"/>
              <a:t>Statistics Methods in Particle Physics</a:t>
            </a:r>
          </a:p>
          <a:p>
            <a:pPr lvl="1"/>
            <a:r>
              <a:rPr lang="en-US" altLang="zh-CN" dirty="0" smtClean="0"/>
              <a:t>Thanks a bunch!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Full agenda finalizing as we </a:t>
            </a:r>
            <a:r>
              <a:rPr lang="en-US" altLang="zh-CN" dirty="0" smtClean="0"/>
              <a:t>speak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Funding limits the number of foreign </a:t>
            </a:r>
            <a:r>
              <a:rPr lang="en-US" altLang="zh-CN" dirty="0" smtClean="0"/>
              <a:t>lecturers and students</a:t>
            </a:r>
          </a:p>
          <a:p>
            <a:pPr lvl="1"/>
            <a:r>
              <a:rPr lang="en-US" altLang="zh-CN" dirty="0" smtClean="0"/>
              <a:t>Students can be admitted directly by organizers or advisors, or apply by themselves (need a reference letter)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Application deadline:  June 15, 2014 (for those who self-apply)</a:t>
            </a:r>
          </a:p>
          <a:p>
            <a:pPr lvl="2"/>
            <a:r>
              <a:rPr lang="en-US" altLang="zh-CN" b="1" dirty="0" smtClean="0"/>
              <a:t>Registration deadline: June 30, 2014 (for everyone)</a:t>
            </a:r>
          </a:p>
          <a:p>
            <a:pPr lvl="2"/>
            <a:r>
              <a:rPr lang="en-US" altLang="zh-CN" b="1" dirty="0" smtClean="0">
                <a:hlinkClick r:id="rId2"/>
              </a:rPr>
              <a:t>http://</a:t>
            </a:r>
            <a:r>
              <a:rPr lang="en-US" altLang="zh-CN" b="1" dirty="0" smtClean="0">
                <a:hlinkClick r:id="rId2"/>
              </a:rPr>
              <a:t>indico.ihep.ac.cn/conferenceDisplay.py?confId=4127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Please </a:t>
            </a:r>
            <a:r>
              <a:rPr lang="en-US" altLang="zh-CN" dirty="0" smtClean="0"/>
              <a:t>nominate good speakers (e.g. Future of TeV Physics?)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5496"/>
            <a:ext cx="6172200" cy="1524000"/>
          </a:xfrm>
        </p:spPr>
        <p:txBody>
          <a:bodyPr/>
          <a:lstStyle/>
          <a:p>
            <a:r>
              <a:rPr lang="en-US" altLang="zh-CN" dirty="0" smtClean="0"/>
              <a:t>Most important of 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403648"/>
            <a:ext cx="6785992" cy="69847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We need more money, hehe</a:t>
            </a:r>
          </a:p>
          <a:p>
            <a:pPr lvl="1"/>
            <a:r>
              <a:rPr lang="en-US" altLang="zh-CN" dirty="0" smtClean="0"/>
              <a:t>60 students X 10 days at IHEP</a:t>
            </a:r>
          </a:p>
          <a:p>
            <a:pPr lvl="1"/>
            <a:r>
              <a:rPr lang="en-US" altLang="zh-CN" dirty="0" smtClean="0"/>
              <a:t>Average cost: 2000 RMB/person</a:t>
            </a:r>
          </a:p>
          <a:p>
            <a:pPr lvl="1"/>
            <a:r>
              <a:rPr lang="en-US" altLang="zh-CN" dirty="0" smtClean="0"/>
              <a:t>More cost: foreign lecturers travelling, cookies, lecture room, excursion, 10 fellowships etc.</a:t>
            </a:r>
          </a:p>
          <a:p>
            <a:pPr lvl="1"/>
            <a:r>
              <a:rPr lang="en-US" altLang="zh-CN" dirty="0" smtClean="0"/>
              <a:t>Registration fee: 1000 RMB</a:t>
            </a:r>
          </a:p>
          <a:p>
            <a:pPr lvl="1"/>
            <a:r>
              <a:rPr lang="en-US" altLang="zh-CN" dirty="0" smtClean="0"/>
              <a:t>Total </a:t>
            </a:r>
            <a:r>
              <a:rPr lang="en-US" altLang="zh-CN" dirty="0" smtClean="0"/>
              <a:t>cost: </a:t>
            </a:r>
            <a:r>
              <a:rPr lang="en-US" altLang="zh-CN" dirty="0" smtClean="0"/>
              <a:t>~ 260K RMB</a:t>
            </a:r>
          </a:p>
          <a:p>
            <a:pPr lvl="1"/>
            <a:r>
              <a:rPr lang="en-US" altLang="zh-CN" dirty="0" smtClean="0"/>
              <a:t>Require: 200K </a:t>
            </a:r>
            <a:r>
              <a:rPr lang="en-US" altLang="zh-CN" dirty="0" smtClean="0"/>
              <a:t>RMB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Funding support:</a:t>
            </a:r>
          </a:p>
          <a:p>
            <a:pPr lvl="1"/>
            <a:r>
              <a:rPr lang="en-US" altLang="zh-CN" dirty="0" smtClean="0"/>
              <a:t>NSFC (pending): 50K RMB</a:t>
            </a:r>
          </a:p>
          <a:p>
            <a:pPr lvl="1"/>
            <a:r>
              <a:rPr lang="en-US" altLang="zh-CN" dirty="0" smtClean="0"/>
              <a:t>CHEP, PKU (confirmed): 50K RMB</a:t>
            </a:r>
          </a:p>
          <a:p>
            <a:pPr lvl="1"/>
            <a:r>
              <a:rPr lang="en-US" altLang="zh-CN" dirty="0" smtClean="0"/>
              <a:t>CHEP, Tsinghua (confirmed): 20-30K RMB</a:t>
            </a:r>
          </a:p>
          <a:p>
            <a:pPr lvl="1"/>
            <a:r>
              <a:rPr lang="en-US" altLang="zh-CN" dirty="0" smtClean="0"/>
              <a:t>Others?</a:t>
            </a:r>
          </a:p>
          <a:p>
            <a:pPr lvl="1"/>
            <a:r>
              <a:rPr lang="en-US" altLang="zh-CN" dirty="0" smtClean="0"/>
              <a:t>Please help!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Thanks to all the organizers and advisors, especially lecturers, let’s do </a:t>
            </a:r>
            <a:r>
              <a:rPr lang="en-US" altLang="zh-CN" dirty="0" smtClean="0"/>
              <a:t>it and keep the momentum going for 20 years!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1100</Words>
  <Application>Microsoft Office PowerPoint</Application>
  <PresentationFormat>全屏显示(4:3)</PresentationFormat>
  <Paragraphs>153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International Summer School on TeV Experimental Physics (iSTEP 2014)</vt:lpstr>
      <vt:lpstr>Why Summer School?</vt:lpstr>
      <vt:lpstr>How to do it?</vt:lpstr>
      <vt:lpstr>Who is doing it?</vt:lpstr>
      <vt:lpstr>Who is teaching it?</vt:lpstr>
      <vt:lpstr>Most important of all</vt:lpstr>
    </vt:vector>
  </TitlesOfParts>
  <Company>THINKPAD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Summer School on TeV Experimental Physics (iSTEP 2014)</dc:title>
  <dc:creator>Liang</dc:creator>
  <cp:lastModifiedBy>Liang</cp:lastModifiedBy>
  <cp:revision>97</cp:revision>
  <dcterms:created xsi:type="dcterms:W3CDTF">2014-05-16T06:29:13Z</dcterms:created>
  <dcterms:modified xsi:type="dcterms:W3CDTF">2014-05-17T06:15:44Z</dcterms:modified>
</cp:coreProperties>
</file>