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4" r:id="rId2"/>
    <p:sldMasterId id="2147483698" r:id="rId3"/>
    <p:sldMasterId id="2147483714" r:id="rId4"/>
    <p:sldMasterId id="2147483677" r:id="rId5"/>
    <p:sldMasterId id="2147483752" r:id="rId6"/>
  </p:sldMasterIdLst>
  <p:notesMasterIdLst>
    <p:notesMasterId r:id="rId35"/>
  </p:notesMasterIdLst>
  <p:sldIdLst>
    <p:sldId id="256" r:id="rId7"/>
    <p:sldId id="263" r:id="rId8"/>
    <p:sldId id="266" r:id="rId9"/>
    <p:sldId id="316" r:id="rId10"/>
    <p:sldId id="258" r:id="rId11"/>
    <p:sldId id="276" r:id="rId12"/>
    <p:sldId id="313" r:id="rId13"/>
    <p:sldId id="264" r:id="rId14"/>
    <p:sldId id="336" r:id="rId15"/>
    <p:sldId id="347" r:id="rId16"/>
    <p:sldId id="346" r:id="rId17"/>
    <p:sldId id="337" r:id="rId18"/>
    <p:sldId id="273" r:id="rId19"/>
    <p:sldId id="282" r:id="rId20"/>
    <p:sldId id="331" r:id="rId21"/>
    <p:sldId id="332" r:id="rId22"/>
    <p:sldId id="333" r:id="rId23"/>
    <p:sldId id="334" r:id="rId24"/>
    <p:sldId id="348" r:id="rId25"/>
    <p:sldId id="335" r:id="rId26"/>
    <p:sldId id="300" r:id="rId27"/>
    <p:sldId id="338" r:id="rId28"/>
    <p:sldId id="339" r:id="rId29"/>
    <p:sldId id="340" r:id="rId30"/>
    <p:sldId id="343" r:id="rId31"/>
    <p:sldId id="342" r:id="rId32"/>
    <p:sldId id="341" r:id="rId33"/>
    <p:sldId id="299" r:id="rId34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22DDFD-0771-466D-A21C-C4B1B467C9F5}">
          <p14:sldIdLst>
            <p14:sldId id="256"/>
            <p14:sldId id="263"/>
            <p14:sldId id="266"/>
            <p14:sldId id="316"/>
            <p14:sldId id="258"/>
            <p14:sldId id="276"/>
            <p14:sldId id="313"/>
          </p14:sldIdLst>
        </p14:section>
        <p14:section name="메인" id="{D66036A1-6324-4510-BBF7-CBF73DE64222}">
          <p14:sldIdLst>
            <p14:sldId id="264"/>
          </p14:sldIdLst>
        </p14:section>
        <p14:section name="GNB/상단/공통영역" id="{36EDCD3E-AD99-449B-9C16-3147583490C4}">
          <p14:sldIdLst>
            <p14:sldId id="336"/>
            <p14:sldId id="347"/>
          </p14:sldIdLst>
        </p14:section>
        <p14:section name="팝업" id="{F3C935CD-49D6-4DA1-8D0C-7BFAFC064106}">
          <p14:sldIdLst>
            <p14:sldId id="346"/>
            <p14:sldId id="337"/>
          </p14:sldIdLst>
        </p14:section>
        <p14:section name="메인" id="{65EDC71F-BF4F-48ED-BFA9-02243BB7539E}">
          <p14:sldIdLst>
            <p14:sldId id="273"/>
            <p14:sldId id="282"/>
            <p14:sldId id="331"/>
            <p14:sldId id="332"/>
            <p14:sldId id="333"/>
            <p14:sldId id="334"/>
          </p14:sldIdLst>
        </p14:section>
        <p14:section name="Footer" id="{0E980AB7-4B9C-4962-AFAF-576F323B29B2}">
          <p14:sldIdLst>
            <p14:sldId id="348"/>
            <p14:sldId id="335"/>
          </p14:sldIdLst>
        </p14:section>
        <p14:section name="카테고리" id="{F7747CC8-E671-414C-A389-4B0D15D3DDC2}">
          <p14:sldIdLst>
            <p14:sldId id="300"/>
            <p14:sldId id="338"/>
          </p14:sldIdLst>
        </p14:section>
        <p14:section name="예치금 구매" id="{72DEA546-3AEB-4917-97E2-F3784788F058}">
          <p14:sldIdLst>
            <p14:sldId id="339"/>
            <p14:sldId id="340"/>
            <p14:sldId id="343"/>
          </p14:sldIdLst>
        </p14:section>
        <p14:section name="마이장부" id="{739FB428-BBB0-4E87-8B61-EE90ABF9115B}">
          <p14:sldIdLst>
            <p14:sldId id="342"/>
            <p14:sldId id="341"/>
          </p14:sldIdLst>
        </p14:section>
        <p14:section name="END" id="{6ED7BB6E-49BF-4EE3-AF3C-49DC178C8F0E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21" userDrawn="1">
          <p15:clr>
            <a:srgbClr val="A4A3A4"/>
          </p15:clr>
        </p15:guide>
        <p15:guide id="3" pos="81" userDrawn="1">
          <p15:clr>
            <a:srgbClr val="A4A3A4"/>
          </p15:clr>
        </p15:guide>
        <p15:guide id="4" pos="943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pos="988" userDrawn="1">
          <p15:clr>
            <a:srgbClr val="A4A3A4"/>
          </p15:clr>
        </p15:guide>
        <p15:guide id="7" orient="horz" pos="958" userDrawn="1">
          <p15:clr>
            <a:srgbClr val="A4A3A4"/>
          </p15:clr>
        </p15:guide>
        <p15:guide id="8" pos="2893" userDrawn="1">
          <p15:clr>
            <a:srgbClr val="A4A3A4"/>
          </p15:clr>
        </p15:guide>
        <p15:guide id="9" orient="horz" pos="391" userDrawn="1">
          <p15:clr>
            <a:srgbClr val="A4A3A4"/>
          </p15:clr>
        </p15:guide>
        <p15:guide id="10" pos="716" userDrawn="1">
          <p15:clr>
            <a:srgbClr val="A4A3A4"/>
          </p15:clr>
        </p15:guide>
        <p15:guide id="11" pos="761" userDrawn="1">
          <p15:clr>
            <a:srgbClr val="A4A3A4"/>
          </p15:clr>
        </p15:guide>
        <p15:guide id="12" pos="2440" userDrawn="1">
          <p15:clr>
            <a:srgbClr val="A4A3A4"/>
          </p15:clr>
        </p15:guide>
        <p15:guide id="13" pos="3165" userDrawn="1">
          <p15:clr>
            <a:srgbClr val="A4A3A4"/>
          </p15:clr>
        </p15:guide>
        <p15:guide id="14" pos="3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성훈" initials="강성" lastIdx="1" clrIdx="0">
    <p:extLst>
      <p:ext uri="{19B8F6BF-5375-455C-9EA6-DF929625EA0E}">
        <p15:presenceInfo xmlns:p15="http://schemas.microsoft.com/office/powerpoint/2012/main" userId="b843966a763c5c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2B6BD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524" y="108"/>
      </p:cViewPr>
      <p:guideLst>
        <p:guide orient="horz" pos="2160"/>
        <p:guide pos="4821"/>
        <p:guide pos="81"/>
        <p:guide pos="943"/>
        <p:guide orient="horz" pos="777"/>
        <p:guide pos="988"/>
        <p:guide orient="horz" pos="958"/>
        <p:guide pos="2893"/>
        <p:guide orient="horz" pos="391"/>
        <p:guide pos="716"/>
        <p:guide pos="761"/>
        <p:guide pos="2440"/>
        <p:guide pos="3165"/>
        <p:guide pos="32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2544" y="11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B3C0F-2042-42C3-9785-D922E2AA3E5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4476F-0CDF-4EC2-81E6-752318FDA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2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50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42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0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98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31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11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2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43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2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5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95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1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D29C92F-323E-4D05-9FB4-08DAD706A5D6}"/>
              </a:ext>
            </a:extLst>
          </p:cNvPr>
          <p:cNvSpPr/>
          <p:nvPr userDrawn="1"/>
        </p:nvSpPr>
        <p:spPr>
          <a:xfrm>
            <a:off x="0" y="0"/>
            <a:ext cx="9906000" cy="22048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63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AF8FCBFD-445E-4359-B5DF-66B489E8018C}"/>
              </a:ext>
            </a:extLst>
          </p:cNvPr>
          <p:cNvSpPr txBox="1">
            <a:spLocks/>
          </p:cNvSpPr>
          <p:nvPr userDrawn="1"/>
        </p:nvSpPr>
        <p:spPr>
          <a:xfrm>
            <a:off x="359167" y="116632"/>
            <a:ext cx="8950325" cy="1872208"/>
          </a:xfrm>
          <a:prstGeom prst="rect">
            <a:avLst/>
          </a:prstGeom>
        </p:spPr>
        <p:txBody>
          <a:bodyPr/>
          <a:lstStyle/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38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SHOPPINGMALL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94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CONSULTING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13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MAKETING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SERVICE</a:t>
            </a:r>
            <a:endParaRPr kumimoji="0" lang="ko-KR" altLang="ko-KR" sz="731" b="0" dirty="0">
              <a:solidFill>
                <a:srgbClr val="F79646">
                  <a:lumMod val="40000"/>
                  <a:lumOff val="60000"/>
                </a:srgbClr>
              </a:solidFill>
              <a:latin typeface="Kozuka Gothic Pro M" pitchFamily="34" charset="-128"/>
              <a:ea typeface="나눔고딕" pitchFamily="50" charset="-127"/>
              <a:cs typeface="Lucida Sans Unicode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EBB97402-71B0-4823-B9AF-C225D304BB95}"/>
              </a:ext>
            </a:extLst>
          </p:cNvPr>
          <p:cNvSpPr txBox="1">
            <a:spLocks/>
          </p:cNvSpPr>
          <p:nvPr userDrawn="1"/>
        </p:nvSpPr>
        <p:spPr>
          <a:xfrm>
            <a:off x="740533" y="6309568"/>
            <a:ext cx="6624638" cy="431800"/>
          </a:xfrm>
          <a:prstGeom prst="rect">
            <a:avLst/>
          </a:prstGeom>
        </p:spPr>
        <p:txBody>
          <a:bodyPr anchor="ctr"/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(</a:t>
            </a:r>
            <a:r>
              <a:rPr kumimoji="0" lang="ko-KR" altLang="en-US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주</a:t>
            </a:r>
            <a:r>
              <a:rPr kumimoji="0" lang="en-US" altLang="ko-KR" sz="731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)</a:t>
            </a:r>
            <a:r>
              <a:rPr kumimoji="0" lang="ko-KR" altLang="en-US" sz="731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미래아이앤티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l 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서울시 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강남구 강남대로 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128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길 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75 </a:t>
            </a:r>
            <a:r>
              <a:rPr kumimoji="0" lang="ko-KR" altLang="en-US" sz="731" b="0" kern="12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엘리인코빌딩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층 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201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호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731" b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ㅣ</a:t>
            </a:r>
            <a:r>
              <a:rPr kumimoji="0" lang="ko-KR" altLang="en-US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TEL : </a:t>
            </a:r>
            <a:r>
              <a:rPr kumimoji="0" lang="en-US" altLang="ko-KR" sz="731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1544-7947,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FAX : </a:t>
            </a:r>
            <a:r>
              <a:rPr kumimoji="0" lang="en-US" altLang="ko-KR" sz="731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02-6969-5007</a:t>
            </a:r>
            <a:endParaRPr kumimoji="0" lang="ko-KR" altLang="en-US" sz="731" b="0" dirty="0">
              <a:solidFill>
                <a:prstClr val="black">
                  <a:lumMod val="50000"/>
                  <a:lumOff val="50000"/>
                </a:prstClr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0CDE166-1298-47D5-81E9-BCEDC59EDD7D}"/>
              </a:ext>
            </a:extLst>
          </p:cNvPr>
          <p:cNvSpPr/>
          <p:nvPr userDrawn="1"/>
        </p:nvSpPr>
        <p:spPr>
          <a:xfrm>
            <a:off x="0" y="0"/>
            <a:ext cx="9906000" cy="220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63"/>
          </a:p>
        </p:txBody>
      </p:sp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468ACD96-C2EF-4361-9DFB-BD758F6A0537}"/>
              </a:ext>
            </a:extLst>
          </p:cNvPr>
          <p:cNvSpPr txBox="1">
            <a:spLocks/>
          </p:cNvSpPr>
          <p:nvPr userDrawn="1"/>
        </p:nvSpPr>
        <p:spPr>
          <a:xfrm>
            <a:off x="359167" y="116632"/>
            <a:ext cx="8950325" cy="2220912"/>
          </a:xfrm>
          <a:prstGeom prst="rect">
            <a:avLst/>
          </a:prstGeom>
        </p:spPr>
        <p:txBody>
          <a:bodyPr/>
          <a:lstStyle/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38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SHOPPINGMALL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94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CONSULTING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13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MAKETING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SERVICE</a:t>
            </a:r>
            <a:endParaRPr kumimoji="0" lang="ko-KR" altLang="ko-KR" sz="731" b="0" dirty="0">
              <a:solidFill>
                <a:schemeClr val="bg1"/>
              </a:solidFill>
              <a:latin typeface="Kozuka Gothic Pro M" pitchFamily="34" charset="-128"/>
              <a:ea typeface="나눔고딕" pitchFamily="50" charset="-127"/>
              <a:cs typeface="Lucida Sans Unicode" pitchFamily="34" charset="0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="" xmlns:a16="http://schemas.microsoft.com/office/drawing/2014/main" id="{38D7963D-55E3-4054-84B6-2DFBC5B9AD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716088"/>
            <a:ext cx="9906000" cy="488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Back Office</a:t>
            </a:r>
            <a:r>
              <a:rPr lang="ko-KR" altLang="en-US" dirty="0"/>
              <a:t> </a:t>
            </a:r>
            <a:r>
              <a:rPr lang="en-US" altLang="ko-KR" dirty="0"/>
              <a:t>SB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C8A2EDB5-7338-4BDF-ADA9-36927822BD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8950" y="2298383"/>
            <a:ext cx="1797050" cy="3115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Ver.</a:t>
            </a:r>
            <a:r>
              <a:rPr lang="ko-KR" altLang="en-US" dirty="0"/>
              <a:t> </a:t>
            </a:r>
            <a:r>
              <a:rPr lang="en-US" altLang="ko-KR" dirty="0"/>
              <a:t>0.1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22954F7D-3B2D-4D05-9A07-8DAFF95BF02C}"/>
              </a:ext>
            </a:extLst>
          </p:cNvPr>
          <p:cNvCxnSpPr>
            <a:cxnSpLocks/>
          </p:cNvCxnSpPr>
          <p:nvPr userDrawn="1"/>
        </p:nvCxnSpPr>
        <p:spPr>
          <a:xfrm>
            <a:off x="0" y="2224705"/>
            <a:ext cx="9906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24" y="6416791"/>
            <a:ext cx="1159198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62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3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환경설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9C855879-3ECA-48CE-BFCB-3988544820E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10451"/>
              </p:ext>
            </p:extLst>
          </p:nvPr>
        </p:nvGraphicFramePr>
        <p:xfrm>
          <a:off x="85723" y="547496"/>
          <a:ext cx="7639586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314211225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891923522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70037579"/>
                    </a:ext>
                  </a:extLst>
                </a:gridCol>
                <a:gridCol w="848842">
                  <a:extLst>
                    <a:ext uri="{9D8B030D-6E8A-4147-A177-3AD203B41FA5}">
                      <a16:colId xmlns="" xmlns:a16="http://schemas.microsoft.com/office/drawing/2014/main" val="3867707247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135359887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813546525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573579867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3461382092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702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환결설정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6F9AD242-5168-47E4-AEEA-DC175A4C4CB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76750244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4090693634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666908767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294189331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135835647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236821226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3331682683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86262761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706380214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C3C1DA2-6B8C-4C04-9DB4-545F9F13F076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4208621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디자인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C0470B3A-E720-4BAE-BEE5-DE8E332CB9A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5614262"/>
              </p:ext>
            </p:extLst>
          </p:nvPr>
        </p:nvGraphicFramePr>
        <p:xfrm>
          <a:off x="85723" y="547496"/>
          <a:ext cx="7639586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3249754396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943680271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3369029077"/>
                    </a:ext>
                  </a:extLst>
                </a:gridCol>
                <a:gridCol w="848842">
                  <a:extLst>
                    <a:ext uri="{9D8B030D-6E8A-4147-A177-3AD203B41FA5}">
                      <a16:colId xmlns="" xmlns:a16="http://schemas.microsoft.com/office/drawing/2014/main" val="1423560429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3033103561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60666412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802511465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536098648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649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디자인관리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2D62D2D3-FFFD-4CE4-B0E4-37D9D2023B9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681169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573334152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12242691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3315325444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353241748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3600989969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3589338365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375345764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70840097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06BFA0-17A4-4486-B9E8-30DB4438FF24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48486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품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C3259414-AF2D-4FDF-AAD8-4F08B3DE25A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6098243"/>
              </p:ext>
            </p:extLst>
          </p:nvPr>
        </p:nvGraphicFramePr>
        <p:xfrm>
          <a:off x="85723" y="547496"/>
          <a:ext cx="7639586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052718123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055262367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810638926"/>
                    </a:ext>
                  </a:extLst>
                </a:gridCol>
                <a:gridCol w="848842">
                  <a:extLst>
                    <a:ext uri="{9D8B030D-6E8A-4147-A177-3AD203B41FA5}">
                      <a16:colId xmlns="" xmlns:a16="http://schemas.microsoft.com/office/drawing/2014/main" val="3025286611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3788087596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39219415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428345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243595511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99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품관리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3B0BE1AE-890C-4EF5-8D0E-48FE40A51A8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3304285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2148074454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3547829679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42598811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1480002618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4216834081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1596180553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159928992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1990559197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6E9B0B6-9A8E-4652-BC07-7831B037AED3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1215595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주문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C3259414-AF2D-4FDF-AAD8-4F08B3DE25A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5448961"/>
              </p:ext>
            </p:extLst>
          </p:nvPr>
        </p:nvGraphicFramePr>
        <p:xfrm>
          <a:off x="85723" y="547496"/>
          <a:ext cx="7639586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3872771458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76993836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4031874517"/>
                    </a:ext>
                  </a:extLst>
                </a:gridCol>
                <a:gridCol w="848842">
                  <a:extLst>
                    <a:ext uri="{9D8B030D-6E8A-4147-A177-3AD203B41FA5}">
                      <a16:colId xmlns="" xmlns:a16="http://schemas.microsoft.com/office/drawing/2014/main" val="125601678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235707546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074921628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10085820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785959334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146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주문관리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C3259414-AF2D-4FDF-AAD8-4F08B3DE25A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67071668"/>
              </p:ext>
            </p:extLst>
          </p:nvPr>
        </p:nvGraphicFramePr>
        <p:xfrm>
          <a:off x="85723" y="547496"/>
          <a:ext cx="7639586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483446866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0980536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763854784"/>
                    </a:ext>
                  </a:extLst>
                </a:gridCol>
                <a:gridCol w="848842">
                  <a:extLst>
                    <a:ext uri="{9D8B030D-6E8A-4147-A177-3AD203B41FA5}">
                      <a16:colId xmlns="" xmlns:a16="http://schemas.microsoft.com/office/drawing/2014/main" val="2146989325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300632658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815310005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452003891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194512852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744538B-090C-8C86-177A-5252777A0374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566146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운영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FAAADA98-F425-40D0-A735-FDF367CA27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1661277"/>
              </p:ext>
            </p:extLst>
          </p:nvPr>
        </p:nvGraphicFramePr>
        <p:xfrm>
          <a:off x="85723" y="547496"/>
          <a:ext cx="7639586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384086778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173448838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3637391853"/>
                    </a:ext>
                  </a:extLst>
                </a:gridCol>
                <a:gridCol w="848842">
                  <a:extLst>
                    <a:ext uri="{9D8B030D-6E8A-4147-A177-3AD203B41FA5}">
                      <a16:colId xmlns="" xmlns:a16="http://schemas.microsoft.com/office/drawing/2014/main" val="2106888483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763315356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412309983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133257504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4093311298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8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2">
            <a:extLst>
              <a:ext uri="{FF2B5EF4-FFF2-40B4-BE49-F238E27FC236}">
                <a16:creationId xmlns="" xmlns:a16="http://schemas.microsoft.com/office/drawing/2014/main" id="{8B025A38-422B-4A23-A441-E68FE20102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240" y="236236"/>
            <a:ext cx="971681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정 이 </a:t>
            </a:r>
            <a:r>
              <a:rPr lang="ko-KR" altLang="en-US" sz="2000" b="1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력</a:t>
            </a:r>
            <a:endParaRPr lang="ko-KR" altLang="en-US" sz="2000" b="1" baseline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50">
            <a:extLst>
              <a:ext uri="{FF2B5EF4-FFF2-40B4-BE49-F238E27FC236}">
                <a16:creationId xmlns="" xmlns:a16="http://schemas.microsoft.com/office/drawing/2014/main" id="{767F2138-6B86-4D2F-BC2E-AB52F5B8DC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24" y="6416791"/>
            <a:ext cx="1159198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116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운영관리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38CA8601-080F-4203-9C1D-B2CD8D85A6C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99144900"/>
              </p:ext>
            </p:extLst>
          </p:nvPr>
        </p:nvGraphicFramePr>
        <p:xfrm>
          <a:off x="85723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2591972914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851435877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784873215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99033016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215911474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1918839687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4189484515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822387709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CB028FB0-79D4-4408-AE5F-5837A794D3E3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4147121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회원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B3AE853E-43DA-4E98-BA7A-FFE84F91F2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92881288"/>
              </p:ext>
            </p:extLst>
          </p:nvPr>
        </p:nvGraphicFramePr>
        <p:xfrm>
          <a:off x="85723" y="547496"/>
          <a:ext cx="7639586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6777786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000704424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212504999"/>
                    </a:ext>
                  </a:extLst>
                </a:gridCol>
                <a:gridCol w="848842">
                  <a:extLst>
                    <a:ext uri="{9D8B030D-6E8A-4147-A177-3AD203B41FA5}">
                      <a16:colId xmlns="" xmlns:a16="http://schemas.microsoft.com/office/drawing/2014/main" val="2723374639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769050564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93501761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623656143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173187909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759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회원관리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60802829-4078-4405-A74D-55F500C9F0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3284664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020741411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1552031906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238048971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824547275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3620589907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633637562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3887255833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42507639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D273844-9A6E-49CA-A978-EE825B3CA21D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1973501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입점업체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D79FE131-A5C5-43CB-9F29-35296CE340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7410670"/>
              </p:ext>
            </p:extLst>
          </p:nvPr>
        </p:nvGraphicFramePr>
        <p:xfrm>
          <a:off x="85723" y="547496"/>
          <a:ext cx="7639586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3113466215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704180804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4238145802"/>
                    </a:ext>
                  </a:extLst>
                </a:gridCol>
                <a:gridCol w="848842">
                  <a:extLst>
                    <a:ext uri="{9D8B030D-6E8A-4147-A177-3AD203B41FA5}">
                      <a16:colId xmlns="" xmlns:a16="http://schemas.microsoft.com/office/drawing/2014/main" val="2272680949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3707039312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093627512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569572378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3450742502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380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입점업체관리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0969A7FB-74D4-4636-9639-BBA2CF8144F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10335205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824097173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580461928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888877147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038557545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3204471557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3312329265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371270351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075580479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3DC17C5-7739-439A-A3F2-8BE18BA2C00D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3196942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산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291AE834-4DE4-4FD9-93FF-B6C7914BA25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07670873"/>
              </p:ext>
            </p:extLst>
          </p:nvPr>
        </p:nvGraphicFramePr>
        <p:xfrm>
          <a:off x="85723" y="547496"/>
          <a:ext cx="7639586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467518393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219998965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533679350"/>
                    </a:ext>
                  </a:extLst>
                </a:gridCol>
                <a:gridCol w="848842">
                  <a:extLst>
                    <a:ext uri="{9D8B030D-6E8A-4147-A177-3AD203B41FA5}">
                      <a16:colId xmlns="" xmlns:a16="http://schemas.microsoft.com/office/drawing/2014/main" val="364804844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370689449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4151517985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264311831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963067755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147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산관리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4555C9FF-1EE1-4193-8ED0-1FA48B5F6F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39091660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00856861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222929613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3518942249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3156146683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4211069543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332125501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3411203911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743110307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2BDDA1C-E33F-4937-A9D4-4670461D8A98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36476182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036889B9-AE6F-4017-A4F3-F624E5317FF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62007105"/>
              </p:ext>
            </p:extLst>
          </p:nvPr>
        </p:nvGraphicFramePr>
        <p:xfrm>
          <a:off x="85723" y="547496"/>
          <a:ext cx="7639586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966368957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8376964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3410873894"/>
                    </a:ext>
                  </a:extLst>
                </a:gridCol>
                <a:gridCol w="848842">
                  <a:extLst>
                    <a:ext uri="{9D8B030D-6E8A-4147-A177-3AD203B41FA5}">
                      <a16:colId xmlns="" xmlns:a16="http://schemas.microsoft.com/office/drawing/2014/main" val="3922621773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3683638858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4131279126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1270799572"/>
                    </a:ext>
                  </a:extLst>
                </a:gridCol>
                <a:gridCol w="848843">
                  <a:extLst>
                    <a:ext uri="{9D8B030D-6E8A-4147-A177-3AD203B41FA5}">
                      <a16:colId xmlns="" xmlns:a16="http://schemas.microsoft.com/office/drawing/2014/main" val="2918908910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135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관리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42360800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196306895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921624742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3111213390"/>
                    </a:ext>
                  </a:extLst>
                </a:gridCol>
              </a:tblGrid>
              <a:tr h="235840">
                <a:tc gridSpan="9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6719E76-7604-4717-A69C-4C37C2FEE1F3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4108202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618346" y="2406648"/>
            <a:ext cx="6225263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defRPr sz="2800" b="1" smtClean="0">
                <a:solidFill>
                  <a:schemeClr val="tx1"/>
                </a:solidFill>
                <a:latin typeface="맑은 고딕" panose="020B0503020000020004" pitchFamily="50" charset="-127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5503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0">
            <a:extLst>
              <a:ext uri="{FF2B5EF4-FFF2-40B4-BE49-F238E27FC236}">
                <a16:creationId xmlns="" xmlns:a16="http://schemas.microsoft.com/office/drawing/2014/main" id="{767F2138-6B86-4D2F-BC2E-AB52F5B8DC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222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11123551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196306895"/>
                    </a:ext>
                  </a:extLst>
                </a:gridCol>
                <a:gridCol w="1695451">
                  <a:extLst>
                    <a:ext uri="{9D8B030D-6E8A-4147-A177-3AD203B41FA5}">
                      <a16:colId xmlns="" xmlns:a16="http://schemas.microsoft.com/office/drawing/2014/main" val="1921624742"/>
                    </a:ext>
                  </a:extLst>
                </a:gridCol>
              </a:tblGrid>
              <a:tr h="235840">
                <a:tc gridSpan="8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클레임관리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1142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환경설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1545870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196306895"/>
                    </a:ext>
                  </a:extLst>
                </a:gridCol>
                <a:gridCol w="1695451">
                  <a:extLst>
                    <a:ext uri="{9D8B030D-6E8A-4147-A177-3AD203B41FA5}">
                      <a16:colId xmlns="" xmlns:a16="http://schemas.microsoft.com/office/drawing/2014/main" val="1921624742"/>
                    </a:ext>
                  </a:extLst>
                </a:gridCol>
              </a:tblGrid>
              <a:tr h="235840">
                <a:tc gridSpan="8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클레임관리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35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환경설정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54567220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196306895"/>
                    </a:ext>
                  </a:extLst>
                </a:gridCol>
                <a:gridCol w="1695451">
                  <a:extLst>
                    <a:ext uri="{9D8B030D-6E8A-4147-A177-3AD203B41FA5}">
                      <a16:colId xmlns="" xmlns:a16="http://schemas.microsoft.com/office/drawing/2014/main" val="1921624742"/>
                    </a:ext>
                  </a:extLst>
                </a:gridCol>
              </a:tblGrid>
              <a:tr h="235840">
                <a:tc gridSpan="8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클레임관리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6719E76-7604-4717-A69C-4C37C2FEE1F3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1748386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품등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8935162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196306895"/>
                    </a:ext>
                  </a:extLst>
                </a:gridCol>
                <a:gridCol w="1695451">
                  <a:extLst>
                    <a:ext uri="{9D8B030D-6E8A-4147-A177-3AD203B41FA5}">
                      <a16:colId xmlns="" xmlns:a16="http://schemas.microsoft.com/office/drawing/2014/main" val="1921624742"/>
                    </a:ext>
                  </a:extLst>
                </a:gridCol>
              </a:tblGrid>
              <a:tr h="235840">
                <a:tc gridSpan="8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클레임관리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959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품등록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56866680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196306895"/>
                    </a:ext>
                  </a:extLst>
                </a:gridCol>
                <a:gridCol w="1695451">
                  <a:extLst>
                    <a:ext uri="{9D8B030D-6E8A-4147-A177-3AD203B41FA5}">
                      <a16:colId xmlns="" xmlns:a16="http://schemas.microsoft.com/office/drawing/2014/main" val="1921624742"/>
                    </a:ext>
                  </a:extLst>
                </a:gridCol>
              </a:tblGrid>
              <a:tr h="235840">
                <a:tc gridSpan="8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클레임관리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6719E76-7604-4717-A69C-4C37C2FEE1F3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37693801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품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9495825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196306895"/>
                    </a:ext>
                  </a:extLst>
                </a:gridCol>
                <a:gridCol w="1695451">
                  <a:extLst>
                    <a:ext uri="{9D8B030D-6E8A-4147-A177-3AD203B41FA5}">
                      <a16:colId xmlns="" xmlns:a16="http://schemas.microsoft.com/office/drawing/2014/main" val="1921624742"/>
                    </a:ext>
                  </a:extLst>
                </a:gridCol>
              </a:tblGrid>
              <a:tr h="235840">
                <a:tc gridSpan="8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클레임관리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5282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상품관리(다읖메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77562252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196306895"/>
                    </a:ext>
                  </a:extLst>
                </a:gridCol>
                <a:gridCol w="1695451">
                  <a:extLst>
                    <a:ext uri="{9D8B030D-6E8A-4147-A177-3AD203B41FA5}">
                      <a16:colId xmlns="" xmlns:a16="http://schemas.microsoft.com/office/drawing/2014/main" val="1921624742"/>
                    </a:ext>
                  </a:extLst>
                </a:gridCol>
              </a:tblGrid>
              <a:tr h="235840">
                <a:tc gridSpan="8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클레임관리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6719E76-7604-4717-A69C-4C37C2FEE1F3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3481436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주문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52579804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196306895"/>
                    </a:ext>
                  </a:extLst>
                </a:gridCol>
                <a:gridCol w="1695451">
                  <a:extLst>
                    <a:ext uri="{9D8B030D-6E8A-4147-A177-3AD203B41FA5}">
                      <a16:colId xmlns="" xmlns:a16="http://schemas.microsoft.com/office/drawing/2014/main" val="1921624742"/>
                    </a:ext>
                  </a:extLst>
                </a:gridCol>
              </a:tblGrid>
              <a:tr h="235840">
                <a:tc gridSpan="8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클레임관리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1916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주문관리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34491226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196306895"/>
                    </a:ext>
                  </a:extLst>
                </a:gridCol>
                <a:gridCol w="1695451">
                  <a:extLst>
                    <a:ext uri="{9D8B030D-6E8A-4147-A177-3AD203B41FA5}">
                      <a16:colId xmlns="" xmlns:a16="http://schemas.microsoft.com/office/drawing/2014/main" val="1921624742"/>
                    </a:ext>
                  </a:extLst>
                </a:gridCol>
              </a:tblGrid>
              <a:tr h="235840">
                <a:tc gridSpan="8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클레임관리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6719E76-7604-4717-A69C-4C37C2FEE1F3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10654084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클레임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30512704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196306895"/>
                    </a:ext>
                  </a:extLst>
                </a:gridCol>
                <a:gridCol w="1695451">
                  <a:extLst>
                    <a:ext uri="{9D8B030D-6E8A-4147-A177-3AD203B41FA5}">
                      <a16:colId xmlns="" xmlns:a16="http://schemas.microsoft.com/office/drawing/2014/main" val="1921624742"/>
                    </a:ext>
                  </a:extLst>
                </a:gridCol>
              </a:tblGrid>
              <a:tr h="235840">
                <a:tc gridSpan="8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클레임관리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8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46045" y="1"/>
            <a:ext cx="9459484" cy="43200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400" b="1" spc="-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46044" y="432000"/>
            <a:ext cx="945948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46044" y="432000"/>
            <a:ext cx="16691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728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클레임관리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34325152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196306895"/>
                    </a:ext>
                  </a:extLst>
                </a:gridCol>
                <a:gridCol w="1695451">
                  <a:extLst>
                    <a:ext uri="{9D8B030D-6E8A-4147-A177-3AD203B41FA5}">
                      <a16:colId xmlns="" xmlns:a16="http://schemas.microsoft.com/office/drawing/2014/main" val="1921624742"/>
                    </a:ext>
                  </a:extLst>
                </a:gridCol>
              </a:tblGrid>
              <a:tr h="235840">
                <a:tc gridSpan="8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클레임관리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6719E76-7604-4717-A69C-4C37C2FEE1F3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21731749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운영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46995765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196306895"/>
                    </a:ext>
                  </a:extLst>
                </a:gridCol>
                <a:gridCol w="1695451">
                  <a:extLst>
                    <a:ext uri="{9D8B030D-6E8A-4147-A177-3AD203B41FA5}">
                      <a16:colId xmlns="" xmlns:a16="http://schemas.microsoft.com/office/drawing/2014/main" val="1921624742"/>
                    </a:ext>
                  </a:extLst>
                </a:gridCol>
              </a:tblGrid>
              <a:tr h="235840">
                <a:tc gridSpan="8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클레임관리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367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운영관리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F6719E76-7604-4717-A69C-4C37C2FEE1F3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0436811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196306895"/>
                    </a:ext>
                  </a:extLst>
                </a:gridCol>
                <a:gridCol w="1695451">
                  <a:extLst>
                    <a:ext uri="{9D8B030D-6E8A-4147-A177-3AD203B41FA5}">
                      <a16:colId xmlns="" xmlns:a16="http://schemas.microsoft.com/office/drawing/2014/main" val="1921624742"/>
                    </a:ext>
                  </a:extLst>
                </a:gridCol>
              </a:tblGrid>
              <a:tr h="235840">
                <a:tc gridSpan="8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클레임관리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377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산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07105975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196306895"/>
                    </a:ext>
                  </a:extLst>
                </a:gridCol>
                <a:gridCol w="1695451">
                  <a:extLst>
                    <a:ext uri="{9D8B030D-6E8A-4147-A177-3AD203B41FA5}">
                      <a16:colId xmlns="" xmlns:a16="http://schemas.microsoft.com/office/drawing/2014/main" val="1921624742"/>
                    </a:ext>
                  </a:extLst>
                </a:gridCol>
              </a:tblGrid>
              <a:tr h="235840">
                <a:tc gridSpan="8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클레임관리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0205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산관리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F6719E76-7604-4717-A69C-4C37C2FEE1F3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33602003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196306895"/>
                    </a:ext>
                  </a:extLst>
                </a:gridCol>
                <a:gridCol w="1695451">
                  <a:extLst>
                    <a:ext uri="{9D8B030D-6E8A-4147-A177-3AD203B41FA5}">
                      <a16:colId xmlns="" xmlns:a16="http://schemas.microsoft.com/office/drawing/2014/main" val="1921624742"/>
                    </a:ext>
                  </a:extLst>
                </a:gridCol>
              </a:tblGrid>
              <a:tr h="235840">
                <a:tc gridSpan="8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클레임관리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3977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02982673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3390902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</a:tblGrid>
              <a:tr h="235840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207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환경설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03371165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3390902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</a:tblGrid>
              <a:tr h="235840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3915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환경설정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9560495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3390902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</a:tblGrid>
              <a:tr h="235840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6719E76-7604-4717-A69C-4C37C2FEE1F3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7843109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회원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92476896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3390902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</a:tblGrid>
              <a:tr h="235840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1378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회원관리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4644764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3390902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</a:tblGrid>
              <a:tr h="235840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6719E76-7604-4717-A69C-4C37C2FEE1F3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161984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53389" y="2370123"/>
            <a:ext cx="9452140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="" xmlns:a16="http://schemas.microsoft.com/office/drawing/2014/main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253388" y="2370123"/>
            <a:ext cx="66543" cy="16516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="" xmlns:a16="http://schemas.microsoft.com/office/drawing/2014/main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9583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시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2568621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3390902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</a:tblGrid>
              <a:tr h="235840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1905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전시관리(다읖메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57722690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3390902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</a:tblGrid>
              <a:tr h="235840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6719E76-7604-4717-A69C-4C37C2FEE1F3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30618838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게시판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11112454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3390902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</a:tblGrid>
              <a:tr h="235840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2863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게시판관리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0273209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3390902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</a:tblGrid>
              <a:tr h="235840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6719E76-7604-4717-A69C-4C37C2FEE1F3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21510878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운영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22875946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3390902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</a:tblGrid>
              <a:tr h="235840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798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운영관리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1C2B9848-AD8F-47E1-B7F0-22DD775169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4441124"/>
              </p:ext>
            </p:extLst>
          </p:nvPr>
        </p:nvGraphicFramePr>
        <p:xfrm>
          <a:off x="85724" y="547496"/>
          <a:ext cx="7629530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329942378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2480596454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1752745600"/>
                    </a:ext>
                  </a:extLst>
                </a:gridCol>
                <a:gridCol w="847726">
                  <a:extLst>
                    <a:ext uri="{9D8B030D-6E8A-4147-A177-3AD203B41FA5}">
                      <a16:colId xmlns="" xmlns:a16="http://schemas.microsoft.com/office/drawing/2014/main" val="4254163794"/>
                    </a:ext>
                  </a:extLst>
                </a:gridCol>
                <a:gridCol w="3390902">
                  <a:extLst>
                    <a:ext uri="{9D8B030D-6E8A-4147-A177-3AD203B41FA5}">
                      <a16:colId xmlns="" xmlns:a16="http://schemas.microsoft.com/office/drawing/2014/main" val="178894536"/>
                    </a:ext>
                  </a:extLst>
                </a:gridCol>
              </a:tblGrid>
              <a:tr h="235840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6719E76-7604-4717-A69C-4C37C2FEE1F3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41410131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2695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2FB8DF3-4AEA-458C-BF42-EEE0D2CE979E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15824799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05586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53377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160066" y="6237312"/>
            <a:ext cx="3100095" cy="1634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476836" y="653377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51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46044" y="2370123"/>
            <a:ext cx="9452140" cy="1651687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46043" y="2370123"/>
            <a:ext cx="66544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="" xmlns:a16="http://schemas.microsoft.com/office/drawing/2014/main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="" xmlns:a16="http://schemas.microsoft.com/office/drawing/2014/main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algn="ctr">
              <a:defRPr lang="ko-KR" altLang="en-US" sz="2800" b="1" spc="-4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3734273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89302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60066" y="6237312"/>
            <a:ext cx="3100095" cy="1634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3476836" y="653377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3505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46044" y="2370123"/>
            <a:ext cx="9452140" cy="1651687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46043" y="2370123"/>
            <a:ext cx="66544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="" xmlns:a16="http://schemas.microsoft.com/office/drawing/2014/main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="" xmlns:a16="http://schemas.microsoft.com/office/drawing/2014/main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224484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52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43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16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31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92" r:id="rId3"/>
    <p:sldLayoutId id="2147483697" r:id="rId4"/>
    <p:sldLayoutId id="2147483695" r:id="rId5"/>
    <p:sldLayoutId id="2147483696" r:id="rId6"/>
    <p:sldLayoutId id="2147483726" r:id="rId7"/>
    <p:sldLayoutId id="2147483730" r:id="rId8"/>
    <p:sldLayoutId id="2147483758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35">
            <a:extLst>
              <a:ext uri="{FF2B5EF4-FFF2-40B4-BE49-F238E27FC236}">
                <a16:creationId xmlns="" xmlns:a16="http://schemas.microsoft.com/office/drawing/2014/main" id="{988C3399-EC82-4926-AEB3-AA283F7CEF5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18337323"/>
              </p:ext>
            </p:extLst>
          </p:nvPr>
        </p:nvGraphicFramePr>
        <p:xfrm>
          <a:off x="68797" y="117308"/>
          <a:ext cx="9777305" cy="427038"/>
        </p:xfrm>
        <a:graphic>
          <a:graphicData uri="http://schemas.openxmlformats.org/drawingml/2006/table">
            <a:tbl>
              <a:tblPr/>
              <a:tblGrid>
                <a:gridCol w="775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18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8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66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4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65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675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940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㈜미래아이앤티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기획팀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50">
            <a:extLst>
              <a:ext uri="{FF2B5EF4-FFF2-40B4-BE49-F238E27FC236}">
                <a16:creationId xmlns="" xmlns:a16="http://schemas.microsoft.com/office/drawing/2014/main" id="{34EDB494-EEF7-41B2-A26A-F866F8FF0A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="" xmlns:a16="http://schemas.microsoft.com/office/drawing/2014/main" id="{EBDC248F-EEBD-40C3-8F5A-40435472BD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1424" y="153820"/>
            <a:ext cx="66212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Line 45">
            <a:extLst>
              <a:ext uri="{FF2B5EF4-FFF2-40B4-BE49-F238E27FC236}">
                <a16:creationId xmlns="" xmlns:a16="http://schemas.microsoft.com/office/drawing/2014/main" id="{A92DE753-335B-4B30-B489-BC1CD6F085C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15783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63" b="0">
              <a:solidFill>
                <a:schemeClr val="tx1"/>
              </a:solidFill>
            </a:endParaRPr>
          </a:p>
        </p:txBody>
      </p:sp>
      <p:sp>
        <p:nvSpPr>
          <p:cNvPr id="20" name="Rectangle 48">
            <a:extLst>
              <a:ext uri="{FF2B5EF4-FFF2-40B4-BE49-F238E27FC236}">
                <a16:creationId xmlns="" xmlns:a16="http://schemas.microsoft.com/office/drawing/2014/main" id="{A4B941C5-5C23-4B68-9F83-44A888258C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15789" y="547524"/>
            <a:ext cx="2117970" cy="25409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pic>
        <p:nvPicPr>
          <p:cNvPr id="22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/>
        </p:blipFill>
        <p:spPr bwMode="auto">
          <a:xfrm>
            <a:off x="9489503" y="133264"/>
            <a:ext cx="344255" cy="1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2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5" r:id="rId2"/>
    <p:sldLayoutId id="2147483681" r:id="rId3"/>
    <p:sldLayoutId id="2147483666" r:id="rId4"/>
    <p:sldLayoutId id="2147483682" r:id="rId5"/>
    <p:sldLayoutId id="2147483667" r:id="rId6"/>
    <p:sldLayoutId id="2147483683" r:id="rId7"/>
    <p:sldLayoutId id="2147483693" r:id="rId8"/>
    <p:sldLayoutId id="2147483694" r:id="rId9"/>
    <p:sldLayoutId id="2147483668" r:id="rId10"/>
    <p:sldLayoutId id="2147483684" r:id="rId11"/>
    <p:sldLayoutId id="2147483669" r:id="rId12"/>
    <p:sldLayoutId id="2147483685" r:id="rId13"/>
    <p:sldLayoutId id="2147483670" r:id="rId14"/>
    <p:sldLayoutId id="2147483686" r:id="rId15"/>
    <p:sldLayoutId id="2147483672" r:id="rId16"/>
    <p:sldLayoutId id="2147483687" r:id="rId17"/>
    <p:sldLayoutId id="2147483673" r:id="rId18"/>
    <p:sldLayoutId id="2147483688" r:id="rId19"/>
    <p:sldLayoutId id="2147483729" r:id="rId2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BEA39AA-8AE9-4070-9D3B-C88A306FC77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470950"/>
              </p:ext>
            </p:extLst>
          </p:nvPr>
        </p:nvGraphicFramePr>
        <p:xfrm>
          <a:off x="85724" y="547496"/>
          <a:ext cx="7633504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관리자님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안녕하세요 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today : 2019.00.00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5">
            <a:extLst>
              <a:ext uri="{FF2B5EF4-FFF2-40B4-BE49-F238E27FC236}">
                <a16:creationId xmlns="" xmlns:a16="http://schemas.microsoft.com/office/drawing/2014/main" id="{988C3399-EC82-4926-AEB3-AA283F7CEF5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47740911"/>
              </p:ext>
            </p:extLst>
          </p:nvPr>
        </p:nvGraphicFramePr>
        <p:xfrm>
          <a:off x="68797" y="117308"/>
          <a:ext cx="9777305" cy="427038"/>
        </p:xfrm>
        <a:graphic>
          <a:graphicData uri="http://schemas.openxmlformats.org/drawingml/2006/table">
            <a:tbl>
              <a:tblPr/>
              <a:tblGrid>
                <a:gridCol w="775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18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8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66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4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65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675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940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㈜미래아이앤티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기획팀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="" xmlns:a16="http://schemas.microsoft.com/office/drawing/2014/main" id="{34EDB494-EEF7-41B2-A26A-F866F8FF0A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EBDC248F-EEBD-40C3-8F5A-40435472BD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1424" y="153820"/>
            <a:ext cx="66212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4">
            <a:extLst>
              <a:ext uri="{FF2B5EF4-FFF2-40B4-BE49-F238E27FC236}">
                <a16:creationId xmlns="" xmlns:a16="http://schemas.microsoft.com/office/drawing/2014/main" id="{918657D2-581D-4DDA-9657-BE269B0E77F1}"/>
              </a:ext>
            </a:extLst>
          </p:cNvPr>
          <p:cNvSpPr/>
          <p:nvPr userDrawn="1"/>
        </p:nvSpPr>
        <p:spPr>
          <a:xfrm>
            <a:off x="6960920" y="583500"/>
            <a:ext cx="648072" cy="180020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rIns="29250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로그아웃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9C1C8212-AB07-4FF4-BC8F-18C20F554DBB}"/>
              </a:ext>
            </a:extLst>
          </p:cNvPr>
          <p:cNvCxnSpPr>
            <a:cxnSpLocks/>
          </p:cNvCxnSpPr>
          <p:nvPr userDrawn="1"/>
        </p:nvCxnSpPr>
        <p:spPr>
          <a:xfrm>
            <a:off x="85723" y="1034825"/>
            <a:ext cx="763006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7">
            <a:extLst>
              <a:ext uri="{FF2B5EF4-FFF2-40B4-BE49-F238E27FC236}">
                <a16:creationId xmlns="" xmlns:a16="http://schemas.microsoft.com/office/drawing/2014/main" id="{7BDA36A5-9BB9-4081-AC2C-B8A1E30B59B1}"/>
              </a:ext>
            </a:extLst>
          </p:cNvPr>
          <p:cNvSpPr/>
          <p:nvPr userDrawn="1"/>
        </p:nvSpPr>
        <p:spPr>
          <a:xfrm>
            <a:off x="6279141" y="583500"/>
            <a:ext cx="648072" cy="180020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rIns="29250" rtlCol="0" anchor="ctr"/>
          <a:lstStyle/>
          <a:p>
            <a:pPr algn="ctr"/>
            <a:r>
              <a:rPr lang="ko-KR" altLang="en-US" sz="700" b="1" dirty="0" err="1">
                <a:solidFill>
                  <a:schemeClr val="bg1"/>
                </a:solidFill>
              </a:rPr>
              <a:t>관리자메인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" name="Line 45">
            <a:extLst>
              <a:ext uri="{FF2B5EF4-FFF2-40B4-BE49-F238E27FC236}">
                <a16:creationId xmlns="" xmlns:a16="http://schemas.microsoft.com/office/drawing/2014/main" id="{A92DE753-335B-4B30-B489-BC1CD6F085C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15783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63" b="0">
              <a:solidFill>
                <a:schemeClr val="tx1"/>
              </a:solidFill>
            </a:endParaRPr>
          </a:p>
        </p:txBody>
      </p:sp>
      <p:sp>
        <p:nvSpPr>
          <p:cNvPr id="16" name="Rectangle 48">
            <a:extLst>
              <a:ext uri="{FF2B5EF4-FFF2-40B4-BE49-F238E27FC236}">
                <a16:creationId xmlns="" xmlns:a16="http://schemas.microsoft.com/office/drawing/2014/main" id="{A4B941C5-5C23-4B68-9F83-44A888258C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15789" y="547524"/>
            <a:ext cx="2117970" cy="25409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pic>
        <p:nvPicPr>
          <p:cNvPr id="17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/>
        </p:blipFill>
        <p:spPr bwMode="auto">
          <a:xfrm>
            <a:off x="9489503" y="133264"/>
            <a:ext cx="344255" cy="1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37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BEA39AA-8AE9-4070-9D3B-C88A306FC77E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85724" y="547496"/>
          <a:ext cx="7633504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관리자님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안녕하세요 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today : 2019.00.00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5">
            <a:extLst>
              <a:ext uri="{FF2B5EF4-FFF2-40B4-BE49-F238E27FC236}">
                <a16:creationId xmlns="" xmlns:a16="http://schemas.microsoft.com/office/drawing/2014/main" id="{988C3399-EC82-4926-AEB3-AA283F7CEF5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68797" y="117308"/>
          <a:ext cx="9777305" cy="427038"/>
        </p:xfrm>
        <a:graphic>
          <a:graphicData uri="http://schemas.openxmlformats.org/drawingml/2006/table">
            <a:tbl>
              <a:tblPr/>
              <a:tblGrid>
                <a:gridCol w="775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18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8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66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4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65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675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940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㈜미래아이앤티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기획팀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="" xmlns:a16="http://schemas.microsoft.com/office/drawing/2014/main" id="{34EDB494-EEF7-41B2-A26A-F866F8FF0A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EBDC248F-EEBD-40C3-8F5A-40435472BD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1424" y="153820"/>
            <a:ext cx="66212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4">
            <a:extLst>
              <a:ext uri="{FF2B5EF4-FFF2-40B4-BE49-F238E27FC236}">
                <a16:creationId xmlns="" xmlns:a16="http://schemas.microsoft.com/office/drawing/2014/main" id="{918657D2-581D-4DDA-9657-BE269B0E77F1}"/>
              </a:ext>
            </a:extLst>
          </p:cNvPr>
          <p:cNvSpPr/>
          <p:nvPr userDrawn="1"/>
        </p:nvSpPr>
        <p:spPr>
          <a:xfrm>
            <a:off x="6960920" y="583500"/>
            <a:ext cx="648072" cy="180020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rIns="29250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로그아웃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9C1C8212-AB07-4FF4-BC8F-18C20F554DBB}"/>
              </a:ext>
            </a:extLst>
          </p:cNvPr>
          <p:cNvCxnSpPr>
            <a:cxnSpLocks/>
          </p:cNvCxnSpPr>
          <p:nvPr userDrawn="1"/>
        </p:nvCxnSpPr>
        <p:spPr>
          <a:xfrm>
            <a:off x="85723" y="1034825"/>
            <a:ext cx="763006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7">
            <a:extLst>
              <a:ext uri="{FF2B5EF4-FFF2-40B4-BE49-F238E27FC236}">
                <a16:creationId xmlns="" xmlns:a16="http://schemas.microsoft.com/office/drawing/2014/main" id="{7BDA36A5-9BB9-4081-AC2C-B8A1E30B59B1}"/>
              </a:ext>
            </a:extLst>
          </p:cNvPr>
          <p:cNvSpPr/>
          <p:nvPr userDrawn="1"/>
        </p:nvSpPr>
        <p:spPr>
          <a:xfrm>
            <a:off x="6279141" y="583500"/>
            <a:ext cx="648072" cy="180020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rIns="29250" rtlCol="0" anchor="ctr"/>
          <a:lstStyle/>
          <a:p>
            <a:pPr algn="ctr"/>
            <a:r>
              <a:rPr lang="ko-KR" altLang="en-US" sz="700" b="1" dirty="0" err="1">
                <a:solidFill>
                  <a:schemeClr val="bg1"/>
                </a:solidFill>
              </a:rPr>
              <a:t>관리자메인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" name="Line 45">
            <a:extLst>
              <a:ext uri="{FF2B5EF4-FFF2-40B4-BE49-F238E27FC236}">
                <a16:creationId xmlns="" xmlns:a16="http://schemas.microsoft.com/office/drawing/2014/main" id="{A92DE753-335B-4B30-B489-BC1CD6F085C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15783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63" b="0">
              <a:solidFill>
                <a:schemeClr val="tx1"/>
              </a:solidFill>
            </a:endParaRPr>
          </a:p>
        </p:txBody>
      </p:sp>
      <p:sp>
        <p:nvSpPr>
          <p:cNvPr id="16" name="Rectangle 48">
            <a:extLst>
              <a:ext uri="{FF2B5EF4-FFF2-40B4-BE49-F238E27FC236}">
                <a16:creationId xmlns="" xmlns:a16="http://schemas.microsoft.com/office/drawing/2014/main" id="{A4B941C5-5C23-4B68-9F83-44A888258C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15789" y="547524"/>
            <a:ext cx="2117970" cy="25409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pic>
        <p:nvPicPr>
          <p:cNvPr id="17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/>
        </p:blipFill>
        <p:spPr bwMode="auto">
          <a:xfrm>
            <a:off x="9489503" y="133264"/>
            <a:ext cx="344255" cy="1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4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45">
            <a:extLst>
              <a:ext uri="{FF2B5EF4-FFF2-40B4-BE49-F238E27FC236}">
                <a16:creationId xmlns="" xmlns:a16="http://schemas.microsoft.com/office/drawing/2014/main" id="{00EAC7F9-6E93-410D-80D9-E75CD477A6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15783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63" b="0">
              <a:solidFill>
                <a:schemeClr val="tx1"/>
              </a:solidFill>
            </a:endParaRPr>
          </a:p>
        </p:txBody>
      </p:sp>
      <p:graphicFrame>
        <p:nvGraphicFramePr>
          <p:cNvPr id="8" name="Group 35">
            <a:extLst>
              <a:ext uri="{FF2B5EF4-FFF2-40B4-BE49-F238E27FC236}">
                <a16:creationId xmlns="" xmlns:a16="http://schemas.microsoft.com/office/drawing/2014/main" id="{798F8061-CF51-4C9A-B249-6FE803F6FA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7962695"/>
              </p:ext>
            </p:extLst>
          </p:nvPr>
        </p:nvGraphicFramePr>
        <p:xfrm>
          <a:off x="68797" y="117308"/>
          <a:ext cx="9777305" cy="427038"/>
        </p:xfrm>
        <a:graphic>
          <a:graphicData uri="http://schemas.openxmlformats.org/drawingml/2006/table">
            <a:tbl>
              <a:tblPr/>
              <a:tblGrid>
                <a:gridCol w="775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18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8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66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4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65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675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940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㈜미래아이앤티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기획팀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="" xmlns:a16="http://schemas.microsoft.com/office/drawing/2014/main" id="{27156422-88B5-4386-8AA5-B1387F85D1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8">
            <a:extLst>
              <a:ext uri="{FF2B5EF4-FFF2-40B4-BE49-F238E27FC236}">
                <a16:creationId xmlns="" xmlns:a16="http://schemas.microsoft.com/office/drawing/2014/main" id="{EEB8FA33-DF47-4693-A579-3F1D3C9647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15789" y="547524"/>
            <a:ext cx="2117970" cy="25409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="" xmlns:a16="http://schemas.microsoft.com/office/drawing/2014/main" id="{FEE715DF-97BC-49F1-BA07-34BBD202CA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1424" y="153820"/>
            <a:ext cx="66212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/>
        </p:blipFill>
        <p:spPr bwMode="auto">
          <a:xfrm>
            <a:off x="9489503" y="133264"/>
            <a:ext cx="344255" cy="1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95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45">
            <a:extLst>
              <a:ext uri="{FF2B5EF4-FFF2-40B4-BE49-F238E27FC236}">
                <a16:creationId xmlns="" xmlns:a16="http://schemas.microsoft.com/office/drawing/2014/main" id="{00EAC7F9-6E93-410D-80D9-E75CD477A6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15783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63" b="0">
              <a:solidFill>
                <a:schemeClr val="tx1"/>
              </a:solidFill>
            </a:endParaRPr>
          </a:p>
        </p:txBody>
      </p:sp>
      <p:graphicFrame>
        <p:nvGraphicFramePr>
          <p:cNvPr id="8" name="Group 35">
            <a:extLst>
              <a:ext uri="{FF2B5EF4-FFF2-40B4-BE49-F238E27FC236}">
                <a16:creationId xmlns="" xmlns:a16="http://schemas.microsoft.com/office/drawing/2014/main" id="{798F8061-CF51-4C9A-B249-6FE803F6FA7B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68797" y="117308"/>
          <a:ext cx="9777305" cy="427038"/>
        </p:xfrm>
        <a:graphic>
          <a:graphicData uri="http://schemas.openxmlformats.org/drawingml/2006/table">
            <a:tbl>
              <a:tblPr/>
              <a:tblGrid>
                <a:gridCol w="775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18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8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66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4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65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675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940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㈜미래아이앤티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기획팀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="" xmlns:a16="http://schemas.microsoft.com/office/drawing/2014/main" id="{27156422-88B5-4386-8AA5-B1387F85D1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8">
            <a:extLst>
              <a:ext uri="{FF2B5EF4-FFF2-40B4-BE49-F238E27FC236}">
                <a16:creationId xmlns="" xmlns:a16="http://schemas.microsoft.com/office/drawing/2014/main" id="{EEB8FA33-DF47-4693-A579-3F1D3C9647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15789" y="547524"/>
            <a:ext cx="2117970" cy="25409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="" xmlns:a16="http://schemas.microsoft.com/office/drawing/2014/main" id="{FEE715DF-97BC-49F1-BA07-34BBD202CA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1424" y="153820"/>
            <a:ext cx="66212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/>
        </p:blipFill>
        <p:spPr bwMode="auto">
          <a:xfrm>
            <a:off x="9489503" y="133264"/>
            <a:ext cx="344255" cy="1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9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7" r:id="rId2"/>
    <p:sldLayoutId id="2147483754" r:id="rId3"/>
    <p:sldLayoutId id="2147483756" r:id="rId4"/>
    <p:sldLayoutId id="2147483759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13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31.png"/><Relationship Id="rId11" Type="http://schemas.openxmlformats.org/officeDocument/2006/relationships/image" Target="../media/image13.png"/><Relationship Id="rId5" Type="http://schemas.openxmlformats.org/officeDocument/2006/relationships/image" Target="../media/image30.png"/><Relationship Id="rId10" Type="http://schemas.openxmlformats.org/officeDocument/2006/relationships/image" Target="../media/image11.png"/><Relationship Id="rId4" Type="http://schemas.openxmlformats.org/officeDocument/2006/relationships/image" Target="../media/image29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2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6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33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2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9B50933-94FC-486A-8256-8450B8610D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052736"/>
            <a:ext cx="9906000" cy="1152302"/>
          </a:xfrm>
        </p:spPr>
        <p:txBody>
          <a:bodyPr/>
          <a:lstStyle/>
          <a:p>
            <a:r>
              <a:rPr lang="en-US" altLang="ko-KR" dirty="0"/>
              <a:t>JW</a:t>
            </a:r>
            <a:r>
              <a:rPr lang="ko-KR" altLang="en-US" dirty="0"/>
              <a:t>제약</a:t>
            </a:r>
            <a:endParaRPr lang="en-US" altLang="ko-KR" dirty="0"/>
          </a:p>
          <a:p>
            <a:r>
              <a:rPr lang="en-US" altLang="ko-KR" dirty="0" err="1"/>
              <a:t>JWPmall</a:t>
            </a:r>
            <a:r>
              <a:rPr lang="en-US" altLang="ko-KR" dirty="0"/>
              <a:t> </a:t>
            </a:r>
            <a:r>
              <a:rPr lang="ko-KR" altLang="en-US" dirty="0"/>
              <a:t>고도화</a:t>
            </a:r>
            <a:r>
              <a:rPr lang="en-US" altLang="ko-KR" dirty="0" smtClean="0"/>
              <a:t>_MO_02.</a:t>
            </a:r>
            <a:r>
              <a:rPr lang="ko-KR" altLang="en-US" dirty="0" smtClean="0"/>
              <a:t>메인 </a:t>
            </a:r>
            <a:r>
              <a:rPr lang="en-US" altLang="ko-KR" dirty="0"/>
              <a:t>SB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94CC4CA-94A3-41B2-A124-853D61BD9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Ver.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85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49551"/>
              </p:ext>
            </p:extLst>
          </p:nvPr>
        </p:nvGraphicFramePr>
        <p:xfrm>
          <a:off x="7724950" y="812960"/>
          <a:ext cx="211895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GNB/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영역 정의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상단영역 스크롤 시 숨김 없이 모두 상시 고정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상단영역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변경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[1a]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영업담당자 아이콘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영업담장자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안내 팝업 하단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[1b] BI 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 및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리셋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[1c]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서브페이지로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[1d]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아이콘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서브페이지로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GNB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상품카테고리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입점사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JW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중외제약관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브랜드관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기획전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이벤트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콘텐츠의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메뉴로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오픈시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적용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BO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관리 기능은 기존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동일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가로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스와이프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적용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 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좌측으로 이동되어 선택된 메뉴가 중앙으로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포커싱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됨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1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[2a] default UI</a:t>
                      </a: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default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미선택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 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하단에 바 노출되어 선택한 메뉴를 알 수 있도록 구분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1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[2b] 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가려진 메뉴 선택 시 노출 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UI</a:t>
                      </a: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SB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UI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 메뉴 좌측으로 이동되어 현재 선택한 메뉴가 가려지지 않도록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포커싱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됨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하단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플로팅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메뉴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모든 화면 필수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주문서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장바구니와 같이 하단에 별도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플로팅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팝업이 고정노출 되는 화면에서는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팝업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1)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카테고리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병원몰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약국몰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각 카테고리 서브페이지로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2)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마이장부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마이장부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팝업 하단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3)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홈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메인으로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이동 및 페이지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리셋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4)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관심상품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관심상품 서브페이지로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5)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마이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메인으로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_MO_02.</a:t>
            </a:r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로그인 후 </a:t>
            </a:r>
            <a:r>
              <a:rPr lang="en-US" altLang="ko-KR" sz="800" dirty="0" smtClean="0">
                <a:latin typeface="+mn-ea"/>
              </a:rPr>
              <a:t>&gt; header </a:t>
            </a:r>
            <a:r>
              <a:rPr lang="ko-KR" altLang="en-US" sz="800" dirty="0" smtClean="0">
                <a:latin typeface="+mn-ea"/>
              </a:rPr>
              <a:t>영역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274780" y="1013335"/>
            <a:ext cx="192765" cy="359679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AutoNum type="arabicPeriod"/>
            </a:pPr>
            <a:endParaRPr lang="ko-KR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79439" y="1268788"/>
            <a:ext cx="3216979" cy="247458"/>
            <a:chOff x="176949" y="1157058"/>
            <a:chExt cx="3216979" cy="247458"/>
          </a:xfrm>
        </p:grpSpPr>
        <p:sp>
          <p:nvSpPr>
            <p:cNvPr id="70" name="TextBox 69"/>
            <p:cNvSpPr txBox="1"/>
            <p:nvPr/>
          </p:nvSpPr>
          <p:spPr>
            <a:xfrm>
              <a:off x="176949" y="1157058"/>
              <a:ext cx="321697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상품카테고리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입점사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중외제약관  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브랜드관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기획전  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</a:t>
              </a:r>
              <a:endPara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231562" y="1404516"/>
              <a:ext cx="7308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169050" y="5872464"/>
            <a:ext cx="3082467" cy="512759"/>
            <a:chOff x="168636" y="6094330"/>
            <a:chExt cx="3082467" cy="512759"/>
          </a:xfrm>
        </p:grpSpPr>
        <p:sp>
          <p:nvSpPr>
            <p:cNvPr id="74" name="직사각형 73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95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마이장부</a:t>
                </a:r>
                <a:endParaRPr lang="ko-KR" altLang="en-US" sz="800" dirty="0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235281" y="745637"/>
            <a:ext cx="2916225" cy="314026"/>
            <a:chOff x="235281" y="745637"/>
            <a:chExt cx="2916225" cy="314026"/>
          </a:xfrm>
        </p:grpSpPr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3333" y="745637"/>
              <a:ext cx="968249" cy="314026"/>
            </a:xfrm>
            <a:prstGeom prst="rect">
              <a:avLst/>
            </a:prstGeom>
          </p:spPr>
        </p:pic>
        <p:grpSp>
          <p:nvGrpSpPr>
            <p:cNvPr id="108" name="그룹 107"/>
            <p:cNvGrpSpPr/>
            <p:nvPr/>
          </p:nvGrpSpPr>
          <p:grpSpPr>
            <a:xfrm>
              <a:off x="2948950" y="793079"/>
              <a:ext cx="202556" cy="219143"/>
              <a:chOff x="2923306" y="928837"/>
              <a:chExt cx="266744" cy="240790"/>
            </a:xfrm>
          </p:grpSpPr>
          <p:pic>
            <p:nvPicPr>
              <p:cNvPr id="111" name="그림 1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3306" y="928837"/>
                <a:ext cx="240790" cy="240790"/>
              </a:xfrm>
              <a:prstGeom prst="rect">
                <a:avLst/>
              </a:prstGeom>
            </p:spPr>
          </p:pic>
          <p:sp>
            <p:nvSpPr>
              <p:cNvPr id="112" name="타원 111">
                <a:extLst>
                  <a:ext uri="{FF2B5EF4-FFF2-40B4-BE49-F238E27FC236}">
                    <a16:creationId xmlns="" xmlns:a16="http://schemas.microsoft.com/office/drawing/2014/main" id="{C4C92CD1-5590-46D7-906B-93F6B92B795D}"/>
                  </a:ext>
                </a:extLst>
              </p:cNvPr>
              <p:cNvSpPr/>
              <p:nvPr/>
            </p:nvSpPr>
            <p:spPr>
              <a:xfrm>
                <a:off x="3053994" y="931192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92050" y="746097"/>
              <a:ext cx="337191" cy="313107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81" y="811945"/>
              <a:ext cx="181411" cy="181411"/>
            </a:xfrm>
            <a:prstGeom prst="rect">
              <a:avLst/>
            </a:prstGeom>
          </p:spPr>
        </p:pic>
      </p:grp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-30339" y="793079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78333" y="3532735"/>
            <a:ext cx="2278385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메인 </a:t>
            </a:r>
            <a:r>
              <a:rPr lang="ko-KR" altLang="en-US" sz="800" dirty="0" err="1" smtClean="0">
                <a:latin typeface="+mn-ea"/>
              </a:rPr>
              <a:t>콘텐츠</a:t>
            </a:r>
            <a:r>
              <a:rPr lang="ko-KR" altLang="en-US" sz="800" dirty="0" smtClean="0">
                <a:latin typeface="+mn-ea"/>
              </a:rPr>
              <a:t> 영역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115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58" y="1385786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타원 115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-36561" y="129417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5441" y="5790407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79440" y="1832470"/>
            <a:ext cx="3072078" cy="224840"/>
            <a:chOff x="815618" y="1148992"/>
            <a:chExt cx="2464263" cy="224840"/>
          </a:xfrm>
        </p:grpSpPr>
        <p:sp>
          <p:nvSpPr>
            <p:cNvPr id="119" name="TextBox 118"/>
            <p:cNvSpPr txBox="1"/>
            <p:nvPr/>
          </p:nvSpPr>
          <p:spPr>
            <a:xfrm>
              <a:off x="815618" y="1148992"/>
              <a:ext cx="246426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입점사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중외제약관  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브랜드관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기획전   이벤트   콘</a:t>
              </a:r>
            </a:p>
          </p:txBody>
        </p:sp>
        <p:cxnSp>
          <p:nvCxnSpPr>
            <p:cNvPr id="120" name="직선 연결선 119"/>
            <p:cNvCxnSpPr/>
            <p:nvPr/>
          </p:nvCxnSpPr>
          <p:spPr>
            <a:xfrm flipV="1">
              <a:off x="1970365" y="1372502"/>
              <a:ext cx="421673" cy="13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15472" y="620286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1a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280968" y="614615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1b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2640141" y="614615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1c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037385" y="610306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1d</a:t>
            </a:r>
            <a:endParaRPr lang="ko-KR" altLang="en-US" sz="700" b="1" dirty="0">
              <a:latin typeface="+mn-ea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3597085" y="783099"/>
            <a:ext cx="2916225" cy="314026"/>
            <a:chOff x="235281" y="745637"/>
            <a:chExt cx="2916225" cy="314026"/>
          </a:xfrm>
        </p:grpSpPr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3333" y="745637"/>
              <a:ext cx="968249" cy="314026"/>
            </a:xfrm>
            <a:prstGeom prst="rect">
              <a:avLst/>
            </a:prstGeom>
          </p:spPr>
        </p:pic>
        <p:grpSp>
          <p:nvGrpSpPr>
            <p:cNvPr id="127" name="그룹 126"/>
            <p:cNvGrpSpPr/>
            <p:nvPr/>
          </p:nvGrpSpPr>
          <p:grpSpPr>
            <a:xfrm>
              <a:off x="2948950" y="793079"/>
              <a:ext cx="202556" cy="219143"/>
              <a:chOff x="2923306" y="928837"/>
              <a:chExt cx="266744" cy="240790"/>
            </a:xfrm>
          </p:grpSpPr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3306" y="928837"/>
                <a:ext cx="240790" cy="240790"/>
              </a:xfrm>
              <a:prstGeom prst="rect">
                <a:avLst/>
              </a:prstGeom>
            </p:spPr>
          </p:pic>
          <p:sp>
            <p:nvSpPr>
              <p:cNvPr id="131" name="타원 130">
                <a:extLst>
                  <a:ext uri="{FF2B5EF4-FFF2-40B4-BE49-F238E27FC236}">
                    <a16:creationId xmlns="" xmlns:a16="http://schemas.microsoft.com/office/drawing/2014/main" id="{C4C92CD1-5590-46D7-906B-93F6B92B795D}"/>
                  </a:ext>
                </a:extLst>
              </p:cNvPr>
              <p:cNvSpPr/>
              <p:nvPr/>
            </p:nvSpPr>
            <p:spPr>
              <a:xfrm>
                <a:off x="3053994" y="931192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92050" y="746097"/>
              <a:ext cx="337191" cy="313107"/>
            </a:xfrm>
            <a:prstGeom prst="rect">
              <a:avLst/>
            </a:prstGeom>
          </p:spPr>
        </p:pic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81" y="811945"/>
              <a:ext cx="181411" cy="181411"/>
            </a:xfrm>
            <a:prstGeom prst="rect">
              <a:avLst/>
            </a:prstGeom>
          </p:spPr>
        </p:pic>
      </p:grpSp>
      <p:sp>
        <p:nvSpPr>
          <p:cNvPr id="142" name="타원 141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277754" y="1122881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2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520037" y="1684510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2b</a:t>
            </a:r>
            <a:endParaRPr lang="ko-KR" altLang="en-US" sz="700" b="1" dirty="0">
              <a:latin typeface="+mn-ea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3518009" y="1262717"/>
            <a:ext cx="3946956" cy="247458"/>
            <a:chOff x="176950" y="1157058"/>
            <a:chExt cx="3946956" cy="247458"/>
          </a:xfrm>
        </p:grpSpPr>
        <p:sp>
          <p:nvSpPr>
            <p:cNvPr id="140" name="TextBox 139"/>
            <p:cNvSpPr txBox="1"/>
            <p:nvPr/>
          </p:nvSpPr>
          <p:spPr>
            <a:xfrm>
              <a:off x="176950" y="1157058"/>
              <a:ext cx="394695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상품카테고리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입점사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중외제약관  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브랜드관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기획전   이벤트  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endPara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231562" y="1404516"/>
              <a:ext cx="7308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>
            <a:off x="3480417" y="5372406"/>
            <a:ext cx="3085921" cy="1009984"/>
            <a:chOff x="5504117" y="5230371"/>
            <a:chExt cx="3085921" cy="1009984"/>
          </a:xfrm>
        </p:grpSpPr>
        <p:sp>
          <p:nvSpPr>
            <p:cNvPr id="154" name="모서리가 둥근 직사각형 153"/>
            <p:cNvSpPr/>
            <p:nvPr/>
          </p:nvSpPr>
          <p:spPr>
            <a:xfrm>
              <a:off x="5504117" y="5230371"/>
              <a:ext cx="3082468" cy="969307"/>
            </a:xfrm>
            <a:prstGeom prst="roundRect">
              <a:avLst>
                <a:gd name="adj" fmla="val 500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  <a:cs typeface="Gulim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514894" y="5502314"/>
              <a:ext cx="3075144" cy="738041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3572621" y="5446248"/>
            <a:ext cx="1763375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영업담당자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7085" y="5806445"/>
            <a:ext cx="2448272" cy="44203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 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김제약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010-1111-2345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신약 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김신약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010-1111-2345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259349" y="5421043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 smtClean="0"/>
          </a:p>
        </p:txBody>
      </p:sp>
      <p:sp>
        <p:nvSpPr>
          <p:cNvPr id="159" name="타원 158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374324" y="5271853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813084" y="3532735"/>
            <a:ext cx="2278385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메인 </a:t>
            </a:r>
            <a:r>
              <a:rPr lang="ko-KR" altLang="en-US" sz="800" dirty="0" err="1" smtClean="0">
                <a:latin typeface="+mn-ea"/>
              </a:rPr>
              <a:t>콘텐츠</a:t>
            </a:r>
            <a:r>
              <a:rPr lang="ko-KR" altLang="en-US" sz="800" dirty="0" smtClean="0">
                <a:latin typeface="+mn-ea"/>
              </a:rPr>
              <a:t> 영역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54038"/>
              </p:ext>
            </p:extLst>
          </p:nvPr>
        </p:nvGraphicFramePr>
        <p:xfrm>
          <a:off x="9912948" y="550716"/>
          <a:ext cx="2118956" cy="8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/>
                <a:gridCol w="1823604"/>
              </a:tblGrid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영업담당자 안내 팝업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하단에서 노출되는 팝업으로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66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팝업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23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49798" y="2311542"/>
            <a:ext cx="2929373" cy="2584940"/>
            <a:chOff x="3551614" y="2255056"/>
            <a:chExt cx="2929373" cy="2584940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3551614" y="2255056"/>
              <a:ext cx="2929373" cy="2584940"/>
            </a:xfrm>
            <a:prstGeom prst="roundRect">
              <a:avLst>
                <a:gd name="adj" fmla="val 312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800" dirty="0" smtClean="0">
                  <a:latin typeface="+mn-ea"/>
                  <a:cs typeface="Gulim"/>
                </a:rPr>
                <a:t>팝업 </a:t>
              </a:r>
              <a:r>
                <a:rPr lang="en-US" altLang="ko-KR" sz="800" dirty="0" err="1" smtClean="0">
                  <a:latin typeface="+mn-ea"/>
                  <a:cs typeface="Gulim"/>
                </a:rPr>
                <a:t>img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Gulim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049010" y="4535646"/>
              <a:ext cx="24122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오늘 하루 그만 보기   </a:t>
              </a: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|   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닫기</a:t>
              </a: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551614" y="4000013"/>
              <a:ext cx="2929373" cy="446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5374225" y="4111916"/>
              <a:ext cx="875256" cy="216403"/>
              <a:chOff x="6375086" y="4696760"/>
              <a:chExt cx="875256" cy="216403"/>
            </a:xfrm>
          </p:grpSpPr>
          <p:pic>
            <p:nvPicPr>
              <p:cNvPr id="144" name="Google Shape;240;p11" descr="C:\Users\pixdine069\Desktop\참고자료\참고이미지\DefaultIcon\png\16x16\MD-pause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080934" y="4727665"/>
                <a:ext cx="169408" cy="1681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" name="Google Shape;241;p11"/>
              <p:cNvSpPr/>
              <p:nvPr/>
            </p:nvSpPr>
            <p:spPr>
              <a:xfrm>
                <a:off x="6375086" y="4696760"/>
                <a:ext cx="788278" cy="216403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01/03   </a:t>
                </a:r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&lt; &gt;</a:t>
                </a:r>
                <a:endParaRPr sz="800" dirty="0">
                  <a:solidFill>
                    <a:schemeClr val="bg1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81706"/>
              </p:ext>
            </p:extLst>
          </p:nvPr>
        </p:nvGraphicFramePr>
        <p:xfrm>
          <a:off x="7724950" y="812960"/>
          <a:ext cx="2118956" cy="240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노출 정의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팝업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하단노출 팝업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1)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순서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팝업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 노출 팝업 순서로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팝업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TO-BE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룩을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반영하여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하단 팝업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메인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닫기 후 하단 팝업 노출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PC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에서는 하단에 접힘 상태로 노출되지만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MO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에서는 닫힘으로 처리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 자동롤링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초 공통 적용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_MO_02.</a:t>
            </a:r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로그인 후 </a:t>
            </a:r>
            <a:r>
              <a:rPr lang="en-US" altLang="ko-KR" sz="800" dirty="0" smtClean="0">
                <a:latin typeface="+mn-ea"/>
              </a:rPr>
              <a:t>&gt; GNB/</a:t>
            </a:r>
            <a:r>
              <a:rPr lang="ko-KR" altLang="en-US" sz="800" dirty="0" smtClean="0">
                <a:latin typeface="+mn-ea"/>
              </a:rPr>
              <a:t>상단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공통 영역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3251" y="5357008"/>
            <a:ext cx="3082468" cy="1056666"/>
          </a:xfrm>
          <a:prstGeom prst="rect">
            <a:avLst/>
          </a:prstGeom>
          <a:noFill/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smtClean="0">
              <a:solidFill>
                <a:schemeClr val="tx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35281" y="745637"/>
            <a:ext cx="2916225" cy="314026"/>
            <a:chOff x="235281" y="745637"/>
            <a:chExt cx="2916225" cy="314026"/>
          </a:xfrm>
        </p:grpSpPr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333" y="745637"/>
              <a:ext cx="968249" cy="314026"/>
            </a:xfrm>
            <a:prstGeom prst="rect">
              <a:avLst/>
            </a:prstGeom>
          </p:spPr>
        </p:pic>
        <p:grpSp>
          <p:nvGrpSpPr>
            <p:cNvPr id="95" name="그룹 94"/>
            <p:cNvGrpSpPr/>
            <p:nvPr/>
          </p:nvGrpSpPr>
          <p:grpSpPr>
            <a:xfrm>
              <a:off x="2948950" y="793079"/>
              <a:ext cx="202556" cy="219143"/>
              <a:chOff x="2923306" y="928837"/>
              <a:chExt cx="266744" cy="240790"/>
            </a:xfrm>
          </p:grpSpPr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3306" y="928837"/>
                <a:ext cx="240790" cy="240790"/>
              </a:xfrm>
              <a:prstGeom prst="rect">
                <a:avLst/>
              </a:prstGeom>
            </p:spPr>
          </p:pic>
          <p:sp>
            <p:nvSpPr>
              <p:cNvPr id="104" name="타원 103">
                <a:extLst>
                  <a:ext uri="{FF2B5EF4-FFF2-40B4-BE49-F238E27FC236}">
                    <a16:creationId xmlns="" xmlns:a16="http://schemas.microsoft.com/office/drawing/2014/main" id="{C4C92CD1-5590-46D7-906B-93F6B92B795D}"/>
                  </a:ext>
                </a:extLst>
              </p:cNvPr>
              <p:cNvSpPr/>
              <p:nvPr/>
            </p:nvSpPr>
            <p:spPr>
              <a:xfrm>
                <a:off x="3053994" y="931192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2050" y="746097"/>
              <a:ext cx="337191" cy="313107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81" y="811945"/>
              <a:ext cx="181411" cy="181411"/>
            </a:xfrm>
            <a:prstGeom prst="rect">
              <a:avLst/>
            </a:prstGeom>
          </p:spPr>
        </p:pic>
      </p:grpSp>
      <p:grpSp>
        <p:nvGrpSpPr>
          <p:cNvPr id="105" name="그룹 104"/>
          <p:cNvGrpSpPr/>
          <p:nvPr/>
        </p:nvGrpSpPr>
        <p:grpSpPr>
          <a:xfrm>
            <a:off x="179439" y="1268788"/>
            <a:ext cx="3216979" cy="247458"/>
            <a:chOff x="176949" y="1157058"/>
            <a:chExt cx="3216979" cy="247458"/>
          </a:xfrm>
        </p:grpSpPr>
        <p:sp>
          <p:nvSpPr>
            <p:cNvPr id="106" name="TextBox 105"/>
            <p:cNvSpPr txBox="1"/>
            <p:nvPr/>
          </p:nvSpPr>
          <p:spPr>
            <a:xfrm>
              <a:off x="176949" y="1157058"/>
              <a:ext cx="321697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상품카테고리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입점사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중외제약관  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브랜드관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기획전  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</a:t>
              </a:r>
              <a:endPara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231562" y="1404516"/>
              <a:ext cx="7308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3564762" y="745637"/>
            <a:ext cx="2916225" cy="314026"/>
            <a:chOff x="235281" y="745637"/>
            <a:chExt cx="2916225" cy="314026"/>
          </a:xfrm>
        </p:grpSpPr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333" y="745637"/>
              <a:ext cx="968249" cy="314026"/>
            </a:xfrm>
            <a:prstGeom prst="rect">
              <a:avLst/>
            </a:prstGeom>
          </p:spPr>
        </p:pic>
        <p:grpSp>
          <p:nvGrpSpPr>
            <p:cNvPr id="110" name="그룹 109"/>
            <p:cNvGrpSpPr/>
            <p:nvPr/>
          </p:nvGrpSpPr>
          <p:grpSpPr>
            <a:xfrm>
              <a:off x="2948950" y="793079"/>
              <a:ext cx="202556" cy="219143"/>
              <a:chOff x="2923306" y="928837"/>
              <a:chExt cx="266744" cy="240790"/>
            </a:xfrm>
          </p:grpSpPr>
          <p:pic>
            <p:nvPicPr>
              <p:cNvPr id="113" name="그림 1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3306" y="928837"/>
                <a:ext cx="240790" cy="240790"/>
              </a:xfrm>
              <a:prstGeom prst="rect">
                <a:avLst/>
              </a:prstGeom>
            </p:spPr>
          </p:pic>
          <p:sp>
            <p:nvSpPr>
              <p:cNvPr id="114" name="타원 113">
                <a:extLst>
                  <a:ext uri="{FF2B5EF4-FFF2-40B4-BE49-F238E27FC236}">
                    <a16:creationId xmlns="" xmlns:a16="http://schemas.microsoft.com/office/drawing/2014/main" id="{C4C92CD1-5590-46D7-906B-93F6B92B795D}"/>
                  </a:ext>
                </a:extLst>
              </p:cNvPr>
              <p:cNvSpPr/>
              <p:nvPr/>
            </p:nvSpPr>
            <p:spPr>
              <a:xfrm>
                <a:off x="3053994" y="931192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2050" y="746097"/>
              <a:ext cx="337191" cy="313107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81" y="811945"/>
              <a:ext cx="181411" cy="181411"/>
            </a:xfrm>
            <a:prstGeom prst="rect">
              <a:avLst/>
            </a:prstGeom>
          </p:spPr>
        </p:pic>
      </p:grpSp>
      <p:grpSp>
        <p:nvGrpSpPr>
          <p:cNvPr id="115" name="그룹 114"/>
          <p:cNvGrpSpPr/>
          <p:nvPr/>
        </p:nvGrpSpPr>
        <p:grpSpPr>
          <a:xfrm>
            <a:off x="3508920" y="1268788"/>
            <a:ext cx="3216979" cy="247458"/>
            <a:chOff x="176949" y="1157058"/>
            <a:chExt cx="3216979" cy="247458"/>
          </a:xfrm>
        </p:grpSpPr>
        <p:sp>
          <p:nvSpPr>
            <p:cNvPr id="116" name="TextBox 115"/>
            <p:cNvSpPr txBox="1"/>
            <p:nvPr/>
          </p:nvSpPr>
          <p:spPr>
            <a:xfrm>
              <a:off x="176949" y="1157058"/>
              <a:ext cx="321697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상품카테고리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입점사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중외제약관  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브랜드관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기획전  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</a:t>
              </a:r>
              <a:endPara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231562" y="1404516"/>
              <a:ext cx="7308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165367" y="5867854"/>
            <a:ext cx="3082467" cy="512759"/>
            <a:chOff x="168636" y="6094330"/>
            <a:chExt cx="3082467" cy="512759"/>
          </a:xfrm>
        </p:grpSpPr>
        <p:sp>
          <p:nvSpPr>
            <p:cNvPr id="119" name="직사각형 118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21" name="그림 12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25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마이장부</a:t>
                </a:r>
                <a:endParaRPr lang="ko-KR" altLang="en-US" sz="800" dirty="0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138" name="타원 137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08692" y="237002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482079" y="4067847"/>
            <a:ext cx="3082777" cy="2318697"/>
            <a:chOff x="172942" y="4069568"/>
            <a:chExt cx="3082777" cy="2318697"/>
          </a:xfrm>
        </p:grpSpPr>
        <p:grpSp>
          <p:nvGrpSpPr>
            <p:cNvPr id="3" name="그룹 2"/>
            <p:cNvGrpSpPr/>
            <p:nvPr/>
          </p:nvGrpSpPr>
          <p:grpSpPr>
            <a:xfrm>
              <a:off x="172942" y="4069568"/>
              <a:ext cx="3082777" cy="2318697"/>
              <a:chOff x="213497" y="3572453"/>
              <a:chExt cx="3082777" cy="2318697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213497" y="3572453"/>
                <a:ext cx="3082777" cy="2295264"/>
              </a:xfrm>
              <a:prstGeom prst="roundRect">
                <a:avLst>
                  <a:gd name="adj" fmla="val 500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  <a:cs typeface="Gulim"/>
                  </a:rPr>
                  <a:t>팝업 </a:t>
                </a:r>
                <a:r>
                  <a:rPr lang="en-US" altLang="ko-KR" sz="800" dirty="0" err="1">
                    <a:solidFill>
                      <a:schemeClr val="tx1"/>
                    </a:solidFill>
                    <a:latin typeface="+mn-ea"/>
                    <a:cs typeface="Gulim"/>
                  </a:rPr>
                  <a:t>img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cs typeface="Gulim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13497" y="5153109"/>
                <a:ext cx="3082776" cy="738041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2242288" y="5760901"/>
              <a:ext cx="903918" cy="216403"/>
              <a:chOff x="2160906" y="5703976"/>
              <a:chExt cx="903918" cy="216403"/>
            </a:xfrm>
          </p:grpSpPr>
          <p:pic>
            <p:nvPicPr>
              <p:cNvPr id="133" name="Google Shape;240;p11" descr="C:\Users\pixdine069\Desktop\참고자료\참고이미지\DefaultIcon\png\16x16\MD-pause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95416" y="5744353"/>
                <a:ext cx="169408" cy="1681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4" name="Google Shape;241;p11"/>
              <p:cNvSpPr/>
              <p:nvPr/>
            </p:nvSpPr>
            <p:spPr>
              <a:xfrm>
                <a:off x="2160906" y="5703976"/>
                <a:ext cx="788278" cy="216403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01/03   </a:t>
                </a:r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&lt; &gt;</a:t>
                </a:r>
                <a:endParaRPr sz="800" dirty="0">
                  <a:solidFill>
                    <a:schemeClr val="bg1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790797" y="6067917"/>
              <a:ext cx="24122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오늘 하루 그만 보기   </a:t>
              </a: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|   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닫기</a:t>
              </a:r>
            </a:p>
          </p:txBody>
        </p:sp>
      </p:grp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437513" y="3983307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881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79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3937" y="4408138"/>
            <a:ext cx="309035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smtClean="0">
              <a:solidFill>
                <a:schemeClr val="tx1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79021"/>
              </p:ext>
            </p:extLst>
          </p:nvPr>
        </p:nvGraphicFramePr>
        <p:xfrm>
          <a:off x="7724950" y="812960"/>
          <a:ext cx="2118956" cy="490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정의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메인배너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BO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메인배너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1+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메인배너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2+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메인배너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자동롤링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재생 버튼 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자동롤링 멈춤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와 기능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한줄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 후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말줄임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처리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모든 공지사항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읽지 않은 경우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아이콘 표기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PC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와 동일하게 적용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공지사항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번 클릭 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N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아이콘 사라짐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JW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중외제약공지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+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입점사공지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+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약가인하공지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가장 최근 등록한 공지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 까지 각각 노출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15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 노출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간략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쇼핑정보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멤버십 등급 아이콘 노출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멤버십 안내 화면으로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의 항목으로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[3a]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예치금 구매 버튼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예치금 구매 화면으로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중단배너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자동 롤링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초 적용 및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인디게이터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등록된 배너 없는 경우 영역 자체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30282" y="11864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3261" y="33408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_MO_02.</a:t>
            </a:r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로그인 후</a:t>
            </a:r>
            <a:r>
              <a:rPr lang="en-US" altLang="ko-KR" sz="800" dirty="0" smtClean="0">
                <a:latin typeface="+mn-ea"/>
              </a:rPr>
              <a:t>(1)</a:t>
            </a:r>
            <a:endParaRPr lang="ko-KR" altLang="en-US" sz="800" dirty="0" smtClean="0">
              <a:latin typeface="+mn-ea"/>
            </a:endParaRPr>
          </a:p>
        </p:txBody>
      </p:sp>
      <p:pic>
        <p:nvPicPr>
          <p:cNvPr id="116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46" y="1343659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직선 화살표 연결선 127"/>
          <p:cNvCxnSpPr/>
          <p:nvPr/>
        </p:nvCxnSpPr>
        <p:spPr>
          <a:xfrm>
            <a:off x="3439685" y="812782"/>
            <a:ext cx="0" cy="3081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519474" y="868965"/>
            <a:ext cx="3285121" cy="195814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스크롤 아래로 이동되어도 상단 영역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/GNB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메뉴는 고정되어 상시 노출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524128" y="6244598"/>
            <a:ext cx="4021160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스크롤 아래로 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이동 되어도 고정되어 계속 노출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6920" y="1196852"/>
            <a:ext cx="4986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상품카테고리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입점사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JW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중외제약관 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브랜드관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기획전   이벤트 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31412" y="4145960"/>
            <a:ext cx="2754258" cy="195814"/>
            <a:chOff x="212595" y="4142723"/>
            <a:chExt cx="2754258" cy="195814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12595" y="4154967"/>
              <a:ext cx="396044" cy="16843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공지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509" y="4142723"/>
              <a:ext cx="2318344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15</a:t>
              </a:r>
              <a:r>
                <a:rPr lang="en-US" altLang="ko-KR" sz="800" dirty="0" smtClean="0">
                  <a:latin typeface="+mn-ea"/>
                </a:rPr>
                <a:t>% </a:t>
              </a:r>
              <a:r>
                <a:rPr lang="ko-KR" altLang="en-US" sz="800" dirty="0" err="1" smtClean="0">
                  <a:latin typeface="+mn-ea"/>
                </a:rPr>
                <a:t>만니톨주</a:t>
              </a:r>
              <a:r>
                <a:rPr lang="ko-KR" altLang="en-US" sz="800" dirty="0" smtClean="0">
                  <a:latin typeface="+mn-ea"/>
                </a:rPr>
                <a:t> </a:t>
              </a:r>
              <a:r>
                <a:rPr lang="en-US" altLang="ko-KR" sz="800" dirty="0" smtClean="0">
                  <a:latin typeface="+mn-ea"/>
                </a:rPr>
                <a:t>250mL </a:t>
              </a:r>
              <a:r>
                <a:rPr lang="ko-KR" altLang="en-US" sz="800" dirty="0" smtClean="0">
                  <a:latin typeface="+mn-ea"/>
                </a:rPr>
                <a:t>생산중단안내 </a:t>
              </a:r>
              <a:r>
                <a:rPr lang="en-US" altLang="ko-KR" sz="800" b="1" dirty="0" smtClean="0">
                  <a:solidFill>
                    <a:srgbClr val="FF0000"/>
                  </a:solidFill>
                  <a:latin typeface="+mn-ea"/>
                </a:rPr>
                <a:t>N</a:t>
              </a:r>
              <a:endParaRPr lang="ko-KR" altLang="en-US" sz="8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6519" y="1664391"/>
            <a:ext cx="3082467" cy="2421837"/>
            <a:chOff x="168636" y="1607941"/>
            <a:chExt cx="3082467" cy="2421837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168636" y="1607941"/>
              <a:ext cx="3082467" cy="2421837"/>
            </a:xfrm>
            <a:prstGeom prst="roundRect">
              <a:avLst>
                <a:gd name="adj" fmla="val 288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  <a:latin typeface="+mn-ea"/>
                  <a:cs typeface="Gulim"/>
                </a:rPr>
                <a:t>메인배너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Gulim"/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Gulim"/>
                </a:rPr>
                <a:t>or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Gulim"/>
                </a:rPr>
                <a:t>동영상</a:t>
              </a:r>
              <a:endParaRPr lang="en-US" altLang="ko-KR" sz="800" dirty="0" smtClean="0">
                <a:solidFill>
                  <a:schemeClr val="tx1"/>
                </a:solidFill>
                <a:latin typeface="+mn-ea"/>
                <a:cs typeface="Gulim"/>
              </a:endParaRPr>
            </a:p>
            <a:p>
              <a:pPr algn="ctr"/>
              <a:r>
                <a:rPr lang="ko-KR" altLang="en-US" sz="800" dirty="0" smtClean="0">
                  <a:latin typeface="+mn-ea"/>
                  <a:cs typeface="Gulim"/>
                </a:rPr>
                <a:t>노출 영역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Gulim"/>
              </a:endParaRPr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2412336" y="3739596"/>
              <a:ext cx="788278" cy="216403"/>
              <a:chOff x="6375086" y="4696760"/>
              <a:chExt cx="788278" cy="216403"/>
            </a:xfrm>
          </p:grpSpPr>
          <p:pic>
            <p:nvPicPr>
              <p:cNvPr id="147" name="Google Shape;240;p11" descr="C:\Users\pixdine069\Desktop\참고자료\참고이미지\DefaultIcon\png\16x16\MD-pause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973562" y="4720898"/>
                <a:ext cx="169408" cy="1681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" name="Google Shape;241;p11"/>
              <p:cNvSpPr/>
              <p:nvPr/>
            </p:nvSpPr>
            <p:spPr>
              <a:xfrm>
                <a:off x="6375086" y="4696760"/>
                <a:ext cx="788278" cy="216403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01/10</a:t>
                </a:r>
                <a:endParaRPr sz="800" dirty="0">
                  <a:solidFill>
                    <a:schemeClr val="bg1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78" name="모서리가 둥근 직사각형 177"/>
          <p:cNvSpPr/>
          <p:nvPr/>
        </p:nvSpPr>
        <p:spPr>
          <a:xfrm>
            <a:off x="176519" y="5632274"/>
            <a:ext cx="3082467" cy="452409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Gulim"/>
              </a:rPr>
              <a:t>중단배너</a:t>
            </a:r>
            <a:endParaRPr lang="ko-KR" altLang="en-US" sz="800" dirty="0">
              <a:solidFill>
                <a:schemeClr val="tx1"/>
              </a:solidFill>
              <a:latin typeface="+mn-ea"/>
              <a:cs typeface="Gulim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63937" y="6731641"/>
            <a:ext cx="3082467" cy="18974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11596" y="4513763"/>
            <a:ext cx="2235850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제이더블유중외제약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주식회사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님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175591" y="4508617"/>
            <a:ext cx="421956" cy="191865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VIP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606587" y="3734110"/>
            <a:ext cx="501750" cy="23428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dirty="0" smtClean="0">
                <a:latin typeface="+mn-ea"/>
              </a:rPr>
              <a:t>▼</a:t>
            </a:r>
            <a:endParaRPr lang="en-US" altLang="ko-KR" sz="700" dirty="0" smtClean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5722" y="914794"/>
            <a:ext cx="2911395" cy="314026"/>
            <a:chOff x="235722" y="763748"/>
            <a:chExt cx="2911395" cy="314026"/>
          </a:xfrm>
        </p:grpSpPr>
        <p:grpSp>
          <p:nvGrpSpPr>
            <p:cNvPr id="4" name="그룹 3"/>
            <p:cNvGrpSpPr/>
            <p:nvPr/>
          </p:nvGrpSpPr>
          <p:grpSpPr>
            <a:xfrm>
              <a:off x="2880373" y="800366"/>
              <a:ext cx="266744" cy="240790"/>
              <a:chOff x="2923306" y="928837"/>
              <a:chExt cx="266744" cy="240790"/>
            </a:xfrm>
          </p:grpSpPr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3306" y="928837"/>
                <a:ext cx="240790" cy="240790"/>
              </a:xfrm>
              <a:prstGeom prst="rect">
                <a:avLst/>
              </a:prstGeom>
            </p:spPr>
          </p:pic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53994" y="931192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22" y="802597"/>
              <a:ext cx="236328" cy="236328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2087" y="763748"/>
              <a:ext cx="968249" cy="314026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6660" y="802582"/>
              <a:ext cx="236359" cy="236359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3857462" y="1513241"/>
            <a:ext cx="3082467" cy="2421837"/>
            <a:chOff x="168636" y="1607941"/>
            <a:chExt cx="3082467" cy="2421837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168636" y="1607941"/>
              <a:ext cx="3082467" cy="2421837"/>
            </a:xfrm>
            <a:prstGeom prst="roundRect">
              <a:avLst>
                <a:gd name="adj" fmla="val 288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  <a:cs typeface="Gulim"/>
                </a:rPr>
                <a:t>▶</a:t>
              </a:r>
              <a:endParaRPr lang="ko-KR" altLang="en-US" sz="1200" dirty="0">
                <a:solidFill>
                  <a:schemeClr val="tx1"/>
                </a:solidFill>
                <a:latin typeface="+mn-ea"/>
                <a:cs typeface="Gulim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2412336" y="3739596"/>
              <a:ext cx="788278" cy="216403"/>
              <a:chOff x="6375086" y="4696760"/>
              <a:chExt cx="788278" cy="216403"/>
            </a:xfrm>
          </p:grpSpPr>
          <p:pic>
            <p:nvPicPr>
              <p:cNvPr id="91" name="Google Shape;240;p11" descr="C:\Users\pixdine069\Desktop\참고자료\참고이미지\DefaultIcon\png\16x16\MD-pause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973562" y="4720898"/>
                <a:ext cx="169408" cy="1681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" name="Google Shape;241;p11"/>
              <p:cNvSpPr/>
              <p:nvPr/>
            </p:nvSpPr>
            <p:spPr>
              <a:xfrm>
                <a:off x="6375086" y="4696760"/>
                <a:ext cx="788278" cy="216403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01/10</a:t>
                </a:r>
                <a:endParaRPr sz="800" dirty="0">
                  <a:solidFill>
                    <a:schemeClr val="bg1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587520"/>
              </p:ext>
            </p:extLst>
          </p:nvPr>
        </p:nvGraphicFramePr>
        <p:xfrm>
          <a:off x="294482" y="4734111"/>
          <a:ext cx="1337810" cy="76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905"/>
                <a:gridCol w="668905"/>
              </a:tblGrid>
              <a:tr h="1923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03</a:t>
                      </a:r>
                      <a:r>
                        <a:rPr lang="ko-KR" altLang="en-US" sz="7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월 주문금액</a:t>
                      </a:r>
                      <a:r>
                        <a:rPr lang="ko-KR" altLang="en-US" sz="7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7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1,586,000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원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03</a:t>
                      </a:r>
                      <a:r>
                        <a:rPr lang="ko-KR" altLang="en-US" sz="7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월 반품금액 </a:t>
                      </a:r>
                      <a:endParaRPr lang="ko-KR" altLang="en-US" sz="7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0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원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마이너스잔고</a:t>
                      </a:r>
                      <a:endParaRPr lang="ko-KR" altLang="en-US" sz="7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112,000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원 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예치금</a:t>
                      </a:r>
                      <a:endParaRPr lang="ko-KR" altLang="en-US" sz="7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112,000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원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35124"/>
              </p:ext>
            </p:extLst>
          </p:nvPr>
        </p:nvGraphicFramePr>
        <p:xfrm>
          <a:off x="1760044" y="4736620"/>
          <a:ext cx="1321516" cy="576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58"/>
                <a:gridCol w="660758"/>
              </a:tblGrid>
              <a:tr h="192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마일리지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2,000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M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포인트</a:t>
                      </a:r>
                      <a:endParaRPr lang="ko-KR" altLang="en-US" sz="7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5000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P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3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보유쿠폰</a:t>
                      </a:r>
                      <a:endParaRPr lang="ko-KR" altLang="en-US" sz="7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매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213434" y="1741439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37103" y="391858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-29080" y="435541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2333822" y="4476644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3a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8122" y="4485586"/>
            <a:ext cx="690375" cy="22851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rgbClr val="FF0000"/>
                </a:solidFill>
              </a:rPr>
              <a:t>예치금 구매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6234" y="5889925"/>
            <a:ext cx="788278" cy="216403"/>
            <a:chOff x="2486234" y="5738879"/>
            <a:chExt cx="788278" cy="216403"/>
          </a:xfrm>
        </p:grpSpPr>
        <p:pic>
          <p:nvPicPr>
            <p:cNvPr id="67" name="Google Shape;240;p11" descr="C:\Users\pixdine069\Desktop\참고자료\참고이미지\DefaultIcon\png\16x16\MD-pause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84710" y="5763017"/>
              <a:ext cx="169408" cy="16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241;p11"/>
            <p:cNvSpPr/>
            <p:nvPr/>
          </p:nvSpPr>
          <p:spPr>
            <a:xfrm>
              <a:off x="2486234" y="5738879"/>
              <a:ext cx="788278" cy="21640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01/10</a:t>
              </a:r>
              <a:endParaRPr sz="8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65502" y="6180034"/>
            <a:ext cx="3305434" cy="524695"/>
            <a:chOff x="4242090" y="4906151"/>
            <a:chExt cx="3305434" cy="524695"/>
          </a:xfrm>
        </p:grpSpPr>
        <p:sp>
          <p:nvSpPr>
            <p:cNvPr id="70" name="직사각형 69"/>
            <p:cNvSpPr/>
            <p:nvPr/>
          </p:nvSpPr>
          <p:spPr>
            <a:xfrm>
              <a:off x="4242090" y="4906151"/>
              <a:ext cx="3090350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4305060" y="4969022"/>
              <a:ext cx="3242464" cy="461824"/>
              <a:chOff x="142969" y="5952478"/>
              <a:chExt cx="3242464" cy="461824"/>
            </a:xfrm>
          </p:grpSpPr>
          <p:cxnSp>
            <p:nvCxnSpPr>
              <p:cNvPr id="72" name="직선 화살표 연결선 71"/>
              <p:cNvCxnSpPr/>
              <p:nvPr/>
            </p:nvCxnSpPr>
            <p:spPr>
              <a:xfrm>
                <a:off x="3385433" y="5952478"/>
                <a:ext cx="0" cy="4101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77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78482" y="5626510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63937" y="561957"/>
            <a:ext cx="3110575" cy="282462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Gulim"/>
              </a:rPr>
              <a:t>상단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Gulim"/>
              </a:rPr>
              <a:t>띠배너</a:t>
            </a:r>
            <a:endParaRPr lang="ko-KR" altLang="en-US" sz="800" dirty="0">
              <a:solidFill>
                <a:schemeClr val="tx1"/>
              </a:solidFill>
              <a:latin typeface="+mn-ea"/>
              <a:cs typeface="Gulim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473652" y="649660"/>
            <a:ext cx="788278" cy="216403"/>
            <a:chOff x="2486234" y="5738879"/>
            <a:chExt cx="788278" cy="216403"/>
          </a:xfrm>
        </p:grpSpPr>
        <p:pic>
          <p:nvPicPr>
            <p:cNvPr id="96" name="Google Shape;240;p11" descr="C:\Users\pixdine069\Desktop\참고자료\참고이미지\DefaultIcon\png\16x16\MD-pause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84710" y="5763017"/>
              <a:ext cx="169408" cy="16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241;p11"/>
            <p:cNvSpPr/>
            <p:nvPr/>
          </p:nvSpPr>
          <p:spPr>
            <a:xfrm>
              <a:off x="2486234" y="5738879"/>
              <a:ext cx="788278" cy="21640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01/10</a:t>
              </a:r>
              <a:endParaRPr sz="8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08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88241" y="1853805"/>
            <a:ext cx="1207006" cy="1551511"/>
            <a:chOff x="188241" y="1853805"/>
            <a:chExt cx="1207006" cy="1551511"/>
          </a:xfrm>
        </p:grpSpPr>
        <p:grpSp>
          <p:nvGrpSpPr>
            <p:cNvPr id="8" name="그룹 7"/>
            <p:cNvGrpSpPr/>
            <p:nvPr/>
          </p:nvGrpSpPr>
          <p:grpSpPr>
            <a:xfrm>
              <a:off x="188241" y="1853805"/>
              <a:ext cx="1207006" cy="1551511"/>
              <a:chOff x="5645155" y="3370177"/>
              <a:chExt cx="1207006" cy="1551511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5691747" y="3370177"/>
                <a:ext cx="1148319" cy="1053589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5734656" y="4410318"/>
                <a:ext cx="1117505" cy="330072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위너프페리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-217mL 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TP…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645155" y="4668477"/>
                <a:ext cx="670376" cy="253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latin typeface="+mn-ea"/>
                  </a:rPr>
                  <a:t>100,000</a:t>
                </a:r>
                <a:r>
                  <a:rPr lang="ko-KR" altLang="en-US" sz="800" dirty="0">
                    <a:latin typeface="+mn-ea"/>
                  </a:rPr>
                  <a:t>원</a:t>
                </a:r>
                <a:endParaRPr lang="en-US" altLang="ko-KR" sz="800" dirty="0">
                  <a:latin typeface="+mn-ea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038237" y="3207341"/>
              <a:ext cx="311678" cy="154666"/>
              <a:chOff x="3707465" y="4288942"/>
              <a:chExt cx="311678" cy="154666"/>
            </a:xfrm>
          </p:grpSpPr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4477" y="4288942"/>
                <a:ext cx="154666" cy="154666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7465" y="4306338"/>
                <a:ext cx="137270" cy="137270"/>
              </a:xfrm>
              <a:prstGeom prst="rect">
                <a:avLst/>
              </a:prstGeom>
            </p:spPr>
          </p:pic>
        </p:grpSp>
      </p:grpSp>
      <p:grpSp>
        <p:nvGrpSpPr>
          <p:cNvPr id="103" name="그룹 102"/>
          <p:cNvGrpSpPr/>
          <p:nvPr/>
        </p:nvGrpSpPr>
        <p:grpSpPr>
          <a:xfrm>
            <a:off x="1430425" y="1853805"/>
            <a:ext cx="1207006" cy="1551511"/>
            <a:chOff x="188241" y="1853805"/>
            <a:chExt cx="1207006" cy="1551511"/>
          </a:xfrm>
        </p:grpSpPr>
        <p:grpSp>
          <p:nvGrpSpPr>
            <p:cNvPr id="104" name="그룹 103"/>
            <p:cNvGrpSpPr/>
            <p:nvPr/>
          </p:nvGrpSpPr>
          <p:grpSpPr>
            <a:xfrm>
              <a:off x="188241" y="1853805"/>
              <a:ext cx="1207006" cy="1551511"/>
              <a:chOff x="5645155" y="3370177"/>
              <a:chExt cx="1207006" cy="1551511"/>
            </a:xfrm>
          </p:grpSpPr>
          <p:sp>
            <p:nvSpPr>
              <p:cNvPr id="108" name="모서리가 둥근 직사각형 107"/>
              <p:cNvSpPr/>
              <p:nvPr/>
            </p:nvSpPr>
            <p:spPr>
              <a:xfrm>
                <a:off x="5691747" y="3370177"/>
                <a:ext cx="1148319" cy="1053589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5734656" y="4410318"/>
                <a:ext cx="1117505" cy="330072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위너프페리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-217mL 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TP…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645155" y="4668477"/>
                <a:ext cx="670376" cy="253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latin typeface="+mn-ea"/>
                  </a:rPr>
                  <a:t>100,000</a:t>
                </a:r>
                <a:r>
                  <a:rPr lang="ko-KR" altLang="en-US" sz="800" dirty="0">
                    <a:latin typeface="+mn-ea"/>
                  </a:rPr>
                  <a:t>원</a:t>
                </a:r>
                <a:endParaRPr lang="en-US" altLang="ko-KR" sz="800" dirty="0">
                  <a:latin typeface="+mn-ea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1038237" y="3207341"/>
              <a:ext cx="311678" cy="154666"/>
              <a:chOff x="3707465" y="4288942"/>
              <a:chExt cx="311678" cy="154666"/>
            </a:xfrm>
          </p:grpSpPr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4477" y="4288942"/>
                <a:ext cx="154666" cy="154666"/>
              </a:xfrm>
              <a:prstGeom prst="rect">
                <a:avLst/>
              </a:prstGeom>
            </p:spPr>
          </p:pic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7465" y="4306338"/>
                <a:ext cx="137270" cy="137270"/>
              </a:xfrm>
              <a:prstGeom prst="rect">
                <a:avLst/>
              </a:prstGeom>
            </p:spPr>
          </p:pic>
        </p:grpSp>
      </p:grpSp>
      <p:grpSp>
        <p:nvGrpSpPr>
          <p:cNvPr id="111" name="그룹 110"/>
          <p:cNvGrpSpPr/>
          <p:nvPr/>
        </p:nvGrpSpPr>
        <p:grpSpPr>
          <a:xfrm>
            <a:off x="2672608" y="1853805"/>
            <a:ext cx="1207006" cy="1551511"/>
            <a:chOff x="188241" y="1853805"/>
            <a:chExt cx="1207006" cy="1551511"/>
          </a:xfrm>
        </p:grpSpPr>
        <p:grpSp>
          <p:nvGrpSpPr>
            <p:cNvPr id="112" name="그룹 111"/>
            <p:cNvGrpSpPr/>
            <p:nvPr/>
          </p:nvGrpSpPr>
          <p:grpSpPr>
            <a:xfrm>
              <a:off x="188241" y="1853805"/>
              <a:ext cx="1207006" cy="1551511"/>
              <a:chOff x="5645155" y="3370177"/>
              <a:chExt cx="1207006" cy="1551511"/>
            </a:xfrm>
          </p:grpSpPr>
          <p:sp>
            <p:nvSpPr>
              <p:cNvPr id="116" name="모서리가 둥근 직사각형 115"/>
              <p:cNvSpPr/>
              <p:nvPr/>
            </p:nvSpPr>
            <p:spPr>
              <a:xfrm>
                <a:off x="5691747" y="3370177"/>
                <a:ext cx="1148319" cy="1053589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5734656" y="4410318"/>
                <a:ext cx="1117505" cy="330072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위너프페리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-217mL 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TP…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5645155" y="4668477"/>
                <a:ext cx="670376" cy="253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latin typeface="+mn-ea"/>
                  </a:rPr>
                  <a:t>100,000</a:t>
                </a:r>
                <a:r>
                  <a:rPr lang="ko-KR" altLang="en-US" sz="800" dirty="0">
                    <a:latin typeface="+mn-ea"/>
                  </a:rPr>
                  <a:t>원</a:t>
                </a:r>
                <a:endParaRPr lang="en-US" altLang="ko-KR" sz="800" dirty="0">
                  <a:latin typeface="+mn-ea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1038237" y="3207341"/>
              <a:ext cx="311678" cy="154666"/>
              <a:chOff x="3707465" y="4288942"/>
              <a:chExt cx="311678" cy="154666"/>
            </a:xfrm>
          </p:grpSpPr>
          <p:pic>
            <p:nvPicPr>
              <p:cNvPr id="114" name="그림 1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4477" y="4288942"/>
                <a:ext cx="154666" cy="154666"/>
              </a:xfrm>
              <a:prstGeom prst="rect">
                <a:avLst/>
              </a:prstGeom>
            </p:spPr>
          </p:pic>
          <p:pic>
            <p:nvPicPr>
              <p:cNvPr id="115" name="그림 1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7465" y="4306338"/>
                <a:ext cx="137270" cy="137270"/>
              </a:xfrm>
              <a:prstGeom prst="rect">
                <a:avLst/>
              </a:prstGeom>
            </p:spPr>
          </p:pic>
        </p:grp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20336"/>
              </p:ext>
            </p:extLst>
          </p:nvPr>
        </p:nvGraphicFramePr>
        <p:xfrm>
          <a:off x="7724950" y="812960"/>
          <a:ext cx="2118956" cy="341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정의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기획전 배너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적용 및 자동롤링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인디게이터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배너 없는 경우 영역 자체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관심상품 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&amp;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최근 주문상품</a:t>
                      </a:r>
                      <a:endParaRPr lang="en-US" altLang="ko-KR" sz="800" b="1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SB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 타이틀로 변경 노출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툴팁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변경된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로 반영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상품목록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가로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스와이프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적용하여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한줄로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변경된 디자인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룩을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반영하여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변경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상품 상세정보 팝업 호출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_MO_02.</a:t>
            </a:r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로그인 후</a:t>
            </a:r>
            <a:r>
              <a:rPr lang="en-US" altLang="ko-KR" sz="800" dirty="0" smtClean="0">
                <a:latin typeface="+mn-ea"/>
              </a:rPr>
              <a:t>(2)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1134" y="655150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61134" y="1524143"/>
            <a:ext cx="3858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고객님의 관심상품 </a:t>
            </a:r>
            <a:r>
              <a:rPr lang="en-US" altLang="ko-KR" sz="1000" b="1" dirty="0" smtClean="0">
                <a:latin typeface="+mn-ea"/>
              </a:rPr>
              <a:t>&amp; </a:t>
            </a:r>
            <a:r>
              <a:rPr lang="ko-KR" altLang="en-US" sz="1000" b="1" dirty="0" smtClean="0">
                <a:latin typeface="+mn-ea"/>
              </a:rPr>
              <a:t>최근 주문상품</a:t>
            </a:r>
          </a:p>
        </p:txBody>
      </p:sp>
      <p:sp>
        <p:nvSpPr>
          <p:cNvPr id="154" name="타원 153"/>
          <p:cNvSpPr/>
          <p:nvPr/>
        </p:nvSpPr>
        <p:spPr>
          <a:xfrm>
            <a:off x="2367783" y="1540157"/>
            <a:ext cx="249801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endParaRPr lang="ko-KR" altLang="en-US" sz="800" dirty="0" err="1" smtClean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161134" y="6217934"/>
            <a:ext cx="3100095" cy="17996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1966776" y="1925201"/>
            <a:ext cx="1967806" cy="1434937"/>
            <a:chOff x="3533002" y="1289119"/>
            <a:chExt cx="1967806" cy="1434937"/>
          </a:xfrm>
        </p:grpSpPr>
        <p:sp>
          <p:nvSpPr>
            <p:cNvPr id="226" name="모서리가 둥근 사각형 설명선 225"/>
            <p:cNvSpPr/>
            <p:nvPr/>
          </p:nvSpPr>
          <p:spPr>
            <a:xfrm>
              <a:off x="3533002" y="1289119"/>
              <a:ext cx="1967806" cy="1434937"/>
            </a:xfrm>
            <a:prstGeom prst="wedgeRoundRectCallout">
              <a:avLst>
                <a:gd name="adj1" fmla="val -21396"/>
                <a:gd name="adj2" fmla="val -59451"/>
                <a:gd name="adj3" fmla="val 1666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2086" y="2204833"/>
              <a:ext cx="1472002" cy="40446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28" name="TextBox 227"/>
            <p:cNvSpPr txBox="1"/>
            <p:nvPr/>
          </p:nvSpPr>
          <p:spPr>
            <a:xfrm>
              <a:off x="3750531" y="1373140"/>
              <a:ext cx="692791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/>
                  </a:solidFill>
                  <a:latin typeface="+mn-ea"/>
                </a:rPr>
                <a:t>TIP</a:t>
              </a:r>
              <a:endParaRPr lang="ko-KR" altLang="en-US" sz="8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750375" y="1593306"/>
              <a:ext cx="1656907" cy="442035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상품정보의 하트 아이콘을 누르면 관심상품에 추가됩니다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9962" y="938980"/>
            <a:ext cx="3082467" cy="452409"/>
            <a:chOff x="179962" y="938980"/>
            <a:chExt cx="3082467" cy="452409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179962" y="938980"/>
              <a:ext cx="3082467" cy="452409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800" dirty="0" smtClean="0">
                  <a:latin typeface="+mn-ea"/>
                  <a:cs typeface="Gulim"/>
                </a:rPr>
                <a:t>기획전배너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Gulim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2456472" y="1166315"/>
              <a:ext cx="788278" cy="216403"/>
              <a:chOff x="2486234" y="5738879"/>
              <a:chExt cx="788278" cy="216403"/>
            </a:xfrm>
          </p:grpSpPr>
          <p:pic>
            <p:nvPicPr>
              <p:cNvPr id="47" name="Google Shape;240;p11" descr="C:\Users\pixdine069\Desktop\참고자료\참고이미지\DefaultIcon\png\16x16\MD-pause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084710" y="5763017"/>
                <a:ext cx="169408" cy="1681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" name="Google Shape;241;p11"/>
              <p:cNvSpPr/>
              <p:nvPr/>
            </p:nvSpPr>
            <p:spPr>
              <a:xfrm>
                <a:off x="2486234" y="5738879"/>
                <a:ext cx="788278" cy="216403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01/03</a:t>
                </a:r>
                <a:endParaRPr sz="800" dirty="0">
                  <a:solidFill>
                    <a:schemeClr val="bg1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79962" y="972430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27923" y="1523783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914015" y="1953380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95346" y="1853805"/>
            <a:ext cx="3691373" cy="1602160"/>
            <a:chOff x="3895346" y="1853805"/>
            <a:chExt cx="3691373" cy="1602160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895346" y="1853805"/>
              <a:ext cx="1207006" cy="1551511"/>
              <a:chOff x="188241" y="1853805"/>
              <a:chExt cx="1207006" cy="1551511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188241" y="1853805"/>
                <a:ext cx="1207006" cy="1551511"/>
                <a:chOff x="5645155" y="3370177"/>
                <a:chExt cx="1207006" cy="1551511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691747" y="3370177"/>
                  <a:ext cx="1148319" cy="1053589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800" dirty="0" err="1" smtClean="0">
                      <a:solidFill>
                        <a:schemeClr val="bg1"/>
                      </a:solidFill>
                    </a:rPr>
                    <a:t>img</a:t>
                  </a:r>
                  <a:endParaRPr lang="ko-KR" altLang="en-US" sz="800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5734656" y="4410318"/>
                  <a:ext cx="1117505" cy="330072"/>
                </a:xfrm>
                <a:prstGeom prst="rect">
                  <a:avLst/>
                </a:prstGeom>
                <a:noFill/>
              </p:spPr>
              <p:txBody>
                <a:bodyPr wrap="square" lIns="0" tIns="72000" rIns="0" bIns="72000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위너프페리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-217mL 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TP…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5645155" y="4668477"/>
                  <a:ext cx="670376" cy="2532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800" b="1" dirty="0">
                      <a:latin typeface="+mn-ea"/>
                    </a:rPr>
                    <a:t>100,000</a:t>
                  </a:r>
                  <a:r>
                    <a:rPr lang="ko-KR" altLang="en-US" sz="800" dirty="0">
                      <a:latin typeface="+mn-ea"/>
                    </a:rPr>
                    <a:t>원</a:t>
                  </a:r>
                  <a:endParaRPr lang="en-US" altLang="ko-KR" sz="800" dirty="0">
                    <a:latin typeface="+mn-ea"/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1038237" y="3207341"/>
                <a:ext cx="311678" cy="154666"/>
                <a:chOff x="3707465" y="4288942"/>
                <a:chExt cx="311678" cy="154666"/>
              </a:xfrm>
            </p:grpSpPr>
            <p:pic>
              <p:nvPicPr>
                <p:cNvPr id="122" name="그림 1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4477" y="4288942"/>
                  <a:ext cx="154666" cy="154666"/>
                </a:xfrm>
                <a:prstGeom prst="rect">
                  <a:avLst/>
                </a:prstGeom>
              </p:spPr>
            </p:pic>
            <p:pic>
              <p:nvPicPr>
                <p:cNvPr id="123" name="그림 1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7465" y="4306338"/>
                  <a:ext cx="137270" cy="1372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5" name="그룹 134"/>
            <p:cNvGrpSpPr/>
            <p:nvPr/>
          </p:nvGrpSpPr>
          <p:grpSpPr>
            <a:xfrm>
              <a:off x="6379713" y="1853805"/>
              <a:ext cx="1207006" cy="1551511"/>
              <a:chOff x="188241" y="1853805"/>
              <a:chExt cx="1207006" cy="1551511"/>
            </a:xfrm>
          </p:grpSpPr>
          <p:grpSp>
            <p:nvGrpSpPr>
              <p:cNvPr id="136" name="그룹 135"/>
              <p:cNvGrpSpPr/>
              <p:nvPr/>
            </p:nvGrpSpPr>
            <p:grpSpPr>
              <a:xfrm>
                <a:off x="188241" y="1853805"/>
                <a:ext cx="1207006" cy="1551511"/>
                <a:chOff x="5645155" y="3370177"/>
                <a:chExt cx="1207006" cy="1551511"/>
              </a:xfrm>
            </p:grpSpPr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691747" y="3370177"/>
                  <a:ext cx="1148319" cy="1053589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b="1" i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</a:rPr>
                    <a:t>JW</a:t>
                  </a:r>
                  <a:endParaRPr lang="ko-KR" altLang="en-US" sz="1200" b="1" i="1" dirty="0">
                    <a:solidFill>
                      <a:schemeClr val="bg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5734656" y="4410318"/>
                  <a:ext cx="1117505" cy="330072"/>
                </a:xfrm>
                <a:prstGeom prst="rect">
                  <a:avLst/>
                </a:prstGeom>
                <a:noFill/>
              </p:spPr>
              <p:txBody>
                <a:bodyPr wrap="square" lIns="0" tIns="72000" rIns="0" bIns="72000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위너프페리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-217mL 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TP…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645155" y="4668477"/>
                  <a:ext cx="670376" cy="2532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800" b="1" dirty="0">
                      <a:latin typeface="+mn-ea"/>
                    </a:rPr>
                    <a:t>100,000</a:t>
                  </a:r>
                  <a:r>
                    <a:rPr lang="ko-KR" altLang="en-US" sz="800" dirty="0">
                      <a:latin typeface="+mn-ea"/>
                    </a:rPr>
                    <a:t>원</a:t>
                  </a:r>
                  <a:endParaRPr lang="en-US" altLang="ko-KR" sz="800" dirty="0">
                    <a:latin typeface="+mn-ea"/>
                  </a:endParaRPr>
                </a:p>
              </p:txBody>
            </p:sp>
          </p:grpSp>
          <p:grpSp>
            <p:nvGrpSpPr>
              <p:cNvPr id="137" name="그룹 136"/>
              <p:cNvGrpSpPr/>
              <p:nvPr/>
            </p:nvGrpSpPr>
            <p:grpSpPr>
              <a:xfrm>
                <a:off x="1038237" y="3207341"/>
                <a:ext cx="311678" cy="154666"/>
                <a:chOff x="3707465" y="4288942"/>
                <a:chExt cx="311678" cy="154666"/>
              </a:xfrm>
            </p:grpSpPr>
            <p:pic>
              <p:nvPicPr>
                <p:cNvPr id="138" name="그림 13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4477" y="4288942"/>
                  <a:ext cx="154666" cy="154666"/>
                </a:xfrm>
                <a:prstGeom prst="rect">
                  <a:avLst/>
                </a:prstGeom>
              </p:spPr>
            </p:pic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7465" y="4306338"/>
                  <a:ext cx="137270" cy="1372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" name="그룹 11"/>
            <p:cNvGrpSpPr/>
            <p:nvPr/>
          </p:nvGrpSpPr>
          <p:grpSpPr>
            <a:xfrm>
              <a:off x="5137530" y="1853805"/>
              <a:ext cx="1207006" cy="1602160"/>
              <a:chOff x="5137530" y="1853805"/>
              <a:chExt cx="1207006" cy="1602160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137530" y="1853805"/>
                <a:ext cx="1207006" cy="1551511"/>
                <a:chOff x="5645155" y="3370177"/>
                <a:chExt cx="1207006" cy="1551511"/>
              </a:xfrm>
            </p:grpSpPr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691747" y="3370177"/>
                  <a:ext cx="1148319" cy="1053589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SOLD OUT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5734656" y="4410318"/>
                  <a:ext cx="1117505" cy="330072"/>
                </a:xfrm>
                <a:prstGeom prst="rect">
                  <a:avLst/>
                </a:prstGeom>
                <a:noFill/>
              </p:spPr>
              <p:txBody>
                <a:bodyPr wrap="square" lIns="0" tIns="72000" rIns="0" bIns="72000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위너프페리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-217mL 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TP…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645155" y="4668477"/>
                  <a:ext cx="389850" cy="2532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b="1" dirty="0" smtClean="0">
                      <a:solidFill>
                        <a:srgbClr val="FF0000"/>
                      </a:solidFill>
                      <a:latin typeface="+mn-ea"/>
                    </a:rPr>
                    <a:t>품절</a:t>
                  </a:r>
                  <a:endParaRPr lang="en-US" altLang="ko-KR" sz="8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5705657" y="3125893"/>
                <a:ext cx="594756" cy="330072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 anchor="t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ko-KR" altLang="en-US" sz="80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재입고알림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72" name="그룹 71"/>
          <p:cNvGrpSpPr/>
          <p:nvPr/>
        </p:nvGrpSpPr>
        <p:grpSpPr>
          <a:xfrm>
            <a:off x="277742" y="1887666"/>
            <a:ext cx="934008" cy="353828"/>
            <a:chOff x="4642692" y="5419685"/>
            <a:chExt cx="934008" cy="3538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4642692" y="5419685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124067" y="5419685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651702" y="5611530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86209" y="188838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83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/>
          <p:cNvGrpSpPr/>
          <p:nvPr/>
        </p:nvGrpSpPr>
        <p:grpSpPr>
          <a:xfrm>
            <a:off x="262806" y="1417227"/>
            <a:ext cx="4487756" cy="246191"/>
            <a:chOff x="668524" y="1338276"/>
            <a:chExt cx="4487756" cy="246191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668524" y="1338276"/>
              <a:ext cx="723889" cy="246191"/>
            </a:xfrm>
            <a:prstGeom prst="roundRect">
              <a:avLst>
                <a:gd name="adj" fmla="val 19153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일반의원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2282472" y="1338276"/>
              <a:ext cx="496223" cy="246191"/>
            </a:xfrm>
            <a:prstGeom prst="roundRect">
              <a:avLst>
                <a:gd name="adj" fmla="val 11415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내과</a:t>
              </a:r>
              <a:endParaRPr lang="ko-KR" altLang="en-US" sz="800" dirty="0" err="1">
                <a:solidFill>
                  <a:schemeClr val="tx1"/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4539396" y="1338276"/>
              <a:ext cx="616884" cy="246191"/>
            </a:xfrm>
            <a:prstGeom prst="roundRect">
              <a:avLst>
                <a:gd name="adj" fmla="val 11415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산부인과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1441945" y="1338276"/>
              <a:ext cx="790995" cy="246191"/>
            </a:xfrm>
            <a:prstGeom prst="roundRect">
              <a:avLst>
                <a:gd name="adj" fmla="val 11415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가정의학과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3872980" y="1338276"/>
              <a:ext cx="616884" cy="246191"/>
            </a:xfrm>
            <a:prstGeom prst="roundRect">
              <a:avLst>
                <a:gd name="adj" fmla="val 11415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비뇨기과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2828227" y="1338276"/>
              <a:ext cx="995221" cy="246191"/>
            </a:xfrm>
            <a:prstGeom prst="roundRect">
              <a:avLst>
                <a:gd name="adj" fmla="val 11415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마취통증의학과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483149" y="925660"/>
            <a:ext cx="1661557" cy="359679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AutoNum type="arabicPeriod"/>
            </a:pPr>
            <a:endParaRPr lang="ko-KR" altLang="en-US" sz="1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17160"/>
              </p:ext>
            </p:extLst>
          </p:nvPr>
        </p:nvGraphicFramePr>
        <p:xfrm>
          <a:off x="7724950" y="812960"/>
          <a:ext cx="2118956" cy="457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정의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맞춤상품 노출 영역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변경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나열하여 최대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까지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품절 상품의 경우 관심상품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아이콘 대신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재입고알림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노출로 대체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영역 터치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상품정보 상세팝업 호출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[1a]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진료과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회원정보에 등록된 본인의 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나머지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과는 우측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스와이프하여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진료과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 노출 상품 변경 노출됨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1)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병원몰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일반의원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가정의학과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마취통증의학과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비뇨기과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산부인과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소아청소년과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성형외과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신경외과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신경정신과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이비인후과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일반외과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재활의학과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정신건강의학과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정형외과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피부과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흉부외과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2)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약국몰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일반의약품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부외품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건강기능 식품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(5/13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추천상품 영역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PC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와 기준 동일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MO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모듈로 공통 적용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_MO_02.</a:t>
            </a:r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로그인 후</a:t>
            </a:r>
            <a:r>
              <a:rPr lang="en-US" altLang="ko-KR" sz="800" dirty="0" smtClean="0">
                <a:latin typeface="+mn-ea"/>
              </a:rPr>
              <a:t>(3)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1134" y="655150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256928" y="953220"/>
            <a:ext cx="2268252" cy="398467"/>
            <a:chOff x="668524" y="796164"/>
            <a:chExt cx="2268252" cy="398467"/>
          </a:xfrm>
        </p:grpSpPr>
        <p:sp>
          <p:nvSpPr>
            <p:cNvPr id="174" name="TextBox 173"/>
            <p:cNvSpPr txBox="1"/>
            <p:nvPr/>
          </p:nvSpPr>
          <p:spPr>
            <a:xfrm>
              <a:off x="668524" y="796164"/>
              <a:ext cx="2268252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ko-KR" altLang="en-US" sz="1000" b="1" dirty="0" smtClean="0">
                  <a:latin typeface="+mn-ea"/>
                </a:rPr>
                <a:t>이 상품을 찾으셨나요</a:t>
              </a:r>
              <a:r>
                <a:rPr lang="en-US" altLang="ko-KR" sz="1000" b="1" dirty="0" smtClean="0">
                  <a:latin typeface="+mn-ea"/>
                </a:rPr>
                <a:t>?</a:t>
              </a:r>
              <a:endParaRPr lang="ko-KR" altLang="en-US" sz="1000" b="1" dirty="0" err="1" smtClean="0">
                <a:latin typeface="+mn-ea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68524" y="998817"/>
              <a:ext cx="2215166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고객님의 맞춤 상품을 찾아 드립니다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</a:t>
              </a:r>
              <a:endPara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2" name="직사각형 191"/>
          <p:cNvSpPr/>
          <p:nvPr/>
        </p:nvSpPr>
        <p:spPr>
          <a:xfrm>
            <a:off x="3482260" y="6245554"/>
            <a:ext cx="3100095" cy="17996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1063" y="1163567"/>
            <a:ext cx="587097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ko-KR" altLang="en-US" sz="700" dirty="0" err="1" smtClean="0">
                <a:latin typeface="+mn-ea"/>
              </a:rPr>
              <a:t>더보기</a:t>
            </a:r>
            <a:r>
              <a:rPr lang="ko-KR" altLang="en-US" sz="700" dirty="0" smtClean="0">
                <a:latin typeface="+mn-ea"/>
              </a:rPr>
              <a:t> </a:t>
            </a:r>
            <a:r>
              <a:rPr lang="en-US" altLang="ko-KR" sz="700" dirty="0" smtClean="0">
                <a:latin typeface="+mn-ea"/>
              </a:rPr>
              <a:t>&gt;</a:t>
            </a:r>
            <a:endParaRPr lang="ko-KR" altLang="en-US" sz="700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12968" y="2892733"/>
            <a:ext cx="3858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고객님에게 맞는 상품을 추천해드립니다</a:t>
            </a:r>
            <a:r>
              <a:rPr lang="en-US" altLang="ko-KR" sz="1000" b="1" dirty="0" smtClean="0">
                <a:latin typeface="+mn-ea"/>
              </a:rPr>
              <a:t>.</a:t>
            </a:r>
            <a:endParaRPr lang="ko-KR" altLang="en-US" sz="1000" b="1" dirty="0" smtClean="0"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555372" y="3177743"/>
            <a:ext cx="3337773" cy="287355"/>
            <a:chOff x="3628994" y="3154062"/>
            <a:chExt cx="3337773" cy="287355"/>
          </a:xfrm>
        </p:grpSpPr>
        <p:sp>
          <p:nvSpPr>
            <p:cNvPr id="5" name="직사각형 4"/>
            <p:cNvSpPr/>
            <p:nvPr/>
          </p:nvSpPr>
          <p:spPr>
            <a:xfrm>
              <a:off x="3628994" y="3154062"/>
              <a:ext cx="333777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MD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추천상품     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금주인기상품     주사용품     수액세트모음    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TBD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637345" y="3441417"/>
              <a:ext cx="77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모서리가 둥근 직사각형 97"/>
          <p:cNvSpPr/>
          <p:nvPr/>
        </p:nvSpPr>
        <p:spPr>
          <a:xfrm>
            <a:off x="3578398" y="5265282"/>
            <a:ext cx="2857929" cy="24419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더보기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  <a:endParaRPr lang="ko-KR" altLang="en-US" sz="8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28475" y="1804738"/>
            <a:ext cx="1385979" cy="1670851"/>
            <a:chOff x="228475" y="1804738"/>
            <a:chExt cx="1385979" cy="1670851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297359" y="1804738"/>
              <a:ext cx="1317095" cy="1111638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14646" y="2940485"/>
              <a:ext cx="1299808" cy="330072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위너프페리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-217mL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TP…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228475" y="3222378"/>
              <a:ext cx="670376" cy="253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latin typeface="+mn-ea"/>
                </a:rPr>
                <a:t>100,000</a:t>
              </a:r>
              <a:r>
                <a:rPr lang="ko-KR" altLang="en-US" sz="800" dirty="0">
                  <a:latin typeface="+mn-ea"/>
                </a:rPr>
                <a:t>원</a:t>
              </a:r>
              <a:endParaRPr lang="en-US" altLang="ko-KR" sz="800" dirty="0">
                <a:latin typeface="+mn-ea"/>
              </a:endParaRPr>
            </a:p>
          </p:txBody>
        </p:sp>
        <p:pic>
          <p:nvPicPr>
            <p:cNvPr id="200" name="그림 19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481" y="3287416"/>
              <a:ext cx="154666" cy="154666"/>
            </a:xfrm>
            <a:prstGeom prst="rect">
              <a:avLst/>
            </a:prstGeom>
          </p:spPr>
        </p:pic>
        <p:pic>
          <p:nvPicPr>
            <p:cNvPr id="201" name="그림 2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469" y="3296114"/>
              <a:ext cx="137270" cy="13727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1749922" y="1811005"/>
            <a:ext cx="1349985" cy="1673076"/>
            <a:chOff x="1749922" y="1811005"/>
            <a:chExt cx="1349985" cy="1673076"/>
          </a:xfrm>
        </p:grpSpPr>
        <p:sp>
          <p:nvSpPr>
            <p:cNvPr id="199" name="모서리가 둥근 직사각형 198"/>
            <p:cNvSpPr/>
            <p:nvPr/>
          </p:nvSpPr>
          <p:spPr>
            <a:xfrm>
              <a:off x="1782812" y="1811005"/>
              <a:ext cx="1317095" cy="1111638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SOLD OUT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1839423" y="2934281"/>
              <a:ext cx="1221974" cy="330072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위너프페리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-217mL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TP…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1749922" y="3192440"/>
              <a:ext cx="389850" cy="253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rgbClr val="FF0000"/>
                  </a:solidFill>
                  <a:latin typeface="+mn-ea"/>
                </a:rPr>
                <a:t>품절</a:t>
              </a:r>
              <a:endParaRPr lang="en-US" altLang="ko-KR" sz="8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2476157" y="3154009"/>
              <a:ext cx="594756" cy="330072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재입고알림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225958" y="3570355"/>
            <a:ext cx="1385979" cy="1670851"/>
            <a:chOff x="228475" y="1804738"/>
            <a:chExt cx="1385979" cy="1670851"/>
          </a:xfrm>
        </p:grpSpPr>
        <p:sp>
          <p:nvSpPr>
            <p:cNvPr id="206" name="모서리가 둥근 직사각형 205"/>
            <p:cNvSpPr/>
            <p:nvPr/>
          </p:nvSpPr>
          <p:spPr>
            <a:xfrm>
              <a:off x="297359" y="1804738"/>
              <a:ext cx="1317095" cy="1111638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JW</a:t>
              </a:r>
              <a:endParaRPr lang="ko-KR" altLang="en-US" sz="1400" b="1" i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14646" y="2940485"/>
              <a:ext cx="1299808" cy="330072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위너프페리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-217mL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TP…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228475" y="3222378"/>
              <a:ext cx="670376" cy="253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latin typeface="+mn-ea"/>
                </a:rPr>
                <a:t>100,000</a:t>
              </a:r>
              <a:r>
                <a:rPr lang="ko-KR" altLang="en-US" sz="800" dirty="0">
                  <a:latin typeface="+mn-ea"/>
                </a:rPr>
                <a:t>원</a:t>
              </a:r>
              <a:endParaRPr lang="en-US" altLang="ko-KR" sz="800" dirty="0">
                <a:latin typeface="+mn-ea"/>
              </a:endParaRPr>
            </a:p>
          </p:txBody>
        </p:sp>
        <p:pic>
          <p:nvPicPr>
            <p:cNvPr id="209" name="그림 2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481" y="3287416"/>
              <a:ext cx="154666" cy="154666"/>
            </a:xfrm>
            <a:prstGeom prst="rect">
              <a:avLst/>
            </a:prstGeom>
          </p:spPr>
        </p:pic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469" y="3296114"/>
              <a:ext cx="137270" cy="137270"/>
            </a:xfrm>
            <a:prstGeom prst="rect">
              <a:avLst/>
            </a:prstGeom>
          </p:spPr>
        </p:pic>
      </p:grpSp>
      <p:grpSp>
        <p:nvGrpSpPr>
          <p:cNvPr id="211" name="그룹 210"/>
          <p:cNvGrpSpPr/>
          <p:nvPr/>
        </p:nvGrpSpPr>
        <p:grpSpPr>
          <a:xfrm>
            <a:off x="1714817" y="3567896"/>
            <a:ext cx="1385979" cy="1670851"/>
            <a:chOff x="228475" y="1804738"/>
            <a:chExt cx="1385979" cy="1670851"/>
          </a:xfrm>
        </p:grpSpPr>
        <p:sp>
          <p:nvSpPr>
            <p:cNvPr id="212" name="모서리가 둥근 직사각형 211"/>
            <p:cNvSpPr/>
            <p:nvPr/>
          </p:nvSpPr>
          <p:spPr>
            <a:xfrm>
              <a:off x="297359" y="1804738"/>
              <a:ext cx="1317095" cy="1111638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14646" y="2940485"/>
              <a:ext cx="1299808" cy="330072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위너프페리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-217mL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TP…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228475" y="3222378"/>
              <a:ext cx="670376" cy="253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latin typeface="+mn-ea"/>
                </a:rPr>
                <a:t>100,000</a:t>
              </a:r>
              <a:r>
                <a:rPr lang="ko-KR" altLang="en-US" sz="800" dirty="0">
                  <a:latin typeface="+mn-ea"/>
                </a:rPr>
                <a:t>원</a:t>
              </a:r>
              <a:endParaRPr lang="en-US" altLang="ko-KR" sz="800" dirty="0">
                <a:latin typeface="+mn-ea"/>
              </a:endParaRPr>
            </a:p>
          </p:txBody>
        </p:sp>
        <p:pic>
          <p:nvPicPr>
            <p:cNvPr id="215" name="그림 2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481" y="3287416"/>
              <a:ext cx="154666" cy="154666"/>
            </a:xfrm>
            <a:prstGeom prst="rect">
              <a:avLst/>
            </a:prstGeom>
          </p:spPr>
        </p:pic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469" y="3296114"/>
              <a:ext cx="137270" cy="137270"/>
            </a:xfrm>
            <a:prstGeom prst="rect">
              <a:avLst/>
            </a:prstGeom>
          </p:spPr>
        </p:pic>
      </p:grpSp>
      <p:grpSp>
        <p:nvGrpSpPr>
          <p:cNvPr id="217" name="그룹 216"/>
          <p:cNvGrpSpPr/>
          <p:nvPr/>
        </p:nvGrpSpPr>
        <p:grpSpPr>
          <a:xfrm>
            <a:off x="225958" y="5316342"/>
            <a:ext cx="1385979" cy="1670851"/>
            <a:chOff x="228475" y="1804738"/>
            <a:chExt cx="1385979" cy="1670851"/>
          </a:xfrm>
        </p:grpSpPr>
        <p:sp>
          <p:nvSpPr>
            <p:cNvPr id="222" name="모서리가 둥근 직사각형 221"/>
            <p:cNvSpPr/>
            <p:nvPr/>
          </p:nvSpPr>
          <p:spPr>
            <a:xfrm>
              <a:off x="297359" y="1804738"/>
              <a:ext cx="1317095" cy="1111638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JW</a:t>
              </a:r>
              <a:endParaRPr lang="ko-KR" altLang="en-US" sz="1400" b="1" i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14646" y="2940485"/>
              <a:ext cx="1299808" cy="330072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위너프페리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-217mL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TP…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228475" y="3222378"/>
              <a:ext cx="670376" cy="253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latin typeface="+mn-ea"/>
                </a:rPr>
                <a:t>100,000</a:t>
              </a:r>
              <a:r>
                <a:rPr lang="ko-KR" altLang="en-US" sz="800" dirty="0">
                  <a:latin typeface="+mn-ea"/>
                </a:rPr>
                <a:t>원</a:t>
              </a:r>
              <a:endParaRPr lang="en-US" altLang="ko-KR" sz="800" dirty="0">
                <a:latin typeface="+mn-ea"/>
              </a:endParaRPr>
            </a:p>
          </p:txBody>
        </p:sp>
        <p:pic>
          <p:nvPicPr>
            <p:cNvPr id="225" name="그림 2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481" y="3287416"/>
              <a:ext cx="154666" cy="154666"/>
            </a:xfrm>
            <a:prstGeom prst="rect">
              <a:avLst/>
            </a:prstGeom>
          </p:spPr>
        </p:pic>
        <p:pic>
          <p:nvPicPr>
            <p:cNvPr id="226" name="그림 2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469" y="3296114"/>
              <a:ext cx="137270" cy="137270"/>
            </a:xfrm>
            <a:prstGeom prst="rect">
              <a:avLst/>
            </a:prstGeom>
          </p:spPr>
        </p:pic>
      </p:grpSp>
      <p:grpSp>
        <p:nvGrpSpPr>
          <p:cNvPr id="227" name="그룹 226"/>
          <p:cNvGrpSpPr/>
          <p:nvPr/>
        </p:nvGrpSpPr>
        <p:grpSpPr>
          <a:xfrm>
            <a:off x="1714817" y="5313883"/>
            <a:ext cx="1385979" cy="1670851"/>
            <a:chOff x="228475" y="1804738"/>
            <a:chExt cx="1385979" cy="1670851"/>
          </a:xfrm>
        </p:grpSpPr>
        <p:sp>
          <p:nvSpPr>
            <p:cNvPr id="228" name="모서리가 둥근 직사각형 227"/>
            <p:cNvSpPr/>
            <p:nvPr/>
          </p:nvSpPr>
          <p:spPr>
            <a:xfrm>
              <a:off x="297359" y="1804738"/>
              <a:ext cx="1317095" cy="1111638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14646" y="2940485"/>
              <a:ext cx="1299808" cy="330072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위너프페리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-217mL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TP…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228475" y="3222378"/>
              <a:ext cx="670376" cy="253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latin typeface="+mn-ea"/>
                </a:rPr>
                <a:t>100,000</a:t>
              </a:r>
              <a:r>
                <a:rPr lang="ko-KR" altLang="en-US" sz="800" dirty="0">
                  <a:latin typeface="+mn-ea"/>
                </a:rPr>
                <a:t>원</a:t>
              </a:r>
              <a:endParaRPr lang="en-US" altLang="ko-KR" sz="800" dirty="0">
                <a:latin typeface="+mn-ea"/>
              </a:endParaRPr>
            </a:p>
          </p:txBody>
        </p:sp>
        <p:pic>
          <p:nvPicPr>
            <p:cNvPr id="231" name="그림 2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481" y="3287416"/>
              <a:ext cx="154666" cy="154666"/>
            </a:xfrm>
            <a:prstGeom prst="rect">
              <a:avLst/>
            </a:prstGeom>
          </p:spPr>
        </p:pic>
        <p:pic>
          <p:nvPicPr>
            <p:cNvPr id="232" name="그림 2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469" y="3296114"/>
              <a:ext cx="137270" cy="137270"/>
            </a:xfrm>
            <a:prstGeom prst="rect">
              <a:avLst/>
            </a:prstGeom>
          </p:spPr>
        </p:pic>
      </p:grpSp>
      <p:grpSp>
        <p:nvGrpSpPr>
          <p:cNvPr id="233" name="그룹 232"/>
          <p:cNvGrpSpPr/>
          <p:nvPr/>
        </p:nvGrpSpPr>
        <p:grpSpPr>
          <a:xfrm>
            <a:off x="3561490" y="969312"/>
            <a:ext cx="1385979" cy="1670851"/>
            <a:chOff x="228475" y="1804738"/>
            <a:chExt cx="1385979" cy="1670851"/>
          </a:xfrm>
        </p:grpSpPr>
        <p:sp>
          <p:nvSpPr>
            <p:cNvPr id="234" name="모서리가 둥근 직사각형 233"/>
            <p:cNvSpPr/>
            <p:nvPr/>
          </p:nvSpPr>
          <p:spPr>
            <a:xfrm>
              <a:off x="297359" y="1804738"/>
              <a:ext cx="1317095" cy="1111638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JW</a:t>
              </a:r>
              <a:endParaRPr lang="ko-KR" altLang="en-US" sz="1400" b="1" i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14646" y="2940485"/>
              <a:ext cx="1299808" cy="330072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위너프페리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-217mL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TP…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228475" y="3222378"/>
              <a:ext cx="670376" cy="253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latin typeface="+mn-ea"/>
                </a:rPr>
                <a:t>100,000</a:t>
              </a:r>
              <a:r>
                <a:rPr lang="ko-KR" altLang="en-US" sz="800" dirty="0">
                  <a:latin typeface="+mn-ea"/>
                </a:rPr>
                <a:t>원</a:t>
              </a:r>
              <a:endParaRPr lang="en-US" altLang="ko-KR" sz="800" dirty="0">
                <a:latin typeface="+mn-ea"/>
              </a:endParaRPr>
            </a:p>
          </p:txBody>
        </p:sp>
        <p:pic>
          <p:nvPicPr>
            <p:cNvPr id="237" name="그림 2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481" y="3287416"/>
              <a:ext cx="154666" cy="154666"/>
            </a:xfrm>
            <a:prstGeom prst="rect">
              <a:avLst/>
            </a:prstGeom>
          </p:spPr>
        </p:pic>
        <p:pic>
          <p:nvPicPr>
            <p:cNvPr id="238" name="그림 2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469" y="3296114"/>
              <a:ext cx="137270" cy="137270"/>
            </a:xfrm>
            <a:prstGeom prst="rect">
              <a:avLst/>
            </a:prstGeom>
          </p:spPr>
        </p:pic>
      </p:grpSp>
      <p:grpSp>
        <p:nvGrpSpPr>
          <p:cNvPr id="242" name="그룹 241"/>
          <p:cNvGrpSpPr/>
          <p:nvPr/>
        </p:nvGrpSpPr>
        <p:grpSpPr>
          <a:xfrm>
            <a:off x="5050349" y="966853"/>
            <a:ext cx="1385979" cy="1670851"/>
            <a:chOff x="228475" y="1804738"/>
            <a:chExt cx="1385979" cy="1670851"/>
          </a:xfrm>
        </p:grpSpPr>
        <p:sp>
          <p:nvSpPr>
            <p:cNvPr id="243" name="모서리가 둥근 직사각형 242"/>
            <p:cNvSpPr/>
            <p:nvPr/>
          </p:nvSpPr>
          <p:spPr>
            <a:xfrm>
              <a:off x="297359" y="1804738"/>
              <a:ext cx="1317095" cy="1111638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314646" y="2940485"/>
              <a:ext cx="1299808" cy="330072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위너프페리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-217mL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TP…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228475" y="3222378"/>
              <a:ext cx="670376" cy="253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latin typeface="+mn-ea"/>
                </a:rPr>
                <a:t>100,000</a:t>
              </a:r>
              <a:r>
                <a:rPr lang="ko-KR" altLang="en-US" sz="800" dirty="0">
                  <a:latin typeface="+mn-ea"/>
                </a:rPr>
                <a:t>원</a:t>
              </a:r>
              <a:endParaRPr lang="en-US" altLang="ko-KR" sz="800" dirty="0">
                <a:latin typeface="+mn-ea"/>
              </a:endParaRPr>
            </a:p>
          </p:txBody>
        </p:sp>
        <p:pic>
          <p:nvPicPr>
            <p:cNvPr id="249" name="그림 2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481" y="3287416"/>
              <a:ext cx="154666" cy="154666"/>
            </a:xfrm>
            <a:prstGeom prst="rect">
              <a:avLst/>
            </a:prstGeom>
          </p:spPr>
        </p:pic>
        <p:pic>
          <p:nvPicPr>
            <p:cNvPr id="250" name="그림 2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469" y="3296114"/>
              <a:ext cx="137270" cy="137270"/>
            </a:xfrm>
            <a:prstGeom prst="rect">
              <a:avLst/>
            </a:prstGeom>
          </p:spPr>
        </p:pic>
      </p:grpSp>
      <p:sp>
        <p:nvSpPr>
          <p:cNvPr id="255" name="타원 254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53134" y="972737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55667" y="1436275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1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  <p:grpSp>
        <p:nvGrpSpPr>
          <p:cNvPr id="276" name="그룹 275"/>
          <p:cNvGrpSpPr/>
          <p:nvPr/>
        </p:nvGrpSpPr>
        <p:grpSpPr>
          <a:xfrm>
            <a:off x="3524598" y="3575596"/>
            <a:ext cx="3691373" cy="1602160"/>
            <a:chOff x="3895346" y="1853805"/>
            <a:chExt cx="3691373" cy="1602160"/>
          </a:xfrm>
        </p:grpSpPr>
        <p:grpSp>
          <p:nvGrpSpPr>
            <p:cNvPr id="277" name="그룹 276"/>
            <p:cNvGrpSpPr/>
            <p:nvPr/>
          </p:nvGrpSpPr>
          <p:grpSpPr>
            <a:xfrm>
              <a:off x="3895346" y="1853805"/>
              <a:ext cx="1207006" cy="1551511"/>
              <a:chOff x="188241" y="1853805"/>
              <a:chExt cx="1207006" cy="1551511"/>
            </a:xfrm>
          </p:grpSpPr>
          <p:grpSp>
            <p:nvGrpSpPr>
              <p:cNvPr id="292" name="그룹 291"/>
              <p:cNvGrpSpPr/>
              <p:nvPr/>
            </p:nvGrpSpPr>
            <p:grpSpPr>
              <a:xfrm>
                <a:off x="188241" y="1853805"/>
                <a:ext cx="1207006" cy="1551511"/>
                <a:chOff x="5645155" y="3370177"/>
                <a:chExt cx="1207006" cy="1551511"/>
              </a:xfrm>
            </p:grpSpPr>
            <p:sp>
              <p:nvSpPr>
                <p:cNvPr id="296" name="모서리가 둥근 직사각형 295"/>
                <p:cNvSpPr/>
                <p:nvPr/>
              </p:nvSpPr>
              <p:spPr>
                <a:xfrm>
                  <a:off x="5691747" y="3370177"/>
                  <a:ext cx="1148319" cy="1053589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800" dirty="0" err="1" smtClean="0">
                      <a:solidFill>
                        <a:schemeClr val="bg1"/>
                      </a:solidFill>
                    </a:rPr>
                    <a:t>img</a:t>
                  </a:r>
                  <a:endParaRPr lang="ko-KR" altLang="en-US" sz="800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5734656" y="4410318"/>
                  <a:ext cx="1117505" cy="330072"/>
                </a:xfrm>
                <a:prstGeom prst="rect">
                  <a:avLst/>
                </a:prstGeom>
                <a:noFill/>
              </p:spPr>
              <p:txBody>
                <a:bodyPr wrap="square" lIns="0" tIns="72000" rIns="0" bIns="72000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위너프페리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-217mL 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TP…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98" name="직사각형 297"/>
                <p:cNvSpPr/>
                <p:nvPr/>
              </p:nvSpPr>
              <p:spPr>
                <a:xfrm>
                  <a:off x="5645155" y="4668477"/>
                  <a:ext cx="670376" cy="2532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800" b="1" dirty="0">
                      <a:latin typeface="+mn-ea"/>
                    </a:rPr>
                    <a:t>100,000</a:t>
                  </a:r>
                  <a:r>
                    <a:rPr lang="ko-KR" altLang="en-US" sz="800" dirty="0">
                      <a:latin typeface="+mn-ea"/>
                    </a:rPr>
                    <a:t>원</a:t>
                  </a:r>
                  <a:endParaRPr lang="en-US" altLang="ko-KR" sz="800" dirty="0">
                    <a:latin typeface="+mn-ea"/>
                  </a:endParaRPr>
                </a:p>
              </p:txBody>
            </p:sp>
          </p:grpSp>
          <p:grpSp>
            <p:nvGrpSpPr>
              <p:cNvPr id="293" name="그룹 292"/>
              <p:cNvGrpSpPr/>
              <p:nvPr/>
            </p:nvGrpSpPr>
            <p:grpSpPr>
              <a:xfrm>
                <a:off x="1038237" y="3207341"/>
                <a:ext cx="311678" cy="154666"/>
                <a:chOff x="3707465" y="4288942"/>
                <a:chExt cx="311678" cy="154666"/>
              </a:xfrm>
            </p:grpSpPr>
            <p:pic>
              <p:nvPicPr>
                <p:cNvPr id="294" name="그림 29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4477" y="4288942"/>
                  <a:ext cx="154666" cy="154666"/>
                </a:xfrm>
                <a:prstGeom prst="rect">
                  <a:avLst/>
                </a:prstGeom>
              </p:spPr>
            </p:pic>
            <p:pic>
              <p:nvPicPr>
                <p:cNvPr id="295" name="그림 29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7465" y="4306338"/>
                  <a:ext cx="137270" cy="1372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78" name="그룹 277"/>
            <p:cNvGrpSpPr/>
            <p:nvPr/>
          </p:nvGrpSpPr>
          <p:grpSpPr>
            <a:xfrm>
              <a:off x="6379713" y="1853805"/>
              <a:ext cx="1207006" cy="1551511"/>
              <a:chOff x="188241" y="1853805"/>
              <a:chExt cx="1207006" cy="1551511"/>
            </a:xfrm>
          </p:grpSpPr>
          <p:grpSp>
            <p:nvGrpSpPr>
              <p:cNvPr id="285" name="그룹 284"/>
              <p:cNvGrpSpPr/>
              <p:nvPr/>
            </p:nvGrpSpPr>
            <p:grpSpPr>
              <a:xfrm>
                <a:off x="188241" y="1853805"/>
                <a:ext cx="1207006" cy="1551511"/>
                <a:chOff x="5645155" y="3370177"/>
                <a:chExt cx="1207006" cy="1551511"/>
              </a:xfrm>
            </p:grpSpPr>
            <p:sp>
              <p:nvSpPr>
                <p:cNvPr id="289" name="모서리가 둥근 직사각형 288"/>
                <p:cNvSpPr/>
                <p:nvPr/>
              </p:nvSpPr>
              <p:spPr>
                <a:xfrm>
                  <a:off x="5691747" y="3370177"/>
                  <a:ext cx="1148319" cy="1053589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b="1" i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</a:rPr>
                    <a:t>JW</a:t>
                  </a:r>
                  <a:endParaRPr lang="ko-KR" altLang="en-US" sz="1200" b="1" i="1" dirty="0">
                    <a:solidFill>
                      <a:schemeClr val="bg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5734656" y="4410318"/>
                  <a:ext cx="1117505" cy="330072"/>
                </a:xfrm>
                <a:prstGeom prst="rect">
                  <a:avLst/>
                </a:prstGeom>
                <a:noFill/>
              </p:spPr>
              <p:txBody>
                <a:bodyPr wrap="square" lIns="0" tIns="72000" rIns="0" bIns="72000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위너프페리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-217mL 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TP…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5645155" y="4668477"/>
                  <a:ext cx="670376" cy="2532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800" b="1" dirty="0">
                      <a:latin typeface="+mn-ea"/>
                    </a:rPr>
                    <a:t>100,000</a:t>
                  </a:r>
                  <a:r>
                    <a:rPr lang="ko-KR" altLang="en-US" sz="800" dirty="0">
                      <a:latin typeface="+mn-ea"/>
                    </a:rPr>
                    <a:t>원</a:t>
                  </a:r>
                  <a:endParaRPr lang="en-US" altLang="ko-KR" sz="800" dirty="0">
                    <a:latin typeface="+mn-ea"/>
                  </a:endParaRPr>
                </a:p>
              </p:txBody>
            </p:sp>
          </p:grpSp>
          <p:grpSp>
            <p:nvGrpSpPr>
              <p:cNvPr id="286" name="그룹 285"/>
              <p:cNvGrpSpPr/>
              <p:nvPr/>
            </p:nvGrpSpPr>
            <p:grpSpPr>
              <a:xfrm>
                <a:off x="1038237" y="3207341"/>
                <a:ext cx="311678" cy="154666"/>
                <a:chOff x="3707465" y="4288942"/>
                <a:chExt cx="311678" cy="154666"/>
              </a:xfrm>
            </p:grpSpPr>
            <p:pic>
              <p:nvPicPr>
                <p:cNvPr id="287" name="그림 28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4477" y="4288942"/>
                  <a:ext cx="154666" cy="154666"/>
                </a:xfrm>
                <a:prstGeom prst="rect">
                  <a:avLst/>
                </a:prstGeom>
              </p:spPr>
            </p:pic>
            <p:pic>
              <p:nvPicPr>
                <p:cNvPr id="288" name="그림 28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7465" y="4306338"/>
                  <a:ext cx="137270" cy="1372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79" name="그룹 278"/>
            <p:cNvGrpSpPr/>
            <p:nvPr/>
          </p:nvGrpSpPr>
          <p:grpSpPr>
            <a:xfrm>
              <a:off x="5137530" y="1853805"/>
              <a:ext cx="1207006" cy="1602160"/>
              <a:chOff x="5137530" y="1853805"/>
              <a:chExt cx="1207006" cy="1602160"/>
            </a:xfrm>
          </p:grpSpPr>
          <p:grpSp>
            <p:nvGrpSpPr>
              <p:cNvPr id="280" name="그룹 279"/>
              <p:cNvGrpSpPr/>
              <p:nvPr/>
            </p:nvGrpSpPr>
            <p:grpSpPr>
              <a:xfrm>
                <a:off x="5137530" y="1853805"/>
                <a:ext cx="1207006" cy="1551511"/>
                <a:chOff x="5645155" y="3370177"/>
                <a:chExt cx="1207006" cy="1551511"/>
              </a:xfrm>
            </p:grpSpPr>
            <p:sp>
              <p:nvSpPr>
                <p:cNvPr id="282" name="모서리가 둥근 직사각형 281"/>
                <p:cNvSpPr/>
                <p:nvPr/>
              </p:nvSpPr>
              <p:spPr>
                <a:xfrm>
                  <a:off x="5691747" y="3370177"/>
                  <a:ext cx="1148319" cy="1053589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SOLD OUT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5734656" y="4410318"/>
                  <a:ext cx="1117505" cy="330072"/>
                </a:xfrm>
                <a:prstGeom prst="rect">
                  <a:avLst/>
                </a:prstGeom>
                <a:noFill/>
              </p:spPr>
              <p:txBody>
                <a:bodyPr wrap="square" lIns="0" tIns="72000" rIns="0" bIns="72000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위너프페리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-217mL 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TP…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5645155" y="4668477"/>
                  <a:ext cx="389850" cy="2532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b="1" dirty="0" smtClean="0">
                      <a:solidFill>
                        <a:srgbClr val="FF0000"/>
                      </a:solidFill>
                      <a:latin typeface="+mn-ea"/>
                    </a:rPr>
                    <a:t>품절</a:t>
                  </a:r>
                  <a:endParaRPr lang="en-US" altLang="ko-KR" sz="8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5705657" y="3125893"/>
                <a:ext cx="594756" cy="330072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 anchor="t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ko-KR" altLang="en-US" sz="80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재입고알림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299" name="타원 298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374260" y="290761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450410" y="1064824"/>
            <a:ext cx="795666" cy="286863"/>
          </a:xfrm>
          <a:prstGeom prst="rect">
            <a:avLst/>
          </a:prstGeom>
          <a:solidFill>
            <a:srgbClr val="FF0000">
              <a:alpha val="6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5/7 </a:t>
            </a:r>
          </a:p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논의 후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삭제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327818" y="1848875"/>
            <a:ext cx="934008" cy="353828"/>
            <a:chOff x="4642692" y="5419685"/>
            <a:chExt cx="934008" cy="353828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4642692" y="5419685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5124067" y="5419685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4651702" y="5611530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3614099" y="3627139"/>
            <a:ext cx="452971" cy="353471"/>
            <a:chOff x="4642692" y="5419685"/>
            <a:chExt cx="452971" cy="353471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4642692" y="5419685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4643030" y="5611173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906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238796" y="2646520"/>
            <a:ext cx="3691373" cy="1602160"/>
            <a:chOff x="3895346" y="1853805"/>
            <a:chExt cx="3691373" cy="1602160"/>
          </a:xfrm>
        </p:grpSpPr>
        <p:grpSp>
          <p:nvGrpSpPr>
            <p:cNvPr id="67" name="그룹 66"/>
            <p:cNvGrpSpPr/>
            <p:nvPr/>
          </p:nvGrpSpPr>
          <p:grpSpPr>
            <a:xfrm>
              <a:off x="3895346" y="1853805"/>
              <a:ext cx="1207006" cy="1551511"/>
              <a:chOff x="188241" y="1853805"/>
              <a:chExt cx="1207006" cy="1551511"/>
            </a:xfrm>
          </p:grpSpPr>
          <p:grpSp>
            <p:nvGrpSpPr>
              <p:cNvPr id="109" name="그룹 108"/>
              <p:cNvGrpSpPr/>
              <p:nvPr/>
            </p:nvGrpSpPr>
            <p:grpSpPr>
              <a:xfrm>
                <a:off x="188241" y="1853805"/>
                <a:ext cx="1207006" cy="1551511"/>
                <a:chOff x="5645155" y="3370177"/>
                <a:chExt cx="1207006" cy="1551511"/>
              </a:xfrm>
            </p:grpSpPr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691747" y="3370177"/>
                  <a:ext cx="1148319" cy="1053589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800" dirty="0" err="1" smtClean="0">
                      <a:solidFill>
                        <a:schemeClr val="bg1"/>
                      </a:solidFill>
                    </a:rPr>
                    <a:t>img</a:t>
                  </a:r>
                  <a:endParaRPr lang="ko-KR" altLang="en-US" sz="800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5734656" y="4410318"/>
                  <a:ext cx="1117505" cy="330072"/>
                </a:xfrm>
                <a:prstGeom prst="rect">
                  <a:avLst/>
                </a:prstGeom>
                <a:noFill/>
              </p:spPr>
              <p:txBody>
                <a:bodyPr wrap="square" lIns="0" tIns="72000" rIns="0" bIns="72000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위너프페리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-217mL 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TP…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645155" y="4668477"/>
                  <a:ext cx="670376" cy="2532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800" b="1" dirty="0">
                      <a:latin typeface="+mn-ea"/>
                    </a:rPr>
                    <a:t>100,000</a:t>
                  </a:r>
                  <a:r>
                    <a:rPr lang="ko-KR" altLang="en-US" sz="800" dirty="0">
                      <a:latin typeface="+mn-ea"/>
                    </a:rPr>
                    <a:t>원</a:t>
                  </a:r>
                  <a:endParaRPr lang="en-US" altLang="ko-KR" sz="800" dirty="0">
                    <a:latin typeface="+mn-ea"/>
                  </a:endParaRPr>
                </a:p>
              </p:txBody>
            </p:sp>
          </p:grpSp>
          <p:grpSp>
            <p:nvGrpSpPr>
              <p:cNvPr id="110" name="그룹 109"/>
              <p:cNvGrpSpPr/>
              <p:nvPr/>
            </p:nvGrpSpPr>
            <p:grpSpPr>
              <a:xfrm>
                <a:off x="1038237" y="3207341"/>
                <a:ext cx="311678" cy="154666"/>
                <a:chOff x="3707465" y="4288942"/>
                <a:chExt cx="311678" cy="154666"/>
              </a:xfrm>
            </p:grpSpPr>
            <p:pic>
              <p:nvPicPr>
                <p:cNvPr id="112" name="그림 1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4477" y="4288942"/>
                  <a:ext cx="154666" cy="154666"/>
                </a:xfrm>
                <a:prstGeom prst="rect">
                  <a:avLst/>
                </a:prstGeom>
              </p:spPr>
            </p:pic>
            <p:pic>
              <p:nvPicPr>
                <p:cNvPr id="114" name="그림 11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7465" y="4306338"/>
                  <a:ext cx="137270" cy="1372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8" name="그룹 67"/>
            <p:cNvGrpSpPr/>
            <p:nvPr/>
          </p:nvGrpSpPr>
          <p:grpSpPr>
            <a:xfrm>
              <a:off x="6379713" y="1853805"/>
              <a:ext cx="1207006" cy="1551511"/>
              <a:chOff x="188241" y="1853805"/>
              <a:chExt cx="1207006" cy="1551511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188241" y="1853805"/>
                <a:ext cx="1207006" cy="1551511"/>
                <a:chOff x="5645155" y="3370177"/>
                <a:chExt cx="1207006" cy="1551511"/>
              </a:xfrm>
            </p:grpSpPr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691747" y="3370177"/>
                  <a:ext cx="1148319" cy="1053589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b="1" i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</a:rPr>
                    <a:t>JW</a:t>
                  </a:r>
                  <a:endParaRPr lang="ko-KR" altLang="en-US" sz="1200" b="1" i="1" dirty="0">
                    <a:solidFill>
                      <a:schemeClr val="bg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5734656" y="4410318"/>
                  <a:ext cx="1117505" cy="330072"/>
                </a:xfrm>
                <a:prstGeom prst="rect">
                  <a:avLst/>
                </a:prstGeom>
                <a:noFill/>
              </p:spPr>
              <p:txBody>
                <a:bodyPr wrap="square" lIns="0" tIns="72000" rIns="0" bIns="72000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위너프페리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-217mL 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TP…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645155" y="4668477"/>
                  <a:ext cx="670376" cy="2532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800" b="1" dirty="0">
                      <a:latin typeface="+mn-ea"/>
                    </a:rPr>
                    <a:t>100,000</a:t>
                  </a:r>
                  <a:r>
                    <a:rPr lang="ko-KR" altLang="en-US" sz="800" dirty="0">
                      <a:latin typeface="+mn-ea"/>
                    </a:rPr>
                    <a:t>원</a:t>
                  </a:r>
                  <a:endParaRPr lang="en-US" altLang="ko-KR" sz="800" dirty="0">
                    <a:latin typeface="+mn-ea"/>
                  </a:endParaRPr>
                </a:p>
              </p:txBody>
            </p:sp>
          </p:grpSp>
          <p:grpSp>
            <p:nvGrpSpPr>
              <p:cNvPr id="99" name="그룹 98"/>
              <p:cNvGrpSpPr/>
              <p:nvPr/>
            </p:nvGrpSpPr>
            <p:grpSpPr>
              <a:xfrm>
                <a:off x="1038237" y="3207341"/>
                <a:ext cx="311678" cy="154666"/>
                <a:chOff x="3707465" y="4288942"/>
                <a:chExt cx="311678" cy="154666"/>
              </a:xfrm>
            </p:grpSpPr>
            <p:pic>
              <p:nvPicPr>
                <p:cNvPr id="100" name="그림 9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4477" y="4288942"/>
                  <a:ext cx="154666" cy="154666"/>
                </a:xfrm>
                <a:prstGeom prst="rect">
                  <a:avLst/>
                </a:prstGeom>
              </p:spPr>
            </p:pic>
            <p:pic>
              <p:nvPicPr>
                <p:cNvPr id="101" name="그림 10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7465" y="4306338"/>
                  <a:ext cx="137270" cy="1372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9" name="그룹 68"/>
            <p:cNvGrpSpPr/>
            <p:nvPr/>
          </p:nvGrpSpPr>
          <p:grpSpPr>
            <a:xfrm>
              <a:off x="5137530" y="1853805"/>
              <a:ext cx="1207006" cy="1602160"/>
              <a:chOff x="5137530" y="1853805"/>
              <a:chExt cx="1207006" cy="1602160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5137530" y="1853805"/>
                <a:ext cx="1207006" cy="1551511"/>
                <a:chOff x="5645155" y="3370177"/>
                <a:chExt cx="1207006" cy="1551511"/>
              </a:xfrm>
            </p:grpSpPr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5691747" y="3370177"/>
                  <a:ext cx="1148319" cy="1053589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SOLD OUT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5734656" y="4410318"/>
                  <a:ext cx="1117505" cy="330072"/>
                </a:xfrm>
                <a:prstGeom prst="rect">
                  <a:avLst/>
                </a:prstGeom>
                <a:noFill/>
              </p:spPr>
              <p:txBody>
                <a:bodyPr wrap="square" lIns="0" tIns="72000" rIns="0" bIns="72000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위너프페리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-217mL 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TP…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645155" y="4668477"/>
                  <a:ext cx="389850" cy="2532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b="1" dirty="0" smtClean="0">
                      <a:solidFill>
                        <a:srgbClr val="FF0000"/>
                      </a:solidFill>
                      <a:latin typeface="+mn-ea"/>
                    </a:rPr>
                    <a:t>품절</a:t>
                  </a:r>
                  <a:endParaRPr lang="en-US" altLang="ko-KR" sz="8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5705657" y="3125893"/>
                <a:ext cx="594756" cy="330072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 anchor="t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재입고알림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1159"/>
              </p:ext>
            </p:extLst>
          </p:nvPr>
        </p:nvGraphicFramePr>
        <p:xfrm>
          <a:off x="7724950" y="812960"/>
          <a:ext cx="2118956" cy="524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정의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PC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룩을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반영하여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진료과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 노출 상품 변경 노출됨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[1a]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브랜드관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배너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자동롤링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인디게이터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배너 없는 경우 영역 자체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[1b]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노출 영역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상세정보 팝업 호출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모듈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의료용품관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의료소모품관 영역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SB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UI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 변경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메뉴는 탭으로 구성하며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default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의료용품관 선택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[2a]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배너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자동롤링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인디게이터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배너 없는 경우 영역 자체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[2b]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상품목록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SB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UI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 변경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영역 선택 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상품정보 상세 팝업 호출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하단 버튼 영역 좌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우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스와이프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다음 상품 목록 노출되며 처음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끝 없이 무한 이동 제공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_MO_02.</a:t>
            </a:r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로그인 후</a:t>
            </a:r>
            <a:r>
              <a:rPr lang="en-US" altLang="ko-KR" sz="800" dirty="0" smtClean="0">
                <a:latin typeface="+mn-ea"/>
              </a:rPr>
              <a:t>(4)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1134" y="655150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483531" y="6225280"/>
            <a:ext cx="3100095" cy="17996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8796" y="950489"/>
            <a:ext cx="3858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전문 </a:t>
            </a:r>
            <a:r>
              <a:rPr lang="ko-KR" altLang="en-US" sz="1000" b="1" dirty="0" err="1" smtClean="0">
                <a:latin typeface="+mn-ea"/>
              </a:rPr>
              <a:t>브랜드관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98478" y="1233190"/>
            <a:ext cx="723889" cy="393042"/>
          </a:xfrm>
          <a:prstGeom prst="roundRect">
            <a:avLst>
              <a:gd name="adj" fmla="val 7546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err="1">
                <a:solidFill>
                  <a:schemeClr val="bg1"/>
                </a:solidFill>
              </a:rPr>
              <a:t>img</a:t>
            </a:r>
            <a:endParaRPr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137999" y="1229916"/>
            <a:ext cx="723889" cy="393042"/>
          </a:xfrm>
          <a:prstGeom prst="roundRect">
            <a:avLst>
              <a:gd name="adj" fmla="val 7546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img</a:t>
            </a:r>
            <a:endParaRPr lang="ko-KR" altLang="en-US" sz="800" dirty="0" err="1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977520" y="1233190"/>
            <a:ext cx="723889" cy="393042"/>
          </a:xfrm>
          <a:prstGeom prst="roundRect">
            <a:avLst>
              <a:gd name="adj" fmla="val 7546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img</a:t>
            </a:r>
            <a:endParaRPr lang="ko-KR" altLang="en-US" sz="800" dirty="0" err="1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817041" y="1231199"/>
            <a:ext cx="723889" cy="393042"/>
          </a:xfrm>
          <a:prstGeom prst="roundRect">
            <a:avLst>
              <a:gd name="adj" fmla="val 7546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img</a:t>
            </a:r>
            <a:endParaRPr lang="ko-KR" altLang="en-US" sz="800" dirty="0" err="1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8478" y="1708878"/>
            <a:ext cx="2820575" cy="820022"/>
            <a:chOff x="298478" y="1708878"/>
            <a:chExt cx="2820575" cy="820022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98478" y="1708878"/>
              <a:ext cx="2820575" cy="820022"/>
            </a:xfrm>
            <a:prstGeom prst="roundRect">
              <a:avLst>
                <a:gd name="adj" fmla="val 41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800" dirty="0" err="1" smtClean="0">
                  <a:latin typeface="+mn-ea"/>
                  <a:cs typeface="Gulim"/>
                </a:rPr>
                <a:t>브랜드관배너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Gulim"/>
              </a:endParaRPr>
            </a:p>
          </p:txBody>
        </p:sp>
        <p:pic>
          <p:nvPicPr>
            <p:cNvPr id="127" name="Google Shape;240;p11" descr="C:\Users\pixdine069\Desktop\참고자료\참고이미지\DefaultIcon\png\16x16\MD-pause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57410" y="2307973"/>
              <a:ext cx="169408" cy="16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241;p11"/>
            <p:cNvSpPr/>
            <p:nvPr/>
          </p:nvSpPr>
          <p:spPr>
            <a:xfrm>
              <a:off x="2258934" y="2283835"/>
              <a:ext cx="788278" cy="21640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01/10</a:t>
              </a:r>
              <a:endParaRPr sz="8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8" name="직사각형 227"/>
          <p:cNvSpPr/>
          <p:nvPr/>
        </p:nvSpPr>
        <p:spPr>
          <a:xfrm>
            <a:off x="3487985" y="1105201"/>
            <a:ext cx="1661557" cy="45831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AutoNum type="arabicPeriod"/>
            </a:pPr>
            <a:endParaRPr lang="ko-KR" altLang="en-US" sz="1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12998"/>
              </p:ext>
            </p:extLst>
          </p:nvPr>
        </p:nvGraphicFramePr>
        <p:xfrm>
          <a:off x="3511536" y="885990"/>
          <a:ext cx="3061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822"/>
                <a:gridCol w="15308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의료용품관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의료소모품관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3487986" y="1322782"/>
            <a:ext cx="3076882" cy="820022"/>
            <a:chOff x="3496299" y="1322782"/>
            <a:chExt cx="3076882" cy="820022"/>
          </a:xfrm>
        </p:grpSpPr>
        <p:sp>
          <p:nvSpPr>
            <p:cNvPr id="231" name="모서리가 둥근 직사각형 230"/>
            <p:cNvSpPr/>
            <p:nvPr/>
          </p:nvSpPr>
          <p:spPr>
            <a:xfrm>
              <a:off x="3496299" y="1322782"/>
              <a:ext cx="3076882" cy="820022"/>
            </a:xfrm>
            <a:prstGeom prst="roundRect">
              <a:avLst>
                <a:gd name="adj" fmla="val 41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800" dirty="0" smtClean="0">
                  <a:latin typeface="+mn-ea"/>
                  <a:cs typeface="Gulim"/>
                </a:rPr>
                <a:t>의료용품관</a:t>
              </a:r>
              <a:r>
                <a:rPr lang="en-US" altLang="ko-KR" sz="800" dirty="0" smtClean="0">
                  <a:latin typeface="+mn-ea"/>
                  <a:cs typeface="Gulim"/>
                </a:rPr>
                <a:t>/</a:t>
              </a:r>
              <a:r>
                <a:rPr lang="ko-KR" altLang="en-US" sz="800" dirty="0" smtClean="0">
                  <a:latin typeface="+mn-ea"/>
                  <a:cs typeface="Gulim"/>
                </a:rPr>
                <a:t>의료소모품관 배너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Gulim"/>
              </a:endParaRPr>
            </a:p>
          </p:txBody>
        </p:sp>
        <p:pic>
          <p:nvPicPr>
            <p:cNvPr id="232" name="Google Shape;240;p11" descr="C:\Users\pixdine069\Desktop\참고자료\참고이미지\DefaultIcon\png\16x16\MD-pause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66728" y="1921877"/>
              <a:ext cx="169408" cy="16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41;p11"/>
            <p:cNvSpPr/>
            <p:nvPr/>
          </p:nvSpPr>
          <p:spPr>
            <a:xfrm>
              <a:off x="5747858" y="1896066"/>
              <a:ext cx="788278" cy="21640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01/10</a:t>
              </a:r>
              <a:endParaRPr sz="8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3518417" y="2213054"/>
            <a:ext cx="328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원내제품    </a:t>
            </a:r>
            <a:r>
              <a:rPr lang="en-US" altLang="ko-KR" sz="800" dirty="0" smtClean="0">
                <a:latin typeface="+mn-ea"/>
              </a:rPr>
              <a:t>|    </a:t>
            </a:r>
            <a:r>
              <a:rPr lang="ko-KR" altLang="en-US" sz="800" dirty="0" smtClean="0">
                <a:latin typeface="+mn-ea"/>
              </a:rPr>
              <a:t>철분주사    </a:t>
            </a:r>
            <a:r>
              <a:rPr lang="en-US" altLang="ko-KR" sz="800" dirty="0" smtClean="0">
                <a:latin typeface="+mn-ea"/>
              </a:rPr>
              <a:t>|    CGM</a:t>
            </a:r>
            <a:r>
              <a:rPr lang="ko-KR" altLang="en-US" sz="800" dirty="0" smtClean="0">
                <a:latin typeface="+mn-ea"/>
              </a:rPr>
              <a:t>제약   </a:t>
            </a:r>
            <a:r>
              <a:rPr lang="en-US" altLang="ko-KR" sz="800" dirty="0" smtClean="0">
                <a:latin typeface="+mn-ea"/>
              </a:rPr>
              <a:t>|    </a:t>
            </a:r>
            <a:r>
              <a:rPr lang="ko-KR" altLang="en-US" sz="800" dirty="0" smtClean="0">
                <a:latin typeface="+mn-ea"/>
              </a:rPr>
              <a:t>진단키트 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5" name="Google Shape;241;p11"/>
          <p:cNvSpPr/>
          <p:nvPr/>
        </p:nvSpPr>
        <p:spPr>
          <a:xfrm>
            <a:off x="5662383" y="5080645"/>
            <a:ext cx="788278" cy="21640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800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53134" y="972737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47541" y="1743852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1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699504" y="943236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597775" y="1376968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2a</a:t>
            </a:r>
            <a:endParaRPr lang="ko-KR" altLang="en-US" sz="700" b="1" dirty="0">
              <a:latin typeface="+mn-ea"/>
            </a:endParaRPr>
          </a:p>
        </p:txBody>
      </p:sp>
      <p:pic>
        <p:nvPicPr>
          <p:cNvPr id="125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19" y="5049298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3603857" y="2497698"/>
            <a:ext cx="2846804" cy="792851"/>
            <a:chOff x="3603857" y="2497698"/>
            <a:chExt cx="2846804" cy="792851"/>
          </a:xfrm>
        </p:grpSpPr>
        <p:sp>
          <p:nvSpPr>
            <p:cNvPr id="245" name="모서리가 둥근 직사각형 244"/>
            <p:cNvSpPr/>
            <p:nvPr/>
          </p:nvSpPr>
          <p:spPr>
            <a:xfrm>
              <a:off x="3603857" y="2538079"/>
              <a:ext cx="900830" cy="752470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4590222" y="2497698"/>
              <a:ext cx="1860439" cy="490950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[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독감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][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수젠텍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]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독감검사키트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인플루엔자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A/B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항원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533344" y="2767206"/>
              <a:ext cx="1245854" cy="507831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20%</a:t>
              </a: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ko-KR" sz="700" strike="sngStrike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1,000</a:t>
              </a:r>
              <a:r>
                <a:rPr lang="ko-KR" altLang="en-US" sz="700" strike="sngStrike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49,000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endParaRPr lang="en-US" altLang="ko-KR" sz="8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0710" y="3014722"/>
              <a:ext cx="154666" cy="154666"/>
            </a:xfrm>
            <a:prstGeom prst="rect">
              <a:avLst/>
            </a:prstGeom>
          </p:spPr>
        </p:pic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3698" y="3032118"/>
              <a:ext cx="137270" cy="137270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3603857" y="4214316"/>
            <a:ext cx="2846804" cy="792851"/>
            <a:chOff x="3603857" y="2497698"/>
            <a:chExt cx="2846804" cy="792851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3603857" y="2538079"/>
              <a:ext cx="900830" cy="752470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i="1" dirty="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JW</a:t>
              </a:r>
              <a:endParaRPr lang="ko-KR" altLang="en-US" sz="1000" b="1" i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4590222" y="2497698"/>
              <a:ext cx="1860439" cy="490950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[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독감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][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수젠텍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]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독감검사키트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인플루엔자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A/B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항원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533344" y="2767206"/>
              <a:ext cx="1245854" cy="507831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20%</a:t>
              </a:r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ko-KR" sz="700" strike="sngStrike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1,000</a:t>
              </a:r>
              <a:r>
                <a:rPr lang="ko-KR" altLang="en-US" sz="700" strike="sngStrike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49,000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endParaRPr lang="en-US" altLang="ko-KR" sz="8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0710" y="3014722"/>
              <a:ext cx="154666" cy="154666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3698" y="3032118"/>
              <a:ext cx="137270" cy="13727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3603857" y="3347987"/>
            <a:ext cx="2850056" cy="792851"/>
            <a:chOff x="3603857" y="3347987"/>
            <a:chExt cx="2850056" cy="792851"/>
          </a:xfrm>
        </p:grpSpPr>
        <p:grpSp>
          <p:nvGrpSpPr>
            <p:cNvPr id="130" name="그룹 129"/>
            <p:cNvGrpSpPr/>
            <p:nvPr/>
          </p:nvGrpSpPr>
          <p:grpSpPr>
            <a:xfrm>
              <a:off x="3603857" y="3347987"/>
              <a:ext cx="2846804" cy="792851"/>
              <a:chOff x="3603857" y="2497698"/>
              <a:chExt cx="2846804" cy="792851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>
                <a:off x="3603857" y="2538079"/>
                <a:ext cx="900830" cy="752470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SOLD </a:t>
                </a:r>
                <a:r>
                  <a:rPr lang="en-US" altLang="ko-KR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OUT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4590222" y="2497698"/>
                <a:ext cx="1860439" cy="490950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[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독감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][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수젠텍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]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독감검사키트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인플루엔자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A/B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항원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4533344" y="2882622"/>
                <a:ext cx="389850" cy="276999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b="1" dirty="0" smtClean="0">
                    <a:solidFill>
                      <a:srgbClr val="FF0000"/>
                    </a:solidFill>
                    <a:latin typeface="+mn-ea"/>
                  </a:rPr>
                  <a:t>품절</a:t>
                </a:r>
                <a:endParaRPr lang="en-US" altLang="ko-KR" sz="800" strike="sngStrike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5859157" y="3686661"/>
              <a:ext cx="594756" cy="330072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재입고알림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325243" y="2693447"/>
            <a:ext cx="934008" cy="353828"/>
            <a:chOff x="4642692" y="5419685"/>
            <a:chExt cx="934008" cy="3538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4642692" y="5419685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124067" y="5419685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651702" y="5611530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228533" y="2646264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1b</a:t>
            </a:r>
            <a:endParaRPr lang="ko-KR" altLang="en-US" sz="700" b="1" dirty="0">
              <a:latin typeface="+mn-ea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613447" y="2578386"/>
            <a:ext cx="461643" cy="353828"/>
            <a:chOff x="4642692" y="5419685"/>
            <a:chExt cx="461643" cy="3538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4642692" y="5419685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4651702" y="5611530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04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6409" y="2191654"/>
            <a:ext cx="3691373" cy="1602160"/>
            <a:chOff x="176409" y="2191654"/>
            <a:chExt cx="3691373" cy="1602160"/>
          </a:xfrm>
        </p:grpSpPr>
        <p:grpSp>
          <p:nvGrpSpPr>
            <p:cNvPr id="82" name="그룹 81"/>
            <p:cNvGrpSpPr/>
            <p:nvPr/>
          </p:nvGrpSpPr>
          <p:grpSpPr>
            <a:xfrm>
              <a:off x="176409" y="2191654"/>
              <a:ext cx="3691373" cy="1602160"/>
              <a:chOff x="3895346" y="1853805"/>
              <a:chExt cx="3691373" cy="1602160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3895346" y="1853805"/>
                <a:ext cx="1207006" cy="1551511"/>
                <a:chOff x="188241" y="1853805"/>
                <a:chExt cx="1207006" cy="1551511"/>
              </a:xfrm>
            </p:grpSpPr>
            <p:grpSp>
              <p:nvGrpSpPr>
                <p:cNvPr id="99" name="그룹 98"/>
                <p:cNvGrpSpPr/>
                <p:nvPr/>
              </p:nvGrpSpPr>
              <p:grpSpPr>
                <a:xfrm>
                  <a:off x="188241" y="1853805"/>
                  <a:ext cx="1207006" cy="1551511"/>
                  <a:chOff x="5645155" y="3370177"/>
                  <a:chExt cx="1207006" cy="1551511"/>
                </a:xfrm>
              </p:grpSpPr>
              <p:sp>
                <p:nvSpPr>
                  <p:cNvPr id="103" name="모서리가 둥근 직사각형 102"/>
                  <p:cNvSpPr/>
                  <p:nvPr/>
                </p:nvSpPr>
                <p:spPr>
                  <a:xfrm>
                    <a:off x="5691747" y="3370177"/>
                    <a:ext cx="1148319" cy="1053589"/>
                  </a:xfrm>
                  <a:prstGeom prst="roundRect">
                    <a:avLst>
                      <a:gd name="adj" fmla="val 7546"/>
                    </a:avLst>
                  </a:prstGeom>
                  <a:solidFill>
                    <a:srgbClr val="D9D9D9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800" dirty="0" err="1" smtClean="0">
                        <a:solidFill>
                          <a:schemeClr val="bg1"/>
                        </a:solidFill>
                      </a:rPr>
                      <a:t>img</a:t>
                    </a:r>
                    <a:endParaRPr lang="ko-KR" altLang="en-US" sz="800" dirty="0" err="1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xmlns="" id="{296E7CBC-E45F-4298-98C3-B16CCA0A178E}"/>
                      </a:ext>
                    </a:extLst>
                  </p:cNvPr>
                  <p:cNvSpPr txBox="1"/>
                  <p:nvPr/>
                </p:nvSpPr>
                <p:spPr>
                  <a:xfrm>
                    <a:off x="5734656" y="4410318"/>
                    <a:ext cx="1117505" cy="3300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72000" rIns="0" bIns="72000" rtlCol="0" anchor="t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위너프페리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-217mL </a:t>
                    </a:r>
                    <a:r>
                      <a: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TP…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5645155" y="4668477"/>
                    <a:ext cx="670376" cy="2532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800" b="1" dirty="0">
                        <a:latin typeface="+mn-ea"/>
                      </a:rPr>
                      <a:t>100,000</a:t>
                    </a:r>
                    <a:r>
                      <a:rPr lang="ko-KR" altLang="en-US" sz="800" dirty="0">
                        <a:latin typeface="+mn-ea"/>
                      </a:rPr>
                      <a:t>원</a:t>
                    </a:r>
                    <a:endParaRPr lang="en-US" altLang="ko-KR" sz="800" dirty="0">
                      <a:latin typeface="+mn-ea"/>
                    </a:endParaRPr>
                  </a:p>
                </p:txBody>
              </p:sp>
            </p:grpSp>
            <p:grpSp>
              <p:nvGrpSpPr>
                <p:cNvPr id="100" name="그룹 99"/>
                <p:cNvGrpSpPr/>
                <p:nvPr/>
              </p:nvGrpSpPr>
              <p:grpSpPr>
                <a:xfrm>
                  <a:off x="1038237" y="3207341"/>
                  <a:ext cx="311678" cy="154666"/>
                  <a:chOff x="3707465" y="4288942"/>
                  <a:chExt cx="311678" cy="154666"/>
                </a:xfrm>
              </p:grpSpPr>
              <p:pic>
                <p:nvPicPr>
                  <p:cNvPr id="101" name="그림 100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4477" y="4288942"/>
                    <a:ext cx="154666" cy="154666"/>
                  </a:xfrm>
                  <a:prstGeom prst="rect">
                    <a:avLst/>
                  </a:prstGeom>
                </p:spPr>
              </p:pic>
              <p:pic>
                <p:nvPicPr>
                  <p:cNvPr id="102" name="그림 10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07465" y="4306338"/>
                    <a:ext cx="137270" cy="13727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5" name="그룹 84"/>
              <p:cNvGrpSpPr/>
              <p:nvPr/>
            </p:nvGrpSpPr>
            <p:grpSpPr>
              <a:xfrm>
                <a:off x="6379713" y="1853805"/>
                <a:ext cx="1207006" cy="1551511"/>
                <a:chOff x="188241" y="1853805"/>
                <a:chExt cx="1207006" cy="1551511"/>
              </a:xfrm>
            </p:grpSpPr>
            <p:grpSp>
              <p:nvGrpSpPr>
                <p:cNvPr id="92" name="그룹 91"/>
                <p:cNvGrpSpPr/>
                <p:nvPr/>
              </p:nvGrpSpPr>
              <p:grpSpPr>
                <a:xfrm>
                  <a:off x="188241" y="1853805"/>
                  <a:ext cx="1207006" cy="1551511"/>
                  <a:chOff x="5645155" y="3370177"/>
                  <a:chExt cx="1207006" cy="1551511"/>
                </a:xfrm>
              </p:grpSpPr>
              <p:sp>
                <p:nvSpPr>
                  <p:cNvPr id="96" name="모서리가 둥근 직사각형 95"/>
                  <p:cNvSpPr/>
                  <p:nvPr/>
                </p:nvSpPr>
                <p:spPr>
                  <a:xfrm>
                    <a:off x="5691747" y="3370177"/>
                    <a:ext cx="1148319" cy="1053589"/>
                  </a:xfrm>
                  <a:prstGeom prst="roundRect">
                    <a:avLst>
                      <a:gd name="adj" fmla="val 7546"/>
                    </a:avLst>
                  </a:prstGeom>
                  <a:solidFill>
                    <a:srgbClr val="D9D9D9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1200" b="1" i="1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</a:rPr>
                      <a:t>JW</a:t>
                    </a:r>
                    <a:endParaRPr lang="ko-KR" altLang="en-US" sz="1200" b="1" i="1" dirty="0">
                      <a:solidFill>
                        <a:schemeClr val="bg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xmlns="" id="{296E7CBC-E45F-4298-98C3-B16CCA0A178E}"/>
                      </a:ext>
                    </a:extLst>
                  </p:cNvPr>
                  <p:cNvSpPr txBox="1"/>
                  <p:nvPr/>
                </p:nvSpPr>
                <p:spPr>
                  <a:xfrm>
                    <a:off x="5734656" y="4410318"/>
                    <a:ext cx="1117505" cy="3300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72000" rIns="0" bIns="72000" rtlCol="0" anchor="t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위너프페리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-217mL </a:t>
                    </a:r>
                    <a:r>
                      <a: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TP…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98" name="직사각형 97"/>
                  <p:cNvSpPr/>
                  <p:nvPr/>
                </p:nvSpPr>
                <p:spPr>
                  <a:xfrm>
                    <a:off x="5645155" y="4668477"/>
                    <a:ext cx="670376" cy="2532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800" b="1" dirty="0">
                        <a:latin typeface="+mn-ea"/>
                      </a:rPr>
                      <a:t>100,000</a:t>
                    </a:r>
                    <a:r>
                      <a:rPr lang="ko-KR" altLang="en-US" sz="800" dirty="0">
                        <a:latin typeface="+mn-ea"/>
                      </a:rPr>
                      <a:t>원</a:t>
                    </a:r>
                    <a:endParaRPr lang="en-US" altLang="ko-KR" sz="800" dirty="0">
                      <a:latin typeface="+mn-ea"/>
                    </a:endParaRPr>
                  </a:p>
                </p:txBody>
              </p:sp>
            </p:grpSp>
            <p:grpSp>
              <p:nvGrpSpPr>
                <p:cNvPr id="93" name="그룹 92"/>
                <p:cNvGrpSpPr/>
                <p:nvPr/>
              </p:nvGrpSpPr>
              <p:grpSpPr>
                <a:xfrm>
                  <a:off x="1038237" y="3207341"/>
                  <a:ext cx="311678" cy="154666"/>
                  <a:chOff x="3707465" y="4288942"/>
                  <a:chExt cx="311678" cy="154666"/>
                </a:xfrm>
              </p:grpSpPr>
              <p:pic>
                <p:nvPicPr>
                  <p:cNvPr id="94" name="그림 9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4477" y="4288942"/>
                    <a:ext cx="154666" cy="154666"/>
                  </a:xfrm>
                  <a:prstGeom prst="rect">
                    <a:avLst/>
                  </a:prstGeom>
                </p:spPr>
              </p:pic>
              <p:pic>
                <p:nvPicPr>
                  <p:cNvPr id="95" name="그림 9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07465" y="4306338"/>
                    <a:ext cx="137270" cy="13727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6" name="그룹 85"/>
              <p:cNvGrpSpPr/>
              <p:nvPr/>
            </p:nvGrpSpPr>
            <p:grpSpPr>
              <a:xfrm>
                <a:off x="5137530" y="1853805"/>
                <a:ext cx="1207006" cy="1602160"/>
                <a:chOff x="5137530" y="1853805"/>
                <a:chExt cx="1207006" cy="1602160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5137530" y="1853805"/>
                  <a:ext cx="1207006" cy="1551511"/>
                  <a:chOff x="5645155" y="3370177"/>
                  <a:chExt cx="1207006" cy="1551511"/>
                </a:xfrm>
              </p:grpSpPr>
              <p:sp>
                <p:nvSpPr>
                  <p:cNvPr id="89" name="모서리가 둥근 직사각형 88"/>
                  <p:cNvSpPr/>
                  <p:nvPr/>
                </p:nvSpPr>
                <p:spPr>
                  <a:xfrm>
                    <a:off x="5691747" y="3370177"/>
                    <a:ext cx="1148319" cy="1053589"/>
                  </a:xfrm>
                  <a:prstGeom prst="roundRect">
                    <a:avLst>
                      <a:gd name="adj" fmla="val 7546"/>
                    </a:avLst>
                  </a:prstGeom>
                  <a:solidFill>
                    <a:srgbClr val="D9D9D9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rPr>
                      <a:t>SOLD OUT</a:t>
                    </a:r>
                    <a:endPara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xmlns="" id="{296E7CBC-E45F-4298-98C3-B16CCA0A178E}"/>
                      </a:ext>
                    </a:extLst>
                  </p:cNvPr>
                  <p:cNvSpPr txBox="1"/>
                  <p:nvPr/>
                </p:nvSpPr>
                <p:spPr>
                  <a:xfrm>
                    <a:off x="5734656" y="4410318"/>
                    <a:ext cx="1117505" cy="3300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72000" rIns="0" bIns="72000" rtlCol="0" anchor="t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위너프페리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-217mL </a:t>
                    </a:r>
                    <a:r>
                      <a: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TP…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91" name="직사각형 90"/>
                  <p:cNvSpPr/>
                  <p:nvPr/>
                </p:nvSpPr>
                <p:spPr>
                  <a:xfrm>
                    <a:off x="5645155" y="4668477"/>
                    <a:ext cx="389850" cy="2532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b="1" dirty="0" smtClean="0">
                        <a:solidFill>
                          <a:srgbClr val="FF0000"/>
                        </a:solidFill>
                        <a:latin typeface="+mn-ea"/>
                      </a:rPr>
                      <a:t>품절</a:t>
                    </a:r>
                    <a:endParaRPr lang="en-US" altLang="ko-KR" sz="800" dirty="0">
                      <a:solidFill>
                        <a:srgbClr val="FF0000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5705657" y="3125893"/>
                  <a:ext cx="594756" cy="330072"/>
                </a:xfrm>
                <a:prstGeom prst="rect">
                  <a:avLst/>
                </a:prstGeom>
                <a:noFill/>
              </p:spPr>
              <p:txBody>
                <a:bodyPr wrap="square" lIns="0" tIns="72000" rIns="0" bIns="72000" rtlCol="0" anchor="t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ko-KR" altLang="en-US" sz="80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재입고알림</a:t>
                  </a:r>
                  <a:endPara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110" name="모서리가 둥근 직사각형 109"/>
            <p:cNvSpPr/>
            <p:nvPr/>
          </p:nvSpPr>
          <p:spPr>
            <a:xfrm>
              <a:off x="261122" y="2232828"/>
              <a:ext cx="239383" cy="17897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1508338" y="2232828"/>
              <a:ext cx="239383" cy="17897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2741013" y="2232828"/>
              <a:ext cx="239383" cy="17897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76016"/>
              </p:ext>
            </p:extLst>
          </p:nvPr>
        </p:nvGraphicFramePr>
        <p:xfrm>
          <a:off x="7724950" y="812960"/>
          <a:ext cx="2118956" cy="277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정의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베스트상품 노출 영역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변경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지역별 인기상품 탭 신규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=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베스트 상품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노출될 매너 없는 경우 영역 자체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목록 공통 모듈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베스트상품 영역에서는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넘버링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가로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스와이프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지역별 인기상품 노출 영역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회원정보 주소의 구 기준으로 인기 판매상품 노출 기준은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PC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와 동일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SB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UI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 반영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가로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스와이프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적용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_MO_02.</a:t>
            </a:r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로그인 후</a:t>
            </a:r>
            <a:r>
              <a:rPr lang="en-US" altLang="ko-KR" sz="800" dirty="0" smtClean="0">
                <a:latin typeface="+mn-ea"/>
              </a:rPr>
              <a:t>(5)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1134" y="655150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3495788" y="1117132"/>
            <a:ext cx="1661557" cy="45831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AutoNum type="arabicPeriod"/>
            </a:pPr>
            <a:endParaRPr lang="ko-KR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2748" y="946466"/>
            <a:ext cx="3233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베스트 상품     </a:t>
            </a:r>
            <a:r>
              <a:rPr lang="en-US" altLang="ko-KR" sz="1000" dirty="0" smtClean="0">
                <a:latin typeface="+mn-ea"/>
              </a:rPr>
              <a:t>|     </a:t>
            </a:r>
            <a:r>
              <a:rPr lang="ko-KR" altLang="en-US" sz="1000" dirty="0" smtClean="0">
                <a:latin typeface="+mn-ea"/>
              </a:rPr>
              <a:t>지역별 인기상품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178763" y="1263179"/>
            <a:ext cx="3069311" cy="820022"/>
            <a:chOff x="3503869" y="1322782"/>
            <a:chExt cx="3069311" cy="820022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503869" y="1322782"/>
              <a:ext cx="3069311" cy="820022"/>
            </a:xfrm>
            <a:prstGeom prst="roundRect">
              <a:avLst>
                <a:gd name="adj" fmla="val 41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800" dirty="0" smtClean="0">
                  <a:latin typeface="+mn-ea"/>
                  <a:cs typeface="Gulim"/>
                </a:rPr>
                <a:t>베스트상품 배너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Gulim"/>
              </a:endParaRPr>
            </a:p>
          </p:txBody>
        </p:sp>
        <p:pic>
          <p:nvPicPr>
            <p:cNvPr id="79" name="Google Shape;240;p11" descr="C:\Users\pixdine069\Desktop\참고자료\참고이미지\DefaultIcon\png\16x16\MD-pause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66728" y="1921877"/>
              <a:ext cx="169408" cy="16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241;p11"/>
            <p:cNvSpPr/>
            <p:nvPr/>
          </p:nvSpPr>
          <p:spPr>
            <a:xfrm>
              <a:off x="5747858" y="1896066"/>
              <a:ext cx="788278" cy="21640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01/10</a:t>
              </a:r>
              <a:endParaRPr sz="8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3500091" y="946467"/>
            <a:ext cx="3233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베스트 상품</a:t>
            </a:r>
            <a:r>
              <a:rPr lang="ko-KR" altLang="en-US" sz="1000" b="1" dirty="0" smtClean="0">
                <a:latin typeface="+mn-ea"/>
              </a:rPr>
              <a:t>     </a:t>
            </a:r>
            <a:r>
              <a:rPr lang="en-US" altLang="ko-KR" sz="1000" dirty="0" smtClean="0">
                <a:latin typeface="+mn-ea"/>
              </a:rPr>
              <a:t>|     </a:t>
            </a:r>
            <a:r>
              <a:rPr lang="ko-KR" altLang="en-US" sz="1000" b="1" dirty="0" smtClean="0">
                <a:latin typeface="+mn-ea"/>
              </a:rPr>
              <a:t>지역별 인기상품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555942" y="1250156"/>
            <a:ext cx="1296144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서울시 강남구 기준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68409" y="973881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3510772" y="1476863"/>
            <a:ext cx="3691373" cy="1602160"/>
            <a:chOff x="176409" y="2191654"/>
            <a:chExt cx="3691373" cy="1602160"/>
          </a:xfrm>
        </p:grpSpPr>
        <p:grpSp>
          <p:nvGrpSpPr>
            <p:cNvPr id="117" name="그룹 116"/>
            <p:cNvGrpSpPr/>
            <p:nvPr/>
          </p:nvGrpSpPr>
          <p:grpSpPr>
            <a:xfrm>
              <a:off x="176409" y="2191654"/>
              <a:ext cx="3691373" cy="1602160"/>
              <a:chOff x="3895346" y="1853805"/>
              <a:chExt cx="3691373" cy="1602160"/>
            </a:xfrm>
          </p:grpSpPr>
          <p:grpSp>
            <p:nvGrpSpPr>
              <p:cNvPr id="121" name="그룹 120"/>
              <p:cNvGrpSpPr/>
              <p:nvPr/>
            </p:nvGrpSpPr>
            <p:grpSpPr>
              <a:xfrm>
                <a:off x="3895346" y="1853805"/>
                <a:ext cx="1207006" cy="1551511"/>
                <a:chOff x="188241" y="1853805"/>
                <a:chExt cx="1207006" cy="1551511"/>
              </a:xfrm>
            </p:grpSpPr>
            <p:grpSp>
              <p:nvGrpSpPr>
                <p:cNvPr id="157" name="그룹 156"/>
                <p:cNvGrpSpPr/>
                <p:nvPr/>
              </p:nvGrpSpPr>
              <p:grpSpPr>
                <a:xfrm>
                  <a:off x="188241" y="1853805"/>
                  <a:ext cx="1207006" cy="1551511"/>
                  <a:chOff x="5645155" y="3370177"/>
                  <a:chExt cx="1207006" cy="1551511"/>
                </a:xfrm>
              </p:grpSpPr>
              <p:sp>
                <p:nvSpPr>
                  <p:cNvPr id="161" name="모서리가 둥근 직사각형 160"/>
                  <p:cNvSpPr/>
                  <p:nvPr/>
                </p:nvSpPr>
                <p:spPr>
                  <a:xfrm>
                    <a:off x="5691747" y="3370177"/>
                    <a:ext cx="1148319" cy="1053589"/>
                  </a:xfrm>
                  <a:prstGeom prst="roundRect">
                    <a:avLst>
                      <a:gd name="adj" fmla="val 7546"/>
                    </a:avLst>
                  </a:prstGeom>
                  <a:solidFill>
                    <a:srgbClr val="D9D9D9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800" dirty="0" err="1" smtClean="0">
                        <a:solidFill>
                          <a:schemeClr val="bg1"/>
                        </a:solidFill>
                      </a:rPr>
                      <a:t>img</a:t>
                    </a:r>
                    <a:endParaRPr lang="ko-KR" altLang="en-US" sz="800" dirty="0" err="1" smtClean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xmlns="" id="{296E7CBC-E45F-4298-98C3-B16CCA0A178E}"/>
                      </a:ext>
                    </a:extLst>
                  </p:cNvPr>
                  <p:cNvSpPr txBox="1"/>
                  <p:nvPr/>
                </p:nvSpPr>
                <p:spPr>
                  <a:xfrm>
                    <a:off x="5734656" y="4410318"/>
                    <a:ext cx="1117505" cy="3300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72000" rIns="0" bIns="72000" rtlCol="0" anchor="t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위너프페리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-217mL </a:t>
                    </a:r>
                    <a:r>
                      <a: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TP…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5645155" y="4668477"/>
                    <a:ext cx="670376" cy="2532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800" b="1" dirty="0">
                        <a:latin typeface="+mn-ea"/>
                      </a:rPr>
                      <a:t>100,000</a:t>
                    </a:r>
                    <a:r>
                      <a:rPr lang="ko-KR" altLang="en-US" sz="800" dirty="0">
                        <a:latin typeface="+mn-ea"/>
                      </a:rPr>
                      <a:t>원</a:t>
                    </a:r>
                    <a:endParaRPr lang="en-US" altLang="ko-KR" sz="800" dirty="0">
                      <a:latin typeface="+mn-ea"/>
                    </a:endParaRPr>
                  </a:p>
                </p:txBody>
              </p:sp>
            </p:grpSp>
            <p:grpSp>
              <p:nvGrpSpPr>
                <p:cNvPr id="158" name="그룹 157"/>
                <p:cNvGrpSpPr/>
                <p:nvPr/>
              </p:nvGrpSpPr>
              <p:grpSpPr>
                <a:xfrm>
                  <a:off x="1038237" y="3207341"/>
                  <a:ext cx="311678" cy="154666"/>
                  <a:chOff x="3707465" y="4288942"/>
                  <a:chExt cx="311678" cy="154666"/>
                </a:xfrm>
              </p:grpSpPr>
              <p:pic>
                <p:nvPicPr>
                  <p:cNvPr id="159" name="그림 15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4477" y="4288942"/>
                    <a:ext cx="154666" cy="154666"/>
                  </a:xfrm>
                  <a:prstGeom prst="rect">
                    <a:avLst/>
                  </a:prstGeom>
                </p:spPr>
              </p:pic>
              <p:pic>
                <p:nvPicPr>
                  <p:cNvPr id="160" name="그림 15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07465" y="4306338"/>
                    <a:ext cx="137270" cy="13727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4" name="그룹 123"/>
              <p:cNvGrpSpPr/>
              <p:nvPr/>
            </p:nvGrpSpPr>
            <p:grpSpPr>
              <a:xfrm>
                <a:off x="6379713" y="1853805"/>
                <a:ext cx="1207006" cy="1551511"/>
                <a:chOff x="188241" y="1853805"/>
                <a:chExt cx="1207006" cy="1551511"/>
              </a:xfrm>
            </p:grpSpPr>
            <p:grpSp>
              <p:nvGrpSpPr>
                <p:cNvPr id="135" name="그룹 134"/>
                <p:cNvGrpSpPr/>
                <p:nvPr/>
              </p:nvGrpSpPr>
              <p:grpSpPr>
                <a:xfrm>
                  <a:off x="188241" y="1853805"/>
                  <a:ext cx="1207006" cy="1551511"/>
                  <a:chOff x="5645155" y="3370177"/>
                  <a:chExt cx="1207006" cy="1551511"/>
                </a:xfrm>
              </p:grpSpPr>
              <p:sp>
                <p:nvSpPr>
                  <p:cNvPr id="153" name="모서리가 둥근 직사각형 152"/>
                  <p:cNvSpPr/>
                  <p:nvPr/>
                </p:nvSpPr>
                <p:spPr>
                  <a:xfrm>
                    <a:off x="5691747" y="3370177"/>
                    <a:ext cx="1148319" cy="1053589"/>
                  </a:xfrm>
                  <a:prstGeom prst="roundRect">
                    <a:avLst>
                      <a:gd name="adj" fmla="val 7546"/>
                    </a:avLst>
                  </a:prstGeom>
                  <a:solidFill>
                    <a:srgbClr val="D9D9D9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1200" b="1" i="1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</a:rPr>
                      <a:t>JW</a:t>
                    </a:r>
                    <a:endParaRPr lang="ko-KR" altLang="en-US" sz="1200" b="1" i="1" dirty="0">
                      <a:solidFill>
                        <a:schemeClr val="bg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xmlns="" id="{296E7CBC-E45F-4298-98C3-B16CCA0A178E}"/>
                      </a:ext>
                    </a:extLst>
                  </p:cNvPr>
                  <p:cNvSpPr txBox="1"/>
                  <p:nvPr/>
                </p:nvSpPr>
                <p:spPr>
                  <a:xfrm>
                    <a:off x="5734656" y="4410318"/>
                    <a:ext cx="1117505" cy="3300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72000" rIns="0" bIns="72000" rtlCol="0" anchor="t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위너프페리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-217mL </a:t>
                    </a:r>
                    <a:r>
                      <a: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TP…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56" name="직사각형 155"/>
                  <p:cNvSpPr/>
                  <p:nvPr/>
                </p:nvSpPr>
                <p:spPr>
                  <a:xfrm>
                    <a:off x="5645155" y="4668477"/>
                    <a:ext cx="670376" cy="2532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800" b="1" dirty="0">
                        <a:latin typeface="+mn-ea"/>
                      </a:rPr>
                      <a:t>100,000</a:t>
                    </a:r>
                    <a:r>
                      <a:rPr lang="ko-KR" altLang="en-US" sz="800" dirty="0">
                        <a:latin typeface="+mn-ea"/>
                      </a:rPr>
                      <a:t>원</a:t>
                    </a:r>
                    <a:endParaRPr lang="en-US" altLang="ko-KR" sz="800" dirty="0">
                      <a:latin typeface="+mn-ea"/>
                    </a:endParaRPr>
                  </a:p>
                </p:txBody>
              </p:sp>
            </p:grpSp>
            <p:grpSp>
              <p:nvGrpSpPr>
                <p:cNvPr id="142" name="그룹 141"/>
                <p:cNvGrpSpPr/>
                <p:nvPr/>
              </p:nvGrpSpPr>
              <p:grpSpPr>
                <a:xfrm>
                  <a:off x="1038237" y="3207341"/>
                  <a:ext cx="311678" cy="154666"/>
                  <a:chOff x="3707465" y="4288942"/>
                  <a:chExt cx="311678" cy="154666"/>
                </a:xfrm>
              </p:grpSpPr>
              <p:pic>
                <p:nvPicPr>
                  <p:cNvPr id="149" name="그림 14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4477" y="4288942"/>
                    <a:ext cx="154666" cy="154666"/>
                  </a:xfrm>
                  <a:prstGeom prst="rect">
                    <a:avLst/>
                  </a:prstGeom>
                </p:spPr>
              </p:pic>
              <p:pic>
                <p:nvPicPr>
                  <p:cNvPr id="152" name="그림 15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07465" y="4306338"/>
                    <a:ext cx="137270" cy="13727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5" name="그룹 124"/>
              <p:cNvGrpSpPr/>
              <p:nvPr/>
            </p:nvGrpSpPr>
            <p:grpSpPr>
              <a:xfrm>
                <a:off x="5137530" y="1853805"/>
                <a:ext cx="1207006" cy="1602160"/>
                <a:chOff x="5137530" y="1853805"/>
                <a:chExt cx="1207006" cy="1602160"/>
              </a:xfrm>
            </p:grpSpPr>
            <p:grpSp>
              <p:nvGrpSpPr>
                <p:cNvPr id="126" name="그룹 125"/>
                <p:cNvGrpSpPr/>
                <p:nvPr/>
              </p:nvGrpSpPr>
              <p:grpSpPr>
                <a:xfrm>
                  <a:off x="5137530" y="1853805"/>
                  <a:ext cx="1207006" cy="1551511"/>
                  <a:chOff x="5645155" y="3370177"/>
                  <a:chExt cx="1207006" cy="1551511"/>
                </a:xfrm>
              </p:grpSpPr>
              <p:sp>
                <p:nvSpPr>
                  <p:cNvPr id="130" name="모서리가 둥근 직사각형 129"/>
                  <p:cNvSpPr/>
                  <p:nvPr/>
                </p:nvSpPr>
                <p:spPr>
                  <a:xfrm>
                    <a:off x="5691747" y="3370177"/>
                    <a:ext cx="1148319" cy="1053589"/>
                  </a:xfrm>
                  <a:prstGeom prst="roundRect">
                    <a:avLst>
                      <a:gd name="adj" fmla="val 7546"/>
                    </a:avLst>
                  </a:prstGeom>
                  <a:solidFill>
                    <a:srgbClr val="D9D9D9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rPr>
                      <a:t>SOLD OUT</a:t>
                    </a:r>
                    <a:endPara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xmlns="" id="{296E7CBC-E45F-4298-98C3-B16CCA0A178E}"/>
                      </a:ext>
                    </a:extLst>
                  </p:cNvPr>
                  <p:cNvSpPr txBox="1"/>
                  <p:nvPr/>
                </p:nvSpPr>
                <p:spPr>
                  <a:xfrm>
                    <a:off x="5734656" y="4410318"/>
                    <a:ext cx="1117505" cy="3300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72000" rIns="0" bIns="72000" rtlCol="0" anchor="t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위너프페리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-217mL </a:t>
                    </a:r>
                    <a:r>
                      <a: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TP…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5645155" y="4668477"/>
                    <a:ext cx="389850" cy="2532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b="1" dirty="0" smtClean="0">
                        <a:solidFill>
                          <a:srgbClr val="FF0000"/>
                        </a:solidFill>
                        <a:latin typeface="+mn-ea"/>
                      </a:rPr>
                      <a:t>품절</a:t>
                    </a:r>
                    <a:endParaRPr lang="en-US" altLang="ko-KR" sz="800" dirty="0">
                      <a:solidFill>
                        <a:srgbClr val="FF0000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xmlns="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5705657" y="3125893"/>
                  <a:ext cx="594756" cy="330072"/>
                </a:xfrm>
                <a:prstGeom prst="rect">
                  <a:avLst/>
                </a:prstGeom>
                <a:noFill/>
              </p:spPr>
              <p:txBody>
                <a:bodyPr wrap="square" lIns="0" tIns="72000" rIns="0" bIns="72000" rtlCol="0" anchor="t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ko-KR" altLang="en-US" sz="80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재입고알림</a:t>
                  </a:r>
                  <a:endPara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118" name="모서리가 둥근 직사각형 117"/>
            <p:cNvSpPr/>
            <p:nvPr/>
          </p:nvSpPr>
          <p:spPr>
            <a:xfrm>
              <a:off x="261122" y="2232828"/>
              <a:ext cx="239383" cy="17897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1508338" y="2232828"/>
              <a:ext cx="239383" cy="17897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2741013" y="2232828"/>
              <a:ext cx="239383" cy="17897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3487764" y="5875806"/>
            <a:ext cx="3082467" cy="512759"/>
            <a:chOff x="168636" y="6094330"/>
            <a:chExt cx="3082467" cy="512759"/>
          </a:xfrm>
        </p:grpSpPr>
        <p:sp>
          <p:nvSpPr>
            <p:cNvPr id="165" name="직사각형 164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6" name="그룹 165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67" name="그림 16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68" name="그림 16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69" name="그림 16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70" name="그림 16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71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마이장부</a:t>
                </a:r>
                <a:endParaRPr lang="ko-KR" altLang="en-US" sz="800" dirty="0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212" name="타원 211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4517780" y="88181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675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94565"/>
            <a:ext cx="9008360" cy="480131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49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D95B605-182C-43DB-B8E0-DE1FB2F15F7B}"/>
              </a:ext>
            </a:extLst>
          </p:cNvPr>
          <p:cNvSpPr/>
          <p:nvPr/>
        </p:nvSpPr>
        <p:spPr>
          <a:xfrm>
            <a:off x="298065" y="5134896"/>
            <a:ext cx="1124126" cy="2880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2953002-0AD6-45E2-8306-7E28117EC2AE}"/>
              </a:ext>
            </a:extLst>
          </p:cNvPr>
          <p:cNvSpPr/>
          <p:nvPr/>
        </p:nvSpPr>
        <p:spPr>
          <a:xfrm>
            <a:off x="1491865" y="5134896"/>
            <a:ext cx="1124126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C89C1308-2B33-4D16-80A1-0D68C8410352}"/>
              </a:ext>
            </a:extLst>
          </p:cNvPr>
          <p:cNvGrpSpPr/>
          <p:nvPr/>
        </p:nvGrpSpPr>
        <p:grpSpPr>
          <a:xfrm>
            <a:off x="6475277" y="6098916"/>
            <a:ext cx="1376825" cy="144000"/>
            <a:chOff x="4762500" y="3246124"/>
            <a:chExt cx="1376825" cy="144000"/>
          </a:xfrm>
        </p:grpSpPr>
        <p:pic>
          <p:nvPicPr>
            <p:cNvPr id="17" name="Picture 2">
              <a:extLst>
                <a:ext uri="{FF2B5EF4-FFF2-40B4-BE49-F238E27FC236}">
                  <a16:creationId xmlns="" xmlns:a16="http://schemas.microsoft.com/office/drawing/2014/main" id="{45324DF2-E1D8-4F20-83CE-9F5DD407BC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1" b="2381"/>
            <a:stretch/>
          </p:blipFill>
          <p:spPr bwMode="auto">
            <a:xfrm>
              <a:off x="4762500" y="3246124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6">
              <a:extLst>
                <a:ext uri="{FF2B5EF4-FFF2-40B4-BE49-F238E27FC236}">
                  <a16:creationId xmlns="" xmlns:a16="http://schemas.microsoft.com/office/drawing/2014/main" id="{5546431E-33C0-4F53-A5FE-AD9767A97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869" y="3248875"/>
              <a:ext cx="119345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dirty="0">
                  <a:solidFill>
                    <a:schemeClr val="tx1"/>
                  </a:solidFill>
                  <a:latin typeface="+mn-ea"/>
                  <a:ea typeface="+mn-ea"/>
                </a:rPr>
                <a:t>부운영자관리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A3D9756-4337-4B89-AF2A-5ACD36A4D33F}"/>
              </a:ext>
            </a:extLst>
          </p:cNvPr>
          <p:cNvSpPr/>
          <p:nvPr/>
        </p:nvSpPr>
        <p:spPr>
          <a:xfrm>
            <a:off x="5531952" y="6112915"/>
            <a:ext cx="158400" cy="158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292997A-6EAD-4BFF-80C3-FB79D5AE19A6}"/>
              </a:ext>
            </a:extLst>
          </p:cNvPr>
          <p:cNvSpPr/>
          <p:nvPr/>
        </p:nvSpPr>
        <p:spPr>
          <a:xfrm>
            <a:off x="5789127" y="6112915"/>
            <a:ext cx="158400" cy="158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B093855-049F-4673-9933-DB08C37139D8}"/>
              </a:ext>
            </a:extLst>
          </p:cNvPr>
          <p:cNvSpPr/>
          <p:nvPr/>
        </p:nvSpPr>
        <p:spPr>
          <a:xfrm>
            <a:off x="6046302" y="6112915"/>
            <a:ext cx="158400" cy="158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15A5517-ABF3-4B80-BC32-439337F6C707}"/>
              </a:ext>
            </a:extLst>
          </p:cNvPr>
          <p:cNvSpPr/>
          <p:nvPr/>
        </p:nvSpPr>
        <p:spPr>
          <a:xfrm>
            <a:off x="7766807" y="6070632"/>
            <a:ext cx="400506" cy="24704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1B63D23-1E85-479D-B085-C5F21A67F7EC}"/>
              </a:ext>
            </a:extLst>
          </p:cNvPr>
          <p:cNvSpPr/>
          <p:nvPr/>
        </p:nvSpPr>
        <p:spPr>
          <a:xfrm>
            <a:off x="8269183" y="6070632"/>
            <a:ext cx="400506" cy="24704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7A210F5-B190-41FF-9476-1957BFCBD18E}"/>
              </a:ext>
            </a:extLst>
          </p:cNvPr>
          <p:cNvSpPr/>
          <p:nvPr/>
        </p:nvSpPr>
        <p:spPr>
          <a:xfrm>
            <a:off x="8799379" y="6055663"/>
            <a:ext cx="400506" cy="24704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0A46EE0-1A07-4583-BC69-70B96327B74F}"/>
              </a:ext>
            </a:extLst>
          </p:cNvPr>
          <p:cNvSpPr txBox="1"/>
          <p:nvPr/>
        </p:nvSpPr>
        <p:spPr>
          <a:xfrm>
            <a:off x="1068471" y="1322887"/>
            <a:ext cx="21419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+mn-ea"/>
              </a:rPr>
              <a:t>ㆍ</a:t>
            </a:r>
            <a:r>
              <a:rPr lang="ko-KR" altLang="en-US" sz="800" dirty="0">
                <a:latin typeface="+mn-ea"/>
              </a:rPr>
              <a:t>   ● ○    □ ■  </a:t>
            </a:r>
            <a:r>
              <a:rPr lang="ko-KR" altLang="en-US" sz="800" dirty="0">
                <a:latin typeface="+mn-ea"/>
                <a:sym typeface="Wingdings"/>
              </a:rPr>
              <a:t>    </a:t>
            </a:r>
            <a:r>
              <a:rPr lang="ko-KR" altLang="en-US" sz="800" dirty="0">
                <a:latin typeface="+mn-ea"/>
              </a:rPr>
              <a:t>●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○○○     </a:t>
            </a:r>
            <a:r>
              <a:rPr lang="ko-KR" altLang="en-US" sz="800" dirty="0">
                <a:latin typeface="+mn-ea"/>
              </a:rPr>
              <a:t>★☆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0FA70C9-0930-46E6-8684-781BF5B05C2F}"/>
              </a:ext>
            </a:extLst>
          </p:cNvPr>
          <p:cNvSpPr/>
          <p:nvPr/>
        </p:nvSpPr>
        <p:spPr>
          <a:xfrm>
            <a:off x="297194" y="3514102"/>
            <a:ext cx="116040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CE05FD4-BF93-4ECF-94E5-A51903A68F3D}"/>
              </a:ext>
            </a:extLst>
          </p:cNvPr>
          <p:cNvSpPr/>
          <p:nvPr/>
        </p:nvSpPr>
        <p:spPr>
          <a:xfrm>
            <a:off x="1624344" y="3514102"/>
            <a:ext cx="116040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F4215EFB-916E-4F27-8262-D9DBE118138E}"/>
              </a:ext>
            </a:extLst>
          </p:cNvPr>
          <p:cNvSpPr/>
          <p:nvPr/>
        </p:nvSpPr>
        <p:spPr>
          <a:xfrm>
            <a:off x="2822849" y="3514102"/>
            <a:ext cx="1116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직접입력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B2D6A88-ED8E-4281-96C2-AC02999A0DE8}"/>
              </a:ext>
            </a:extLst>
          </p:cNvPr>
          <p:cNvSpPr/>
          <p:nvPr/>
        </p:nvSpPr>
        <p:spPr>
          <a:xfrm>
            <a:off x="3794849" y="3514102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8DAEAD3-558C-479A-8A1A-A8D35E031770}"/>
              </a:ext>
            </a:extLst>
          </p:cNvPr>
          <p:cNvSpPr/>
          <p:nvPr/>
        </p:nvSpPr>
        <p:spPr>
          <a:xfrm>
            <a:off x="297194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C2F0B600-38B7-4E6F-9BE2-0A7C261D0EDB}"/>
              </a:ext>
            </a:extLst>
          </p:cNvPr>
          <p:cNvSpPr/>
          <p:nvPr/>
        </p:nvSpPr>
        <p:spPr>
          <a:xfrm>
            <a:off x="877396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B2E5312-2D85-4846-8B3F-FBC1562123A2}"/>
              </a:ext>
            </a:extLst>
          </p:cNvPr>
          <p:cNvSpPr/>
          <p:nvPr/>
        </p:nvSpPr>
        <p:spPr>
          <a:xfrm>
            <a:off x="1457599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61730321-C9ED-437E-8E11-5CCCA1F91284}"/>
              </a:ext>
            </a:extLst>
          </p:cNvPr>
          <p:cNvSpPr/>
          <p:nvPr/>
        </p:nvSpPr>
        <p:spPr>
          <a:xfrm>
            <a:off x="585194" y="3249028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43" name="Rectangle 91">
            <a:extLst>
              <a:ext uri="{FF2B5EF4-FFF2-40B4-BE49-F238E27FC236}">
                <a16:creationId xmlns="" xmlns:a16="http://schemas.microsoft.com/office/drawing/2014/main" id="{D7D87FD5-E165-467A-80BA-7B531C8A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6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44" name="Rectangle 91">
            <a:extLst>
              <a:ext uri="{FF2B5EF4-FFF2-40B4-BE49-F238E27FC236}">
                <a16:creationId xmlns="" xmlns:a16="http://schemas.microsoft.com/office/drawing/2014/main" id="{131B4E1B-3C4C-48BB-8D0A-3FAB68D4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3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E1DDC6E-0B26-4049-88E7-1F3C660B0325}"/>
              </a:ext>
            </a:extLst>
          </p:cNvPr>
          <p:cNvSpPr/>
          <p:nvPr/>
        </p:nvSpPr>
        <p:spPr>
          <a:xfrm>
            <a:off x="284668" y="4647489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E0F417E-3A6C-4DB8-AEDC-9D9B41548E83}"/>
              </a:ext>
            </a:extLst>
          </p:cNvPr>
          <p:cNvSpPr/>
          <p:nvPr/>
        </p:nvSpPr>
        <p:spPr>
          <a:xfrm>
            <a:off x="1102538" y="4647489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47" name="Rectangle 91">
            <a:extLst>
              <a:ext uri="{FF2B5EF4-FFF2-40B4-BE49-F238E27FC236}">
                <a16:creationId xmlns="" xmlns:a16="http://schemas.microsoft.com/office/drawing/2014/main" id="{09EB3D6B-F443-45E9-867E-6AB1FC24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92" y="4394515"/>
            <a:ext cx="920104" cy="14446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기타</a:t>
            </a:r>
          </a:p>
        </p:txBody>
      </p:sp>
      <p:sp>
        <p:nvSpPr>
          <p:cNvPr id="48" name="Rectangle 91">
            <a:extLst>
              <a:ext uri="{FF2B5EF4-FFF2-40B4-BE49-F238E27FC236}">
                <a16:creationId xmlns="" xmlns:a16="http://schemas.microsoft.com/office/drawing/2014/main" id="{F7056C32-20B6-4E8C-8B3F-414BD15A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07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9" name="Rectangle 91">
            <a:extLst>
              <a:ext uri="{FF2B5EF4-FFF2-40B4-BE49-F238E27FC236}">
                <a16:creationId xmlns="" xmlns:a16="http://schemas.microsoft.com/office/drawing/2014/main" id="{740797F8-D410-4B5D-A04C-500AA460A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3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D8607CA6-CF14-408F-B59B-2BDE6CFE01DB}"/>
              </a:ext>
            </a:extLst>
          </p:cNvPr>
          <p:cNvGrpSpPr/>
          <p:nvPr/>
        </p:nvGrpSpPr>
        <p:grpSpPr>
          <a:xfrm>
            <a:off x="6468177" y="6366001"/>
            <a:ext cx="1301456" cy="123111"/>
            <a:chOff x="7994918" y="3904175"/>
            <a:chExt cx="1301456" cy="123111"/>
          </a:xfrm>
        </p:grpSpPr>
        <p:pic>
          <p:nvPicPr>
            <p:cNvPr id="51" name="Picture 2">
              <a:extLst>
                <a:ext uri="{FF2B5EF4-FFF2-40B4-BE49-F238E27FC236}">
                  <a16:creationId xmlns="" xmlns:a16="http://schemas.microsoft.com/office/drawing/2014/main" id="{D113F48D-068C-42B2-A496-13FC027C0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918" y="3911730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6">
              <a:extLst>
                <a:ext uri="{FF2B5EF4-FFF2-40B4-BE49-F238E27FC236}">
                  <a16:creationId xmlns="" xmlns:a16="http://schemas.microsoft.com/office/drawing/2014/main" id="{DEE36E43-C688-43EB-B6E6-336A5D932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2918" y="3904175"/>
              <a:ext cx="119345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800" dirty="0">
                  <a:solidFill>
                    <a:schemeClr val="tx1"/>
                  </a:solidFill>
                  <a:latin typeface="+mn-ea"/>
                  <a:ea typeface="+mn-ea"/>
                </a:rPr>
                <a:t>상품정보고시관리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2582B78F-0ED4-4E7A-A7FC-00C640EA19C9}"/>
              </a:ext>
            </a:extLst>
          </p:cNvPr>
          <p:cNvSpPr/>
          <p:nvPr/>
        </p:nvSpPr>
        <p:spPr>
          <a:xfrm>
            <a:off x="297195" y="2711727"/>
            <a:ext cx="4906903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서울 서초구 </a:t>
            </a:r>
            <a:r>
              <a:rPr lang="ko-KR" altLang="en-US" sz="800" b="0" dirty="0" err="1">
                <a:solidFill>
                  <a:schemeClr val="tx1"/>
                </a:solidFill>
                <a:latin typeface="+mn-ea"/>
              </a:rPr>
              <a:t>신반포로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49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길 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12 (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잠원동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하늘정원빌딩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0AB3BF72-33F2-4DF9-96CB-1FF6239EC7F3}"/>
              </a:ext>
            </a:extLst>
          </p:cNvPr>
          <p:cNvSpPr/>
          <p:nvPr/>
        </p:nvSpPr>
        <p:spPr>
          <a:xfrm>
            <a:off x="297194" y="2891633"/>
            <a:ext cx="4906903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층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FFD5E80A-79BC-4B44-85CD-F3EA2A60EF1A}"/>
              </a:ext>
            </a:extLst>
          </p:cNvPr>
          <p:cNvSpPr/>
          <p:nvPr/>
        </p:nvSpPr>
        <p:spPr>
          <a:xfrm>
            <a:off x="297189" y="2531821"/>
            <a:ext cx="1159779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06531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Rectangle 91">
            <a:extLst>
              <a:ext uri="{FF2B5EF4-FFF2-40B4-BE49-F238E27FC236}">
                <a16:creationId xmlns="" xmlns:a16="http://schemas.microsoft.com/office/drawing/2014/main" id="{94A79004-1A20-4B2C-AA04-C01C0EBB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57" y="2531828"/>
            <a:ext cx="648000" cy="144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우편번호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33DDA145-7633-4D7D-AE3A-DBC90AC4C36B}"/>
              </a:ext>
            </a:extLst>
          </p:cNvPr>
          <p:cNvCxnSpPr>
            <a:cxnSpLocks/>
          </p:cNvCxnSpPr>
          <p:nvPr/>
        </p:nvCxnSpPr>
        <p:spPr>
          <a:xfrm>
            <a:off x="7795861" y="6523225"/>
            <a:ext cx="473322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="" xmlns:a16="http://schemas.microsoft.com/office/drawing/2014/main" id="{AB373D37-CB8B-44E4-8F6B-9ACB128BBCAA}"/>
              </a:ext>
            </a:extLst>
          </p:cNvPr>
          <p:cNvCxnSpPr>
            <a:cxnSpLocks/>
          </p:cNvCxnSpPr>
          <p:nvPr/>
        </p:nvCxnSpPr>
        <p:spPr>
          <a:xfrm>
            <a:off x="8565231" y="6427556"/>
            <a:ext cx="473322" cy="233739"/>
          </a:xfrm>
          <a:prstGeom prst="bentConnector3">
            <a:avLst/>
          </a:prstGeom>
          <a:ln>
            <a:solidFill>
              <a:schemeClr val="accent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91">
            <a:extLst>
              <a:ext uri="{FF2B5EF4-FFF2-40B4-BE49-F238E27FC236}">
                <a16:creationId xmlns="" xmlns:a16="http://schemas.microsoft.com/office/drawing/2014/main" id="{E3755307-C4BE-4FB9-B198-FA23FB117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29" y="3816210"/>
            <a:ext cx="540000" cy="1444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>
                <a:latin typeface="+mn-ea"/>
              </a:rPr>
              <a:t>파일선택</a:t>
            </a:r>
            <a:endParaRPr lang="ko-KR" altLang="en-US" sz="800" b="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B55E5FB-004D-4580-BAF3-1EFD31B3178C}"/>
              </a:ext>
            </a:extLst>
          </p:cNvPr>
          <p:cNvSpPr txBox="1"/>
          <p:nvPr/>
        </p:nvSpPr>
        <p:spPr>
          <a:xfrm>
            <a:off x="812480" y="3780719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선택된 파일 없음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ABA5F441-E1F2-4751-999C-65A71C78F211}"/>
              </a:ext>
            </a:extLst>
          </p:cNvPr>
          <p:cNvSpPr/>
          <p:nvPr/>
        </p:nvSpPr>
        <p:spPr>
          <a:xfrm>
            <a:off x="5514681" y="2350057"/>
            <a:ext cx="2410950" cy="14025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0D3DCDD1-7B1A-4740-86DC-21055B783D97}"/>
              </a:ext>
            </a:extLst>
          </p:cNvPr>
          <p:cNvCxnSpPr>
            <a:cxnSpLocks/>
          </p:cNvCxnSpPr>
          <p:nvPr/>
        </p:nvCxnSpPr>
        <p:spPr>
          <a:xfrm>
            <a:off x="5622680" y="2638587"/>
            <a:ext cx="221151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C7547952-CD9C-46B6-978B-8174CED6B2F7}"/>
              </a:ext>
            </a:extLst>
          </p:cNvPr>
          <p:cNvGrpSpPr/>
          <p:nvPr/>
        </p:nvGrpSpPr>
        <p:grpSpPr>
          <a:xfrm>
            <a:off x="5622680" y="2449425"/>
            <a:ext cx="942694" cy="123111"/>
            <a:chOff x="7994918" y="3904175"/>
            <a:chExt cx="942694" cy="123111"/>
          </a:xfrm>
        </p:grpSpPr>
        <p:pic>
          <p:nvPicPr>
            <p:cNvPr id="69" name="Picture 2">
              <a:extLst>
                <a:ext uri="{FF2B5EF4-FFF2-40B4-BE49-F238E27FC236}">
                  <a16:creationId xmlns="" xmlns:a16="http://schemas.microsoft.com/office/drawing/2014/main" id="{F1760947-026C-4712-9466-6CFD12672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918" y="3911730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6">
              <a:extLst>
                <a:ext uri="{FF2B5EF4-FFF2-40B4-BE49-F238E27FC236}">
                  <a16:creationId xmlns="" xmlns:a16="http://schemas.microsoft.com/office/drawing/2014/main" id="{9D23D3A6-32D7-44D7-8482-3580D334A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2917" y="3904175"/>
              <a:ext cx="8346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800">
                  <a:solidFill>
                    <a:schemeClr val="tx1"/>
                  </a:solidFill>
                  <a:latin typeface="+mn-ea"/>
                  <a:ea typeface="+mn-ea"/>
                </a:rPr>
                <a:t>제목</a:t>
              </a:r>
              <a:endParaRPr lang="ko-KR" altLang="en-US" sz="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9EF16A0-7DB7-4CBB-89F7-F0706034DB80}"/>
              </a:ext>
            </a:extLst>
          </p:cNvPr>
          <p:cNvSpPr/>
          <p:nvPr/>
        </p:nvSpPr>
        <p:spPr>
          <a:xfrm>
            <a:off x="6046302" y="3406822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확인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07512D-FA6D-496B-99D2-84859D3F311E}"/>
              </a:ext>
            </a:extLst>
          </p:cNvPr>
          <p:cNvSpPr/>
          <p:nvPr/>
        </p:nvSpPr>
        <p:spPr>
          <a:xfrm>
            <a:off x="6798777" y="3406822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취소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FE8EDAF-35C2-43DF-9E63-35C99053A1EF}"/>
              </a:ext>
            </a:extLst>
          </p:cNvPr>
          <p:cNvSpPr/>
          <p:nvPr/>
        </p:nvSpPr>
        <p:spPr>
          <a:xfrm>
            <a:off x="7781631" y="2357455"/>
            <a:ext cx="144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4" name="Picture 2" descr="http://mimp.mallstore.co.kr/nmanager/imgs/icon/icon_tip.gif">
            <a:extLst>
              <a:ext uri="{FF2B5EF4-FFF2-40B4-BE49-F238E27FC236}">
                <a16:creationId xmlns="" xmlns:a16="http://schemas.microsoft.com/office/drawing/2014/main" id="{FA3602B9-7786-45E9-BE89-04C1CD61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5" y="1335529"/>
            <a:ext cx="2571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1AB8A6DA-4D1F-4F42-98F9-24AF7C78E2F4}"/>
              </a:ext>
            </a:extLst>
          </p:cNvPr>
          <p:cNvSpPr/>
          <p:nvPr/>
        </p:nvSpPr>
        <p:spPr>
          <a:xfrm>
            <a:off x="2394882" y="5940994"/>
            <a:ext cx="2854306" cy="2366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4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이하 생략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AB288A4D-6DB6-41A2-BF9D-9998DBDD8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58414"/>
              </p:ext>
            </p:extLst>
          </p:nvPr>
        </p:nvGraphicFramePr>
        <p:xfrm>
          <a:off x="5531402" y="3944582"/>
          <a:ext cx="2534749" cy="69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5284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284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365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68E445C3-803E-4A0F-9EB8-22CD2B2F3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642" y="286518"/>
            <a:ext cx="6125448" cy="1862889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59C294D-CF30-4EF6-A493-54C852009903}"/>
              </a:ext>
            </a:extLst>
          </p:cNvPr>
          <p:cNvSpPr/>
          <p:nvPr/>
        </p:nvSpPr>
        <p:spPr>
          <a:xfrm>
            <a:off x="327535" y="5955067"/>
            <a:ext cx="1440000" cy="216000"/>
          </a:xfrm>
          <a:prstGeom prst="rect">
            <a:avLst/>
          </a:prstGeom>
          <a:solidFill>
            <a:srgbClr val="E717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spc="-100" dirty="0">
                <a:solidFill>
                  <a:schemeClr val="bg1"/>
                </a:solidFill>
                <a:latin typeface="+mn-ea"/>
              </a:rPr>
              <a:t>주석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5F93288D-5874-4AA3-95F0-AF2894876415}"/>
              </a:ext>
            </a:extLst>
          </p:cNvPr>
          <p:cNvGrpSpPr/>
          <p:nvPr/>
        </p:nvGrpSpPr>
        <p:grpSpPr>
          <a:xfrm>
            <a:off x="8084738" y="2346010"/>
            <a:ext cx="1113070" cy="1091245"/>
            <a:chOff x="4094244" y="5516684"/>
            <a:chExt cx="479160" cy="479160"/>
          </a:xfrm>
        </p:grpSpPr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673EAAED-FAA9-4387-A7FD-345EF3439FBF}"/>
                </a:ext>
              </a:extLst>
            </p:cNvPr>
            <p:cNvSpPr/>
            <p:nvPr/>
          </p:nvSpPr>
          <p:spPr>
            <a:xfrm>
              <a:off x="4094244" y="5516684"/>
              <a:ext cx="479160" cy="47916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99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490F225A-0992-4C33-8241-2A714B4BC96B}"/>
                </a:ext>
              </a:extLst>
            </p:cNvPr>
            <p:cNvCxnSpPr/>
            <p:nvPr/>
          </p:nvCxnSpPr>
          <p:spPr>
            <a:xfrm>
              <a:off x="4094244" y="5516684"/>
              <a:ext cx="479160" cy="479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="" xmlns:a16="http://schemas.microsoft.com/office/drawing/2014/main" id="{8738FD04-CB90-44BA-888A-3005661D8719}"/>
                </a:ext>
              </a:extLst>
            </p:cNvPr>
            <p:cNvCxnSpPr/>
            <p:nvPr/>
          </p:nvCxnSpPr>
          <p:spPr>
            <a:xfrm flipH="1">
              <a:off x="4094244" y="5516684"/>
              <a:ext cx="479160" cy="479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64719DEE-E73E-4E9F-9E71-DE839815E32D}"/>
              </a:ext>
            </a:extLst>
          </p:cNvPr>
          <p:cNvSpPr txBox="1"/>
          <p:nvPr/>
        </p:nvSpPr>
        <p:spPr>
          <a:xfrm>
            <a:off x="8308688" y="2730950"/>
            <a:ext cx="7153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latin typeface="+mn-ea"/>
              </a:rPr>
              <a:t>상품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C0233A2A-361A-4CE3-B876-F82ED4185214}"/>
              </a:ext>
            </a:extLst>
          </p:cNvPr>
          <p:cNvSpPr/>
          <p:nvPr/>
        </p:nvSpPr>
        <p:spPr>
          <a:xfrm>
            <a:off x="494910" y="6334162"/>
            <a:ext cx="1485991" cy="21558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1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2  3  4  5  6  7  8  9  10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="" xmlns:a16="http://schemas.microsoft.com/office/drawing/2014/main" id="{E2222F2A-DF35-4D5E-A623-F4A2BE4BB6D6}"/>
              </a:ext>
            </a:extLst>
          </p:cNvPr>
          <p:cNvSpPr/>
          <p:nvPr/>
        </p:nvSpPr>
        <p:spPr>
          <a:xfrm>
            <a:off x="260498" y="1653766"/>
            <a:ext cx="726636" cy="2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전문보기    ▼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8675D1DD-646B-49AF-8080-109B9A1164FC}"/>
              </a:ext>
            </a:extLst>
          </p:cNvPr>
          <p:cNvGrpSpPr/>
          <p:nvPr/>
        </p:nvGrpSpPr>
        <p:grpSpPr>
          <a:xfrm>
            <a:off x="312606" y="5550747"/>
            <a:ext cx="695911" cy="279607"/>
            <a:chOff x="2418656" y="2963205"/>
            <a:chExt cx="1160939" cy="466449"/>
          </a:xfrm>
        </p:grpSpPr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D45FF819-127A-4201-BEB9-59ADF07D0F8F}"/>
                </a:ext>
              </a:extLst>
            </p:cNvPr>
            <p:cNvGrpSpPr/>
            <p:nvPr/>
          </p:nvGrpSpPr>
          <p:grpSpPr>
            <a:xfrm>
              <a:off x="2418656" y="3055592"/>
              <a:ext cx="1160939" cy="287496"/>
              <a:chOff x="5472959" y="3403219"/>
              <a:chExt cx="1160939" cy="316246"/>
            </a:xfrm>
          </p:grpSpPr>
          <p:sp>
            <p:nvSpPr>
              <p:cNvPr id="102" name="사각형: 둥근 모서리 101">
                <a:extLst>
                  <a:ext uri="{FF2B5EF4-FFF2-40B4-BE49-F238E27FC236}">
                    <a16:creationId xmlns="" xmlns:a16="http://schemas.microsoft.com/office/drawing/2014/main" id="{2E6A4663-9456-4E6A-ACB6-B77345744920}"/>
                  </a:ext>
                </a:extLst>
              </p:cNvPr>
              <p:cNvSpPr/>
              <p:nvPr/>
            </p:nvSpPr>
            <p:spPr>
              <a:xfrm>
                <a:off x="5580232" y="3403219"/>
                <a:ext cx="946393" cy="316246"/>
              </a:xfrm>
              <a:prstGeom prst="roundRect">
                <a:avLst>
                  <a:gd name="adj" fmla="val 0"/>
                </a:avLst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="" xmlns:a16="http://schemas.microsoft.com/office/drawing/2014/main" id="{52B5A72F-ADC0-4043-A1C4-6EA7CE14BF1A}"/>
                  </a:ext>
                </a:extLst>
              </p:cNvPr>
              <p:cNvSpPr/>
              <p:nvPr/>
            </p:nvSpPr>
            <p:spPr>
              <a:xfrm>
                <a:off x="5472959" y="3403219"/>
                <a:ext cx="316246" cy="31624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="" xmlns:a16="http://schemas.microsoft.com/office/drawing/2014/main" id="{5C4FA4E9-DC85-439A-9416-6B883F608D25}"/>
                  </a:ext>
                </a:extLst>
              </p:cNvPr>
              <p:cNvSpPr/>
              <p:nvPr/>
            </p:nvSpPr>
            <p:spPr>
              <a:xfrm>
                <a:off x="6317652" y="3403219"/>
                <a:ext cx="316246" cy="31624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2D6EA90C-38D4-42B8-92B6-61621D44AED4}"/>
                </a:ext>
              </a:extLst>
            </p:cNvPr>
            <p:cNvGrpSpPr/>
            <p:nvPr/>
          </p:nvGrpSpPr>
          <p:grpSpPr>
            <a:xfrm>
              <a:off x="2434727" y="2963205"/>
              <a:ext cx="1126965" cy="466449"/>
              <a:chOff x="2434727" y="2963205"/>
              <a:chExt cx="1126965" cy="466449"/>
            </a:xfrm>
          </p:grpSpPr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52786D60-639F-476D-B515-445EBF5B6D36}"/>
                  </a:ext>
                </a:extLst>
              </p:cNvPr>
              <p:cNvSpPr txBox="1"/>
              <p:nvPr/>
            </p:nvSpPr>
            <p:spPr>
              <a:xfrm>
                <a:off x="2434727" y="2963205"/>
                <a:ext cx="283872" cy="4620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+mn-ea"/>
                  </a:rPr>
                  <a:t>-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60FD346F-13F0-422B-961F-0DDF2E3AF2E1}"/>
                  </a:ext>
                </a:extLst>
              </p:cNvPr>
              <p:cNvSpPr txBox="1"/>
              <p:nvPr/>
            </p:nvSpPr>
            <p:spPr>
              <a:xfrm>
                <a:off x="3277820" y="2967556"/>
                <a:ext cx="283872" cy="4620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+mn-ea"/>
                  </a:rPr>
                  <a:t>+</a:t>
                </a:r>
                <a:endParaRPr lang="ko-KR" altLang="en-US" sz="1200" b="1" dirty="0">
                  <a:latin typeface="+mn-ea"/>
                </a:endParaRPr>
              </a:p>
            </p:txBody>
          </p:sp>
        </p:grpSp>
      </p:grp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2B2525F-F555-4602-B510-F45A77808A07}"/>
              </a:ext>
            </a:extLst>
          </p:cNvPr>
          <p:cNvSpPr/>
          <p:nvPr/>
        </p:nvSpPr>
        <p:spPr>
          <a:xfrm>
            <a:off x="2845194" y="5560060"/>
            <a:ext cx="2386768" cy="2290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7" name="그래픽 106" descr="돋보기">
            <a:extLst>
              <a:ext uri="{FF2B5EF4-FFF2-40B4-BE49-F238E27FC236}">
                <a16:creationId xmlns="" xmlns:a16="http://schemas.microsoft.com/office/drawing/2014/main" id="{6958A4AD-7D6B-4456-845D-2322C1FF2B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0749" y="5597294"/>
            <a:ext cx="154947" cy="154947"/>
          </a:xfrm>
          <a:prstGeom prst="rect">
            <a:avLst/>
          </a:prstGeom>
        </p:spPr>
      </p:pic>
      <p:sp>
        <p:nvSpPr>
          <p:cNvPr id="82" name="Rectangle 91">
            <a:extLst>
              <a:ext uri="{FF2B5EF4-FFF2-40B4-BE49-F238E27FC236}">
                <a16:creationId xmlns="" xmlns:a16="http://schemas.microsoft.com/office/drawing/2014/main" id="{110BD38A-4AC6-4BD7-8686-080812A88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6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84" name="Rectangle 91">
            <a:extLst>
              <a:ext uri="{FF2B5EF4-FFF2-40B4-BE49-F238E27FC236}">
                <a16:creationId xmlns="" xmlns:a16="http://schemas.microsoft.com/office/drawing/2014/main" id="{821B5F2B-6FB2-4942-BCD1-E990EE1D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3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검색</a:t>
            </a:r>
          </a:p>
        </p:txBody>
      </p:sp>
      <p:sp>
        <p:nvSpPr>
          <p:cNvPr id="85" name="Rectangle 91">
            <a:extLst>
              <a:ext uri="{FF2B5EF4-FFF2-40B4-BE49-F238E27FC236}">
                <a16:creationId xmlns="" xmlns:a16="http://schemas.microsoft.com/office/drawing/2014/main" id="{C2CD5CEC-2899-4B37-927E-63FF81B2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92" y="4161602"/>
            <a:ext cx="920104" cy="144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기타</a:t>
            </a:r>
          </a:p>
        </p:txBody>
      </p:sp>
      <p:sp>
        <p:nvSpPr>
          <p:cNvPr id="86" name="Rectangle 91">
            <a:extLst>
              <a:ext uri="{FF2B5EF4-FFF2-40B4-BE49-F238E27FC236}">
                <a16:creationId xmlns="" xmlns:a16="http://schemas.microsoft.com/office/drawing/2014/main" id="{A12B5B68-3B8C-4704-AF7C-5E00DF7C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07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추가</a:t>
            </a:r>
          </a:p>
        </p:txBody>
      </p:sp>
      <p:sp>
        <p:nvSpPr>
          <p:cNvPr id="87" name="Rectangle 91">
            <a:extLst>
              <a:ext uri="{FF2B5EF4-FFF2-40B4-BE49-F238E27FC236}">
                <a16:creationId xmlns="" xmlns:a16="http://schemas.microsoft.com/office/drawing/2014/main" id="{304E6978-255F-4378-B2D9-059A7BA60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3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삭제</a:t>
            </a:r>
          </a:p>
        </p:txBody>
      </p:sp>
      <p:sp>
        <p:nvSpPr>
          <p:cNvPr id="111" name="Rectangle 91">
            <a:extLst>
              <a:ext uri="{FF2B5EF4-FFF2-40B4-BE49-F238E27FC236}">
                <a16:creationId xmlns="" xmlns:a16="http://schemas.microsoft.com/office/drawing/2014/main" id="{FA9EF362-7E63-4B90-87E5-F177A8B7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533" y="56185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0" dirty="0">
                <a:latin typeface="+mn-ea"/>
              </a:rPr>
              <a:t>▲</a:t>
            </a:r>
          </a:p>
        </p:txBody>
      </p:sp>
      <p:sp>
        <p:nvSpPr>
          <p:cNvPr id="112" name="Rectangle 91">
            <a:extLst>
              <a:ext uri="{FF2B5EF4-FFF2-40B4-BE49-F238E27FC236}">
                <a16:creationId xmlns="" xmlns:a16="http://schemas.microsoft.com/office/drawing/2014/main" id="{956270E3-DE81-4248-8D9A-E1F7FE9E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58" y="56185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▼</a:t>
            </a:r>
            <a:endParaRPr lang="ko-KR" altLang="en-US" sz="700" b="0" dirty="0"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1DD087F-F5BF-4EC7-A14A-D7FA2052FE73}"/>
              </a:ext>
            </a:extLst>
          </p:cNvPr>
          <p:cNvSpPr/>
          <p:nvPr/>
        </p:nvSpPr>
        <p:spPr>
          <a:xfrm>
            <a:off x="314052" y="6334162"/>
            <a:ext cx="215622" cy="215589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&lt;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21D0D968-1293-4993-A4A3-EFE858D83C50}"/>
              </a:ext>
            </a:extLst>
          </p:cNvPr>
          <p:cNvSpPr/>
          <p:nvPr/>
        </p:nvSpPr>
        <p:spPr>
          <a:xfrm>
            <a:off x="1945090" y="6334162"/>
            <a:ext cx="215622" cy="215589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Rectangle 91">
            <a:extLst>
              <a:ext uri="{FF2B5EF4-FFF2-40B4-BE49-F238E27FC236}">
                <a16:creationId xmlns="" xmlns:a16="http://schemas.microsoft.com/office/drawing/2014/main" id="{27D4A634-05A0-40E6-B1AB-1EAA3438F8B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32133" y="5615390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0" dirty="0">
                <a:latin typeface="+mn-ea"/>
              </a:rPr>
              <a:t>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1E9FAB6-7DF6-480C-A46E-B60FE38DE36B}"/>
              </a:ext>
            </a:extLst>
          </p:cNvPr>
          <p:cNvSpPr/>
          <p:nvPr/>
        </p:nvSpPr>
        <p:spPr>
          <a:xfrm>
            <a:off x="275567" y="2052659"/>
            <a:ext cx="78078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6" name="Picture 2">
            <a:extLst>
              <a:ext uri="{FF2B5EF4-FFF2-40B4-BE49-F238E27FC236}">
                <a16:creationId xmlns="" xmlns:a16="http://schemas.microsoft.com/office/drawing/2014/main" id="{3A376584-9A1E-4315-BCB1-60FBD02A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41" y="2062978"/>
            <a:ext cx="154781" cy="123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B3ACD512-B5DA-44C4-B264-328D92735277}"/>
              </a:ext>
            </a:extLst>
          </p:cNvPr>
          <p:cNvSpPr/>
          <p:nvPr/>
        </p:nvSpPr>
        <p:spPr>
          <a:xfrm>
            <a:off x="1441427" y="2052659"/>
            <a:ext cx="78078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8" name="Picture 2">
            <a:extLst>
              <a:ext uri="{FF2B5EF4-FFF2-40B4-BE49-F238E27FC236}">
                <a16:creationId xmlns="" xmlns:a16="http://schemas.microsoft.com/office/drawing/2014/main" id="{4E972454-BF45-4530-A913-2902B398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01" y="2062978"/>
            <a:ext cx="154781" cy="123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그룹 128">
            <a:extLst>
              <a:ext uri="{FF2B5EF4-FFF2-40B4-BE49-F238E27FC236}">
                <a16:creationId xmlns="" xmlns:a16="http://schemas.microsoft.com/office/drawing/2014/main" id="{5AC04118-D4B5-4051-8344-996D21592365}"/>
              </a:ext>
            </a:extLst>
          </p:cNvPr>
          <p:cNvGrpSpPr/>
          <p:nvPr/>
        </p:nvGrpSpPr>
        <p:grpSpPr>
          <a:xfrm>
            <a:off x="275945" y="2223048"/>
            <a:ext cx="2431840" cy="108000"/>
            <a:chOff x="1318145" y="2957819"/>
            <a:chExt cx="2431840" cy="108000"/>
          </a:xfrm>
        </p:grpSpPr>
        <p:sp>
          <p:nvSpPr>
            <p:cNvPr id="130" name="모서리가 둥근 직사각형 31">
              <a:extLst>
                <a:ext uri="{FF2B5EF4-FFF2-40B4-BE49-F238E27FC236}">
                  <a16:creationId xmlns="" xmlns:a16="http://schemas.microsoft.com/office/drawing/2014/main" id="{69DFB76E-D4F3-4EF2-8606-FC32627D7D4E}"/>
                </a:ext>
              </a:extLst>
            </p:cNvPr>
            <p:cNvSpPr/>
            <p:nvPr/>
          </p:nvSpPr>
          <p:spPr>
            <a:xfrm>
              <a:off x="1318145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전체</a:t>
              </a:r>
              <a:endParaRPr lang="ko-KR" altLang="en-US" sz="7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1" name="모서리가 둥근 직사각형 32">
              <a:extLst>
                <a:ext uri="{FF2B5EF4-FFF2-40B4-BE49-F238E27FC236}">
                  <a16:creationId xmlns="" xmlns:a16="http://schemas.microsoft.com/office/drawing/2014/main" id="{3CAA52C0-C571-4B33-B73B-C05DE82F8F0A}"/>
                </a:ext>
              </a:extLst>
            </p:cNvPr>
            <p:cNvSpPr/>
            <p:nvPr/>
          </p:nvSpPr>
          <p:spPr>
            <a:xfrm>
              <a:off x="1858671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어제</a:t>
              </a:r>
            </a:p>
          </p:txBody>
        </p:sp>
        <p:sp>
          <p:nvSpPr>
            <p:cNvPr id="132" name="모서리가 둥근 직사각형 33">
              <a:extLst>
                <a:ext uri="{FF2B5EF4-FFF2-40B4-BE49-F238E27FC236}">
                  <a16:creationId xmlns="" xmlns:a16="http://schemas.microsoft.com/office/drawing/2014/main" id="{14A854DF-0022-468C-82A0-C617415D0E03}"/>
                </a:ext>
              </a:extLst>
            </p:cNvPr>
            <p:cNvSpPr/>
            <p:nvPr/>
          </p:nvSpPr>
          <p:spPr>
            <a:xfrm>
              <a:off x="1588408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오늘</a:t>
              </a:r>
            </a:p>
          </p:txBody>
        </p:sp>
        <p:sp>
          <p:nvSpPr>
            <p:cNvPr id="133" name="모서리가 둥근 직사각형 34">
              <a:extLst>
                <a:ext uri="{FF2B5EF4-FFF2-40B4-BE49-F238E27FC236}">
                  <a16:creationId xmlns="" xmlns:a16="http://schemas.microsoft.com/office/drawing/2014/main" id="{775034C4-318F-4F8C-90E8-23B9FBF1D637}"/>
                </a:ext>
              </a:extLst>
            </p:cNvPr>
            <p:cNvSpPr/>
            <p:nvPr/>
          </p:nvSpPr>
          <p:spPr>
            <a:xfrm>
              <a:off x="2435197" y="2957819"/>
              <a:ext cx="288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7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일간</a:t>
              </a:r>
              <a:endParaRPr lang="ko-KR" altLang="en-US" sz="7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모서리가 둥근 직사각형 35">
              <a:extLst>
                <a:ext uri="{FF2B5EF4-FFF2-40B4-BE49-F238E27FC236}">
                  <a16:creationId xmlns="" xmlns:a16="http://schemas.microsoft.com/office/drawing/2014/main" id="{DB02E254-3497-4E2F-A983-EE3E412E568D}"/>
                </a:ext>
              </a:extLst>
            </p:cNvPr>
            <p:cNvSpPr/>
            <p:nvPr/>
          </p:nvSpPr>
          <p:spPr>
            <a:xfrm>
              <a:off x="2128934" y="2957819"/>
              <a:ext cx="288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3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5" name="모서리가 둥근 직사각형 36">
              <a:extLst>
                <a:ext uri="{FF2B5EF4-FFF2-40B4-BE49-F238E27FC236}">
                  <a16:creationId xmlns="" xmlns:a16="http://schemas.microsoft.com/office/drawing/2014/main" id="{8617FA0F-F26C-41CB-AA1E-4E3304B88DB6}"/>
                </a:ext>
              </a:extLst>
            </p:cNvPr>
            <p:cNvSpPr/>
            <p:nvPr/>
          </p:nvSpPr>
          <p:spPr>
            <a:xfrm>
              <a:off x="2741460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b="0" dirty="0">
                  <a:solidFill>
                    <a:schemeClr val="tx1"/>
                  </a:solidFill>
                  <a:latin typeface="+mn-ea"/>
                </a:rPr>
                <a:t>10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6" name="모서리가 둥근 직사각형 37">
              <a:extLst>
                <a:ext uri="{FF2B5EF4-FFF2-40B4-BE49-F238E27FC236}">
                  <a16:creationId xmlns="" xmlns:a16="http://schemas.microsoft.com/office/drawing/2014/main" id="{E8FB8BD4-C1F4-4831-AC57-B20AC4F528D8}"/>
                </a:ext>
              </a:extLst>
            </p:cNvPr>
            <p:cNvSpPr/>
            <p:nvPr/>
          </p:nvSpPr>
          <p:spPr>
            <a:xfrm>
              <a:off x="3083723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2</a:t>
              </a:r>
              <a:r>
                <a:rPr lang="en-US" altLang="ko-KR" sz="700" b="0" dirty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7" name="모서리가 둥근 직사각형 38">
              <a:extLst>
                <a:ext uri="{FF2B5EF4-FFF2-40B4-BE49-F238E27FC236}">
                  <a16:creationId xmlns="" xmlns:a16="http://schemas.microsoft.com/office/drawing/2014/main" id="{1050A0A5-41D2-4C27-933E-4CD8B2338180}"/>
                </a:ext>
              </a:extLst>
            </p:cNvPr>
            <p:cNvSpPr/>
            <p:nvPr/>
          </p:nvSpPr>
          <p:spPr>
            <a:xfrm>
              <a:off x="3425985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30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FBFE8BE2-FB9B-461D-BB89-2E4498867FED}"/>
              </a:ext>
            </a:extLst>
          </p:cNvPr>
          <p:cNvSpPr/>
          <p:nvPr/>
        </p:nvSpPr>
        <p:spPr>
          <a:xfrm>
            <a:off x="3022665" y="4152457"/>
            <a:ext cx="1116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24575426-8752-4891-973C-1A24938D09D6}"/>
              </a:ext>
            </a:extLst>
          </p:cNvPr>
          <p:cNvSpPr/>
          <p:nvPr/>
        </p:nvSpPr>
        <p:spPr>
          <a:xfrm>
            <a:off x="3994665" y="4152457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52267434-A55D-4326-87D4-F78DC334CAE6}"/>
              </a:ext>
            </a:extLst>
          </p:cNvPr>
          <p:cNvSpPr/>
          <p:nvPr/>
        </p:nvSpPr>
        <p:spPr>
          <a:xfrm>
            <a:off x="5516463" y="5397473"/>
            <a:ext cx="4062002" cy="5435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F71FF97-ACAB-4B9D-9DB3-FBD729C05AEC}"/>
              </a:ext>
            </a:extLst>
          </p:cNvPr>
          <p:cNvSpPr/>
          <p:nvPr/>
        </p:nvSpPr>
        <p:spPr>
          <a:xfrm>
            <a:off x="9436495" y="5397473"/>
            <a:ext cx="144000" cy="5435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▲</a:t>
            </a:r>
            <a:endParaRPr lang="en-US" altLang="ko-KR" sz="800" b="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501E6635-F996-4D12-8E2B-7A08826772EB}"/>
              </a:ext>
            </a:extLst>
          </p:cNvPr>
          <p:cNvSpPr/>
          <p:nvPr/>
        </p:nvSpPr>
        <p:spPr>
          <a:xfrm>
            <a:off x="2524129" y="3249028"/>
            <a:ext cx="597439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활성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73933C65-B136-4515-B735-365FC0CF5833}"/>
              </a:ext>
            </a:extLst>
          </p:cNvPr>
          <p:cNvSpPr/>
          <p:nvPr/>
        </p:nvSpPr>
        <p:spPr>
          <a:xfrm>
            <a:off x="1980901" y="5608241"/>
            <a:ext cx="360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+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34B702D7-6A25-4007-B2C1-4012AF58ED6A}"/>
              </a:ext>
            </a:extLst>
          </p:cNvPr>
          <p:cNvSpPr/>
          <p:nvPr/>
        </p:nvSpPr>
        <p:spPr>
          <a:xfrm>
            <a:off x="2196901" y="560824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Rectangle 171">
            <a:extLst>
              <a:ext uri="{FF2B5EF4-FFF2-40B4-BE49-F238E27FC236}">
                <a16:creationId xmlns="" xmlns:a16="http://schemas.microsoft.com/office/drawing/2014/main" id="{23C22FDD-E98D-48F7-A4FC-07FB3DC4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261" y="3812594"/>
            <a:ext cx="933847" cy="14446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800" b="0" dirty="0">
                <a:latin typeface="+mn-ea"/>
              </a:rPr>
              <a:t>비활성</a:t>
            </a:r>
            <a:endParaRPr lang="en-US" altLang="ko-KR" sz="800" b="0" dirty="0">
              <a:latin typeface="+mn-ea"/>
            </a:endParaRPr>
          </a:p>
        </p:txBody>
      </p:sp>
      <p:sp>
        <p:nvSpPr>
          <p:cNvPr id="147" name="Rectangle 172">
            <a:extLst>
              <a:ext uri="{FF2B5EF4-FFF2-40B4-BE49-F238E27FC236}">
                <a16:creationId xmlns="" xmlns:a16="http://schemas.microsoft.com/office/drawing/2014/main" id="{1B10DB19-8B10-41D1-8C2A-A2DAB76D8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052" y="3812594"/>
            <a:ext cx="196056" cy="14446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▼</a:t>
            </a:r>
          </a:p>
        </p:txBody>
      </p:sp>
      <p:sp>
        <p:nvSpPr>
          <p:cNvPr id="148" name="Rectangle 171">
            <a:extLst>
              <a:ext uri="{FF2B5EF4-FFF2-40B4-BE49-F238E27FC236}">
                <a16:creationId xmlns="" xmlns:a16="http://schemas.microsoft.com/office/drawing/2014/main" id="{CB2AD40B-1835-4255-A466-EB1CCBE92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706" y="3812594"/>
            <a:ext cx="933847" cy="14446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800" dirty="0">
                <a:latin typeface="+mn-ea"/>
              </a:rPr>
              <a:t>활성</a:t>
            </a:r>
            <a:endParaRPr lang="en-US" altLang="ko-KR" sz="800" b="0" dirty="0">
              <a:latin typeface="+mn-ea"/>
            </a:endParaRPr>
          </a:p>
        </p:txBody>
      </p:sp>
      <p:sp>
        <p:nvSpPr>
          <p:cNvPr id="149" name="Rectangle 172">
            <a:extLst>
              <a:ext uri="{FF2B5EF4-FFF2-40B4-BE49-F238E27FC236}">
                <a16:creationId xmlns="" xmlns:a16="http://schemas.microsoft.com/office/drawing/2014/main" id="{E39ECD18-9BEC-4CDF-AB24-2DA4D2C32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97" y="3812594"/>
            <a:ext cx="196056" cy="14446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▼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8EB7B849-ECF2-4A13-8609-9CA95AFEEF1B}"/>
              </a:ext>
            </a:extLst>
          </p:cNvPr>
          <p:cNvSpPr/>
          <p:nvPr/>
        </p:nvSpPr>
        <p:spPr>
          <a:xfrm>
            <a:off x="3274627" y="3249028"/>
            <a:ext cx="597439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비활성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="" xmlns:a16="http://schemas.microsoft.com/office/drawing/2014/main" id="{5915A1F8-5D77-4963-88A5-24032DE9AF1C}"/>
              </a:ext>
            </a:extLst>
          </p:cNvPr>
          <p:cNvGrpSpPr/>
          <p:nvPr/>
        </p:nvGrpSpPr>
        <p:grpSpPr>
          <a:xfrm>
            <a:off x="5514681" y="4761872"/>
            <a:ext cx="4071633" cy="471766"/>
            <a:chOff x="6078170" y="6155941"/>
            <a:chExt cx="4071633" cy="471766"/>
          </a:xfrm>
        </p:grpSpPr>
        <p:sp>
          <p:nvSpPr>
            <p:cNvPr id="152" name="직사각형 151">
              <a:extLst>
                <a:ext uri="{FF2B5EF4-FFF2-40B4-BE49-F238E27FC236}">
                  <a16:creationId xmlns="" xmlns:a16="http://schemas.microsoft.com/office/drawing/2014/main" id="{52329005-5A35-45DD-85FB-E8FE246D2CBA}"/>
                </a:ext>
              </a:extLst>
            </p:cNvPr>
            <p:cNvSpPr/>
            <p:nvPr/>
          </p:nvSpPr>
          <p:spPr>
            <a:xfrm>
              <a:off x="6078170" y="6155941"/>
              <a:ext cx="3600033" cy="4717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>
                <a:defRPr/>
              </a:pPr>
              <a:endParaRPr lang="ko-KR" altLang="en-US" sz="8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="" xmlns:a16="http://schemas.microsoft.com/office/drawing/2014/main" id="{7AD3A7F5-6F91-490B-AA1A-44DC881BFD47}"/>
                </a:ext>
              </a:extLst>
            </p:cNvPr>
            <p:cNvSpPr/>
            <p:nvPr/>
          </p:nvSpPr>
          <p:spPr>
            <a:xfrm>
              <a:off x="9678203" y="6155941"/>
              <a:ext cx="471600" cy="4717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+mn-ea"/>
                </a:rPr>
                <a:t>등록</a:t>
              </a:r>
            </a:p>
          </p:txBody>
        </p:sp>
      </p:grpSp>
      <p:grpSp>
        <p:nvGrpSpPr>
          <p:cNvPr id="154" name="그룹 11">
            <a:extLst>
              <a:ext uri="{FF2B5EF4-FFF2-40B4-BE49-F238E27FC236}">
                <a16:creationId xmlns="" xmlns:a16="http://schemas.microsoft.com/office/drawing/2014/main" id="{8C920939-23DF-4490-AFC9-66F2DFEF66F3}"/>
              </a:ext>
            </a:extLst>
          </p:cNvPr>
          <p:cNvGrpSpPr>
            <a:grpSpLocks/>
          </p:cNvGrpSpPr>
          <p:nvPr/>
        </p:nvGrpSpPr>
        <p:grpSpPr bwMode="auto">
          <a:xfrm>
            <a:off x="2444176" y="6374559"/>
            <a:ext cx="2787786" cy="215588"/>
            <a:chOff x="367236" y="3957065"/>
            <a:chExt cx="3214693" cy="219323"/>
          </a:xfrm>
          <a:solidFill>
            <a:schemeClr val="bg1"/>
          </a:solidFill>
        </p:grpSpPr>
        <p:sp>
          <p:nvSpPr>
            <p:cNvPr id="155" name="자유형 14">
              <a:extLst>
                <a:ext uri="{FF2B5EF4-FFF2-40B4-BE49-F238E27FC236}">
                  <a16:creationId xmlns="" xmlns:a16="http://schemas.microsoft.com/office/drawing/2014/main" id="{42D71F82-D66A-48E4-AEBF-671B4AD34B60}"/>
                </a:ext>
              </a:extLst>
            </p:cNvPr>
            <p:cNvSpPr/>
            <p:nvPr userDrawn="1"/>
          </p:nvSpPr>
          <p:spPr bwMode="auto">
            <a:xfrm>
              <a:off x="367236" y="3987319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56" name="자유형 16">
              <a:extLst>
                <a:ext uri="{FF2B5EF4-FFF2-40B4-BE49-F238E27FC236}">
                  <a16:creationId xmlns="" xmlns:a16="http://schemas.microsoft.com/office/drawing/2014/main" id="{57CCB6A1-96F5-4881-B90D-A6BD4D715863}"/>
                </a:ext>
              </a:extLst>
            </p:cNvPr>
            <p:cNvSpPr/>
            <p:nvPr userDrawn="1"/>
          </p:nvSpPr>
          <p:spPr bwMode="auto">
            <a:xfrm>
              <a:off x="367236" y="4055401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57" name="자유형 15">
              <a:extLst>
                <a:ext uri="{FF2B5EF4-FFF2-40B4-BE49-F238E27FC236}">
                  <a16:creationId xmlns="" xmlns:a16="http://schemas.microsoft.com/office/drawing/2014/main" id="{4B9290F0-9401-4575-88DD-64CF73F19CC1}"/>
                </a:ext>
              </a:extLst>
            </p:cNvPr>
            <p:cNvSpPr/>
            <p:nvPr userDrawn="1"/>
          </p:nvSpPr>
          <p:spPr bwMode="auto">
            <a:xfrm>
              <a:off x="367236" y="3957065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158" name="그룹 11">
            <a:extLst>
              <a:ext uri="{FF2B5EF4-FFF2-40B4-BE49-F238E27FC236}">
                <a16:creationId xmlns="" xmlns:a16="http://schemas.microsoft.com/office/drawing/2014/main" id="{E368687D-23C8-4D00-8EA3-3A4D3F4BC79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163091" y="4002066"/>
            <a:ext cx="830744" cy="153432"/>
            <a:chOff x="367236" y="3957065"/>
            <a:chExt cx="3214693" cy="219323"/>
          </a:xfrm>
          <a:solidFill>
            <a:schemeClr val="bg1"/>
          </a:solidFill>
        </p:grpSpPr>
        <p:sp>
          <p:nvSpPr>
            <p:cNvPr id="159" name="자유형 14">
              <a:extLst>
                <a:ext uri="{FF2B5EF4-FFF2-40B4-BE49-F238E27FC236}">
                  <a16:creationId xmlns="" xmlns:a16="http://schemas.microsoft.com/office/drawing/2014/main" id="{3B2E08D8-33BA-400E-A5DF-8030A5747513}"/>
                </a:ext>
              </a:extLst>
            </p:cNvPr>
            <p:cNvSpPr/>
            <p:nvPr userDrawn="1"/>
          </p:nvSpPr>
          <p:spPr bwMode="auto">
            <a:xfrm>
              <a:off x="367236" y="3987319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60" name="자유형 16">
              <a:extLst>
                <a:ext uri="{FF2B5EF4-FFF2-40B4-BE49-F238E27FC236}">
                  <a16:creationId xmlns="" xmlns:a16="http://schemas.microsoft.com/office/drawing/2014/main" id="{F970BF7C-3C3F-4DC6-AFDF-AB733B2EFAA4}"/>
                </a:ext>
              </a:extLst>
            </p:cNvPr>
            <p:cNvSpPr/>
            <p:nvPr userDrawn="1"/>
          </p:nvSpPr>
          <p:spPr bwMode="auto">
            <a:xfrm>
              <a:off x="367236" y="4055401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61" name="자유형 15">
              <a:extLst>
                <a:ext uri="{FF2B5EF4-FFF2-40B4-BE49-F238E27FC236}">
                  <a16:creationId xmlns="" xmlns:a16="http://schemas.microsoft.com/office/drawing/2014/main" id="{6994B268-2A48-4158-9B85-9D5C0FD06FFF}"/>
                </a:ext>
              </a:extLst>
            </p:cNvPr>
            <p:cNvSpPr/>
            <p:nvPr userDrawn="1"/>
          </p:nvSpPr>
          <p:spPr bwMode="auto">
            <a:xfrm>
              <a:off x="367236" y="3957065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F1C8E90C-3964-420F-86ED-EC898BECF95F}"/>
              </a:ext>
            </a:extLst>
          </p:cNvPr>
          <p:cNvSpPr/>
          <p:nvPr/>
        </p:nvSpPr>
        <p:spPr>
          <a:xfrm>
            <a:off x="2528813" y="5625459"/>
            <a:ext cx="10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="" xmlns:a16="http://schemas.microsoft.com/office/drawing/2014/main" id="{856D28FF-075B-48AF-9531-33AF0774AA59}"/>
              </a:ext>
            </a:extLst>
          </p:cNvPr>
          <p:cNvGrpSpPr/>
          <p:nvPr/>
        </p:nvGrpSpPr>
        <p:grpSpPr>
          <a:xfrm>
            <a:off x="9274495" y="2346010"/>
            <a:ext cx="468000" cy="433093"/>
            <a:chOff x="-592183" y="5278583"/>
            <a:chExt cx="468000" cy="433093"/>
          </a:xfrm>
        </p:grpSpPr>
        <p:grpSp>
          <p:nvGrpSpPr>
            <p:cNvPr id="164" name="그룹 163">
              <a:extLst>
                <a:ext uri="{FF2B5EF4-FFF2-40B4-BE49-F238E27FC236}">
                  <a16:creationId xmlns="" xmlns:a16="http://schemas.microsoft.com/office/drawing/2014/main" id="{FD732682-B0A1-4B80-AB3F-6CEA9989DBA9}"/>
                </a:ext>
              </a:extLst>
            </p:cNvPr>
            <p:cNvGrpSpPr/>
            <p:nvPr/>
          </p:nvGrpSpPr>
          <p:grpSpPr>
            <a:xfrm>
              <a:off x="-592183" y="5278583"/>
              <a:ext cx="468000" cy="433093"/>
              <a:chOff x="-1697361" y="4221313"/>
              <a:chExt cx="1592710" cy="1490364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="" xmlns:a16="http://schemas.microsoft.com/office/drawing/2014/main" id="{2250C152-A2B3-4CC9-A954-1A9E25AAE6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97359" y="4266436"/>
                <a:ext cx="1592706" cy="1445239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="" xmlns:a16="http://schemas.microsoft.com/office/drawing/2014/main" id="{AC8103D5-B712-4684-B73B-43305840D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669011" y="4227840"/>
                <a:ext cx="1564360" cy="148383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="" xmlns:a16="http://schemas.microsoft.com/office/drawing/2014/main" id="{7E9A0B33-35E2-44B9-9EE2-A04D4D3B9244}"/>
                  </a:ext>
                </a:extLst>
              </p:cNvPr>
              <p:cNvSpPr/>
              <p:nvPr/>
            </p:nvSpPr>
            <p:spPr>
              <a:xfrm>
                <a:off x="-1697358" y="4227841"/>
                <a:ext cx="1592707" cy="1483836"/>
              </a:xfrm>
              <a:prstGeom prst="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69" name="직선 연결선 168">
                <a:extLst>
                  <a:ext uri="{FF2B5EF4-FFF2-40B4-BE49-F238E27FC236}">
                    <a16:creationId xmlns="" xmlns:a16="http://schemas.microsoft.com/office/drawing/2014/main" id="{4375BAFC-0904-4EB9-93F1-C8B68BEF80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97359" y="4221313"/>
                <a:ext cx="1592706" cy="149036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="" xmlns:a16="http://schemas.microsoft.com/office/drawing/2014/main" id="{F90A8303-D9C0-4390-8FA9-3C2057BA12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697361" y="4227838"/>
                <a:ext cx="1592708" cy="146921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직사각형 164">
              <a:extLst>
                <a:ext uri="{FF2B5EF4-FFF2-40B4-BE49-F238E27FC236}">
                  <a16:creationId xmlns="" xmlns:a16="http://schemas.microsoft.com/office/drawing/2014/main" id="{C30F4486-B992-42BE-AF43-42D9CBC894E7}"/>
                </a:ext>
              </a:extLst>
            </p:cNvPr>
            <p:cNvSpPr/>
            <p:nvPr/>
          </p:nvSpPr>
          <p:spPr>
            <a:xfrm>
              <a:off x="-517954" y="5336616"/>
              <a:ext cx="319542" cy="3189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</a:rPr>
                <a:t>상품</a:t>
              </a:r>
              <a:endParaRPr lang="en-US" altLang="ko-KR" sz="800" dirty="0">
                <a:latin typeface="+mn-ea"/>
              </a:endParaRPr>
            </a:p>
            <a:p>
              <a:pPr algn="ctr"/>
              <a:r>
                <a:rPr lang="en-US" altLang="ko-KR" sz="800" dirty="0">
                  <a:latin typeface="+mn-ea"/>
                </a:rPr>
                <a:t>IMG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D42107CA-2EBD-476A-9D6C-744B1AC8C86E}"/>
              </a:ext>
            </a:extLst>
          </p:cNvPr>
          <p:cNvSpPr/>
          <p:nvPr/>
        </p:nvSpPr>
        <p:spPr>
          <a:xfrm>
            <a:off x="3027344" y="5215073"/>
            <a:ext cx="860109" cy="144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★ ★ ★ ★ ★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9F3FBD02-F1D3-45FB-9425-A7D3561BD8AE}"/>
              </a:ext>
            </a:extLst>
          </p:cNvPr>
          <p:cNvSpPr/>
          <p:nvPr/>
        </p:nvSpPr>
        <p:spPr>
          <a:xfrm>
            <a:off x="3855370" y="5215073"/>
            <a:ext cx="144000" cy="144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637A0F08-E2C7-4DA3-9F4E-07DC05EA1C9D}"/>
              </a:ext>
            </a:extLst>
          </p:cNvPr>
          <p:cNvSpPr/>
          <p:nvPr/>
        </p:nvSpPr>
        <p:spPr>
          <a:xfrm>
            <a:off x="3022665" y="4157110"/>
            <a:ext cx="1116000" cy="57644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>
                <a:solidFill>
                  <a:schemeClr val="bg1"/>
                </a:solidFill>
                <a:latin typeface="+mn-ea"/>
              </a:rPr>
              <a:t>전체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>
                <a:solidFill>
                  <a:schemeClr val="bg1"/>
                </a:solidFill>
                <a:latin typeface="+mn-ea"/>
              </a:rPr>
              <a:t>상품명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상품설명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C7C8A419-28AF-4281-88F9-EE5D7ADE244D}"/>
              </a:ext>
            </a:extLst>
          </p:cNvPr>
          <p:cNvSpPr txBox="1"/>
          <p:nvPr/>
        </p:nvSpPr>
        <p:spPr>
          <a:xfrm>
            <a:off x="65692" y="129164"/>
            <a:ext cx="182390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공통폼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4" name="Google Shape;49;p48"/>
          <p:cNvSpPr/>
          <p:nvPr/>
        </p:nvSpPr>
        <p:spPr>
          <a:xfrm>
            <a:off x="322240" y="1046500"/>
            <a:ext cx="2714078" cy="12583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n-ea"/>
                <a:cs typeface="Gulim"/>
                <a:sym typeface="Gulim"/>
              </a:rPr>
              <a:t>&lt;&lt; </a:t>
            </a:r>
            <a:r>
              <a:rPr lang="en-US" sz="800" b="1" dirty="0" err="1">
                <a:solidFill>
                  <a:schemeClr val="lt1"/>
                </a:solidFill>
                <a:latin typeface="+mn-ea"/>
                <a:cs typeface="Gulim"/>
                <a:sym typeface="Gulim"/>
              </a:rPr>
              <a:t>이전페이지</a:t>
            </a:r>
            <a:r>
              <a:rPr lang="en-US" sz="800" b="1" dirty="0">
                <a:solidFill>
                  <a:schemeClr val="lt1"/>
                </a:solidFill>
                <a:latin typeface="+mn-ea"/>
                <a:cs typeface="Gulim"/>
                <a:sym typeface="Gulim"/>
              </a:rPr>
              <a:t> 이어서</a:t>
            </a:r>
            <a:endParaRPr dirty="0">
              <a:latin typeface="+mn-ea"/>
            </a:endParaRPr>
          </a:p>
        </p:txBody>
      </p:sp>
      <p:sp>
        <p:nvSpPr>
          <p:cNvPr id="175" name="Google Shape;43;p47"/>
          <p:cNvSpPr/>
          <p:nvPr/>
        </p:nvSpPr>
        <p:spPr>
          <a:xfrm>
            <a:off x="322345" y="890583"/>
            <a:ext cx="2722471" cy="1352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err="1">
                <a:solidFill>
                  <a:schemeClr val="lt1"/>
                </a:solidFill>
                <a:latin typeface="+mn-ea"/>
                <a:cs typeface="Gulim"/>
                <a:sym typeface="Gulim"/>
              </a:rPr>
              <a:t>다음페이지</a:t>
            </a:r>
            <a:r>
              <a:rPr lang="en-US" sz="800" b="1" dirty="0">
                <a:solidFill>
                  <a:schemeClr val="lt1"/>
                </a:solidFill>
                <a:latin typeface="+mn-ea"/>
                <a:cs typeface="Gulim"/>
                <a:sym typeface="Gulim"/>
              </a:rPr>
              <a:t> 이어서 &gt;&gt;</a:t>
            </a:r>
            <a:endParaRPr sz="800" b="1" dirty="0">
              <a:solidFill>
                <a:schemeClr val="lt1"/>
              </a:solidFill>
              <a:latin typeface="+mn-ea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886898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34402"/>
              </p:ext>
            </p:extLst>
          </p:nvPr>
        </p:nvGraphicFramePr>
        <p:xfrm>
          <a:off x="7724950" y="812960"/>
          <a:ext cx="2118956" cy="143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Footer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Footer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변경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_MO_02.</a:t>
            </a:r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로그인 후 </a:t>
            </a:r>
            <a:r>
              <a:rPr lang="en-US" altLang="ko-KR" sz="800" dirty="0" smtClean="0">
                <a:latin typeface="+mn-ea"/>
              </a:rPr>
              <a:t>&gt; Footer </a:t>
            </a:r>
            <a:r>
              <a:rPr lang="ko-KR" altLang="en-US" sz="800" dirty="0" smtClean="0">
                <a:latin typeface="+mn-ea"/>
              </a:rPr>
              <a:t>영역</a:t>
            </a:r>
          </a:p>
        </p:txBody>
      </p:sp>
      <p:sp>
        <p:nvSpPr>
          <p:cNvPr id="176" name="직사각형 175"/>
          <p:cNvSpPr/>
          <p:nvPr/>
        </p:nvSpPr>
        <p:spPr>
          <a:xfrm>
            <a:off x="6583761" y="1297987"/>
            <a:ext cx="1055714" cy="359679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AutoNum type="arabicPeriod"/>
            </a:pPr>
            <a:endParaRPr lang="ko-KR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267327" y="2123893"/>
            <a:ext cx="2349768" cy="1190287"/>
            <a:chOff x="5637897" y="1196014"/>
            <a:chExt cx="2349768" cy="1190287"/>
          </a:xfrm>
        </p:grpSpPr>
        <p:sp>
          <p:nvSpPr>
            <p:cNvPr id="105" name="직사각형 104"/>
            <p:cNvSpPr/>
            <p:nvPr/>
          </p:nvSpPr>
          <p:spPr>
            <a:xfrm>
              <a:off x="5637897" y="1416805"/>
              <a:ext cx="2349768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rgbClr val="222222"/>
                  </a:solidFill>
                  <a:latin typeface="+mn-ea"/>
                </a:rPr>
                <a:t>02-840-6907(</a:t>
              </a:r>
              <a:r>
                <a:rPr lang="ko-KR" altLang="en-US" sz="1400" b="1" dirty="0" smtClean="0">
                  <a:solidFill>
                    <a:srgbClr val="222222"/>
                  </a:solidFill>
                  <a:latin typeface="+mn-ea"/>
                </a:rPr>
                <a:t>유료</a:t>
              </a:r>
              <a:r>
                <a:rPr lang="en-US" altLang="ko-KR" sz="1400" b="1" dirty="0" smtClean="0">
                  <a:solidFill>
                    <a:srgbClr val="222222"/>
                  </a:solidFill>
                  <a:latin typeface="+mn-ea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rgbClr val="717B8A"/>
                  </a:solidFill>
                  <a:latin typeface="+mn-ea"/>
                </a:rPr>
                <a:t>평일 </a:t>
              </a:r>
              <a:r>
                <a:rPr lang="en-US" altLang="ko-KR" sz="800" dirty="0">
                  <a:solidFill>
                    <a:srgbClr val="717B8A"/>
                  </a:solidFill>
                  <a:latin typeface="+mn-ea"/>
                </a:rPr>
                <a:t>9:00 ~ 18:00 </a:t>
              </a:r>
              <a:endParaRPr lang="en-US" altLang="ko-KR" sz="800" dirty="0" smtClean="0">
                <a:solidFill>
                  <a:srgbClr val="717B8A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rgbClr val="717B8A"/>
                  </a:solidFill>
                  <a:latin typeface="+mn-ea"/>
                </a:rPr>
                <a:t>점심시간 </a:t>
              </a:r>
              <a:r>
                <a:rPr lang="en-US" altLang="ko-KR" sz="800" dirty="0" smtClean="0">
                  <a:solidFill>
                    <a:srgbClr val="717B8A"/>
                  </a:solidFill>
                  <a:latin typeface="+mn-ea"/>
                </a:rPr>
                <a:t>12:00 </a:t>
              </a:r>
              <a:r>
                <a:rPr lang="en-US" altLang="ko-KR" sz="800" dirty="0">
                  <a:solidFill>
                    <a:srgbClr val="717B8A"/>
                  </a:solidFill>
                  <a:latin typeface="+mn-ea"/>
                </a:rPr>
                <a:t>~ </a:t>
              </a:r>
              <a:r>
                <a:rPr lang="en-US" altLang="ko-KR" sz="800" dirty="0" smtClean="0">
                  <a:solidFill>
                    <a:srgbClr val="717B8A"/>
                  </a:solidFill>
                  <a:latin typeface="+mn-ea"/>
                </a:rPr>
                <a:t>13:00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717B8A"/>
                  </a:solidFill>
                  <a:latin typeface="+mn-ea"/>
                </a:rPr>
                <a:t>토</a:t>
              </a:r>
              <a:r>
                <a:rPr lang="en-US" altLang="ko-KR" sz="800" dirty="0">
                  <a:solidFill>
                    <a:srgbClr val="717B8A"/>
                  </a:solidFill>
                  <a:latin typeface="+mn-ea"/>
                </a:rPr>
                <a:t>,</a:t>
              </a:r>
              <a:r>
                <a:rPr lang="ko-KR" altLang="en-US" sz="800" dirty="0">
                  <a:solidFill>
                    <a:srgbClr val="717B8A"/>
                  </a:solidFill>
                  <a:latin typeface="+mn-ea"/>
                </a:rPr>
                <a:t>일</a:t>
              </a:r>
              <a:r>
                <a:rPr lang="en-US" altLang="ko-KR" sz="800" dirty="0">
                  <a:solidFill>
                    <a:srgbClr val="717B8A"/>
                  </a:solidFill>
                  <a:latin typeface="+mn-ea"/>
                </a:rPr>
                <a:t>,</a:t>
              </a:r>
              <a:r>
                <a:rPr lang="ko-KR" altLang="en-US" sz="800" dirty="0">
                  <a:solidFill>
                    <a:srgbClr val="717B8A"/>
                  </a:solidFill>
                  <a:latin typeface="+mn-ea"/>
                </a:rPr>
                <a:t>공휴일 </a:t>
              </a:r>
              <a:r>
                <a:rPr lang="ko-KR" altLang="en-US" sz="800" dirty="0" smtClean="0">
                  <a:solidFill>
                    <a:srgbClr val="717B8A"/>
                  </a:solidFill>
                  <a:latin typeface="+mn-ea"/>
                </a:rPr>
                <a:t>휴무</a:t>
              </a:r>
              <a:endParaRPr lang="en-US" altLang="ko-KR" sz="800" b="0" i="0" dirty="0">
                <a:solidFill>
                  <a:srgbClr val="717B8A"/>
                </a:solidFill>
                <a:effectLst/>
                <a:latin typeface="+mn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637897" y="1196014"/>
              <a:ext cx="17633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+mn-ea"/>
                </a:rPr>
                <a:t>고객센터</a:t>
              </a:r>
              <a:endParaRPr lang="ko-KR" altLang="en-US" sz="1000" dirty="0" smtClean="0"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65504" y="2344684"/>
            <a:ext cx="455477" cy="989813"/>
            <a:chOff x="2716461" y="1217376"/>
            <a:chExt cx="455477" cy="989813"/>
          </a:xfrm>
        </p:grpSpPr>
        <p:sp>
          <p:nvSpPr>
            <p:cNvPr id="9" name="타원 8"/>
            <p:cNvSpPr/>
            <p:nvPr/>
          </p:nvSpPr>
          <p:spPr>
            <a:xfrm>
              <a:off x="2720752" y="1217376"/>
              <a:ext cx="446894" cy="42533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TOP</a:t>
              </a:r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716461" y="1737478"/>
              <a:ext cx="455477" cy="469711"/>
              <a:chOff x="6717196" y="5443565"/>
              <a:chExt cx="455477" cy="46971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11" name="타원 110"/>
              <p:cNvSpPr/>
              <p:nvPr/>
            </p:nvSpPr>
            <p:spPr>
              <a:xfrm>
                <a:off x="6717196" y="5443565"/>
                <a:ext cx="455477" cy="469711"/>
              </a:xfrm>
              <a:prstGeom prst="ellipse">
                <a:avLst/>
              </a:prstGeom>
              <a:solidFill>
                <a:schemeClr val="accent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717196" y="5535176"/>
                <a:ext cx="455477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ko-KR" altLang="en-US" sz="700" dirty="0" err="1" smtClean="0">
                    <a:latin typeface="+mn-ea"/>
                  </a:rPr>
                  <a:t>카카오톡</a:t>
                </a:r>
                <a:endParaRPr lang="en-US" altLang="ko-KR" sz="700" dirty="0" smtClean="0">
                  <a:latin typeface="+mn-ea"/>
                </a:endParaRPr>
              </a:p>
              <a:p>
                <a:pPr algn="ctr"/>
                <a:r>
                  <a:rPr lang="ko-KR" altLang="en-US" sz="700" dirty="0" smtClean="0">
                    <a:latin typeface="+mn-ea"/>
                  </a:rPr>
                  <a:t>문의</a:t>
                </a:r>
              </a:p>
            </p:txBody>
          </p:sp>
        </p:grpSp>
      </p:grpSp>
      <p:sp>
        <p:nvSpPr>
          <p:cNvPr id="127" name="직사각형 126"/>
          <p:cNvSpPr/>
          <p:nvPr/>
        </p:nvSpPr>
        <p:spPr>
          <a:xfrm>
            <a:off x="169448" y="3455917"/>
            <a:ext cx="3091782" cy="6444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회사소개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배송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결제안내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| 1:1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문의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개인정보처리방침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| FAQ |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공지사항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61021" y="4195129"/>
            <a:ext cx="2900319" cy="215019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latin typeface="+mn-ea"/>
              </a:rPr>
              <a:t>JW</a:t>
            </a:r>
            <a:r>
              <a:rPr lang="ko-KR" altLang="en-US" sz="1000" b="1" dirty="0">
                <a:latin typeface="+mn-ea"/>
              </a:rPr>
              <a:t>중외제약</a:t>
            </a:r>
            <a:r>
              <a:rPr lang="ko-KR" altLang="en-US" sz="1000" b="1" dirty="0" smtClean="0">
                <a:latin typeface="+mn-ea"/>
              </a:rPr>
              <a:t>㈜</a:t>
            </a:r>
            <a:endParaRPr lang="en-US" altLang="ko-KR" sz="1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+mn-ea"/>
              </a:rPr>
              <a:t>대표이사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신영섭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TEL : 02-840-6907   |    (</a:t>
            </a:r>
            <a:r>
              <a:rPr lang="en-US" altLang="ko-KR" sz="800" dirty="0">
                <a:latin typeface="+mn-ea"/>
              </a:rPr>
              <a:t>13840) </a:t>
            </a:r>
            <a:r>
              <a:rPr lang="ko-KR" altLang="en-US" sz="800" dirty="0">
                <a:latin typeface="+mn-ea"/>
              </a:rPr>
              <a:t>경기도 과천시 과천대로</a:t>
            </a:r>
            <a:r>
              <a:rPr lang="en-US" altLang="ko-KR" sz="800" dirty="0">
                <a:latin typeface="+mn-ea"/>
              </a:rPr>
              <a:t>7</a:t>
            </a:r>
            <a:r>
              <a:rPr lang="ko-KR" altLang="en-US" sz="800" dirty="0">
                <a:latin typeface="+mn-ea"/>
              </a:rPr>
              <a:t>길 </a:t>
            </a:r>
            <a:r>
              <a:rPr lang="en-US" altLang="ko-KR" sz="800" dirty="0">
                <a:latin typeface="+mn-ea"/>
              </a:rPr>
              <a:t>38 (</a:t>
            </a:r>
            <a:r>
              <a:rPr lang="ko-KR" altLang="en-US" sz="800" dirty="0">
                <a:latin typeface="+mn-ea"/>
              </a:rPr>
              <a:t>갈현동</a:t>
            </a:r>
            <a:r>
              <a:rPr lang="en-US" altLang="ko-KR" sz="800" dirty="0">
                <a:latin typeface="+mn-ea"/>
              </a:rPr>
              <a:t>) JW</a:t>
            </a:r>
            <a:r>
              <a:rPr lang="ko-KR" altLang="en-US" sz="800" dirty="0" smtClean="0">
                <a:latin typeface="+mn-ea"/>
              </a:rPr>
              <a:t>과천사옥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ko-KR" altLang="en-US" sz="800" dirty="0">
                <a:latin typeface="+mn-ea"/>
              </a:rPr>
              <a:t>사업자등록번호 </a:t>
            </a:r>
            <a:r>
              <a:rPr lang="en-US" altLang="ko-KR" sz="800" dirty="0" smtClean="0">
                <a:latin typeface="+mn-ea"/>
              </a:rPr>
              <a:t>: 118-81-02477</a:t>
            </a:r>
            <a:r>
              <a:rPr lang="en-US" altLang="ko-KR" sz="800" dirty="0">
                <a:latin typeface="+mn-ea"/>
              </a:rPr>
              <a:t> </a:t>
            </a:r>
            <a:r>
              <a:rPr lang="en-US" altLang="ko-KR" sz="800" dirty="0" smtClean="0">
                <a:latin typeface="+mn-ea"/>
              </a:rPr>
              <a:t>  |</a:t>
            </a:r>
            <a:r>
              <a:rPr lang="en-US" altLang="ko-KR" sz="800" dirty="0">
                <a:latin typeface="+mn-ea"/>
              </a:rPr>
              <a:t> </a:t>
            </a:r>
            <a:r>
              <a:rPr lang="en-US" altLang="ko-KR" sz="800" dirty="0" smtClean="0">
                <a:latin typeface="+mn-ea"/>
              </a:rPr>
              <a:t>  </a:t>
            </a:r>
            <a:r>
              <a:rPr lang="ko-KR" altLang="en-US" sz="800" dirty="0" smtClean="0">
                <a:latin typeface="+mn-ea"/>
              </a:rPr>
              <a:t>통신판매업신고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제</a:t>
            </a:r>
            <a:r>
              <a:rPr lang="en-US" altLang="ko-KR" sz="800" dirty="0">
                <a:latin typeface="+mn-ea"/>
              </a:rPr>
              <a:t>2012-</a:t>
            </a:r>
            <a:r>
              <a:rPr lang="ko-KR" altLang="en-US" sz="800" dirty="0">
                <a:latin typeface="+mn-ea"/>
              </a:rPr>
              <a:t>서울서초</a:t>
            </a:r>
            <a:r>
              <a:rPr lang="en-US" altLang="ko-KR" sz="800" dirty="0">
                <a:latin typeface="+mn-ea"/>
              </a:rPr>
              <a:t>-1380</a:t>
            </a:r>
            <a:r>
              <a:rPr lang="ko-KR" altLang="en-US" sz="800" dirty="0">
                <a:latin typeface="+mn-ea"/>
              </a:rPr>
              <a:t>호 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+mn-ea"/>
              </a:rPr>
              <a:t>건강식품판매신고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동작 제</a:t>
            </a:r>
            <a:r>
              <a:rPr lang="en-US" altLang="ko-KR" sz="800" dirty="0">
                <a:latin typeface="+mn-ea"/>
              </a:rPr>
              <a:t>00008</a:t>
            </a:r>
            <a:r>
              <a:rPr lang="ko-KR" altLang="en-US" sz="800" dirty="0" smtClean="0">
                <a:latin typeface="+mn-ea"/>
              </a:rPr>
              <a:t>호  </a:t>
            </a:r>
            <a:r>
              <a:rPr lang="ko-KR" altLang="en-US" sz="800" dirty="0">
                <a:latin typeface="+mn-ea"/>
              </a:rPr>
              <a:t> </a:t>
            </a:r>
            <a:r>
              <a:rPr lang="en-US" altLang="ko-KR" sz="800" dirty="0">
                <a:latin typeface="+mn-ea"/>
              </a:rPr>
              <a:t>| </a:t>
            </a:r>
            <a:r>
              <a:rPr lang="en-US" altLang="ko-KR" sz="800" dirty="0" smtClean="0">
                <a:latin typeface="+mn-ea"/>
              </a:rPr>
              <a:t>  </a:t>
            </a:r>
            <a:r>
              <a:rPr lang="ko-KR" altLang="en-US" sz="800" dirty="0" smtClean="0">
                <a:latin typeface="+mn-ea"/>
              </a:rPr>
              <a:t>의료기기판매업신고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동작 </a:t>
            </a:r>
            <a:r>
              <a:rPr lang="ko-KR" altLang="en-US" sz="800" dirty="0">
                <a:latin typeface="+mn-ea"/>
              </a:rPr>
              <a:t>제 </a:t>
            </a:r>
            <a:r>
              <a:rPr lang="en-US" altLang="ko-KR" sz="800" dirty="0">
                <a:latin typeface="+mn-ea"/>
              </a:rPr>
              <a:t>166</a:t>
            </a:r>
            <a:r>
              <a:rPr lang="ko-KR" altLang="en-US" sz="800" dirty="0" smtClean="0">
                <a:latin typeface="+mn-ea"/>
              </a:rPr>
              <a:t>호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© </a:t>
            </a:r>
            <a:r>
              <a:rPr lang="en-US" altLang="ko-KR" sz="800" dirty="0">
                <a:latin typeface="+mn-ea"/>
              </a:rPr>
              <a:t>2020 JW</a:t>
            </a:r>
            <a:r>
              <a:rPr lang="ko-KR" altLang="en-US" sz="800" dirty="0">
                <a:latin typeface="+mn-ea"/>
              </a:rPr>
              <a:t>중외제약 </a:t>
            </a:r>
            <a:r>
              <a:rPr lang="en-US" altLang="ko-KR" sz="800" dirty="0">
                <a:latin typeface="+mn-ea"/>
              </a:rPr>
              <a:t>All rights reserved</a:t>
            </a:r>
            <a:r>
              <a:rPr lang="en-US" altLang="ko-KR" sz="800" dirty="0" smtClean="0">
                <a:latin typeface="+mn-ea"/>
              </a:rPr>
              <a:t>.</a:t>
            </a:r>
            <a:endParaRPr lang="en-US" altLang="ko-KR" sz="800" dirty="0"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53021" y="1924863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587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카테고리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644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0732"/>
              </p:ext>
            </p:extLst>
          </p:nvPr>
        </p:nvGraphicFramePr>
        <p:xfrm>
          <a:off x="7724950" y="812960"/>
          <a:ext cx="2118956" cy="43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팝업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플로팅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메뉴에서 카테고리 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노출되는 화면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되는 내용이 많은 경우 팝업 전체 스크롤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타이틀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X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닫힘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 카테고리</a:t>
                      </a:r>
                      <a:endParaRPr lang="en-US" altLang="ko-KR" sz="800" b="1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병원몰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전문의약품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약국몰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일반의약품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부외품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고도화 시 적용될 카테고리는 카테고리 개선리스트 엑셀 문서 확인 필요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레드마인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 수정요청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#2816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참고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[2a] 2detpeh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명</a:t>
                      </a:r>
                      <a:endParaRPr lang="en-US" altLang="ko-KR" sz="800" b="1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 - default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첫 번째 메뉴 선택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해당되는 하위 메뉴가 우측에 노출됨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[2b] 3depth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명</a:t>
                      </a:r>
                      <a:endParaRPr lang="en-US" altLang="ko-KR" sz="800" b="1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해당 서브페이지로 이동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카테고리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배너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노출될 배너 있는 경우 해당 위치에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n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개 등록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초 자동롤링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_MO_02.</a:t>
            </a:r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로그인 후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카테고리 팝업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카테고리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71054" y="74911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73540"/>
              </p:ext>
            </p:extLst>
          </p:nvPr>
        </p:nvGraphicFramePr>
        <p:xfrm>
          <a:off x="173019" y="1382151"/>
          <a:ext cx="308779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57"/>
                <a:gridCol w="252028"/>
                <a:gridCol w="1512169"/>
                <a:gridCol w="36004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영양수액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전체보기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일반수액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비급여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주사제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급여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백신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생물학적제제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경구의약품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대사의약품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향정신성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외용제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진단키드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용약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6" name="십자형 95"/>
          <p:cNvSpPr/>
          <p:nvPr/>
        </p:nvSpPr>
        <p:spPr>
          <a:xfrm rot="2700000">
            <a:off x="3010214" y="739296"/>
            <a:ext cx="207535" cy="207535"/>
          </a:xfrm>
          <a:prstGeom prst="plus">
            <a:avLst>
              <a:gd name="adj" fmla="val 445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179422" y="5553236"/>
            <a:ext cx="3069311" cy="820022"/>
            <a:chOff x="3503869" y="1322782"/>
            <a:chExt cx="3069311" cy="820022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3503869" y="1322782"/>
              <a:ext cx="3069311" cy="820022"/>
            </a:xfrm>
            <a:prstGeom prst="roundRect">
              <a:avLst>
                <a:gd name="adj" fmla="val 41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800" dirty="0" smtClean="0">
                  <a:latin typeface="+mn-ea"/>
                  <a:cs typeface="Gulim"/>
                </a:rPr>
                <a:t>카테고리 배너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Gulim"/>
              </a:endParaRPr>
            </a:p>
          </p:txBody>
        </p:sp>
        <p:pic>
          <p:nvPicPr>
            <p:cNvPr id="101" name="Google Shape;240;p11" descr="C:\Users\pixdine069\Desktop\참고자료\참고이미지\DefaultIcon\png\16x16\MD-pause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66728" y="1921877"/>
              <a:ext cx="169408" cy="16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241;p11"/>
            <p:cNvSpPr/>
            <p:nvPr/>
          </p:nvSpPr>
          <p:spPr>
            <a:xfrm>
              <a:off x="5747858" y="1896066"/>
              <a:ext cx="788278" cy="21640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01/10</a:t>
              </a:r>
              <a:endParaRPr sz="8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62776" y="1147587"/>
            <a:ext cx="1548172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전문의약품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-77893" y="1127401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93025" y="1348849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928664" y="1471867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2b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100572" y="5853729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54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예치금 구매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586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02002"/>
              </p:ext>
            </p:extLst>
          </p:nvPr>
        </p:nvGraphicFramePr>
        <p:xfrm>
          <a:off x="7724950" y="812960"/>
          <a:ext cx="2118956" cy="29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예치금 구매 화면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예치금 구매 화면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서브페이지 타이틀 영역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671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예치금 구매 배너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노출될 배너가 없는 경우 영역 자체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미노출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처리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- 5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초 자동 롤링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적용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BO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영역 추가 필요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구매하기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플로팅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팝업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default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접힘상태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펼침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팝업 상단으로 확장 되어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_MO_02.</a:t>
            </a:r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로그인 후 </a:t>
            </a:r>
            <a:r>
              <a:rPr lang="en-US" altLang="ko-KR" sz="800" dirty="0" smtClean="0">
                <a:latin typeface="+mn-ea"/>
              </a:rPr>
              <a:t>&gt; header </a:t>
            </a:r>
            <a:r>
              <a:rPr lang="ko-KR" altLang="en-US" sz="800" dirty="0" smtClean="0">
                <a:latin typeface="+mn-ea"/>
              </a:rPr>
              <a:t>영역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178345" y="1183267"/>
            <a:ext cx="3082467" cy="563519"/>
            <a:chOff x="168636" y="5104856"/>
            <a:chExt cx="3082467" cy="634873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168636" y="5104856"/>
              <a:ext cx="3082467" cy="634873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  <a:cs typeface="Gulim"/>
                </a:rPr>
                <a:t>예치금 구매 배너</a:t>
              </a:r>
              <a:endParaRPr lang="ko-KR" altLang="en-US" sz="900" dirty="0">
                <a:solidFill>
                  <a:schemeClr val="tx1"/>
                </a:solidFill>
                <a:latin typeface="+mn-ea"/>
                <a:cs typeface="Gulim"/>
              </a:endParaRPr>
            </a:p>
          </p:txBody>
        </p:sp>
        <p:pic>
          <p:nvPicPr>
            <p:cNvPr id="116" name="Google Shape;240;p11" descr="C:\Users\pixdine069\Desktop\참고자료\참고이미지\DefaultIcon\png\16x16\MD-pause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10555" y="5530486"/>
              <a:ext cx="169408" cy="16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241;p11"/>
            <p:cNvSpPr/>
            <p:nvPr/>
          </p:nvSpPr>
          <p:spPr>
            <a:xfrm>
              <a:off x="2412079" y="5506348"/>
              <a:ext cx="788278" cy="21640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01/10</a:t>
              </a:r>
              <a:endParaRPr sz="8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209274" y="1859263"/>
            <a:ext cx="3275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구매금액 선택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65363" y="2103154"/>
            <a:ext cx="2754901" cy="442035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예치금은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1,000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원 단위로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~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{1,000}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만원까지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구매가 가능합니다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98625" y="2683920"/>
            <a:ext cx="2828029" cy="2513542"/>
            <a:chOff x="298625" y="2577223"/>
            <a:chExt cx="2828029" cy="2513542"/>
          </a:xfrm>
        </p:grpSpPr>
        <p:grpSp>
          <p:nvGrpSpPr>
            <p:cNvPr id="2" name="그룹 1"/>
            <p:cNvGrpSpPr/>
            <p:nvPr/>
          </p:nvGrpSpPr>
          <p:grpSpPr>
            <a:xfrm>
              <a:off x="298625" y="2577223"/>
              <a:ext cx="2828029" cy="531011"/>
              <a:chOff x="298625" y="2577223"/>
              <a:chExt cx="2828029" cy="531011"/>
            </a:xfrm>
          </p:grpSpPr>
          <p:sp>
            <p:nvSpPr>
              <p:cNvPr id="132" name="모서리가 둥근 직사각형 131"/>
              <p:cNvSpPr/>
              <p:nvPr/>
            </p:nvSpPr>
            <p:spPr>
              <a:xfrm>
                <a:off x="298625" y="2577224"/>
                <a:ext cx="873955" cy="531010"/>
              </a:xfrm>
              <a:prstGeom prst="roundRect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bg1"/>
                    </a:solidFill>
                    <a:latin typeface="+mn-ea"/>
                  </a:rPr>
                  <a:t>예치금</a:t>
                </a:r>
                <a:endParaRPr lang="en-US" altLang="ko-KR" sz="800" dirty="0" smtClean="0">
                  <a:solidFill>
                    <a:schemeClr val="bg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 smtClean="0">
                    <a:solidFill>
                      <a:schemeClr val="bg1"/>
                    </a:solidFill>
                    <a:latin typeface="+mn-ea"/>
                  </a:rPr>
                  <a:t>1 </a:t>
                </a:r>
                <a:r>
                  <a:rPr lang="ko-KR" altLang="en-US" sz="900" b="1" dirty="0" smtClean="0">
                    <a:solidFill>
                      <a:schemeClr val="bg1"/>
                    </a:solidFill>
                    <a:latin typeface="+mn-ea"/>
                  </a:rPr>
                  <a:t>만원</a:t>
                </a:r>
                <a:endParaRPr lang="ko-KR" altLang="en-US" sz="9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6" name="모서리가 둥근 직사각형 135"/>
              <p:cNvSpPr/>
              <p:nvPr/>
            </p:nvSpPr>
            <p:spPr>
              <a:xfrm>
                <a:off x="1275662" y="2577223"/>
                <a:ext cx="873955" cy="53101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</a:rPr>
                  <a:t>예치금</a:t>
                </a:r>
                <a:endParaRPr lang="en-US" altLang="ko-KR" sz="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 smtClean="0">
                    <a:solidFill>
                      <a:schemeClr val="tx1"/>
                    </a:solidFill>
                    <a:latin typeface="+mn-ea"/>
                  </a:rPr>
                  <a:t>3 </a:t>
                </a:r>
                <a:r>
                  <a:rPr lang="ko-KR" altLang="en-US" sz="900" b="1" dirty="0" smtClean="0">
                    <a:solidFill>
                      <a:schemeClr val="tx1"/>
                    </a:solidFill>
                    <a:latin typeface="+mn-ea"/>
                  </a:rPr>
                  <a:t>만원</a:t>
                </a:r>
                <a:endParaRPr lang="ko-KR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>
                <a:off x="2252699" y="2577223"/>
                <a:ext cx="873955" cy="53101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예치금</a:t>
                </a:r>
                <a:endParaRPr lang="en-US" altLang="ko-KR" sz="8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>
                    <a:solidFill>
                      <a:schemeClr val="tx1"/>
                    </a:solidFill>
                    <a:latin typeface="+mn-ea"/>
                  </a:rPr>
                  <a:t>5 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+mn-ea"/>
                  </a:rPr>
                  <a:t>만원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06630" y="3238068"/>
              <a:ext cx="2812018" cy="531010"/>
              <a:chOff x="314636" y="3250449"/>
              <a:chExt cx="2812018" cy="531010"/>
            </a:xfrm>
          </p:grpSpPr>
          <p:sp>
            <p:nvSpPr>
              <p:cNvPr id="154" name="모서리가 둥근 직사각형 153"/>
              <p:cNvSpPr/>
              <p:nvPr/>
            </p:nvSpPr>
            <p:spPr>
              <a:xfrm>
                <a:off x="314636" y="3250449"/>
                <a:ext cx="873955" cy="53101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예치금</a:t>
                </a:r>
                <a:endParaRPr lang="en-US" altLang="ko-KR" sz="8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10 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만원</a:t>
                </a:r>
              </a:p>
            </p:txBody>
          </p:sp>
          <p:sp>
            <p:nvSpPr>
              <p:cNvPr id="155" name="모서리가 둥근 직사각형 154"/>
              <p:cNvSpPr/>
              <p:nvPr/>
            </p:nvSpPr>
            <p:spPr>
              <a:xfrm>
                <a:off x="1275662" y="3250449"/>
                <a:ext cx="873955" cy="53101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</a:rPr>
                  <a:t>예치금</a:t>
                </a:r>
                <a:endParaRPr lang="en-US" altLang="ko-KR" sz="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 smtClean="0">
                    <a:solidFill>
                      <a:schemeClr val="tx1"/>
                    </a:solidFill>
                    <a:latin typeface="+mn-ea"/>
                  </a:rPr>
                  <a:t>20 </a:t>
                </a:r>
                <a:r>
                  <a:rPr lang="ko-KR" altLang="en-US" sz="900" b="1" dirty="0" smtClean="0">
                    <a:solidFill>
                      <a:schemeClr val="tx1"/>
                    </a:solidFill>
                    <a:latin typeface="+mn-ea"/>
                  </a:rPr>
                  <a:t>만원</a:t>
                </a:r>
                <a:endParaRPr lang="ko-KR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9" name="모서리가 둥근 직사각형 158"/>
              <p:cNvSpPr/>
              <p:nvPr/>
            </p:nvSpPr>
            <p:spPr>
              <a:xfrm>
                <a:off x="2252699" y="3250449"/>
                <a:ext cx="873955" cy="53101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</a:rPr>
                  <a:t>예치금</a:t>
                </a:r>
                <a:endParaRPr lang="en-US" altLang="ko-KR" sz="8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 smtClean="0">
                    <a:solidFill>
                      <a:schemeClr val="tx1"/>
                    </a:solidFill>
                    <a:latin typeface="+mn-ea"/>
                  </a:rPr>
                  <a:t>30 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+mn-ea"/>
                  </a:rPr>
                  <a:t>만원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306630" y="3898912"/>
              <a:ext cx="2812018" cy="531010"/>
              <a:chOff x="314636" y="3905102"/>
              <a:chExt cx="2812018" cy="531010"/>
            </a:xfrm>
          </p:grpSpPr>
          <p:sp>
            <p:nvSpPr>
              <p:cNvPr id="160" name="모서리가 둥근 직사각형 159"/>
              <p:cNvSpPr/>
              <p:nvPr/>
            </p:nvSpPr>
            <p:spPr>
              <a:xfrm>
                <a:off x="314636" y="3905102"/>
                <a:ext cx="873955" cy="53101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예치금</a:t>
                </a:r>
                <a:endParaRPr lang="en-US" altLang="ko-KR" sz="8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50 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만원</a:t>
                </a:r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1275662" y="3905102"/>
                <a:ext cx="873955" cy="53101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</a:rPr>
                  <a:t>예치금</a:t>
                </a:r>
                <a:endParaRPr lang="en-US" altLang="ko-KR" sz="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 smtClean="0">
                    <a:solidFill>
                      <a:schemeClr val="tx1"/>
                    </a:solidFill>
                    <a:latin typeface="+mn-ea"/>
                  </a:rPr>
                  <a:t>100 </a:t>
                </a:r>
                <a:r>
                  <a:rPr lang="ko-KR" altLang="en-US" sz="900" b="1" dirty="0" smtClean="0">
                    <a:solidFill>
                      <a:schemeClr val="tx1"/>
                    </a:solidFill>
                    <a:latin typeface="+mn-ea"/>
                  </a:rPr>
                  <a:t>만원</a:t>
                </a:r>
                <a:endParaRPr lang="ko-KR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2252699" y="3905102"/>
                <a:ext cx="873955" cy="53101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</a:rPr>
                  <a:t>예치금</a:t>
                </a:r>
                <a:endParaRPr lang="en-US" altLang="ko-KR" sz="8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 smtClean="0">
                    <a:solidFill>
                      <a:schemeClr val="tx1"/>
                    </a:solidFill>
                    <a:latin typeface="+mn-ea"/>
                  </a:rPr>
                  <a:t>150 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+mn-ea"/>
                  </a:rPr>
                  <a:t>만원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306630" y="4559755"/>
              <a:ext cx="2812018" cy="531010"/>
              <a:chOff x="314636" y="4559755"/>
              <a:chExt cx="2812018" cy="531010"/>
            </a:xfrm>
          </p:grpSpPr>
          <p:sp>
            <p:nvSpPr>
              <p:cNvPr id="164" name="모서리가 둥근 직사각형 163"/>
              <p:cNvSpPr/>
              <p:nvPr/>
            </p:nvSpPr>
            <p:spPr>
              <a:xfrm>
                <a:off x="314636" y="4559755"/>
                <a:ext cx="873955" cy="53101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예치금</a:t>
                </a:r>
                <a:endParaRPr lang="en-US" altLang="ko-KR" sz="8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200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+mn-ea"/>
                  </a:rPr>
                  <a:t>만원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1275662" y="4559755"/>
                <a:ext cx="873955" cy="53101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</a:rPr>
                  <a:t>예치금</a:t>
                </a:r>
                <a:endParaRPr lang="en-US" altLang="ko-KR" sz="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>
                    <a:solidFill>
                      <a:schemeClr val="tx1"/>
                    </a:solidFill>
                    <a:latin typeface="+mn-ea"/>
                  </a:rPr>
                  <a:t>3</a:t>
                </a:r>
                <a:r>
                  <a:rPr lang="en-US" altLang="ko-KR" sz="900" b="1" dirty="0" smtClean="0">
                    <a:solidFill>
                      <a:schemeClr val="tx1"/>
                    </a:solidFill>
                    <a:latin typeface="+mn-ea"/>
                  </a:rPr>
                  <a:t>00 </a:t>
                </a:r>
                <a:r>
                  <a:rPr lang="ko-KR" altLang="en-US" sz="900" b="1" dirty="0" smtClean="0">
                    <a:solidFill>
                      <a:schemeClr val="tx1"/>
                    </a:solidFill>
                    <a:latin typeface="+mn-ea"/>
                  </a:rPr>
                  <a:t>만원</a:t>
                </a:r>
                <a:endParaRPr lang="ko-KR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2252699" y="4559755"/>
                <a:ext cx="873955" cy="53101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</a:rPr>
                  <a:t>예치금</a:t>
                </a:r>
                <a:endParaRPr lang="en-US" altLang="ko-KR" sz="8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 smtClean="0">
                    <a:solidFill>
                      <a:schemeClr val="tx1"/>
                    </a:solidFill>
                    <a:latin typeface="+mn-ea"/>
                  </a:rPr>
                  <a:t>500 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+mn-ea"/>
                  </a:rPr>
                  <a:t>만원</a:t>
                </a:r>
              </a:p>
            </p:txBody>
          </p:sp>
        </p:grpSp>
      </p:grpSp>
      <p:sp>
        <p:nvSpPr>
          <p:cNvPr id="193" name="직사각형 192"/>
          <p:cNvSpPr/>
          <p:nvPr/>
        </p:nvSpPr>
        <p:spPr>
          <a:xfrm>
            <a:off x="3484736" y="3416652"/>
            <a:ext cx="3084183" cy="1550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tIns="36000" rIns="36000" bIns="3600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유의사항</a:t>
            </a:r>
            <a:endParaRPr lang="en-US" altLang="ko-KR" sz="8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예치금은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구매 완료 이후 취소가 불가능합니다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예치금은 구매 완료 즉시 적립되며 바로 사용이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예치금은 개별 결제만 가능하며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개 이상의 예치금을 한번에 결제하실 수 없습니다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예치금은 카드사 즉시할인 이벤트 진행 여부와 상관없이 할인 구매가 불가능합니다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907125" y="1017317"/>
            <a:ext cx="1661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결제방법 저장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578389" y="986539"/>
            <a:ext cx="3275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결제수단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3608073" y="1388163"/>
            <a:ext cx="1394934" cy="5195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네이버페이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5083071" y="1390417"/>
            <a:ext cx="1394934" cy="5195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카카오페이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3608073" y="1988017"/>
            <a:ext cx="1394934" cy="5195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삼성페이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5083071" y="1990271"/>
            <a:ext cx="1394934" cy="5195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페이코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608073" y="2584979"/>
            <a:ext cx="1394934" cy="5195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간편결제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5083071" y="2587233"/>
            <a:ext cx="1394934" cy="5195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신용카드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63304" y="5141244"/>
            <a:ext cx="3097508" cy="1276088"/>
            <a:chOff x="156461" y="5106414"/>
            <a:chExt cx="3097508" cy="1276088"/>
          </a:xfrm>
        </p:grpSpPr>
        <p:sp>
          <p:nvSpPr>
            <p:cNvPr id="231" name="모서리가 둥근 직사각형 230"/>
            <p:cNvSpPr/>
            <p:nvPr/>
          </p:nvSpPr>
          <p:spPr>
            <a:xfrm>
              <a:off x="156461" y="5223874"/>
              <a:ext cx="3096344" cy="1158628"/>
            </a:xfrm>
            <a:prstGeom prst="roundRect">
              <a:avLst>
                <a:gd name="adj" fmla="val 5925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164468" y="5533390"/>
              <a:ext cx="3089501" cy="84911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240" name="모서리가 둥근 직사각형 239"/>
            <p:cNvSpPr/>
            <p:nvPr/>
          </p:nvSpPr>
          <p:spPr>
            <a:xfrm>
              <a:off x="315961" y="5830118"/>
              <a:ext cx="2834470" cy="428982"/>
            </a:xfrm>
            <a:prstGeom prst="round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+mn-ea"/>
                </a:rPr>
                <a:t>예치금 구매하기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3" name="양쪽 모서리가 둥근 사각형 242"/>
            <p:cNvSpPr/>
            <p:nvPr/>
          </p:nvSpPr>
          <p:spPr>
            <a:xfrm>
              <a:off x="1529251" y="5106414"/>
              <a:ext cx="322263" cy="118712"/>
            </a:xfrm>
            <a:prstGeom prst="round2Same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anchor="ctr"/>
            <a:lstStyle/>
            <a:p>
              <a:pPr algn="ctr"/>
              <a:r>
                <a:rPr lang="ko-KR" altLang="en-US" sz="700" spc="-50" dirty="0">
                  <a:solidFill>
                    <a:schemeClr val="tx1"/>
                  </a:solidFill>
                  <a:latin typeface="+mn-ea"/>
                </a:rPr>
                <a:t>▲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73294" y="5398939"/>
              <a:ext cx="2159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최종 결제금액</a:t>
              </a:r>
              <a:endParaRPr lang="en-US" altLang="ko-KR" sz="1200" b="1" dirty="0" smtClean="0">
                <a:latin typeface="+mn-ea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650926" y="5403529"/>
              <a:ext cx="1563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52646" y="798202"/>
            <a:ext cx="2903973" cy="226591"/>
            <a:chOff x="252703" y="735271"/>
            <a:chExt cx="2903973" cy="226591"/>
          </a:xfrm>
        </p:grpSpPr>
        <p:sp>
          <p:nvSpPr>
            <p:cNvPr id="68" name="갈매기형 수장 67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16181A"/>
                  </a:solidFill>
                  <a:latin typeface="+mn-ea"/>
                </a:rPr>
                <a:t>예치금 구매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71" name="그룹 70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70345" y="596960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252646" y="1214359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34803" y="521722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681192" y="3851455"/>
            <a:ext cx="3096345" cy="2637885"/>
            <a:chOff x="6681192" y="3851455"/>
            <a:chExt cx="3096345" cy="2637885"/>
          </a:xfrm>
        </p:grpSpPr>
        <p:sp>
          <p:nvSpPr>
            <p:cNvPr id="212" name="모서리가 둥근 직사각형 211"/>
            <p:cNvSpPr/>
            <p:nvPr/>
          </p:nvSpPr>
          <p:spPr>
            <a:xfrm>
              <a:off x="6681192" y="3972444"/>
              <a:ext cx="3096344" cy="2433465"/>
            </a:xfrm>
            <a:prstGeom prst="roundRect">
              <a:avLst>
                <a:gd name="adj" fmla="val 5925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695794" y="5330712"/>
              <a:ext cx="3081743" cy="115862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749700" y="4423420"/>
              <a:ext cx="2272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보유 예치금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749700" y="4651176"/>
              <a:ext cx="1432006" cy="22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예치금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744243" y="5042809"/>
              <a:ext cx="2272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후 예치금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821409" y="5491842"/>
              <a:ext cx="1082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결제하실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금액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832739" y="4420476"/>
              <a:ext cx="89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832739" y="4637062"/>
              <a:ext cx="89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8824856" y="5054232"/>
              <a:ext cx="89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8824856" y="5468759"/>
              <a:ext cx="891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  <p:sp>
          <p:nvSpPr>
            <p:cNvPr id="221" name="모서리가 둥근 직사각형 220"/>
            <p:cNvSpPr/>
            <p:nvPr/>
          </p:nvSpPr>
          <p:spPr>
            <a:xfrm>
              <a:off x="6832809" y="5925533"/>
              <a:ext cx="2834470" cy="428982"/>
            </a:xfrm>
            <a:prstGeom prst="round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+mn-ea"/>
                </a:rPr>
                <a:t>예치금 구매하기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718771" y="4093532"/>
              <a:ext cx="2159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최종 결제금액</a:t>
              </a:r>
              <a:endParaRPr lang="en-US" altLang="ko-KR" sz="1200" b="1" dirty="0" smtClean="0">
                <a:latin typeface="+mn-ea"/>
              </a:endParaRPr>
            </a:p>
          </p:txBody>
        </p:sp>
        <p:cxnSp>
          <p:nvCxnSpPr>
            <p:cNvPr id="224" name="직선 연결선 223"/>
            <p:cNvCxnSpPr/>
            <p:nvPr/>
          </p:nvCxnSpPr>
          <p:spPr>
            <a:xfrm flipV="1">
              <a:off x="6884710" y="5334580"/>
              <a:ext cx="2730666" cy="114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양쪽 모서리가 둥근 사각형 245"/>
            <p:cNvSpPr/>
            <p:nvPr/>
          </p:nvSpPr>
          <p:spPr>
            <a:xfrm rot="10800000">
              <a:off x="8096795" y="3851455"/>
              <a:ext cx="322263" cy="118712"/>
            </a:xfrm>
            <a:prstGeom prst="round2Same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anchor="ctr"/>
            <a:lstStyle/>
            <a:p>
              <a:pPr algn="ctr"/>
              <a:r>
                <a:rPr lang="ko-KR" altLang="en-US" sz="700" spc="-50" dirty="0">
                  <a:solidFill>
                    <a:schemeClr val="tx1"/>
                  </a:solidFill>
                  <a:latin typeface="+mn-ea"/>
                </a:rPr>
                <a:t>▲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49700" y="4866528"/>
              <a:ext cx="1432006" cy="22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즉시할인 금액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832739" y="4852414"/>
              <a:ext cx="89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-10,000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28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41414"/>
              </p:ext>
            </p:extLst>
          </p:nvPr>
        </p:nvGraphicFramePr>
        <p:xfrm>
          <a:off x="7724950" y="812960"/>
          <a:ext cx="2118956" cy="13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예치금 구매 완료 안내 팝업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예치금 구매내역 보기 버튼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예치금 구매내역 화면으로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_MO_02.</a:t>
            </a:r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로그인 후 </a:t>
            </a:r>
            <a:r>
              <a:rPr lang="en-US" altLang="ko-KR" sz="800" dirty="0" smtClean="0">
                <a:latin typeface="+mn-ea"/>
              </a:rPr>
              <a:t>&gt; header </a:t>
            </a:r>
            <a:r>
              <a:rPr lang="ko-KR" altLang="en-US" sz="800" dirty="0" smtClean="0">
                <a:latin typeface="+mn-ea"/>
              </a:rPr>
              <a:t>영역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33286" y="812960"/>
            <a:ext cx="2372504" cy="276999"/>
            <a:chOff x="796371" y="748310"/>
            <a:chExt cx="2372504" cy="276999"/>
          </a:xfrm>
        </p:grpSpPr>
        <p:sp>
          <p:nvSpPr>
            <p:cNvPr id="88" name="TextBox 87"/>
            <p:cNvSpPr txBox="1"/>
            <p:nvPr/>
          </p:nvSpPr>
          <p:spPr>
            <a:xfrm>
              <a:off x="796371" y="748310"/>
              <a:ext cx="1832536" cy="276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+mn-ea"/>
                </a:rPr>
                <a:t>예치금 구매완료</a:t>
              </a:r>
              <a:endParaRPr lang="ko-KR" altLang="en-US" sz="1200" dirty="0" smtClean="0">
                <a:latin typeface="+mn-ea"/>
              </a:endParaRPr>
            </a:p>
          </p:txBody>
        </p:sp>
        <p:sp>
          <p:nvSpPr>
            <p:cNvPr id="66" name="십자형 65"/>
            <p:cNvSpPr/>
            <p:nvPr/>
          </p:nvSpPr>
          <p:spPr>
            <a:xfrm rot="2700000">
              <a:off x="2961340" y="783042"/>
              <a:ext cx="207535" cy="207535"/>
            </a:xfrm>
            <a:prstGeom prst="plus">
              <a:avLst>
                <a:gd name="adj" fmla="val 44561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45494" y="2096852"/>
            <a:ext cx="2334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예치금 </a:t>
            </a:r>
            <a:r>
              <a:rPr lang="ko-KR" altLang="en-US" sz="1200" b="1" dirty="0" smtClean="0">
                <a:latin typeface="+mn-ea"/>
              </a:rPr>
              <a:t>구매가 </a:t>
            </a:r>
            <a:r>
              <a:rPr lang="ko-KR" altLang="en-US" sz="1200" b="1" dirty="0">
                <a:latin typeface="+mn-ea"/>
              </a:rPr>
              <a:t>완료되었습니다</a:t>
            </a:r>
            <a:r>
              <a:rPr lang="en-US" altLang="ko-KR" sz="1200" b="1" dirty="0">
                <a:latin typeface="+mn-ea"/>
              </a:rPr>
              <a:t>.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216" y="2538694"/>
            <a:ext cx="2372864" cy="9037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+mn-ea"/>
              </a:rPr>
              <a:t>구매일자 </a:t>
            </a:r>
            <a:r>
              <a:rPr lang="en-US" altLang="ko-KR" sz="900" dirty="0" smtClean="0">
                <a:latin typeface="+mn-ea"/>
              </a:rPr>
              <a:t>: 2024-03-25 HH:MM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+mn-ea"/>
              </a:rPr>
              <a:t>구매번호 </a:t>
            </a:r>
            <a:r>
              <a:rPr lang="en-US" altLang="ko-KR" sz="900" dirty="0" smtClean="0">
                <a:latin typeface="+mn-ea"/>
              </a:rPr>
              <a:t>: </a:t>
            </a:r>
            <a:r>
              <a:rPr lang="en-US" altLang="ko-KR" sz="900" dirty="0" smtClean="0">
                <a:solidFill>
                  <a:srgbClr val="333333"/>
                </a:solidFill>
                <a:latin typeface="+mn-ea"/>
              </a:rPr>
              <a:t>A2408008534534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rgbClr val="333333"/>
                </a:solidFill>
                <a:latin typeface="+mn-ea"/>
              </a:rPr>
              <a:t>구매금액 </a:t>
            </a:r>
            <a:r>
              <a:rPr lang="en-US" altLang="ko-KR" sz="900" dirty="0" smtClean="0">
                <a:solidFill>
                  <a:srgbClr val="333333"/>
                </a:solidFill>
                <a:latin typeface="+mn-ea"/>
              </a:rPr>
              <a:t>: 5,000,000</a:t>
            </a:r>
            <a:r>
              <a:rPr lang="ko-KR" altLang="en-US" sz="900" dirty="0" smtClean="0">
                <a:solidFill>
                  <a:srgbClr val="333333"/>
                </a:solidFill>
                <a:latin typeface="+mn-ea"/>
              </a:rPr>
              <a:t>원</a:t>
            </a:r>
            <a:endParaRPr lang="en-US" altLang="ko-KR" sz="900" dirty="0" smtClean="0">
              <a:solidFill>
                <a:srgbClr val="333333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rgbClr val="333333"/>
                </a:solidFill>
                <a:latin typeface="+mn-ea"/>
              </a:rPr>
              <a:t>구매 후 잔액 </a:t>
            </a:r>
            <a:r>
              <a:rPr lang="en-US" altLang="ko-KR" sz="900" dirty="0" smtClean="0">
                <a:solidFill>
                  <a:srgbClr val="333333"/>
                </a:solidFill>
                <a:latin typeface="+mn-ea"/>
              </a:rPr>
              <a:t>: </a:t>
            </a:r>
            <a:r>
              <a:rPr lang="en-US" altLang="ko-KR" sz="900" b="1" dirty="0" smtClean="0">
                <a:solidFill>
                  <a:srgbClr val="333333"/>
                </a:solidFill>
                <a:latin typeface="+mn-ea"/>
              </a:rPr>
              <a:t>5.250,000</a:t>
            </a:r>
            <a:r>
              <a:rPr lang="ko-KR" altLang="en-US" sz="900" dirty="0" smtClean="0">
                <a:solidFill>
                  <a:srgbClr val="333333"/>
                </a:solidFill>
                <a:latin typeface="+mn-ea"/>
              </a:rPr>
              <a:t>원</a:t>
            </a:r>
            <a:endParaRPr lang="en-US" altLang="ko-KR" sz="900" dirty="0">
              <a:latin typeface="+mn-ea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19489" y="5831257"/>
            <a:ext cx="2786301" cy="428982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예치금 구매내역 보기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775265" y="593774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312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err="1" smtClean="0"/>
              <a:t>마이장부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495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6585" y="872716"/>
            <a:ext cx="3096344" cy="5527356"/>
            <a:chOff x="164468" y="872716"/>
            <a:chExt cx="3096344" cy="5527356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164468" y="872716"/>
              <a:ext cx="3096344" cy="5527356"/>
            </a:xfrm>
            <a:prstGeom prst="roundRect">
              <a:avLst>
                <a:gd name="adj" fmla="val 1944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900" dirty="0" err="1">
                <a:solidFill>
                  <a:schemeClr val="tx1"/>
                </a:solidFill>
                <a:latin typeface="+mn-ea"/>
                <a:cs typeface="Gulim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4468" y="5662031"/>
              <a:ext cx="3088461" cy="738041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74320"/>
              </p:ext>
            </p:extLst>
          </p:nvPr>
        </p:nvGraphicFramePr>
        <p:xfrm>
          <a:off x="7724950" y="812960"/>
          <a:ext cx="2118956" cy="268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마이장부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타이틀 노출 영역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모두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131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예치금 구매 버튼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예치금 구매 화면으로 이동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장바구니 버튼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장바구니 화면으로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장바구니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미리보기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목록이 많은 경우 팝업 내 스크롤 발생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_MO_02.</a:t>
            </a:r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로그인 후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err="1" smtClean="0">
                <a:latin typeface="+mn-ea"/>
              </a:rPr>
              <a:t>마이장부</a:t>
            </a:r>
            <a:r>
              <a:rPr lang="ko-KR" altLang="en-US" sz="800" dirty="0" smtClean="0">
                <a:latin typeface="+mn-ea"/>
              </a:rPr>
              <a:t> 팝업</a:t>
            </a:r>
          </a:p>
        </p:txBody>
      </p:sp>
      <p:sp>
        <p:nvSpPr>
          <p:cNvPr id="77" name="십자형 76"/>
          <p:cNvSpPr/>
          <p:nvPr/>
        </p:nvSpPr>
        <p:spPr>
          <a:xfrm rot="2700000">
            <a:off x="2809216" y="1060904"/>
            <a:ext cx="228288" cy="228288"/>
          </a:xfrm>
          <a:prstGeom prst="plus">
            <a:avLst>
              <a:gd name="adj" fmla="val 445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6864" y="1042143"/>
            <a:ext cx="1063359" cy="257369"/>
          </a:xfrm>
          <a:prstGeom prst="rect">
            <a:avLst/>
          </a:prstGeom>
          <a:noFill/>
        </p:spPr>
        <p:txBody>
          <a:bodyPr vert="horz" wrap="none" lIns="36000" tIns="36000" rIns="36000" bIns="36000" rtlCol="0" anchor="ctr" anchorCtr="0">
            <a:spAutoFit/>
          </a:bodyPr>
          <a:lstStyle/>
          <a:p>
            <a:r>
              <a:rPr lang="en-US" altLang="ko-KR" sz="1200" b="1" dirty="0" smtClean="0"/>
              <a:t>JW</a:t>
            </a:r>
            <a:r>
              <a:rPr lang="ko-KR" altLang="en-US" sz="1200" b="1" dirty="0" smtClean="0"/>
              <a:t>중외제약</a:t>
            </a:r>
            <a:r>
              <a:rPr lang="ko-KR" altLang="en-US" sz="1200" dirty="0" smtClean="0"/>
              <a:t>님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77099" y="1485749"/>
            <a:ext cx="45719" cy="16561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6864" y="1559961"/>
            <a:ext cx="585664" cy="226591"/>
          </a:xfrm>
          <a:prstGeom prst="rect">
            <a:avLst/>
          </a:prstGeom>
          <a:noFill/>
        </p:spPr>
        <p:txBody>
          <a:bodyPr vert="horz" wrap="none" lIns="36000" tIns="36000" rIns="36000" bIns="36000" rtlCol="0" anchor="ctr" anchorCtr="0">
            <a:spAutoFit/>
          </a:bodyPr>
          <a:lstStyle/>
          <a:p>
            <a:r>
              <a:rPr lang="ko-KR" altLang="en-US" sz="1000" b="1" dirty="0" err="1" smtClean="0"/>
              <a:t>마이장부</a:t>
            </a:r>
            <a:endParaRPr lang="ko-KR" altLang="en-US" sz="1000" b="1" dirty="0" smtClean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16864" y="1348060"/>
            <a:ext cx="27315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365978" y="1811782"/>
            <a:ext cx="2531627" cy="646331"/>
            <a:chOff x="3645509" y="2034200"/>
            <a:chExt cx="2531627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3645509" y="2034200"/>
              <a:ext cx="1631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결제금액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예치금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마이너스잔고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71282" y="2034200"/>
              <a:ext cx="1005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228060" y="1527296"/>
            <a:ext cx="782388" cy="212783"/>
          </a:xfrm>
          <a:prstGeom prst="roundRect">
            <a:avLst>
              <a:gd name="adj" fmla="val 754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예치금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구매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864" y="2674644"/>
            <a:ext cx="1143509" cy="226591"/>
          </a:xfrm>
          <a:prstGeom prst="rect">
            <a:avLst/>
          </a:prstGeom>
          <a:noFill/>
        </p:spPr>
        <p:txBody>
          <a:bodyPr vert="horz" wrap="none" lIns="36000" tIns="36000" rIns="36000" bIns="36000" rtlCol="0" anchor="ctr" anchorCtr="0">
            <a:spAutoFit/>
          </a:bodyPr>
          <a:lstStyle/>
          <a:p>
            <a:r>
              <a:rPr lang="ko-KR" altLang="en-US" sz="1000" b="1" dirty="0" smtClean="0"/>
              <a:t>장바구니 </a:t>
            </a:r>
            <a:r>
              <a:rPr lang="ko-KR" altLang="en-US" sz="1000" b="1" dirty="0" err="1" smtClean="0"/>
              <a:t>미리보기</a:t>
            </a:r>
            <a:endParaRPr lang="ko-KR" altLang="en-US" sz="1000" b="1" dirty="0" smtClean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88338"/>
              </p:ext>
            </p:extLst>
          </p:nvPr>
        </p:nvGraphicFramePr>
        <p:xfrm>
          <a:off x="326495" y="2972938"/>
          <a:ext cx="2690001" cy="228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667"/>
                <a:gridCol w="896667"/>
                <a:gridCol w="896667"/>
              </a:tblGrid>
              <a:tr h="3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 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주문금액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00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62,700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156,000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원 부족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0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62,700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r" latinLnBrk="1"/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주문가능</a:t>
                      </a:r>
                      <a:endParaRPr lang="ko-KR" altLang="en-US" sz="80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0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62,700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156,000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원 부족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0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62,700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156,000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원 부족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0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62,700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156,000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원 부족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2110349" y="2683951"/>
            <a:ext cx="900099" cy="198716"/>
          </a:xfrm>
          <a:prstGeom prst="roundRect">
            <a:avLst>
              <a:gd name="adj" fmla="val 754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장바구니 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9262" y="5433829"/>
            <a:ext cx="1693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 내역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9262" y="5698846"/>
            <a:ext cx="1693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 내역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9262" y="6007065"/>
            <a:ext cx="1693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90982" y="101362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997719" y="1523347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860101" y="2676763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227170" y="256664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77694" y="305137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0081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0" y="2852936"/>
            <a:ext cx="9906000" cy="646331"/>
          </a:xfrm>
        </p:spPr>
        <p:txBody>
          <a:bodyPr anchor="ctr" anchorCtr="0"/>
          <a:lstStyle/>
          <a:p>
            <a:pPr algn="ctr">
              <a:buNone/>
            </a:pPr>
            <a:r>
              <a:rPr lang="en-US" altLang="ko-KR" sz="3600" dirty="0" smtClean="0"/>
              <a:t>END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395816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공통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 err="1">
                <a:latin typeface="+mn-ea"/>
              </a:rPr>
              <a:t>화면설계서</a:t>
            </a:r>
            <a:r>
              <a:rPr lang="ko-KR" altLang="en-US" dirty="0">
                <a:latin typeface="+mn-ea"/>
              </a:rPr>
              <a:t> 문서 정의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871"/>
              </p:ext>
            </p:extLst>
          </p:nvPr>
        </p:nvGraphicFramePr>
        <p:xfrm>
          <a:off x="4412940" y="4167477"/>
          <a:ext cx="5400600" cy="2163756"/>
        </p:xfrm>
        <a:graphic>
          <a:graphicData uri="http://schemas.openxmlformats.org/drawingml/2006/table">
            <a:tbl>
              <a:tblPr/>
              <a:tblGrid>
                <a:gridCol w="1350150">
                  <a:extLst>
                    <a:ext uri="{9D8B030D-6E8A-4147-A177-3AD203B41FA5}">
                      <a16:colId xmlns="" xmlns:a16="http://schemas.microsoft.com/office/drawing/2014/main" val="641366717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2538025893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1769403767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1102486627"/>
                    </a:ext>
                  </a:extLst>
                </a:gridCol>
              </a:tblGrid>
              <a:tr h="189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 텍스트 상자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Placeholder </a:t>
                      </a:r>
                      <a:r>
                        <a:rPr kumimoji="0" lang="ko-KR" altLang="en-US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존재 시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Read only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내용 입력 중</a:t>
                      </a: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개인정보보호</a:t>
                      </a: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4032853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kern="1200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</a:txBody>
                  <a:tcPr marL="396000" marR="69669" marT="180000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538442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빈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타입</a:t>
                      </a:r>
                      <a:endParaRPr kumimoji="0" lang="en-US" altLang="ko-KR" sz="7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Placeholder(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가이드 텍스트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 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존재 하는 텍스트 상자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입력 시 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 hidden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입력 없이 다른 영역을 마우스 클릭 시 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 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재노출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입력 중인 상태</a:t>
                      </a:r>
                    </a:p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입력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수정 불가 타입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입력 중인 상태</a:t>
                      </a:r>
                    </a:p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외부 영역을 클릭 해도 입력 값 유지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273867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4862"/>
              </p:ext>
            </p:extLst>
          </p:nvPr>
        </p:nvGraphicFramePr>
        <p:xfrm>
          <a:off x="4412940" y="835346"/>
          <a:ext cx="5400600" cy="2749236"/>
        </p:xfrm>
        <a:graphic>
          <a:graphicData uri="http://schemas.openxmlformats.org/drawingml/2006/table">
            <a:tbl>
              <a:tblPr/>
              <a:tblGrid>
                <a:gridCol w="1350150">
                  <a:extLst>
                    <a:ext uri="{9D8B030D-6E8A-4147-A177-3AD203B41FA5}">
                      <a16:colId xmlns="" xmlns:a16="http://schemas.microsoft.com/office/drawing/2014/main" val="641366717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2538025893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1769403767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1102486627"/>
                    </a:ext>
                  </a:extLst>
                </a:gridCol>
              </a:tblGrid>
              <a:tr h="189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</a:t>
                      </a: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Checkbox /</a:t>
                      </a:r>
                      <a:b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Radio </a:t>
                      </a: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Text / Link / </a:t>
                      </a:r>
                      <a:r>
                        <a:rPr kumimoji="0" lang="en-US" altLang="ko-KR" sz="800" b="1" i="0" u="none" strike="noStrike" cap="none" spc="-30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Textbutton</a:t>
                      </a:r>
                      <a:endParaRPr kumimoji="0" lang="en-US" altLang="ko-KR" sz="800" b="1" i="0" u="none" strike="noStrike" cap="none" spc="-30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40328537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☐ </a:t>
                      </a:r>
                      <a:r>
                        <a:rPr lang="en-US" altLang="ko-KR" sz="700" b="0" i="0" u="none" strike="noStrike" kern="1200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Check Box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spc="-3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pc="-3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☑ </a:t>
                      </a:r>
                      <a:r>
                        <a:rPr lang="en-US" altLang="ko-KR" sz="700" b="0" i="0" u="none" strike="noStrike" kern="1200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Check Box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○ Radio </a:t>
                      </a:r>
                      <a:r>
                        <a:rPr lang="en-US" altLang="ko-KR" sz="700" b="0" i="0" u="none" strike="noStrike" kern="1200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Button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🔘 </a:t>
                      </a:r>
                      <a:r>
                        <a:rPr lang="en-US" altLang="ko-KR" sz="7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Radio </a:t>
                      </a:r>
                      <a:r>
                        <a:rPr lang="en-US" altLang="ko-KR" sz="700" b="0" i="0" u="none" strike="noStrike" kern="1200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Button</a:t>
                      </a:r>
                    </a:p>
                  </a:txBody>
                  <a:tcPr marL="396000" marR="69669" marT="180000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조회조건</a:t>
                      </a: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조회결과 </a:t>
                      </a:r>
                      <a:r>
                        <a:rPr kumimoji="0" lang="en-US" altLang="ko-KR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하단</a:t>
                      </a:r>
                      <a:r>
                        <a:rPr kumimoji="0" lang="en-US" altLang="ko-KR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적용</a:t>
                      </a:r>
                      <a:r>
                        <a:rPr kumimoji="0" lang="en-US" altLang="ko-KR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텍스트</a:t>
                      </a: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sng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링크</a:t>
                      </a:r>
                      <a:endParaRPr kumimoji="0" lang="en-US" altLang="ko-KR" sz="800" b="0" i="0" u="sng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sng" strike="noStrike" cap="none" spc="-3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텍스트버튼</a:t>
                      </a: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538442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드롭다운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메뉴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체크박스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라디오 버튼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상태별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하이퍼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링크가 걸린 텍스트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 링크의 경우 새 창에서 경로를 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Open(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별도의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언급이 없는 경우 외부 링크에 대해 심볼 표시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2738673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4598191" y="1663186"/>
            <a:ext cx="966877" cy="158400"/>
            <a:chOff x="6186722" y="2408597"/>
            <a:chExt cx="966877" cy="1584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2251668E-721A-4D2E-B617-9662C3912C71}"/>
                </a:ext>
              </a:extLst>
            </p:cNvPr>
            <p:cNvSpPr/>
            <p:nvPr/>
          </p:nvSpPr>
          <p:spPr>
            <a:xfrm>
              <a:off x="6186722" y="2408597"/>
              <a:ext cx="966877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r>
                <a:rPr lang="ko-KR" altLang="en-US" sz="7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셀렉트</a:t>
              </a:r>
              <a:r>
                <a:rPr lang="ko-KR" altLang="en-US" sz="7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박스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DD1D2CE3-7A42-44B6-955E-F97FD61DFC81}"/>
                </a:ext>
              </a:extLst>
            </p:cNvPr>
            <p:cNvSpPr/>
            <p:nvPr/>
          </p:nvSpPr>
          <p:spPr>
            <a:xfrm>
              <a:off x="6995199" y="2408597"/>
              <a:ext cx="158400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▼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AC4894FF-8591-4A8F-87E5-47F50BC82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64634"/>
              </p:ext>
            </p:extLst>
          </p:nvPr>
        </p:nvGraphicFramePr>
        <p:xfrm>
          <a:off x="4600748" y="1821586"/>
          <a:ext cx="964319" cy="764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4319">
                  <a:extLst>
                    <a:ext uri="{9D8B030D-6E8A-4147-A177-3AD203B41FA5}">
                      <a16:colId xmlns="" xmlns:a16="http://schemas.microsoft.com/office/drawing/2014/main" val="2717427486"/>
                    </a:ext>
                  </a:extLst>
                </a:gridCol>
              </a:tblGrid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rgbClr val="0067B7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7541079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3721380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2542666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8730498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7108334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719965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521105" y="1418241"/>
            <a:ext cx="966877" cy="158400"/>
            <a:chOff x="6186722" y="2408597"/>
            <a:chExt cx="966877" cy="158400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2251668E-721A-4D2E-B617-9662C3912C71}"/>
                </a:ext>
              </a:extLst>
            </p:cNvPr>
            <p:cNvSpPr/>
            <p:nvPr/>
          </p:nvSpPr>
          <p:spPr>
            <a:xfrm>
              <a:off x="6186722" y="2408597"/>
              <a:ext cx="966877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r>
                <a:rPr lang="ko-KR" altLang="en-US" sz="7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셀렉트</a:t>
              </a:r>
              <a:r>
                <a:rPr lang="ko-KR" altLang="en-US" sz="7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박스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DD1D2CE3-7A42-44B6-955E-F97FD61DFC81}"/>
                </a:ext>
              </a:extLst>
            </p:cNvPr>
            <p:cNvSpPr/>
            <p:nvPr/>
          </p:nvSpPr>
          <p:spPr>
            <a:xfrm>
              <a:off x="6995199" y="2408597"/>
              <a:ext cx="158400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▼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E3AB320-3C1B-4215-B81E-3842871FF6D1}"/>
              </a:ext>
            </a:extLst>
          </p:cNvPr>
          <p:cNvSpPr/>
          <p:nvPr/>
        </p:nvSpPr>
        <p:spPr>
          <a:xfrm>
            <a:off x="7389562" y="2743252"/>
            <a:ext cx="767794" cy="178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+mn-ea"/>
              </a:rPr>
              <a:t>버튼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E3AB320-3C1B-4215-B81E-3842871FF6D1}"/>
              </a:ext>
            </a:extLst>
          </p:cNvPr>
          <p:cNvSpPr/>
          <p:nvPr/>
        </p:nvSpPr>
        <p:spPr>
          <a:xfrm>
            <a:off x="7389562" y="2535776"/>
            <a:ext cx="767794" cy="178825"/>
          </a:xfrm>
          <a:prstGeom prst="rect">
            <a:avLst/>
          </a:prstGeom>
          <a:solidFill>
            <a:schemeClr val="bg1"/>
          </a:solidFill>
          <a:ln w="635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버튼</a:t>
            </a:r>
            <a:endParaRPr lang="ko-KR" altLang="en-US" sz="7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Rectangle 91">
            <a:extLst>
              <a:ext uri="{FF2B5EF4-FFF2-40B4-BE49-F238E27FC236}">
                <a16:creationId xmlns="" xmlns:a16="http://schemas.microsoft.com/office/drawing/2014/main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064" y="1452877"/>
            <a:ext cx="368191" cy="158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700" spc="-30" smtClean="0">
                <a:latin typeface="+mn-ea"/>
              </a:rPr>
              <a:t>버튼</a:t>
            </a:r>
            <a:endParaRPr lang="ko-KR" altLang="en-US" sz="700" spc="-30" dirty="0">
              <a:latin typeface="+mn-ea"/>
            </a:endParaRPr>
          </a:p>
        </p:txBody>
      </p:sp>
      <p:sp>
        <p:nvSpPr>
          <p:cNvPr id="15" name="Rectangle 91">
            <a:extLst>
              <a:ext uri="{FF2B5EF4-FFF2-40B4-BE49-F238E27FC236}">
                <a16:creationId xmlns="" xmlns:a16="http://schemas.microsoft.com/office/drawing/2014/main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018" y="1914739"/>
            <a:ext cx="550883" cy="144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600" spc="-30" dirty="0" smtClean="0">
                <a:latin typeface="+mn-ea"/>
              </a:rPr>
              <a:t>버튼</a:t>
            </a:r>
            <a:endParaRPr lang="en-US" altLang="ko-KR" sz="600" spc="-30" dirty="0" smtClean="0">
              <a:latin typeface="+mn-ea"/>
            </a:endParaRPr>
          </a:p>
        </p:txBody>
      </p:sp>
      <p:sp>
        <p:nvSpPr>
          <p:cNvPr id="16" name="Rectangle 91">
            <a:extLst>
              <a:ext uri="{FF2B5EF4-FFF2-40B4-BE49-F238E27FC236}">
                <a16:creationId xmlns="" xmlns:a16="http://schemas.microsoft.com/office/drawing/2014/main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018" y="2084806"/>
            <a:ext cx="550883" cy="14400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600" spc="-30" dirty="0" smtClean="0">
                <a:solidFill>
                  <a:schemeClr val="bg1"/>
                </a:solidFill>
                <a:latin typeface="+mn-ea"/>
              </a:rPr>
              <a:t>버튼</a:t>
            </a:r>
            <a:endParaRPr lang="en-US" altLang="ko-KR" sz="600" spc="-3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12940" y="590401"/>
            <a:ext cx="1309136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ko-KR" sz="1000" b="1" spc="-40" dirty="0" smtClean="0">
                <a:latin typeface="+mn-ea"/>
              </a:rPr>
              <a:t>3.</a:t>
            </a:r>
            <a:r>
              <a:rPr lang="ko-KR" altLang="en-US" sz="1000" b="1" spc="-40" dirty="0" smtClean="0">
                <a:latin typeface="+mn-ea"/>
              </a:rPr>
              <a:t> </a:t>
            </a:r>
            <a:r>
              <a:rPr lang="en-US" altLang="ko-KR" sz="1000" b="1" spc="-40" dirty="0">
                <a:latin typeface="+mn-ea"/>
              </a:rPr>
              <a:t>Component Guide</a:t>
            </a:r>
            <a:endParaRPr lang="ko-KR" altLang="en-US" sz="1000" b="1" spc="-4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12940" y="3880205"/>
            <a:ext cx="1268740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ko-KR" sz="1000" b="1" spc="-40" dirty="0" smtClean="0">
                <a:latin typeface="+mn-ea"/>
              </a:rPr>
              <a:t>4.</a:t>
            </a:r>
            <a:r>
              <a:rPr lang="ko-KR" altLang="en-US" sz="1000" b="1" spc="-40" dirty="0" smtClean="0">
                <a:latin typeface="+mn-ea"/>
              </a:rPr>
              <a:t> </a:t>
            </a:r>
            <a:r>
              <a:rPr lang="en-US" altLang="ko-KR" sz="1000" b="1" spc="-40" dirty="0">
                <a:latin typeface="+mn-ea"/>
              </a:rPr>
              <a:t>Form input Guide</a:t>
            </a:r>
            <a:endParaRPr lang="ko-KR" altLang="en-US" sz="1000" b="1" spc="-4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251668E-721A-4D2E-B617-9662C3912C71}"/>
              </a:ext>
            </a:extLst>
          </p:cNvPr>
          <p:cNvSpPr/>
          <p:nvPr/>
        </p:nvSpPr>
        <p:spPr>
          <a:xfrm>
            <a:off x="4490625" y="4520144"/>
            <a:ext cx="1191055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0" name="Text Box">
            <a:extLst>
              <a:ext uri="{FF2B5EF4-FFF2-40B4-BE49-F238E27FC236}">
                <a16:creationId xmlns="" xmlns:a16="http://schemas.microsoft.com/office/drawing/2014/main" id="{EC1590CC-F603-4056-9278-F9E8905D3616}"/>
              </a:ext>
            </a:extLst>
          </p:cNvPr>
          <p:cNvSpPr/>
          <p:nvPr/>
        </p:nvSpPr>
        <p:spPr>
          <a:xfrm>
            <a:off x="5817096" y="4520144"/>
            <a:ext cx="1224136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Placeholder</a:t>
            </a:r>
          </a:p>
        </p:txBody>
      </p:sp>
      <p:sp>
        <p:nvSpPr>
          <p:cNvPr id="21" name="Text Box">
            <a:extLst>
              <a:ext uri="{FF2B5EF4-FFF2-40B4-BE49-F238E27FC236}">
                <a16:creationId xmlns="" xmlns:a16="http://schemas.microsoft.com/office/drawing/2014/main" id="{10DBE87B-9B8D-4C74-8268-026CE37DC5FC}"/>
              </a:ext>
            </a:extLst>
          </p:cNvPr>
          <p:cNvSpPr/>
          <p:nvPr/>
        </p:nvSpPr>
        <p:spPr>
          <a:xfrm>
            <a:off x="5817096" y="4897350"/>
            <a:ext cx="1224136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anchor="ctr"/>
          <a:lstStyle/>
          <a:p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|</a:t>
            </a:r>
          </a:p>
        </p:txBody>
      </p:sp>
      <p:sp>
        <p:nvSpPr>
          <p:cNvPr id="22" name="Arrow Down">
            <a:extLst>
              <a:ext uri="{FF2B5EF4-FFF2-40B4-BE49-F238E27FC236}">
                <a16:creationId xmlns="" xmlns:a16="http://schemas.microsoft.com/office/drawing/2014/main" id="{EA392A82-A46B-43C3-87CE-76A3662279A2}"/>
              </a:ext>
            </a:extLst>
          </p:cNvPr>
          <p:cNvSpPr>
            <a:spLocks noChangeAspect="1"/>
          </p:cNvSpPr>
          <p:nvPr/>
        </p:nvSpPr>
        <p:spPr bwMode="auto">
          <a:xfrm>
            <a:off x="6609184" y="4638481"/>
            <a:ext cx="224632" cy="312720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8DE64A12-7449-49AE-9E03-522543FD69D0}"/>
              </a:ext>
            </a:extLst>
          </p:cNvPr>
          <p:cNvGrpSpPr/>
          <p:nvPr/>
        </p:nvGrpSpPr>
        <p:grpSpPr>
          <a:xfrm>
            <a:off x="6869408" y="4595779"/>
            <a:ext cx="154920" cy="218125"/>
            <a:chOff x="111899" y="2407400"/>
            <a:chExt cx="154920" cy="218125"/>
          </a:xfrm>
        </p:grpSpPr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E91FC5F1-2DC0-4DEC-B378-390267813250}"/>
                </a:ext>
              </a:extLst>
            </p:cNvPr>
            <p:cNvSpPr/>
            <p:nvPr/>
          </p:nvSpPr>
          <p:spPr bwMode="auto">
            <a:xfrm>
              <a:off x="111899" y="2407400"/>
              <a:ext cx="69124" cy="69123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ko-KR" sz="700" kern="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5" name="Arrow Cursor">
              <a:extLst>
                <a:ext uri="{FF2B5EF4-FFF2-40B4-BE49-F238E27FC236}">
                  <a16:creationId xmlns="" xmlns:a16="http://schemas.microsoft.com/office/drawing/2014/main" id="{FCBE9697-DF31-4C90-B7D7-19B60DF4FA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9378" y="2441961"/>
              <a:ext cx="117441" cy="183564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251668E-721A-4D2E-B617-9662C3912C71}"/>
              </a:ext>
            </a:extLst>
          </p:cNvPr>
          <p:cNvSpPr/>
          <p:nvPr/>
        </p:nvSpPr>
        <p:spPr>
          <a:xfrm>
            <a:off x="7186493" y="4520144"/>
            <a:ext cx="1222891" cy="158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ko-KR" altLang="en-US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홍길동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251668E-721A-4D2E-B617-9662C3912C71}"/>
              </a:ext>
            </a:extLst>
          </p:cNvPr>
          <p:cNvSpPr/>
          <p:nvPr/>
        </p:nvSpPr>
        <p:spPr>
          <a:xfrm>
            <a:off x="8511410" y="4520144"/>
            <a:ext cx="1230122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***************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9B2D678-CB25-4E7C-A3B3-90B43F3CBFFC}"/>
              </a:ext>
            </a:extLst>
          </p:cNvPr>
          <p:cNvSpPr txBox="1"/>
          <p:nvPr/>
        </p:nvSpPr>
        <p:spPr>
          <a:xfrm>
            <a:off x="67276" y="3583039"/>
            <a:ext cx="3558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40" dirty="0" smtClean="0">
                <a:latin typeface="+mn-ea"/>
              </a:rPr>
              <a:t>2. </a:t>
            </a:r>
            <a:r>
              <a:rPr lang="ko-KR" altLang="en-US" sz="1000" b="1" spc="-40" dirty="0" err="1" smtClean="0">
                <a:latin typeface="+mn-ea"/>
              </a:rPr>
              <a:t>화면설명</a:t>
            </a:r>
            <a:r>
              <a:rPr lang="ko-KR" altLang="en-US" sz="1000" b="1" spc="-40" dirty="0" smtClean="0">
                <a:latin typeface="+mn-ea"/>
              </a:rPr>
              <a:t> 규칙</a:t>
            </a:r>
            <a:endParaRPr lang="en-US" altLang="ko-KR" sz="1000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40" dirty="0" smtClean="0">
                <a:latin typeface="+mn-ea"/>
              </a:rPr>
              <a:t>- </a:t>
            </a:r>
            <a:r>
              <a:rPr lang="ko-KR" altLang="en-US" sz="1000" spc="-40" dirty="0" smtClean="0">
                <a:latin typeface="+mn-ea"/>
              </a:rPr>
              <a:t>화면 </a:t>
            </a:r>
            <a:r>
              <a:rPr lang="ko-KR" altLang="en-US" sz="1000" spc="-40" dirty="0">
                <a:latin typeface="+mn-ea"/>
              </a:rPr>
              <a:t>내 각 설명</a:t>
            </a:r>
            <a:r>
              <a:rPr lang="en-US" altLang="ko-KR" sz="1000" spc="-40" dirty="0">
                <a:latin typeface="+mn-ea"/>
              </a:rPr>
              <a:t>(Description) </a:t>
            </a:r>
            <a:r>
              <a:rPr lang="ko-KR" altLang="en-US" sz="1000" spc="-40" dirty="0">
                <a:latin typeface="+mn-ea"/>
              </a:rPr>
              <a:t>정의는 아래의 라벨로 표기한다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70947"/>
              </p:ext>
            </p:extLst>
          </p:nvPr>
        </p:nvGraphicFramePr>
        <p:xfrm>
          <a:off x="268753" y="4187709"/>
          <a:ext cx="3982022" cy="2154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="" xmlns:a16="http://schemas.microsoft.com/office/drawing/2014/main" val="4225941659"/>
                    </a:ext>
                  </a:extLst>
                </a:gridCol>
                <a:gridCol w="3611222">
                  <a:extLst>
                    <a:ext uri="{9D8B030D-6E8A-4147-A177-3AD203B41FA5}">
                      <a16:colId xmlns="" xmlns:a16="http://schemas.microsoft.com/office/drawing/2014/main" val="126979935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라벨</a:t>
                      </a:r>
                      <a:endParaRPr kumimoji="0" lang="ko-KR" altLang="en-US" sz="800" b="1" i="0" u="none" strike="noStrike" kern="1200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kumimoji="0" lang="ko-KR" altLang="en-US" sz="800" b="1" i="0" u="none" strike="noStrike" kern="1200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2546824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상위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88367455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하위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1-a)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6513327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하위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1-b)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1883742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일반팝업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6980715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2156071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알림팝업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2149729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팝업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5611189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347530" y="4424579"/>
            <a:ext cx="216000" cy="1847349"/>
            <a:chOff x="541538" y="4716624"/>
            <a:chExt cx="216000" cy="1847349"/>
          </a:xfrm>
        </p:grpSpPr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41538" y="4716624"/>
              <a:ext cx="216000" cy="216000"/>
            </a:xfrm>
            <a:prstGeom prst="ellipse">
              <a:avLst/>
            </a:prstGeom>
            <a:solidFill>
              <a:srgbClr val="006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1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5035573"/>
              <a:ext cx="172793" cy="172793"/>
            </a:xfrm>
            <a:prstGeom prst="ellipse">
              <a:avLst/>
            </a:prstGeom>
            <a:solidFill>
              <a:srgbClr val="25A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1a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6147625"/>
              <a:ext cx="172793" cy="172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A1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6391180"/>
              <a:ext cx="172793" cy="172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c1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5563465"/>
              <a:ext cx="172793" cy="17279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P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5856497"/>
              <a:ext cx="172793" cy="172793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L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5299519"/>
              <a:ext cx="172793" cy="172793"/>
            </a:xfrm>
            <a:prstGeom prst="ellipse">
              <a:avLst/>
            </a:prstGeom>
            <a:solidFill>
              <a:srgbClr val="25A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1b</a:t>
              </a:r>
              <a:endParaRPr lang="ko-KR" altLang="en-US" sz="700" b="1" dirty="0">
                <a:latin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3567" y="2615724"/>
            <a:ext cx="3754757" cy="609600"/>
            <a:chOff x="649538" y="2610218"/>
            <a:chExt cx="4366783" cy="609600"/>
          </a:xfrm>
        </p:grpSpPr>
        <p:grpSp>
          <p:nvGrpSpPr>
            <p:cNvPr id="39" name="Image">
              <a:extLst>
                <a:ext uri="{FF2B5EF4-FFF2-40B4-BE49-F238E27FC236}">
                  <a16:creationId xmlns="" xmlns:a16="http://schemas.microsoft.com/office/drawing/2014/main" id="{0EB2FFF4-C1B0-4A48-A5D9-D23F9C1C67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538" y="2610218"/>
              <a:ext cx="609600" cy="609600"/>
              <a:chOff x="508000" y="1397000"/>
              <a:chExt cx="1008112" cy="1008112"/>
            </a:xfrm>
          </p:grpSpPr>
          <p:sp>
            <p:nvSpPr>
              <p:cNvPr id="42" name="Border">
                <a:extLst>
                  <a:ext uri="{FF2B5EF4-FFF2-40B4-BE49-F238E27FC236}">
                    <a16:creationId xmlns="" xmlns:a16="http://schemas.microsoft.com/office/drawing/2014/main" id="{5F69669B-118F-4CF9-8B41-3C179FF63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Line 2">
                <a:extLst>
                  <a:ext uri="{FF2B5EF4-FFF2-40B4-BE49-F238E27FC236}">
                    <a16:creationId xmlns="" xmlns:a16="http://schemas.microsoft.com/office/drawing/2014/main" id="{6A02819F-0A96-4F01-B8C5-7DC60D313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Line 1">
                <a:extLst>
                  <a:ext uri="{FF2B5EF4-FFF2-40B4-BE49-F238E27FC236}">
                    <a16:creationId xmlns="" xmlns:a16="http://schemas.microsoft.com/office/drawing/2014/main" id="{42188C56-C078-408E-889B-766DB99FE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" name="Body Copy">
              <a:extLst>
                <a:ext uri="{FF2B5EF4-FFF2-40B4-BE49-F238E27FC236}">
                  <a16:creationId xmlns="" xmlns:a16="http://schemas.microsoft.com/office/drawing/2014/main" id="{9C5E8F48-24BC-4B88-944A-FBF960D6F249}"/>
                </a:ext>
              </a:extLst>
            </p:cNvPr>
            <p:cNvSpPr txBox="1"/>
            <p:nvPr/>
          </p:nvSpPr>
          <p:spPr>
            <a:xfrm>
              <a:off x="1349627" y="2814838"/>
              <a:ext cx="3666694" cy="2693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7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Cras sit amet nibh libero, in gravida nulla. Nulla vel metus scelerisque ante sollicitudin commodo. Cras purus odio, vestibulum in vulputate at, tempus viverra turpis. </a:t>
              </a:r>
            </a:p>
          </p:txBody>
        </p:sp>
        <p:sp>
          <p:nvSpPr>
            <p:cNvPr id="41" name="h4">
              <a:extLst>
                <a:ext uri="{FF2B5EF4-FFF2-40B4-BE49-F238E27FC236}">
                  <a16:creationId xmlns="" xmlns:a16="http://schemas.microsoft.com/office/drawing/2014/main" id="{A5C3C9D6-2B7C-4DE7-AEC8-0F3D85B75F50}"/>
                </a:ext>
              </a:extLst>
            </p:cNvPr>
            <p:cNvSpPr txBox="1"/>
            <p:nvPr/>
          </p:nvSpPr>
          <p:spPr>
            <a:xfrm>
              <a:off x="1349627" y="2651489"/>
              <a:ext cx="788677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 Semibold" panose="020B0702040204020203" pitchFamily="34" charset="0"/>
                </a:rPr>
                <a:t>Media heading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9B2D678-CB25-4E7C-A3B3-90B43F3CBFFC}"/>
              </a:ext>
            </a:extLst>
          </p:cNvPr>
          <p:cNvSpPr txBox="1"/>
          <p:nvPr/>
        </p:nvSpPr>
        <p:spPr>
          <a:xfrm>
            <a:off x="67276" y="590401"/>
            <a:ext cx="4061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40" dirty="0" smtClean="0">
                <a:latin typeface="+mn-ea"/>
              </a:rPr>
              <a:t>1. </a:t>
            </a:r>
            <a:r>
              <a:rPr lang="ko-KR" altLang="en-US" sz="1000" b="1" spc="-40" dirty="0">
                <a:latin typeface="+mn-ea"/>
              </a:rPr>
              <a:t>문서 </a:t>
            </a:r>
            <a:r>
              <a:rPr lang="ko-KR" altLang="en-US" sz="1000" b="1" spc="-40" dirty="0" smtClean="0">
                <a:latin typeface="+mn-ea"/>
              </a:rPr>
              <a:t>수정</a:t>
            </a:r>
            <a:r>
              <a:rPr lang="en-US" altLang="ko-KR" sz="1000" b="1" spc="-40" dirty="0" smtClean="0">
                <a:latin typeface="+mn-ea"/>
              </a:rPr>
              <a:t>(</a:t>
            </a:r>
            <a:r>
              <a:rPr lang="ko-KR" altLang="en-US" sz="1000" b="1" spc="-40" dirty="0" smtClean="0">
                <a:latin typeface="+mn-ea"/>
              </a:rPr>
              <a:t>변경</a:t>
            </a:r>
            <a:r>
              <a:rPr lang="en-US" altLang="ko-KR" sz="1000" b="1" spc="-40" dirty="0" smtClean="0">
                <a:latin typeface="+mn-ea"/>
              </a:rPr>
              <a:t>) </a:t>
            </a:r>
            <a:r>
              <a:rPr lang="ko-KR" altLang="en-US" sz="1000" b="1" spc="-40" dirty="0" smtClean="0">
                <a:latin typeface="+mn-ea"/>
              </a:rPr>
              <a:t>사항 </a:t>
            </a:r>
            <a:r>
              <a:rPr lang="ko-KR" altLang="en-US" sz="1000" b="1" spc="-40" dirty="0">
                <a:latin typeface="+mn-ea"/>
              </a:rPr>
              <a:t>기록</a:t>
            </a:r>
            <a:endParaRPr lang="en-US" altLang="ko-KR" sz="1000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40" dirty="0" smtClean="0">
                <a:latin typeface="+mn-ea"/>
              </a:rPr>
              <a:t>※ </a:t>
            </a:r>
            <a:r>
              <a:rPr lang="ko-KR" altLang="en-US" sz="1000" spc="-40" dirty="0" smtClean="0">
                <a:latin typeface="+mn-ea"/>
              </a:rPr>
              <a:t>내용이 추가되거나 변경된 경우 페이지 화면 상에 라벨로 표시한다</a:t>
            </a:r>
            <a:r>
              <a:rPr lang="en-US" altLang="ko-KR" sz="1000" spc="-40" dirty="0" smtClean="0">
                <a:latin typeface="+mn-ea"/>
              </a:rPr>
              <a:t>.</a:t>
            </a:r>
            <a:br>
              <a:rPr lang="en-US" altLang="ko-KR" sz="1000" spc="-40" dirty="0" smtClean="0">
                <a:latin typeface="+mn-ea"/>
              </a:rPr>
            </a:br>
            <a:r>
              <a:rPr lang="en-US" altLang="ko-KR" sz="1000" spc="-40" dirty="0" smtClean="0">
                <a:latin typeface="+mn-ea"/>
              </a:rPr>
              <a:t>  1) </a:t>
            </a:r>
            <a:r>
              <a:rPr lang="ko-KR" altLang="en-US" sz="1000" spc="-40" dirty="0" smtClean="0">
                <a:latin typeface="+mn-ea"/>
              </a:rPr>
              <a:t>업데이트 날짜 및 내용 표기</a:t>
            </a:r>
            <a:r>
              <a:rPr lang="en-US" altLang="ko-KR" sz="1000" spc="-40" dirty="0" smtClean="0">
                <a:latin typeface="+mn-ea"/>
              </a:rPr>
              <a:t/>
            </a:r>
            <a:br>
              <a:rPr lang="en-US" altLang="ko-KR" sz="1000" spc="-40" dirty="0" smtClean="0">
                <a:latin typeface="+mn-ea"/>
              </a:rPr>
            </a:br>
            <a:r>
              <a:rPr lang="en-US" altLang="ko-KR" sz="1000" spc="-40" dirty="0" smtClean="0">
                <a:latin typeface="+mn-ea"/>
              </a:rPr>
              <a:t> 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51AAAFB-A39A-4020-A095-FACC9F1E35BC}"/>
              </a:ext>
            </a:extLst>
          </p:cNvPr>
          <p:cNvSpPr/>
          <p:nvPr/>
        </p:nvSpPr>
        <p:spPr>
          <a:xfrm>
            <a:off x="370811" y="1402502"/>
            <a:ext cx="1678665" cy="449095"/>
          </a:xfrm>
          <a:prstGeom prst="rect">
            <a:avLst/>
          </a:prstGeom>
          <a:pattFill prst="dkUp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v0.01 2022-04-01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]</a:t>
            </a:r>
            <a:br>
              <a:rPr lang="en-US" altLang="ko-KR" sz="9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: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변경된 내용 기재 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2370441" y="1156201"/>
            <a:ext cx="1640541" cy="945072"/>
            <a:chOff x="4694852" y="2352650"/>
            <a:chExt cx="1640541" cy="945072"/>
          </a:xfrm>
        </p:grpSpPr>
        <p:grpSp>
          <p:nvGrpSpPr>
            <p:cNvPr id="48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="" xmlns:a16="http://schemas.microsoft.com/office/drawing/2014/main" id="{446A09B3-1F77-40D8-B32E-77B6D603B0B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694852" y="2352650"/>
              <a:ext cx="1640541" cy="945072"/>
              <a:chOff x="595687" y="1184134"/>
              <a:chExt cx="1828800" cy="1792141"/>
            </a:xfrm>
          </p:grpSpPr>
          <p:sp>
            <p:nvSpPr>
              <p:cNvPr id="51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="" xmlns:a16="http://schemas.microsoft.com/office/drawing/2014/main" id="{8FB87723-42B3-4441-80BC-AE29916C9B3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7" y="1330354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269D9EC-9928-4A9A-B7DC-828B5CAECEB0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54572" y="1184134"/>
                <a:ext cx="339664" cy="29765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0070C0"/>
                    </a:solidFill>
                    <a:latin typeface="+mn-ea"/>
                    <a:cs typeface="Segoe UI" panose="020B0502040204020203" pitchFamily="34" charset="0"/>
                  </a:rPr>
                  <a:t>예시</a:t>
                </a:r>
                <a:endParaRPr lang="en-US" sz="9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E66674DE-0786-4611-B371-AE9FFE320346}"/>
                </a:ext>
              </a:extLst>
            </p:cNvPr>
            <p:cNvSpPr/>
            <p:nvPr/>
          </p:nvSpPr>
          <p:spPr>
            <a:xfrm>
              <a:off x="5985121" y="2520554"/>
              <a:ext cx="221758" cy="66171"/>
            </a:xfrm>
            <a:prstGeom prst="rect">
              <a:avLst/>
            </a:prstGeom>
            <a:pattFill prst="dkUpDiag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C778308C-16F4-4CB8-8651-E4FEBEA06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1911" y="2520554"/>
              <a:ext cx="1213209" cy="682811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cxnSp>
        <p:nvCxnSpPr>
          <p:cNvPr id="53" name="직선 화살표 연결선 52"/>
          <p:cNvCxnSpPr/>
          <p:nvPr/>
        </p:nvCxnSpPr>
        <p:spPr>
          <a:xfrm>
            <a:off x="2036676" y="1637241"/>
            <a:ext cx="289758" cy="0"/>
          </a:xfrm>
          <a:prstGeom prst="straightConnector1">
            <a:avLst/>
          </a:prstGeom>
          <a:ln>
            <a:solidFill>
              <a:srgbClr val="25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232409DD-F19E-4ADF-B336-AF6EF852519E}"/>
              </a:ext>
            </a:extLst>
          </p:cNvPr>
          <p:cNvSpPr/>
          <p:nvPr/>
        </p:nvSpPr>
        <p:spPr>
          <a:xfrm>
            <a:off x="164468" y="2506564"/>
            <a:ext cx="1008312" cy="850428"/>
          </a:xfrm>
          <a:prstGeom prst="rect">
            <a:avLst/>
          </a:prstGeom>
          <a:solidFill>
            <a:schemeClr val="accent4">
              <a:alpha val="10000"/>
            </a:schemeClr>
          </a:solidFill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accent2"/>
                </a:solidFill>
                <a:latin typeface="+mn-ea"/>
              </a:rPr>
              <a:t>V0.01</a:t>
            </a:r>
            <a:endParaRPr lang="ko-KR" altLang="en-US" sz="8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9B2D678-CB25-4E7C-A3B3-90B43F3CBFFC}"/>
              </a:ext>
            </a:extLst>
          </p:cNvPr>
          <p:cNvSpPr txBox="1"/>
          <p:nvPr/>
        </p:nvSpPr>
        <p:spPr>
          <a:xfrm>
            <a:off x="67276" y="2142488"/>
            <a:ext cx="4486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40" dirty="0" smtClean="0">
                <a:latin typeface="+mn-ea"/>
              </a:rPr>
              <a:t>2) </a:t>
            </a:r>
            <a:r>
              <a:rPr lang="ko-KR" altLang="en-US" sz="1000" spc="-40" dirty="0" smtClean="0">
                <a:latin typeface="+mn-ea"/>
              </a:rPr>
              <a:t>화면 내 수정</a:t>
            </a:r>
            <a:r>
              <a:rPr lang="en-US" altLang="ko-KR" sz="1000" spc="-40" dirty="0">
                <a:latin typeface="+mn-ea"/>
              </a:rPr>
              <a:t>(</a:t>
            </a:r>
            <a:r>
              <a:rPr lang="ko-KR" altLang="en-US" sz="1000" spc="-40" dirty="0">
                <a:latin typeface="+mn-ea"/>
              </a:rPr>
              <a:t>변경</a:t>
            </a:r>
            <a:r>
              <a:rPr lang="en-US" altLang="ko-KR" sz="1000" spc="-40" dirty="0">
                <a:latin typeface="+mn-ea"/>
              </a:rPr>
              <a:t>) </a:t>
            </a:r>
            <a:r>
              <a:rPr lang="ko-KR" altLang="en-US" sz="1000" spc="-40" dirty="0">
                <a:latin typeface="+mn-ea"/>
              </a:rPr>
              <a:t>영역의 경우 </a:t>
            </a:r>
            <a:r>
              <a:rPr lang="en-US" altLang="ko-KR" sz="1000" spc="-40" dirty="0" smtClean="0">
                <a:latin typeface="+mn-ea"/>
              </a:rPr>
              <a:t>UI</a:t>
            </a:r>
            <a:r>
              <a:rPr lang="ko-KR" altLang="en-US" sz="1000" spc="-40" dirty="0" smtClean="0">
                <a:latin typeface="+mn-ea"/>
              </a:rPr>
              <a:t> </a:t>
            </a:r>
            <a:r>
              <a:rPr lang="ko-KR" altLang="en-US" sz="1000" spc="-40" dirty="0">
                <a:latin typeface="+mn-ea"/>
              </a:rPr>
              <a:t>위에 아래의 라벨 표시</a:t>
            </a:r>
            <a:r>
              <a:rPr lang="en-US" altLang="ko-KR" sz="1000" spc="-40" dirty="0">
                <a:latin typeface="+mn-ea"/>
              </a:rPr>
              <a:t>(</a:t>
            </a:r>
            <a:r>
              <a:rPr lang="ko-KR" altLang="en-US" sz="1000" spc="-40" dirty="0" err="1">
                <a:latin typeface="+mn-ea"/>
              </a:rPr>
              <a:t>버전명</a:t>
            </a:r>
            <a:r>
              <a:rPr lang="ko-KR" altLang="en-US" sz="1000" spc="-40" dirty="0">
                <a:latin typeface="+mn-ea"/>
              </a:rPr>
              <a:t> 표시</a:t>
            </a:r>
            <a:r>
              <a:rPr lang="en-US" altLang="ko-KR" sz="1000" spc="-4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818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공통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 err="1">
                <a:latin typeface="+mn-ea"/>
              </a:rPr>
              <a:t>화면설계서</a:t>
            </a:r>
            <a:r>
              <a:rPr lang="ko-KR" altLang="en-US" dirty="0">
                <a:latin typeface="+mn-ea"/>
              </a:rPr>
              <a:t> 문서 정의</a:t>
            </a:r>
            <a:endParaRPr lang="ko-KR" altLang="en-US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65" y="709019"/>
            <a:ext cx="240790" cy="24079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53" y="1568935"/>
            <a:ext cx="240790" cy="24079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26" y="1561859"/>
            <a:ext cx="264869" cy="26486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6" y="1565982"/>
            <a:ext cx="246695" cy="24669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54" y="1556828"/>
            <a:ext cx="235028" cy="235028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52" y="1561859"/>
            <a:ext cx="250823" cy="250823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02307"/>
            <a:ext cx="224695" cy="22469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19" y="723949"/>
            <a:ext cx="181411" cy="181411"/>
          </a:xfrm>
          <a:prstGeom prst="rect">
            <a:avLst/>
          </a:prstGeom>
        </p:spPr>
      </p:pic>
      <p:pic>
        <p:nvPicPr>
          <p:cNvPr id="72" name="Picture 2" descr="돋보기 아이콘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5" y="720297"/>
            <a:ext cx="219190" cy="18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십자형 72"/>
          <p:cNvSpPr/>
          <p:nvPr/>
        </p:nvSpPr>
        <p:spPr>
          <a:xfrm rot="2700000">
            <a:off x="1402609" y="721469"/>
            <a:ext cx="228288" cy="228288"/>
          </a:xfrm>
          <a:prstGeom prst="plus">
            <a:avLst>
              <a:gd name="adj" fmla="val 445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4" name="자유형 73"/>
          <p:cNvSpPr/>
          <p:nvPr/>
        </p:nvSpPr>
        <p:spPr>
          <a:xfrm>
            <a:off x="344488" y="2209732"/>
            <a:ext cx="2978768" cy="86201"/>
          </a:xfrm>
          <a:custGeom>
            <a:avLst/>
            <a:gdLst>
              <a:gd name="connsiteX0" fmla="*/ 0 w 3238500"/>
              <a:gd name="connsiteY0" fmla="*/ 228712 h 254588"/>
              <a:gd name="connsiteX1" fmla="*/ 762000 w 3238500"/>
              <a:gd name="connsiteY1" fmla="*/ 112 h 254588"/>
              <a:gd name="connsiteX2" fmla="*/ 1866900 w 3238500"/>
              <a:gd name="connsiteY2" fmla="*/ 254112 h 254588"/>
              <a:gd name="connsiteX3" fmla="*/ 3238500 w 3238500"/>
              <a:gd name="connsiteY3" fmla="*/ 50912 h 25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254588">
                <a:moveTo>
                  <a:pt x="0" y="228712"/>
                </a:moveTo>
                <a:cubicBezTo>
                  <a:pt x="225425" y="112295"/>
                  <a:pt x="450850" y="-4121"/>
                  <a:pt x="762000" y="112"/>
                </a:cubicBezTo>
                <a:cubicBezTo>
                  <a:pt x="1073150" y="4345"/>
                  <a:pt x="1454150" y="245645"/>
                  <a:pt x="1866900" y="254112"/>
                </a:cubicBezTo>
                <a:cubicBezTo>
                  <a:pt x="2279650" y="262579"/>
                  <a:pt x="2759075" y="156745"/>
                  <a:pt x="3238500" y="50912"/>
                </a:cubicBezTo>
              </a:path>
            </a:pathLst>
          </a:custGeom>
          <a:noFill/>
          <a:ln w="825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생략</a:t>
            </a:r>
          </a:p>
        </p:txBody>
      </p:sp>
      <p:sp>
        <p:nvSpPr>
          <p:cNvPr id="75" name="갈매기형 수장 74"/>
          <p:cNvSpPr/>
          <p:nvPr/>
        </p:nvSpPr>
        <p:spPr>
          <a:xfrm flipH="1">
            <a:off x="1833193" y="778129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88" y="662448"/>
            <a:ext cx="360234" cy="360234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D58F130-4273-4BC1-8219-5E7C874518BC}"/>
              </a:ext>
            </a:extLst>
          </p:cNvPr>
          <p:cNvSpPr/>
          <p:nvPr/>
        </p:nvSpPr>
        <p:spPr>
          <a:xfrm>
            <a:off x="2584917" y="771793"/>
            <a:ext cx="205114" cy="205114"/>
          </a:xfrm>
          <a:prstGeom prst="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양쪽 모서리가 둥근 사각형 77"/>
          <p:cNvSpPr/>
          <p:nvPr/>
        </p:nvSpPr>
        <p:spPr>
          <a:xfrm>
            <a:off x="4124908" y="720297"/>
            <a:ext cx="322263" cy="118712"/>
          </a:xfrm>
          <a:prstGeom prst="round2SameRect">
            <a:avLst/>
          </a:prstGeom>
          <a:solidFill>
            <a:schemeClr val="bg1"/>
          </a:solidFill>
          <a:ln w="3175" cap="sq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/>
            <a:r>
              <a:rPr lang="ko-KR" altLang="en-US" sz="700" spc="-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▼</a:t>
            </a:r>
            <a:endParaRPr lang="ko-KR" altLang="en-US" sz="700" spc="-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85542" y="65335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defRPr/>
            </a:pPr>
            <a:r>
              <a:rPr lang="ko-KR" altLang="en-US" spc="-5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sym typeface="Wingdings"/>
              </a:rPr>
              <a:t></a:t>
            </a:r>
            <a:endParaRPr lang="ko-KR" altLang="en-US" spc="-50" dirty="0"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80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19426" y="778210"/>
            <a:ext cx="144000" cy="127150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3019" y="1560446"/>
            <a:ext cx="237267" cy="177782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22158" y="1545374"/>
            <a:ext cx="170576" cy="215956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87525" y="1565982"/>
            <a:ext cx="190527" cy="166711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85253" y="1555177"/>
            <a:ext cx="212464" cy="188321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66936" y="1499697"/>
            <a:ext cx="322922" cy="33996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6" y="2593414"/>
            <a:ext cx="240790" cy="24079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63" y="2606084"/>
            <a:ext cx="235028" cy="23502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53" y="2593414"/>
            <a:ext cx="250823" cy="2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4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0">
            <a:extLst>
              <a:ext uri="{FF2B5EF4-FFF2-40B4-BE49-F238E27FC236}">
                <a16:creationId xmlns="" xmlns:a16="http://schemas.microsoft.com/office/drawing/2014/main" id="{BCC73B36-E2FC-4231-A1B0-84CAF20C4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654" y="6110562"/>
            <a:ext cx="91086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" name="Text Box 101">
            <a:extLst>
              <a:ext uri="{FF2B5EF4-FFF2-40B4-BE49-F238E27FC236}">
                <a16:creationId xmlns="" xmlns:a16="http://schemas.microsoft.com/office/drawing/2014/main" id="{4F882C6B-2CE4-4169-B88C-2F8C70E5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54" y="6148935"/>
            <a:ext cx="4802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 개정사유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제정 또는 개정 내용이 이전 문서에 대해 추가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수정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확정 인지 선택기입</a:t>
            </a:r>
          </a:p>
          <a:p>
            <a:pPr eaLnBrk="1" hangingPunct="1">
              <a:buFontTx/>
              <a:buChar char="•"/>
            </a:pP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ver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내역은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0.1~0.90, 1.0, 1.1 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4665C980-4DCE-4840-BDA7-E09CD3FDF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431038"/>
              </p:ext>
            </p:extLst>
          </p:nvPr>
        </p:nvGraphicFramePr>
        <p:xfrm>
          <a:off x="398654" y="709065"/>
          <a:ext cx="9141452" cy="1789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4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77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77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08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21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063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5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2024-04-30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초안 피드백 사항 반영 및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확정된 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동기화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01726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2024-05-13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컨펌완료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SB 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피드백 수정사항 최종 반영</a:t>
                      </a:r>
                      <a:endParaRPr lang="en-US" altLang="ko-KR" sz="800" b="1" dirty="0" smtClean="0"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1)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맞춤상품 노출 영역 항목 추가</a:t>
                      </a:r>
                      <a:endParaRPr lang="en-US" altLang="ko-KR" sz="800" b="0" dirty="0" smtClean="0"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- </a:t>
                      </a:r>
                      <a:r>
                        <a:rPr lang="ko-KR" altLang="en-US" sz="800" baseline="0" dirty="0" err="1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약국몰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일반의약품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aseline="0" dirty="0" err="1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부외품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u="sng" baseline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건강기능 식품</a:t>
                      </a:r>
                      <a:endParaRPr lang="en-US" altLang="ko-KR" sz="800" u="sng" baseline="0" dirty="0" smtClean="0"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u="none" baseline="0" dirty="0" smtClean="0"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baseline="0" dirty="0" err="1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컨펌완료</a:t>
                      </a:r>
                      <a:r>
                        <a:rPr lang="ko-KR" altLang="en-US" sz="800" b="1" u="none" baseline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버전 변경</a:t>
                      </a:r>
                      <a:endParaRPr lang="ko-KR" altLang="en-US" sz="8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길은지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김서윤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919467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5967340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087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62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Layout (contents)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3930" y="1128765"/>
            <a:ext cx="2624018" cy="17274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46656" y="2892066"/>
            <a:ext cx="2618995" cy="2333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6284" y="1358432"/>
            <a:ext cx="2619311" cy="7605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+mn-ea"/>
              </a:rPr>
              <a:t>메인배너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</a:rPr>
              <a:t>(BO)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44849" y="800708"/>
            <a:ext cx="2622181" cy="2711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최상단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배너 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</a:rPr>
              <a:t>(BO)</a:t>
            </a:r>
            <a:endParaRPr lang="en-US" altLang="ko-KR" sz="7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4849" y="2539649"/>
            <a:ext cx="2622181" cy="3410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중단배너 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</a:rPr>
              <a:t>(BO)</a:t>
            </a:r>
            <a:endParaRPr lang="en-US" altLang="ko-KR" sz="7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132A16B-03AD-4AD4-9DF2-FB7442AE95D4}"/>
              </a:ext>
            </a:extLst>
          </p:cNvPr>
          <p:cNvSpPr/>
          <p:nvPr/>
        </p:nvSpPr>
        <p:spPr>
          <a:xfrm>
            <a:off x="342853" y="3981949"/>
            <a:ext cx="2626172" cy="90140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이 상품을 찾으시나요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?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(BO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132A16B-03AD-4AD4-9DF2-FB7442AE95D4}"/>
              </a:ext>
            </a:extLst>
          </p:cNvPr>
          <p:cNvSpPr/>
          <p:nvPr/>
        </p:nvSpPr>
        <p:spPr>
          <a:xfrm>
            <a:off x="343012" y="5898605"/>
            <a:ext cx="2625855" cy="8427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전문 </a:t>
            </a:r>
            <a:r>
              <a:rPr lang="ko-KR" altLang="en-US" sz="700" dirty="0" err="1" smtClean="0">
                <a:solidFill>
                  <a:schemeClr val="tx1"/>
                </a:solidFill>
                <a:latin typeface="+mn-ea"/>
              </a:rPr>
              <a:t>브랜드관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</a:rPr>
              <a:t>(BO)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132A16B-03AD-4AD4-9DF2-FB7442AE95D4}"/>
              </a:ext>
            </a:extLst>
          </p:cNvPr>
          <p:cNvSpPr/>
          <p:nvPr/>
        </p:nvSpPr>
        <p:spPr>
          <a:xfrm>
            <a:off x="3246656" y="1759212"/>
            <a:ext cx="2625855" cy="72911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베스트상품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지역별베스트상품 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(BO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46656" y="2545427"/>
            <a:ext cx="2618996" cy="289542"/>
            <a:chOff x="3154514" y="5825838"/>
            <a:chExt cx="2618996" cy="289542"/>
          </a:xfrm>
        </p:grpSpPr>
        <p:sp>
          <p:nvSpPr>
            <p:cNvPr id="33" name="직사각형 32"/>
            <p:cNvSpPr/>
            <p:nvPr/>
          </p:nvSpPr>
          <p:spPr>
            <a:xfrm>
              <a:off x="3154514" y="5825838"/>
              <a:ext cx="813727" cy="2895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공지사항</a:t>
              </a:r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062285" y="5825838"/>
              <a:ext cx="809784" cy="2895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FAQ /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문의하기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/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배송안내</a:t>
              </a:r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966113" y="5825838"/>
              <a:ext cx="807397" cy="2895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고객센터</a:t>
              </a:r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5567" y="2937606"/>
            <a:ext cx="2620745" cy="341034"/>
            <a:chOff x="344489" y="2575029"/>
            <a:chExt cx="2620745" cy="341034"/>
          </a:xfrm>
        </p:grpSpPr>
        <p:sp>
          <p:nvSpPr>
            <p:cNvPr id="24" name="직사각형 23"/>
            <p:cNvSpPr/>
            <p:nvPr/>
          </p:nvSpPr>
          <p:spPr>
            <a:xfrm>
              <a:off x="344489" y="2575029"/>
              <a:ext cx="842794" cy="341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기획전 배너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700" b="1" dirty="0" smtClean="0">
                  <a:solidFill>
                    <a:srgbClr val="FF0000"/>
                  </a:solidFill>
                  <a:latin typeface="+mn-ea"/>
                </a:rPr>
                <a:t>(BO)</a:t>
              </a:r>
              <a:endParaRPr lang="en-US" altLang="ko-KR" sz="7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33464" y="2575029"/>
              <a:ext cx="842794" cy="341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기획전 배너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2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700" b="1" dirty="0" smtClean="0">
                  <a:solidFill>
                    <a:srgbClr val="FF0000"/>
                  </a:solidFill>
                  <a:latin typeface="+mn-ea"/>
                </a:rPr>
                <a:t>(BO)</a:t>
              </a:r>
              <a:endParaRPr lang="en-US" altLang="ko-KR" sz="7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22440" y="2575029"/>
              <a:ext cx="842794" cy="341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기획전 배너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3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700" b="1" dirty="0" smtClean="0">
                  <a:solidFill>
                    <a:srgbClr val="FF0000"/>
                  </a:solidFill>
                  <a:latin typeface="+mn-ea"/>
                </a:rPr>
                <a:t>(BO)</a:t>
              </a:r>
              <a:endParaRPr lang="en-US" altLang="ko-KR" sz="7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132A16B-03AD-4AD4-9DF2-FB7442AE95D4}"/>
              </a:ext>
            </a:extLst>
          </p:cNvPr>
          <p:cNvSpPr/>
          <p:nvPr/>
        </p:nvSpPr>
        <p:spPr>
          <a:xfrm>
            <a:off x="342853" y="3335563"/>
            <a:ext cx="2626172" cy="58946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관심상품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최근 주문 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BO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132A16B-03AD-4AD4-9DF2-FB7442AE95D4}"/>
              </a:ext>
            </a:extLst>
          </p:cNvPr>
          <p:cNvSpPr/>
          <p:nvPr/>
        </p:nvSpPr>
        <p:spPr>
          <a:xfrm>
            <a:off x="342853" y="4940278"/>
            <a:ext cx="2626172" cy="90140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추천상품 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BO</a:t>
            </a:r>
            <a:r>
              <a:rPr lang="en-US" altLang="ko-KR" sz="7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46656" y="800708"/>
            <a:ext cx="2634830" cy="901406"/>
            <a:chOff x="3246656" y="800708"/>
            <a:chExt cx="2634830" cy="9014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6132A16B-03AD-4AD4-9DF2-FB7442AE95D4}"/>
                </a:ext>
              </a:extLst>
            </p:cNvPr>
            <p:cNvSpPr/>
            <p:nvPr/>
          </p:nvSpPr>
          <p:spPr>
            <a:xfrm>
              <a:off x="3246656" y="800708"/>
              <a:ext cx="1274296" cy="901406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의료용품 </a:t>
              </a:r>
              <a:r>
                <a:rPr lang="en-US" altLang="ko-KR" sz="700" b="1" dirty="0" smtClean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en-US" altLang="ko-KR" sz="700" b="1" dirty="0">
                  <a:solidFill>
                    <a:srgbClr val="FF0000"/>
                  </a:solidFill>
                  <a:latin typeface="+mn-ea"/>
                </a:rPr>
                <a:t>BO</a:t>
              </a:r>
              <a:r>
                <a:rPr lang="en-US" altLang="ko-KR" sz="700" b="1" dirty="0" smtClean="0">
                  <a:solidFill>
                    <a:srgbClr val="FF0000"/>
                  </a:solidFill>
                  <a:latin typeface="+mn-ea"/>
                </a:rPr>
                <a:t>)</a:t>
              </a:r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6132A16B-03AD-4AD4-9DF2-FB7442AE95D4}"/>
                </a:ext>
              </a:extLst>
            </p:cNvPr>
            <p:cNvSpPr/>
            <p:nvPr/>
          </p:nvSpPr>
          <p:spPr>
            <a:xfrm>
              <a:off x="4592960" y="800708"/>
              <a:ext cx="1288526" cy="901406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의료소모품 </a:t>
              </a:r>
              <a:r>
                <a:rPr lang="en-US" altLang="ko-KR" sz="700" b="1" dirty="0" smtClean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en-US" altLang="ko-KR" sz="700" b="1" dirty="0">
                  <a:solidFill>
                    <a:srgbClr val="FF0000"/>
                  </a:solidFill>
                  <a:latin typeface="+mn-ea"/>
                </a:rPr>
                <a:t>BO</a:t>
              </a:r>
              <a:r>
                <a:rPr lang="en-US" altLang="ko-KR" sz="700" b="1" dirty="0" smtClean="0">
                  <a:solidFill>
                    <a:srgbClr val="FF0000"/>
                  </a:solidFill>
                  <a:latin typeface="+mn-ea"/>
                </a:rPr>
                <a:t>)</a:t>
              </a:r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346366" y="2158212"/>
            <a:ext cx="2622181" cy="34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주문금액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예치금 정보</a:t>
            </a:r>
            <a:endParaRPr lang="en-US" altLang="ko-KR" sz="7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126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Layout (</a:t>
            </a:r>
            <a:r>
              <a:rPr lang="ko-KR" altLang="en-US" dirty="0" smtClean="0">
                <a:latin typeface="+mn-ea"/>
                <a:ea typeface="+mn-ea"/>
              </a:rPr>
              <a:t>타사 비교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5" y="908720"/>
            <a:ext cx="2282030" cy="5733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045" y="656692"/>
            <a:ext cx="97210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JWPmall</a:t>
            </a:r>
            <a:endParaRPr lang="ko-KR" altLang="en-US" sz="8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3" y="908720"/>
            <a:ext cx="1741070" cy="573325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20753" y="656692"/>
            <a:ext cx="97210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일동샵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54501" y="656692"/>
            <a:ext cx="97210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광동약국몰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68" y="908720"/>
            <a:ext cx="3763499" cy="57332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812" y="908720"/>
            <a:ext cx="1705320" cy="685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615812" y="656692"/>
            <a:ext cx="97210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더샵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메인</a:t>
            </a:r>
          </a:p>
        </p:txBody>
      </p:sp>
    </p:spTree>
    <p:extLst>
      <p:ext uri="{BB962C8B-B14F-4D97-AF65-F5344CB8AC3E}">
        <p14:creationId xmlns:p14="http://schemas.microsoft.com/office/powerpoint/2010/main" val="54642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7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0700" y="2894565"/>
            <a:ext cx="9008360" cy="480131"/>
          </a:xfrm>
        </p:spPr>
        <p:txBody>
          <a:bodyPr/>
          <a:lstStyle/>
          <a:p>
            <a:r>
              <a:rPr lang="en-US" altLang="ko-KR" dirty="0" smtClean="0"/>
              <a:t>GNB/</a:t>
            </a:r>
            <a:r>
              <a:rPr lang="ko-KR" altLang="en-US" dirty="0" smtClean="0"/>
              <a:t>상단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공통영역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8923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36000" tIns="36000" rIns="36000" bIns="36000" rtlCol="0" anchor="ctr" anchorCtr="0">
        <a:spAutoFit/>
      </a:bodyPr>
      <a:lstStyle>
        <a:defPPr algn="ctr">
          <a:defRPr sz="800" dirty="0" err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. JWPMALL (BO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bg1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36000" rIns="36000" bIns="36000" rtlCol="0" anchor="ctr" anchorCtr="0">
        <a:spAutoFit/>
      </a:bodyPr>
      <a:lstStyle>
        <a:defPPr>
          <a:defRPr sz="700" dirty="0" smtClean="0">
            <a:solidFill>
              <a:schemeClr val="bg1">
                <a:lumMod val="50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. JWPMALL (SO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. JWPON (BO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스터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마스터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/>
      <a:lstStyle>
        <a:defPPr algn="ctr">
          <a:defRPr sz="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36000" rIns="36000" bIns="36000" rtlCol="0" anchor="ctr" anchorCtr="0">
        <a:spAutoFit/>
      </a:bodyPr>
      <a:lstStyle>
        <a:defPPr>
          <a:defRPr sz="8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18597</TotalTime>
  <Words>3919</Words>
  <Application>Microsoft Office PowerPoint</Application>
  <PresentationFormat>A4 용지(210x297mm)</PresentationFormat>
  <Paragraphs>1099</Paragraphs>
  <Slides>28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28</vt:i4>
      </vt:variant>
    </vt:vector>
  </HeadingPairs>
  <TitlesOfParts>
    <vt:vector size="48" baseType="lpstr">
      <vt:lpstr>Kozuka Gothic Pro M</vt:lpstr>
      <vt:lpstr>Quattrocento Sans</vt:lpstr>
      <vt:lpstr>Gulim</vt:lpstr>
      <vt:lpstr>Gulim</vt:lpstr>
      <vt:lpstr>나눔고딕</vt:lpstr>
      <vt:lpstr>맑은 고딕</vt:lpstr>
      <vt:lpstr>맑은 고딕</vt:lpstr>
      <vt:lpstr>Arial</vt:lpstr>
      <vt:lpstr>Calibri</vt:lpstr>
      <vt:lpstr>Calibri Light</vt:lpstr>
      <vt:lpstr>Lucida Sans Unicode</vt:lpstr>
      <vt:lpstr>Segoe UI</vt:lpstr>
      <vt:lpstr>Segoe UI Semibold</vt:lpstr>
      <vt:lpstr>Wingdings</vt:lpstr>
      <vt:lpstr>Office 테마</vt:lpstr>
      <vt:lpstr>1. JWPMALL (BO)</vt:lpstr>
      <vt:lpstr>2. JWPMALL (SO)</vt:lpstr>
      <vt:lpstr>3. JWPON (BO)</vt:lpstr>
      <vt:lpstr>마스터 지정</vt:lpstr>
      <vt:lpstr>1_마스터 지정</vt:lpstr>
      <vt:lpstr>PowerPoint 프레젠테이션</vt:lpstr>
      <vt:lpstr>PowerPoint 프레젠테이션</vt:lpstr>
      <vt:lpstr>(공통) 화면설계서 문서 정의</vt:lpstr>
      <vt:lpstr>(공통) 화면설계서 문서 정의</vt:lpstr>
      <vt:lpstr>PowerPoint 프레젠테이션</vt:lpstr>
      <vt:lpstr>Layout (contents)</vt:lpstr>
      <vt:lpstr>Layout (타사 비교)</vt:lpstr>
      <vt:lpstr>메인</vt:lpstr>
      <vt:lpstr>GNB/상단/공통영역</vt:lpstr>
      <vt:lpstr>PowerPoint 프레젠테이션</vt:lpstr>
      <vt:lpstr>팝업</vt:lpstr>
      <vt:lpstr>PowerPoint 프레젠테이션</vt:lpstr>
      <vt:lpstr>메인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Footer</vt:lpstr>
      <vt:lpstr>PowerPoint 프레젠테이션</vt:lpstr>
      <vt:lpstr>카테고리</vt:lpstr>
      <vt:lpstr>PowerPoint 프레젠테이션</vt:lpstr>
      <vt:lpstr>예치금 구매</vt:lpstr>
      <vt:lpstr>PowerPoint 프레젠테이션</vt:lpstr>
      <vt:lpstr>PowerPoint 프레젠테이션</vt:lpstr>
      <vt:lpstr>마이장부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ParkSunMi</dc:creator>
  <cp:lastModifiedBy>MIRAEINT 001</cp:lastModifiedBy>
  <cp:revision>1064</cp:revision>
  <dcterms:created xsi:type="dcterms:W3CDTF">2019-05-29T05:36:22Z</dcterms:created>
  <dcterms:modified xsi:type="dcterms:W3CDTF">2024-05-14T04:02:05Z</dcterms:modified>
</cp:coreProperties>
</file>