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7" r:id="rId2"/>
    <p:sldMasterId id="2147483749" r:id="rId3"/>
  </p:sldMasterIdLst>
  <p:notesMasterIdLst>
    <p:notesMasterId r:id="rId32"/>
  </p:notesMasterIdLst>
  <p:sldIdLst>
    <p:sldId id="256" r:id="rId4"/>
    <p:sldId id="263" r:id="rId5"/>
    <p:sldId id="266" r:id="rId6"/>
    <p:sldId id="258" r:id="rId7"/>
    <p:sldId id="264" r:id="rId8"/>
    <p:sldId id="265" r:id="rId9"/>
    <p:sldId id="302" r:id="rId10"/>
    <p:sldId id="308" r:id="rId11"/>
    <p:sldId id="309" r:id="rId12"/>
    <p:sldId id="304" r:id="rId13"/>
    <p:sldId id="310" r:id="rId14"/>
    <p:sldId id="303" r:id="rId15"/>
    <p:sldId id="305" r:id="rId16"/>
    <p:sldId id="311" r:id="rId17"/>
    <p:sldId id="306" r:id="rId18"/>
    <p:sldId id="312" r:id="rId19"/>
    <p:sldId id="307" r:id="rId20"/>
    <p:sldId id="313" r:id="rId21"/>
    <p:sldId id="316" r:id="rId22"/>
    <p:sldId id="317" r:id="rId23"/>
    <p:sldId id="320" r:id="rId24"/>
    <p:sldId id="321" r:id="rId25"/>
    <p:sldId id="322" r:id="rId26"/>
    <p:sldId id="323" r:id="rId27"/>
    <p:sldId id="324" r:id="rId28"/>
    <p:sldId id="314" r:id="rId29"/>
    <p:sldId id="315" r:id="rId30"/>
    <p:sldId id="268" r:id="rId31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22DDFD-0771-466D-A21C-C4B1B467C9F5}">
          <p14:sldIdLst>
            <p14:sldId id="256"/>
            <p14:sldId id="263"/>
            <p14:sldId id="266"/>
            <p14:sldId id="258"/>
          </p14:sldIdLst>
        </p14:section>
        <p14:section name="상품" id="{9EAA9AD0-663B-469A-ADAC-EC84946F9748}">
          <p14:sldIdLst>
            <p14:sldId id="264"/>
          </p14:sldIdLst>
        </p14:section>
        <p14:section name="비교상품" id="{8D3EF807-B927-43CF-B5F5-87145DFF7812}">
          <p14:sldIdLst>
            <p14:sldId id="265"/>
            <p14:sldId id="302"/>
            <p14:sldId id="308"/>
            <p14:sldId id="309"/>
            <p14:sldId id="304"/>
          </p14:sldIdLst>
        </p14:section>
        <p14:section name="(공통) 입점사 필터 팝업" id="{B36A2FBD-194D-4C5B-B008-00951A86F999}">
          <p14:sldIdLst>
            <p14:sldId id="310"/>
          </p14:sldIdLst>
        </p14:section>
        <p14:section name="(공통) 상품상세 팝업" id="{F1BBFF79-45C4-49C4-A6EE-43B7F2842D45}">
          <p14:sldIdLst>
            <p14:sldId id="303"/>
            <p14:sldId id="305"/>
            <p14:sldId id="311"/>
            <p14:sldId id="306"/>
            <p14:sldId id="312"/>
          </p14:sldIdLst>
        </p14:section>
        <p14:section name="일반상품" id="{405ECF39-6F67-4989-95AB-F14B64EFBCC8}">
          <p14:sldIdLst>
            <p14:sldId id="307"/>
            <p14:sldId id="313"/>
            <p14:sldId id="316"/>
          </p14:sldIdLst>
        </p14:section>
        <p14:section name="입점사 &gt; 비교화면 UI" id="{5DC0F7B4-963F-41F4-8D71-9DAC7B881366}">
          <p14:sldIdLst>
            <p14:sldId id="317"/>
            <p14:sldId id="320"/>
            <p14:sldId id="321"/>
          </p14:sldIdLst>
        </p14:section>
        <p14:section name="JW중외제약관" id="{6AC84CDC-FB4E-41E8-A22A-5059AFA3B74C}">
          <p14:sldIdLst>
            <p14:sldId id="322"/>
            <p14:sldId id="323"/>
            <p14:sldId id="324"/>
          </p14:sldIdLst>
        </p14:section>
        <p14:section name="브랜드관" id="{4E54A8FC-EFB0-4588-9E04-FE9A40B55F00}">
          <p14:sldIdLst>
            <p14:sldId id="314"/>
            <p14:sldId id="31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21" userDrawn="1">
          <p15:clr>
            <a:srgbClr val="A4A3A4"/>
          </p15:clr>
        </p15:guide>
        <p15:guide id="3" pos="81" userDrawn="1">
          <p15:clr>
            <a:srgbClr val="A4A3A4"/>
          </p15:clr>
        </p15:guide>
        <p15:guide id="4" pos="943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pos="988" userDrawn="1">
          <p15:clr>
            <a:srgbClr val="A4A3A4"/>
          </p15:clr>
        </p15:guide>
        <p15:guide id="7" orient="horz" pos="958" userDrawn="1">
          <p15:clr>
            <a:srgbClr val="A4A3A4"/>
          </p15:clr>
        </p15:guide>
        <p15:guide id="8" pos="2893" userDrawn="1">
          <p15:clr>
            <a:srgbClr val="A4A3A4"/>
          </p15:clr>
        </p15:guide>
        <p15:guide id="9" orient="horz" pos="391" userDrawn="1">
          <p15:clr>
            <a:srgbClr val="A4A3A4"/>
          </p15:clr>
        </p15:guide>
        <p15:guide id="10" pos="716" userDrawn="1">
          <p15:clr>
            <a:srgbClr val="A4A3A4"/>
          </p15:clr>
        </p15:guide>
        <p15:guide id="11" pos="761" userDrawn="1">
          <p15:clr>
            <a:srgbClr val="A4A3A4"/>
          </p15:clr>
        </p15:guide>
        <p15:guide id="12" pos="2440" userDrawn="1">
          <p15:clr>
            <a:srgbClr val="A4A3A4"/>
          </p15:clr>
        </p15:guide>
        <p15:guide id="13" pos="3165" userDrawn="1">
          <p15:clr>
            <a:srgbClr val="A4A3A4"/>
          </p15:clr>
        </p15:guide>
        <p15:guide id="14" pos="3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성훈" initials="강성" lastIdx="1" clrIdx="0">
    <p:extLst>
      <p:ext uri="{19B8F6BF-5375-455C-9EA6-DF929625EA0E}">
        <p15:presenceInfo xmlns:p15="http://schemas.microsoft.com/office/powerpoint/2012/main" userId="b843966a763c5c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3721" autoAdjust="0"/>
  </p:normalViewPr>
  <p:slideViewPr>
    <p:cSldViewPr showGuides="1">
      <p:cViewPr varScale="1">
        <p:scale>
          <a:sx n="114" d="100"/>
          <a:sy n="114" d="100"/>
        </p:scale>
        <p:origin x="1530" y="96"/>
      </p:cViewPr>
      <p:guideLst>
        <p:guide orient="horz" pos="2160"/>
        <p:guide pos="4821"/>
        <p:guide pos="81"/>
        <p:guide pos="943"/>
        <p:guide orient="horz" pos="777"/>
        <p:guide pos="988"/>
        <p:guide orient="horz" pos="958"/>
        <p:guide pos="2893"/>
        <p:guide orient="horz" pos="391"/>
        <p:guide pos="716"/>
        <p:guide pos="761"/>
        <p:guide pos="2440"/>
        <p:guide pos="3165"/>
        <p:guide pos="32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544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B3C0F-2042-42C3-9785-D922E2AA3E5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4476F-0CDF-4EC2-81E6-752318FDA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2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79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73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90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95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06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8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3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2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08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39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02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1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D29C92F-323E-4D05-9FB4-08DAD706A5D6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AF8FCBFD-445E-4359-B5DF-66B489E8018C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1872208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rgbClr val="F79646">
                  <a:lumMod val="40000"/>
                  <a:lumOff val="60000"/>
                </a:srgbClr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EBB97402-71B0-4823-B9AF-C225D304BB95}"/>
              </a:ext>
            </a:extLst>
          </p:cNvPr>
          <p:cNvSpPr txBox="1">
            <a:spLocks/>
          </p:cNvSpPr>
          <p:nvPr userDrawn="1"/>
        </p:nvSpPr>
        <p:spPr>
          <a:xfrm>
            <a:off x="740533" y="6309568"/>
            <a:ext cx="6624638" cy="431800"/>
          </a:xfrm>
          <a:prstGeom prst="rect">
            <a:avLst/>
          </a:prstGeom>
        </p:spPr>
        <p:txBody>
          <a:bodyPr anchor="ctr"/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(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주</a:t>
            </a:r>
            <a:r>
              <a:rPr kumimoji="0" lang="en-US" altLang="ko-KR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)</a:t>
            </a:r>
            <a:r>
              <a:rPr kumimoji="0" lang="ko-KR" altLang="en-US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미래아이앤티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l 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서울시 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강남구 강남대로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128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길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75 </a:t>
            </a:r>
            <a:r>
              <a:rPr kumimoji="0" lang="ko-KR" altLang="en-US" sz="731" b="0" kern="12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엘리인코빌딩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층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201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호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731" b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ㅣ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TEL : </a:t>
            </a:r>
            <a:r>
              <a:rPr kumimoji="0" lang="en-US" altLang="ko-KR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1544-7947,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FAX : </a:t>
            </a:r>
            <a:r>
              <a:rPr kumimoji="0" lang="en-US" altLang="ko-KR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02-6969-5007</a:t>
            </a:r>
            <a:endParaRPr kumimoji="0" lang="ko-KR" altLang="en-US" sz="731" b="0" dirty="0">
              <a:solidFill>
                <a:prstClr val="black">
                  <a:lumMod val="50000"/>
                  <a:lumOff val="50000"/>
                </a:prstClr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0CDE166-1298-47D5-81E9-BCEDC59EDD7D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468ACD96-C2EF-4361-9DFB-BD758F6A0537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2220912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chemeClr val="bg1"/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xmlns="" id="{38D7963D-55E3-4054-84B6-2DFBC5B9AD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716088"/>
            <a:ext cx="9906000" cy="488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Back Office</a:t>
            </a:r>
            <a:r>
              <a:rPr lang="ko-KR" altLang="en-US" dirty="0"/>
              <a:t>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C8A2EDB5-7338-4BDF-ADA9-36927822BD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8950" y="2298383"/>
            <a:ext cx="1797050" cy="3115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Ver.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22954F7D-3B2D-4D05-9A07-8DAFF95BF02C}"/>
              </a:ext>
            </a:extLst>
          </p:cNvPr>
          <p:cNvCxnSpPr>
            <a:cxnSpLocks/>
          </p:cNvCxnSpPr>
          <p:nvPr userDrawn="1"/>
        </p:nvCxnSpPr>
        <p:spPr>
          <a:xfrm>
            <a:off x="0" y="2224705"/>
            <a:ext cx="9906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">
            <a:extLst>
              <a:ext uri="{FF2B5EF4-FFF2-40B4-BE49-F238E27FC236}">
                <a16:creationId xmlns:a16="http://schemas.microsoft.com/office/drawing/2014/main" xmlns="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62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2FB8DF3-4AEA-458C-BF42-EEE0D2CE979E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1582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1842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04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8725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3476836" y="653377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5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763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" b="97096"/>
          <a:stretch/>
        </p:blipFill>
        <p:spPr>
          <a:xfrm>
            <a:off x="164319" y="653377"/>
            <a:ext cx="3095842" cy="1990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38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2">
            <a:extLst>
              <a:ext uri="{FF2B5EF4-FFF2-40B4-BE49-F238E27FC236}">
                <a16:creationId xmlns:a16="http://schemas.microsoft.com/office/drawing/2014/main" xmlns="" id="{8B025A38-422B-4A23-A441-E68FE20102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40" y="236236"/>
            <a:ext cx="971681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정 이 </a:t>
            </a:r>
            <a:r>
              <a:rPr lang="ko-KR" altLang="en-US" sz="2000" b="1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sz="2000" b="1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50">
            <a:extLst>
              <a:ext uri="{FF2B5EF4-FFF2-40B4-BE49-F238E27FC236}">
                <a16:creationId xmlns:a16="http://schemas.microsoft.com/office/drawing/2014/main" xmlns="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xmlns="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11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0">
            <a:extLst>
              <a:ext uri="{FF2B5EF4-FFF2-40B4-BE49-F238E27FC236}">
                <a16:creationId xmlns:a16="http://schemas.microsoft.com/office/drawing/2014/main" xmlns="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22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46045" y="1"/>
            <a:ext cx="9459484" cy="432000"/>
          </a:xfrm>
          <a:prstGeom prst="rect">
            <a:avLst/>
          </a:prstGeom>
        </p:spPr>
        <p:txBody>
          <a:bodyPr lIns="36000" tIns="36000" rIns="36000" bIns="36000" anchor="ctr" anchorCtr="0">
            <a:normAutofit/>
          </a:bodyPr>
          <a:lstStyle>
            <a:lvl1pPr>
              <a:defRPr sz="1400" b="1" spc="-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46044" y="432000"/>
            <a:ext cx="94594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46044" y="432000"/>
            <a:ext cx="16691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7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53389" y="2370123"/>
            <a:ext cx="9452140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253388" y="2370123"/>
            <a:ext cx="66543" cy="16516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:a16="http://schemas.microsoft.com/office/drawing/2014/main" xmlns="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95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044" y="2370123"/>
            <a:ext cx="9452140" cy="165168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46043" y="2370123"/>
            <a:ext cx="66544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:a16="http://schemas.microsoft.com/office/drawing/2014/main" xmlns="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xmlns="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3734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8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:a16="http://schemas.microsoft.com/office/drawing/2014/main" xmlns="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0" y="2819160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2800" b="1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77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26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3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92" r:id="rId3"/>
    <p:sldLayoutId id="2147483697" r:id="rId4"/>
    <p:sldLayoutId id="2147483695" r:id="rId5"/>
    <p:sldLayoutId id="2147483696" r:id="rId6"/>
    <p:sldLayoutId id="2147483748" r:id="rId7"/>
    <p:sldLayoutId id="214748374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:a16="http://schemas.microsoft.com/office/drawing/2014/main" xmlns="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:a16="http://schemas.microsoft.com/office/drawing/2014/main" xmlns="" id="{798F8061-CF51-4C9A-B249-6FE803F6FA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7962695"/>
              </p:ext>
            </p:extLst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:a16="http://schemas.microsoft.com/office/drawing/2014/main" xmlns="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:a16="http://schemas.microsoft.com/office/drawing/2014/main" xmlns="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:a16="http://schemas.microsoft.com/office/drawing/2014/main" xmlns="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95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:a16="http://schemas.microsoft.com/office/drawing/2014/main" xmlns="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:a16="http://schemas.microsoft.com/office/drawing/2014/main" xmlns="" id="{798F8061-CF51-4C9A-B249-6FE803F6FA7B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:a16="http://schemas.microsoft.com/office/drawing/2014/main" xmlns="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:a16="http://schemas.microsoft.com/office/drawing/2014/main" xmlns="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:a16="http://schemas.microsoft.com/office/drawing/2014/main" xmlns="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07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17.png"/><Relationship Id="rId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9B50933-94FC-486A-8256-8450B8610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JW</a:t>
            </a:r>
            <a:r>
              <a:rPr lang="ko-KR" altLang="en-US" dirty="0"/>
              <a:t>제약</a:t>
            </a:r>
            <a:r>
              <a:rPr lang="en-US" altLang="ko-KR" dirty="0" smtClean="0"/>
              <a:t>_MO_03.</a:t>
            </a:r>
            <a:r>
              <a:rPr lang="ko-KR" altLang="en-US" dirty="0" smtClean="0"/>
              <a:t>상품 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94CC4CA-94A3-41B2-A124-853D61BD9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Ver.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55721"/>
              </p:ext>
            </p:extLst>
          </p:nvPr>
        </p:nvGraphicFramePr>
        <p:xfrm>
          <a:off x="7724950" y="812960"/>
          <a:ext cx="2118956" cy="13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유형별 상품 구매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플로팅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유형에 따른 노출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상품카테고리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비교상품 </a:t>
            </a:r>
            <a:r>
              <a:rPr lang="ko-KR" altLang="en-US" sz="800" dirty="0">
                <a:latin typeface="+mn-ea"/>
              </a:rPr>
              <a:t>목록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err="1">
                <a:latin typeface="+mn-ea"/>
              </a:rPr>
              <a:t>입점사별</a:t>
            </a:r>
            <a:r>
              <a:rPr lang="ko-KR" altLang="en-US" sz="800" dirty="0">
                <a:latin typeface="+mn-ea"/>
              </a:rPr>
              <a:t> 상품목록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128" y="1853475"/>
            <a:ext cx="162496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보험코드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en-US" altLang="ko-KR" sz="700" b="1" dirty="0">
                <a:latin typeface="+mn-ea"/>
              </a:rPr>
              <a:t>: </a:t>
            </a:r>
            <a:r>
              <a:rPr lang="en-US" altLang="ko-KR" sz="700" b="1" dirty="0" smtClean="0">
                <a:latin typeface="+mn-ea"/>
              </a:rPr>
              <a:t>157301550</a:t>
            </a:r>
            <a:endParaRPr lang="en-US" altLang="ko-KR" sz="700" b="1" dirty="0"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301585" y="2070864"/>
            <a:ext cx="1019051" cy="6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80588" y="2099275"/>
            <a:ext cx="1239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규격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200EA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1BOX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포장단위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: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낱알수량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30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7479" y="4052660"/>
            <a:ext cx="3090287" cy="1147101"/>
            <a:chOff x="4080471" y="5984456"/>
            <a:chExt cx="3140544" cy="1147101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080471" y="5984456"/>
              <a:ext cx="3140544" cy="1147101"/>
            </a:xfrm>
            <a:prstGeom prst="roundRect">
              <a:avLst>
                <a:gd name="adj" fmla="val 495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순서도: 대체 처리 23"/>
            <p:cNvSpPr/>
            <p:nvPr/>
          </p:nvSpPr>
          <p:spPr>
            <a:xfrm>
              <a:off x="5712918" y="6665135"/>
              <a:ext cx="1194187" cy="254900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b="1" dirty="0" err="1" smtClean="0">
                  <a:latin typeface="+mn-ea"/>
                </a:rPr>
                <a:t>바로구매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25" name="순서도: 대체 처리 24"/>
            <p:cNvSpPr/>
            <p:nvPr/>
          </p:nvSpPr>
          <p:spPr>
            <a:xfrm>
              <a:off x="4359478" y="6665683"/>
              <a:ext cx="1194187" cy="2549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장바구니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4276787" y="6152927"/>
              <a:ext cx="2836409" cy="276999"/>
              <a:chOff x="4478780" y="6333365"/>
              <a:chExt cx="2836409" cy="276999"/>
            </a:xfrm>
          </p:grpSpPr>
          <p:sp>
            <p:nvSpPr>
              <p:cNvPr id="27" name="순서도: 수행의 시작/종료 26"/>
              <p:cNvSpPr/>
              <p:nvPr/>
            </p:nvSpPr>
            <p:spPr>
              <a:xfrm>
                <a:off x="4478780" y="6358696"/>
                <a:ext cx="812543" cy="226336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+</a:t>
                </a:r>
                <a:endPara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436423" y="6333365"/>
                <a:ext cx="8787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480,000</a:t>
                </a:r>
                <a:r>
                  <a:rPr lang="ko-KR" altLang="en-US" sz="900" dirty="0">
                    <a:latin typeface="+mn-ea"/>
                  </a:rPr>
                  <a:t>원</a:t>
                </a:r>
                <a:endParaRPr lang="en-US" altLang="ko-KR" sz="900" dirty="0">
                  <a:latin typeface="+mn-ea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68370" y="6373957"/>
                <a:ext cx="829499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주문단위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50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155371" y="1605199"/>
            <a:ext cx="3090287" cy="1147101"/>
            <a:chOff x="4007496" y="4652645"/>
            <a:chExt cx="3140544" cy="1147101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4007496" y="4652645"/>
              <a:ext cx="3140544" cy="1147101"/>
            </a:xfrm>
            <a:prstGeom prst="roundRect">
              <a:avLst>
                <a:gd name="adj" fmla="val 495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203812" y="4818861"/>
              <a:ext cx="2841745" cy="767108"/>
              <a:chOff x="4473445" y="6333365"/>
              <a:chExt cx="2841745" cy="767108"/>
            </a:xfrm>
          </p:grpSpPr>
          <p:sp>
            <p:nvSpPr>
              <p:cNvPr id="34" name="순서도: 대체 처리 33"/>
              <p:cNvSpPr/>
              <p:nvPr/>
            </p:nvSpPr>
            <p:spPr>
              <a:xfrm>
                <a:off x="4473445" y="6845573"/>
                <a:ext cx="2635653" cy="254900"/>
              </a:xfrm>
              <a:prstGeom prst="flowChartAlternate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900" b="1" dirty="0" err="1" smtClean="0">
                    <a:latin typeface="+mn-ea"/>
                  </a:rPr>
                  <a:t>재입고알림</a:t>
                </a:r>
                <a:r>
                  <a:rPr lang="ko-KR" altLang="en-US" sz="900" b="1" dirty="0">
                    <a:latin typeface="+mn-ea"/>
                  </a:rPr>
                  <a:t> </a:t>
                </a:r>
                <a:r>
                  <a:rPr lang="ko-KR" altLang="en-US" sz="900" b="1" dirty="0" smtClean="0">
                    <a:latin typeface="+mn-ea"/>
                  </a:rPr>
                  <a:t>신청</a:t>
                </a:r>
                <a:endParaRPr lang="ko-KR" altLang="en-US" sz="900" b="1" dirty="0">
                  <a:latin typeface="+mn-ea"/>
                </a:endParaRPr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4478780" y="6333365"/>
                <a:ext cx="2836410" cy="276999"/>
                <a:chOff x="4478780" y="6333365"/>
                <a:chExt cx="2836410" cy="276999"/>
              </a:xfrm>
            </p:grpSpPr>
            <p:sp>
              <p:nvSpPr>
                <p:cNvPr id="36" name="순서도: 수행의 시작/종료 35"/>
                <p:cNvSpPr/>
                <p:nvPr/>
              </p:nvSpPr>
              <p:spPr>
                <a:xfrm>
                  <a:off x="4478780" y="6358696"/>
                  <a:ext cx="812543" cy="226336"/>
                </a:xfrm>
                <a:prstGeom prst="flowChartTerminator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-  10  +</a:t>
                  </a:r>
                  <a:endParaRPr lang="ko-KR" altLang="en-US" sz="800" dirty="0" err="1" smtClean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822747" y="6333365"/>
                  <a:ext cx="4924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ko-KR" altLang="en-US" sz="1200" b="1" dirty="0" smtClean="0">
                      <a:solidFill>
                        <a:srgbClr val="FF0000"/>
                      </a:solidFill>
                      <a:latin typeface="+mn-ea"/>
                    </a:rPr>
                    <a:t>품절</a:t>
                  </a:r>
                  <a:endParaRPr lang="en-US" altLang="ko-KR" sz="900" dirty="0">
                    <a:latin typeface="+mn-ea"/>
                  </a:endParaRPr>
                </a:p>
              </p:txBody>
            </p:sp>
          </p:grpSp>
        </p:grpSp>
      </p:grpSp>
      <p:grpSp>
        <p:nvGrpSpPr>
          <p:cNvPr id="38" name="그룹 37"/>
          <p:cNvGrpSpPr/>
          <p:nvPr/>
        </p:nvGrpSpPr>
        <p:grpSpPr>
          <a:xfrm>
            <a:off x="172705" y="2855701"/>
            <a:ext cx="3090287" cy="1147101"/>
            <a:chOff x="4007496" y="4652645"/>
            <a:chExt cx="3140544" cy="1147101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4007496" y="4652645"/>
              <a:ext cx="3140544" cy="1147101"/>
            </a:xfrm>
            <a:prstGeom prst="roundRect">
              <a:avLst>
                <a:gd name="adj" fmla="val 495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203812" y="4818861"/>
              <a:ext cx="2841745" cy="767108"/>
              <a:chOff x="4473445" y="6333365"/>
              <a:chExt cx="2841745" cy="767108"/>
            </a:xfrm>
          </p:grpSpPr>
          <p:sp>
            <p:nvSpPr>
              <p:cNvPr id="41" name="순서도: 대체 처리 40"/>
              <p:cNvSpPr/>
              <p:nvPr/>
            </p:nvSpPr>
            <p:spPr>
              <a:xfrm>
                <a:off x="4473445" y="6845573"/>
                <a:ext cx="2635653" cy="254900"/>
              </a:xfrm>
              <a:prstGeom prst="flowChartAlternate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900" b="1" dirty="0" err="1" smtClean="0">
                    <a:latin typeface="+mn-ea"/>
                  </a:rPr>
                  <a:t>재입고알림</a:t>
                </a:r>
                <a:r>
                  <a:rPr lang="ko-KR" altLang="en-US" sz="900" b="1" dirty="0">
                    <a:latin typeface="+mn-ea"/>
                  </a:rPr>
                  <a:t> </a:t>
                </a:r>
                <a:r>
                  <a:rPr lang="ko-KR" altLang="en-US" sz="900" b="1" dirty="0" smtClean="0">
                    <a:latin typeface="+mn-ea"/>
                  </a:rPr>
                  <a:t>해제</a:t>
                </a:r>
                <a:endParaRPr lang="ko-KR" altLang="en-US" sz="900" b="1" dirty="0">
                  <a:latin typeface="+mn-ea"/>
                </a:endParaRPr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4478780" y="6333365"/>
                <a:ext cx="2836410" cy="276999"/>
                <a:chOff x="4478780" y="6333365"/>
                <a:chExt cx="2836410" cy="276999"/>
              </a:xfrm>
            </p:grpSpPr>
            <p:sp>
              <p:nvSpPr>
                <p:cNvPr id="43" name="순서도: 수행의 시작/종료 42"/>
                <p:cNvSpPr/>
                <p:nvPr/>
              </p:nvSpPr>
              <p:spPr>
                <a:xfrm>
                  <a:off x="4478780" y="6358696"/>
                  <a:ext cx="812543" cy="226336"/>
                </a:xfrm>
                <a:prstGeom prst="flowChartTerminator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-  10  +</a:t>
                  </a:r>
                  <a:endParaRPr lang="ko-KR" altLang="en-US" sz="800" dirty="0" err="1" smtClean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6822747" y="6333365"/>
                  <a:ext cx="4924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ko-KR" altLang="en-US" sz="1200" b="1" dirty="0" smtClean="0">
                      <a:solidFill>
                        <a:srgbClr val="FF0000"/>
                      </a:solidFill>
                      <a:latin typeface="+mn-ea"/>
                    </a:rPr>
                    <a:t>품절</a:t>
                  </a:r>
                  <a:endParaRPr lang="en-US" altLang="ko-KR" sz="900" dirty="0">
                    <a:latin typeface="+mn-ea"/>
                  </a:endParaRPr>
                </a:p>
              </p:txBody>
            </p:sp>
          </p:grpSp>
        </p:grpSp>
      </p:grpSp>
      <p:grpSp>
        <p:nvGrpSpPr>
          <p:cNvPr id="45" name="그룹 44"/>
          <p:cNvGrpSpPr/>
          <p:nvPr/>
        </p:nvGrpSpPr>
        <p:grpSpPr>
          <a:xfrm>
            <a:off x="187479" y="5258120"/>
            <a:ext cx="3090287" cy="1147101"/>
            <a:chOff x="4080471" y="5984456"/>
            <a:chExt cx="3140544" cy="1147101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4080471" y="5984456"/>
              <a:ext cx="3140544" cy="1147101"/>
            </a:xfrm>
            <a:prstGeom prst="roundRect">
              <a:avLst>
                <a:gd name="adj" fmla="val 495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712918" y="6665135"/>
              <a:ext cx="1194187" cy="254900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b="1" dirty="0" err="1" smtClean="0">
                  <a:latin typeface="+mn-ea"/>
                </a:rPr>
                <a:t>바로구매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359478" y="6665683"/>
              <a:ext cx="1194187" cy="2549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장바구니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276787" y="6152927"/>
              <a:ext cx="2836409" cy="276999"/>
              <a:chOff x="4478780" y="6333365"/>
              <a:chExt cx="2836409" cy="276999"/>
            </a:xfrm>
          </p:grpSpPr>
          <p:sp>
            <p:nvSpPr>
              <p:cNvPr id="50" name="순서도: 수행의 시작/종료 49"/>
              <p:cNvSpPr/>
              <p:nvPr/>
            </p:nvSpPr>
            <p:spPr>
              <a:xfrm>
                <a:off x="4478780" y="6358696"/>
                <a:ext cx="812543" cy="226336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+</a:t>
                </a:r>
                <a:endPara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436423" y="6333365"/>
                <a:ext cx="8787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480,000</a:t>
                </a:r>
                <a:r>
                  <a:rPr lang="ko-KR" altLang="en-US" sz="900" dirty="0">
                    <a:latin typeface="+mn-ea"/>
                  </a:rPr>
                  <a:t>원</a:t>
                </a:r>
                <a:endParaRPr lang="en-US" altLang="ko-KR" sz="900" dirty="0">
                  <a:latin typeface="+mn-ea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368370" y="6373957"/>
                <a:ext cx="829499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주문단위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50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1566749" y="5706084"/>
            <a:ext cx="1529372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주문불가 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-90,705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부족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640184" y="5678258"/>
            <a:ext cx="1944002" cy="774227"/>
            <a:chOff x="9984082" y="5092988"/>
            <a:chExt cx="1944002" cy="774227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984082" y="5092988"/>
              <a:ext cx="1944002" cy="774227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</a:rPr>
                <a:t>프로모션 기획전에서</a:t>
              </a:r>
              <a:r>
                <a:rPr lang="en-US" altLang="ko-KR" sz="8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latin typeface="맑은 고딕" panose="020B0503020000020004" pitchFamily="50" charset="-127"/>
                </a:rPr>
                <a:t>구매가 가능합니다</a:t>
              </a:r>
              <a:r>
                <a:rPr lang="en-US" altLang="ko-KR" sz="800" dirty="0" smtClean="0">
                  <a:latin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</a:rPr>
                <a:t>이동하시겠습니까</a:t>
              </a:r>
              <a:r>
                <a:rPr lang="en-US" altLang="ko-KR" sz="800" dirty="0" smtClean="0">
                  <a:latin typeface="맑은 고딕" panose="020B0503020000020004" pitchFamily="50" charset="-127"/>
                </a:rPr>
                <a:t>?</a:t>
              </a:r>
            </a:p>
            <a:p>
              <a:pPr algn="ctr"/>
              <a:endParaRPr lang="en-US" altLang="ko-KR" sz="800" dirty="0" smtClean="0">
                <a:latin typeface="맑은 고딕" panose="020B0503020000020004" pitchFamily="50" charset="-127"/>
              </a:endParaRPr>
            </a:p>
            <a:p>
              <a:pPr algn="ctr"/>
              <a:endParaRPr lang="ko-KR" altLang="en-US" sz="800" dirty="0">
                <a:latin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10544214" y="5576903"/>
              <a:ext cx="391970" cy="197427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취소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10996506" y="5580834"/>
              <a:ext cx="392816" cy="197427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확인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642604" y="4839923"/>
            <a:ext cx="1944002" cy="774227"/>
            <a:chOff x="9952967" y="1714473"/>
            <a:chExt cx="1944002" cy="774227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9952967" y="1714473"/>
              <a:ext cx="1944002" cy="774227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</a:rPr>
                <a:t>택배 상품은 </a:t>
              </a:r>
              <a:r>
                <a:rPr lang="en-US" altLang="ko-KR" sz="800" dirty="0">
                  <a:latin typeface="맑은 고딕" panose="020B0503020000020004" pitchFamily="50" charset="-127"/>
                </a:rPr>
                <a:t>100,000</a:t>
              </a:r>
              <a:r>
                <a:rPr lang="ko-KR" altLang="en-US" sz="800" dirty="0">
                  <a:latin typeface="맑은 고딕" panose="020B0503020000020004" pitchFamily="50" charset="-127"/>
                </a:rPr>
                <a:t>원 </a:t>
              </a:r>
              <a:r>
                <a:rPr lang="ko-KR" altLang="en-US" sz="800" dirty="0" smtClean="0">
                  <a:latin typeface="맑은 고딕" panose="020B0503020000020004" pitchFamily="50" charset="-127"/>
                </a:rPr>
                <a:t>이상만</a:t>
              </a:r>
              <a:endParaRPr lang="en-US" altLang="ko-KR" sz="800" dirty="0" smtClean="0"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</a:rPr>
                <a:t>구매가 </a:t>
              </a:r>
              <a:r>
                <a:rPr lang="ko-KR" altLang="en-US" sz="800" dirty="0">
                  <a:latin typeface="맑은 고딕" panose="020B0503020000020004" pitchFamily="50" charset="-127"/>
                </a:rPr>
                <a:t>가능합니다</a:t>
              </a:r>
              <a:r>
                <a:rPr lang="en-US" altLang="ko-KR" sz="800" dirty="0">
                  <a:latin typeface="맑은 고딕" panose="020B0503020000020004" pitchFamily="50" charset="-127"/>
                </a:rPr>
                <a:t>.</a:t>
              </a:r>
              <a:endParaRPr lang="ko-KR" altLang="en-US" sz="800" dirty="0">
                <a:latin typeface="맑은 고딕" panose="020B0503020000020004" pitchFamily="50" charset="-127"/>
              </a:endParaRPr>
            </a:p>
            <a:p>
              <a:pPr algn="ctr"/>
              <a:endParaRPr lang="en-US" altLang="ko-KR" sz="800" dirty="0" smtClean="0">
                <a:latin typeface="맑은 고딕" panose="020B0503020000020004" pitchFamily="50" charset="-127"/>
              </a:endParaRPr>
            </a:p>
            <a:p>
              <a:pPr algn="ctr"/>
              <a:endParaRPr lang="ko-KR" altLang="en-US" sz="800" dirty="0">
                <a:latin typeface="맑은 고딕" panose="020B0503020000020004" pitchFamily="50" charset="-127"/>
              </a:endParaRP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10626544" y="2154404"/>
              <a:ext cx="596848" cy="215327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확인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642604" y="3991913"/>
            <a:ext cx="1944002" cy="774227"/>
            <a:chOff x="9952967" y="1714473"/>
            <a:chExt cx="1944002" cy="774227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9952967" y="1714473"/>
              <a:ext cx="1944002" cy="774227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</a:rPr>
                <a:t>상품이 품절되었습니다</a:t>
              </a:r>
              <a:r>
                <a:rPr lang="en-US" altLang="ko-KR" sz="800" dirty="0">
                  <a:latin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800" dirty="0">
                  <a:latin typeface="맑은 고딕" panose="020B0503020000020004" pitchFamily="50" charset="-127"/>
                </a:rPr>
                <a:t>고객센터로 문의해주세요</a:t>
              </a:r>
              <a:r>
                <a:rPr lang="en-US" altLang="ko-KR" sz="800" dirty="0">
                  <a:latin typeface="맑은 고딕" panose="020B0503020000020004" pitchFamily="50" charset="-127"/>
                </a:rPr>
                <a:t>.</a:t>
              </a:r>
              <a:endParaRPr lang="ko-KR" altLang="en-US" sz="800" dirty="0">
                <a:latin typeface="맑은 고딕" panose="020B0503020000020004" pitchFamily="50" charset="-127"/>
              </a:endParaRPr>
            </a:p>
            <a:p>
              <a:pPr algn="ctr"/>
              <a:endParaRPr lang="en-US" altLang="ko-KR" sz="800" dirty="0" smtClean="0">
                <a:latin typeface="맑은 고딕" panose="020B0503020000020004" pitchFamily="50" charset="-127"/>
              </a:endParaRPr>
            </a:p>
            <a:p>
              <a:pPr algn="ctr"/>
              <a:endParaRPr lang="ko-KR" altLang="en-US" sz="800" dirty="0">
                <a:latin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10626544" y="2154404"/>
              <a:ext cx="596848" cy="215327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확인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40184" y="2848799"/>
            <a:ext cx="1944002" cy="1063160"/>
            <a:chOff x="10105086" y="2161843"/>
            <a:chExt cx="1944002" cy="106316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10105086" y="2161843"/>
              <a:ext cx="1944002" cy="1063160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</a:rPr>
                <a:t>장바구니에 담았습니다</a:t>
              </a:r>
              <a:r>
                <a:rPr lang="en-US" altLang="ko-KR" sz="800" dirty="0">
                  <a:latin typeface="맑은 고딕" panose="020B0503020000020004" pitchFamily="50" charset="-127"/>
                </a:rPr>
                <a:t>.</a:t>
              </a:r>
            </a:p>
            <a:p>
              <a:pPr algn="ctr"/>
              <a:endParaRPr lang="en-US" altLang="ko-KR" sz="800" dirty="0"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latin typeface="맑은 고딕" panose="020B0503020000020004" pitchFamily="50" charset="-127"/>
                </a:rPr>
                <a:t>장바구니에서 구매 수량을 변경할 수 있습니다</a:t>
              </a:r>
              <a:r>
                <a:rPr lang="en-US" altLang="ko-KR" sz="800" dirty="0" smtClean="0">
                  <a:latin typeface="맑은 고딕" panose="020B0503020000020004" pitchFamily="50" charset="-127"/>
                </a:rPr>
                <a:t>.</a:t>
              </a:r>
            </a:p>
            <a:p>
              <a:pPr algn="ctr"/>
              <a:endParaRPr lang="en-US" altLang="ko-KR" sz="800" dirty="0">
                <a:latin typeface="맑은 고딕" panose="020B0503020000020004" pitchFamily="50" charset="-127"/>
              </a:endParaRPr>
            </a:p>
            <a:p>
              <a:pPr algn="ctr"/>
              <a:endParaRPr lang="en-US" altLang="ko-KR" sz="800" dirty="0" smtClean="0">
                <a:latin typeface="맑은 고딕" panose="020B0503020000020004" pitchFamily="50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0273455" y="2912237"/>
              <a:ext cx="1607263" cy="198949"/>
              <a:chOff x="10363224" y="3332183"/>
              <a:chExt cx="1607263" cy="198949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10363224" y="3332183"/>
                <a:ext cx="773333" cy="198188"/>
              </a:xfrm>
              <a:prstGeom prst="flowChartAlternateProcess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/>
                    </a:solidFill>
                    <a:latin typeface="+mn-ea"/>
                  </a:rPr>
                  <a:t>쇼핑계속하기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11195485" y="3332944"/>
                <a:ext cx="775002" cy="198188"/>
              </a:xfrm>
              <a:prstGeom prst="flowChartAlternate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800" b="1" dirty="0" smtClean="0">
                    <a:latin typeface="+mn-ea"/>
                  </a:rPr>
                  <a:t>장바구니이동</a:t>
                </a:r>
                <a:endParaRPr lang="ko-KR" altLang="en-US" sz="800" b="1" dirty="0">
                  <a:latin typeface="+mn-ea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3613277" y="742014"/>
            <a:ext cx="1944002" cy="1190672"/>
            <a:chOff x="9950263" y="172588"/>
            <a:chExt cx="1944002" cy="1190672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9950263" y="172588"/>
              <a:ext cx="1944002" cy="1190672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ko-KR" altLang="en-US" sz="800" dirty="0" err="1">
                  <a:latin typeface="맑은 고딕" panose="020B0503020000020004" pitchFamily="50" charset="-127"/>
                </a:rPr>
                <a:t>재입고</a:t>
              </a:r>
              <a:r>
                <a:rPr lang="ko-KR" altLang="en-US" sz="800" dirty="0">
                  <a:latin typeface="맑은 고딕" panose="020B0503020000020004" pitchFamily="50" charset="-127"/>
                </a:rPr>
                <a:t> 알림이 신청되었습니다</a:t>
              </a:r>
              <a:r>
                <a:rPr lang="en-US" altLang="ko-KR" sz="800" dirty="0">
                  <a:latin typeface="맑은 고딕" panose="020B0503020000020004" pitchFamily="50" charset="-127"/>
                </a:rPr>
                <a:t>.</a:t>
              </a:r>
            </a:p>
            <a:p>
              <a:pPr algn="ctr"/>
              <a:endParaRPr lang="en-US" altLang="ko-KR" sz="800" dirty="0"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latin typeface="맑은 고딕" panose="020B0503020000020004" pitchFamily="50" charset="-127"/>
                </a:rPr>
                <a:t>신청 </a:t>
              </a:r>
              <a:r>
                <a:rPr lang="ko-KR" altLang="en-US" sz="800" dirty="0" smtClean="0">
                  <a:latin typeface="맑은 고딕" panose="020B0503020000020004" pitchFamily="50" charset="-127"/>
                </a:rPr>
                <a:t>내역은</a:t>
              </a:r>
              <a:endParaRPr lang="en-US" altLang="ko-KR" sz="800" dirty="0" smtClean="0">
                <a:latin typeface="맑은 고딕" panose="020B0503020000020004" pitchFamily="50" charset="-127"/>
              </a:endParaRPr>
            </a:p>
            <a:p>
              <a:pPr algn="ctr"/>
              <a:r>
                <a:rPr lang="en-US" altLang="ko-KR" sz="800" dirty="0" smtClean="0">
                  <a:latin typeface="맑은 고딕" panose="020B0503020000020004" pitchFamily="50" charset="-127"/>
                </a:rPr>
                <a:t>‘</a:t>
              </a:r>
              <a:r>
                <a:rPr lang="ko-KR" altLang="en-US" sz="800" dirty="0" err="1">
                  <a:latin typeface="맑은 고딕" panose="020B0503020000020004" pitchFamily="50" charset="-127"/>
                </a:rPr>
                <a:t>마이페이지</a:t>
              </a:r>
              <a:r>
                <a:rPr lang="ko-KR" altLang="en-US" sz="8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800" dirty="0">
                  <a:latin typeface="맑은 고딕" panose="020B0503020000020004" pitchFamily="50" charset="-127"/>
                </a:rPr>
                <a:t>&gt; </a:t>
              </a:r>
              <a:r>
                <a:rPr lang="ko-KR" altLang="en-US" sz="800" dirty="0" err="1">
                  <a:latin typeface="맑은 고딕" panose="020B0503020000020004" pitchFamily="50" charset="-127"/>
                </a:rPr>
                <a:t>재입고알림</a:t>
              </a:r>
              <a:r>
                <a:rPr lang="ko-KR" altLang="en-US" sz="800" dirty="0">
                  <a:latin typeface="맑은 고딕" panose="020B0503020000020004" pitchFamily="50" charset="-127"/>
                </a:rPr>
                <a:t> 내역</a:t>
              </a:r>
              <a:r>
                <a:rPr lang="en-US" altLang="ko-KR" sz="800" dirty="0">
                  <a:latin typeface="맑은 고딕" panose="020B0503020000020004" pitchFamily="50" charset="-127"/>
                </a:rPr>
                <a:t>‘ </a:t>
              </a:r>
              <a:r>
                <a:rPr lang="ko-KR" altLang="en-US" sz="800" dirty="0" smtClean="0">
                  <a:latin typeface="맑은 고딕" panose="020B0503020000020004" pitchFamily="50" charset="-127"/>
                </a:rPr>
                <a:t>에서</a:t>
              </a:r>
              <a:endParaRPr lang="en-US" altLang="ko-KR" sz="800" dirty="0" smtClean="0"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</a:rPr>
                <a:t>확인 </a:t>
              </a:r>
              <a:r>
                <a:rPr lang="ko-KR" altLang="en-US" sz="800" dirty="0">
                  <a:latin typeface="맑은 고딕" panose="020B0503020000020004" pitchFamily="50" charset="-127"/>
                </a:rPr>
                <a:t>가능합니다</a:t>
              </a:r>
              <a:r>
                <a:rPr lang="en-US" altLang="ko-KR" sz="800" dirty="0">
                  <a:latin typeface="맑은 고딕" panose="020B0503020000020004" pitchFamily="50" charset="-127"/>
                </a:rPr>
                <a:t>.</a:t>
              </a:r>
              <a:endParaRPr lang="ko-KR" altLang="en-US" sz="800" dirty="0">
                <a:latin typeface="맑은 고딕" panose="020B0503020000020004" pitchFamily="50" charset="-127"/>
              </a:endParaRPr>
            </a:p>
            <a:p>
              <a:pPr algn="ctr"/>
              <a:endParaRPr lang="ko-KR" altLang="en-US" sz="800" b="1" dirty="0" smtClean="0">
                <a:latin typeface="+mn-ea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0623840" y="1083667"/>
              <a:ext cx="596848" cy="215327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확인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626913" y="2000716"/>
            <a:ext cx="1944002" cy="774227"/>
            <a:chOff x="9952967" y="1714473"/>
            <a:chExt cx="1944002" cy="774227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9952967" y="1714473"/>
              <a:ext cx="1944002" cy="774227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ko-KR" altLang="en-US" sz="800" dirty="0" err="1" smtClean="0">
                  <a:latin typeface="맑은 고딕" panose="020B0503020000020004" pitchFamily="50" charset="-127"/>
                </a:rPr>
                <a:t>재입고</a:t>
              </a:r>
              <a:r>
                <a:rPr lang="ko-KR" altLang="en-US" sz="800" dirty="0" smtClean="0">
                  <a:latin typeface="맑은 고딕" panose="020B0503020000020004" pitchFamily="50" charset="-127"/>
                </a:rPr>
                <a:t> 알림이 해제되었습니다</a:t>
              </a:r>
              <a:r>
                <a:rPr lang="en-US" altLang="ko-KR" sz="800" dirty="0" smtClean="0">
                  <a:latin typeface="맑은 고딕" panose="020B0503020000020004" pitchFamily="50" charset="-127"/>
                </a:rPr>
                <a:t>.</a:t>
              </a:r>
            </a:p>
            <a:p>
              <a:pPr algn="ctr"/>
              <a:endParaRPr lang="ko-KR" altLang="en-US" sz="800" dirty="0">
                <a:latin typeface="맑은 고딕" panose="020B0503020000020004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10626544" y="2154404"/>
              <a:ext cx="596848" cy="215327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확인</a:t>
              </a:r>
              <a:endParaRPr lang="ko-KR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39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68970"/>
              </p:ext>
            </p:extLst>
          </p:nvPr>
        </p:nvGraphicFramePr>
        <p:xfrm>
          <a:off x="7724950" y="812960"/>
          <a:ext cx="2118956" cy="11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필터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기능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</a:t>
            </a:r>
            <a:r>
              <a:rPr lang="ko-KR" altLang="en-US" sz="800" dirty="0" smtClean="0">
                <a:latin typeface="+mn-ea"/>
              </a:rPr>
              <a:t>상품카테고리 </a:t>
            </a:r>
            <a:r>
              <a:rPr lang="en-US" altLang="ko-KR" sz="800" dirty="0" smtClean="0">
                <a:latin typeface="+mn-ea"/>
              </a:rPr>
              <a:t>&gt; (</a:t>
            </a:r>
            <a:r>
              <a:rPr lang="ko-KR" altLang="en-US" sz="800" dirty="0" smtClean="0">
                <a:latin typeface="+mn-ea"/>
              </a:rPr>
              <a:t>공통</a:t>
            </a:r>
            <a:r>
              <a:rPr lang="en-US" altLang="ko-KR" sz="800" dirty="0" smtClean="0">
                <a:latin typeface="+mn-ea"/>
              </a:rPr>
              <a:t>) </a:t>
            </a:r>
            <a:r>
              <a:rPr lang="ko-KR" altLang="en-US" sz="800" dirty="0" err="1" smtClean="0">
                <a:latin typeface="+mn-ea"/>
              </a:rPr>
              <a:t>입점사</a:t>
            </a:r>
            <a:r>
              <a:rPr lang="ko-KR" altLang="en-US" sz="800" dirty="0" smtClean="0">
                <a:latin typeface="+mn-ea"/>
              </a:rPr>
              <a:t> 필터 팝업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6297" y="1091332"/>
            <a:ext cx="2886503" cy="331656"/>
            <a:chOff x="266297" y="1091332"/>
            <a:chExt cx="2886503" cy="331656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66297" y="1091332"/>
              <a:ext cx="2886503" cy="33165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 </a:t>
              </a:r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입점사를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검색해보세요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098" y="1154058"/>
              <a:ext cx="222065" cy="206204"/>
            </a:xfrm>
            <a:prstGeom prst="rect">
              <a:avLst/>
            </a:prstGeom>
          </p:spPr>
        </p:pic>
      </p:grpSp>
      <p:sp>
        <p:nvSpPr>
          <p:cNvPr id="45" name="순서도: 대체 처리 44"/>
          <p:cNvSpPr/>
          <p:nvPr/>
        </p:nvSpPr>
        <p:spPr>
          <a:xfrm>
            <a:off x="1109267" y="5913276"/>
            <a:ext cx="1192053" cy="276606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800" b="1" dirty="0" smtClean="0">
                <a:latin typeface="+mn-ea"/>
              </a:rPr>
              <a:t>필터적용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6180" y="1765096"/>
            <a:ext cx="1943755" cy="270655"/>
            <a:chOff x="266180" y="1765096"/>
            <a:chExt cx="1943755" cy="270655"/>
          </a:xfrm>
        </p:grpSpPr>
        <p:grpSp>
          <p:nvGrpSpPr>
            <p:cNvPr id="31" name="그룹 30"/>
            <p:cNvGrpSpPr/>
            <p:nvPr/>
          </p:nvGrpSpPr>
          <p:grpSpPr>
            <a:xfrm>
              <a:off x="266180" y="1770115"/>
              <a:ext cx="918659" cy="265636"/>
              <a:chOff x="2426966" y="4179233"/>
              <a:chExt cx="598373" cy="265636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2426966" y="4229425"/>
                <a:ext cx="587572" cy="21544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en-US" altLang="ko-KR" sz="800" dirty="0" smtClean="0">
                    <a:latin typeface="+mn-ea"/>
                  </a:rPr>
                  <a:t>JW</a:t>
                </a:r>
                <a:r>
                  <a:rPr lang="ko-KR" altLang="en-US" sz="800" dirty="0" smtClean="0">
                    <a:latin typeface="+mn-ea"/>
                  </a:rPr>
                  <a:t>제약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930442" y="4179233"/>
                <a:ext cx="94897" cy="15381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x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32" name="모서리가 둥근 직사각형 31"/>
            <p:cNvSpPr/>
            <p:nvPr/>
          </p:nvSpPr>
          <p:spPr>
            <a:xfrm>
              <a:off x="1307858" y="1820307"/>
              <a:ext cx="902077" cy="2154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태전약국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078734" y="1765096"/>
              <a:ext cx="131201" cy="16384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x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8" name="십자형 57"/>
          <p:cNvSpPr/>
          <p:nvPr/>
        </p:nvSpPr>
        <p:spPr>
          <a:xfrm rot="2700000">
            <a:off x="2996333" y="765721"/>
            <a:ext cx="207535" cy="207535"/>
          </a:xfrm>
          <a:prstGeom prst="plus">
            <a:avLst>
              <a:gd name="adj" fmla="val 445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8679" y="706470"/>
            <a:ext cx="22140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 smtClean="0">
                <a:latin typeface="+mn-ea"/>
              </a:rPr>
              <a:t>입점사</a:t>
            </a:r>
            <a:r>
              <a:rPr lang="ko-KR" altLang="en-US" sz="1000" b="1" dirty="0" smtClean="0">
                <a:latin typeface="+mn-ea"/>
              </a:rPr>
              <a:t> 필터</a:t>
            </a:r>
            <a:endParaRPr lang="en-US" altLang="ko-KR" sz="1000" b="1" dirty="0">
              <a:latin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566216" y="1091332"/>
            <a:ext cx="2886503" cy="331656"/>
            <a:chOff x="266297" y="1091332"/>
            <a:chExt cx="2886503" cy="331656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266297" y="1091332"/>
              <a:ext cx="2886503" cy="33165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JW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098" y="1154058"/>
              <a:ext cx="222065" cy="206204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3604470" y="1626982"/>
            <a:ext cx="918659" cy="265636"/>
            <a:chOff x="2426966" y="4179233"/>
            <a:chExt cx="598373" cy="265636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2426966" y="4229425"/>
              <a:ext cx="587572" cy="2154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800" dirty="0" smtClean="0">
                  <a:latin typeface="+mn-ea"/>
                </a:rPr>
                <a:t>JW</a:t>
              </a:r>
              <a:r>
                <a:rPr lang="ko-KR" altLang="en-US" sz="800" dirty="0" smtClean="0">
                  <a:latin typeface="+mn-ea"/>
                </a:rPr>
                <a:t>제약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2930442" y="4179233"/>
              <a:ext cx="94897" cy="15381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x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74" name="모서리가 둥근 직사각형 73"/>
          <p:cNvSpPr/>
          <p:nvPr/>
        </p:nvSpPr>
        <p:spPr>
          <a:xfrm>
            <a:off x="4646148" y="1677174"/>
            <a:ext cx="902077" cy="21544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800" dirty="0" err="1" smtClean="0">
                <a:latin typeface="+mn-ea"/>
              </a:rPr>
              <a:t>태전약국</a:t>
            </a:r>
            <a:endParaRPr lang="ko-KR" altLang="en-US" sz="800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63679" y="1686988"/>
            <a:ext cx="483071" cy="195814"/>
          </a:xfrm>
          <a:prstGeom prst="rect">
            <a:avLst/>
          </a:prstGeom>
        </p:spPr>
        <p:txBody>
          <a:bodyPr vert="horz" wrap="none" lIns="36000" tIns="36000" rIns="36000" bIns="36000" anchor="ctr" anchorCtr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</a:rPr>
              <a:t>티제이팜</a:t>
            </a:r>
            <a:endParaRPr lang="ko-KR" altLang="en-US" sz="800" dirty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711380" y="2048897"/>
            <a:ext cx="688256" cy="195814"/>
          </a:xfrm>
          <a:prstGeom prst="rect">
            <a:avLst/>
          </a:prstGeom>
        </p:spPr>
        <p:txBody>
          <a:bodyPr vert="horz" wrap="none" lIns="36000" tIns="36000" rIns="36000" bIns="36000" anchor="ctr" anchorCtr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</a:rPr>
              <a:t>서울약사신협</a:t>
            </a:r>
            <a:endParaRPr lang="ko-KR" altLang="en-US" sz="800" dirty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59409" y="2048897"/>
            <a:ext cx="585664" cy="195814"/>
          </a:xfrm>
          <a:prstGeom prst="rect">
            <a:avLst/>
          </a:prstGeom>
        </p:spPr>
        <p:txBody>
          <a:bodyPr vert="horz" wrap="none" lIns="36000" tIns="36000" rIns="36000" bIns="36000" anchor="ctr" anchorCtr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</a:rPr>
              <a:t>보덕메디팜</a:t>
            </a:r>
            <a:endParaRPr lang="ko-KR" altLang="en-US" sz="800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863679" y="2048897"/>
            <a:ext cx="483071" cy="195814"/>
          </a:xfrm>
          <a:prstGeom prst="rect">
            <a:avLst/>
          </a:prstGeom>
        </p:spPr>
        <p:txBody>
          <a:bodyPr vert="horz" wrap="none" lIns="36000" tIns="36000" rIns="36000" bIns="36000" anchor="ctr" anchorCtr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백제약품</a:t>
            </a:r>
            <a:endParaRPr lang="ko-KR" altLang="en-US" sz="800" dirty="0">
              <a:latin typeface="+mn-ea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409186" y="5913276"/>
            <a:ext cx="1192053" cy="276606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800" b="1" dirty="0" smtClean="0">
                <a:latin typeface="+mn-ea"/>
              </a:rPr>
              <a:t>필터적용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417024" y="1621963"/>
            <a:ext cx="131201" cy="16384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3" name="십자형 82"/>
          <p:cNvSpPr/>
          <p:nvPr/>
        </p:nvSpPr>
        <p:spPr>
          <a:xfrm rot="2700000">
            <a:off x="6296252" y="765721"/>
            <a:ext cx="207535" cy="207535"/>
          </a:xfrm>
          <a:prstGeom prst="plus">
            <a:avLst>
              <a:gd name="adj" fmla="val 445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48598" y="706470"/>
            <a:ext cx="22140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 smtClean="0">
                <a:latin typeface="+mn-ea"/>
              </a:rPr>
              <a:t>입점사</a:t>
            </a:r>
            <a:r>
              <a:rPr lang="ko-KR" altLang="en-US" sz="1000" b="1" dirty="0" smtClean="0">
                <a:latin typeface="+mn-ea"/>
              </a:rPr>
              <a:t> 필터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72508" y="1416392"/>
            <a:ext cx="2880212" cy="818794"/>
          </a:xfrm>
          <a:prstGeom prst="roundRect">
            <a:avLst>
              <a:gd name="adj" fmla="val 621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외제약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신약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endParaRPr lang="en-US" altLang="ko-KR" sz="8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9540" y="1560816"/>
            <a:ext cx="1486149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입점사</a:t>
            </a:r>
            <a:endParaRPr lang="ko-KR" altLang="en-US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01266" y="1556668"/>
            <a:ext cx="1486149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전체삭제</a:t>
            </a:r>
            <a:endParaRPr lang="ko-KR" altLang="en-US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9540" y="2397594"/>
            <a:ext cx="2721531" cy="1206008"/>
            <a:chOff x="269540" y="2397594"/>
            <a:chExt cx="2721531" cy="1206008"/>
          </a:xfrm>
        </p:grpSpPr>
        <p:sp>
          <p:nvSpPr>
            <p:cNvPr id="34" name="직사각형 33"/>
            <p:cNvSpPr/>
            <p:nvPr/>
          </p:nvSpPr>
          <p:spPr>
            <a:xfrm>
              <a:off x="350891" y="2759437"/>
              <a:ext cx="688256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서울약사신협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98920" y="2759437"/>
              <a:ext cx="585664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보덕메디팜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6727" y="3083628"/>
              <a:ext cx="436585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입점사</a:t>
              </a:r>
              <a:r>
                <a:rPr lang="en-US" altLang="ko-KR" sz="800" dirty="0" smtClean="0">
                  <a:latin typeface="+mn-ea"/>
                </a:rPr>
                <a:t>7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503190" y="2759437"/>
              <a:ext cx="483071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smtClean="0">
                  <a:latin typeface="+mn-ea"/>
                </a:rPr>
                <a:t>백제약품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430686" y="3083628"/>
              <a:ext cx="436584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입점사</a:t>
              </a:r>
              <a:r>
                <a:rPr lang="en-US" altLang="ko-KR" sz="800" dirty="0" smtClean="0">
                  <a:latin typeface="+mn-ea"/>
                </a:rPr>
                <a:t>8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526433" y="3083628"/>
              <a:ext cx="436585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입점사</a:t>
              </a:r>
              <a:r>
                <a:rPr lang="en-US" altLang="ko-KR" sz="800" dirty="0" smtClean="0">
                  <a:latin typeface="+mn-ea"/>
                </a:rPr>
                <a:t>9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48675" y="3407788"/>
              <a:ext cx="492690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입점사</a:t>
              </a:r>
              <a:r>
                <a:rPr lang="en-US" altLang="ko-KR" sz="800" dirty="0" smtClean="0">
                  <a:latin typeface="+mn-ea"/>
                </a:rPr>
                <a:t>10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402634" y="3407788"/>
              <a:ext cx="492690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입점사</a:t>
              </a:r>
              <a:r>
                <a:rPr lang="en-US" altLang="ko-KR" sz="800" dirty="0" smtClean="0">
                  <a:latin typeface="+mn-ea"/>
                </a:rPr>
                <a:t>11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498381" y="3407788"/>
              <a:ext cx="492690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입점사</a:t>
              </a:r>
              <a:r>
                <a:rPr lang="en-US" altLang="ko-KR" sz="800" dirty="0" smtClean="0">
                  <a:latin typeface="+mn-ea"/>
                </a:rPr>
                <a:t>12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9540" y="2397594"/>
              <a:ext cx="1486149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l"/>
              <a:r>
                <a:rPr lang="ko-KR" alt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입점사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전체목록</a:t>
              </a: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3645424" y="2409066"/>
            <a:ext cx="2721531" cy="1206008"/>
            <a:chOff x="269540" y="2397594"/>
            <a:chExt cx="2721531" cy="1206008"/>
          </a:xfrm>
        </p:grpSpPr>
        <p:sp>
          <p:nvSpPr>
            <p:cNvPr id="110" name="직사각형 109"/>
            <p:cNvSpPr/>
            <p:nvPr/>
          </p:nvSpPr>
          <p:spPr>
            <a:xfrm>
              <a:off x="350891" y="2759437"/>
              <a:ext cx="688256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서울약사신협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398920" y="2759437"/>
              <a:ext cx="585664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보덕메디팜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76727" y="3083628"/>
              <a:ext cx="436585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입점사</a:t>
              </a:r>
              <a:r>
                <a:rPr lang="en-US" altLang="ko-KR" sz="800" dirty="0" smtClean="0">
                  <a:latin typeface="+mn-ea"/>
                </a:rPr>
                <a:t>7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503190" y="2759437"/>
              <a:ext cx="483071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smtClean="0">
                  <a:latin typeface="+mn-ea"/>
                </a:rPr>
                <a:t>백제약품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430686" y="3083628"/>
              <a:ext cx="436584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입점사</a:t>
              </a:r>
              <a:r>
                <a:rPr lang="en-US" altLang="ko-KR" sz="800" dirty="0" smtClean="0">
                  <a:latin typeface="+mn-ea"/>
                </a:rPr>
                <a:t>8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526433" y="3083628"/>
              <a:ext cx="436585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입점사</a:t>
              </a:r>
              <a:r>
                <a:rPr lang="en-US" altLang="ko-KR" sz="800" dirty="0" smtClean="0">
                  <a:latin typeface="+mn-ea"/>
                </a:rPr>
                <a:t>9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48675" y="3407788"/>
              <a:ext cx="492690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입점사</a:t>
              </a:r>
              <a:r>
                <a:rPr lang="en-US" altLang="ko-KR" sz="800" dirty="0" smtClean="0">
                  <a:latin typeface="+mn-ea"/>
                </a:rPr>
                <a:t>10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402634" y="3407788"/>
              <a:ext cx="492690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입점사</a:t>
              </a:r>
              <a:r>
                <a:rPr lang="en-US" altLang="ko-KR" sz="800" dirty="0" smtClean="0">
                  <a:latin typeface="+mn-ea"/>
                </a:rPr>
                <a:t>11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498381" y="3407788"/>
              <a:ext cx="492690" cy="195814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</a:rPr>
                <a:t>입점사</a:t>
              </a:r>
              <a:r>
                <a:rPr lang="en-US" altLang="ko-KR" sz="800" dirty="0" smtClean="0">
                  <a:latin typeface="+mn-ea"/>
                </a:rPr>
                <a:t>12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9540" y="2397594"/>
              <a:ext cx="1486149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l"/>
              <a:r>
                <a:rPr lang="ko-KR" alt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입점사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전체목록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50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18955"/>
              </p:ext>
            </p:extLst>
          </p:nvPr>
        </p:nvGraphicFramePr>
        <p:xfrm>
          <a:off x="7724950" y="812960"/>
          <a:ext cx="2118956" cy="539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상세정보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MO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에서는 상품 상세페이지 제공 없이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상세정보 팝업으로 공통 사용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즉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에서 제공되는 상품 상세페이지 이동 버튼 노출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이미지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다음 이미지 확인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끝 없이 무한 이동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입점사명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입점사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상품 목록 화면으로 이동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줄바꿈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처리하여 모두 노출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금액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b="1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간략정보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PC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와 동일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 구매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플로팅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이벤트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기획전 정보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상품이 노출되는 이벤트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기획전이 있는 경우 이벤트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기획전 타이틀 정보 노출되며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자세히 보기 버튼 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기획전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메인으로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(PC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와 동일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노출될 내용이 없는 경우 영역 자체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수량할인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내용이 없는 경우 영역 자체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배송정보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안내 문장은 필수 고정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공통</a:t>
            </a:r>
            <a:r>
              <a:rPr lang="en-US" altLang="ko-KR" sz="800" dirty="0" smtClean="0">
                <a:latin typeface="+mn-ea"/>
              </a:rPr>
              <a:t>) </a:t>
            </a:r>
            <a:r>
              <a:rPr lang="ko-KR" altLang="en-US" sz="800" dirty="0" smtClean="0">
                <a:latin typeface="+mn-ea"/>
              </a:rPr>
              <a:t>상품 상세정보</a:t>
            </a:r>
            <a:r>
              <a:rPr lang="en-US" altLang="ko-KR" sz="800" dirty="0" smtClean="0">
                <a:latin typeface="+mn-ea"/>
              </a:rPr>
              <a:t>(1)</a:t>
            </a:r>
            <a:r>
              <a:rPr lang="ko-KR" altLang="en-US" sz="800" dirty="0" smtClean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392" name="십자형 391"/>
          <p:cNvSpPr/>
          <p:nvPr/>
        </p:nvSpPr>
        <p:spPr>
          <a:xfrm rot="2700000">
            <a:off x="2996333" y="765721"/>
            <a:ext cx="207535" cy="207535"/>
          </a:xfrm>
          <a:prstGeom prst="plus">
            <a:avLst>
              <a:gd name="adj" fmla="val 445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648679" y="706470"/>
            <a:ext cx="22140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상품 상세정보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xmlns="" id="{296E7CBC-E45F-4298-98C3-B16CCA0A178E}"/>
              </a:ext>
            </a:extLst>
          </p:cNvPr>
          <p:cNvSpPr txBox="1"/>
          <p:nvPr/>
        </p:nvSpPr>
        <p:spPr>
          <a:xfrm>
            <a:off x="350775" y="3031687"/>
            <a:ext cx="2556284" cy="780589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 err="1">
                <a:latin typeface="+mn-ea"/>
              </a:rPr>
              <a:t>페린젝트주</a:t>
            </a:r>
            <a:r>
              <a:rPr lang="en-US" altLang="ko-KR" sz="1100" b="1" dirty="0">
                <a:latin typeface="+mn-ea"/>
              </a:rPr>
              <a:t>(100mg</a:t>
            </a:r>
            <a:r>
              <a:rPr lang="en-US" altLang="ko-KR" sz="1100" b="1" dirty="0" smtClean="0">
                <a:latin typeface="+mn-ea"/>
              </a:rPr>
              <a:t>) </a:t>
            </a:r>
            <a:r>
              <a:rPr lang="en-US" altLang="ko-KR" sz="1100" b="1" dirty="0">
                <a:latin typeface="+mn-ea"/>
              </a:rPr>
              <a:t>50mg </a:t>
            </a:r>
            <a:r>
              <a:rPr lang="en-US" altLang="ko-KR" sz="1100" b="1" dirty="0" smtClean="0">
                <a:latin typeface="+mn-ea"/>
              </a:rPr>
              <a:t>2mLx1V 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60% </a:t>
            </a:r>
            <a:r>
              <a:rPr lang="en-US" altLang="ko-KR" sz="1200" b="1" dirty="0" smtClean="0">
                <a:latin typeface="+mn-ea"/>
              </a:rPr>
              <a:t>22,000</a:t>
            </a:r>
            <a:r>
              <a:rPr lang="ko-KR" altLang="en-US" sz="1200" b="1" dirty="0" smtClean="0">
                <a:latin typeface="+mn-ea"/>
              </a:rPr>
              <a:t>원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55,000</a:t>
            </a:r>
            <a:r>
              <a:rPr lang="ko-KR" altLang="en-US" sz="800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원</a:t>
            </a:r>
            <a:endParaRPr lang="en-US" altLang="ko-KR" sz="1100" b="1" strike="sngStrike" dirty="0" smtClean="0">
              <a:latin typeface="+mn-ea"/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368537" y="3807405"/>
            <a:ext cx="2520759" cy="996033"/>
          </a:xfrm>
          <a:prstGeom prst="rect">
            <a:avLst/>
          </a:prstGeom>
        </p:spPr>
        <p:txBody>
          <a:bodyPr vert="horz" wrap="square" lIns="36000" tIns="36000" rIns="36000" bIns="3600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JW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품목코드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G0000142924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포장단위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규격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2MLX1V/BOX/160EA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최소 주문수량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최대 주문수량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1,000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개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9" name="직사각형 398"/>
          <p:cNvSpPr/>
          <p:nvPr/>
        </p:nvSpPr>
        <p:spPr>
          <a:xfrm>
            <a:off x="368656" y="2949237"/>
            <a:ext cx="1954567" cy="195814"/>
          </a:xfrm>
          <a:prstGeom prst="rect">
            <a:avLst/>
          </a:prstGeom>
        </p:spPr>
        <p:txBody>
          <a:bodyPr vert="horz" wrap="square" lIns="36000" tIns="36000" rIns="36000" bIns="36000" anchor="ctr" anchorCtr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중외제약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46269" y="1125814"/>
            <a:ext cx="2808311" cy="1620180"/>
            <a:chOff x="295448" y="1121064"/>
            <a:chExt cx="2808311" cy="1620180"/>
          </a:xfrm>
        </p:grpSpPr>
        <p:sp>
          <p:nvSpPr>
            <p:cNvPr id="394" name="모서리가 둥근 직사각형 393"/>
            <p:cNvSpPr/>
            <p:nvPr/>
          </p:nvSpPr>
          <p:spPr>
            <a:xfrm>
              <a:off x="295448" y="1121064"/>
              <a:ext cx="2808311" cy="1620180"/>
            </a:xfrm>
            <a:prstGeom prst="roundRect">
              <a:avLst>
                <a:gd name="adj" fmla="val 5493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90445" y="2448904"/>
              <a:ext cx="358834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1/5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3587546" y="853008"/>
            <a:ext cx="2866462" cy="2395972"/>
          </a:xfrm>
          <a:prstGeom prst="roundRect">
            <a:avLst>
              <a:gd name="adj" fmla="val 407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latinLnBrk="1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679827" y="911979"/>
            <a:ext cx="2793352" cy="626701"/>
            <a:chOff x="382921" y="4511487"/>
            <a:chExt cx="2463985" cy="626701"/>
          </a:xfrm>
        </p:grpSpPr>
        <p:sp>
          <p:nvSpPr>
            <p:cNvPr id="47" name="직사각형 46"/>
            <p:cNvSpPr/>
            <p:nvPr/>
          </p:nvSpPr>
          <p:spPr>
            <a:xfrm>
              <a:off x="382921" y="4649781"/>
              <a:ext cx="683986" cy="195814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이벤트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기획전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83817" y="4511487"/>
              <a:ext cx="1763089" cy="626701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인기상품을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특가로 만나보세요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! </a:t>
              </a:r>
            </a:p>
            <a:p>
              <a:pPr latinLnBrk="1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묶음상품 </a:t>
              </a:r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할인전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latinLnBrk="1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타임세일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차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2024-05-01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38" name="직선 연결선 37"/>
          <p:cNvCxnSpPr/>
          <p:nvPr/>
        </p:nvCxnSpPr>
        <p:spPr>
          <a:xfrm>
            <a:off x="3674891" y="1544124"/>
            <a:ext cx="27313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3674891" y="1569921"/>
            <a:ext cx="2718893" cy="442035"/>
            <a:chOff x="375098" y="5859290"/>
            <a:chExt cx="2718893" cy="442035"/>
          </a:xfrm>
        </p:grpSpPr>
        <p:sp>
          <p:nvSpPr>
            <p:cNvPr id="43" name="직사각형 42"/>
            <p:cNvSpPr/>
            <p:nvPr/>
          </p:nvSpPr>
          <p:spPr>
            <a:xfrm>
              <a:off x="375098" y="5982402"/>
              <a:ext cx="699318" cy="195814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수량할인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162139" y="5859290"/>
              <a:ext cx="1931852" cy="44203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10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 이상 구매 시 개당 할인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</a:rPr>
                <a:t>3%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35,800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3722633" y="2136331"/>
            <a:ext cx="27313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682903" y="2305850"/>
            <a:ext cx="699318" cy="195814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배송정보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73298" y="2193526"/>
            <a:ext cx="1936788" cy="996033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lvl="0" defTabSz="914400" latinLnBrk="1">
              <a:lnSpc>
                <a:spcPct val="150000"/>
              </a:lnSpc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도착예정 시간은 영업일 기준으로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토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일요일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공휴일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전사휴무 제외입니다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최소주문 금액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30,000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원 이상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시 무료배송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배송방법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택배배송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롯데택배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05341" y="1194216"/>
            <a:ext cx="452633" cy="1619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베스트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89379" y="1194216"/>
            <a:ext cx="452633" cy="1619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MD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추천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383043" y="1194853"/>
            <a:ext cx="452633" cy="1619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신상품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64856" y="5457105"/>
            <a:ext cx="3081994" cy="920966"/>
            <a:chOff x="3486585" y="5484322"/>
            <a:chExt cx="3081994" cy="920966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486585" y="5484322"/>
              <a:ext cx="3081994" cy="920966"/>
            </a:xfrm>
            <a:prstGeom prst="roundRect">
              <a:avLst>
                <a:gd name="adj" fmla="val 495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076665" y="6068657"/>
              <a:ext cx="1194187" cy="254900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b="1" dirty="0" err="1" smtClean="0">
                  <a:latin typeface="+mn-ea"/>
                </a:rPr>
                <a:t>바로구매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723225" y="6069205"/>
              <a:ext cx="1194187" cy="2549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장바구니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619912" y="5616257"/>
              <a:ext cx="8787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F0000"/>
                  </a:solidFill>
                  <a:latin typeface="+mn-ea"/>
                </a:rPr>
                <a:t>480,000</a:t>
              </a:r>
              <a:r>
                <a:rPr lang="ko-KR" altLang="en-US" sz="900" dirty="0">
                  <a:latin typeface="+mn-ea"/>
                </a:rPr>
                <a:t>원</a:t>
              </a:r>
              <a:endParaRPr lang="en-US" altLang="ko-KR" sz="900" dirty="0">
                <a:latin typeface="+mn-ea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3575803" y="5641588"/>
              <a:ext cx="1671782" cy="226336"/>
              <a:chOff x="3723022" y="5711206"/>
              <a:chExt cx="1671782" cy="226336"/>
            </a:xfrm>
          </p:grpSpPr>
          <p:sp>
            <p:nvSpPr>
              <p:cNvPr id="81" name="순서도: 수행의 시작/종료 80"/>
              <p:cNvSpPr/>
              <p:nvPr/>
            </p:nvSpPr>
            <p:spPr>
              <a:xfrm>
                <a:off x="3723022" y="5711206"/>
                <a:ext cx="812543" cy="226336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+</a:t>
                </a:r>
                <a:endPara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565305" y="5717898"/>
                <a:ext cx="829499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주문단위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10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</a:p>
            </p:txBody>
          </p:sp>
        </p:grpSp>
      </p:grpSp>
      <p:sp>
        <p:nvSpPr>
          <p:cNvPr id="83" name="모서리가 둥근 직사각형 82"/>
          <p:cNvSpPr/>
          <p:nvPr/>
        </p:nvSpPr>
        <p:spPr>
          <a:xfrm>
            <a:off x="3656736" y="1256610"/>
            <a:ext cx="725485" cy="23026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보기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7648" y="6439709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다음 이어서 </a:t>
            </a:r>
            <a:r>
              <a:rPr lang="en-US" altLang="ko-KR" sz="800" dirty="0" smtClean="0">
                <a:latin typeface="+mn-ea"/>
              </a:rPr>
              <a:t>&gt;&gt;</a:t>
            </a:r>
            <a:endParaRPr lang="ko-KR" altLang="en-US" sz="800" dirty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484568" y="649882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이어서</a:t>
            </a:r>
            <a:endParaRPr lang="ko-KR" altLang="en-US" sz="800" dirty="0">
              <a:latin typeface="+mn-ea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96939" y="102963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215393" y="74322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71012" y="293773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64856" y="318366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96939" y="5336733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5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49816" y="351909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481755" y="85122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6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481755" y="1602153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7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481755" y="224508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8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9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0683" y="1191639"/>
            <a:ext cx="156009" cy="149295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1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81859"/>
              </p:ext>
            </p:extLst>
          </p:nvPr>
        </p:nvGraphicFramePr>
        <p:xfrm>
          <a:off x="7724950" y="812960"/>
          <a:ext cx="2118956" cy="192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상세정보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상품정보 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내용이 없는 경우 탭 자체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명이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길어기는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가로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기본 정보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노출될 내용이 없는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‘-’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기호로 표기 공통 적용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42417"/>
              </p:ext>
            </p:extLst>
          </p:nvPr>
        </p:nvGraphicFramePr>
        <p:xfrm>
          <a:off x="272480" y="808235"/>
          <a:ext cx="2922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19"/>
                <a:gridCol w="730719"/>
                <a:gridCol w="730719"/>
                <a:gridCol w="73071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기본정보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상품설명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53499"/>
              </p:ext>
            </p:extLst>
          </p:nvPr>
        </p:nvGraphicFramePr>
        <p:xfrm>
          <a:off x="272480" y="1541224"/>
          <a:ext cx="2922875" cy="2284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943"/>
                <a:gridCol w="1748932"/>
              </a:tblGrid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제품구분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상공 탈지면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절단솜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20g 1EA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포장단위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BOX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규격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20g</a:t>
                      </a:r>
                      <a:endParaRPr lang="ko-KR" altLang="en-US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단위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1EA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부가세</a:t>
                      </a:r>
                      <a:endParaRPr lang="en-US" altLang="ko-KR" sz="8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과세상품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낱알수량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대표코드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0000000000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2480" y="1288636"/>
            <a:ext cx="1395387" cy="20188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상품 기본정보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18512"/>
              </p:ext>
            </p:extLst>
          </p:nvPr>
        </p:nvGraphicFramePr>
        <p:xfrm>
          <a:off x="272480" y="4188096"/>
          <a:ext cx="2922875" cy="225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943"/>
                <a:gridCol w="1748932"/>
              </a:tblGrid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Livalo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Tab. 1mg</a:t>
                      </a:r>
                      <a:endParaRPr lang="ko-KR" altLang="en-US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표준코드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0000000000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식약처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품목코드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0000000000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보험급여코드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0000000000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성분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단일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성분함량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KPCI</a:t>
                      </a:r>
                      <a:r>
                        <a:rPr lang="en-US" altLang="ko-KR" sz="800" b="1" u="non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약효분류</a:t>
                      </a:r>
                      <a:endParaRPr lang="en-US" altLang="ko-KR" sz="8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ATC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2480" y="3935508"/>
            <a:ext cx="1395387" cy="20188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의약품 상세정보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6962" y="661881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이어서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13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25" y="978145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56832"/>
              </p:ext>
            </p:extLst>
          </p:nvPr>
        </p:nvGraphicFramePr>
        <p:xfrm>
          <a:off x="3548844" y="1088740"/>
          <a:ext cx="2922875" cy="225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943"/>
                <a:gridCol w="1748932"/>
              </a:tblGrid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Livalo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Tab. 1mg</a:t>
                      </a:r>
                      <a:endParaRPr lang="ko-KR" altLang="en-US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표준코드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0000000000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식약처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품목코드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0000000000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보험급여코드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0000000000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성분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단일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성분함량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KPCI</a:t>
                      </a:r>
                      <a:r>
                        <a:rPr lang="en-US" altLang="ko-KR" sz="800" b="1" u="non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약효분류</a:t>
                      </a:r>
                      <a:endParaRPr lang="en-US" altLang="ko-KR" sz="8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ATC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48844" y="836152"/>
            <a:ext cx="1395387" cy="20188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의약품 상세정보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489329" y="652733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이어서</a:t>
            </a:r>
            <a:endParaRPr lang="ko-KR" altLang="en-US" sz="8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7648" y="6508247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다음 이어서 </a:t>
            </a:r>
            <a:r>
              <a:rPr lang="en-US" altLang="ko-KR" sz="800" dirty="0" smtClean="0">
                <a:latin typeface="+mn-ea"/>
              </a:rPr>
              <a:t>&gt;&gt;</a:t>
            </a:r>
            <a:endParaRPr lang="ko-KR" altLang="en-US" sz="8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8844" y="3447902"/>
            <a:ext cx="1395387" cy="20188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보험약가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97848"/>
              </p:ext>
            </p:extLst>
          </p:nvPr>
        </p:nvGraphicFramePr>
        <p:xfrm>
          <a:off x="3548844" y="3758800"/>
          <a:ext cx="2922875" cy="112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943"/>
                <a:gridCol w="1748932"/>
              </a:tblGrid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보험코드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0000000000</a:t>
                      </a:r>
                      <a:endParaRPr lang="ko-KR" altLang="en-US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시행일자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급여구분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변경가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489328" y="6508247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다음 이어서 </a:t>
            </a:r>
            <a:r>
              <a:rPr lang="en-US" altLang="ko-KR" sz="800" dirty="0" smtClean="0">
                <a:latin typeface="+mn-ea"/>
              </a:rPr>
              <a:t>&gt;&gt;</a:t>
            </a:r>
            <a:endParaRPr lang="ko-KR" altLang="en-US" sz="8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공통</a:t>
            </a:r>
            <a:r>
              <a:rPr lang="en-US" altLang="ko-KR" sz="800" dirty="0" smtClean="0">
                <a:latin typeface="+mn-ea"/>
              </a:rPr>
              <a:t>) </a:t>
            </a:r>
            <a:r>
              <a:rPr lang="ko-KR" altLang="en-US" sz="800" dirty="0" smtClean="0">
                <a:latin typeface="+mn-ea"/>
              </a:rPr>
              <a:t>상품 상세정보</a:t>
            </a:r>
            <a:r>
              <a:rPr lang="en-US" altLang="ko-KR" sz="800" dirty="0" smtClean="0">
                <a:latin typeface="+mn-ea"/>
              </a:rPr>
              <a:t>(2)</a:t>
            </a:r>
            <a:r>
              <a:rPr lang="ko-KR" altLang="en-US" sz="800" dirty="0" smtClean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62621" y="89655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13551" y="154122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715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10559"/>
              </p:ext>
            </p:extLst>
          </p:nvPr>
        </p:nvGraphicFramePr>
        <p:xfrm>
          <a:off x="7724950" y="812960"/>
          <a:ext cx="2118956" cy="11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상세정보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47685"/>
              </p:ext>
            </p:extLst>
          </p:nvPr>
        </p:nvGraphicFramePr>
        <p:xfrm>
          <a:off x="263774" y="1129913"/>
          <a:ext cx="2922875" cy="2443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943"/>
                <a:gridCol w="1748932"/>
              </a:tblGrid>
              <a:tr h="822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효능</a:t>
                      </a:r>
                      <a:r>
                        <a:rPr lang="en-US" altLang="ko-KR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효과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에 등록된 내용 줄 바꿈 처리하여 모두 노출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용법</a:t>
                      </a:r>
                      <a:r>
                        <a:rPr lang="en-US" altLang="ko-KR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에 등록된 내용 줄 바꿈 처리하여 모두 노출</a:t>
                      </a:r>
                      <a:endParaRPr lang="ko-KR" altLang="en-US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사용상 주의사항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에 등록된 내용 줄 바꿈 처리하여 모두 노출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3774" y="877325"/>
            <a:ext cx="1395387" cy="20188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의약품 기타 정보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87413"/>
              </p:ext>
            </p:extLst>
          </p:nvPr>
        </p:nvGraphicFramePr>
        <p:xfrm>
          <a:off x="263774" y="3993502"/>
          <a:ext cx="2922875" cy="123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943"/>
                <a:gridCol w="1748932"/>
              </a:tblGrid>
              <a:tr h="6236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항목</a:t>
                      </a:r>
                      <a:r>
                        <a:rPr lang="en-US" altLang="ko-KR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항목</a:t>
                      </a:r>
                      <a:r>
                        <a:rPr lang="en-US" altLang="ko-KR" sz="8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내용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3774" y="3740914"/>
            <a:ext cx="1395387" cy="20188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상품정보고시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6962" y="661881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이어서</a:t>
            </a:r>
            <a:endParaRPr lang="ko-KR" altLang="en-US" sz="8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공통</a:t>
            </a:r>
            <a:r>
              <a:rPr lang="en-US" altLang="ko-KR" sz="800" dirty="0" smtClean="0">
                <a:latin typeface="+mn-ea"/>
              </a:rPr>
              <a:t>) </a:t>
            </a:r>
            <a:r>
              <a:rPr lang="ko-KR" altLang="en-US" sz="800" dirty="0" smtClean="0">
                <a:latin typeface="+mn-ea"/>
              </a:rPr>
              <a:t>상품 상세정보</a:t>
            </a:r>
            <a:r>
              <a:rPr lang="en-US" altLang="ko-KR" sz="800" dirty="0" smtClean="0">
                <a:latin typeface="+mn-ea"/>
              </a:rPr>
              <a:t>(3)</a:t>
            </a:r>
            <a:r>
              <a:rPr lang="ko-KR" altLang="en-US" sz="800" dirty="0" smtClean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4856" y="5457105"/>
            <a:ext cx="3081994" cy="920966"/>
            <a:chOff x="3486585" y="5484322"/>
            <a:chExt cx="3081994" cy="92096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486585" y="5484322"/>
              <a:ext cx="3081994" cy="920966"/>
            </a:xfrm>
            <a:prstGeom prst="roundRect">
              <a:avLst>
                <a:gd name="adj" fmla="val 495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5" name="순서도: 대체 처리 14"/>
            <p:cNvSpPr/>
            <p:nvPr/>
          </p:nvSpPr>
          <p:spPr>
            <a:xfrm>
              <a:off x="5076665" y="6068657"/>
              <a:ext cx="1194187" cy="254900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b="1" dirty="0" err="1" smtClean="0">
                  <a:latin typeface="+mn-ea"/>
                </a:rPr>
                <a:t>바로구매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16" name="순서도: 대체 처리 15"/>
            <p:cNvSpPr/>
            <p:nvPr/>
          </p:nvSpPr>
          <p:spPr>
            <a:xfrm>
              <a:off x="3723225" y="6069205"/>
              <a:ext cx="1194187" cy="2549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장바구니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619912" y="5616257"/>
              <a:ext cx="8787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F0000"/>
                  </a:solidFill>
                  <a:latin typeface="+mn-ea"/>
                </a:rPr>
                <a:t>480,000</a:t>
              </a:r>
              <a:r>
                <a:rPr lang="ko-KR" altLang="en-US" sz="900" dirty="0">
                  <a:latin typeface="+mn-ea"/>
                </a:rPr>
                <a:t>원</a:t>
              </a:r>
              <a:endParaRPr lang="en-US" altLang="ko-KR" sz="900" dirty="0">
                <a:latin typeface="+mn-ea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3575803" y="5641588"/>
              <a:ext cx="1671782" cy="226336"/>
              <a:chOff x="3723022" y="5711206"/>
              <a:chExt cx="1671782" cy="226336"/>
            </a:xfrm>
          </p:grpSpPr>
          <p:sp>
            <p:nvSpPr>
              <p:cNvPr id="19" name="순서도: 수행의 시작/종료 18"/>
              <p:cNvSpPr/>
              <p:nvPr/>
            </p:nvSpPr>
            <p:spPr>
              <a:xfrm>
                <a:off x="3723022" y="5711206"/>
                <a:ext cx="812543" cy="226336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+</a:t>
                </a:r>
                <a:endPara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65305" y="5717898"/>
                <a:ext cx="829499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주문단위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10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68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02278"/>
              </p:ext>
            </p:extLst>
          </p:nvPr>
        </p:nvGraphicFramePr>
        <p:xfrm>
          <a:off x="7724950" y="812960"/>
          <a:ext cx="2118956" cy="11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상세정보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6739"/>
              </p:ext>
            </p:extLst>
          </p:nvPr>
        </p:nvGraphicFramePr>
        <p:xfrm>
          <a:off x="197328" y="686764"/>
          <a:ext cx="3027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70"/>
                <a:gridCol w="756870"/>
                <a:gridCol w="756870"/>
                <a:gridCol w="7568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기본정보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62908"/>
              </p:ext>
            </p:extLst>
          </p:nvPr>
        </p:nvGraphicFramePr>
        <p:xfrm>
          <a:off x="185551" y="1348060"/>
          <a:ext cx="3039258" cy="305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258"/>
              </a:tblGrid>
              <a:tr h="3051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에 등록된 상품설명 노출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88465"/>
              </p:ext>
            </p:extLst>
          </p:nvPr>
        </p:nvGraphicFramePr>
        <p:xfrm>
          <a:off x="3490605" y="686764"/>
          <a:ext cx="3027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70"/>
                <a:gridCol w="756870"/>
                <a:gridCol w="756870"/>
                <a:gridCol w="7568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기본정보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상품설명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10581"/>
              </p:ext>
            </p:extLst>
          </p:nvPr>
        </p:nvGraphicFramePr>
        <p:xfrm>
          <a:off x="3490605" y="1330709"/>
          <a:ext cx="3039258" cy="305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258"/>
              </a:tblGrid>
              <a:tr h="3051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SO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에 등록된 배송정보 노출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공통</a:t>
            </a:r>
            <a:r>
              <a:rPr lang="en-US" altLang="ko-KR" sz="800" dirty="0" smtClean="0">
                <a:latin typeface="+mn-ea"/>
              </a:rPr>
              <a:t>) </a:t>
            </a:r>
            <a:r>
              <a:rPr lang="ko-KR" altLang="en-US" sz="800" dirty="0" smtClean="0">
                <a:latin typeface="+mn-ea"/>
              </a:rPr>
              <a:t>상품 상세정보</a:t>
            </a:r>
            <a:r>
              <a:rPr lang="en-US" altLang="ko-KR" sz="800" dirty="0" smtClean="0">
                <a:latin typeface="+mn-ea"/>
              </a:rPr>
              <a:t>(4)</a:t>
            </a:r>
            <a:r>
              <a:rPr lang="ko-KR" altLang="en-US" sz="800" dirty="0" smtClean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64856" y="5457105"/>
            <a:ext cx="3081994" cy="920966"/>
            <a:chOff x="3486585" y="5484322"/>
            <a:chExt cx="3081994" cy="92096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486585" y="5484322"/>
              <a:ext cx="3081994" cy="920966"/>
            </a:xfrm>
            <a:prstGeom prst="roundRect">
              <a:avLst>
                <a:gd name="adj" fmla="val 495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순서도: 대체 처리 16"/>
            <p:cNvSpPr/>
            <p:nvPr/>
          </p:nvSpPr>
          <p:spPr>
            <a:xfrm>
              <a:off x="5076665" y="6068657"/>
              <a:ext cx="1194187" cy="254900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b="1" dirty="0" err="1" smtClean="0">
                  <a:latin typeface="+mn-ea"/>
                </a:rPr>
                <a:t>바로구매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18" name="순서도: 대체 처리 17"/>
            <p:cNvSpPr/>
            <p:nvPr/>
          </p:nvSpPr>
          <p:spPr>
            <a:xfrm>
              <a:off x="3723225" y="6069205"/>
              <a:ext cx="1194187" cy="2549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장바구니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19912" y="5616257"/>
              <a:ext cx="8787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F0000"/>
                  </a:solidFill>
                  <a:latin typeface="+mn-ea"/>
                </a:rPr>
                <a:t>480,000</a:t>
              </a:r>
              <a:r>
                <a:rPr lang="ko-KR" altLang="en-US" sz="900" dirty="0">
                  <a:latin typeface="+mn-ea"/>
                </a:rPr>
                <a:t>원</a:t>
              </a:r>
              <a:endParaRPr lang="en-US" altLang="ko-KR" sz="900" dirty="0">
                <a:latin typeface="+mn-ea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75803" y="5641588"/>
              <a:ext cx="1671782" cy="226336"/>
              <a:chOff x="3723022" y="5711206"/>
              <a:chExt cx="1671782" cy="226336"/>
            </a:xfrm>
          </p:grpSpPr>
          <p:sp>
            <p:nvSpPr>
              <p:cNvPr id="21" name="순서도: 수행의 시작/종료 20"/>
              <p:cNvSpPr/>
              <p:nvPr/>
            </p:nvSpPr>
            <p:spPr>
              <a:xfrm>
                <a:off x="3723022" y="5711206"/>
                <a:ext cx="812543" cy="226336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+</a:t>
                </a:r>
                <a:endPara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65305" y="5717898"/>
                <a:ext cx="829499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주문단위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10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3483490" y="5457105"/>
            <a:ext cx="3081994" cy="920966"/>
            <a:chOff x="3486585" y="5484322"/>
            <a:chExt cx="3081994" cy="92096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486585" y="5484322"/>
              <a:ext cx="3081994" cy="920966"/>
            </a:xfrm>
            <a:prstGeom prst="roundRect">
              <a:avLst>
                <a:gd name="adj" fmla="val 495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순서도: 대체 처리 24"/>
            <p:cNvSpPr/>
            <p:nvPr/>
          </p:nvSpPr>
          <p:spPr>
            <a:xfrm>
              <a:off x="5076665" y="6068657"/>
              <a:ext cx="1194187" cy="254900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b="1" dirty="0" err="1" smtClean="0">
                  <a:latin typeface="+mn-ea"/>
                </a:rPr>
                <a:t>바로구매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26" name="순서도: 대체 처리 25"/>
            <p:cNvSpPr/>
            <p:nvPr/>
          </p:nvSpPr>
          <p:spPr>
            <a:xfrm>
              <a:off x="3723225" y="6069205"/>
              <a:ext cx="1194187" cy="2549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장바구니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19912" y="5616257"/>
              <a:ext cx="8787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F0000"/>
                  </a:solidFill>
                  <a:latin typeface="+mn-ea"/>
                </a:rPr>
                <a:t>480,000</a:t>
              </a:r>
              <a:r>
                <a:rPr lang="ko-KR" altLang="en-US" sz="900" dirty="0">
                  <a:latin typeface="+mn-ea"/>
                </a:rPr>
                <a:t>원</a:t>
              </a:r>
              <a:endParaRPr lang="en-US" altLang="ko-KR" sz="900" dirty="0">
                <a:latin typeface="+mn-ea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575803" y="5641588"/>
              <a:ext cx="1671782" cy="226336"/>
              <a:chOff x="3723022" y="5711206"/>
              <a:chExt cx="1671782" cy="226336"/>
            </a:xfrm>
          </p:grpSpPr>
          <p:sp>
            <p:nvSpPr>
              <p:cNvPr id="29" name="순서도: 수행의 시작/종료 28"/>
              <p:cNvSpPr/>
              <p:nvPr/>
            </p:nvSpPr>
            <p:spPr>
              <a:xfrm>
                <a:off x="3723022" y="5711206"/>
                <a:ext cx="812543" cy="226336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+</a:t>
                </a:r>
                <a:endPara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65305" y="5717898"/>
                <a:ext cx="829499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주문단위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10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324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75368"/>
              </p:ext>
            </p:extLst>
          </p:nvPr>
        </p:nvGraphicFramePr>
        <p:xfrm>
          <a:off x="7724950" y="812960"/>
          <a:ext cx="2118956" cy="11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상세정보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71907"/>
              </p:ext>
            </p:extLst>
          </p:nvPr>
        </p:nvGraphicFramePr>
        <p:xfrm>
          <a:off x="197328" y="686764"/>
          <a:ext cx="3027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70"/>
                <a:gridCol w="756870"/>
                <a:gridCol w="756870"/>
                <a:gridCol w="7568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기본정보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39598"/>
              </p:ext>
            </p:extLst>
          </p:nvPr>
        </p:nvGraphicFramePr>
        <p:xfrm>
          <a:off x="185551" y="1348060"/>
          <a:ext cx="3039258" cy="305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258"/>
              </a:tblGrid>
              <a:tr h="3051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SO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에 등록된 교환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환불정보 노출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공통</a:t>
            </a:r>
            <a:r>
              <a:rPr lang="en-US" altLang="ko-KR" sz="800" dirty="0" smtClean="0">
                <a:latin typeface="+mn-ea"/>
              </a:rPr>
              <a:t>) </a:t>
            </a:r>
            <a:r>
              <a:rPr lang="ko-KR" altLang="en-US" sz="800" dirty="0" smtClean="0">
                <a:latin typeface="+mn-ea"/>
              </a:rPr>
              <a:t>상품 상세정보</a:t>
            </a:r>
            <a:r>
              <a:rPr lang="en-US" altLang="ko-KR" sz="800" dirty="0" smtClean="0">
                <a:latin typeface="+mn-ea"/>
              </a:rPr>
              <a:t>(5)</a:t>
            </a:r>
            <a:r>
              <a:rPr lang="ko-KR" altLang="en-US" sz="800" dirty="0" smtClean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4856" y="5457105"/>
            <a:ext cx="3081994" cy="920966"/>
            <a:chOff x="3486585" y="5484322"/>
            <a:chExt cx="3081994" cy="92096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486585" y="5484322"/>
              <a:ext cx="3081994" cy="920966"/>
            </a:xfrm>
            <a:prstGeom prst="roundRect">
              <a:avLst>
                <a:gd name="adj" fmla="val 495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2" name="순서도: 대체 처리 11"/>
            <p:cNvSpPr/>
            <p:nvPr/>
          </p:nvSpPr>
          <p:spPr>
            <a:xfrm>
              <a:off x="5076665" y="6068657"/>
              <a:ext cx="1194187" cy="254900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b="1" dirty="0" err="1" smtClean="0">
                  <a:latin typeface="+mn-ea"/>
                </a:rPr>
                <a:t>바로구매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14" name="순서도: 대체 처리 13"/>
            <p:cNvSpPr/>
            <p:nvPr/>
          </p:nvSpPr>
          <p:spPr>
            <a:xfrm>
              <a:off x="3723225" y="6069205"/>
              <a:ext cx="1194187" cy="2549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장바구니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19912" y="5616257"/>
              <a:ext cx="8787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F0000"/>
                  </a:solidFill>
                  <a:latin typeface="+mn-ea"/>
                </a:rPr>
                <a:t>480,000</a:t>
              </a:r>
              <a:r>
                <a:rPr lang="ko-KR" altLang="en-US" sz="900" dirty="0">
                  <a:latin typeface="+mn-ea"/>
                </a:rPr>
                <a:t>원</a:t>
              </a:r>
              <a:endParaRPr lang="en-US" altLang="ko-KR" sz="900" dirty="0">
                <a:latin typeface="+mn-ea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575803" y="5641588"/>
              <a:ext cx="1671782" cy="226336"/>
              <a:chOff x="3723022" y="5711206"/>
              <a:chExt cx="1671782" cy="226336"/>
            </a:xfrm>
          </p:grpSpPr>
          <p:sp>
            <p:nvSpPr>
              <p:cNvPr id="17" name="순서도: 수행의 시작/종료 16"/>
              <p:cNvSpPr/>
              <p:nvPr/>
            </p:nvSpPr>
            <p:spPr>
              <a:xfrm>
                <a:off x="3723022" y="5711206"/>
                <a:ext cx="812543" cy="226336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+</a:t>
                </a:r>
                <a:endPara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65305" y="5717898"/>
                <a:ext cx="829499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주문단위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10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5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211776" y="2003651"/>
            <a:ext cx="2968085" cy="1839289"/>
          </a:xfrm>
          <a:prstGeom prst="roundRect">
            <a:avLst>
              <a:gd name="adj" fmla="val 6192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17946"/>
              </p:ext>
            </p:extLst>
          </p:nvPr>
        </p:nvGraphicFramePr>
        <p:xfrm>
          <a:off x="7724950" y="812960"/>
          <a:ext cx="2118956" cy="259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일반상품 목록 화면 정의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판매중인 상품이 없는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내 검색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[1a]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하위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MD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추천상품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PC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와 동일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가로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스와이프하여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확인 가능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상품목록 상단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비교상품과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상품목록 없는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비교상품 화면과 동일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2480" y="692696"/>
            <a:ext cx="2903973" cy="323165"/>
            <a:chOff x="3566891" y="702415"/>
            <a:chExt cx="2903973" cy="323165"/>
          </a:xfrm>
        </p:grpSpPr>
        <p:sp>
          <p:nvSpPr>
            <p:cNvPr id="8" name="TextBox 7"/>
            <p:cNvSpPr txBox="1"/>
            <p:nvPr/>
          </p:nvSpPr>
          <p:spPr>
            <a:xfrm>
              <a:off x="3884697" y="702415"/>
              <a:ext cx="22140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err="1" smtClean="0">
                  <a:latin typeface="+mn-ea"/>
                </a:rPr>
                <a:t>카테고리명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9" name="갈매기형 수장 8"/>
            <p:cNvSpPr/>
            <p:nvPr/>
          </p:nvSpPr>
          <p:spPr>
            <a:xfrm flipH="1">
              <a:off x="3566891" y="794724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3499" y="754516"/>
              <a:ext cx="235804" cy="218962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6256726" y="775405"/>
              <a:ext cx="214138" cy="177185"/>
              <a:chOff x="3007810" y="776345"/>
              <a:chExt cx="214138" cy="17718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2133947" y="3915741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판매인기순 ▼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488835" y="5878094"/>
            <a:ext cx="3082467" cy="512759"/>
            <a:chOff x="168636" y="6094330"/>
            <a:chExt cx="3082467" cy="512759"/>
          </a:xfrm>
        </p:grpSpPr>
        <p:sp>
          <p:nvSpPr>
            <p:cNvPr id="17" name="직사각형 1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23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30" name="직사각형 29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카테고리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229301" y="3907599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68" y="4286728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연결선 36"/>
          <p:cNvCxnSpPr/>
          <p:nvPr/>
        </p:nvCxnSpPr>
        <p:spPr>
          <a:xfrm flipV="1">
            <a:off x="177400" y="4159581"/>
            <a:ext cx="3060307" cy="108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EF2311C-8635-467B-9CF7-F1C24E3DCB6E}"/>
              </a:ext>
            </a:extLst>
          </p:cNvPr>
          <p:cNvSpPr/>
          <p:nvPr/>
        </p:nvSpPr>
        <p:spPr>
          <a:xfrm>
            <a:off x="-260882" y="5755222"/>
            <a:ext cx="38217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231F2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판매중인 상품이 없습니다</a:t>
            </a:r>
            <a:r>
              <a:rPr lang="en-US" altLang="ko-KR" sz="800" dirty="0" smtClean="0">
                <a:solidFill>
                  <a:srgbClr val="231F2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80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93843" y="5136983"/>
            <a:ext cx="395768" cy="463234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icon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3" name="직선 연결선 52"/>
          <p:cNvCxnSpPr>
            <a:stCxn id="70" idx="3"/>
            <a:endCxn id="73" idx="6"/>
          </p:cNvCxnSpPr>
          <p:nvPr/>
        </p:nvCxnSpPr>
        <p:spPr>
          <a:xfrm flipV="1">
            <a:off x="1071958" y="1990526"/>
            <a:ext cx="2044838" cy="163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856338" y="3917382"/>
            <a:ext cx="718862" cy="195814"/>
            <a:chOff x="171313" y="2872386"/>
            <a:chExt cx="718862" cy="195814"/>
          </a:xfrm>
        </p:grpSpPr>
        <p:sp>
          <p:nvSpPr>
            <p:cNvPr id="55" name="TextBox 54"/>
            <p:cNvSpPr txBox="1"/>
            <p:nvPr/>
          </p:nvSpPr>
          <p:spPr>
            <a:xfrm>
              <a:off x="171313" y="2872386"/>
              <a:ext cx="691165" cy="195814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 제외</a:t>
              </a: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667002" y="2906453"/>
              <a:ext cx="223173" cy="128429"/>
              <a:chOff x="667002" y="2914257"/>
              <a:chExt cx="223173" cy="128429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67002" y="2914257"/>
                <a:ext cx="223173" cy="1284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674212" y="2927214"/>
                <a:ext cx="97741" cy="103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91740" y="4212505"/>
            <a:ext cx="3643686" cy="195814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2912" y="1892523"/>
            <a:ext cx="2823884" cy="212231"/>
            <a:chOff x="292912" y="1517118"/>
            <a:chExt cx="2823884" cy="212231"/>
          </a:xfrm>
        </p:grpSpPr>
        <p:sp>
          <p:nvSpPr>
            <p:cNvPr id="70" name="TextBox 69"/>
            <p:cNvSpPr txBox="1"/>
            <p:nvPr/>
          </p:nvSpPr>
          <p:spPr>
            <a:xfrm>
              <a:off x="292912" y="1533535"/>
              <a:ext cx="779046" cy="1958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l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MD 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추천상품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04610" y="1517118"/>
              <a:ext cx="612186" cy="195910"/>
              <a:chOff x="6776559" y="1802951"/>
              <a:chExt cx="612186" cy="195910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6776559" y="1802951"/>
                <a:ext cx="412116" cy="1958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1/6</a:t>
                </a:r>
                <a:endPara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7176581" y="1803047"/>
                <a:ext cx="212164" cy="19581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&gt;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80" name="타원 79"/>
          <p:cNvSpPr/>
          <p:nvPr/>
        </p:nvSpPr>
        <p:spPr>
          <a:xfrm>
            <a:off x="2333417" y="1892619"/>
            <a:ext cx="212164" cy="19581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233260" y="2230874"/>
            <a:ext cx="994653" cy="1538261"/>
            <a:chOff x="233260" y="1855469"/>
            <a:chExt cx="994653" cy="1538261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30776" y="1855469"/>
              <a:ext cx="806704" cy="688261"/>
            </a:xfrm>
            <a:prstGeom prst="roundRect">
              <a:avLst>
                <a:gd name="adj" fmla="val 5493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47747" y="2545067"/>
              <a:ext cx="873955" cy="30628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중외제약</a:t>
              </a:r>
              <a:endPara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57537" y="3178286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100,000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33260" y="3178286"/>
              <a:ext cx="39305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60%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37794" y="2793644"/>
              <a:ext cx="8517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명품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진녹고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프리미엄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…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187382" y="2230874"/>
            <a:ext cx="994653" cy="1538261"/>
            <a:chOff x="233260" y="1855469"/>
            <a:chExt cx="994653" cy="1538261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330776" y="1855469"/>
              <a:ext cx="806704" cy="688261"/>
            </a:xfrm>
            <a:prstGeom prst="roundRect">
              <a:avLst>
                <a:gd name="adj" fmla="val 5493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47747" y="2545067"/>
              <a:ext cx="873955" cy="30628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중외제약</a:t>
              </a:r>
              <a:endPara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57537" y="3178286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100,000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33260" y="3178286"/>
              <a:ext cx="39305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F0000"/>
                  </a:solidFill>
                  <a:latin typeface="+mn-ea"/>
                </a:rPr>
                <a:t>60%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37794" y="2793644"/>
              <a:ext cx="8517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명품 진녹고 프리미엄</a:t>
              </a:r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160613" y="2230874"/>
            <a:ext cx="994653" cy="1538261"/>
            <a:chOff x="233260" y="1855469"/>
            <a:chExt cx="994653" cy="1538261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330776" y="1855469"/>
              <a:ext cx="806704" cy="688261"/>
            </a:xfrm>
            <a:prstGeom prst="roundRect">
              <a:avLst>
                <a:gd name="adj" fmla="val 5493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47747" y="2545067"/>
              <a:ext cx="873955" cy="30628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중외제약</a:t>
              </a:r>
              <a:endPara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57537" y="3178286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100,000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33260" y="3178286"/>
              <a:ext cx="39305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F0000"/>
                  </a:solidFill>
                  <a:latin typeface="+mn-ea"/>
                </a:rPr>
                <a:t>60%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37794" y="2793644"/>
              <a:ext cx="8517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명품 진녹고 프리미엄</a:t>
              </a:r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21301" y="199789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489329" y="652733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이어서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28864" y="332076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상품카테고리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일반상품 </a:t>
            </a:r>
            <a:r>
              <a:rPr lang="ko-KR" altLang="en-US" sz="800" dirty="0">
                <a:latin typeface="+mn-ea"/>
              </a:rPr>
              <a:t>목록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76912" y="103184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56480" y="389705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169146" y="513842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64560" y="6273311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다음 이어서 </a:t>
            </a:r>
            <a:r>
              <a:rPr lang="en-US" altLang="ko-KR" sz="800" dirty="0" smtClean="0">
                <a:latin typeface="+mn-ea"/>
              </a:rPr>
              <a:t>&gt;&gt;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211776" y="1556691"/>
            <a:ext cx="3593765" cy="202375"/>
            <a:chOff x="305666" y="1653323"/>
            <a:chExt cx="3593765" cy="202375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305666" y="1660122"/>
              <a:ext cx="864358" cy="195576"/>
            </a:xfrm>
            <a:prstGeom prst="round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하위카테고리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1211898" y="1659308"/>
              <a:ext cx="864358" cy="19557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일반의약품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2124456" y="1657962"/>
              <a:ext cx="864358" cy="19557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의료소모품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3035073" y="1653323"/>
              <a:ext cx="864358" cy="19557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기타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0" name="타원 15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0593" y="1556327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1a</a:t>
            </a:r>
            <a:endParaRPr lang="ko-KR" altLang="en-US" sz="700" b="1" dirty="0">
              <a:latin typeface="+mn-ea"/>
            </a:endParaRPr>
          </a:p>
        </p:txBody>
      </p:sp>
      <p:pic>
        <p:nvPicPr>
          <p:cNvPr id="161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25" y="978145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" name="그룹 162"/>
          <p:cNvGrpSpPr/>
          <p:nvPr/>
        </p:nvGrpSpPr>
        <p:grpSpPr>
          <a:xfrm>
            <a:off x="3029517" y="3962007"/>
            <a:ext cx="119538" cy="120071"/>
            <a:chOff x="1801906" y="2939584"/>
            <a:chExt cx="119538" cy="12007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8" name="직사각형 167"/>
            <p:cNvSpPr/>
            <p:nvPr/>
          </p:nvSpPr>
          <p:spPr>
            <a:xfrm>
              <a:off x="1801906" y="2939584"/>
              <a:ext cx="45719" cy="50044"/>
            </a:xfrm>
            <a:prstGeom prst="rect">
              <a:avLst/>
            </a:prstGeom>
            <a:solidFill>
              <a:srgbClr val="A6A6A6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1875725" y="2939584"/>
              <a:ext cx="45719" cy="50044"/>
            </a:xfrm>
            <a:prstGeom prst="rect">
              <a:avLst/>
            </a:prstGeom>
            <a:solidFill>
              <a:srgbClr val="A6A6A6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801906" y="3009611"/>
              <a:ext cx="45719" cy="50044"/>
            </a:xfrm>
            <a:prstGeom prst="rect">
              <a:avLst/>
            </a:prstGeom>
            <a:solidFill>
              <a:srgbClr val="A6A6A6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875725" y="3009611"/>
              <a:ext cx="45719" cy="50044"/>
            </a:xfrm>
            <a:prstGeom prst="rect">
              <a:avLst/>
            </a:prstGeom>
            <a:solidFill>
              <a:srgbClr val="A6A6A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3681696" y="1009634"/>
            <a:ext cx="2711074" cy="2759556"/>
            <a:chOff x="358212" y="3062926"/>
            <a:chExt cx="2711074" cy="2759556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358212" y="3062926"/>
              <a:ext cx="2700300" cy="2759556"/>
            </a:xfrm>
            <a:prstGeom prst="roundRect">
              <a:avLst>
                <a:gd name="adj" fmla="val 567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2075" y="3197717"/>
              <a:ext cx="1229528" cy="1408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인기 </a:t>
              </a:r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chemeClr val="accent2"/>
                  </a:solidFill>
                  <a:latin typeface="+mn-ea"/>
                </a:rPr>
                <a:t>1 </a:t>
              </a:r>
              <a:r>
                <a:rPr lang="en-US" altLang="ko-KR" sz="800" b="1" dirty="0">
                  <a:latin typeface="+mn-ea"/>
                </a:rPr>
                <a:t>  </a:t>
              </a:r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수액세트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chemeClr val="accent2"/>
                  </a:solidFill>
                  <a:latin typeface="+mn-ea"/>
                </a:rPr>
                <a:t>2</a:t>
              </a:r>
              <a:r>
                <a:rPr lang="en-US" altLang="ko-KR" sz="800" b="1" dirty="0">
                  <a:solidFill>
                    <a:srgbClr val="32B6BD"/>
                  </a:solidFill>
                  <a:latin typeface="+mn-ea"/>
                </a:rPr>
                <a:t> </a:t>
              </a:r>
              <a:r>
                <a:rPr lang="en-US" altLang="ko-KR" sz="800" b="1" dirty="0">
                  <a:latin typeface="+mn-ea"/>
                </a:rPr>
                <a:t>  </a:t>
              </a:r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수액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chemeClr val="accent2"/>
                  </a:solidFill>
                  <a:latin typeface="+mn-ea"/>
                </a:rPr>
                <a:t>3 </a:t>
              </a:r>
              <a:r>
                <a:rPr lang="en-US" altLang="ko-KR" sz="800" b="1" dirty="0">
                  <a:latin typeface="+mn-ea"/>
                </a:rPr>
                <a:t>  </a:t>
              </a:r>
              <a:r>
                <a:rPr lang="ko-KR" altLang="en-US" sz="800" b="1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모아랩밴드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4  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독감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   </a:t>
              </a:r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위너프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839758" y="3586830"/>
              <a:ext cx="12295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6   </a:t>
              </a:r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플루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7   </a:t>
              </a:r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리피션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20%...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   </a:t>
              </a:r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콤비플렉스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9   </a:t>
              </a:r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페린젝트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10  </a:t>
              </a:r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엔에스주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896655" y="4698159"/>
              <a:ext cx="1640031" cy="915236"/>
              <a:chOff x="2335424" y="3719524"/>
              <a:chExt cx="1834436" cy="1104084"/>
            </a:xfrm>
          </p:grpSpPr>
          <p:sp>
            <p:nvSpPr>
              <p:cNvPr id="139" name="모서리가 둥근 직사각형 138"/>
              <p:cNvSpPr/>
              <p:nvPr/>
            </p:nvSpPr>
            <p:spPr>
              <a:xfrm>
                <a:off x="2335424" y="3719524"/>
                <a:ext cx="1834436" cy="1104084"/>
              </a:xfrm>
              <a:prstGeom prst="roundRect">
                <a:avLst>
                  <a:gd name="adj" fmla="val 6192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+mn-ea"/>
                  </a:rPr>
                  <a:t>광고배너</a:t>
                </a:r>
                <a:endParaRPr lang="ko-KR" altLang="en-US" sz="8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40" name="그룹 139"/>
              <p:cNvGrpSpPr/>
              <p:nvPr/>
            </p:nvGrpSpPr>
            <p:grpSpPr>
              <a:xfrm>
                <a:off x="3107351" y="4576973"/>
                <a:ext cx="1017061" cy="216403"/>
                <a:chOff x="6391002" y="4666148"/>
                <a:chExt cx="1017061" cy="216403"/>
              </a:xfrm>
            </p:grpSpPr>
            <p:pic>
              <p:nvPicPr>
                <p:cNvPr id="141" name="Google Shape;240;p11" descr="C:\Users\pixdine069\Desktop\참고자료\참고이미지\DefaultIcon\png\16x16\MD-pause.png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7238655" y="4690287"/>
                  <a:ext cx="169408" cy="1681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2" name="Google Shape;241;p11"/>
                <p:cNvSpPr/>
                <p:nvPr/>
              </p:nvSpPr>
              <p:spPr>
                <a:xfrm>
                  <a:off x="6391002" y="4666148"/>
                  <a:ext cx="788278" cy="216403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01/10   &lt; &gt;</a:t>
                  </a:r>
                  <a:endParaRPr sz="800" dirty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98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02365" y="2257192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7348" y="2257192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61149" y="2258098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7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60561"/>
              </p:ext>
            </p:extLst>
          </p:nvPr>
        </p:nvGraphicFramePr>
        <p:xfrm>
          <a:off x="7724950" y="812960"/>
          <a:ext cx="2118956" cy="289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일반상품 목록 화면 정의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UI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20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당길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추가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 최대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노출 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품절상품 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품절 공통 이미지 노출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가격 노출 영역에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품절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표기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장바구니 아이콘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재입고알림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버튼으로 노출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[2a] </a:t>
                      </a:r>
                      <a:r>
                        <a:rPr lang="ko-KR" altLang="en-US" sz="800" b="1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재입고알림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버튼</a:t>
                      </a:r>
                      <a:endParaRPr lang="en-US" altLang="ko-KR" sz="800" b="1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재입고알림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신청 프로세스 적용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재입고알림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신청 된 경우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재입고알림신청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해제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＇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프로세스 적용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8864" y="332076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상품카테고리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일반상품 목록</a:t>
            </a:r>
            <a:r>
              <a:rPr lang="en-US" altLang="ko-KR" sz="800" dirty="0" smtClean="0">
                <a:latin typeface="+mn-ea"/>
              </a:rPr>
              <a:t>_</a:t>
            </a:r>
            <a:r>
              <a:rPr lang="ko-KR" altLang="en-US" sz="800" dirty="0" err="1" smtClean="0">
                <a:latin typeface="+mn-ea"/>
              </a:rPr>
              <a:t>리스트형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488835" y="5878094"/>
            <a:ext cx="3082467" cy="512759"/>
            <a:chOff x="168636" y="6094330"/>
            <a:chExt cx="3082467" cy="512759"/>
          </a:xfrm>
        </p:grpSpPr>
        <p:sp>
          <p:nvSpPr>
            <p:cNvPr id="26" name="직사각형 25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32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3489329" y="652733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이어서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11776" y="2003651"/>
            <a:ext cx="2968085" cy="1839289"/>
          </a:xfrm>
          <a:prstGeom prst="roundRect">
            <a:avLst>
              <a:gd name="adj" fmla="val 6192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272480" y="692696"/>
            <a:ext cx="2903973" cy="323165"/>
            <a:chOff x="3566891" y="702415"/>
            <a:chExt cx="2903973" cy="323165"/>
          </a:xfrm>
        </p:grpSpPr>
        <p:sp>
          <p:nvSpPr>
            <p:cNvPr id="116" name="TextBox 115"/>
            <p:cNvSpPr txBox="1"/>
            <p:nvPr/>
          </p:nvSpPr>
          <p:spPr>
            <a:xfrm>
              <a:off x="3884697" y="702415"/>
              <a:ext cx="22140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err="1" smtClean="0">
                  <a:latin typeface="+mn-ea"/>
                </a:rPr>
                <a:t>카테고리명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17" name="갈매기형 수장 116"/>
            <p:cNvSpPr/>
            <p:nvPr/>
          </p:nvSpPr>
          <p:spPr>
            <a:xfrm flipH="1">
              <a:off x="3566891" y="794724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73499" y="754516"/>
              <a:ext cx="235804" cy="218962"/>
            </a:xfrm>
            <a:prstGeom prst="rect">
              <a:avLst/>
            </a:prstGeom>
          </p:spPr>
        </p:pic>
        <p:grpSp>
          <p:nvGrpSpPr>
            <p:cNvPr id="119" name="그룹 118"/>
            <p:cNvGrpSpPr/>
            <p:nvPr/>
          </p:nvGrpSpPr>
          <p:grpSpPr>
            <a:xfrm>
              <a:off x="6256726" y="775405"/>
              <a:ext cx="214138" cy="177185"/>
              <a:chOff x="3007810" y="776345"/>
              <a:chExt cx="214138" cy="177185"/>
            </a:xfrm>
          </p:grpSpPr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122" name="TextBox 121"/>
          <p:cNvSpPr txBox="1"/>
          <p:nvPr/>
        </p:nvSpPr>
        <p:spPr>
          <a:xfrm>
            <a:off x="2131361" y="3913468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판매인기순 ▼</a:t>
            </a:r>
          </a:p>
        </p:txBody>
      </p:sp>
      <p:grpSp>
        <p:nvGrpSpPr>
          <p:cNvPr id="123" name="그룹 122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124" name="직사각형 123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카테고리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8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9" name="TextBox 128"/>
          <p:cNvSpPr txBox="1"/>
          <p:nvPr/>
        </p:nvSpPr>
        <p:spPr>
          <a:xfrm>
            <a:off x="229301" y="3907599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2" name="직선 연결선 131"/>
          <p:cNvCxnSpPr>
            <a:stCxn id="140" idx="3"/>
            <a:endCxn id="143" idx="6"/>
          </p:cNvCxnSpPr>
          <p:nvPr/>
        </p:nvCxnSpPr>
        <p:spPr>
          <a:xfrm flipV="1">
            <a:off x="1071958" y="1990526"/>
            <a:ext cx="2044838" cy="163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856338" y="3917382"/>
            <a:ext cx="718862" cy="195814"/>
            <a:chOff x="171313" y="2872386"/>
            <a:chExt cx="718862" cy="195814"/>
          </a:xfrm>
        </p:grpSpPr>
        <p:sp>
          <p:nvSpPr>
            <p:cNvPr id="134" name="TextBox 133"/>
            <p:cNvSpPr txBox="1"/>
            <p:nvPr/>
          </p:nvSpPr>
          <p:spPr>
            <a:xfrm>
              <a:off x="171313" y="2872386"/>
              <a:ext cx="691165" cy="195814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 제외</a:t>
              </a: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667002" y="2906453"/>
              <a:ext cx="223173" cy="128429"/>
              <a:chOff x="667002" y="2914257"/>
              <a:chExt cx="223173" cy="128429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667002" y="2914257"/>
                <a:ext cx="223173" cy="1284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674212" y="2927214"/>
                <a:ext cx="97741" cy="103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191740" y="4212505"/>
            <a:ext cx="3643686" cy="195814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292912" y="1892523"/>
            <a:ext cx="2823884" cy="212231"/>
            <a:chOff x="292912" y="1517118"/>
            <a:chExt cx="2823884" cy="212231"/>
          </a:xfrm>
        </p:grpSpPr>
        <p:sp>
          <p:nvSpPr>
            <p:cNvPr id="140" name="TextBox 139"/>
            <p:cNvSpPr txBox="1"/>
            <p:nvPr/>
          </p:nvSpPr>
          <p:spPr>
            <a:xfrm>
              <a:off x="292912" y="1533535"/>
              <a:ext cx="779046" cy="1958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l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MD 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추천상품</a:t>
              </a: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2504610" y="1517118"/>
              <a:ext cx="612186" cy="195910"/>
              <a:chOff x="6776559" y="1802951"/>
              <a:chExt cx="612186" cy="195910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6776559" y="1802951"/>
                <a:ext cx="412116" cy="1958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1/6</a:t>
                </a:r>
                <a:endPara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7176581" y="1803047"/>
                <a:ext cx="212164" cy="19581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&gt;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4" name="타원 143"/>
          <p:cNvSpPr/>
          <p:nvPr/>
        </p:nvSpPr>
        <p:spPr>
          <a:xfrm>
            <a:off x="2333417" y="1892619"/>
            <a:ext cx="212164" cy="19581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233260" y="2230874"/>
            <a:ext cx="994653" cy="1538261"/>
            <a:chOff x="233260" y="1855469"/>
            <a:chExt cx="994653" cy="1538261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330776" y="1855469"/>
              <a:ext cx="806704" cy="688261"/>
            </a:xfrm>
            <a:prstGeom prst="roundRect">
              <a:avLst>
                <a:gd name="adj" fmla="val 5493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47747" y="2545067"/>
              <a:ext cx="873955" cy="30628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중외제약</a:t>
              </a:r>
              <a:endPara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57537" y="3178286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100,000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33260" y="3178286"/>
              <a:ext cx="39305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60%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37794" y="2793644"/>
              <a:ext cx="8517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명품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진녹고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프리미엄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…</a:t>
              </a: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187382" y="2230874"/>
            <a:ext cx="994653" cy="1538261"/>
            <a:chOff x="233260" y="1855469"/>
            <a:chExt cx="994653" cy="1538261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330776" y="1855469"/>
              <a:ext cx="806704" cy="688261"/>
            </a:xfrm>
            <a:prstGeom prst="roundRect">
              <a:avLst>
                <a:gd name="adj" fmla="val 5493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47747" y="2545067"/>
              <a:ext cx="873955" cy="30628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중외제약</a:t>
              </a:r>
              <a:endPara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57537" y="3178286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100,000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33260" y="3178286"/>
              <a:ext cx="39305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F0000"/>
                  </a:solidFill>
                  <a:latin typeface="+mn-ea"/>
                </a:rPr>
                <a:t>60%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237794" y="2793644"/>
              <a:ext cx="8517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명품 진녹고 프리미엄</a:t>
              </a:r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2160613" y="2230874"/>
            <a:ext cx="994653" cy="1538261"/>
            <a:chOff x="233260" y="1855469"/>
            <a:chExt cx="994653" cy="1538261"/>
          </a:xfrm>
        </p:grpSpPr>
        <p:sp>
          <p:nvSpPr>
            <p:cNvPr id="158" name="모서리가 둥근 직사각형 157"/>
            <p:cNvSpPr/>
            <p:nvPr/>
          </p:nvSpPr>
          <p:spPr>
            <a:xfrm>
              <a:off x="330776" y="1855469"/>
              <a:ext cx="806704" cy="688261"/>
            </a:xfrm>
            <a:prstGeom prst="roundRect">
              <a:avLst>
                <a:gd name="adj" fmla="val 5493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47747" y="2545067"/>
              <a:ext cx="873955" cy="30628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중외제약</a:t>
              </a:r>
              <a:endPara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57537" y="3178286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100,000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33260" y="3178286"/>
              <a:ext cx="39305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F0000"/>
                  </a:solidFill>
                  <a:latin typeface="+mn-ea"/>
                </a:rPr>
                <a:t>60%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37794" y="2793644"/>
              <a:ext cx="8517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명품 진녹고 프리미엄</a:t>
              </a:r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154538" y="6713549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다음 이어서 </a:t>
            </a:r>
            <a:r>
              <a:rPr lang="en-US" altLang="ko-KR" sz="800" dirty="0" smtClean="0">
                <a:latin typeface="+mn-ea"/>
              </a:rPr>
              <a:t>&gt;&gt;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179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68" y="4286728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그룹 189"/>
          <p:cNvGrpSpPr/>
          <p:nvPr/>
        </p:nvGrpSpPr>
        <p:grpSpPr>
          <a:xfrm>
            <a:off x="3029517" y="3962007"/>
            <a:ext cx="119538" cy="120071"/>
            <a:chOff x="1801906" y="2939584"/>
            <a:chExt cx="119538" cy="12007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91" name="직사각형 190"/>
            <p:cNvSpPr/>
            <p:nvPr/>
          </p:nvSpPr>
          <p:spPr>
            <a:xfrm>
              <a:off x="1801906" y="2939584"/>
              <a:ext cx="45719" cy="50044"/>
            </a:xfrm>
            <a:prstGeom prst="rect">
              <a:avLst/>
            </a:prstGeom>
            <a:solidFill>
              <a:srgbClr val="A6A6A6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875725" y="2939584"/>
              <a:ext cx="45719" cy="50044"/>
            </a:xfrm>
            <a:prstGeom prst="rect">
              <a:avLst/>
            </a:prstGeom>
            <a:solidFill>
              <a:srgbClr val="A6A6A6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801906" y="3009611"/>
              <a:ext cx="45719" cy="50044"/>
            </a:xfrm>
            <a:prstGeom prst="rect">
              <a:avLst/>
            </a:prstGeom>
            <a:solidFill>
              <a:srgbClr val="A6A6A6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875725" y="3009611"/>
              <a:ext cx="45719" cy="50044"/>
            </a:xfrm>
            <a:prstGeom prst="rect">
              <a:avLst/>
            </a:prstGeom>
            <a:solidFill>
              <a:srgbClr val="A6A6A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257401" y="4473116"/>
            <a:ext cx="28459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270861" y="4161143"/>
            <a:ext cx="28459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그룹 206"/>
          <p:cNvGrpSpPr/>
          <p:nvPr/>
        </p:nvGrpSpPr>
        <p:grpSpPr>
          <a:xfrm>
            <a:off x="303499" y="5666176"/>
            <a:ext cx="2866784" cy="1014561"/>
            <a:chOff x="303499" y="4600123"/>
            <a:chExt cx="2866784" cy="1014561"/>
          </a:xfrm>
        </p:grpSpPr>
        <p:sp>
          <p:nvSpPr>
            <p:cNvPr id="208" name="모서리가 둥근 직사각형 207"/>
            <p:cNvSpPr/>
            <p:nvPr/>
          </p:nvSpPr>
          <p:spPr>
            <a:xfrm>
              <a:off x="303499" y="4604743"/>
              <a:ext cx="1071383" cy="96051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1443098" y="4600123"/>
              <a:ext cx="1727185" cy="1014561"/>
              <a:chOff x="1456979" y="4652782"/>
              <a:chExt cx="1727185" cy="1014561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1464689" y="5253234"/>
                <a:ext cx="1719475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1456979" y="4781520"/>
                <a:ext cx="1646358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1466509" y="545614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13" name="그림 2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1117" y="5479909"/>
                <a:ext cx="173996" cy="173996"/>
              </a:xfrm>
              <a:prstGeom prst="rect">
                <a:avLst/>
              </a:prstGeom>
            </p:spPr>
          </p:pic>
          <p:grpSp>
            <p:nvGrpSpPr>
              <p:cNvPr id="214" name="그룹 213"/>
              <p:cNvGrpSpPr/>
              <p:nvPr/>
            </p:nvGrpSpPr>
            <p:grpSpPr>
              <a:xfrm>
                <a:off x="1463613" y="4652782"/>
                <a:ext cx="1423086" cy="161983"/>
                <a:chOff x="4120744" y="4392124"/>
                <a:chExt cx="1423086" cy="161983"/>
              </a:xfrm>
            </p:grpSpPr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4120744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베스트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4606310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MD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추천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091197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신상품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263" name="Like">
            <a:extLst>
              <a:ext uri="{FF2B5EF4-FFF2-40B4-BE49-F238E27FC236}">
                <a16:creationId xmlns:a16="http://schemas.microsoft.com/office/drawing/2014/main" xmlns="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6357" y="5735405"/>
            <a:ext cx="174787" cy="154335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4" name="그룹 263"/>
          <p:cNvGrpSpPr/>
          <p:nvPr/>
        </p:nvGrpSpPr>
        <p:grpSpPr>
          <a:xfrm>
            <a:off x="3602909" y="867304"/>
            <a:ext cx="2859072" cy="1040526"/>
            <a:chOff x="303499" y="4600123"/>
            <a:chExt cx="2859072" cy="1040526"/>
          </a:xfrm>
        </p:grpSpPr>
        <p:sp>
          <p:nvSpPr>
            <p:cNvPr id="265" name="모서리가 둥근 직사각형 264"/>
            <p:cNvSpPr/>
            <p:nvPr/>
          </p:nvSpPr>
          <p:spPr>
            <a:xfrm>
              <a:off x="303499" y="4604743"/>
              <a:ext cx="1071383" cy="96051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SOLD OUT</a:t>
              </a:r>
              <a:endParaRPr lang="ko-KR" altLang="en-US" sz="1000" dirty="0" err="1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66" name="그룹 265"/>
            <p:cNvGrpSpPr/>
            <p:nvPr/>
          </p:nvGrpSpPr>
          <p:grpSpPr>
            <a:xfrm>
              <a:off x="1443096" y="4600123"/>
              <a:ext cx="1719475" cy="1040526"/>
              <a:chOff x="1456977" y="4652782"/>
              <a:chExt cx="1719475" cy="1040526"/>
            </a:xfrm>
          </p:grpSpPr>
          <p:sp>
            <p:nvSpPr>
              <p:cNvPr id="267" name="직사각형 266"/>
              <p:cNvSpPr/>
              <p:nvPr/>
            </p:nvSpPr>
            <p:spPr>
              <a:xfrm>
                <a:off x="1456977" y="5281061"/>
                <a:ext cx="1719475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1456979" y="4781520"/>
                <a:ext cx="1646358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1465674" y="5482105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품절</a:t>
                </a:r>
                <a:endParaRPr lang="en-US" altLang="ko-KR" sz="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71" name="그룹 270"/>
              <p:cNvGrpSpPr/>
              <p:nvPr/>
            </p:nvGrpSpPr>
            <p:grpSpPr>
              <a:xfrm>
                <a:off x="1463613" y="4652782"/>
                <a:ext cx="1423086" cy="161983"/>
                <a:chOff x="4120744" y="4392124"/>
                <a:chExt cx="1423086" cy="161983"/>
              </a:xfrm>
            </p:grpSpPr>
            <p:sp>
              <p:nvSpPr>
                <p:cNvPr id="272" name="모서리가 둥근 직사각형 271"/>
                <p:cNvSpPr/>
                <p:nvPr/>
              </p:nvSpPr>
              <p:spPr>
                <a:xfrm>
                  <a:off x="4120744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베스트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73" name="모서리가 둥근 직사각형 272"/>
                <p:cNvSpPr/>
                <p:nvPr/>
              </p:nvSpPr>
              <p:spPr>
                <a:xfrm>
                  <a:off x="4606310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MD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추천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74" name="모서리가 둥근 직사각형 273"/>
                <p:cNvSpPr/>
                <p:nvPr/>
              </p:nvSpPr>
              <p:spPr>
                <a:xfrm>
                  <a:off x="5091197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신상품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275" name="그룹 274"/>
          <p:cNvGrpSpPr/>
          <p:nvPr/>
        </p:nvGrpSpPr>
        <p:grpSpPr>
          <a:xfrm>
            <a:off x="3602909" y="1933357"/>
            <a:ext cx="2866784" cy="1014561"/>
            <a:chOff x="303499" y="4600123"/>
            <a:chExt cx="2866784" cy="1014561"/>
          </a:xfrm>
        </p:grpSpPr>
        <p:sp>
          <p:nvSpPr>
            <p:cNvPr id="276" name="모서리가 둥근 직사각형 275"/>
            <p:cNvSpPr/>
            <p:nvPr/>
          </p:nvSpPr>
          <p:spPr>
            <a:xfrm>
              <a:off x="303499" y="4604743"/>
              <a:ext cx="1071383" cy="96051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277" name="그룹 276"/>
            <p:cNvGrpSpPr/>
            <p:nvPr/>
          </p:nvGrpSpPr>
          <p:grpSpPr>
            <a:xfrm>
              <a:off x="1443098" y="4600123"/>
              <a:ext cx="1727185" cy="1014561"/>
              <a:chOff x="1456979" y="4652782"/>
              <a:chExt cx="1727185" cy="1014561"/>
            </a:xfrm>
          </p:grpSpPr>
          <p:sp>
            <p:nvSpPr>
              <p:cNvPr id="278" name="직사각형 277"/>
              <p:cNvSpPr/>
              <p:nvPr/>
            </p:nvSpPr>
            <p:spPr>
              <a:xfrm>
                <a:off x="1464689" y="5253234"/>
                <a:ext cx="1719475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1456979" y="4781520"/>
                <a:ext cx="1646358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466509" y="545614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81" name="그림 28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1117" y="5479909"/>
                <a:ext cx="173996" cy="173996"/>
              </a:xfrm>
              <a:prstGeom prst="rect">
                <a:avLst/>
              </a:prstGeom>
            </p:spPr>
          </p:pic>
          <p:grpSp>
            <p:nvGrpSpPr>
              <p:cNvPr id="282" name="그룹 281"/>
              <p:cNvGrpSpPr/>
              <p:nvPr/>
            </p:nvGrpSpPr>
            <p:grpSpPr>
              <a:xfrm>
                <a:off x="1463613" y="4652782"/>
                <a:ext cx="1423086" cy="161983"/>
                <a:chOff x="4120744" y="4392124"/>
                <a:chExt cx="1423086" cy="161983"/>
              </a:xfrm>
            </p:grpSpPr>
            <p:sp>
              <p:nvSpPr>
                <p:cNvPr id="283" name="모서리가 둥근 직사각형 282"/>
                <p:cNvSpPr/>
                <p:nvPr/>
              </p:nvSpPr>
              <p:spPr>
                <a:xfrm>
                  <a:off x="4120744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베스트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84" name="모서리가 둥근 직사각형 283"/>
                <p:cNvSpPr/>
                <p:nvPr/>
              </p:nvSpPr>
              <p:spPr>
                <a:xfrm>
                  <a:off x="4606310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MD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추천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85" name="모서리가 둥근 직사각형 284"/>
                <p:cNvSpPr/>
                <p:nvPr/>
              </p:nvSpPr>
              <p:spPr>
                <a:xfrm>
                  <a:off x="5091197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신상품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286" name="그룹 285"/>
          <p:cNvGrpSpPr/>
          <p:nvPr/>
        </p:nvGrpSpPr>
        <p:grpSpPr>
          <a:xfrm>
            <a:off x="3608865" y="3008333"/>
            <a:ext cx="2866784" cy="1040526"/>
            <a:chOff x="303499" y="4600123"/>
            <a:chExt cx="2866784" cy="1040526"/>
          </a:xfrm>
        </p:grpSpPr>
        <p:sp>
          <p:nvSpPr>
            <p:cNvPr id="287" name="모서리가 둥근 직사각형 286"/>
            <p:cNvSpPr/>
            <p:nvPr/>
          </p:nvSpPr>
          <p:spPr>
            <a:xfrm>
              <a:off x="303499" y="4604743"/>
              <a:ext cx="1071383" cy="96051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1443096" y="4600123"/>
              <a:ext cx="1727187" cy="1040526"/>
              <a:chOff x="1456977" y="4652782"/>
              <a:chExt cx="1727187" cy="1040526"/>
            </a:xfrm>
          </p:grpSpPr>
          <p:sp>
            <p:nvSpPr>
              <p:cNvPr id="289" name="직사각형 288"/>
              <p:cNvSpPr/>
              <p:nvPr/>
            </p:nvSpPr>
            <p:spPr>
              <a:xfrm>
                <a:off x="1456977" y="5281061"/>
                <a:ext cx="1719475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1456979" y="4781520"/>
                <a:ext cx="1646358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1465674" y="5482105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92" name="그림 29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168" y="5498328"/>
                <a:ext cx="173996" cy="173996"/>
              </a:xfrm>
              <a:prstGeom prst="rect">
                <a:avLst/>
              </a:prstGeom>
            </p:spPr>
          </p:pic>
          <p:grpSp>
            <p:nvGrpSpPr>
              <p:cNvPr id="293" name="그룹 292"/>
              <p:cNvGrpSpPr/>
              <p:nvPr/>
            </p:nvGrpSpPr>
            <p:grpSpPr>
              <a:xfrm>
                <a:off x="1463613" y="4652782"/>
                <a:ext cx="1423086" cy="161983"/>
                <a:chOff x="4120744" y="4392124"/>
                <a:chExt cx="1423086" cy="161983"/>
              </a:xfrm>
            </p:grpSpPr>
            <p:sp>
              <p:nvSpPr>
                <p:cNvPr id="294" name="모서리가 둥근 직사각형 293"/>
                <p:cNvSpPr/>
                <p:nvPr/>
              </p:nvSpPr>
              <p:spPr>
                <a:xfrm>
                  <a:off x="4120744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베스트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95" name="모서리가 둥근 직사각형 294"/>
                <p:cNvSpPr/>
                <p:nvPr/>
              </p:nvSpPr>
              <p:spPr>
                <a:xfrm>
                  <a:off x="4606310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MD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추천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96" name="모서리가 둥근 직사각형 295"/>
                <p:cNvSpPr/>
                <p:nvPr/>
              </p:nvSpPr>
              <p:spPr>
                <a:xfrm>
                  <a:off x="5091197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신상품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297" name="그룹 296"/>
          <p:cNvGrpSpPr/>
          <p:nvPr/>
        </p:nvGrpSpPr>
        <p:grpSpPr>
          <a:xfrm>
            <a:off x="3608865" y="4074386"/>
            <a:ext cx="2866784" cy="1014561"/>
            <a:chOff x="303499" y="4600123"/>
            <a:chExt cx="2866784" cy="1014561"/>
          </a:xfrm>
        </p:grpSpPr>
        <p:sp>
          <p:nvSpPr>
            <p:cNvPr id="298" name="모서리가 둥근 직사각형 297"/>
            <p:cNvSpPr/>
            <p:nvPr/>
          </p:nvSpPr>
          <p:spPr>
            <a:xfrm>
              <a:off x="303499" y="4604743"/>
              <a:ext cx="1071383" cy="96051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299" name="그룹 298"/>
            <p:cNvGrpSpPr/>
            <p:nvPr/>
          </p:nvGrpSpPr>
          <p:grpSpPr>
            <a:xfrm>
              <a:off x="1443098" y="4600123"/>
              <a:ext cx="1727185" cy="1014561"/>
              <a:chOff x="1456979" y="4652782"/>
              <a:chExt cx="1727185" cy="1014561"/>
            </a:xfrm>
          </p:grpSpPr>
          <p:sp>
            <p:nvSpPr>
              <p:cNvPr id="300" name="직사각형 299"/>
              <p:cNvSpPr/>
              <p:nvPr/>
            </p:nvSpPr>
            <p:spPr>
              <a:xfrm>
                <a:off x="1464689" y="5253234"/>
                <a:ext cx="1719475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1456979" y="4781520"/>
                <a:ext cx="1646358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1466509" y="545614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03" name="그림 30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1117" y="5479909"/>
                <a:ext cx="173996" cy="173996"/>
              </a:xfrm>
              <a:prstGeom prst="rect">
                <a:avLst/>
              </a:prstGeom>
            </p:spPr>
          </p:pic>
          <p:grpSp>
            <p:nvGrpSpPr>
              <p:cNvPr id="304" name="그룹 303"/>
              <p:cNvGrpSpPr/>
              <p:nvPr/>
            </p:nvGrpSpPr>
            <p:grpSpPr>
              <a:xfrm>
                <a:off x="1463613" y="4652782"/>
                <a:ext cx="1423086" cy="161983"/>
                <a:chOff x="4120744" y="4392124"/>
                <a:chExt cx="1423086" cy="161983"/>
              </a:xfrm>
            </p:grpSpPr>
            <p:sp>
              <p:nvSpPr>
                <p:cNvPr id="305" name="모서리가 둥근 직사각형 304"/>
                <p:cNvSpPr/>
                <p:nvPr/>
              </p:nvSpPr>
              <p:spPr>
                <a:xfrm>
                  <a:off x="4120744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베스트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06" name="모서리가 둥근 직사각형 305"/>
                <p:cNvSpPr/>
                <p:nvPr/>
              </p:nvSpPr>
              <p:spPr>
                <a:xfrm>
                  <a:off x="4606310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MD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추천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07" name="모서리가 둥근 직사각형 306"/>
                <p:cNvSpPr/>
                <p:nvPr/>
              </p:nvSpPr>
              <p:spPr>
                <a:xfrm>
                  <a:off x="5091197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신상품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308" name="TextBox 307"/>
          <p:cNvSpPr txBox="1"/>
          <p:nvPr/>
        </p:nvSpPr>
        <p:spPr>
          <a:xfrm>
            <a:off x="5792822" y="1706851"/>
            <a:ext cx="749263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재입고알림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309" name="그룹 308"/>
          <p:cNvGrpSpPr/>
          <p:nvPr/>
        </p:nvGrpSpPr>
        <p:grpSpPr>
          <a:xfrm>
            <a:off x="211776" y="1556691"/>
            <a:ext cx="3593765" cy="202375"/>
            <a:chOff x="305666" y="1653323"/>
            <a:chExt cx="3593765" cy="202375"/>
          </a:xfrm>
        </p:grpSpPr>
        <p:sp>
          <p:nvSpPr>
            <p:cNvPr id="310" name="모서리가 둥근 직사각형 309"/>
            <p:cNvSpPr/>
            <p:nvPr/>
          </p:nvSpPr>
          <p:spPr>
            <a:xfrm>
              <a:off x="305666" y="1660122"/>
              <a:ext cx="864358" cy="195576"/>
            </a:xfrm>
            <a:prstGeom prst="round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하위카테고리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11" name="모서리가 둥근 직사각형 310"/>
            <p:cNvSpPr/>
            <p:nvPr/>
          </p:nvSpPr>
          <p:spPr>
            <a:xfrm>
              <a:off x="1211898" y="1659308"/>
              <a:ext cx="864358" cy="19557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일반의약품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2" name="모서리가 둥근 직사각형 311"/>
            <p:cNvSpPr/>
            <p:nvPr/>
          </p:nvSpPr>
          <p:spPr>
            <a:xfrm>
              <a:off x="2124456" y="1657962"/>
              <a:ext cx="864358" cy="19557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의료소모품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3" name="모서리가 둥근 직사각형 312"/>
            <p:cNvSpPr/>
            <p:nvPr/>
          </p:nvSpPr>
          <p:spPr>
            <a:xfrm>
              <a:off x="3035073" y="1653323"/>
              <a:ext cx="864358" cy="19557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기타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14" name="그림 3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13" y="5249636"/>
            <a:ext cx="360234" cy="360234"/>
          </a:xfrm>
          <a:prstGeom prst="rect">
            <a:avLst/>
          </a:prstGeom>
        </p:spPr>
      </p:pic>
      <p:sp>
        <p:nvSpPr>
          <p:cNvPr id="315" name="TextBox 314"/>
          <p:cNvSpPr txBox="1"/>
          <p:nvPr/>
        </p:nvSpPr>
        <p:spPr>
          <a:xfrm>
            <a:off x="5204950" y="5331539"/>
            <a:ext cx="2612231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아래로 당길 시 </a:t>
            </a:r>
            <a:r>
              <a:rPr lang="en-US" altLang="ko-KR" sz="800" dirty="0" smtClean="0">
                <a:latin typeface="+mn-ea"/>
              </a:rPr>
              <a:t>20</a:t>
            </a:r>
            <a:r>
              <a:rPr lang="ko-KR" altLang="en-US" sz="800" dirty="0" smtClean="0">
                <a:latin typeface="+mn-ea"/>
              </a:rPr>
              <a:t>개 목록 추가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642678" y="92071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19" name="그룹 318"/>
          <p:cNvGrpSpPr/>
          <p:nvPr/>
        </p:nvGrpSpPr>
        <p:grpSpPr>
          <a:xfrm>
            <a:off x="303499" y="4600123"/>
            <a:ext cx="2866784" cy="1040526"/>
            <a:chOff x="303499" y="4600123"/>
            <a:chExt cx="2866784" cy="1040526"/>
          </a:xfrm>
        </p:grpSpPr>
        <p:sp>
          <p:nvSpPr>
            <p:cNvPr id="320" name="모서리가 둥근 직사각형 319"/>
            <p:cNvSpPr/>
            <p:nvPr/>
          </p:nvSpPr>
          <p:spPr>
            <a:xfrm>
              <a:off x="303499" y="4604743"/>
              <a:ext cx="1071383" cy="96051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321" name="그룹 320"/>
            <p:cNvGrpSpPr/>
            <p:nvPr/>
          </p:nvGrpSpPr>
          <p:grpSpPr>
            <a:xfrm>
              <a:off x="1443096" y="4600123"/>
              <a:ext cx="1727187" cy="1040526"/>
              <a:chOff x="1456977" y="4652782"/>
              <a:chExt cx="1727187" cy="1040526"/>
            </a:xfrm>
          </p:grpSpPr>
          <p:sp>
            <p:nvSpPr>
              <p:cNvPr id="322" name="직사각형 321"/>
              <p:cNvSpPr/>
              <p:nvPr/>
            </p:nvSpPr>
            <p:spPr>
              <a:xfrm>
                <a:off x="1456977" y="5281061"/>
                <a:ext cx="1719475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1456979" y="4781520"/>
                <a:ext cx="1646358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1465674" y="5482105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25" name="그림 32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168" y="5498328"/>
                <a:ext cx="173996" cy="173996"/>
              </a:xfrm>
              <a:prstGeom prst="rect">
                <a:avLst/>
              </a:prstGeom>
            </p:spPr>
          </p:pic>
          <p:grpSp>
            <p:nvGrpSpPr>
              <p:cNvPr id="326" name="그룹 325"/>
              <p:cNvGrpSpPr/>
              <p:nvPr/>
            </p:nvGrpSpPr>
            <p:grpSpPr>
              <a:xfrm>
                <a:off x="1463613" y="4652782"/>
                <a:ext cx="1423086" cy="161983"/>
                <a:chOff x="4120744" y="4392124"/>
                <a:chExt cx="1423086" cy="161983"/>
              </a:xfrm>
            </p:grpSpPr>
            <p:sp>
              <p:nvSpPr>
                <p:cNvPr id="327" name="모서리가 둥근 직사각형 326"/>
                <p:cNvSpPr/>
                <p:nvPr/>
              </p:nvSpPr>
              <p:spPr>
                <a:xfrm>
                  <a:off x="4120744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베스트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28" name="모서리가 둥근 직사각형 327"/>
                <p:cNvSpPr/>
                <p:nvPr/>
              </p:nvSpPr>
              <p:spPr>
                <a:xfrm>
                  <a:off x="4606310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MD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추천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29" name="모서리가 둥근 직사각형 328"/>
                <p:cNvSpPr/>
                <p:nvPr/>
              </p:nvSpPr>
              <p:spPr>
                <a:xfrm>
                  <a:off x="5091197" y="4392124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신상품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330" name="Like">
            <a:extLst>
              <a:ext uri="{FF2B5EF4-FFF2-40B4-BE49-F238E27FC236}">
                <a16:creationId xmlns:a16="http://schemas.microsoft.com/office/drawing/2014/main" xmlns="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4308" y="4659318"/>
            <a:ext cx="174787" cy="154335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95499" y="453935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63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61658" y="925860"/>
            <a:ext cx="156009" cy="149295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4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63214" y="1984786"/>
            <a:ext cx="156009" cy="149295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5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63282" y="3059804"/>
            <a:ext cx="156009" cy="149295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6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61658" y="4126916"/>
            <a:ext cx="156009" cy="149295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8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7348" y="2257192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9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02365" y="2257192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0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61149" y="2258098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29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89807"/>
              </p:ext>
            </p:extLst>
          </p:nvPr>
        </p:nvGraphicFramePr>
        <p:xfrm>
          <a:off x="7724950" y="812960"/>
          <a:ext cx="2118956" cy="289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일반상품 목록 화면 정의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UI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20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당길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추가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 최대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노출 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품절상품 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품절 공통 이미지 노출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가격 노출 영역에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품절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표기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장바구니 아이콘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재입고알림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버튼으로 노출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[2a] </a:t>
                      </a:r>
                      <a:r>
                        <a:rPr lang="ko-KR" altLang="en-US" sz="800" b="1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재입고알림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버튼</a:t>
                      </a:r>
                      <a:endParaRPr lang="en-US" altLang="ko-KR" sz="800" b="1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재입고알림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신청 프로세스 적용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재입고알림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신청 된 경우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재입고알림신청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해제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＇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프로세스 적용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8864" y="332076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상품카테고리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일반상품 목록</a:t>
            </a:r>
            <a:r>
              <a:rPr lang="en-US" altLang="ko-KR" sz="800" dirty="0" smtClean="0">
                <a:latin typeface="+mn-ea"/>
              </a:rPr>
              <a:t>_</a:t>
            </a:r>
            <a:r>
              <a:rPr lang="ko-KR" altLang="en-US" sz="800" dirty="0" err="1" smtClean="0">
                <a:latin typeface="+mn-ea"/>
              </a:rPr>
              <a:t>이미지형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488835" y="5878094"/>
            <a:ext cx="3082467" cy="512759"/>
            <a:chOff x="168636" y="6094330"/>
            <a:chExt cx="3082467" cy="512759"/>
          </a:xfrm>
        </p:grpSpPr>
        <p:sp>
          <p:nvSpPr>
            <p:cNvPr id="26" name="직사각형 25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32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3489329" y="652733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이어서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11776" y="2003651"/>
            <a:ext cx="2968085" cy="1839289"/>
          </a:xfrm>
          <a:prstGeom prst="roundRect">
            <a:avLst>
              <a:gd name="adj" fmla="val 6192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272480" y="692696"/>
            <a:ext cx="2903973" cy="323165"/>
            <a:chOff x="3566891" y="702415"/>
            <a:chExt cx="2903973" cy="323165"/>
          </a:xfrm>
        </p:grpSpPr>
        <p:sp>
          <p:nvSpPr>
            <p:cNvPr id="116" name="TextBox 115"/>
            <p:cNvSpPr txBox="1"/>
            <p:nvPr/>
          </p:nvSpPr>
          <p:spPr>
            <a:xfrm>
              <a:off x="3884697" y="702415"/>
              <a:ext cx="22140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err="1" smtClean="0">
                  <a:latin typeface="+mn-ea"/>
                </a:rPr>
                <a:t>카테고리명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17" name="갈매기형 수장 116"/>
            <p:cNvSpPr/>
            <p:nvPr/>
          </p:nvSpPr>
          <p:spPr>
            <a:xfrm flipH="1">
              <a:off x="3566891" y="794724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73499" y="754516"/>
              <a:ext cx="235804" cy="218962"/>
            </a:xfrm>
            <a:prstGeom prst="rect">
              <a:avLst/>
            </a:prstGeom>
          </p:spPr>
        </p:pic>
        <p:grpSp>
          <p:nvGrpSpPr>
            <p:cNvPr id="119" name="그룹 118"/>
            <p:cNvGrpSpPr/>
            <p:nvPr/>
          </p:nvGrpSpPr>
          <p:grpSpPr>
            <a:xfrm>
              <a:off x="6256726" y="775405"/>
              <a:ext cx="214138" cy="177185"/>
              <a:chOff x="3007810" y="776345"/>
              <a:chExt cx="214138" cy="177185"/>
            </a:xfrm>
          </p:grpSpPr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122" name="TextBox 121"/>
          <p:cNvSpPr txBox="1"/>
          <p:nvPr/>
        </p:nvSpPr>
        <p:spPr>
          <a:xfrm>
            <a:off x="2131361" y="3913468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판매인기순 ▼</a:t>
            </a:r>
          </a:p>
        </p:txBody>
      </p:sp>
      <p:grpSp>
        <p:nvGrpSpPr>
          <p:cNvPr id="123" name="그룹 122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124" name="직사각형 123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카테고리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8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9" name="TextBox 128"/>
          <p:cNvSpPr txBox="1"/>
          <p:nvPr/>
        </p:nvSpPr>
        <p:spPr>
          <a:xfrm>
            <a:off x="229301" y="3907599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2" name="직선 연결선 131"/>
          <p:cNvCxnSpPr>
            <a:stCxn id="140" idx="3"/>
            <a:endCxn id="143" idx="6"/>
          </p:cNvCxnSpPr>
          <p:nvPr/>
        </p:nvCxnSpPr>
        <p:spPr>
          <a:xfrm flipV="1">
            <a:off x="1071958" y="1990526"/>
            <a:ext cx="2044838" cy="163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856338" y="3917382"/>
            <a:ext cx="718862" cy="195814"/>
            <a:chOff x="171313" y="2872386"/>
            <a:chExt cx="718862" cy="195814"/>
          </a:xfrm>
        </p:grpSpPr>
        <p:sp>
          <p:nvSpPr>
            <p:cNvPr id="134" name="TextBox 133"/>
            <p:cNvSpPr txBox="1"/>
            <p:nvPr/>
          </p:nvSpPr>
          <p:spPr>
            <a:xfrm>
              <a:off x="171313" y="2872386"/>
              <a:ext cx="691165" cy="195814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 제외</a:t>
              </a: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667002" y="2906453"/>
              <a:ext cx="223173" cy="128429"/>
              <a:chOff x="667002" y="2914257"/>
              <a:chExt cx="223173" cy="128429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667002" y="2914257"/>
                <a:ext cx="223173" cy="1284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674212" y="2927214"/>
                <a:ext cx="97741" cy="103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191740" y="4212505"/>
            <a:ext cx="3643686" cy="195814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292912" y="1892523"/>
            <a:ext cx="2823884" cy="212231"/>
            <a:chOff x="292912" y="1517118"/>
            <a:chExt cx="2823884" cy="212231"/>
          </a:xfrm>
        </p:grpSpPr>
        <p:sp>
          <p:nvSpPr>
            <p:cNvPr id="140" name="TextBox 139"/>
            <p:cNvSpPr txBox="1"/>
            <p:nvPr/>
          </p:nvSpPr>
          <p:spPr>
            <a:xfrm>
              <a:off x="292912" y="1533535"/>
              <a:ext cx="779046" cy="1958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l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MD 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추천상품</a:t>
              </a: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2504610" y="1517118"/>
              <a:ext cx="612186" cy="195910"/>
              <a:chOff x="6776559" y="1802951"/>
              <a:chExt cx="612186" cy="195910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6776559" y="1802951"/>
                <a:ext cx="412116" cy="1958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1/6</a:t>
                </a:r>
                <a:endPara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7176581" y="1803047"/>
                <a:ext cx="212164" cy="19581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&gt;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4" name="타원 143"/>
          <p:cNvSpPr/>
          <p:nvPr/>
        </p:nvSpPr>
        <p:spPr>
          <a:xfrm>
            <a:off x="2333417" y="1892619"/>
            <a:ext cx="212164" cy="19581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233260" y="2230874"/>
            <a:ext cx="994653" cy="1538261"/>
            <a:chOff x="233260" y="1855469"/>
            <a:chExt cx="994653" cy="1538261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330776" y="1855469"/>
              <a:ext cx="806704" cy="688261"/>
            </a:xfrm>
            <a:prstGeom prst="roundRect">
              <a:avLst>
                <a:gd name="adj" fmla="val 5493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47747" y="2545067"/>
              <a:ext cx="873955" cy="30628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중외제약</a:t>
              </a:r>
              <a:endPara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57537" y="3178286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100,000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33260" y="3178286"/>
              <a:ext cx="39305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60%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37794" y="2793644"/>
              <a:ext cx="8517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명품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진녹고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프리미엄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…</a:t>
              </a: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187382" y="2230874"/>
            <a:ext cx="994653" cy="1538261"/>
            <a:chOff x="233260" y="1855469"/>
            <a:chExt cx="994653" cy="1538261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330776" y="1855469"/>
              <a:ext cx="806704" cy="688261"/>
            </a:xfrm>
            <a:prstGeom prst="roundRect">
              <a:avLst>
                <a:gd name="adj" fmla="val 5493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47747" y="2545067"/>
              <a:ext cx="873955" cy="30628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중외제약</a:t>
              </a:r>
              <a:endPara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57537" y="3178286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100,000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33260" y="3178286"/>
              <a:ext cx="39305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F0000"/>
                  </a:solidFill>
                  <a:latin typeface="+mn-ea"/>
                </a:rPr>
                <a:t>60%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237794" y="2793644"/>
              <a:ext cx="8517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명품 진녹고 프리미엄</a:t>
              </a:r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2160613" y="2230874"/>
            <a:ext cx="994653" cy="1538261"/>
            <a:chOff x="233260" y="1855469"/>
            <a:chExt cx="994653" cy="1538261"/>
          </a:xfrm>
        </p:grpSpPr>
        <p:sp>
          <p:nvSpPr>
            <p:cNvPr id="158" name="모서리가 둥근 직사각형 157"/>
            <p:cNvSpPr/>
            <p:nvPr/>
          </p:nvSpPr>
          <p:spPr>
            <a:xfrm>
              <a:off x="330776" y="1855469"/>
              <a:ext cx="806704" cy="688261"/>
            </a:xfrm>
            <a:prstGeom prst="roundRect">
              <a:avLst>
                <a:gd name="adj" fmla="val 5493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47747" y="2545067"/>
              <a:ext cx="873955" cy="30628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중외제약</a:t>
              </a:r>
              <a:endPara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57537" y="3178286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100,000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33260" y="3178286"/>
              <a:ext cx="39305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F0000"/>
                  </a:solidFill>
                  <a:latin typeface="+mn-ea"/>
                </a:rPr>
                <a:t>60%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37794" y="2793644"/>
              <a:ext cx="8517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명품 진녹고 프리미엄</a:t>
              </a:r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140345" y="6627937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다음 이어서 </a:t>
            </a:r>
            <a:r>
              <a:rPr lang="en-US" altLang="ko-KR" sz="800" dirty="0" smtClean="0">
                <a:latin typeface="+mn-ea"/>
              </a:rPr>
              <a:t>&gt;&gt;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2946033" y="3975736"/>
            <a:ext cx="152400" cy="103303"/>
            <a:chOff x="1995487" y="2949450"/>
            <a:chExt cx="152400" cy="103303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1995487" y="2949450"/>
              <a:ext cx="1524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1995487" y="3001102"/>
              <a:ext cx="1524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1995487" y="3052753"/>
              <a:ext cx="1524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9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68" y="4286728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7401" y="4473116"/>
            <a:ext cx="28459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270861" y="4161143"/>
            <a:ext cx="28459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그룹 308"/>
          <p:cNvGrpSpPr/>
          <p:nvPr/>
        </p:nvGrpSpPr>
        <p:grpSpPr>
          <a:xfrm>
            <a:off x="211776" y="1556691"/>
            <a:ext cx="3593765" cy="202375"/>
            <a:chOff x="305666" y="1653323"/>
            <a:chExt cx="3593765" cy="202375"/>
          </a:xfrm>
        </p:grpSpPr>
        <p:sp>
          <p:nvSpPr>
            <p:cNvPr id="310" name="모서리가 둥근 직사각형 309"/>
            <p:cNvSpPr/>
            <p:nvPr/>
          </p:nvSpPr>
          <p:spPr>
            <a:xfrm>
              <a:off x="305666" y="1660122"/>
              <a:ext cx="864358" cy="195576"/>
            </a:xfrm>
            <a:prstGeom prst="round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하위카테고리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11" name="모서리가 둥근 직사각형 310"/>
            <p:cNvSpPr/>
            <p:nvPr/>
          </p:nvSpPr>
          <p:spPr>
            <a:xfrm>
              <a:off x="1211898" y="1659308"/>
              <a:ext cx="864358" cy="19557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일반의약품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2" name="모서리가 둥근 직사각형 311"/>
            <p:cNvSpPr/>
            <p:nvPr/>
          </p:nvSpPr>
          <p:spPr>
            <a:xfrm>
              <a:off x="2124456" y="1657962"/>
              <a:ext cx="864358" cy="19557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의료소모품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3" name="모서리가 둥근 직사각형 312"/>
            <p:cNvSpPr/>
            <p:nvPr/>
          </p:nvSpPr>
          <p:spPr>
            <a:xfrm>
              <a:off x="3035073" y="1653323"/>
              <a:ext cx="864358" cy="19557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기타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14" name="그림 3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13" y="5249636"/>
            <a:ext cx="360234" cy="360234"/>
          </a:xfrm>
          <a:prstGeom prst="rect">
            <a:avLst/>
          </a:prstGeom>
        </p:spPr>
      </p:pic>
      <p:sp>
        <p:nvSpPr>
          <p:cNvPr id="315" name="TextBox 314"/>
          <p:cNvSpPr txBox="1"/>
          <p:nvPr/>
        </p:nvSpPr>
        <p:spPr>
          <a:xfrm>
            <a:off x="5215247" y="5331846"/>
            <a:ext cx="2612231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아래로 당길 시 </a:t>
            </a:r>
            <a:r>
              <a:rPr lang="en-US" altLang="ko-KR" sz="800" dirty="0">
                <a:latin typeface="+mn-ea"/>
              </a:rPr>
              <a:t>4</a:t>
            </a:r>
            <a:r>
              <a:rPr lang="en-US" altLang="ko-KR" sz="800" dirty="0" smtClean="0">
                <a:latin typeface="+mn-ea"/>
              </a:rPr>
              <a:t>0</a:t>
            </a:r>
            <a:r>
              <a:rPr lang="ko-KR" altLang="en-US" sz="800" dirty="0" smtClean="0">
                <a:latin typeface="+mn-ea"/>
              </a:rPr>
              <a:t>개 목록 추가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12245" y="874304"/>
            <a:ext cx="1311592" cy="2084659"/>
            <a:chOff x="3612245" y="874304"/>
            <a:chExt cx="1311592" cy="2084659"/>
          </a:xfrm>
        </p:grpSpPr>
        <p:sp>
          <p:nvSpPr>
            <p:cNvPr id="181" name="직사각형 180"/>
            <p:cNvSpPr/>
            <p:nvPr/>
          </p:nvSpPr>
          <p:spPr>
            <a:xfrm>
              <a:off x="3644354" y="2538651"/>
              <a:ext cx="1248361" cy="180425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규격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20g/BOX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619190" y="2040645"/>
              <a:ext cx="1304647" cy="514738"/>
            </a:xfrm>
            <a:prstGeom prst="rect">
              <a:avLst/>
            </a:prstGeom>
            <a:noFill/>
          </p:spPr>
          <p:txBody>
            <a:bodyPr vert="horz" wrap="square" lIns="36000" tIns="72000" rIns="0" bIns="72000" rtlCol="0" anchor="ctr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CMG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제약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마이코드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비타민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골드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(1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개월분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646995" y="2747760"/>
              <a:ext cx="968392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22,000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719" y="2747760"/>
              <a:ext cx="173996" cy="173996"/>
            </a:xfrm>
            <a:prstGeom prst="rect">
              <a:avLst/>
            </a:prstGeom>
          </p:spPr>
        </p:pic>
        <p:sp>
          <p:nvSpPr>
            <p:cNvPr id="182" name="모서리가 둥근 직사각형 181"/>
            <p:cNvSpPr/>
            <p:nvPr/>
          </p:nvSpPr>
          <p:spPr>
            <a:xfrm>
              <a:off x="3612245" y="874304"/>
              <a:ext cx="1311592" cy="1142991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683757" y="948942"/>
              <a:ext cx="938199" cy="161983"/>
              <a:chOff x="3683757" y="948942"/>
              <a:chExt cx="938199" cy="161983"/>
            </a:xfrm>
          </p:grpSpPr>
          <p:sp>
            <p:nvSpPr>
              <p:cNvPr id="164" name="모서리가 둥근 직사각형 163"/>
              <p:cNvSpPr/>
              <p:nvPr/>
            </p:nvSpPr>
            <p:spPr>
              <a:xfrm>
                <a:off x="3683757" y="948942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베스트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5" name="모서리가 둥근 직사각형 164"/>
              <p:cNvSpPr/>
              <p:nvPr/>
            </p:nvSpPr>
            <p:spPr>
              <a:xfrm>
                <a:off x="4169323" y="948942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MD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추천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047184" y="874304"/>
            <a:ext cx="1312750" cy="2061309"/>
            <a:chOff x="5047184" y="874304"/>
            <a:chExt cx="1312750" cy="2061309"/>
          </a:xfrm>
        </p:grpSpPr>
        <p:sp>
          <p:nvSpPr>
            <p:cNvPr id="163" name="모서리가 둥근 직사각형 162"/>
            <p:cNvSpPr/>
            <p:nvPr/>
          </p:nvSpPr>
          <p:spPr>
            <a:xfrm>
              <a:off x="5048342" y="874304"/>
              <a:ext cx="1311592" cy="1142991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047184" y="2017295"/>
              <a:ext cx="1304647" cy="918318"/>
              <a:chOff x="3771590" y="2193045"/>
              <a:chExt cx="1304647" cy="918318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3796754" y="2691051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771590" y="2193045"/>
                <a:ext cx="1304647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799395" y="290016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74" name="그림 1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119" y="2900160"/>
                <a:ext cx="173996" cy="173996"/>
              </a:xfrm>
              <a:prstGeom prst="rect">
                <a:avLst/>
              </a:prstGeom>
            </p:spPr>
          </p:pic>
        </p:grpSp>
      </p:grpSp>
      <p:grpSp>
        <p:nvGrpSpPr>
          <p:cNvPr id="175" name="그룹 174"/>
          <p:cNvGrpSpPr/>
          <p:nvPr/>
        </p:nvGrpSpPr>
        <p:grpSpPr>
          <a:xfrm>
            <a:off x="336095" y="4566628"/>
            <a:ext cx="1311592" cy="2084659"/>
            <a:chOff x="3612245" y="874304"/>
            <a:chExt cx="1311592" cy="2084659"/>
          </a:xfrm>
        </p:grpSpPr>
        <p:sp>
          <p:nvSpPr>
            <p:cNvPr id="176" name="직사각형 175"/>
            <p:cNvSpPr/>
            <p:nvPr/>
          </p:nvSpPr>
          <p:spPr>
            <a:xfrm>
              <a:off x="3644354" y="2538651"/>
              <a:ext cx="1248361" cy="180425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규격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20g/BOX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619190" y="2040645"/>
              <a:ext cx="1304647" cy="514738"/>
            </a:xfrm>
            <a:prstGeom prst="rect">
              <a:avLst/>
            </a:prstGeom>
            <a:noFill/>
          </p:spPr>
          <p:txBody>
            <a:bodyPr vert="horz" wrap="square" lIns="36000" tIns="72000" rIns="0" bIns="72000" rtlCol="0" anchor="ctr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CMG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제약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마이코드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비타민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골드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(1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개월분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646995" y="2747760"/>
              <a:ext cx="968392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22,000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719" y="2747760"/>
              <a:ext cx="173996" cy="173996"/>
            </a:xfrm>
            <a:prstGeom prst="rect">
              <a:avLst/>
            </a:prstGeom>
          </p:spPr>
        </p:pic>
        <p:sp>
          <p:nvSpPr>
            <p:cNvPr id="185" name="모서리가 둥근 직사각형 184"/>
            <p:cNvSpPr/>
            <p:nvPr/>
          </p:nvSpPr>
          <p:spPr>
            <a:xfrm>
              <a:off x="3612245" y="874304"/>
              <a:ext cx="1311592" cy="1142991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186" name="그룹 185"/>
            <p:cNvGrpSpPr/>
            <p:nvPr/>
          </p:nvGrpSpPr>
          <p:grpSpPr>
            <a:xfrm>
              <a:off x="3683757" y="948942"/>
              <a:ext cx="938199" cy="161983"/>
              <a:chOff x="3683757" y="948942"/>
              <a:chExt cx="938199" cy="161983"/>
            </a:xfrm>
          </p:grpSpPr>
          <p:sp>
            <p:nvSpPr>
              <p:cNvPr id="187" name="모서리가 둥근 직사각형 186"/>
              <p:cNvSpPr/>
              <p:nvPr/>
            </p:nvSpPr>
            <p:spPr>
              <a:xfrm>
                <a:off x="3683757" y="948942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베스트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>
                <a:off x="4169323" y="948942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MD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추천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89" name="그룹 188"/>
          <p:cNvGrpSpPr/>
          <p:nvPr/>
        </p:nvGrpSpPr>
        <p:grpSpPr>
          <a:xfrm>
            <a:off x="1771034" y="4566628"/>
            <a:ext cx="1312750" cy="2061309"/>
            <a:chOff x="5047184" y="874304"/>
            <a:chExt cx="1312750" cy="2061309"/>
          </a:xfrm>
        </p:grpSpPr>
        <p:sp>
          <p:nvSpPr>
            <p:cNvPr id="195" name="모서리가 둥근 직사각형 194"/>
            <p:cNvSpPr/>
            <p:nvPr/>
          </p:nvSpPr>
          <p:spPr>
            <a:xfrm>
              <a:off x="5048342" y="874304"/>
              <a:ext cx="1311592" cy="1142991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198" name="그룹 197"/>
            <p:cNvGrpSpPr/>
            <p:nvPr/>
          </p:nvGrpSpPr>
          <p:grpSpPr>
            <a:xfrm>
              <a:off x="5047184" y="2017295"/>
              <a:ext cx="1304647" cy="918318"/>
              <a:chOff x="3771590" y="2193045"/>
              <a:chExt cx="1304647" cy="918318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796754" y="2691051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771590" y="2193045"/>
                <a:ext cx="1304647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3799395" y="290016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18" name="그림 2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119" y="2900160"/>
                <a:ext cx="173996" cy="173996"/>
              </a:xfrm>
              <a:prstGeom prst="rect">
                <a:avLst/>
              </a:prstGeom>
            </p:spPr>
          </p:pic>
        </p:grpSp>
      </p:grpSp>
      <p:sp>
        <p:nvSpPr>
          <p:cNvPr id="219" name="타원 21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95499" y="453935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5047184" y="2985058"/>
            <a:ext cx="1312750" cy="2061309"/>
            <a:chOff x="5047184" y="874304"/>
            <a:chExt cx="1312750" cy="2061309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5048342" y="874304"/>
              <a:ext cx="1311592" cy="1142991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231" name="그룹 230"/>
            <p:cNvGrpSpPr/>
            <p:nvPr/>
          </p:nvGrpSpPr>
          <p:grpSpPr>
            <a:xfrm>
              <a:off x="5047184" y="2017295"/>
              <a:ext cx="1304647" cy="918318"/>
              <a:chOff x="3771590" y="2193045"/>
              <a:chExt cx="1304647" cy="918318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796754" y="2691051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771590" y="2193045"/>
                <a:ext cx="1304647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3799395" y="290016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35" name="그림 23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119" y="2900160"/>
                <a:ext cx="173996" cy="173996"/>
              </a:xfrm>
              <a:prstGeom prst="rect">
                <a:avLst/>
              </a:prstGeom>
            </p:spPr>
          </p:pic>
        </p:grpSp>
      </p:grpSp>
      <p:grpSp>
        <p:nvGrpSpPr>
          <p:cNvPr id="9" name="그룹 8"/>
          <p:cNvGrpSpPr/>
          <p:nvPr/>
        </p:nvGrpSpPr>
        <p:grpSpPr>
          <a:xfrm>
            <a:off x="3612245" y="2985058"/>
            <a:ext cx="1311592" cy="2084659"/>
            <a:chOff x="3612245" y="2985058"/>
            <a:chExt cx="1311592" cy="2084659"/>
          </a:xfrm>
        </p:grpSpPr>
        <p:grpSp>
          <p:nvGrpSpPr>
            <p:cNvPr id="220" name="그룹 219"/>
            <p:cNvGrpSpPr/>
            <p:nvPr/>
          </p:nvGrpSpPr>
          <p:grpSpPr>
            <a:xfrm>
              <a:off x="3612245" y="2985058"/>
              <a:ext cx="1311592" cy="2084659"/>
              <a:chOff x="3612245" y="874304"/>
              <a:chExt cx="1311592" cy="2084659"/>
            </a:xfrm>
          </p:grpSpPr>
          <p:sp>
            <p:nvSpPr>
              <p:cNvPr id="221" name="직사각형 220"/>
              <p:cNvSpPr/>
              <p:nvPr/>
            </p:nvSpPr>
            <p:spPr>
              <a:xfrm>
                <a:off x="3644354" y="2538651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619190" y="2040645"/>
                <a:ext cx="1304647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646995" y="274776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품절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5" name="모서리가 둥근 직사각형 224"/>
              <p:cNvSpPr/>
              <p:nvPr/>
            </p:nvSpPr>
            <p:spPr>
              <a:xfrm>
                <a:off x="3612245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SOLD OUT</a:t>
                </a:r>
                <a:endParaRPr lang="ko-KR" altLang="en-US" sz="800" dirty="0" err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36" name="TextBox 235"/>
            <p:cNvSpPr txBox="1"/>
            <p:nvPr/>
          </p:nvSpPr>
          <p:spPr>
            <a:xfrm>
              <a:off x="4174574" y="4859270"/>
              <a:ext cx="74926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재입고알림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30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49533" y="4653018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1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86717" y="4644825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0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18719" y="931269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1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55903" y="923076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2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87111" y="3039298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3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24295" y="3031105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3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D95B605-182C-43DB-B8E0-DE1FB2F15F7B}"/>
              </a:ext>
            </a:extLst>
          </p:cNvPr>
          <p:cNvSpPr/>
          <p:nvPr/>
        </p:nvSpPr>
        <p:spPr>
          <a:xfrm>
            <a:off x="298065" y="5134896"/>
            <a:ext cx="1124126" cy="288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2953002-0AD6-45E2-8306-7E28117EC2AE}"/>
              </a:ext>
            </a:extLst>
          </p:cNvPr>
          <p:cNvSpPr/>
          <p:nvPr/>
        </p:nvSpPr>
        <p:spPr>
          <a:xfrm>
            <a:off x="1491865" y="5134896"/>
            <a:ext cx="1124126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C89C1308-2B33-4D16-80A1-0D68C8410352}"/>
              </a:ext>
            </a:extLst>
          </p:cNvPr>
          <p:cNvGrpSpPr/>
          <p:nvPr/>
        </p:nvGrpSpPr>
        <p:grpSpPr>
          <a:xfrm>
            <a:off x="6475277" y="6098916"/>
            <a:ext cx="1376825" cy="144000"/>
            <a:chOff x="4762500" y="3246124"/>
            <a:chExt cx="1376825" cy="144000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xmlns="" id="{45324DF2-E1D8-4F20-83CE-9F5DD407BC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1" b="2381"/>
            <a:stretch/>
          </p:blipFill>
          <p:spPr bwMode="auto">
            <a:xfrm>
              <a:off x="4762500" y="3246124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xmlns="" id="{5546431E-33C0-4F53-A5FE-AD9767A97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869" y="3248875"/>
              <a:ext cx="11934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dirty="0">
                  <a:solidFill>
                    <a:schemeClr val="tx1"/>
                  </a:solidFill>
                  <a:latin typeface="+mn-ea"/>
                  <a:ea typeface="+mn-ea"/>
                </a:rPr>
                <a:t>부운영자관리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A3D9756-4337-4B89-AF2A-5ACD36A4D33F}"/>
              </a:ext>
            </a:extLst>
          </p:cNvPr>
          <p:cNvSpPr/>
          <p:nvPr/>
        </p:nvSpPr>
        <p:spPr>
          <a:xfrm>
            <a:off x="5531952" y="6112915"/>
            <a:ext cx="158400" cy="158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292997A-6EAD-4BFF-80C3-FB79D5AE19A6}"/>
              </a:ext>
            </a:extLst>
          </p:cNvPr>
          <p:cNvSpPr/>
          <p:nvPr/>
        </p:nvSpPr>
        <p:spPr>
          <a:xfrm>
            <a:off x="5789127" y="6112915"/>
            <a:ext cx="158400" cy="158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B093855-049F-4673-9933-DB08C37139D8}"/>
              </a:ext>
            </a:extLst>
          </p:cNvPr>
          <p:cNvSpPr/>
          <p:nvPr/>
        </p:nvSpPr>
        <p:spPr>
          <a:xfrm>
            <a:off x="6046302" y="6112915"/>
            <a:ext cx="158400" cy="158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15A5517-ABF3-4B80-BC32-439337F6C707}"/>
              </a:ext>
            </a:extLst>
          </p:cNvPr>
          <p:cNvSpPr/>
          <p:nvPr/>
        </p:nvSpPr>
        <p:spPr>
          <a:xfrm>
            <a:off x="7766807" y="6070632"/>
            <a:ext cx="400506" cy="2470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1B63D23-1E85-479D-B085-C5F21A67F7EC}"/>
              </a:ext>
            </a:extLst>
          </p:cNvPr>
          <p:cNvSpPr/>
          <p:nvPr/>
        </p:nvSpPr>
        <p:spPr>
          <a:xfrm>
            <a:off x="8269183" y="6070632"/>
            <a:ext cx="400506" cy="24704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7A210F5-B190-41FF-9476-1957BFCBD18E}"/>
              </a:ext>
            </a:extLst>
          </p:cNvPr>
          <p:cNvSpPr/>
          <p:nvPr/>
        </p:nvSpPr>
        <p:spPr>
          <a:xfrm>
            <a:off x="8799379" y="6055663"/>
            <a:ext cx="400506" cy="24704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0A46EE0-1A07-4583-BC69-70B96327B74F}"/>
              </a:ext>
            </a:extLst>
          </p:cNvPr>
          <p:cNvSpPr txBox="1"/>
          <p:nvPr/>
        </p:nvSpPr>
        <p:spPr>
          <a:xfrm>
            <a:off x="1068471" y="1322887"/>
            <a:ext cx="21419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+mn-ea"/>
              </a:rPr>
              <a:t>ㆍ</a:t>
            </a:r>
            <a:r>
              <a:rPr lang="ko-KR" altLang="en-US" sz="800" dirty="0">
                <a:latin typeface="+mn-ea"/>
              </a:rPr>
              <a:t>   ● ○    □ ■  </a:t>
            </a:r>
            <a:r>
              <a:rPr lang="ko-KR" altLang="en-US" sz="800" dirty="0">
                <a:latin typeface="+mn-ea"/>
                <a:sym typeface="Wingdings"/>
              </a:rPr>
              <a:t>    </a:t>
            </a:r>
            <a:r>
              <a:rPr lang="ko-KR" altLang="en-US" sz="800" dirty="0">
                <a:latin typeface="+mn-ea"/>
              </a:rPr>
              <a:t>●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○○○     </a:t>
            </a:r>
            <a:r>
              <a:rPr lang="ko-KR" altLang="en-US" sz="800" dirty="0">
                <a:latin typeface="+mn-ea"/>
              </a:rPr>
              <a:t>★☆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0FA70C9-0930-46E6-8684-781BF5B05C2F}"/>
              </a:ext>
            </a:extLst>
          </p:cNvPr>
          <p:cNvSpPr/>
          <p:nvPr/>
        </p:nvSpPr>
        <p:spPr>
          <a:xfrm>
            <a:off x="29719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CE05FD4-BF93-4ECF-94E5-A51903A68F3D}"/>
              </a:ext>
            </a:extLst>
          </p:cNvPr>
          <p:cNvSpPr/>
          <p:nvPr/>
        </p:nvSpPr>
        <p:spPr>
          <a:xfrm>
            <a:off x="162434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4215EFB-916E-4F27-8262-D9DBE118138E}"/>
              </a:ext>
            </a:extLst>
          </p:cNvPr>
          <p:cNvSpPr/>
          <p:nvPr/>
        </p:nvSpPr>
        <p:spPr>
          <a:xfrm>
            <a:off x="2822849" y="3514102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직접입력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B2D6A88-ED8E-4281-96C2-AC02999A0DE8}"/>
              </a:ext>
            </a:extLst>
          </p:cNvPr>
          <p:cNvSpPr/>
          <p:nvPr/>
        </p:nvSpPr>
        <p:spPr>
          <a:xfrm>
            <a:off x="3794849" y="3514102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8DAEAD3-558C-479A-8A1A-A8D35E031770}"/>
              </a:ext>
            </a:extLst>
          </p:cNvPr>
          <p:cNvSpPr/>
          <p:nvPr/>
        </p:nvSpPr>
        <p:spPr>
          <a:xfrm>
            <a:off x="297194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2F0B600-38B7-4E6F-9BE2-0A7C261D0EDB}"/>
              </a:ext>
            </a:extLst>
          </p:cNvPr>
          <p:cNvSpPr/>
          <p:nvPr/>
        </p:nvSpPr>
        <p:spPr>
          <a:xfrm>
            <a:off x="877396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B2E5312-2D85-4846-8B3F-FBC1562123A2}"/>
              </a:ext>
            </a:extLst>
          </p:cNvPr>
          <p:cNvSpPr/>
          <p:nvPr/>
        </p:nvSpPr>
        <p:spPr>
          <a:xfrm>
            <a:off x="1457599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61730321-C9ED-437E-8E11-5CCCA1F91284}"/>
              </a:ext>
            </a:extLst>
          </p:cNvPr>
          <p:cNvSpPr/>
          <p:nvPr/>
        </p:nvSpPr>
        <p:spPr>
          <a:xfrm>
            <a:off x="585194" y="3249028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43" name="Rectangle 91">
            <a:extLst>
              <a:ext uri="{FF2B5EF4-FFF2-40B4-BE49-F238E27FC236}">
                <a16:creationId xmlns:a16="http://schemas.microsoft.com/office/drawing/2014/main" xmlns="" id="{D7D87FD5-E165-467A-80BA-7B531C8A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44" name="Rectangle 91">
            <a:extLst>
              <a:ext uri="{FF2B5EF4-FFF2-40B4-BE49-F238E27FC236}">
                <a16:creationId xmlns:a16="http://schemas.microsoft.com/office/drawing/2014/main" xmlns="" id="{131B4E1B-3C4C-48BB-8D0A-3FAB68D4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E1DDC6E-0B26-4049-88E7-1F3C660B0325}"/>
              </a:ext>
            </a:extLst>
          </p:cNvPr>
          <p:cNvSpPr/>
          <p:nvPr/>
        </p:nvSpPr>
        <p:spPr>
          <a:xfrm>
            <a:off x="28466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E0F417E-3A6C-4DB8-AEDC-9D9B41548E83}"/>
              </a:ext>
            </a:extLst>
          </p:cNvPr>
          <p:cNvSpPr/>
          <p:nvPr/>
        </p:nvSpPr>
        <p:spPr>
          <a:xfrm>
            <a:off x="110253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47" name="Rectangle 91">
            <a:extLst>
              <a:ext uri="{FF2B5EF4-FFF2-40B4-BE49-F238E27FC236}">
                <a16:creationId xmlns:a16="http://schemas.microsoft.com/office/drawing/2014/main" xmlns="" id="{09EB3D6B-F443-45E9-867E-6AB1FC24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394515"/>
            <a:ext cx="920104" cy="14446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기타</a:t>
            </a:r>
          </a:p>
        </p:txBody>
      </p:sp>
      <p:sp>
        <p:nvSpPr>
          <p:cNvPr id="48" name="Rectangle 91">
            <a:extLst>
              <a:ext uri="{FF2B5EF4-FFF2-40B4-BE49-F238E27FC236}">
                <a16:creationId xmlns:a16="http://schemas.microsoft.com/office/drawing/2014/main" xmlns="" id="{F7056C32-20B6-4E8C-8B3F-414BD15A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9" name="Rectangle 91">
            <a:extLst>
              <a:ext uri="{FF2B5EF4-FFF2-40B4-BE49-F238E27FC236}">
                <a16:creationId xmlns:a16="http://schemas.microsoft.com/office/drawing/2014/main" xmlns="" id="{740797F8-D410-4B5D-A04C-500AA460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D8607CA6-CF14-408F-B59B-2BDE6CFE01DB}"/>
              </a:ext>
            </a:extLst>
          </p:cNvPr>
          <p:cNvGrpSpPr/>
          <p:nvPr/>
        </p:nvGrpSpPr>
        <p:grpSpPr>
          <a:xfrm>
            <a:off x="6468177" y="6366001"/>
            <a:ext cx="1301456" cy="123111"/>
            <a:chOff x="7994918" y="3904175"/>
            <a:chExt cx="1301456" cy="123111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xmlns="" id="{D113F48D-068C-42B2-A496-13FC027C0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6">
              <a:extLst>
                <a:ext uri="{FF2B5EF4-FFF2-40B4-BE49-F238E27FC236}">
                  <a16:creationId xmlns:a16="http://schemas.microsoft.com/office/drawing/2014/main" xmlns="" id="{DEE36E43-C688-43EB-B6E6-336A5D932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8" y="3904175"/>
              <a:ext cx="119345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상품정보고시관리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2582B78F-0ED4-4E7A-A7FC-00C640EA19C9}"/>
              </a:ext>
            </a:extLst>
          </p:cNvPr>
          <p:cNvSpPr/>
          <p:nvPr/>
        </p:nvSpPr>
        <p:spPr>
          <a:xfrm>
            <a:off x="297195" y="2711727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서울 서초구 </a:t>
            </a:r>
            <a:r>
              <a:rPr lang="ko-KR" altLang="en-US" sz="800" b="0" dirty="0" err="1">
                <a:solidFill>
                  <a:schemeClr val="tx1"/>
                </a:solidFill>
                <a:latin typeface="+mn-ea"/>
              </a:rPr>
              <a:t>신반포로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49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길 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12 (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잠원동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하늘정원빌딩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AB3BF72-33F2-4DF9-96CB-1FF6239EC7F3}"/>
              </a:ext>
            </a:extLst>
          </p:cNvPr>
          <p:cNvSpPr/>
          <p:nvPr/>
        </p:nvSpPr>
        <p:spPr>
          <a:xfrm>
            <a:off x="297194" y="2891633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층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FD5E80A-79BC-4B44-85CD-F3EA2A60EF1A}"/>
              </a:ext>
            </a:extLst>
          </p:cNvPr>
          <p:cNvSpPr/>
          <p:nvPr/>
        </p:nvSpPr>
        <p:spPr>
          <a:xfrm>
            <a:off x="297189" y="2531821"/>
            <a:ext cx="1159779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06531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Rectangle 91">
            <a:extLst>
              <a:ext uri="{FF2B5EF4-FFF2-40B4-BE49-F238E27FC236}">
                <a16:creationId xmlns:a16="http://schemas.microsoft.com/office/drawing/2014/main" xmlns="" id="{94A79004-1A20-4B2C-AA04-C01C0EBB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57" y="2531828"/>
            <a:ext cx="648000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우편번호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33DDA145-7633-4D7D-AE3A-DBC90AC4C36B}"/>
              </a:ext>
            </a:extLst>
          </p:cNvPr>
          <p:cNvCxnSpPr>
            <a:cxnSpLocks/>
          </p:cNvCxnSpPr>
          <p:nvPr/>
        </p:nvCxnSpPr>
        <p:spPr>
          <a:xfrm>
            <a:off x="7795861" y="6523225"/>
            <a:ext cx="473322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xmlns="" id="{AB373D37-CB8B-44E4-8F6B-9ACB128BBCAA}"/>
              </a:ext>
            </a:extLst>
          </p:cNvPr>
          <p:cNvCxnSpPr>
            <a:cxnSpLocks/>
          </p:cNvCxnSpPr>
          <p:nvPr/>
        </p:nvCxnSpPr>
        <p:spPr>
          <a:xfrm>
            <a:off x="8565231" y="6427556"/>
            <a:ext cx="473322" cy="233739"/>
          </a:xfrm>
          <a:prstGeom prst="bentConnector3">
            <a:avLst/>
          </a:prstGeom>
          <a:ln>
            <a:solidFill>
              <a:schemeClr val="accent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91">
            <a:extLst>
              <a:ext uri="{FF2B5EF4-FFF2-40B4-BE49-F238E27FC236}">
                <a16:creationId xmlns:a16="http://schemas.microsoft.com/office/drawing/2014/main" xmlns="" id="{E3755307-C4BE-4FB9-B198-FA23FB11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29" y="3816210"/>
            <a:ext cx="540000" cy="1444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>
                <a:latin typeface="+mn-ea"/>
              </a:rPr>
              <a:t>파일선택</a:t>
            </a:r>
            <a:endParaRPr lang="ko-KR" altLang="en-US" sz="800" b="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B55E5FB-004D-4580-BAF3-1EFD31B3178C}"/>
              </a:ext>
            </a:extLst>
          </p:cNvPr>
          <p:cNvSpPr txBox="1"/>
          <p:nvPr/>
        </p:nvSpPr>
        <p:spPr>
          <a:xfrm>
            <a:off x="812480" y="3780719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선택된 파일 없음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BA5F441-E1F2-4751-999C-65A71C78F211}"/>
              </a:ext>
            </a:extLst>
          </p:cNvPr>
          <p:cNvSpPr/>
          <p:nvPr/>
        </p:nvSpPr>
        <p:spPr>
          <a:xfrm>
            <a:off x="5514681" y="2350057"/>
            <a:ext cx="2410950" cy="14025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0D3DCDD1-7B1A-4740-86DC-21055B783D97}"/>
              </a:ext>
            </a:extLst>
          </p:cNvPr>
          <p:cNvCxnSpPr>
            <a:cxnSpLocks/>
          </p:cNvCxnSpPr>
          <p:nvPr/>
        </p:nvCxnSpPr>
        <p:spPr>
          <a:xfrm>
            <a:off x="5622680" y="2638587"/>
            <a:ext cx="221151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C7547952-CD9C-46B6-978B-8174CED6B2F7}"/>
              </a:ext>
            </a:extLst>
          </p:cNvPr>
          <p:cNvGrpSpPr/>
          <p:nvPr/>
        </p:nvGrpSpPr>
        <p:grpSpPr>
          <a:xfrm>
            <a:off x="5622680" y="2449425"/>
            <a:ext cx="942694" cy="123111"/>
            <a:chOff x="7994918" y="3904175"/>
            <a:chExt cx="942694" cy="123111"/>
          </a:xfrm>
        </p:grpSpPr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xmlns="" id="{F1760947-026C-4712-9466-6CFD12672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6">
              <a:extLst>
                <a:ext uri="{FF2B5EF4-FFF2-40B4-BE49-F238E27FC236}">
                  <a16:creationId xmlns:a16="http://schemas.microsoft.com/office/drawing/2014/main" xmlns="" id="{9D23D3A6-32D7-44D7-8482-3580D334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7" y="3904175"/>
              <a:ext cx="8346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>
                  <a:solidFill>
                    <a:schemeClr val="tx1"/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9EF16A0-7DB7-4CBB-89F7-F0706034DB80}"/>
              </a:ext>
            </a:extLst>
          </p:cNvPr>
          <p:cNvSpPr/>
          <p:nvPr/>
        </p:nvSpPr>
        <p:spPr>
          <a:xfrm>
            <a:off x="6046302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07512D-FA6D-496B-99D2-84859D3F311E}"/>
              </a:ext>
            </a:extLst>
          </p:cNvPr>
          <p:cNvSpPr/>
          <p:nvPr/>
        </p:nvSpPr>
        <p:spPr>
          <a:xfrm>
            <a:off x="6798777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취소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FE8EDAF-35C2-43DF-9E63-35C99053A1EF}"/>
              </a:ext>
            </a:extLst>
          </p:cNvPr>
          <p:cNvSpPr/>
          <p:nvPr/>
        </p:nvSpPr>
        <p:spPr>
          <a:xfrm>
            <a:off x="7781631" y="2357455"/>
            <a:ext cx="144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4" name="Picture 2" descr="http://mimp.mallstore.co.kr/nmanager/imgs/icon/icon_tip.gif">
            <a:extLst>
              <a:ext uri="{FF2B5EF4-FFF2-40B4-BE49-F238E27FC236}">
                <a16:creationId xmlns:a16="http://schemas.microsoft.com/office/drawing/2014/main" xmlns="" id="{FA3602B9-7786-45E9-BE89-04C1CD61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5" y="1335529"/>
            <a:ext cx="2571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AB8A6DA-4D1F-4F42-98F9-24AF7C78E2F4}"/>
              </a:ext>
            </a:extLst>
          </p:cNvPr>
          <p:cNvSpPr/>
          <p:nvPr/>
        </p:nvSpPr>
        <p:spPr>
          <a:xfrm>
            <a:off x="2394882" y="5940994"/>
            <a:ext cx="2854306" cy="2366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4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이하 생략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AB288A4D-6DB6-41A2-BF9D-9998DBDD8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58414"/>
              </p:ext>
            </p:extLst>
          </p:nvPr>
        </p:nvGraphicFramePr>
        <p:xfrm>
          <a:off x="5531402" y="3944582"/>
          <a:ext cx="2534749" cy="69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365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68E445C3-803E-4A0F-9EB8-22CD2B2F3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642" y="286518"/>
            <a:ext cx="6125448" cy="1862889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59C294D-CF30-4EF6-A493-54C852009903}"/>
              </a:ext>
            </a:extLst>
          </p:cNvPr>
          <p:cNvSpPr/>
          <p:nvPr/>
        </p:nvSpPr>
        <p:spPr>
          <a:xfrm>
            <a:off x="327535" y="5955067"/>
            <a:ext cx="1440000" cy="216000"/>
          </a:xfrm>
          <a:prstGeom prst="rect">
            <a:avLst/>
          </a:prstGeom>
          <a:solidFill>
            <a:srgbClr val="E71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spc="-100" dirty="0">
                <a:solidFill>
                  <a:schemeClr val="bg1"/>
                </a:solidFill>
                <a:latin typeface="+mn-ea"/>
              </a:rPr>
              <a:t>주석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5F93288D-5874-4AA3-95F0-AF2894876415}"/>
              </a:ext>
            </a:extLst>
          </p:cNvPr>
          <p:cNvGrpSpPr/>
          <p:nvPr/>
        </p:nvGrpSpPr>
        <p:grpSpPr>
          <a:xfrm>
            <a:off x="8084738" y="2346010"/>
            <a:ext cx="1113070" cy="1091245"/>
            <a:chOff x="4094244" y="5516684"/>
            <a:chExt cx="479160" cy="47916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673EAAED-FAA9-4387-A7FD-345EF3439FBF}"/>
                </a:ext>
              </a:extLst>
            </p:cNvPr>
            <p:cNvSpPr/>
            <p:nvPr/>
          </p:nvSpPr>
          <p:spPr>
            <a:xfrm>
              <a:off x="4094244" y="5516684"/>
              <a:ext cx="479160" cy="47916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99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490F225A-0992-4C33-8241-2A714B4BC96B}"/>
                </a:ext>
              </a:extLst>
            </p:cNvPr>
            <p:cNvCxnSpPr/>
            <p:nvPr/>
          </p:nvCxnSpPr>
          <p:spPr>
            <a:xfrm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8738FD04-CB90-44BA-888A-3005661D8719}"/>
                </a:ext>
              </a:extLst>
            </p:cNvPr>
            <p:cNvCxnSpPr/>
            <p:nvPr/>
          </p:nvCxnSpPr>
          <p:spPr>
            <a:xfrm flipH="1"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4719DEE-E73E-4E9F-9E71-DE839815E32D}"/>
              </a:ext>
            </a:extLst>
          </p:cNvPr>
          <p:cNvSpPr txBox="1"/>
          <p:nvPr/>
        </p:nvSpPr>
        <p:spPr>
          <a:xfrm>
            <a:off x="8308688" y="2730950"/>
            <a:ext cx="7153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상품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0233A2A-361A-4CE3-B876-F82ED4185214}"/>
              </a:ext>
            </a:extLst>
          </p:cNvPr>
          <p:cNvSpPr/>
          <p:nvPr/>
        </p:nvSpPr>
        <p:spPr>
          <a:xfrm>
            <a:off x="494910" y="6334162"/>
            <a:ext cx="1485991" cy="21558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1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2  3  4  5  6  7  8  9  10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E2222F2A-DF35-4D5E-A623-F4A2BE4BB6D6}"/>
              </a:ext>
            </a:extLst>
          </p:cNvPr>
          <p:cNvSpPr/>
          <p:nvPr/>
        </p:nvSpPr>
        <p:spPr>
          <a:xfrm>
            <a:off x="260498" y="1653766"/>
            <a:ext cx="726636" cy="2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전문보기    ▼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8675D1DD-646B-49AF-8080-109B9A1164FC}"/>
              </a:ext>
            </a:extLst>
          </p:cNvPr>
          <p:cNvGrpSpPr/>
          <p:nvPr/>
        </p:nvGrpSpPr>
        <p:grpSpPr>
          <a:xfrm>
            <a:off x="312606" y="5550747"/>
            <a:ext cx="695911" cy="279607"/>
            <a:chOff x="2418656" y="2963205"/>
            <a:chExt cx="1160939" cy="466449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D45FF819-127A-4201-BEB9-59ADF07D0F8F}"/>
                </a:ext>
              </a:extLst>
            </p:cNvPr>
            <p:cNvGrpSpPr/>
            <p:nvPr/>
          </p:nvGrpSpPr>
          <p:grpSpPr>
            <a:xfrm>
              <a:off x="2418656" y="3055592"/>
              <a:ext cx="1160939" cy="287496"/>
              <a:chOff x="5472959" y="3403219"/>
              <a:chExt cx="1160939" cy="316246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xmlns="" id="{2E6A4663-9456-4E6A-ACB6-B77345744920}"/>
                  </a:ext>
                </a:extLst>
              </p:cNvPr>
              <p:cNvSpPr/>
              <p:nvPr/>
            </p:nvSpPr>
            <p:spPr>
              <a:xfrm>
                <a:off x="5580232" y="3403219"/>
                <a:ext cx="946393" cy="316246"/>
              </a:xfrm>
              <a:prstGeom prst="roundRect">
                <a:avLst>
                  <a:gd name="adj" fmla="val 0"/>
                </a:avLst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xmlns="" id="{52B5A72F-ADC0-4043-A1C4-6EA7CE14BF1A}"/>
                  </a:ext>
                </a:extLst>
              </p:cNvPr>
              <p:cNvSpPr/>
              <p:nvPr/>
            </p:nvSpPr>
            <p:spPr>
              <a:xfrm>
                <a:off x="5472959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xmlns="" id="{5C4FA4E9-DC85-439A-9416-6B883F608D25}"/>
                  </a:ext>
                </a:extLst>
              </p:cNvPr>
              <p:cNvSpPr/>
              <p:nvPr/>
            </p:nvSpPr>
            <p:spPr>
              <a:xfrm>
                <a:off x="6317652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2D6EA90C-38D4-42B8-92B6-61621D44AED4}"/>
                </a:ext>
              </a:extLst>
            </p:cNvPr>
            <p:cNvGrpSpPr/>
            <p:nvPr/>
          </p:nvGrpSpPr>
          <p:grpSpPr>
            <a:xfrm>
              <a:off x="2434727" y="2963205"/>
              <a:ext cx="1126965" cy="466449"/>
              <a:chOff x="2434727" y="2963205"/>
              <a:chExt cx="1126965" cy="466449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52786D60-639F-476D-B515-445EBF5B6D36}"/>
                  </a:ext>
                </a:extLst>
              </p:cNvPr>
              <p:cNvSpPr txBox="1"/>
              <p:nvPr/>
            </p:nvSpPr>
            <p:spPr>
              <a:xfrm>
                <a:off x="2434727" y="2963205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-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60FD346F-13F0-422B-961F-0DDF2E3AF2E1}"/>
                  </a:ext>
                </a:extLst>
              </p:cNvPr>
              <p:cNvSpPr txBox="1"/>
              <p:nvPr/>
            </p:nvSpPr>
            <p:spPr>
              <a:xfrm>
                <a:off x="3277820" y="2967556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+</a:t>
                </a:r>
                <a:endParaRPr lang="ko-KR" altLang="en-US" sz="1200" b="1" dirty="0">
                  <a:latin typeface="+mn-ea"/>
                </a:endParaRPr>
              </a:p>
            </p:txBody>
          </p:sp>
        </p:grpSp>
      </p:grp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xmlns="" id="{F2B2525F-F555-4602-B510-F45A77808A07}"/>
              </a:ext>
            </a:extLst>
          </p:cNvPr>
          <p:cNvSpPr/>
          <p:nvPr/>
        </p:nvSpPr>
        <p:spPr>
          <a:xfrm>
            <a:off x="2845194" y="5560060"/>
            <a:ext cx="2386768" cy="2290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7" name="그래픽 106" descr="돋보기">
            <a:extLst>
              <a:ext uri="{FF2B5EF4-FFF2-40B4-BE49-F238E27FC236}">
                <a16:creationId xmlns:a16="http://schemas.microsoft.com/office/drawing/2014/main" xmlns="" id="{6958A4AD-7D6B-4456-845D-2322C1FF2B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040749" y="5597294"/>
            <a:ext cx="154947" cy="154947"/>
          </a:xfrm>
          <a:prstGeom prst="rect">
            <a:avLst/>
          </a:prstGeom>
        </p:spPr>
      </p:pic>
      <p:sp>
        <p:nvSpPr>
          <p:cNvPr id="82" name="Rectangle 91">
            <a:extLst>
              <a:ext uri="{FF2B5EF4-FFF2-40B4-BE49-F238E27FC236}">
                <a16:creationId xmlns:a16="http://schemas.microsoft.com/office/drawing/2014/main" xmlns="" id="{110BD38A-4AC6-4BD7-8686-080812A8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84" name="Rectangle 91">
            <a:extLst>
              <a:ext uri="{FF2B5EF4-FFF2-40B4-BE49-F238E27FC236}">
                <a16:creationId xmlns:a16="http://schemas.microsoft.com/office/drawing/2014/main" xmlns="" id="{821B5F2B-6FB2-4942-BCD1-E990EE1D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검색</a:t>
            </a:r>
          </a:p>
        </p:txBody>
      </p:sp>
      <p:sp>
        <p:nvSpPr>
          <p:cNvPr id="85" name="Rectangle 91">
            <a:extLst>
              <a:ext uri="{FF2B5EF4-FFF2-40B4-BE49-F238E27FC236}">
                <a16:creationId xmlns:a16="http://schemas.microsoft.com/office/drawing/2014/main" xmlns="" id="{C2CD5CEC-2899-4B37-927E-63FF81B2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161602"/>
            <a:ext cx="920104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기타</a:t>
            </a:r>
          </a:p>
        </p:txBody>
      </p:sp>
      <p:sp>
        <p:nvSpPr>
          <p:cNvPr id="86" name="Rectangle 91">
            <a:extLst>
              <a:ext uri="{FF2B5EF4-FFF2-40B4-BE49-F238E27FC236}">
                <a16:creationId xmlns:a16="http://schemas.microsoft.com/office/drawing/2014/main" xmlns="" id="{A12B5B68-3B8C-4704-AF7C-5E00DF7C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추가</a:t>
            </a:r>
          </a:p>
        </p:txBody>
      </p:sp>
      <p:sp>
        <p:nvSpPr>
          <p:cNvPr id="87" name="Rectangle 91">
            <a:extLst>
              <a:ext uri="{FF2B5EF4-FFF2-40B4-BE49-F238E27FC236}">
                <a16:creationId xmlns:a16="http://schemas.microsoft.com/office/drawing/2014/main" xmlns="" id="{304E6978-255F-4378-B2D9-059A7BA60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삭제</a:t>
            </a:r>
          </a:p>
        </p:txBody>
      </p:sp>
      <p:sp>
        <p:nvSpPr>
          <p:cNvPr id="111" name="Rectangle 91">
            <a:extLst>
              <a:ext uri="{FF2B5EF4-FFF2-40B4-BE49-F238E27FC236}">
                <a16:creationId xmlns:a16="http://schemas.microsoft.com/office/drawing/2014/main" xmlns="" id="{FA9EF362-7E63-4B90-87E5-F177A8B7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33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▲</a:t>
            </a:r>
          </a:p>
        </p:txBody>
      </p:sp>
      <p:sp>
        <p:nvSpPr>
          <p:cNvPr id="112" name="Rectangle 91">
            <a:extLst>
              <a:ext uri="{FF2B5EF4-FFF2-40B4-BE49-F238E27FC236}">
                <a16:creationId xmlns:a16="http://schemas.microsoft.com/office/drawing/2014/main" xmlns="" id="{956270E3-DE81-4248-8D9A-E1F7FE9E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58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▼</a:t>
            </a:r>
            <a:endParaRPr lang="ko-KR" altLang="en-US" sz="700" b="0" dirty="0"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1DD087F-F5BF-4EC7-A14A-D7FA2052FE73}"/>
              </a:ext>
            </a:extLst>
          </p:cNvPr>
          <p:cNvSpPr/>
          <p:nvPr/>
        </p:nvSpPr>
        <p:spPr>
          <a:xfrm>
            <a:off x="314052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&lt;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21D0D968-1293-4993-A4A3-EFE858D83C50}"/>
              </a:ext>
            </a:extLst>
          </p:cNvPr>
          <p:cNvSpPr/>
          <p:nvPr/>
        </p:nvSpPr>
        <p:spPr>
          <a:xfrm>
            <a:off x="1945090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Rectangle 91">
            <a:extLst>
              <a:ext uri="{FF2B5EF4-FFF2-40B4-BE49-F238E27FC236}">
                <a16:creationId xmlns:a16="http://schemas.microsoft.com/office/drawing/2014/main" xmlns="" id="{27D4A634-05A0-40E6-B1AB-1EAA3438F8B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32133" y="5615390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1E9FAB6-7DF6-480C-A46E-B60FE38DE36B}"/>
              </a:ext>
            </a:extLst>
          </p:cNvPr>
          <p:cNvSpPr/>
          <p:nvPr/>
        </p:nvSpPr>
        <p:spPr>
          <a:xfrm>
            <a:off x="27556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xmlns="" id="{3A376584-9A1E-4315-BCB1-60FBD02A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4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B3ACD512-B5DA-44C4-B264-328D92735277}"/>
              </a:ext>
            </a:extLst>
          </p:cNvPr>
          <p:cNvSpPr/>
          <p:nvPr/>
        </p:nvSpPr>
        <p:spPr>
          <a:xfrm>
            <a:off x="144142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xmlns="" id="{4E972454-BF45-4530-A913-2902B398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0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xmlns="" id="{5AC04118-D4B5-4051-8344-996D21592365}"/>
              </a:ext>
            </a:extLst>
          </p:cNvPr>
          <p:cNvGrpSpPr/>
          <p:nvPr/>
        </p:nvGrpSpPr>
        <p:grpSpPr>
          <a:xfrm>
            <a:off x="275945" y="2223048"/>
            <a:ext cx="2431840" cy="108000"/>
            <a:chOff x="1318145" y="2957819"/>
            <a:chExt cx="2431840" cy="108000"/>
          </a:xfrm>
        </p:grpSpPr>
        <p:sp>
          <p:nvSpPr>
            <p:cNvPr id="130" name="모서리가 둥근 직사각형 31">
              <a:extLst>
                <a:ext uri="{FF2B5EF4-FFF2-40B4-BE49-F238E27FC236}">
                  <a16:creationId xmlns:a16="http://schemas.microsoft.com/office/drawing/2014/main" xmlns="" id="{69DFB76E-D4F3-4EF2-8606-FC32627D7D4E}"/>
                </a:ext>
              </a:extLst>
            </p:cNvPr>
            <p:cNvSpPr/>
            <p:nvPr/>
          </p:nvSpPr>
          <p:spPr>
            <a:xfrm>
              <a:off x="1318145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전체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모서리가 둥근 직사각형 32">
              <a:extLst>
                <a:ext uri="{FF2B5EF4-FFF2-40B4-BE49-F238E27FC236}">
                  <a16:creationId xmlns:a16="http://schemas.microsoft.com/office/drawing/2014/main" xmlns="" id="{3CAA52C0-C571-4B33-B73B-C05DE82F8F0A}"/>
                </a:ext>
              </a:extLst>
            </p:cNvPr>
            <p:cNvSpPr/>
            <p:nvPr/>
          </p:nvSpPr>
          <p:spPr>
            <a:xfrm>
              <a:off x="1858671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어제</a:t>
              </a:r>
            </a:p>
          </p:txBody>
        </p:sp>
        <p:sp>
          <p:nvSpPr>
            <p:cNvPr id="132" name="모서리가 둥근 직사각형 33">
              <a:extLst>
                <a:ext uri="{FF2B5EF4-FFF2-40B4-BE49-F238E27FC236}">
                  <a16:creationId xmlns:a16="http://schemas.microsoft.com/office/drawing/2014/main" xmlns="" id="{14A854DF-0022-468C-82A0-C617415D0E03}"/>
                </a:ext>
              </a:extLst>
            </p:cNvPr>
            <p:cNvSpPr/>
            <p:nvPr/>
          </p:nvSpPr>
          <p:spPr>
            <a:xfrm>
              <a:off x="1588408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오늘</a:t>
              </a:r>
            </a:p>
          </p:txBody>
        </p:sp>
        <p:sp>
          <p:nvSpPr>
            <p:cNvPr id="133" name="모서리가 둥근 직사각형 34">
              <a:extLst>
                <a:ext uri="{FF2B5EF4-FFF2-40B4-BE49-F238E27FC236}">
                  <a16:creationId xmlns:a16="http://schemas.microsoft.com/office/drawing/2014/main" xmlns="" id="{775034C4-318F-4F8C-90E8-23B9FBF1D637}"/>
                </a:ext>
              </a:extLst>
            </p:cNvPr>
            <p:cNvSpPr/>
            <p:nvPr/>
          </p:nvSpPr>
          <p:spPr>
            <a:xfrm>
              <a:off x="2435197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7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일간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모서리가 둥근 직사각형 35">
              <a:extLst>
                <a:ext uri="{FF2B5EF4-FFF2-40B4-BE49-F238E27FC236}">
                  <a16:creationId xmlns:a16="http://schemas.microsoft.com/office/drawing/2014/main" xmlns="" id="{DB02E254-3497-4E2F-A983-EE3E412E568D}"/>
                </a:ext>
              </a:extLst>
            </p:cNvPr>
            <p:cNvSpPr/>
            <p:nvPr/>
          </p:nvSpPr>
          <p:spPr>
            <a:xfrm>
              <a:off x="2128934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5" name="모서리가 둥근 직사각형 36">
              <a:extLst>
                <a:ext uri="{FF2B5EF4-FFF2-40B4-BE49-F238E27FC236}">
                  <a16:creationId xmlns:a16="http://schemas.microsoft.com/office/drawing/2014/main" xmlns="" id="{8617FA0F-F26C-41CB-AA1E-4E3304B88DB6}"/>
                </a:ext>
              </a:extLst>
            </p:cNvPr>
            <p:cNvSpPr/>
            <p:nvPr/>
          </p:nvSpPr>
          <p:spPr>
            <a:xfrm>
              <a:off x="2741460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10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6" name="모서리가 둥근 직사각형 37">
              <a:extLst>
                <a:ext uri="{FF2B5EF4-FFF2-40B4-BE49-F238E27FC236}">
                  <a16:creationId xmlns:a16="http://schemas.microsoft.com/office/drawing/2014/main" xmlns="" id="{E8FB8BD4-C1F4-4831-AC57-B20AC4F528D8}"/>
                </a:ext>
              </a:extLst>
            </p:cNvPr>
            <p:cNvSpPr/>
            <p:nvPr/>
          </p:nvSpPr>
          <p:spPr>
            <a:xfrm>
              <a:off x="3083723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7" name="모서리가 둥근 직사각형 38">
              <a:extLst>
                <a:ext uri="{FF2B5EF4-FFF2-40B4-BE49-F238E27FC236}">
                  <a16:creationId xmlns:a16="http://schemas.microsoft.com/office/drawing/2014/main" xmlns="" id="{1050A0A5-41D2-4C27-933E-4CD8B2338180}"/>
                </a:ext>
              </a:extLst>
            </p:cNvPr>
            <p:cNvSpPr/>
            <p:nvPr/>
          </p:nvSpPr>
          <p:spPr>
            <a:xfrm>
              <a:off x="3425985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FBFE8BE2-FB9B-461D-BB89-2E4498867FED}"/>
              </a:ext>
            </a:extLst>
          </p:cNvPr>
          <p:cNvSpPr/>
          <p:nvPr/>
        </p:nvSpPr>
        <p:spPr>
          <a:xfrm>
            <a:off x="3022665" y="4152457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24575426-8752-4891-973C-1A24938D09D6}"/>
              </a:ext>
            </a:extLst>
          </p:cNvPr>
          <p:cNvSpPr/>
          <p:nvPr/>
        </p:nvSpPr>
        <p:spPr>
          <a:xfrm>
            <a:off x="3994665" y="4152457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52267434-A55D-4326-87D4-F78DC334CAE6}"/>
              </a:ext>
            </a:extLst>
          </p:cNvPr>
          <p:cNvSpPr/>
          <p:nvPr/>
        </p:nvSpPr>
        <p:spPr>
          <a:xfrm>
            <a:off x="5516463" y="5397473"/>
            <a:ext cx="4062002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F71FF97-ACAB-4B9D-9DB3-FBD729C05AEC}"/>
              </a:ext>
            </a:extLst>
          </p:cNvPr>
          <p:cNvSpPr/>
          <p:nvPr/>
        </p:nvSpPr>
        <p:spPr>
          <a:xfrm>
            <a:off x="9436495" y="5397473"/>
            <a:ext cx="144000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▲</a:t>
            </a:r>
            <a:endParaRPr lang="en-US" altLang="ko-KR" sz="800" b="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501E6635-F996-4D12-8E2B-7A08826772EB}"/>
              </a:ext>
            </a:extLst>
          </p:cNvPr>
          <p:cNvSpPr/>
          <p:nvPr/>
        </p:nvSpPr>
        <p:spPr>
          <a:xfrm>
            <a:off x="2524129" y="3249028"/>
            <a:ext cx="597439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73933C65-B136-4515-B735-365FC0CF5833}"/>
              </a:ext>
            </a:extLst>
          </p:cNvPr>
          <p:cNvSpPr/>
          <p:nvPr/>
        </p:nvSpPr>
        <p:spPr>
          <a:xfrm>
            <a:off x="1980901" y="5608241"/>
            <a:ext cx="36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+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34B702D7-6A25-4007-B2C1-4012AF58ED6A}"/>
              </a:ext>
            </a:extLst>
          </p:cNvPr>
          <p:cNvSpPr/>
          <p:nvPr/>
        </p:nvSpPr>
        <p:spPr>
          <a:xfrm>
            <a:off x="2196901" y="560824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Rectangle 171">
            <a:extLst>
              <a:ext uri="{FF2B5EF4-FFF2-40B4-BE49-F238E27FC236}">
                <a16:creationId xmlns:a16="http://schemas.microsoft.com/office/drawing/2014/main" xmlns="" id="{23C22FDD-E98D-48F7-A4FC-07FB3DC4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261" y="3812594"/>
            <a:ext cx="933847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b="0" dirty="0">
                <a:latin typeface="+mn-ea"/>
              </a:rPr>
              <a:t>비활성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7" name="Rectangle 172">
            <a:extLst>
              <a:ext uri="{FF2B5EF4-FFF2-40B4-BE49-F238E27FC236}">
                <a16:creationId xmlns:a16="http://schemas.microsoft.com/office/drawing/2014/main" xmlns="" id="{1B10DB19-8B10-41D1-8C2A-A2DAB76D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052" y="3812594"/>
            <a:ext cx="196056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48" name="Rectangle 171">
            <a:extLst>
              <a:ext uri="{FF2B5EF4-FFF2-40B4-BE49-F238E27FC236}">
                <a16:creationId xmlns:a16="http://schemas.microsoft.com/office/drawing/2014/main" xmlns="" id="{CB2AD40B-1835-4255-A466-EB1CCBE9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706" y="3812594"/>
            <a:ext cx="933847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dirty="0">
                <a:latin typeface="+mn-ea"/>
              </a:rPr>
              <a:t>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9" name="Rectangle 172">
            <a:extLst>
              <a:ext uri="{FF2B5EF4-FFF2-40B4-BE49-F238E27FC236}">
                <a16:creationId xmlns:a16="http://schemas.microsoft.com/office/drawing/2014/main" xmlns="" id="{E39ECD18-9BEC-4CDF-AB24-2DA4D2C3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97" y="3812594"/>
            <a:ext cx="196056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8EB7B849-ECF2-4A13-8609-9CA95AFEEF1B}"/>
              </a:ext>
            </a:extLst>
          </p:cNvPr>
          <p:cNvSpPr/>
          <p:nvPr/>
        </p:nvSpPr>
        <p:spPr>
          <a:xfrm>
            <a:off x="3274627" y="3249028"/>
            <a:ext cx="59743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5915A1F8-5D77-4963-88A5-24032DE9AF1C}"/>
              </a:ext>
            </a:extLst>
          </p:cNvPr>
          <p:cNvGrpSpPr/>
          <p:nvPr/>
        </p:nvGrpSpPr>
        <p:grpSpPr>
          <a:xfrm>
            <a:off x="5514681" y="4761872"/>
            <a:ext cx="4071633" cy="471766"/>
            <a:chOff x="6078170" y="6155941"/>
            <a:chExt cx="4071633" cy="471766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xmlns="" id="{52329005-5A35-45DD-85FB-E8FE246D2CBA}"/>
                </a:ext>
              </a:extLst>
            </p:cNvPr>
            <p:cNvSpPr/>
            <p:nvPr/>
          </p:nvSpPr>
          <p:spPr>
            <a:xfrm>
              <a:off x="6078170" y="6155941"/>
              <a:ext cx="3600033" cy="4717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>
                <a:defRPr/>
              </a:pPr>
              <a:endParaRPr lang="ko-KR" altLang="en-US" sz="8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xmlns="" id="{7AD3A7F5-6F91-490B-AA1A-44DC881BFD47}"/>
                </a:ext>
              </a:extLst>
            </p:cNvPr>
            <p:cNvSpPr/>
            <p:nvPr/>
          </p:nvSpPr>
          <p:spPr>
            <a:xfrm>
              <a:off x="9678203" y="6155941"/>
              <a:ext cx="471600" cy="4717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등록</a:t>
              </a:r>
            </a:p>
          </p:txBody>
        </p:sp>
      </p:grpSp>
      <p:grpSp>
        <p:nvGrpSpPr>
          <p:cNvPr id="154" name="그룹 11">
            <a:extLst>
              <a:ext uri="{FF2B5EF4-FFF2-40B4-BE49-F238E27FC236}">
                <a16:creationId xmlns:a16="http://schemas.microsoft.com/office/drawing/2014/main" xmlns="" id="{8C920939-23DF-4490-AFC9-66F2DFEF66F3}"/>
              </a:ext>
            </a:extLst>
          </p:cNvPr>
          <p:cNvGrpSpPr>
            <a:grpSpLocks/>
          </p:cNvGrpSpPr>
          <p:nvPr/>
        </p:nvGrpSpPr>
        <p:grpSpPr bwMode="auto">
          <a:xfrm>
            <a:off x="2444176" y="6374559"/>
            <a:ext cx="2787786" cy="215588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5" name="자유형 14">
              <a:extLst>
                <a:ext uri="{FF2B5EF4-FFF2-40B4-BE49-F238E27FC236}">
                  <a16:creationId xmlns:a16="http://schemas.microsoft.com/office/drawing/2014/main" xmlns="" id="{42D71F82-D66A-48E4-AEBF-671B4AD34B60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6" name="자유형 16">
              <a:extLst>
                <a:ext uri="{FF2B5EF4-FFF2-40B4-BE49-F238E27FC236}">
                  <a16:creationId xmlns:a16="http://schemas.microsoft.com/office/drawing/2014/main" xmlns="" id="{57CCB6A1-96F5-4881-B90D-A6BD4D715863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7" name="자유형 15">
              <a:extLst>
                <a:ext uri="{FF2B5EF4-FFF2-40B4-BE49-F238E27FC236}">
                  <a16:creationId xmlns:a16="http://schemas.microsoft.com/office/drawing/2014/main" xmlns="" id="{4B9290F0-9401-4575-88DD-64CF73F19CC1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158" name="그룹 11">
            <a:extLst>
              <a:ext uri="{FF2B5EF4-FFF2-40B4-BE49-F238E27FC236}">
                <a16:creationId xmlns:a16="http://schemas.microsoft.com/office/drawing/2014/main" xmlns="" id="{E368687D-23C8-4D00-8EA3-3A4D3F4BC79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163091" y="4002066"/>
            <a:ext cx="830744" cy="153432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9" name="자유형 14">
              <a:extLst>
                <a:ext uri="{FF2B5EF4-FFF2-40B4-BE49-F238E27FC236}">
                  <a16:creationId xmlns:a16="http://schemas.microsoft.com/office/drawing/2014/main" xmlns="" id="{3B2E08D8-33BA-400E-A5DF-8030A5747513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0" name="자유형 16">
              <a:extLst>
                <a:ext uri="{FF2B5EF4-FFF2-40B4-BE49-F238E27FC236}">
                  <a16:creationId xmlns:a16="http://schemas.microsoft.com/office/drawing/2014/main" xmlns="" id="{F970BF7C-3C3F-4DC6-AFDF-AB733B2EFAA4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1" name="자유형 15">
              <a:extLst>
                <a:ext uri="{FF2B5EF4-FFF2-40B4-BE49-F238E27FC236}">
                  <a16:creationId xmlns:a16="http://schemas.microsoft.com/office/drawing/2014/main" xmlns="" id="{6994B268-2A48-4158-9B85-9D5C0FD06FFF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F1C8E90C-3964-420F-86ED-EC898BECF95F}"/>
              </a:ext>
            </a:extLst>
          </p:cNvPr>
          <p:cNvSpPr/>
          <p:nvPr/>
        </p:nvSpPr>
        <p:spPr>
          <a:xfrm>
            <a:off x="2528813" y="5625459"/>
            <a:ext cx="10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xmlns="" id="{856D28FF-075B-48AF-9531-33AF0774AA59}"/>
              </a:ext>
            </a:extLst>
          </p:cNvPr>
          <p:cNvGrpSpPr/>
          <p:nvPr/>
        </p:nvGrpSpPr>
        <p:grpSpPr>
          <a:xfrm>
            <a:off x="9274495" y="2346010"/>
            <a:ext cx="468000" cy="433093"/>
            <a:chOff x="-592183" y="5278583"/>
            <a:chExt cx="468000" cy="433093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xmlns="" id="{FD732682-B0A1-4B80-AB3F-6CEA9989DBA9}"/>
                </a:ext>
              </a:extLst>
            </p:cNvPr>
            <p:cNvGrpSpPr/>
            <p:nvPr/>
          </p:nvGrpSpPr>
          <p:grpSpPr>
            <a:xfrm>
              <a:off x="-592183" y="5278583"/>
              <a:ext cx="468000" cy="433093"/>
              <a:chOff x="-1697361" y="4221313"/>
              <a:chExt cx="1592710" cy="1490364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xmlns="" id="{2250C152-A2B3-4CC9-A954-1A9E25AAE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66436"/>
                <a:ext cx="1592706" cy="144523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xmlns="" id="{AC8103D5-B712-4684-B73B-43305840D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69011" y="4227840"/>
                <a:ext cx="1564360" cy="148383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xmlns="" id="{7E9A0B33-35E2-44B9-9EE2-A04D4D3B9244}"/>
                  </a:ext>
                </a:extLst>
              </p:cNvPr>
              <p:cNvSpPr/>
              <p:nvPr/>
            </p:nvSpPr>
            <p:spPr>
              <a:xfrm>
                <a:off x="-1697358" y="4227841"/>
                <a:ext cx="1592707" cy="1483836"/>
              </a:xfrm>
              <a:prstGeom prst="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xmlns="" id="{4375BAFC-0904-4EB9-93F1-C8B68BEF8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21313"/>
                <a:ext cx="1592706" cy="149036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xmlns="" id="{F90A8303-D9C0-4390-8FA9-3C2057BA1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97361" y="4227838"/>
                <a:ext cx="1592708" cy="146921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xmlns="" id="{C30F4486-B992-42BE-AF43-42D9CBC894E7}"/>
                </a:ext>
              </a:extLst>
            </p:cNvPr>
            <p:cNvSpPr/>
            <p:nvPr/>
          </p:nvSpPr>
          <p:spPr>
            <a:xfrm>
              <a:off x="-517954" y="5336616"/>
              <a:ext cx="319542" cy="3189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상품</a:t>
              </a:r>
              <a:endParaRPr lang="en-US" altLang="ko-KR" sz="800" dirty="0">
                <a:latin typeface="+mn-ea"/>
              </a:endParaRPr>
            </a:p>
            <a:p>
              <a:pPr algn="ctr"/>
              <a:r>
                <a:rPr lang="en-US" altLang="ko-KR" sz="800" dirty="0">
                  <a:latin typeface="+mn-ea"/>
                </a:rPr>
                <a:t>IMG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D42107CA-2EBD-476A-9D6C-744B1AC8C86E}"/>
              </a:ext>
            </a:extLst>
          </p:cNvPr>
          <p:cNvSpPr/>
          <p:nvPr/>
        </p:nvSpPr>
        <p:spPr>
          <a:xfrm>
            <a:off x="3027344" y="5215073"/>
            <a:ext cx="860109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★ ★ ★ ★ ★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9F3FBD02-F1D3-45FB-9425-A7D3561BD8AE}"/>
              </a:ext>
            </a:extLst>
          </p:cNvPr>
          <p:cNvSpPr/>
          <p:nvPr/>
        </p:nvSpPr>
        <p:spPr>
          <a:xfrm>
            <a:off x="3855370" y="5215073"/>
            <a:ext cx="144000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637A0F08-E2C7-4DA3-9F4E-07DC05EA1C9D}"/>
              </a:ext>
            </a:extLst>
          </p:cNvPr>
          <p:cNvSpPr/>
          <p:nvPr/>
        </p:nvSpPr>
        <p:spPr>
          <a:xfrm>
            <a:off x="3022665" y="4157110"/>
            <a:ext cx="1116000" cy="57644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전체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상품명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상품설명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C7C8A419-28AF-4281-88F9-EE5D7ADE244D}"/>
              </a:ext>
            </a:extLst>
          </p:cNvPr>
          <p:cNvSpPr txBox="1"/>
          <p:nvPr/>
        </p:nvSpPr>
        <p:spPr>
          <a:xfrm>
            <a:off x="65692" y="129164"/>
            <a:ext cx="182390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공통폼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68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63547"/>
              </p:ext>
            </p:extLst>
          </p:nvPr>
        </p:nvGraphicFramePr>
        <p:xfrm>
          <a:off x="7724950" y="812960"/>
          <a:ext cx="2118956" cy="22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비교상품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예시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입점사명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입점사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내 검색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비교상품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화면의 기능과 동일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목록 상단영역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비교상품 화면과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입점사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화면에서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입점사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필터 선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 없음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비교상품 화면과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2480" y="692696"/>
            <a:ext cx="2903973" cy="323165"/>
            <a:chOff x="3566891" y="702415"/>
            <a:chExt cx="2903973" cy="323165"/>
          </a:xfrm>
        </p:grpSpPr>
        <p:sp>
          <p:nvSpPr>
            <p:cNvPr id="8" name="TextBox 7"/>
            <p:cNvSpPr txBox="1"/>
            <p:nvPr/>
          </p:nvSpPr>
          <p:spPr>
            <a:xfrm>
              <a:off x="3884697" y="702415"/>
              <a:ext cx="22140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err="1" smtClean="0">
                  <a:latin typeface="+mn-ea"/>
                </a:rPr>
                <a:t>입점사명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9" name="갈매기형 수장 8"/>
            <p:cNvSpPr/>
            <p:nvPr/>
          </p:nvSpPr>
          <p:spPr>
            <a:xfrm flipH="1">
              <a:off x="3566891" y="794724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3499" y="754516"/>
              <a:ext cx="235804" cy="218962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6256726" y="775405"/>
              <a:ext cx="214138" cy="177185"/>
              <a:chOff x="3007810" y="776345"/>
              <a:chExt cx="214138" cy="17718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3728864" y="332076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err="1">
                <a:latin typeface="+mn-ea"/>
              </a:rPr>
              <a:t>입점사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비교상품 목록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168131" y="1843295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판매인기순 ▼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171050" y="6355143"/>
            <a:ext cx="3082467" cy="512759"/>
            <a:chOff x="168636" y="6094330"/>
            <a:chExt cx="3082467" cy="512759"/>
          </a:xfrm>
        </p:grpSpPr>
        <p:sp>
          <p:nvSpPr>
            <p:cNvPr id="100" name="직사각형 99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23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133" name="TextBox 132"/>
          <p:cNvSpPr txBox="1"/>
          <p:nvPr/>
        </p:nvSpPr>
        <p:spPr>
          <a:xfrm>
            <a:off x="177400" y="1850666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53" y="2232916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직선 연결선 134"/>
          <p:cNvCxnSpPr/>
          <p:nvPr/>
        </p:nvCxnSpPr>
        <p:spPr>
          <a:xfrm>
            <a:off x="182084" y="2081465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902020" y="257718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36" y="1871171"/>
            <a:ext cx="164542" cy="164542"/>
          </a:xfrm>
          <a:prstGeom prst="rect">
            <a:avLst/>
          </a:prstGeom>
        </p:spPr>
      </p:pic>
      <p:cxnSp>
        <p:nvCxnSpPr>
          <p:cNvPr id="157" name="직선 연결선 156"/>
          <p:cNvCxnSpPr/>
          <p:nvPr/>
        </p:nvCxnSpPr>
        <p:spPr>
          <a:xfrm>
            <a:off x="207251" y="2403406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804437" y="1860449"/>
            <a:ext cx="718862" cy="195814"/>
            <a:chOff x="171313" y="2872386"/>
            <a:chExt cx="718862" cy="195814"/>
          </a:xfrm>
        </p:grpSpPr>
        <p:sp>
          <p:nvSpPr>
            <p:cNvPr id="159" name="TextBox 158"/>
            <p:cNvSpPr txBox="1"/>
            <p:nvPr/>
          </p:nvSpPr>
          <p:spPr>
            <a:xfrm>
              <a:off x="171313" y="2872386"/>
              <a:ext cx="691165" cy="195814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 제외</a:t>
              </a: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667002" y="2906453"/>
              <a:ext cx="223173" cy="128429"/>
              <a:chOff x="667002" y="2914257"/>
              <a:chExt cx="223173" cy="128429"/>
            </a:xfrm>
          </p:grpSpPr>
          <p:sp>
            <p:nvSpPr>
              <p:cNvPr id="164" name="모서리가 둥근 직사각형 163"/>
              <p:cNvSpPr/>
              <p:nvPr/>
            </p:nvSpPr>
            <p:spPr>
              <a:xfrm>
                <a:off x="667002" y="2914257"/>
                <a:ext cx="223173" cy="1284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674212" y="2927214"/>
                <a:ext cx="97741" cy="103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</p:grpSp>
      </p:grpSp>
      <p:sp>
        <p:nvSpPr>
          <p:cNvPr id="166" name="TextBox 165"/>
          <p:cNvSpPr txBox="1"/>
          <p:nvPr/>
        </p:nvSpPr>
        <p:spPr>
          <a:xfrm>
            <a:off x="241011" y="2141809"/>
            <a:ext cx="3643686" cy="195814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4711" y="179035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177" name="직사각형 176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178" name="그룹 177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입점사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1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2" name="타원 18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54221" y="107907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203510" y="1543153"/>
            <a:ext cx="3593765" cy="202375"/>
            <a:chOff x="305666" y="1653323"/>
            <a:chExt cx="3593765" cy="202375"/>
          </a:xfrm>
        </p:grpSpPr>
        <p:sp>
          <p:nvSpPr>
            <p:cNvPr id="184" name="모서리가 둥근 직사각형 183"/>
            <p:cNvSpPr/>
            <p:nvPr/>
          </p:nvSpPr>
          <p:spPr>
            <a:xfrm>
              <a:off x="305666" y="1660122"/>
              <a:ext cx="864358" cy="195576"/>
            </a:xfrm>
            <a:prstGeom prst="round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전문의약품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1211898" y="1659308"/>
              <a:ext cx="864358" cy="19557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일반의약품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2124456" y="1657962"/>
              <a:ext cx="864358" cy="19557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의료소모품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3035073" y="1653323"/>
              <a:ext cx="864358" cy="19557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기타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8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42" y="1675921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타원 18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157498" y="73748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-208418" y="2644320"/>
            <a:ext cx="3821721" cy="3576183"/>
            <a:chOff x="-168668" y="2246299"/>
            <a:chExt cx="3821721" cy="3576183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2EF2311C-8635-467B-9CF7-F1C24E3DCB6E}"/>
                </a:ext>
              </a:extLst>
            </p:cNvPr>
            <p:cNvSpPr/>
            <p:nvPr/>
          </p:nvSpPr>
          <p:spPr>
            <a:xfrm>
              <a:off x="-168668" y="2761924"/>
              <a:ext cx="382172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rgbClr val="231F2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판매중인 상품이 없습니다</a:t>
              </a:r>
              <a:r>
                <a:rPr lang="en-US" altLang="ko-KR" sz="800" dirty="0" smtClean="0">
                  <a:solidFill>
                    <a:srgbClr val="231F2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.</a:t>
              </a:r>
              <a:endParaRPr lang="en-US" altLang="ko-KR" sz="80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1586764" y="2246299"/>
              <a:ext cx="395768" cy="463234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icon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58212" y="3062926"/>
              <a:ext cx="2711074" cy="2759556"/>
              <a:chOff x="358212" y="3062926"/>
              <a:chExt cx="2711074" cy="2759556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358212" y="3062926"/>
                <a:ext cx="2700300" cy="2759556"/>
              </a:xfrm>
              <a:prstGeom prst="roundRect">
                <a:avLst>
                  <a:gd name="adj" fmla="val 567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62075" y="3197717"/>
                <a:ext cx="1229528" cy="14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인기 </a:t>
                </a:r>
                <a:r>
                  <a:rPr lang="ko-KR" altLang="en-US" sz="9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검색어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1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수액세트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2</a:t>
                </a:r>
                <a:r>
                  <a:rPr lang="en-US" altLang="ko-KR" sz="800" b="1" dirty="0">
                    <a:solidFill>
                      <a:srgbClr val="32B6BD"/>
                    </a:solidFill>
                    <a:latin typeface="+mn-ea"/>
                  </a:rPr>
                  <a:t>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3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모아랩밴드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4  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독감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 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위너프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839758" y="3586830"/>
                <a:ext cx="12295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플루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7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리피션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20%...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8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콤비플렉스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9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페린젝트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엔에스주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896655" y="4698159"/>
                <a:ext cx="1640031" cy="915236"/>
                <a:chOff x="2335424" y="3719524"/>
                <a:chExt cx="1834436" cy="1104084"/>
              </a:xfrm>
            </p:grpSpPr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2335424" y="3719524"/>
                  <a:ext cx="1834436" cy="1104084"/>
                </a:xfrm>
                <a:prstGeom prst="roundRect">
                  <a:avLst>
                    <a:gd name="adj" fmla="val 6192"/>
                  </a:avLst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800" smtClean="0">
                      <a:solidFill>
                        <a:schemeClr val="tx1"/>
                      </a:solidFill>
                      <a:latin typeface="+mn-ea"/>
                    </a:rPr>
                    <a:t>광고배너</a:t>
                  </a:r>
                  <a:endParaRPr lang="ko-KR" altLang="en-US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76" name="그룹 75"/>
                <p:cNvGrpSpPr/>
                <p:nvPr/>
              </p:nvGrpSpPr>
              <p:grpSpPr>
                <a:xfrm>
                  <a:off x="3107351" y="4576973"/>
                  <a:ext cx="1017061" cy="216403"/>
                  <a:chOff x="6391002" y="4666148"/>
                  <a:chExt cx="1017061" cy="216403"/>
                </a:xfrm>
              </p:grpSpPr>
              <p:pic>
                <p:nvPicPr>
                  <p:cNvPr id="77" name="Google Shape;240;p11" descr="C:\Users\pixdine069\Desktop\참고자료\참고이미지\DefaultIcon\png\16x16\MD-pause.png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/>
                  <a:stretch/>
                </p:blipFill>
                <p:spPr>
                  <a:xfrm>
                    <a:off x="7238655" y="4690287"/>
                    <a:ext cx="169408" cy="1681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8" name="Google Shape;241;p11"/>
                  <p:cNvSpPr/>
                  <p:nvPr/>
                </p:nvSpPr>
                <p:spPr>
                  <a:xfrm>
                    <a:off x="6391002" y="4666148"/>
                    <a:ext cx="788278" cy="216403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01/10   &lt; &gt;</a:t>
                    </a:r>
                    <a:endParaRPr sz="800" dirty="0">
                      <a:solidFill>
                        <a:schemeClr val="bg1">
                          <a:lumMod val="50000"/>
                        </a:schemeClr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8248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804437" y="1625903"/>
            <a:ext cx="718862" cy="195814"/>
            <a:chOff x="171313" y="2872386"/>
            <a:chExt cx="718862" cy="195814"/>
          </a:xfrm>
        </p:grpSpPr>
        <p:sp>
          <p:nvSpPr>
            <p:cNvPr id="153" name="TextBox 152"/>
            <p:cNvSpPr txBox="1"/>
            <p:nvPr/>
          </p:nvSpPr>
          <p:spPr>
            <a:xfrm>
              <a:off x="171313" y="2872386"/>
              <a:ext cx="691165" cy="195814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 제외</a:t>
              </a: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667002" y="2906453"/>
              <a:ext cx="223173" cy="128429"/>
              <a:chOff x="667002" y="2914257"/>
              <a:chExt cx="223173" cy="128429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667002" y="2914257"/>
                <a:ext cx="223173" cy="1284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674212" y="2927214"/>
                <a:ext cx="97741" cy="103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93587"/>
              </p:ext>
            </p:extLst>
          </p:nvPr>
        </p:nvGraphicFramePr>
        <p:xfrm>
          <a:off x="7717630" y="809628"/>
          <a:ext cx="2119314" cy="31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0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가격비교 상품 목록 화면 정의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해당되는 마스터 상품만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마스터상품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default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선택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[2a]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마스터상품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터치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상품목록 화면으로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목록 추가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당기면 상품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추가되어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707373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3672265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9202189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8613971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0638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86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864" y="332076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err="1">
                <a:latin typeface="+mn-ea"/>
              </a:rPr>
              <a:t>입점사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비교상품 목록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69714" y="6012585"/>
            <a:ext cx="3082467" cy="512759"/>
            <a:chOff x="168636" y="6094330"/>
            <a:chExt cx="3082467" cy="512759"/>
          </a:xfrm>
        </p:grpSpPr>
        <p:sp>
          <p:nvSpPr>
            <p:cNvPr id="37" name="직사각형 3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43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10" name="직사각형 9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입점사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" name="그룹 34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105" name="갈매기형 수장 104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err="1" smtClean="0">
                  <a:latin typeface="+mn-ea"/>
                </a:rPr>
                <a:t>입점사명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cxnSp>
        <p:nvCxnSpPr>
          <p:cNvPr id="8" name="직선 연결선 7"/>
          <p:cNvCxnSpPr/>
          <p:nvPr/>
        </p:nvCxnSpPr>
        <p:spPr>
          <a:xfrm>
            <a:off x="182084" y="1846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7400" y="1616120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82084" y="1846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47731" y="1609447"/>
            <a:ext cx="940054" cy="215444"/>
            <a:chOff x="2247731" y="1609447"/>
            <a:chExt cx="940054" cy="215444"/>
          </a:xfrm>
        </p:grpSpPr>
        <p:sp>
          <p:nvSpPr>
            <p:cNvPr id="53" name="TextBox 52"/>
            <p:cNvSpPr txBox="1"/>
            <p:nvPr/>
          </p:nvSpPr>
          <p:spPr>
            <a:xfrm>
              <a:off x="2247731" y="1609447"/>
              <a:ext cx="9191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판매인기순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V</a:t>
              </a:r>
              <a:endPara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283" y="1650976"/>
              <a:ext cx="142502" cy="142502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07251" y="1891594"/>
            <a:ext cx="3009623" cy="2003969"/>
            <a:chOff x="207251" y="2203188"/>
            <a:chExt cx="3009623" cy="2003969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07251" y="2203188"/>
              <a:ext cx="2995509" cy="2003969"/>
            </a:xfrm>
            <a:prstGeom prst="roundRect">
              <a:avLst>
                <a:gd name="adj" fmla="val 46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331849" y="2294512"/>
              <a:ext cx="871826" cy="867136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207251" y="3234041"/>
              <a:ext cx="29955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/>
            <p:cNvGrpSpPr/>
            <p:nvPr/>
          </p:nvGrpSpPr>
          <p:grpSpPr>
            <a:xfrm>
              <a:off x="327778" y="3319861"/>
              <a:ext cx="2755339" cy="276999"/>
              <a:chOff x="418915" y="3505570"/>
              <a:chExt cx="2986199" cy="276999"/>
            </a:xfrm>
          </p:grpSpPr>
          <p:sp>
            <p:nvSpPr>
              <p:cNvPr id="116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8915" y="3569422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4987" y="3515385"/>
                <a:ext cx="1416296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+mn-ea"/>
                  </a:rPr>
                  <a:t>2MLX1V/BOX 160EA </a:t>
                </a: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2777895" y="3505570"/>
                <a:ext cx="627219" cy="276999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48,000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~</a:t>
                </a:r>
                <a:endParaRPr lang="en-US" altLang="ko-KR" sz="700" strike="sngStrike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327428" y="3623022"/>
              <a:ext cx="2797474" cy="276999"/>
              <a:chOff x="421553" y="3819482"/>
              <a:chExt cx="2986901" cy="276999"/>
            </a:xfrm>
          </p:grpSpPr>
          <p:sp>
            <p:nvSpPr>
              <p:cNvPr id="120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1553" y="3883334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7625" y="3829297"/>
                <a:ext cx="1700727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latin typeface="+mn-ea"/>
                  </a:rPr>
                  <a:t>2MLX1V/BOX </a:t>
                </a:r>
                <a:r>
                  <a:rPr lang="en-US" altLang="ko-KR" sz="800" dirty="0" smtClean="0">
                    <a:latin typeface="+mn-ea"/>
                  </a:rPr>
                  <a:t>100EA</a:t>
                </a:r>
                <a:endParaRPr lang="en-US" altLang="ko-KR" sz="800" dirty="0">
                  <a:latin typeface="+mn-ea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781235" y="3819482"/>
                <a:ext cx="627219" cy="276999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54,000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~</a:t>
                </a:r>
                <a:endParaRPr lang="en-US" altLang="ko-KR" sz="700" strike="sngStrike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340189" y="3924105"/>
              <a:ext cx="2705093" cy="257369"/>
              <a:chOff x="428349" y="4109814"/>
              <a:chExt cx="2884812" cy="257369"/>
            </a:xfrm>
          </p:grpSpPr>
          <p:sp>
            <p:nvSpPr>
              <p:cNvPr id="124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8349" y="4163851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5193" y="4109814"/>
                <a:ext cx="1700727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2MLX1V/BOX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50EA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2979292" y="4111892"/>
                <a:ext cx="333869" cy="253211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품절</a:t>
                </a:r>
                <a:endParaRPr lang="en-US" altLang="ko-KR" sz="700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1247906" y="2513733"/>
              <a:ext cx="1968968" cy="280452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err="1"/>
                <a:t>페린젝트주</a:t>
              </a:r>
              <a:r>
                <a:rPr lang="en-US" altLang="ko-KR" sz="900" b="1" dirty="0"/>
                <a:t>(100mg) </a:t>
              </a:r>
              <a:r>
                <a:rPr lang="en-US" altLang="ko-KR" sz="900" b="1" dirty="0" smtClean="0"/>
                <a:t>2mLx1V</a:t>
              </a:r>
              <a:endParaRPr lang="en-US" altLang="ko-KR" sz="900" b="1" dirty="0" smtClean="0">
                <a:latin typeface="+mn-ea"/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1247906" y="2333685"/>
              <a:ext cx="1423086" cy="161983"/>
              <a:chOff x="1382203" y="2300901"/>
              <a:chExt cx="1423086" cy="161983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1382203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베스트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867769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MD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추천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2352656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신상품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34" name="직사각형 133"/>
            <p:cNvSpPr/>
            <p:nvPr/>
          </p:nvSpPr>
          <p:spPr>
            <a:xfrm>
              <a:off x="1247906" y="2776978"/>
              <a:ext cx="16513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제조사명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JW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중외제약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대표코드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A123456781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201430" y="3941287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26028" y="4032611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201430" y="4972140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321957" y="5057960"/>
            <a:ext cx="2755339" cy="276999"/>
            <a:chOff x="418915" y="3505570"/>
            <a:chExt cx="2986199" cy="276999"/>
          </a:xfrm>
        </p:grpSpPr>
        <p:sp>
          <p:nvSpPr>
            <p:cNvPr id="179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321607" y="5361121"/>
            <a:ext cx="2797474" cy="276999"/>
            <a:chOff x="421553" y="3819482"/>
            <a:chExt cx="2986901" cy="276999"/>
          </a:xfrm>
        </p:grpSpPr>
        <p:sp>
          <p:nvSpPr>
            <p:cNvPr id="176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334368" y="5662204"/>
            <a:ext cx="2705093" cy="257369"/>
            <a:chOff x="428349" y="4109814"/>
            <a:chExt cx="2884812" cy="257369"/>
          </a:xfrm>
        </p:grpSpPr>
        <p:sp>
          <p:nvSpPr>
            <p:cNvPr id="173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296E7CBC-E45F-4298-98C3-B16CCA0A178E}"/>
              </a:ext>
            </a:extLst>
          </p:cNvPr>
          <p:cNvSpPr txBox="1"/>
          <p:nvPr/>
        </p:nvSpPr>
        <p:spPr>
          <a:xfrm>
            <a:off x="1242085" y="4251832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 smtClean="0"/>
              <a:t>(</a:t>
            </a:r>
            <a:r>
              <a:rPr lang="en-US" altLang="ko-KR" sz="900" b="1" dirty="0"/>
              <a:t>5</a:t>
            </a:r>
            <a:r>
              <a:rPr lang="en-US" altLang="ko-KR" sz="900" b="1" dirty="0" smtClean="0"/>
              <a:t>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1242085" y="4071784"/>
            <a:ext cx="1423086" cy="161983"/>
            <a:chOff x="1382203" y="2300901"/>
            <a:chExt cx="1423086" cy="161983"/>
          </a:xfrm>
        </p:grpSpPr>
        <p:sp>
          <p:nvSpPr>
            <p:cNvPr id="170" name="모서리가 둥근 직사각형 169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1242085" y="4515077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A123456789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04800" y="186718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20582" y="3034350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2a</a:t>
            </a:r>
            <a:endParaRPr lang="ko-KR" altLang="en-US" sz="700" b="1" dirty="0">
              <a:latin typeface="+mn-ea"/>
            </a:endParaRPr>
          </a:p>
        </p:txBody>
      </p:sp>
      <p:pic>
        <p:nvPicPr>
          <p:cNvPr id="235" name="그림 2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32" y="5277265"/>
            <a:ext cx="360234" cy="360234"/>
          </a:xfrm>
          <a:prstGeom prst="rect">
            <a:avLst/>
          </a:prstGeom>
        </p:spPr>
      </p:pic>
      <p:grpSp>
        <p:nvGrpSpPr>
          <p:cNvPr id="236" name="그룹 235"/>
          <p:cNvGrpSpPr/>
          <p:nvPr/>
        </p:nvGrpSpPr>
        <p:grpSpPr>
          <a:xfrm>
            <a:off x="3584848" y="731456"/>
            <a:ext cx="2903973" cy="226591"/>
            <a:chOff x="252703" y="735271"/>
            <a:chExt cx="2903973" cy="226591"/>
          </a:xfrm>
        </p:grpSpPr>
        <p:sp>
          <p:nvSpPr>
            <p:cNvPr id="237" name="갈매기형 수장 236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err="1" smtClean="0">
                  <a:latin typeface="+mn-ea"/>
                </a:rPr>
                <a:t>입점사명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240" name="그룹 239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241" name="그림 24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283" name="모서리가 둥근 직사각형 282"/>
          <p:cNvSpPr/>
          <p:nvPr/>
        </p:nvSpPr>
        <p:spPr>
          <a:xfrm>
            <a:off x="3532026" y="1056061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4" name="모서리가 둥근 직사각형 283"/>
          <p:cNvSpPr/>
          <p:nvPr/>
        </p:nvSpPr>
        <p:spPr>
          <a:xfrm>
            <a:off x="3656624" y="1147385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5" name="직선 연결선 284"/>
          <p:cNvCxnSpPr/>
          <p:nvPr/>
        </p:nvCxnSpPr>
        <p:spPr>
          <a:xfrm>
            <a:off x="3532026" y="2086914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그룹 285"/>
          <p:cNvGrpSpPr/>
          <p:nvPr/>
        </p:nvGrpSpPr>
        <p:grpSpPr>
          <a:xfrm>
            <a:off x="3652553" y="2172734"/>
            <a:ext cx="2755339" cy="276999"/>
            <a:chOff x="418915" y="3505570"/>
            <a:chExt cx="2986199" cy="276999"/>
          </a:xfrm>
        </p:grpSpPr>
        <p:sp>
          <p:nvSpPr>
            <p:cNvPr id="287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3652203" y="2475895"/>
            <a:ext cx="2797474" cy="276999"/>
            <a:chOff x="421553" y="3819482"/>
            <a:chExt cx="2986901" cy="276999"/>
          </a:xfrm>
        </p:grpSpPr>
        <p:sp>
          <p:nvSpPr>
            <p:cNvPr id="291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4" name="그룹 293"/>
          <p:cNvGrpSpPr/>
          <p:nvPr/>
        </p:nvGrpSpPr>
        <p:grpSpPr>
          <a:xfrm>
            <a:off x="3664964" y="2776978"/>
            <a:ext cx="2705093" cy="257369"/>
            <a:chOff x="428349" y="4109814"/>
            <a:chExt cx="2884812" cy="257369"/>
          </a:xfrm>
        </p:grpSpPr>
        <p:sp>
          <p:nvSpPr>
            <p:cNvPr id="295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98" name="TextBox 297">
            <a:extLst>
              <a:ext uri="{FF2B5EF4-FFF2-40B4-BE49-F238E27FC236}">
                <a16:creationId xmlns="" xmlns:a16="http://schemas.microsoft.com/office/drawing/2014/main" id="{296E7CBC-E45F-4298-98C3-B16CCA0A178E}"/>
              </a:ext>
            </a:extLst>
          </p:cNvPr>
          <p:cNvSpPr txBox="1"/>
          <p:nvPr/>
        </p:nvSpPr>
        <p:spPr>
          <a:xfrm>
            <a:off x="4572681" y="1366606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 smtClean="0"/>
              <a:t>(</a:t>
            </a:r>
            <a:r>
              <a:rPr lang="en-US" altLang="ko-KR" sz="900" b="1" dirty="0"/>
              <a:t>2</a:t>
            </a:r>
            <a:r>
              <a:rPr lang="en-US" altLang="ko-KR" sz="900" b="1" dirty="0" smtClean="0"/>
              <a:t>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299" name="그룹 298"/>
          <p:cNvGrpSpPr/>
          <p:nvPr/>
        </p:nvGrpSpPr>
        <p:grpSpPr>
          <a:xfrm>
            <a:off x="4572681" y="1186558"/>
            <a:ext cx="1423086" cy="161983"/>
            <a:chOff x="1382203" y="2300901"/>
            <a:chExt cx="1423086" cy="161983"/>
          </a:xfrm>
        </p:grpSpPr>
        <p:sp>
          <p:nvSpPr>
            <p:cNvPr id="300" name="모서리가 둥근 직사각형 299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1" name="모서리가 둥근 직사각형 300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2" name="모서리가 둥근 직사각형 301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03" name="직사각형 302"/>
          <p:cNvSpPr/>
          <p:nvPr/>
        </p:nvSpPr>
        <p:spPr>
          <a:xfrm>
            <a:off x="4572681" y="1629851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A123456785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3532026" y="3114741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3656624" y="3206065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09" name="직선 연결선 308"/>
          <p:cNvCxnSpPr/>
          <p:nvPr/>
        </p:nvCxnSpPr>
        <p:spPr>
          <a:xfrm>
            <a:off x="3532026" y="4145594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그룹 309"/>
          <p:cNvGrpSpPr/>
          <p:nvPr/>
        </p:nvGrpSpPr>
        <p:grpSpPr>
          <a:xfrm>
            <a:off x="3652553" y="4231414"/>
            <a:ext cx="2755339" cy="276999"/>
            <a:chOff x="418915" y="3505570"/>
            <a:chExt cx="2986199" cy="276999"/>
          </a:xfrm>
        </p:grpSpPr>
        <p:sp>
          <p:nvSpPr>
            <p:cNvPr id="311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4" name="그룹 313"/>
          <p:cNvGrpSpPr/>
          <p:nvPr/>
        </p:nvGrpSpPr>
        <p:grpSpPr>
          <a:xfrm>
            <a:off x="3652203" y="4534575"/>
            <a:ext cx="2797474" cy="276999"/>
            <a:chOff x="421553" y="3819482"/>
            <a:chExt cx="2986901" cy="276999"/>
          </a:xfrm>
        </p:grpSpPr>
        <p:sp>
          <p:nvSpPr>
            <p:cNvPr id="315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8" name="그룹 317"/>
          <p:cNvGrpSpPr/>
          <p:nvPr/>
        </p:nvGrpSpPr>
        <p:grpSpPr>
          <a:xfrm>
            <a:off x="3664964" y="4835658"/>
            <a:ext cx="2705093" cy="257369"/>
            <a:chOff x="428349" y="4109814"/>
            <a:chExt cx="2884812" cy="257369"/>
          </a:xfrm>
        </p:grpSpPr>
        <p:sp>
          <p:nvSpPr>
            <p:cNvPr id="319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22" name="TextBox 321">
            <a:extLst>
              <a:ext uri="{FF2B5EF4-FFF2-40B4-BE49-F238E27FC236}">
                <a16:creationId xmlns="" xmlns:a16="http://schemas.microsoft.com/office/drawing/2014/main" id="{296E7CBC-E45F-4298-98C3-B16CCA0A178E}"/>
              </a:ext>
            </a:extLst>
          </p:cNvPr>
          <p:cNvSpPr txBox="1"/>
          <p:nvPr/>
        </p:nvSpPr>
        <p:spPr>
          <a:xfrm>
            <a:off x="4572681" y="3425286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/>
              <a:t>(</a:t>
            </a:r>
            <a:r>
              <a:rPr lang="en-US" altLang="ko-KR" sz="900" b="1" dirty="0" smtClean="0"/>
              <a:t>10mg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323" name="그룹 322"/>
          <p:cNvGrpSpPr/>
          <p:nvPr/>
        </p:nvGrpSpPr>
        <p:grpSpPr>
          <a:xfrm>
            <a:off x="4572681" y="3245238"/>
            <a:ext cx="1423086" cy="161983"/>
            <a:chOff x="1382203" y="2300901"/>
            <a:chExt cx="1423086" cy="161983"/>
          </a:xfrm>
        </p:grpSpPr>
        <p:sp>
          <p:nvSpPr>
            <p:cNvPr id="324" name="모서리가 둥근 직사각형 323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25" name="모서리가 둥근 직사각형 324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27" name="직사각형 326"/>
          <p:cNvSpPr/>
          <p:nvPr/>
        </p:nvSpPr>
        <p:spPr>
          <a:xfrm>
            <a:off x="4572681" y="3688531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A123456700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0534" y="5777935"/>
            <a:ext cx="2612231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아래로 당길 시 </a:t>
            </a:r>
            <a:r>
              <a:rPr lang="en-US" altLang="ko-KR" sz="800" dirty="0" smtClean="0">
                <a:latin typeface="+mn-ea"/>
              </a:rPr>
              <a:t>20</a:t>
            </a:r>
            <a:r>
              <a:rPr lang="ko-KR" altLang="en-US" sz="800" dirty="0" smtClean="0">
                <a:latin typeface="+mn-ea"/>
              </a:rPr>
              <a:t>개 목록 추가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29" name="그룹 328"/>
          <p:cNvGrpSpPr/>
          <p:nvPr/>
        </p:nvGrpSpPr>
        <p:grpSpPr>
          <a:xfrm>
            <a:off x="3484080" y="6324179"/>
            <a:ext cx="3082467" cy="512759"/>
            <a:chOff x="168636" y="6094330"/>
            <a:chExt cx="3082467" cy="512759"/>
          </a:xfrm>
        </p:grpSpPr>
        <p:sp>
          <p:nvSpPr>
            <p:cNvPr id="330" name="직사각형 329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1" name="그룹 330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332" name="그림 3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333" name="그림 3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334" name="그림 3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335" name="그림 3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336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339" name="직사각형 338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340" name="직사각형 339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342" name="타원 34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4267588" y="524250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48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2780"/>
              </p:ext>
            </p:extLst>
          </p:nvPr>
        </p:nvGraphicFramePr>
        <p:xfrm>
          <a:off x="7727756" y="816684"/>
          <a:ext cx="2119314" cy="24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0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입점사별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판매상품 목록 화면 정의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입점사별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상품목록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기준은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간략정보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판매 상품만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707373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3672265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9202189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8613971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0638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86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864" y="332076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입점사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비교상품 목록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판매상품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294341" y="1059728"/>
            <a:ext cx="2874287" cy="1395928"/>
          </a:xfrm>
          <a:prstGeom prst="roundRect">
            <a:avLst>
              <a:gd name="adj" fmla="val 634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41763" y="1170741"/>
            <a:ext cx="648895" cy="572621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37683" y="1166419"/>
            <a:ext cx="1968968" cy="474666"/>
            <a:chOff x="4285452" y="1206686"/>
            <a:chExt cx="1968968" cy="474666"/>
          </a:xfrm>
        </p:grpSpPr>
        <p:sp>
          <p:nvSpPr>
            <p:cNvPr id="206" name="TextBox 205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4285452" y="1206686"/>
              <a:ext cx="1968968" cy="280452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err="1"/>
                <a:t>페린젝트주</a:t>
              </a:r>
              <a:r>
                <a:rPr lang="en-US" altLang="ko-KR" sz="900" b="1" dirty="0"/>
                <a:t>(100mg) </a:t>
              </a:r>
              <a:r>
                <a:rPr lang="en-US" altLang="ko-KR" sz="900" b="1" dirty="0" smtClean="0"/>
                <a:t>2mLx1V</a:t>
              </a:r>
              <a:endParaRPr lang="en-US" altLang="ko-KR" sz="900" b="1" dirty="0" smtClean="0">
                <a:latin typeface="+mn-ea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4285452" y="1423983"/>
              <a:ext cx="1306804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160EA </a:t>
              </a: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57670" y="1799400"/>
          <a:ext cx="2547627" cy="600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98"/>
                <a:gridCol w="1243029"/>
              </a:tblGrid>
              <a:tr h="216408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제조사명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JW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중외제약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보험코드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157301550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1905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규격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200EA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1BOX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1905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포장단위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BOX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낱알수량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30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" name="모서리가 둥근 직사각형 214"/>
          <p:cNvSpPr/>
          <p:nvPr/>
        </p:nvSpPr>
        <p:spPr>
          <a:xfrm>
            <a:off x="1089411" y="1597363"/>
            <a:ext cx="617133" cy="196487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상세보기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-2680154" y="2795059"/>
            <a:ext cx="2874287" cy="859330"/>
          </a:xfrm>
          <a:prstGeom prst="roundRect">
            <a:avLst>
              <a:gd name="adj" fmla="val 634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218" name="표 217"/>
          <p:cNvGraphicFramePr>
            <a:graphicFrameLocks noGrp="1"/>
          </p:cNvGraphicFramePr>
          <p:nvPr/>
        </p:nvGraphicFramePr>
        <p:xfrm>
          <a:off x="-2661656" y="2820539"/>
          <a:ext cx="2828072" cy="81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17"/>
                <a:gridCol w="674755"/>
                <a:gridCol w="506067"/>
                <a:gridCol w="374897"/>
                <a:gridCol w="637236"/>
              </a:tblGrid>
              <a:tr h="197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구매일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endParaRPr lang="ko-KR" altLang="en-US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수량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주문금액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2024-03-12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중외제약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48,000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100,800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2024-02-15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중외제약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48,000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100,800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2024-01-15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중외제약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48,000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100,800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9" name="모서리가 둥근 직사각형 218"/>
          <p:cNvSpPr/>
          <p:nvPr/>
        </p:nvSpPr>
        <p:spPr>
          <a:xfrm>
            <a:off x="139195" y="3010000"/>
            <a:ext cx="45719" cy="6184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94341" y="2532893"/>
            <a:ext cx="2874287" cy="1102848"/>
            <a:chOff x="3585877" y="2730811"/>
            <a:chExt cx="2874287" cy="1102848"/>
          </a:xfrm>
        </p:grpSpPr>
        <p:sp>
          <p:nvSpPr>
            <p:cNvPr id="195" name="TextBox 194"/>
            <p:cNvSpPr txBox="1"/>
            <p:nvPr/>
          </p:nvSpPr>
          <p:spPr>
            <a:xfrm>
              <a:off x="5603746" y="2754539"/>
              <a:ext cx="856418" cy="180425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05" name="모서리가 둥근 직사각형 204"/>
            <p:cNvSpPr/>
            <p:nvPr/>
          </p:nvSpPr>
          <p:spPr>
            <a:xfrm>
              <a:off x="3585877" y="2974329"/>
              <a:ext cx="2874287" cy="859330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최근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6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개월 이내 구매내역이 없습니다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593189" y="2730811"/>
              <a:ext cx="113524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latinLnBrk="1">
                <a:defRPr/>
              </a:pPr>
              <a:r>
                <a:rPr lang="ko-KR" altLang="en-US" sz="800" b="1" dirty="0">
                  <a:latin typeface="+mn-ea"/>
                </a:rPr>
                <a:t>최근 </a:t>
              </a:r>
              <a:r>
                <a:rPr lang="en-US" altLang="ko-KR" sz="800" b="1" dirty="0">
                  <a:latin typeface="+mn-ea"/>
                </a:rPr>
                <a:t>6</a:t>
              </a:r>
              <a:r>
                <a:rPr lang="ko-KR" altLang="en-US" sz="800" b="1" dirty="0">
                  <a:latin typeface="+mn-ea"/>
                </a:rPr>
                <a:t>개월 구매내역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72480" y="692696"/>
            <a:ext cx="2903973" cy="323165"/>
            <a:chOff x="3566891" y="702415"/>
            <a:chExt cx="2903973" cy="323165"/>
          </a:xfrm>
        </p:grpSpPr>
        <p:sp>
          <p:nvSpPr>
            <p:cNvPr id="183" name="TextBox 182"/>
            <p:cNvSpPr txBox="1"/>
            <p:nvPr/>
          </p:nvSpPr>
          <p:spPr>
            <a:xfrm>
              <a:off x="3884697" y="702415"/>
              <a:ext cx="22140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err="1" smtClean="0">
                  <a:latin typeface="+mn-ea"/>
                </a:rPr>
                <a:t>입점사별</a:t>
              </a:r>
              <a:r>
                <a:rPr lang="ko-KR" altLang="en-US" sz="1000" b="1" dirty="0" smtClean="0">
                  <a:latin typeface="+mn-ea"/>
                </a:rPr>
                <a:t> 상품목록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20" name="갈매기형 수장 219"/>
            <p:cNvSpPr/>
            <p:nvPr/>
          </p:nvSpPr>
          <p:spPr>
            <a:xfrm flipH="1">
              <a:off x="3566891" y="794724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3499" y="754516"/>
              <a:ext cx="235804" cy="218962"/>
            </a:xfrm>
            <a:prstGeom prst="rect">
              <a:avLst/>
            </a:prstGeom>
          </p:spPr>
        </p:pic>
        <p:grpSp>
          <p:nvGrpSpPr>
            <p:cNvPr id="222" name="그룹 221"/>
            <p:cNvGrpSpPr/>
            <p:nvPr/>
          </p:nvGrpSpPr>
          <p:grpSpPr>
            <a:xfrm>
              <a:off x="6256726" y="775405"/>
              <a:ext cx="214138" cy="177185"/>
              <a:chOff x="3007810" y="776345"/>
              <a:chExt cx="214138" cy="177185"/>
            </a:xfrm>
          </p:grpSpPr>
          <p:pic>
            <p:nvPicPr>
              <p:cNvPr id="223" name="그림 2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225" name="직사각형 224"/>
          <p:cNvSpPr/>
          <p:nvPr/>
        </p:nvSpPr>
        <p:spPr>
          <a:xfrm>
            <a:off x="305672" y="3688810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latinLnBrk="1">
              <a:defRPr/>
            </a:pPr>
            <a:r>
              <a:rPr lang="ko-KR" altLang="en-US" sz="800" b="1" dirty="0" smtClean="0">
                <a:latin typeface="+mn-ea"/>
              </a:rPr>
              <a:t>상품 선택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5658" y="717073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27017" y="7612930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다음 이어서 </a:t>
            </a:r>
            <a:r>
              <a:rPr lang="en-US" altLang="ko-KR" sz="800" dirty="0" smtClean="0">
                <a:latin typeface="+mn-ea"/>
              </a:rPr>
              <a:t>&gt;&gt;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6186" y="3951962"/>
            <a:ext cx="2896514" cy="3452208"/>
            <a:chOff x="306186" y="3951962"/>
            <a:chExt cx="2896514" cy="3452208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306186" y="3951962"/>
              <a:ext cx="2866462" cy="3452208"/>
            </a:xfrm>
            <a:prstGeom prst="roundRect">
              <a:avLst>
                <a:gd name="adj" fmla="val 4071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latinLnBrk="1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9295" y="4545124"/>
              <a:ext cx="632152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latinLnBrk="1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중외제약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0173" y="4791606"/>
              <a:ext cx="638563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algn="ctr" latinLnBrk="1"/>
              <a:r>
                <a:rPr lang="ko-KR" altLang="en-US" sz="800" b="1" dirty="0">
                  <a:solidFill>
                    <a:schemeClr val="accent1"/>
                  </a:solidFill>
                  <a:latin typeface="+mn-ea"/>
                </a:rPr>
                <a:t>▼ 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035081" y="4802830"/>
              <a:ext cx="616861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재고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99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79295" y="5066886"/>
              <a:ext cx="2823405" cy="1008621"/>
              <a:chOff x="375276" y="4895296"/>
              <a:chExt cx="2823405" cy="1008621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375276" y="4895296"/>
                <a:ext cx="2823405" cy="395869"/>
                <a:chOff x="382921" y="4626903"/>
                <a:chExt cx="2823405" cy="395869"/>
              </a:xfrm>
            </p:grpSpPr>
            <p:sp>
              <p:nvSpPr>
                <p:cNvPr id="157" name="직사각형 156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배송마감시간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>
                <a:xfrm>
                  <a:off x="1175847" y="4626903"/>
                  <a:ext cx="2030479" cy="395869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오늘 </a:t>
                  </a:r>
                  <a:r>
                    <a:rPr lang="en-US" altLang="ko-KR" sz="700" dirty="0" smtClean="0">
                      <a:solidFill>
                        <a:schemeClr val="accent1"/>
                      </a:solidFill>
                      <a:latin typeface="+mn-ea"/>
                    </a:rPr>
                    <a:t>16:00 </a:t>
                  </a: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마감 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|  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내일 도착 예정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1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12:00 | 2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15:00 | 3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17:00</a:t>
                  </a:r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375276" y="5346466"/>
                <a:ext cx="2793352" cy="557451"/>
                <a:chOff x="382921" y="4546112"/>
                <a:chExt cx="2463985" cy="557451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이벤트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기획전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1083817" y="4546112"/>
                  <a:ext cx="1763089" cy="557451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인기상품을 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특가로 만나보세요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! </a:t>
                  </a: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묶음상품 </a:t>
                  </a:r>
                  <a:r>
                    <a:rPr lang="ko-KR" altLang="en-US" sz="7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할인전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 </a:t>
                  </a:r>
                  <a:endParaRPr lang="en-US" altLang="ko-K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타임세일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3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2024-05-01 </a:t>
                  </a:r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21" name="직선 연결선 20"/>
            <p:cNvCxnSpPr/>
            <p:nvPr/>
          </p:nvCxnSpPr>
          <p:spPr>
            <a:xfrm>
              <a:off x="379295" y="5462755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393411" y="5024051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366634" y="6075507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379117" y="6145174"/>
              <a:ext cx="2785805" cy="213447"/>
              <a:chOff x="375098" y="5973584"/>
              <a:chExt cx="2785805" cy="213447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375098" y="5990096"/>
                <a:ext cx="699318" cy="180425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수량할인</a:t>
                </a:r>
                <a:endPara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1162138" y="5973584"/>
                <a:ext cx="1998765" cy="213447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개 이상 구매 시 개당 할인 </a:t>
                </a:r>
                <a:r>
                  <a:rPr lang="en-US" altLang="ko-KR" sz="700" dirty="0">
                    <a:solidFill>
                      <a:srgbClr val="FF0000"/>
                    </a:solidFill>
                    <a:latin typeface="+mn-ea"/>
                  </a:rPr>
                  <a:t>3%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35,800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원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cxnSp>
          <p:nvCxnSpPr>
            <p:cNvPr id="198" name="직선 연결선 197"/>
            <p:cNvCxnSpPr/>
            <p:nvPr/>
          </p:nvCxnSpPr>
          <p:spPr>
            <a:xfrm>
              <a:off x="390212" y="6480910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직사각형 198"/>
            <p:cNvSpPr/>
            <p:nvPr/>
          </p:nvSpPr>
          <p:spPr>
            <a:xfrm>
              <a:off x="386842" y="6582529"/>
              <a:ext cx="699318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배송정보</a:t>
              </a: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173883" y="6484985"/>
              <a:ext cx="1936788" cy="880617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 lvl="0" defTabSz="914400" latinLnBrk="1"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도착예정 시간은 영업일 기준으로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토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일요일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공휴일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전사휴무 제외입니다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최소주문 금액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30,000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 이상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구매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시 무료배송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배송방법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택배배송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롯데택배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378907" y="4297814"/>
              <a:ext cx="495114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수량할인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378907" y="4048536"/>
              <a:ext cx="332496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특가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735933" y="4048536"/>
              <a:ext cx="495114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프로모션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1693916" y="4048536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타임세일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1409749" y="4297814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금융할인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2187421" y="4048536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쿠폰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916119" y="4297814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낱알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57" name="모서리가 둥근 직사각형 256"/>
            <p:cNvSpPr/>
            <p:nvPr/>
          </p:nvSpPr>
          <p:spPr>
            <a:xfrm>
              <a:off x="1256361" y="4048536"/>
              <a:ext cx="395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58" name="모서리가 둥근 직사각형 257"/>
            <p:cNvSpPr/>
            <p:nvPr/>
          </p:nvSpPr>
          <p:spPr>
            <a:xfrm>
              <a:off x="1914767" y="4297814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무료배송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3579256" y="875493"/>
            <a:ext cx="2896514" cy="3189567"/>
            <a:chOff x="3579816" y="715943"/>
            <a:chExt cx="2896514" cy="3189567"/>
          </a:xfrm>
        </p:grpSpPr>
        <p:sp>
          <p:nvSpPr>
            <p:cNvPr id="260" name="모서리가 둥근 직사각형 259"/>
            <p:cNvSpPr/>
            <p:nvPr/>
          </p:nvSpPr>
          <p:spPr>
            <a:xfrm>
              <a:off x="3579816" y="715943"/>
              <a:ext cx="2866462" cy="3189567"/>
            </a:xfrm>
            <a:prstGeom prst="roundRect">
              <a:avLst>
                <a:gd name="adj" fmla="val 4071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latinLnBrk="1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261" name="그룹 260"/>
            <p:cNvGrpSpPr/>
            <p:nvPr/>
          </p:nvGrpSpPr>
          <p:grpSpPr>
            <a:xfrm>
              <a:off x="3646256" y="783660"/>
              <a:ext cx="1186778" cy="201600"/>
              <a:chOff x="3744474" y="2089848"/>
              <a:chExt cx="1186778" cy="201600"/>
            </a:xfrm>
          </p:grpSpPr>
          <p:sp>
            <p:nvSpPr>
              <p:cNvPr id="281" name="모서리가 둥근 직사각형 280"/>
              <p:cNvSpPr/>
              <p:nvPr/>
            </p:nvSpPr>
            <p:spPr>
              <a:xfrm>
                <a:off x="3744474" y="2089848"/>
                <a:ext cx="305706" cy="2016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특가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4079110" y="2089848"/>
                <a:ext cx="332496" cy="2016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쿠폰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4436138" y="2089848"/>
                <a:ext cx="495114" cy="2016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수량할인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62" name="직사각형 261"/>
            <p:cNvSpPr/>
            <p:nvPr/>
          </p:nvSpPr>
          <p:spPr>
            <a:xfrm>
              <a:off x="3652925" y="1074929"/>
              <a:ext cx="439791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latinLnBrk="1"/>
              <a:r>
                <a:rPr lang="ko-KR" alt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입점사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3663664" y="1321339"/>
              <a:ext cx="277889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algn="ctr" latinLnBrk="1"/>
              <a:r>
                <a:rPr lang="ko-KR" altLang="en-US" sz="800" b="1" dirty="0" smtClean="0">
                  <a:solidFill>
                    <a:srgbClr val="FF0000"/>
                  </a:solidFill>
                  <a:latin typeface="+mn-ea"/>
                </a:rPr>
                <a:t>품절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025401" y="1323041"/>
              <a:ext cx="616861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재고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265" name="그룹 264"/>
            <p:cNvGrpSpPr/>
            <p:nvPr/>
          </p:nvGrpSpPr>
          <p:grpSpPr>
            <a:xfrm>
              <a:off x="3652925" y="1596691"/>
              <a:ext cx="2823405" cy="1008621"/>
              <a:chOff x="375276" y="4895296"/>
              <a:chExt cx="2823405" cy="1008621"/>
            </a:xfrm>
          </p:grpSpPr>
          <p:grpSp>
            <p:nvGrpSpPr>
              <p:cNvPr id="275" name="그룹 274"/>
              <p:cNvGrpSpPr/>
              <p:nvPr/>
            </p:nvGrpSpPr>
            <p:grpSpPr>
              <a:xfrm>
                <a:off x="375276" y="4895296"/>
                <a:ext cx="2823405" cy="395869"/>
                <a:chOff x="382921" y="4626903"/>
                <a:chExt cx="2823405" cy="395869"/>
              </a:xfrm>
            </p:grpSpPr>
            <p:sp>
              <p:nvSpPr>
                <p:cNvPr id="279" name="직사각형 278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배송마감시간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175847" y="4626903"/>
                  <a:ext cx="2030479" cy="395869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오늘 </a:t>
                  </a:r>
                  <a:r>
                    <a:rPr lang="en-US" altLang="ko-KR" sz="700" dirty="0" smtClean="0">
                      <a:solidFill>
                        <a:schemeClr val="accent1"/>
                      </a:solidFill>
                      <a:latin typeface="+mn-ea"/>
                    </a:rPr>
                    <a:t>16:00 </a:t>
                  </a: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마감 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|  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내일 도착 예정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1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12:00 | 2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15:00 | 3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17:00</a:t>
                  </a:r>
                </a:p>
              </p:txBody>
            </p:sp>
          </p:grpSp>
          <p:grpSp>
            <p:nvGrpSpPr>
              <p:cNvPr id="276" name="그룹 275"/>
              <p:cNvGrpSpPr/>
              <p:nvPr/>
            </p:nvGrpSpPr>
            <p:grpSpPr>
              <a:xfrm>
                <a:off x="375276" y="5346466"/>
                <a:ext cx="2793352" cy="557451"/>
                <a:chOff x="382921" y="4546112"/>
                <a:chExt cx="2463985" cy="557451"/>
              </a:xfrm>
            </p:grpSpPr>
            <p:sp>
              <p:nvSpPr>
                <p:cNvPr id="277" name="직사각형 276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이벤트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기획전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1083817" y="4546112"/>
                  <a:ext cx="1763089" cy="557451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인기상품을 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특가로 만나보세요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! </a:t>
                  </a: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묶음상품 </a:t>
                  </a:r>
                  <a:r>
                    <a:rPr lang="ko-KR" altLang="en-US" sz="7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할인전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 </a:t>
                  </a:r>
                  <a:endParaRPr lang="en-US" altLang="ko-K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타임세일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3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2024-05-01 </a:t>
                  </a:r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266" name="직선 연결선 265"/>
            <p:cNvCxnSpPr/>
            <p:nvPr/>
          </p:nvCxnSpPr>
          <p:spPr>
            <a:xfrm>
              <a:off x="3652925" y="1992560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>
              <a:off x="3667041" y="1553856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>
              <a:off x="3640264" y="2605312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그룹 268"/>
            <p:cNvGrpSpPr/>
            <p:nvPr/>
          </p:nvGrpSpPr>
          <p:grpSpPr>
            <a:xfrm>
              <a:off x="3652747" y="2674979"/>
              <a:ext cx="2785805" cy="213447"/>
              <a:chOff x="375098" y="5973584"/>
              <a:chExt cx="2785805" cy="213447"/>
            </a:xfrm>
          </p:grpSpPr>
          <p:sp>
            <p:nvSpPr>
              <p:cNvPr id="273" name="직사각형 272"/>
              <p:cNvSpPr/>
              <p:nvPr/>
            </p:nvSpPr>
            <p:spPr>
              <a:xfrm>
                <a:off x="375098" y="5990096"/>
                <a:ext cx="699318" cy="180425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수량할인</a:t>
                </a:r>
                <a:endPara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1162138" y="5973584"/>
                <a:ext cx="1998765" cy="213447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개 이상 구매 시 개당 할인 </a:t>
                </a:r>
                <a:r>
                  <a:rPr lang="en-US" altLang="ko-KR" sz="700" dirty="0">
                    <a:solidFill>
                      <a:srgbClr val="FF0000"/>
                    </a:solidFill>
                    <a:latin typeface="+mn-ea"/>
                  </a:rPr>
                  <a:t>3%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35,800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원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cxnSp>
          <p:nvCxnSpPr>
            <p:cNvPr id="270" name="직선 연결선 269"/>
            <p:cNvCxnSpPr/>
            <p:nvPr/>
          </p:nvCxnSpPr>
          <p:spPr>
            <a:xfrm>
              <a:off x="3663842" y="3010715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직사각형 270"/>
            <p:cNvSpPr/>
            <p:nvPr/>
          </p:nvSpPr>
          <p:spPr>
            <a:xfrm>
              <a:off x="3660472" y="3112334"/>
              <a:ext cx="699318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배송정보</a:t>
              </a: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447513" y="3014790"/>
              <a:ext cx="1936788" cy="880617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 lvl="0" defTabSz="914400" latinLnBrk="1"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도착예정 시간은 영업일 기준으로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토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일요일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공휴일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전사휴무 제외입니다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최소주문 금액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30,000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 이상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구매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시 무료배송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배송방법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택배배송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롯데택배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3467526" y="5264820"/>
            <a:ext cx="3089921" cy="1121554"/>
            <a:chOff x="3478658" y="5283734"/>
            <a:chExt cx="3089921" cy="1121554"/>
          </a:xfrm>
        </p:grpSpPr>
        <p:sp>
          <p:nvSpPr>
            <p:cNvPr id="285" name="모서리가 둥근 직사각형 284"/>
            <p:cNvSpPr/>
            <p:nvPr/>
          </p:nvSpPr>
          <p:spPr>
            <a:xfrm>
              <a:off x="3478658" y="5283734"/>
              <a:ext cx="3089921" cy="1121554"/>
            </a:xfrm>
            <a:prstGeom prst="roundRect">
              <a:avLst>
                <a:gd name="adj" fmla="val 495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86" name="순서도: 대체 처리 285"/>
            <p:cNvSpPr/>
            <p:nvPr/>
          </p:nvSpPr>
          <p:spPr>
            <a:xfrm>
              <a:off x="5076665" y="6068657"/>
              <a:ext cx="1194187" cy="254900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b="1" dirty="0" err="1" smtClean="0">
                  <a:latin typeface="+mn-ea"/>
                </a:rPr>
                <a:t>바로구매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287" name="순서도: 대체 처리 286"/>
            <p:cNvSpPr/>
            <p:nvPr/>
          </p:nvSpPr>
          <p:spPr>
            <a:xfrm>
              <a:off x="3723225" y="6069205"/>
              <a:ext cx="1194187" cy="2549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장바구니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5619912" y="5616257"/>
              <a:ext cx="8787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F0000"/>
                  </a:solidFill>
                  <a:latin typeface="+mn-ea"/>
                </a:rPr>
                <a:t>480,000</a:t>
              </a:r>
              <a:r>
                <a:rPr lang="ko-KR" altLang="en-US" sz="900" dirty="0">
                  <a:latin typeface="+mn-ea"/>
                </a:rPr>
                <a:t>원</a:t>
              </a:r>
              <a:endParaRPr lang="en-US" altLang="ko-KR" sz="900" dirty="0">
                <a:latin typeface="+mn-ea"/>
              </a:endParaRPr>
            </a:p>
          </p:txBody>
        </p:sp>
        <p:grpSp>
          <p:nvGrpSpPr>
            <p:cNvPr id="289" name="그룹 288"/>
            <p:cNvGrpSpPr/>
            <p:nvPr/>
          </p:nvGrpSpPr>
          <p:grpSpPr>
            <a:xfrm>
              <a:off x="3575803" y="5641588"/>
              <a:ext cx="1671782" cy="226336"/>
              <a:chOff x="3723022" y="5711206"/>
              <a:chExt cx="1671782" cy="226336"/>
            </a:xfrm>
          </p:grpSpPr>
          <p:sp>
            <p:nvSpPr>
              <p:cNvPr id="291" name="순서도: 수행의 시작/종료 290"/>
              <p:cNvSpPr/>
              <p:nvPr/>
            </p:nvSpPr>
            <p:spPr>
              <a:xfrm>
                <a:off x="3723022" y="5711206"/>
                <a:ext cx="812543" cy="226336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+</a:t>
                </a:r>
                <a:endPara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4565305" y="5717898"/>
                <a:ext cx="829499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주문단위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10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</a:p>
            </p:txBody>
          </p:sp>
        </p:grpSp>
        <p:sp>
          <p:nvSpPr>
            <p:cNvPr id="290" name="직사각형 289"/>
            <p:cNvSpPr/>
            <p:nvPr/>
          </p:nvSpPr>
          <p:spPr>
            <a:xfrm>
              <a:off x="3500415" y="5359332"/>
              <a:ext cx="2070300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입점사명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JW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중외제약 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|  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재고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99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93" name="직사각형 292"/>
          <p:cNvSpPr/>
          <p:nvPr/>
        </p:nvSpPr>
        <p:spPr>
          <a:xfrm>
            <a:off x="3484568" y="649882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이어서</a:t>
            </a:r>
            <a:endParaRPr lang="ko-KR" altLang="en-US" sz="800" dirty="0">
              <a:latin typeface="+mn-ea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84173" y="391200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386842" y="5780891"/>
            <a:ext cx="725485" cy="23026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보기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3646085" y="2486235"/>
            <a:ext cx="725485" cy="23026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보기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071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14595"/>
              </p:ext>
            </p:extLst>
          </p:nvPr>
        </p:nvGraphicFramePr>
        <p:xfrm>
          <a:off x="7724950" y="812960"/>
          <a:ext cx="2118956" cy="234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중외제약관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비교상품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예시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입점사명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입점사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내 검색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비교상품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화면의 기능과 동일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목록 상단영역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비교상품 화면과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입점사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화면에서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입점사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필터 선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 없음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비교상품 화면과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2480" y="692696"/>
            <a:ext cx="2903973" cy="293414"/>
            <a:chOff x="3566891" y="702415"/>
            <a:chExt cx="2903973" cy="293414"/>
          </a:xfrm>
        </p:grpSpPr>
        <p:sp>
          <p:nvSpPr>
            <p:cNvPr id="8" name="TextBox 7"/>
            <p:cNvSpPr txBox="1"/>
            <p:nvPr/>
          </p:nvSpPr>
          <p:spPr>
            <a:xfrm>
              <a:off x="3884697" y="702415"/>
              <a:ext cx="2214021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JW</a:t>
              </a:r>
              <a:r>
                <a:rPr lang="ko-KR" altLang="en-US" sz="1000" b="1" dirty="0" smtClean="0">
                  <a:latin typeface="+mn-ea"/>
                </a:rPr>
                <a:t>중외제약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9" name="갈매기형 수장 8"/>
            <p:cNvSpPr/>
            <p:nvPr/>
          </p:nvSpPr>
          <p:spPr>
            <a:xfrm flipH="1">
              <a:off x="3566891" y="794724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3499" y="754516"/>
              <a:ext cx="235804" cy="218962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6256726" y="775405"/>
              <a:ext cx="214138" cy="177185"/>
              <a:chOff x="3007810" y="776345"/>
              <a:chExt cx="214138" cy="17718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3728864" y="332076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중외제약관 </a:t>
            </a:r>
            <a:r>
              <a:rPr lang="en-US" altLang="ko-KR" sz="800" dirty="0" smtClean="0">
                <a:latin typeface="+mn-ea"/>
              </a:rPr>
              <a:t>&gt; JW</a:t>
            </a:r>
            <a:r>
              <a:rPr lang="ko-KR" altLang="en-US" sz="800" dirty="0" smtClean="0">
                <a:latin typeface="+mn-ea"/>
              </a:rPr>
              <a:t>중외제약</a:t>
            </a:r>
            <a:endParaRPr lang="ko-KR" altLang="en-US" sz="800" dirty="0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68131" y="1843295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판매인기순 ▼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171050" y="6355143"/>
            <a:ext cx="3082467" cy="512759"/>
            <a:chOff x="168636" y="6094330"/>
            <a:chExt cx="3082467" cy="512759"/>
          </a:xfrm>
        </p:grpSpPr>
        <p:sp>
          <p:nvSpPr>
            <p:cNvPr id="100" name="직사각형 99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23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133" name="TextBox 132"/>
          <p:cNvSpPr txBox="1"/>
          <p:nvPr/>
        </p:nvSpPr>
        <p:spPr>
          <a:xfrm>
            <a:off x="177400" y="1850666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53" y="2232916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직선 연결선 134"/>
          <p:cNvCxnSpPr/>
          <p:nvPr/>
        </p:nvCxnSpPr>
        <p:spPr>
          <a:xfrm>
            <a:off x="182084" y="2081465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902020" y="257718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36" y="1871171"/>
            <a:ext cx="164542" cy="164542"/>
          </a:xfrm>
          <a:prstGeom prst="rect">
            <a:avLst/>
          </a:prstGeom>
        </p:spPr>
      </p:pic>
      <p:cxnSp>
        <p:nvCxnSpPr>
          <p:cNvPr id="157" name="직선 연결선 156"/>
          <p:cNvCxnSpPr/>
          <p:nvPr/>
        </p:nvCxnSpPr>
        <p:spPr>
          <a:xfrm>
            <a:off x="207251" y="2403406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804437" y="1860449"/>
            <a:ext cx="718862" cy="195814"/>
            <a:chOff x="171313" y="2872386"/>
            <a:chExt cx="718862" cy="195814"/>
          </a:xfrm>
        </p:grpSpPr>
        <p:sp>
          <p:nvSpPr>
            <p:cNvPr id="159" name="TextBox 158"/>
            <p:cNvSpPr txBox="1"/>
            <p:nvPr/>
          </p:nvSpPr>
          <p:spPr>
            <a:xfrm>
              <a:off x="171313" y="2872386"/>
              <a:ext cx="691165" cy="195814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 제외</a:t>
              </a: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667002" y="2906453"/>
              <a:ext cx="223173" cy="128429"/>
              <a:chOff x="667002" y="2914257"/>
              <a:chExt cx="223173" cy="128429"/>
            </a:xfrm>
          </p:grpSpPr>
          <p:sp>
            <p:nvSpPr>
              <p:cNvPr id="164" name="모서리가 둥근 직사각형 163"/>
              <p:cNvSpPr/>
              <p:nvPr/>
            </p:nvSpPr>
            <p:spPr>
              <a:xfrm>
                <a:off x="667002" y="2914257"/>
                <a:ext cx="223173" cy="1284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674212" y="2927214"/>
                <a:ext cx="97741" cy="103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</p:grpSp>
      </p:grpSp>
      <p:sp>
        <p:nvSpPr>
          <p:cNvPr id="166" name="TextBox 165"/>
          <p:cNvSpPr txBox="1"/>
          <p:nvPr/>
        </p:nvSpPr>
        <p:spPr>
          <a:xfrm>
            <a:off x="241011" y="2141809"/>
            <a:ext cx="3643686" cy="195814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4711" y="179035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177" name="직사각형 176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178" name="그룹 177"/>
            <p:cNvGrpSpPr/>
            <p:nvPr/>
          </p:nvGrpSpPr>
          <p:grpSpPr>
            <a:xfrm>
              <a:off x="206450" y="1515602"/>
              <a:ext cx="2543956" cy="215444"/>
              <a:chOff x="186993" y="1535551"/>
              <a:chExt cx="2543956" cy="215444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JW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중외제약관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139972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1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09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2" name="타원 18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54221" y="107907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203510" y="1543153"/>
            <a:ext cx="3593765" cy="202375"/>
            <a:chOff x="305666" y="1653323"/>
            <a:chExt cx="3593765" cy="202375"/>
          </a:xfrm>
        </p:grpSpPr>
        <p:sp>
          <p:nvSpPr>
            <p:cNvPr id="184" name="모서리가 둥근 직사각형 183"/>
            <p:cNvSpPr/>
            <p:nvPr/>
          </p:nvSpPr>
          <p:spPr>
            <a:xfrm>
              <a:off x="305666" y="1660122"/>
              <a:ext cx="864358" cy="195576"/>
            </a:xfrm>
            <a:prstGeom prst="round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전문의약품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1211898" y="1659308"/>
              <a:ext cx="864358" cy="19557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일반의약품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2124456" y="1657962"/>
              <a:ext cx="864358" cy="19557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의료소모품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3035073" y="1653323"/>
              <a:ext cx="864358" cy="19557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기타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8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42" y="1675921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타원 18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070137" y="73742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-208418" y="2644320"/>
            <a:ext cx="3821721" cy="3576183"/>
            <a:chOff x="-168668" y="2246299"/>
            <a:chExt cx="3821721" cy="3576183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2EF2311C-8635-467B-9CF7-F1C24E3DCB6E}"/>
                </a:ext>
              </a:extLst>
            </p:cNvPr>
            <p:cNvSpPr/>
            <p:nvPr/>
          </p:nvSpPr>
          <p:spPr>
            <a:xfrm>
              <a:off x="-168668" y="2761924"/>
              <a:ext cx="382172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rgbClr val="231F2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판매중인 상품이 없습니다</a:t>
              </a:r>
              <a:r>
                <a:rPr lang="en-US" altLang="ko-KR" sz="800" dirty="0" smtClean="0">
                  <a:solidFill>
                    <a:srgbClr val="231F2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.</a:t>
              </a:r>
              <a:endParaRPr lang="en-US" altLang="ko-KR" sz="80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1586764" y="2246299"/>
              <a:ext cx="395768" cy="463234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icon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58212" y="3062926"/>
              <a:ext cx="2711074" cy="2759556"/>
              <a:chOff x="358212" y="3062926"/>
              <a:chExt cx="2711074" cy="2759556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358212" y="3062926"/>
                <a:ext cx="2700300" cy="2759556"/>
              </a:xfrm>
              <a:prstGeom prst="roundRect">
                <a:avLst>
                  <a:gd name="adj" fmla="val 567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62075" y="3197717"/>
                <a:ext cx="1229528" cy="14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인기 </a:t>
                </a:r>
                <a:r>
                  <a:rPr lang="ko-KR" altLang="en-US" sz="9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검색어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1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수액세트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2</a:t>
                </a:r>
                <a:r>
                  <a:rPr lang="en-US" altLang="ko-KR" sz="800" b="1" dirty="0">
                    <a:solidFill>
                      <a:srgbClr val="32B6BD"/>
                    </a:solidFill>
                    <a:latin typeface="+mn-ea"/>
                  </a:rPr>
                  <a:t>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3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모아랩밴드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4  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독감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 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위너프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839758" y="3586830"/>
                <a:ext cx="12295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플루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7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리피션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20%...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8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콤비플렉스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9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페린젝트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엔에스주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896655" y="4698159"/>
                <a:ext cx="1640031" cy="915236"/>
                <a:chOff x="2335424" y="3719524"/>
                <a:chExt cx="1834436" cy="1104084"/>
              </a:xfrm>
            </p:grpSpPr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2335424" y="3719524"/>
                  <a:ext cx="1834436" cy="1104084"/>
                </a:xfrm>
                <a:prstGeom prst="roundRect">
                  <a:avLst>
                    <a:gd name="adj" fmla="val 6192"/>
                  </a:avLst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800" smtClean="0">
                      <a:solidFill>
                        <a:schemeClr val="tx1"/>
                      </a:solidFill>
                      <a:latin typeface="+mn-ea"/>
                    </a:rPr>
                    <a:t>광고배너</a:t>
                  </a:r>
                  <a:endParaRPr lang="ko-KR" altLang="en-US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76" name="그룹 75"/>
                <p:cNvGrpSpPr/>
                <p:nvPr/>
              </p:nvGrpSpPr>
              <p:grpSpPr>
                <a:xfrm>
                  <a:off x="3107351" y="4576973"/>
                  <a:ext cx="1017061" cy="216403"/>
                  <a:chOff x="6391002" y="4666148"/>
                  <a:chExt cx="1017061" cy="216403"/>
                </a:xfrm>
              </p:grpSpPr>
              <p:pic>
                <p:nvPicPr>
                  <p:cNvPr id="77" name="Google Shape;240;p11" descr="C:\Users\pixdine069\Desktop\참고자료\참고이미지\DefaultIcon\png\16x16\MD-pause.png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/>
                  <a:stretch/>
                </p:blipFill>
                <p:spPr>
                  <a:xfrm>
                    <a:off x="7238655" y="4690287"/>
                    <a:ext cx="169408" cy="1681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8" name="Google Shape;241;p11"/>
                  <p:cNvSpPr/>
                  <p:nvPr/>
                </p:nvSpPr>
                <p:spPr>
                  <a:xfrm>
                    <a:off x="6391002" y="4666148"/>
                    <a:ext cx="788278" cy="216403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01/10   &lt; &gt;</a:t>
                    </a:r>
                    <a:endParaRPr sz="800" dirty="0">
                      <a:solidFill>
                        <a:schemeClr val="bg1">
                          <a:lumMod val="50000"/>
                        </a:schemeClr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33116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804437" y="1625903"/>
            <a:ext cx="718862" cy="195814"/>
            <a:chOff x="171313" y="2872386"/>
            <a:chExt cx="718862" cy="195814"/>
          </a:xfrm>
        </p:grpSpPr>
        <p:sp>
          <p:nvSpPr>
            <p:cNvPr id="153" name="TextBox 152"/>
            <p:cNvSpPr txBox="1"/>
            <p:nvPr/>
          </p:nvSpPr>
          <p:spPr>
            <a:xfrm>
              <a:off x="171313" y="2872386"/>
              <a:ext cx="691165" cy="195814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 제외</a:t>
              </a: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667002" y="2906453"/>
              <a:ext cx="223173" cy="128429"/>
              <a:chOff x="667002" y="2914257"/>
              <a:chExt cx="223173" cy="128429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667002" y="2914257"/>
                <a:ext cx="223173" cy="1284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674212" y="2927214"/>
                <a:ext cx="97741" cy="103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99596"/>
              </p:ext>
            </p:extLst>
          </p:nvPr>
        </p:nvGraphicFramePr>
        <p:xfrm>
          <a:off x="7717630" y="809628"/>
          <a:ext cx="2119314" cy="20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0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중외제약관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비교상품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예시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중외제약관 상품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JW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중외제약 마스터상품만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707373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3672265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9202189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8613971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0638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86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864" y="332076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JW</a:t>
            </a:r>
            <a:r>
              <a:rPr lang="ko-KR" altLang="en-US" sz="800" dirty="0">
                <a:latin typeface="+mn-ea"/>
              </a:rPr>
              <a:t>중외제약관 </a:t>
            </a:r>
            <a:r>
              <a:rPr lang="en-US" altLang="ko-KR" sz="800" dirty="0">
                <a:latin typeface="+mn-ea"/>
              </a:rPr>
              <a:t>&gt; JW</a:t>
            </a:r>
            <a:r>
              <a:rPr lang="ko-KR" altLang="en-US" sz="800" dirty="0" smtClean="0">
                <a:latin typeface="+mn-ea"/>
              </a:rPr>
              <a:t>중외제약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비교상품 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69714" y="6026231"/>
            <a:ext cx="3082467" cy="512759"/>
            <a:chOff x="168636" y="6094330"/>
            <a:chExt cx="3082467" cy="512759"/>
          </a:xfrm>
        </p:grpSpPr>
        <p:sp>
          <p:nvSpPr>
            <p:cNvPr id="37" name="직사각형 3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43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10" name="직사각형 9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450" y="1515602"/>
              <a:ext cx="2543956" cy="215444"/>
              <a:chOff x="186993" y="1535551"/>
              <a:chExt cx="2543956" cy="21544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JW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중외제약관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139972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09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" name="그룹 34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105" name="갈매기형 수장 104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JW</a:t>
              </a:r>
              <a:r>
                <a:rPr lang="ko-KR" altLang="en-US" sz="1000" b="1" dirty="0" smtClean="0">
                  <a:latin typeface="+mn-ea"/>
                </a:rPr>
                <a:t>중외제약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cxnSp>
        <p:nvCxnSpPr>
          <p:cNvPr id="8" name="직선 연결선 7"/>
          <p:cNvCxnSpPr/>
          <p:nvPr/>
        </p:nvCxnSpPr>
        <p:spPr>
          <a:xfrm>
            <a:off x="182084" y="1846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7400" y="1616120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82084" y="1846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47731" y="1609447"/>
            <a:ext cx="940054" cy="215444"/>
            <a:chOff x="2247731" y="1609447"/>
            <a:chExt cx="940054" cy="215444"/>
          </a:xfrm>
        </p:grpSpPr>
        <p:sp>
          <p:nvSpPr>
            <p:cNvPr id="53" name="TextBox 52"/>
            <p:cNvSpPr txBox="1"/>
            <p:nvPr/>
          </p:nvSpPr>
          <p:spPr>
            <a:xfrm>
              <a:off x="2247731" y="1609447"/>
              <a:ext cx="9191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판매인기순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V</a:t>
              </a:r>
              <a:endPara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283" y="1650976"/>
              <a:ext cx="142502" cy="142502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07251" y="1905240"/>
            <a:ext cx="3009623" cy="2003969"/>
            <a:chOff x="207251" y="2203188"/>
            <a:chExt cx="3009623" cy="2003969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07251" y="2203188"/>
              <a:ext cx="2995509" cy="2003969"/>
            </a:xfrm>
            <a:prstGeom prst="roundRect">
              <a:avLst>
                <a:gd name="adj" fmla="val 46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331849" y="2294512"/>
              <a:ext cx="871826" cy="867136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207251" y="3234041"/>
              <a:ext cx="29955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/>
            <p:cNvGrpSpPr/>
            <p:nvPr/>
          </p:nvGrpSpPr>
          <p:grpSpPr>
            <a:xfrm>
              <a:off x="327778" y="3319861"/>
              <a:ext cx="2755339" cy="276999"/>
              <a:chOff x="418915" y="3505570"/>
              <a:chExt cx="2986199" cy="276999"/>
            </a:xfrm>
          </p:grpSpPr>
          <p:sp>
            <p:nvSpPr>
              <p:cNvPr id="116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8915" y="3569422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4987" y="3515385"/>
                <a:ext cx="1416296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+mn-ea"/>
                  </a:rPr>
                  <a:t>2MLX1V/BOX 160EA </a:t>
                </a: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2777895" y="3505570"/>
                <a:ext cx="627219" cy="276999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48,000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~</a:t>
                </a:r>
                <a:endParaRPr lang="en-US" altLang="ko-KR" sz="700" strike="sngStrike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327428" y="3623022"/>
              <a:ext cx="2797474" cy="276999"/>
              <a:chOff x="421553" y="3819482"/>
              <a:chExt cx="2986901" cy="276999"/>
            </a:xfrm>
          </p:grpSpPr>
          <p:sp>
            <p:nvSpPr>
              <p:cNvPr id="120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1553" y="3883334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7625" y="3829297"/>
                <a:ext cx="1700727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latin typeface="+mn-ea"/>
                  </a:rPr>
                  <a:t>2MLX1V/BOX </a:t>
                </a:r>
                <a:r>
                  <a:rPr lang="en-US" altLang="ko-KR" sz="800" dirty="0" smtClean="0">
                    <a:latin typeface="+mn-ea"/>
                  </a:rPr>
                  <a:t>100EA</a:t>
                </a:r>
                <a:endParaRPr lang="en-US" altLang="ko-KR" sz="800" dirty="0">
                  <a:latin typeface="+mn-ea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781235" y="3819482"/>
                <a:ext cx="627219" cy="276999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54,000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~</a:t>
                </a:r>
                <a:endParaRPr lang="en-US" altLang="ko-KR" sz="700" strike="sngStrike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340189" y="3924105"/>
              <a:ext cx="2705093" cy="257369"/>
              <a:chOff x="428349" y="4109814"/>
              <a:chExt cx="2884812" cy="257369"/>
            </a:xfrm>
          </p:grpSpPr>
          <p:sp>
            <p:nvSpPr>
              <p:cNvPr id="124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8349" y="4163851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5193" y="4109814"/>
                <a:ext cx="1700727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2MLX1V/BOX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50EA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2979292" y="4111892"/>
                <a:ext cx="333869" cy="253211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품절</a:t>
                </a:r>
                <a:endParaRPr lang="en-US" altLang="ko-KR" sz="700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1247906" y="2513733"/>
              <a:ext cx="1968968" cy="280452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err="1"/>
                <a:t>페린젝트주</a:t>
              </a:r>
              <a:r>
                <a:rPr lang="en-US" altLang="ko-KR" sz="900" b="1" dirty="0"/>
                <a:t>(100mg) </a:t>
              </a:r>
              <a:r>
                <a:rPr lang="en-US" altLang="ko-KR" sz="900" b="1" dirty="0" smtClean="0"/>
                <a:t>2mLx1V</a:t>
              </a:r>
              <a:endParaRPr lang="en-US" altLang="ko-KR" sz="900" b="1" dirty="0" smtClean="0">
                <a:latin typeface="+mn-ea"/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1247906" y="2333685"/>
              <a:ext cx="1423086" cy="161983"/>
              <a:chOff x="1382203" y="2300901"/>
              <a:chExt cx="1423086" cy="161983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1382203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베스트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867769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MD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추천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2352656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신상품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34" name="직사각형 133"/>
            <p:cNvSpPr/>
            <p:nvPr/>
          </p:nvSpPr>
          <p:spPr>
            <a:xfrm>
              <a:off x="1247906" y="2776978"/>
              <a:ext cx="16513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제조사명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JW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중외제약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대표코드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A123456781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201430" y="3954933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26028" y="4046257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201430" y="4985786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321957" y="5071606"/>
            <a:ext cx="2755339" cy="276999"/>
            <a:chOff x="418915" y="3505570"/>
            <a:chExt cx="2986199" cy="276999"/>
          </a:xfrm>
        </p:grpSpPr>
        <p:sp>
          <p:nvSpPr>
            <p:cNvPr id="179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321607" y="5374767"/>
            <a:ext cx="2797474" cy="276999"/>
            <a:chOff x="421553" y="3819482"/>
            <a:chExt cx="2986901" cy="276999"/>
          </a:xfrm>
        </p:grpSpPr>
        <p:sp>
          <p:nvSpPr>
            <p:cNvPr id="176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334368" y="5675850"/>
            <a:ext cx="2705093" cy="257369"/>
            <a:chOff x="428349" y="4109814"/>
            <a:chExt cx="2884812" cy="257369"/>
          </a:xfrm>
        </p:grpSpPr>
        <p:sp>
          <p:nvSpPr>
            <p:cNvPr id="173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296E7CBC-E45F-4298-98C3-B16CCA0A178E}"/>
              </a:ext>
            </a:extLst>
          </p:cNvPr>
          <p:cNvSpPr txBox="1"/>
          <p:nvPr/>
        </p:nvSpPr>
        <p:spPr>
          <a:xfrm>
            <a:off x="1242085" y="4265478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 smtClean="0"/>
              <a:t>(</a:t>
            </a:r>
            <a:r>
              <a:rPr lang="en-US" altLang="ko-KR" sz="900" b="1" dirty="0"/>
              <a:t>5</a:t>
            </a:r>
            <a:r>
              <a:rPr lang="en-US" altLang="ko-KR" sz="900" b="1" dirty="0" smtClean="0"/>
              <a:t>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1242085" y="4085430"/>
            <a:ext cx="1423086" cy="161983"/>
            <a:chOff x="1382203" y="2300901"/>
            <a:chExt cx="1423086" cy="161983"/>
          </a:xfrm>
        </p:grpSpPr>
        <p:sp>
          <p:nvSpPr>
            <p:cNvPr id="170" name="모서리가 둥근 직사각형 169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1242085" y="4528723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A123456789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35" name="그림 2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32" y="5277265"/>
            <a:ext cx="360234" cy="360234"/>
          </a:xfrm>
          <a:prstGeom prst="rect">
            <a:avLst/>
          </a:prstGeom>
        </p:spPr>
      </p:pic>
      <p:grpSp>
        <p:nvGrpSpPr>
          <p:cNvPr id="236" name="그룹 235"/>
          <p:cNvGrpSpPr/>
          <p:nvPr/>
        </p:nvGrpSpPr>
        <p:grpSpPr>
          <a:xfrm>
            <a:off x="3584848" y="731456"/>
            <a:ext cx="2903973" cy="226591"/>
            <a:chOff x="252703" y="735271"/>
            <a:chExt cx="2903973" cy="226591"/>
          </a:xfrm>
        </p:grpSpPr>
        <p:sp>
          <p:nvSpPr>
            <p:cNvPr id="237" name="갈매기형 수장 236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JW</a:t>
              </a:r>
              <a:r>
                <a:rPr lang="ko-KR" altLang="en-US" sz="1000" b="1" dirty="0" smtClean="0">
                  <a:latin typeface="+mn-ea"/>
                </a:rPr>
                <a:t>중외제약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240" name="그룹 239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241" name="그림 24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283" name="모서리가 둥근 직사각형 282"/>
          <p:cNvSpPr/>
          <p:nvPr/>
        </p:nvSpPr>
        <p:spPr>
          <a:xfrm>
            <a:off x="3532026" y="1056061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4" name="모서리가 둥근 직사각형 283"/>
          <p:cNvSpPr/>
          <p:nvPr/>
        </p:nvSpPr>
        <p:spPr>
          <a:xfrm>
            <a:off x="3656624" y="1147385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5" name="직선 연결선 284"/>
          <p:cNvCxnSpPr/>
          <p:nvPr/>
        </p:nvCxnSpPr>
        <p:spPr>
          <a:xfrm>
            <a:off x="3532026" y="2086914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그룹 285"/>
          <p:cNvGrpSpPr/>
          <p:nvPr/>
        </p:nvGrpSpPr>
        <p:grpSpPr>
          <a:xfrm>
            <a:off x="3652553" y="2172734"/>
            <a:ext cx="2755339" cy="276999"/>
            <a:chOff x="418915" y="3505570"/>
            <a:chExt cx="2986199" cy="276999"/>
          </a:xfrm>
        </p:grpSpPr>
        <p:sp>
          <p:nvSpPr>
            <p:cNvPr id="287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3652203" y="2475895"/>
            <a:ext cx="2797474" cy="276999"/>
            <a:chOff x="421553" y="3819482"/>
            <a:chExt cx="2986901" cy="276999"/>
          </a:xfrm>
        </p:grpSpPr>
        <p:sp>
          <p:nvSpPr>
            <p:cNvPr id="291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4" name="그룹 293"/>
          <p:cNvGrpSpPr/>
          <p:nvPr/>
        </p:nvGrpSpPr>
        <p:grpSpPr>
          <a:xfrm>
            <a:off x="3664964" y="2776978"/>
            <a:ext cx="2705093" cy="257369"/>
            <a:chOff x="428349" y="4109814"/>
            <a:chExt cx="2884812" cy="257369"/>
          </a:xfrm>
        </p:grpSpPr>
        <p:sp>
          <p:nvSpPr>
            <p:cNvPr id="295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98" name="TextBox 297">
            <a:extLst>
              <a:ext uri="{FF2B5EF4-FFF2-40B4-BE49-F238E27FC236}">
                <a16:creationId xmlns="" xmlns:a16="http://schemas.microsoft.com/office/drawing/2014/main" id="{296E7CBC-E45F-4298-98C3-B16CCA0A178E}"/>
              </a:ext>
            </a:extLst>
          </p:cNvPr>
          <p:cNvSpPr txBox="1"/>
          <p:nvPr/>
        </p:nvSpPr>
        <p:spPr>
          <a:xfrm>
            <a:off x="4572681" y="1366606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 smtClean="0"/>
              <a:t>(</a:t>
            </a:r>
            <a:r>
              <a:rPr lang="en-US" altLang="ko-KR" sz="900" b="1" dirty="0"/>
              <a:t>2</a:t>
            </a:r>
            <a:r>
              <a:rPr lang="en-US" altLang="ko-KR" sz="900" b="1" dirty="0" smtClean="0"/>
              <a:t>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299" name="그룹 298"/>
          <p:cNvGrpSpPr/>
          <p:nvPr/>
        </p:nvGrpSpPr>
        <p:grpSpPr>
          <a:xfrm>
            <a:off x="4572681" y="1186558"/>
            <a:ext cx="1423086" cy="161983"/>
            <a:chOff x="1382203" y="2300901"/>
            <a:chExt cx="1423086" cy="161983"/>
          </a:xfrm>
        </p:grpSpPr>
        <p:sp>
          <p:nvSpPr>
            <p:cNvPr id="300" name="모서리가 둥근 직사각형 299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1" name="모서리가 둥근 직사각형 300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2" name="모서리가 둥근 직사각형 301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03" name="직사각형 302"/>
          <p:cNvSpPr/>
          <p:nvPr/>
        </p:nvSpPr>
        <p:spPr>
          <a:xfrm>
            <a:off x="4572681" y="1629851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A123456785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3532026" y="3114741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3656624" y="3206065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09" name="직선 연결선 308"/>
          <p:cNvCxnSpPr/>
          <p:nvPr/>
        </p:nvCxnSpPr>
        <p:spPr>
          <a:xfrm>
            <a:off x="3532026" y="4145594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그룹 309"/>
          <p:cNvGrpSpPr/>
          <p:nvPr/>
        </p:nvGrpSpPr>
        <p:grpSpPr>
          <a:xfrm>
            <a:off x="3652553" y="4231414"/>
            <a:ext cx="2755339" cy="276999"/>
            <a:chOff x="418915" y="3505570"/>
            <a:chExt cx="2986199" cy="276999"/>
          </a:xfrm>
        </p:grpSpPr>
        <p:sp>
          <p:nvSpPr>
            <p:cNvPr id="311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4" name="그룹 313"/>
          <p:cNvGrpSpPr/>
          <p:nvPr/>
        </p:nvGrpSpPr>
        <p:grpSpPr>
          <a:xfrm>
            <a:off x="3652203" y="4534575"/>
            <a:ext cx="2797474" cy="276999"/>
            <a:chOff x="421553" y="3819482"/>
            <a:chExt cx="2986901" cy="276999"/>
          </a:xfrm>
        </p:grpSpPr>
        <p:sp>
          <p:nvSpPr>
            <p:cNvPr id="315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8" name="그룹 317"/>
          <p:cNvGrpSpPr/>
          <p:nvPr/>
        </p:nvGrpSpPr>
        <p:grpSpPr>
          <a:xfrm>
            <a:off x="3664964" y="4835658"/>
            <a:ext cx="2705093" cy="257369"/>
            <a:chOff x="428349" y="4109814"/>
            <a:chExt cx="2884812" cy="257369"/>
          </a:xfrm>
        </p:grpSpPr>
        <p:sp>
          <p:nvSpPr>
            <p:cNvPr id="319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22" name="TextBox 321">
            <a:extLst>
              <a:ext uri="{FF2B5EF4-FFF2-40B4-BE49-F238E27FC236}">
                <a16:creationId xmlns="" xmlns:a16="http://schemas.microsoft.com/office/drawing/2014/main" id="{296E7CBC-E45F-4298-98C3-B16CCA0A178E}"/>
              </a:ext>
            </a:extLst>
          </p:cNvPr>
          <p:cNvSpPr txBox="1"/>
          <p:nvPr/>
        </p:nvSpPr>
        <p:spPr>
          <a:xfrm>
            <a:off x="4572681" y="3425286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/>
              <a:t>(</a:t>
            </a:r>
            <a:r>
              <a:rPr lang="en-US" altLang="ko-KR" sz="900" b="1" dirty="0" smtClean="0"/>
              <a:t>10mg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323" name="그룹 322"/>
          <p:cNvGrpSpPr/>
          <p:nvPr/>
        </p:nvGrpSpPr>
        <p:grpSpPr>
          <a:xfrm>
            <a:off x="4572681" y="3245238"/>
            <a:ext cx="1423086" cy="161983"/>
            <a:chOff x="1382203" y="2300901"/>
            <a:chExt cx="1423086" cy="161983"/>
          </a:xfrm>
        </p:grpSpPr>
        <p:sp>
          <p:nvSpPr>
            <p:cNvPr id="324" name="모서리가 둥근 직사각형 323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25" name="모서리가 둥근 직사각형 324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27" name="직사각형 326"/>
          <p:cNvSpPr/>
          <p:nvPr/>
        </p:nvSpPr>
        <p:spPr>
          <a:xfrm>
            <a:off x="4572681" y="3688531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A123456700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0534" y="5777935"/>
            <a:ext cx="2612231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아래로 당길 시 </a:t>
            </a:r>
            <a:r>
              <a:rPr lang="en-US" altLang="ko-KR" sz="800" dirty="0" smtClean="0">
                <a:latin typeface="+mn-ea"/>
              </a:rPr>
              <a:t>20</a:t>
            </a:r>
            <a:r>
              <a:rPr lang="ko-KR" altLang="en-US" sz="800" dirty="0" smtClean="0">
                <a:latin typeface="+mn-ea"/>
              </a:rPr>
              <a:t>개 목록 추가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29" name="그룹 328"/>
          <p:cNvGrpSpPr/>
          <p:nvPr/>
        </p:nvGrpSpPr>
        <p:grpSpPr>
          <a:xfrm>
            <a:off x="3484080" y="6324179"/>
            <a:ext cx="3082467" cy="512759"/>
            <a:chOff x="168636" y="6094330"/>
            <a:chExt cx="3082467" cy="512759"/>
          </a:xfrm>
        </p:grpSpPr>
        <p:sp>
          <p:nvSpPr>
            <p:cNvPr id="330" name="직사각형 329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1" name="그룹 330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332" name="그림 3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333" name="그림 3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334" name="그림 3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335" name="그림 3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336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339" name="직사각형 338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340" name="직사각형 339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342" name="타원 34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04800" y="191847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76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55935"/>
              </p:ext>
            </p:extLst>
          </p:nvPr>
        </p:nvGraphicFramePr>
        <p:xfrm>
          <a:off x="7727756" y="816684"/>
          <a:ext cx="2119314" cy="195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0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입점사별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판매상품 목록 화면 정의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JW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중외제약 판매상품만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707373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3672265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9202189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8613971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0638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86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864" y="332076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JW</a:t>
            </a:r>
            <a:r>
              <a:rPr lang="ko-KR" altLang="en-US" sz="800" dirty="0">
                <a:latin typeface="+mn-ea"/>
              </a:rPr>
              <a:t>중외제약관 </a:t>
            </a:r>
            <a:r>
              <a:rPr lang="en-US" altLang="ko-KR" sz="800" dirty="0">
                <a:latin typeface="+mn-ea"/>
              </a:rPr>
              <a:t>&gt; JW</a:t>
            </a:r>
            <a:r>
              <a:rPr lang="ko-KR" altLang="en-US" sz="800" dirty="0" smtClean="0">
                <a:latin typeface="+mn-ea"/>
              </a:rPr>
              <a:t>중외제약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비교상품 목록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판매상품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294341" y="1059728"/>
            <a:ext cx="2874287" cy="1395928"/>
          </a:xfrm>
          <a:prstGeom prst="roundRect">
            <a:avLst>
              <a:gd name="adj" fmla="val 634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41763" y="1170741"/>
            <a:ext cx="648895" cy="572621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37683" y="1166419"/>
            <a:ext cx="1968968" cy="474666"/>
            <a:chOff x="4285452" y="1206686"/>
            <a:chExt cx="1968968" cy="474666"/>
          </a:xfrm>
        </p:grpSpPr>
        <p:sp>
          <p:nvSpPr>
            <p:cNvPr id="206" name="TextBox 205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4285452" y="1206686"/>
              <a:ext cx="1968968" cy="280452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err="1"/>
                <a:t>페린젝트주</a:t>
              </a:r>
              <a:r>
                <a:rPr lang="en-US" altLang="ko-KR" sz="900" b="1" dirty="0"/>
                <a:t>(100mg) </a:t>
              </a:r>
              <a:r>
                <a:rPr lang="en-US" altLang="ko-KR" sz="900" b="1" dirty="0" smtClean="0"/>
                <a:t>2mLx1V</a:t>
              </a:r>
              <a:endParaRPr lang="en-US" altLang="ko-KR" sz="900" b="1" dirty="0" smtClean="0">
                <a:latin typeface="+mn-ea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4285452" y="1423983"/>
              <a:ext cx="1306804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160EA </a:t>
              </a: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57670" y="1799400"/>
          <a:ext cx="2547627" cy="600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98"/>
                <a:gridCol w="1243029"/>
              </a:tblGrid>
              <a:tr h="216408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제조사명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JW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중외제약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보험코드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157301550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1905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규격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200EA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1BOX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1905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포장단위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BOX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낱알수량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30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" name="모서리가 둥근 직사각형 214"/>
          <p:cNvSpPr/>
          <p:nvPr/>
        </p:nvSpPr>
        <p:spPr>
          <a:xfrm>
            <a:off x="1089411" y="1597363"/>
            <a:ext cx="617133" cy="196487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상세보기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-2680154" y="2795059"/>
            <a:ext cx="2874287" cy="859330"/>
          </a:xfrm>
          <a:prstGeom prst="roundRect">
            <a:avLst>
              <a:gd name="adj" fmla="val 634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218" name="표 217"/>
          <p:cNvGraphicFramePr>
            <a:graphicFrameLocks noGrp="1"/>
          </p:cNvGraphicFramePr>
          <p:nvPr/>
        </p:nvGraphicFramePr>
        <p:xfrm>
          <a:off x="-2661656" y="2820539"/>
          <a:ext cx="2828072" cy="81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17"/>
                <a:gridCol w="674755"/>
                <a:gridCol w="506067"/>
                <a:gridCol w="374897"/>
                <a:gridCol w="637236"/>
              </a:tblGrid>
              <a:tr h="197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구매일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endParaRPr lang="ko-KR" altLang="en-US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수량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주문금액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2024-03-12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중외제약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48,000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100,800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2024-02-15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중외제약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48,000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100,800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2024-01-15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중외제약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48,000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100,800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9" name="모서리가 둥근 직사각형 218"/>
          <p:cNvSpPr/>
          <p:nvPr/>
        </p:nvSpPr>
        <p:spPr>
          <a:xfrm>
            <a:off x="139195" y="3010000"/>
            <a:ext cx="45719" cy="6184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94341" y="2532893"/>
            <a:ext cx="2874287" cy="1102848"/>
            <a:chOff x="3585877" y="2730811"/>
            <a:chExt cx="2874287" cy="1102848"/>
          </a:xfrm>
        </p:grpSpPr>
        <p:sp>
          <p:nvSpPr>
            <p:cNvPr id="195" name="TextBox 194"/>
            <p:cNvSpPr txBox="1"/>
            <p:nvPr/>
          </p:nvSpPr>
          <p:spPr>
            <a:xfrm>
              <a:off x="5603746" y="2754539"/>
              <a:ext cx="856418" cy="180425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05" name="모서리가 둥근 직사각형 204"/>
            <p:cNvSpPr/>
            <p:nvPr/>
          </p:nvSpPr>
          <p:spPr>
            <a:xfrm>
              <a:off x="3585877" y="2974329"/>
              <a:ext cx="2874287" cy="859330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최근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6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개월 이내 구매내역이 없습니다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593189" y="2730811"/>
              <a:ext cx="113524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latinLnBrk="1">
                <a:defRPr/>
              </a:pPr>
              <a:r>
                <a:rPr lang="ko-KR" altLang="en-US" sz="800" b="1" dirty="0">
                  <a:latin typeface="+mn-ea"/>
                </a:rPr>
                <a:t>최근 </a:t>
              </a:r>
              <a:r>
                <a:rPr lang="en-US" altLang="ko-KR" sz="800" b="1" dirty="0">
                  <a:latin typeface="+mn-ea"/>
                </a:rPr>
                <a:t>6</a:t>
              </a:r>
              <a:r>
                <a:rPr lang="ko-KR" altLang="en-US" sz="800" b="1" dirty="0">
                  <a:latin typeface="+mn-ea"/>
                </a:rPr>
                <a:t>개월 구매내역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72480" y="692696"/>
            <a:ext cx="2903973" cy="323165"/>
            <a:chOff x="3566891" y="702415"/>
            <a:chExt cx="2903973" cy="323165"/>
          </a:xfrm>
        </p:grpSpPr>
        <p:sp>
          <p:nvSpPr>
            <p:cNvPr id="183" name="TextBox 182"/>
            <p:cNvSpPr txBox="1"/>
            <p:nvPr/>
          </p:nvSpPr>
          <p:spPr>
            <a:xfrm>
              <a:off x="3884697" y="702415"/>
              <a:ext cx="22140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err="1" smtClean="0">
                  <a:latin typeface="+mn-ea"/>
                </a:rPr>
                <a:t>입점사별</a:t>
              </a:r>
              <a:r>
                <a:rPr lang="ko-KR" altLang="en-US" sz="1000" b="1" dirty="0" smtClean="0">
                  <a:latin typeface="+mn-ea"/>
                </a:rPr>
                <a:t> 상품목록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20" name="갈매기형 수장 219"/>
            <p:cNvSpPr/>
            <p:nvPr/>
          </p:nvSpPr>
          <p:spPr>
            <a:xfrm flipH="1">
              <a:off x="3566891" y="794724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3499" y="754516"/>
              <a:ext cx="235804" cy="218962"/>
            </a:xfrm>
            <a:prstGeom prst="rect">
              <a:avLst/>
            </a:prstGeom>
          </p:spPr>
        </p:pic>
        <p:grpSp>
          <p:nvGrpSpPr>
            <p:cNvPr id="222" name="그룹 221"/>
            <p:cNvGrpSpPr/>
            <p:nvPr/>
          </p:nvGrpSpPr>
          <p:grpSpPr>
            <a:xfrm>
              <a:off x="6256726" y="775405"/>
              <a:ext cx="214138" cy="177185"/>
              <a:chOff x="3007810" y="776345"/>
              <a:chExt cx="214138" cy="177185"/>
            </a:xfrm>
          </p:grpSpPr>
          <p:pic>
            <p:nvPicPr>
              <p:cNvPr id="223" name="그림 2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225" name="직사각형 224"/>
          <p:cNvSpPr/>
          <p:nvPr/>
        </p:nvSpPr>
        <p:spPr>
          <a:xfrm>
            <a:off x="305672" y="3688810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latinLnBrk="1">
              <a:defRPr/>
            </a:pPr>
            <a:r>
              <a:rPr lang="ko-KR" altLang="en-US" sz="800" b="1" dirty="0" smtClean="0">
                <a:latin typeface="+mn-ea"/>
              </a:rPr>
              <a:t>상품 선택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5658" y="717073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27017" y="7612930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다음 이어서 </a:t>
            </a:r>
            <a:r>
              <a:rPr lang="en-US" altLang="ko-KR" sz="800" dirty="0" smtClean="0">
                <a:latin typeface="+mn-ea"/>
              </a:rPr>
              <a:t>&gt;&gt;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6186" y="3951962"/>
            <a:ext cx="2896514" cy="3452208"/>
            <a:chOff x="306186" y="3951962"/>
            <a:chExt cx="2896514" cy="3452208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306186" y="3951962"/>
              <a:ext cx="2866462" cy="3452208"/>
            </a:xfrm>
            <a:prstGeom prst="roundRect">
              <a:avLst>
                <a:gd name="adj" fmla="val 4071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latinLnBrk="1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9295" y="4545124"/>
              <a:ext cx="816496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latinLnBrk="1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   JW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중외제약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0173" y="4791606"/>
              <a:ext cx="638563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algn="ctr" latinLnBrk="1"/>
              <a:r>
                <a:rPr lang="ko-KR" altLang="en-US" sz="800" b="1" dirty="0">
                  <a:solidFill>
                    <a:schemeClr val="accent1"/>
                  </a:solidFill>
                  <a:latin typeface="+mn-ea"/>
                </a:rPr>
                <a:t>▼ 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035081" y="4802830"/>
              <a:ext cx="616861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재고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99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79295" y="5066886"/>
              <a:ext cx="2823405" cy="1008621"/>
              <a:chOff x="375276" y="4895296"/>
              <a:chExt cx="2823405" cy="1008621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375276" y="4895296"/>
                <a:ext cx="2823405" cy="395869"/>
                <a:chOff x="382921" y="4626903"/>
                <a:chExt cx="2823405" cy="395869"/>
              </a:xfrm>
            </p:grpSpPr>
            <p:sp>
              <p:nvSpPr>
                <p:cNvPr id="157" name="직사각형 156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배송마감시간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>
                <a:xfrm>
                  <a:off x="1175847" y="4626903"/>
                  <a:ext cx="2030479" cy="395869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오늘 </a:t>
                  </a:r>
                  <a:r>
                    <a:rPr lang="en-US" altLang="ko-KR" sz="700" dirty="0" smtClean="0">
                      <a:solidFill>
                        <a:schemeClr val="accent1"/>
                      </a:solidFill>
                      <a:latin typeface="+mn-ea"/>
                    </a:rPr>
                    <a:t>16:00 </a:t>
                  </a: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마감 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|  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내일 도착 예정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1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12:00 | 2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15:00 | 3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17:00</a:t>
                  </a:r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375276" y="5346466"/>
                <a:ext cx="2793352" cy="557451"/>
                <a:chOff x="382921" y="4546112"/>
                <a:chExt cx="2463985" cy="557451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이벤트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기획전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1083817" y="4546112"/>
                  <a:ext cx="1763089" cy="557451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인기상품을 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특가로 만나보세요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! </a:t>
                  </a: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묶음상품 </a:t>
                  </a:r>
                  <a:r>
                    <a:rPr lang="ko-KR" altLang="en-US" sz="7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할인전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 </a:t>
                  </a:r>
                  <a:endParaRPr lang="en-US" altLang="ko-K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타임세일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3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2024-05-01 </a:t>
                  </a:r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21" name="직선 연결선 20"/>
            <p:cNvCxnSpPr/>
            <p:nvPr/>
          </p:nvCxnSpPr>
          <p:spPr>
            <a:xfrm>
              <a:off x="379295" y="5462755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393411" y="5024051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366634" y="6075507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379117" y="6145174"/>
              <a:ext cx="2785805" cy="213447"/>
              <a:chOff x="375098" y="5973584"/>
              <a:chExt cx="2785805" cy="213447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375098" y="5990096"/>
                <a:ext cx="699318" cy="180425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수량할인</a:t>
                </a:r>
                <a:endPara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1162138" y="5973584"/>
                <a:ext cx="1998765" cy="213447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개 이상 구매 시 개당 할인 </a:t>
                </a:r>
                <a:r>
                  <a:rPr lang="en-US" altLang="ko-KR" sz="700" dirty="0">
                    <a:solidFill>
                      <a:srgbClr val="FF0000"/>
                    </a:solidFill>
                    <a:latin typeface="+mn-ea"/>
                  </a:rPr>
                  <a:t>3%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35,800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원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cxnSp>
          <p:nvCxnSpPr>
            <p:cNvPr id="198" name="직선 연결선 197"/>
            <p:cNvCxnSpPr/>
            <p:nvPr/>
          </p:nvCxnSpPr>
          <p:spPr>
            <a:xfrm>
              <a:off x="390212" y="6480910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직사각형 198"/>
            <p:cNvSpPr/>
            <p:nvPr/>
          </p:nvSpPr>
          <p:spPr>
            <a:xfrm>
              <a:off x="386842" y="6582529"/>
              <a:ext cx="699318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배송정보</a:t>
              </a: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173883" y="6484985"/>
              <a:ext cx="1936788" cy="880617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 lvl="0" defTabSz="914400" latinLnBrk="1"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도착예정 시간은 영업일 기준으로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토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일요일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공휴일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전사휴무 제외입니다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최소주문 금액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30,000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 이상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구매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시 무료배송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배송방법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택배배송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롯데택배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378907" y="4297814"/>
              <a:ext cx="495114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수량할인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378907" y="4048536"/>
              <a:ext cx="332496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특가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735933" y="4048536"/>
              <a:ext cx="495114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프로모션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1693916" y="4048536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타임세일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1409749" y="4297814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금융할인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2187421" y="4048536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쿠폰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916119" y="4297814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낱알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57" name="모서리가 둥근 직사각형 256"/>
            <p:cNvSpPr/>
            <p:nvPr/>
          </p:nvSpPr>
          <p:spPr>
            <a:xfrm>
              <a:off x="1256361" y="4048536"/>
              <a:ext cx="395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58" name="모서리가 둥근 직사각형 257"/>
            <p:cNvSpPr/>
            <p:nvPr/>
          </p:nvSpPr>
          <p:spPr>
            <a:xfrm>
              <a:off x="1914767" y="4297814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무료배송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3579256" y="875493"/>
            <a:ext cx="2896514" cy="3189567"/>
            <a:chOff x="3579816" y="715943"/>
            <a:chExt cx="2896514" cy="3189567"/>
          </a:xfrm>
        </p:grpSpPr>
        <p:sp>
          <p:nvSpPr>
            <p:cNvPr id="260" name="모서리가 둥근 직사각형 259"/>
            <p:cNvSpPr/>
            <p:nvPr/>
          </p:nvSpPr>
          <p:spPr>
            <a:xfrm>
              <a:off x="3579816" y="715943"/>
              <a:ext cx="2866462" cy="3189567"/>
            </a:xfrm>
            <a:prstGeom prst="roundRect">
              <a:avLst>
                <a:gd name="adj" fmla="val 4071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latinLnBrk="1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261" name="그룹 260"/>
            <p:cNvGrpSpPr/>
            <p:nvPr/>
          </p:nvGrpSpPr>
          <p:grpSpPr>
            <a:xfrm>
              <a:off x="3646256" y="783660"/>
              <a:ext cx="1186778" cy="201600"/>
              <a:chOff x="3744474" y="2089848"/>
              <a:chExt cx="1186778" cy="201600"/>
            </a:xfrm>
          </p:grpSpPr>
          <p:sp>
            <p:nvSpPr>
              <p:cNvPr id="281" name="모서리가 둥근 직사각형 280"/>
              <p:cNvSpPr/>
              <p:nvPr/>
            </p:nvSpPr>
            <p:spPr>
              <a:xfrm>
                <a:off x="3744474" y="2089848"/>
                <a:ext cx="305706" cy="2016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특가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4079110" y="2089848"/>
                <a:ext cx="332496" cy="2016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쿠폰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4436138" y="2089848"/>
                <a:ext cx="495114" cy="2016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수량할인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62" name="직사각형 261"/>
            <p:cNvSpPr/>
            <p:nvPr/>
          </p:nvSpPr>
          <p:spPr>
            <a:xfrm>
              <a:off x="3652925" y="1074929"/>
              <a:ext cx="624136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latinLnBrk="1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   </a:t>
              </a:r>
              <a:r>
                <a:rPr lang="ko-KR" alt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입점사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3663664" y="1321339"/>
              <a:ext cx="277889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algn="ctr" latinLnBrk="1"/>
              <a:r>
                <a:rPr lang="ko-KR" altLang="en-US" sz="800" b="1" dirty="0" smtClean="0">
                  <a:solidFill>
                    <a:srgbClr val="FF0000"/>
                  </a:solidFill>
                  <a:latin typeface="+mn-ea"/>
                </a:rPr>
                <a:t>품절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025401" y="1323041"/>
              <a:ext cx="616861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재고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265" name="그룹 264"/>
            <p:cNvGrpSpPr/>
            <p:nvPr/>
          </p:nvGrpSpPr>
          <p:grpSpPr>
            <a:xfrm>
              <a:off x="3652925" y="1596691"/>
              <a:ext cx="2823405" cy="1008621"/>
              <a:chOff x="375276" y="4895296"/>
              <a:chExt cx="2823405" cy="1008621"/>
            </a:xfrm>
          </p:grpSpPr>
          <p:grpSp>
            <p:nvGrpSpPr>
              <p:cNvPr id="275" name="그룹 274"/>
              <p:cNvGrpSpPr/>
              <p:nvPr/>
            </p:nvGrpSpPr>
            <p:grpSpPr>
              <a:xfrm>
                <a:off x="375276" y="4895296"/>
                <a:ext cx="2823405" cy="395869"/>
                <a:chOff x="382921" y="4626903"/>
                <a:chExt cx="2823405" cy="395869"/>
              </a:xfrm>
            </p:grpSpPr>
            <p:sp>
              <p:nvSpPr>
                <p:cNvPr id="279" name="직사각형 278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배송마감시간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175847" y="4626903"/>
                  <a:ext cx="2030479" cy="395869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오늘 </a:t>
                  </a:r>
                  <a:r>
                    <a:rPr lang="en-US" altLang="ko-KR" sz="700" dirty="0" smtClean="0">
                      <a:solidFill>
                        <a:schemeClr val="accent1"/>
                      </a:solidFill>
                      <a:latin typeface="+mn-ea"/>
                    </a:rPr>
                    <a:t>16:00 </a:t>
                  </a: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마감 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|  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내일 도착 예정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1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12:00 | 2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15:00 | 3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17:00</a:t>
                  </a:r>
                </a:p>
              </p:txBody>
            </p:sp>
          </p:grpSp>
          <p:grpSp>
            <p:nvGrpSpPr>
              <p:cNvPr id="276" name="그룹 275"/>
              <p:cNvGrpSpPr/>
              <p:nvPr/>
            </p:nvGrpSpPr>
            <p:grpSpPr>
              <a:xfrm>
                <a:off x="375276" y="5346466"/>
                <a:ext cx="2793352" cy="557451"/>
                <a:chOff x="382921" y="4546112"/>
                <a:chExt cx="2463985" cy="557451"/>
              </a:xfrm>
            </p:grpSpPr>
            <p:sp>
              <p:nvSpPr>
                <p:cNvPr id="277" name="직사각형 276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이벤트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기획전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1083817" y="4546112"/>
                  <a:ext cx="1763089" cy="557451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인기상품을 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특가로 만나보세요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! </a:t>
                  </a: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묶음상품 </a:t>
                  </a:r>
                  <a:r>
                    <a:rPr lang="ko-KR" altLang="en-US" sz="7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할인전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 </a:t>
                  </a:r>
                  <a:endParaRPr lang="en-US" altLang="ko-K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타임세일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3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2024-05-01 </a:t>
                  </a:r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266" name="직선 연결선 265"/>
            <p:cNvCxnSpPr/>
            <p:nvPr/>
          </p:nvCxnSpPr>
          <p:spPr>
            <a:xfrm>
              <a:off x="3652925" y="1992560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>
              <a:off x="3667041" y="1553856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>
              <a:off x="3640264" y="2605312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그룹 268"/>
            <p:cNvGrpSpPr/>
            <p:nvPr/>
          </p:nvGrpSpPr>
          <p:grpSpPr>
            <a:xfrm>
              <a:off x="3652747" y="2674979"/>
              <a:ext cx="2785805" cy="213447"/>
              <a:chOff x="375098" y="5973584"/>
              <a:chExt cx="2785805" cy="213447"/>
            </a:xfrm>
          </p:grpSpPr>
          <p:sp>
            <p:nvSpPr>
              <p:cNvPr id="273" name="직사각형 272"/>
              <p:cNvSpPr/>
              <p:nvPr/>
            </p:nvSpPr>
            <p:spPr>
              <a:xfrm>
                <a:off x="375098" y="5990096"/>
                <a:ext cx="699318" cy="180425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수량할인</a:t>
                </a:r>
                <a:endPara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1162138" y="5973584"/>
                <a:ext cx="1998765" cy="213447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개 이상 구매 시 개당 할인 </a:t>
                </a:r>
                <a:r>
                  <a:rPr lang="en-US" altLang="ko-KR" sz="700" dirty="0">
                    <a:solidFill>
                      <a:srgbClr val="FF0000"/>
                    </a:solidFill>
                    <a:latin typeface="+mn-ea"/>
                  </a:rPr>
                  <a:t>3%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35,800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원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cxnSp>
          <p:nvCxnSpPr>
            <p:cNvPr id="270" name="직선 연결선 269"/>
            <p:cNvCxnSpPr/>
            <p:nvPr/>
          </p:nvCxnSpPr>
          <p:spPr>
            <a:xfrm>
              <a:off x="3663842" y="3010715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직사각형 270"/>
            <p:cNvSpPr/>
            <p:nvPr/>
          </p:nvSpPr>
          <p:spPr>
            <a:xfrm>
              <a:off x="3660472" y="3112334"/>
              <a:ext cx="699318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배송정보</a:t>
              </a: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447513" y="3014790"/>
              <a:ext cx="1936788" cy="880617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 lvl="0" defTabSz="914400" latinLnBrk="1"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도착예정 시간은 영업일 기준으로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토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일요일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공휴일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전사휴무 제외입니다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최소주문 금액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30,000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 이상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구매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시 무료배송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배송방법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택배배송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롯데택배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3467526" y="5264820"/>
            <a:ext cx="3089921" cy="1121554"/>
            <a:chOff x="3478658" y="5283734"/>
            <a:chExt cx="3089921" cy="1121554"/>
          </a:xfrm>
        </p:grpSpPr>
        <p:sp>
          <p:nvSpPr>
            <p:cNvPr id="285" name="모서리가 둥근 직사각형 284"/>
            <p:cNvSpPr/>
            <p:nvPr/>
          </p:nvSpPr>
          <p:spPr>
            <a:xfrm>
              <a:off x="3478658" y="5283734"/>
              <a:ext cx="3089921" cy="1121554"/>
            </a:xfrm>
            <a:prstGeom prst="roundRect">
              <a:avLst>
                <a:gd name="adj" fmla="val 495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86" name="순서도: 대체 처리 285"/>
            <p:cNvSpPr/>
            <p:nvPr/>
          </p:nvSpPr>
          <p:spPr>
            <a:xfrm>
              <a:off x="5076665" y="6068657"/>
              <a:ext cx="1194187" cy="254900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b="1" dirty="0" err="1" smtClean="0">
                  <a:latin typeface="+mn-ea"/>
                </a:rPr>
                <a:t>바로구매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287" name="순서도: 대체 처리 286"/>
            <p:cNvSpPr/>
            <p:nvPr/>
          </p:nvSpPr>
          <p:spPr>
            <a:xfrm>
              <a:off x="3723225" y="6069205"/>
              <a:ext cx="1194187" cy="2549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장바구니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5619912" y="5616257"/>
              <a:ext cx="8787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F0000"/>
                  </a:solidFill>
                  <a:latin typeface="+mn-ea"/>
                </a:rPr>
                <a:t>480,000</a:t>
              </a:r>
              <a:r>
                <a:rPr lang="ko-KR" altLang="en-US" sz="900" dirty="0">
                  <a:latin typeface="+mn-ea"/>
                </a:rPr>
                <a:t>원</a:t>
              </a:r>
              <a:endParaRPr lang="en-US" altLang="ko-KR" sz="900" dirty="0">
                <a:latin typeface="+mn-ea"/>
              </a:endParaRPr>
            </a:p>
          </p:txBody>
        </p:sp>
        <p:grpSp>
          <p:nvGrpSpPr>
            <p:cNvPr id="289" name="그룹 288"/>
            <p:cNvGrpSpPr/>
            <p:nvPr/>
          </p:nvGrpSpPr>
          <p:grpSpPr>
            <a:xfrm>
              <a:off x="3575803" y="5641588"/>
              <a:ext cx="1671782" cy="226336"/>
              <a:chOff x="3723022" y="5711206"/>
              <a:chExt cx="1671782" cy="226336"/>
            </a:xfrm>
          </p:grpSpPr>
          <p:sp>
            <p:nvSpPr>
              <p:cNvPr id="291" name="순서도: 수행의 시작/종료 290"/>
              <p:cNvSpPr/>
              <p:nvPr/>
            </p:nvSpPr>
            <p:spPr>
              <a:xfrm>
                <a:off x="3723022" y="5711206"/>
                <a:ext cx="812543" cy="226336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+</a:t>
                </a:r>
                <a:endPara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4565305" y="5717898"/>
                <a:ext cx="829499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주문단위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10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</a:p>
            </p:txBody>
          </p:sp>
        </p:grpSp>
        <p:sp>
          <p:nvSpPr>
            <p:cNvPr id="290" name="직사각형 289"/>
            <p:cNvSpPr/>
            <p:nvPr/>
          </p:nvSpPr>
          <p:spPr>
            <a:xfrm>
              <a:off x="3500415" y="5359332"/>
              <a:ext cx="2070300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입점사명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JW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중외제약 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|  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재고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99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93" name="직사각형 292"/>
          <p:cNvSpPr/>
          <p:nvPr/>
        </p:nvSpPr>
        <p:spPr>
          <a:xfrm>
            <a:off x="3484568" y="649882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이어서</a:t>
            </a:r>
            <a:endParaRPr lang="ko-KR" altLang="en-US" sz="800" dirty="0">
              <a:latin typeface="+mn-ea"/>
            </a:endParaRP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386842" y="5780891"/>
            <a:ext cx="725485" cy="23026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보기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3646085" y="2486235"/>
            <a:ext cx="725485" cy="23026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보기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8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3411" y="4580914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72924" y="1275929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50693"/>
              </p:ext>
            </p:extLst>
          </p:nvPr>
        </p:nvGraphicFramePr>
        <p:xfrm>
          <a:off x="7724950" y="812960"/>
          <a:ext cx="2118956" cy="10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브랜드관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en-US" altLang="ko-KR" sz="800" dirty="0">
                <a:solidFill>
                  <a:srgbClr val="16181A"/>
                </a:solidFill>
                <a:latin typeface="+mn-ea"/>
              </a:rPr>
              <a:t>JW</a:t>
            </a:r>
            <a:r>
              <a:rPr lang="ko-KR" altLang="en-US" sz="800" dirty="0" err="1">
                <a:solidFill>
                  <a:srgbClr val="16181A"/>
                </a:solidFill>
                <a:latin typeface="+mn-ea"/>
              </a:rPr>
              <a:t>바이오사이언스</a:t>
            </a:r>
            <a:r>
              <a:rPr lang="ko-KR" altLang="en-US" sz="800" dirty="0">
                <a:solidFill>
                  <a:srgbClr val="16181A"/>
                </a:solidFill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26" name="직사각형 25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06450" y="1515602"/>
              <a:ext cx="2543956" cy="215444"/>
              <a:chOff x="186993" y="1535551"/>
              <a:chExt cx="2543956" cy="21544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브랜드관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139972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09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" name="그룹 30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32" name="갈매기형 수장 31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16181A"/>
                  </a:solidFill>
                  <a:latin typeface="+mn-ea"/>
                </a:rPr>
                <a:t>JW</a:t>
              </a:r>
              <a:r>
                <a:rPr lang="ko-KR" altLang="en-US" sz="1000" b="1" dirty="0" err="1">
                  <a:solidFill>
                    <a:srgbClr val="16181A"/>
                  </a:solidFill>
                  <a:latin typeface="+mn-ea"/>
                </a:rPr>
                <a:t>바이오사이언스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04800" y="1547316"/>
            <a:ext cx="3397311" cy="549419"/>
            <a:chOff x="169714" y="1547502"/>
            <a:chExt cx="3397311" cy="549419"/>
          </a:xfrm>
        </p:grpSpPr>
        <p:grpSp>
          <p:nvGrpSpPr>
            <p:cNvPr id="94" name="그룹 93"/>
            <p:cNvGrpSpPr/>
            <p:nvPr/>
          </p:nvGrpSpPr>
          <p:grpSpPr>
            <a:xfrm>
              <a:off x="169714" y="1547625"/>
              <a:ext cx="1051891" cy="549296"/>
              <a:chOff x="322598" y="1617593"/>
              <a:chExt cx="1051891" cy="549296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517426" y="1617593"/>
                <a:ext cx="662235" cy="315036"/>
              </a:xfrm>
              <a:prstGeom prst="roundRect">
                <a:avLst>
                  <a:gd name="adj" fmla="val 4515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322598" y="1951445"/>
                <a:ext cx="105189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JW</a:t>
                </a:r>
                <a:r>
                  <a:rPr lang="ko-KR" altLang="en-US" sz="800" b="1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바이오사이언스</a:t>
                </a:r>
                <a:endParaRPr lang="ko-KR" altLang="en-US" sz="800" b="1" dirty="0"/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1220821" y="1547502"/>
              <a:ext cx="662235" cy="549296"/>
              <a:chOff x="517426" y="1617593"/>
              <a:chExt cx="662235" cy="549296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517426" y="1617593"/>
                <a:ext cx="662235" cy="315036"/>
              </a:xfrm>
              <a:prstGeom prst="roundRect">
                <a:avLst>
                  <a:gd name="adj" fmla="val 45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86291" y="1951445"/>
                <a:ext cx="5245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JW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신약</a:t>
                </a:r>
                <a:endParaRPr lang="ko-KR" altLang="en-US" sz="800" dirty="0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2039796" y="1547502"/>
              <a:ext cx="662235" cy="549296"/>
              <a:chOff x="517426" y="1617593"/>
              <a:chExt cx="662235" cy="549296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517426" y="1617593"/>
                <a:ext cx="662235" cy="315036"/>
              </a:xfrm>
              <a:prstGeom prst="roundRect">
                <a:avLst>
                  <a:gd name="adj" fmla="val 45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51027" y="1951445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엠디어스</a:t>
                </a:r>
                <a:endParaRPr lang="ko-KR" altLang="en-US" sz="800" dirty="0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766806" y="1547502"/>
              <a:ext cx="800219" cy="549296"/>
              <a:chOff x="448436" y="1617593"/>
              <a:chExt cx="800219" cy="549296"/>
            </a:xfrm>
          </p:grpSpPr>
          <p:sp>
            <p:nvSpPr>
              <p:cNvPr id="110" name="모서리가 둥근 직사각형 109"/>
              <p:cNvSpPr/>
              <p:nvPr/>
            </p:nvSpPr>
            <p:spPr>
              <a:xfrm>
                <a:off x="517426" y="1617593"/>
                <a:ext cx="662235" cy="315036"/>
              </a:xfrm>
              <a:prstGeom prst="roundRect">
                <a:avLst>
                  <a:gd name="adj" fmla="val 45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448436" y="1951445"/>
                <a:ext cx="8002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상길메디케어</a:t>
                </a:r>
                <a:endParaRPr lang="ko-KR" altLang="en-US" sz="800" dirty="0"/>
              </a:p>
            </p:txBody>
          </p:sp>
        </p:grpSp>
      </p:grpSp>
      <p:pic>
        <p:nvPicPr>
          <p:cNvPr id="118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2" y="1986684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69714" y="2177721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추천상품</a:t>
            </a:r>
            <a:endParaRPr lang="ko-KR" altLang="en-US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7967" y="2418884"/>
            <a:ext cx="4207408" cy="1960834"/>
            <a:chOff x="306067" y="2418884"/>
            <a:chExt cx="4207408" cy="1960834"/>
          </a:xfrm>
        </p:grpSpPr>
        <p:grpSp>
          <p:nvGrpSpPr>
            <p:cNvPr id="120" name="그룹 119"/>
            <p:cNvGrpSpPr/>
            <p:nvPr/>
          </p:nvGrpSpPr>
          <p:grpSpPr>
            <a:xfrm>
              <a:off x="306067" y="2418884"/>
              <a:ext cx="1311592" cy="1960834"/>
              <a:chOff x="3612245" y="874304"/>
              <a:chExt cx="1311592" cy="1960834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3644354" y="2452926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619190" y="2102200"/>
                <a:ext cx="1304647" cy="39162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646995" y="2623935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24" name="그림 12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719" y="2623935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25" name="모서리가 둥근 직사각형 124"/>
              <p:cNvSpPr/>
              <p:nvPr/>
            </p:nvSpPr>
            <p:spPr>
              <a:xfrm>
                <a:off x="3612245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1741006" y="2418884"/>
              <a:ext cx="1312750" cy="1937484"/>
              <a:chOff x="5047184" y="874304"/>
              <a:chExt cx="1312750" cy="1937484"/>
            </a:xfrm>
          </p:grpSpPr>
          <p:sp>
            <p:nvSpPr>
              <p:cNvPr id="130" name="모서리가 둥근 직사각형 129"/>
              <p:cNvSpPr/>
              <p:nvPr/>
            </p:nvSpPr>
            <p:spPr>
              <a:xfrm>
                <a:off x="5048342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1" name="그룹 130"/>
              <p:cNvGrpSpPr/>
              <p:nvPr/>
            </p:nvGrpSpPr>
            <p:grpSpPr>
              <a:xfrm>
                <a:off x="5047184" y="2078850"/>
                <a:ext cx="1304647" cy="732938"/>
                <a:chOff x="3771590" y="2254600"/>
                <a:chExt cx="1304647" cy="732938"/>
              </a:xfrm>
            </p:grpSpPr>
            <p:sp>
              <p:nvSpPr>
                <p:cNvPr id="132" name="직사각형 131"/>
                <p:cNvSpPr/>
                <p:nvPr/>
              </p:nvSpPr>
              <p:spPr>
                <a:xfrm>
                  <a:off x="3796754" y="2605326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771590" y="2254600"/>
                  <a:ext cx="1304647" cy="39162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799395" y="2776335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135" name="그림 13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119" y="2776335"/>
                  <a:ext cx="173996" cy="17399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6" name="그룹 135"/>
            <p:cNvGrpSpPr/>
            <p:nvPr/>
          </p:nvGrpSpPr>
          <p:grpSpPr>
            <a:xfrm>
              <a:off x="3200725" y="2423158"/>
              <a:ext cx="1312750" cy="1937484"/>
              <a:chOff x="5047184" y="874304"/>
              <a:chExt cx="1312750" cy="1937484"/>
            </a:xfrm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5048342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8" name="그룹 137"/>
              <p:cNvGrpSpPr/>
              <p:nvPr/>
            </p:nvGrpSpPr>
            <p:grpSpPr>
              <a:xfrm>
                <a:off x="5047184" y="2078850"/>
                <a:ext cx="1304647" cy="732938"/>
                <a:chOff x="3771590" y="2254600"/>
                <a:chExt cx="1304647" cy="732938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3796754" y="2605326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771590" y="2254600"/>
                  <a:ext cx="1304647" cy="39162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3799395" y="2776335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142" name="그림 14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119" y="2776335"/>
                  <a:ext cx="173996" cy="17399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43" name="TextBox 142"/>
          <p:cNvSpPr txBox="1"/>
          <p:nvPr/>
        </p:nvSpPr>
        <p:spPr>
          <a:xfrm>
            <a:off x="207016" y="4590232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신제품</a:t>
            </a:r>
            <a:endParaRPr lang="ko-KR" altLang="en-US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267967" y="4810723"/>
            <a:ext cx="4207408" cy="1960834"/>
            <a:chOff x="306067" y="2418884"/>
            <a:chExt cx="4207408" cy="1960834"/>
          </a:xfrm>
        </p:grpSpPr>
        <p:grpSp>
          <p:nvGrpSpPr>
            <p:cNvPr id="169" name="그룹 168"/>
            <p:cNvGrpSpPr/>
            <p:nvPr/>
          </p:nvGrpSpPr>
          <p:grpSpPr>
            <a:xfrm>
              <a:off x="306067" y="2418884"/>
              <a:ext cx="1311592" cy="1960834"/>
              <a:chOff x="3612245" y="874304"/>
              <a:chExt cx="1311592" cy="1960834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3644354" y="2452926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619190" y="2102200"/>
                <a:ext cx="1304647" cy="39162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646995" y="2623935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87" name="그림 1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719" y="2623935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88" name="모서리가 둥근 직사각형 187"/>
              <p:cNvSpPr/>
              <p:nvPr/>
            </p:nvSpPr>
            <p:spPr>
              <a:xfrm>
                <a:off x="3612245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1741006" y="2418884"/>
              <a:ext cx="1312750" cy="1937484"/>
              <a:chOff x="5047184" y="874304"/>
              <a:chExt cx="1312750" cy="1937484"/>
            </a:xfrm>
          </p:grpSpPr>
          <p:sp>
            <p:nvSpPr>
              <p:cNvPr id="178" name="모서리가 둥근 직사각형 177"/>
              <p:cNvSpPr/>
              <p:nvPr/>
            </p:nvSpPr>
            <p:spPr>
              <a:xfrm>
                <a:off x="5048342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9" name="그룹 178"/>
              <p:cNvGrpSpPr/>
              <p:nvPr/>
            </p:nvGrpSpPr>
            <p:grpSpPr>
              <a:xfrm>
                <a:off x="5047184" y="2078850"/>
                <a:ext cx="1304647" cy="732938"/>
                <a:chOff x="3771590" y="2254600"/>
                <a:chExt cx="1304647" cy="732938"/>
              </a:xfrm>
            </p:grpSpPr>
            <p:sp>
              <p:nvSpPr>
                <p:cNvPr id="180" name="직사각형 179"/>
                <p:cNvSpPr/>
                <p:nvPr/>
              </p:nvSpPr>
              <p:spPr>
                <a:xfrm>
                  <a:off x="3796754" y="2605326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771590" y="2254600"/>
                  <a:ext cx="1304647" cy="39162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3799395" y="2776335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183" name="그림 1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119" y="2776335"/>
                  <a:ext cx="173996" cy="17399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1" name="그룹 170"/>
            <p:cNvGrpSpPr/>
            <p:nvPr/>
          </p:nvGrpSpPr>
          <p:grpSpPr>
            <a:xfrm>
              <a:off x="3200725" y="2423158"/>
              <a:ext cx="1312750" cy="1937484"/>
              <a:chOff x="5047184" y="874304"/>
              <a:chExt cx="1312750" cy="1937484"/>
            </a:xfrm>
          </p:grpSpPr>
          <p:sp>
            <p:nvSpPr>
              <p:cNvPr id="172" name="모서리가 둥근 직사각형 171"/>
              <p:cNvSpPr/>
              <p:nvPr/>
            </p:nvSpPr>
            <p:spPr>
              <a:xfrm>
                <a:off x="5048342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3" name="그룹 172"/>
              <p:cNvGrpSpPr/>
              <p:nvPr/>
            </p:nvGrpSpPr>
            <p:grpSpPr>
              <a:xfrm>
                <a:off x="5047184" y="2078850"/>
                <a:ext cx="1304647" cy="732938"/>
                <a:chOff x="3771590" y="2254600"/>
                <a:chExt cx="1304647" cy="732938"/>
              </a:xfrm>
            </p:grpSpPr>
            <p:sp>
              <p:nvSpPr>
                <p:cNvPr id="174" name="직사각형 173"/>
                <p:cNvSpPr/>
                <p:nvPr/>
              </p:nvSpPr>
              <p:spPr>
                <a:xfrm>
                  <a:off x="3796754" y="2605326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771590" y="2254600"/>
                  <a:ext cx="1304647" cy="39162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3799395" y="2776335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177" name="그림 17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119" y="2776335"/>
                  <a:ext cx="173996" cy="17399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89" name="직사각형 188"/>
          <p:cNvSpPr/>
          <p:nvPr/>
        </p:nvSpPr>
        <p:spPr>
          <a:xfrm>
            <a:off x="169960" y="6858000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다음 이어서 </a:t>
            </a:r>
            <a:r>
              <a:rPr lang="en-US" altLang="ko-KR" sz="800" dirty="0" smtClean="0">
                <a:latin typeface="+mn-ea"/>
              </a:rPr>
              <a:t>&gt;&gt;</a:t>
            </a:r>
            <a:endParaRPr lang="ko-KR" altLang="en-US" sz="800" dirty="0">
              <a:latin typeface="+mn-ea"/>
            </a:endParaRPr>
          </a:p>
        </p:txBody>
      </p:sp>
      <p:sp>
        <p:nvSpPr>
          <p:cNvPr id="79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58377" y="2475455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00250" y="2475455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62154" y="2475455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45499" y="4859176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3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87372" y="4859176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49276" y="4859176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55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7724950" y="812960"/>
          <a:ext cx="2118956" cy="10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검색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검색결과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468" y="647380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다음 이어서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075" y="852133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인기상품</a:t>
            </a:r>
            <a:endParaRPr lang="ko-KR" altLang="en-US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2026" y="1072624"/>
            <a:ext cx="4207408" cy="1960834"/>
            <a:chOff x="306067" y="2418884"/>
            <a:chExt cx="4207408" cy="1960834"/>
          </a:xfrm>
        </p:grpSpPr>
        <p:grpSp>
          <p:nvGrpSpPr>
            <p:cNvPr id="10" name="그룹 9"/>
            <p:cNvGrpSpPr/>
            <p:nvPr/>
          </p:nvGrpSpPr>
          <p:grpSpPr>
            <a:xfrm>
              <a:off x="306067" y="2418884"/>
              <a:ext cx="1311592" cy="1960834"/>
              <a:chOff x="3612245" y="874304"/>
              <a:chExt cx="1311592" cy="1960834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644354" y="2452926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619190" y="2102200"/>
                <a:ext cx="1304647" cy="39162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46995" y="2623935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719" y="2623935"/>
                <a:ext cx="173996" cy="173996"/>
              </a:xfrm>
              <a:prstGeom prst="rect">
                <a:avLst/>
              </a:prstGeom>
            </p:spPr>
          </p:pic>
          <p:sp>
            <p:nvSpPr>
              <p:cNvPr id="29" name="모서리가 둥근 직사각형 28"/>
              <p:cNvSpPr/>
              <p:nvPr/>
            </p:nvSpPr>
            <p:spPr>
              <a:xfrm>
                <a:off x="3612245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41006" y="2418884"/>
              <a:ext cx="1312750" cy="1937484"/>
              <a:chOff x="5047184" y="874304"/>
              <a:chExt cx="1312750" cy="1937484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5048342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5047184" y="2078850"/>
                <a:ext cx="1304647" cy="732938"/>
                <a:chOff x="3771590" y="2254600"/>
                <a:chExt cx="1304647" cy="732938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3796754" y="2605326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771590" y="2254600"/>
                  <a:ext cx="1304647" cy="39162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799395" y="2776335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119" y="2776335"/>
                  <a:ext cx="173996" cy="17399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" name="그룹 11"/>
            <p:cNvGrpSpPr/>
            <p:nvPr/>
          </p:nvGrpSpPr>
          <p:grpSpPr>
            <a:xfrm>
              <a:off x="3200725" y="2423158"/>
              <a:ext cx="1312750" cy="1937484"/>
              <a:chOff x="5047184" y="874304"/>
              <a:chExt cx="1312750" cy="1937484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5048342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5047184" y="2078850"/>
                <a:ext cx="1304647" cy="732938"/>
                <a:chOff x="3771590" y="2254600"/>
                <a:chExt cx="1304647" cy="732938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796754" y="2605326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771590" y="2254600"/>
                  <a:ext cx="1304647" cy="39162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799395" y="2776335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119" y="2776335"/>
                  <a:ext cx="173996" cy="17399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0" name="TextBox 29"/>
          <p:cNvSpPr txBox="1"/>
          <p:nvPr/>
        </p:nvSpPr>
        <p:spPr>
          <a:xfrm>
            <a:off x="181075" y="3068960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전체상품</a:t>
            </a:r>
            <a:endParaRPr lang="ko-KR" altLang="en-US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42026" y="3289451"/>
            <a:ext cx="4207408" cy="1960834"/>
            <a:chOff x="306067" y="2418884"/>
            <a:chExt cx="4207408" cy="1960834"/>
          </a:xfrm>
        </p:grpSpPr>
        <p:grpSp>
          <p:nvGrpSpPr>
            <p:cNvPr id="32" name="그룹 31"/>
            <p:cNvGrpSpPr/>
            <p:nvPr/>
          </p:nvGrpSpPr>
          <p:grpSpPr>
            <a:xfrm>
              <a:off x="306067" y="2418884"/>
              <a:ext cx="1311592" cy="1960834"/>
              <a:chOff x="3612245" y="874304"/>
              <a:chExt cx="1311592" cy="1960834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3644354" y="2452926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619190" y="2102200"/>
                <a:ext cx="1304647" cy="39162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646995" y="2623935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719" y="2623935"/>
                <a:ext cx="173996" cy="173996"/>
              </a:xfrm>
              <a:prstGeom prst="rect">
                <a:avLst/>
              </a:prstGeom>
            </p:spPr>
          </p:pic>
          <p:sp>
            <p:nvSpPr>
              <p:cNvPr id="51" name="모서리가 둥근 직사각형 50"/>
              <p:cNvSpPr/>
              <p:nvPr/>
            </p:nvSpPr>
            <p:spPr>
              <a:xfrm>
                <a:off x="3612245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41006" y="2418884"/>
              <a:ext cx="1312750" cy="1937484"/>
              <a:chOff x="5047184" y="874304"/>
              <a:chExt cx="1312750" cy="1937484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5048342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5047184" y="2078850"/>
                <a:ext cx="1304647" cy="732938"/>
                <a:chOff x="3771590" y="2254600"/>
                <a:chExt cx="1304647" cy="732938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3796754" y="2605326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771590" y="2254600"/>
                  <a:ext cx="1304647" cy="39162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799395" y="2776335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119" y="2776335"/>
                  <a:ext cx="173996" cy="17399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4" name="그룹 33"/>
            <p:cNvGrpSpPr/>
            <p:nvPr/>
          </p:nvGrpSpPr>
          <p:grpSpPr>
            <a:xfrm>
              <a:off x="3200725" y="2423158"/>
              <a:ext cx="1312750" cy="1937484"/>
              <a:chOff x="5047184" y="874304"/>
              <a:chExt cx="1312750" cy="1937484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5048342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6" name="그룹 35"/>
              <p:cNvGrpSpPr/>
              <p:nvPr/>
            </p:nvGrpSpPr>
            <p:grpSpPr>
              <a:xfrm>
                <a:off x="5047184" y="2078850"/>
                <a:ext cx="1304647" cy="732938"/>
                <a:chOff x="3771590" y="2254600"/>
                <a:chExt cx="1304647" cy="732938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3796754" y="2605326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771590" y="2254600"/>
                  <a:ext cx="1304647" cy="39162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799395" y="2776335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119" y="2776335"/>
                  <a:ext cx="173996" cy="17399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2" name="그룹 51"/>
          <p:cNvGrpSpPr/>
          <p:nvPr/>
        </p:nvGrpSpPr>
        <p:grpSpPr>
          <a:xfrm>
            <a:off x="171138" y="5888893"/>
            <a:ext cx="3082467" cy="512759"/>
            <a:chOff x="168636" y="6094330"/>
            <a:chExt cx="3082467" cy="512759"/>
          </a:xfrm>
        </p:grpSpPr>
        <p:sp>
          <p:nvSpPr>
            <p:cNvPr id="53" name="직사각형 52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60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70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39813" y="3340791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1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81686" y="3340791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2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43590" y="3340791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3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39813" y="1119233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81686" y="1119233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5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43590" y="1119233"/>
            <a:ext cx="160068" cy="153179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60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25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공통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 err="1">
                <a:latin typeface="+mn-ea"/>
              </a:rPr>
              <a:t>화면설계서</a:t>
            </a:r>
            <a:r>
              <a:rPr lang="ko-KR" altLang="en-US" dirty="0">
                <a:latin typeface="+mn-ea"/>
              </a:rPr>
              <a:t> 문서 정의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871"/>
              </p:ext>
            </p:extLst>
          </p:nvPr>
        </p:nvGraphicFramePr>
        <p:xfrm>
          <a:off x="4412940" y="4167477"/>
          <a:ext cx="5400600" cy="216375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:a16="http://schemas.microsoft.com/office/drawing/2014/main" xmlns="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 텍스트 상자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Placeholder </a:t>
                      </a: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존재 시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Read only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내용 입력 중</a:t>
                      </a: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개인정보보호</a:t>
                      </a: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032853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kern="1200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빈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타입</a:t>
                      </a:r>
                      <a:endParaRPr kumimoji="0" lang="en-US" altLang="ko-KR" sz="7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Placeholder(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가이드 텍스트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존재 하는 텍스트 상자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입력 시 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hidden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 없이 다른 영역을 마우스 클릭 시 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재노출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수정 불가 타입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외부 영역을 클릭 해도 입력 값 유지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273867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4862"/>
              </p:ext>
            </p:extLst>
          </p:nvPr>
        </p:nvGraphicFramePr>
        <p:xfrm>
          <a:off x="4412940" y="835346"/>
          <a:ext cx="5400600" cy="274923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:a16="http://schemas.microsoft.com/office/drawing/2014/main" xmlns="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Checkbox /</a:t>
                      </a:r>
                      <a:b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Radio 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 / Link / </a:t>
                      </a:r>
                      <a:r>
                        <a:rPr kumimoji="0" lang="en-US" altLang="ko-KR" sz="800" b="1" i="0" u="none" strike="noStrike" cap="none" spc="-30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Textbutton</a:t>
                      </a:r>
                      <a:endParaRPr kumimoji="0" lang="en-US" altLang="ko-KR" sz="800" b="1" i="0" u="none" strike="noStrike" cap="none" spc="-30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0328537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☐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pc="-3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pc="-3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☑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○ Radio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🔘 </a:t>
                      </a:r>
                      <a:r>
                        <a:rPr lang="en-US" altLang="ko-KR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Radio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조회결과 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하단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적용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텍스트</a:t>
                      </a: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  <a:endParaRPr kumimoji="0" lang="en-US" altLang="ko-KR" sz="800" b="0" i="0" u="sng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텍스트버튼</a:t>
                      </a: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드롭다운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메뉴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체크박스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라디오 버튼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상태별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하이퍼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링크가 걸린 텍스트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 링크의 경우 새 창에서 경로를 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Open(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별도의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언급이 없는 경우 외부 링크에 대해 심볼 표시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273867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598191" y="1663186"/>
            <a:ext cx="966877" cy="158400"/>
            <a:chOff x="6186722" y="2408597"/>
            <a:chExt cx="966877" cy="1584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C4894FF-8591-4A8F-87E5-47F50BC82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64634"/>
              </p:ext>
            </p:extLst>
          </p:nvPr>
        </p:nvGraphicFramePr>
        <p:xfrm>
          <a:off x="4600748" y="1821586"/>
          <a:ext cx="964319" cy="764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4319">
                  <a:extLst>
                    <a:ext uri="{9D8B030D-6E8A-4147-A177-3AD203B41FA5}">
                      <a16:colId xmlns:a16="http://schemas.microsoft.com/office/drawing/2014/main" xmlns="" val="2717427486"/>
                    </a:ext>
                  </a:extLst>
                </a:gridCol>
              </a:tblGrid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rgbClr val="0067B7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7541079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3721380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2542666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8730498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7108334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719965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521105" y="1418241"/>
            <a:ext cx="966877" cy="158400"/>
            <a:chOff x="6186722" y="2408597"/>
            <a:chExt cx="966877" cy="1584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E3AB320-3C1B-4215-B81E-3842871FF6D1}"/>
              </a:ext>
            </a:extLst>
          </p:cNvPr>
          <p:cNvSpPr/>
          <p:nvPr/>
        </p:nvSpPr>
        <p:spPr>
          <a:xfrm>
            <a:off x="7389562" y="2743252"/>
            <a:ext cx="767794" cy="178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+mn-ea"/>
              </a:rPr>
              <a:t>버튼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E3AB320-3C1B-4215-B81E-3842871FF6D1}"/>
              </a:ext>
            </a:extLst>
          </p:cNvPr>
          <p:cNvSpPr/>
          <p:nvPr/>
        </p:nvSpPr>
        <p:spPr>
          <a:xfrm>
            <a:off x="7389562" y="2535776"/>
            <a:ext cx="767794" cy="178825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버튼</a:t>
            </a:r>
            <a:endParaRPr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Rectangle 91">
            <a:extLst>
              <a:ext uri="{FF2B5EF4-FFF2-40B4-BE49-F238E27FC236}">
                <a16:creationId xmlns:a16="http://schemas.microsoft.com/office/drawing/2014/main" xmlns="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064" y="1452877"/>
            <a:ext cx="368191" cy="158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700" spc="-30" smtClean="0">
                <a:latin typeface="+mn-ea"/>
              </a:rPr>
              <a:t>버튼</a:t>
            </a:r>
            <a:endParaRPr lang="ko-KR" altLang="en-US" sz="700" spc="-30" dirty="0">
              <a:latin typeface="+mn-ea"/>
            </a:endParaRPr>
          </a:p>
        </p:txBody>
      </p:sp>
      <p:sp>
        <p:nvSpPr>
          <p:cNvPr id="15" name="Rectangle 91">
            <a:extLst>
              <a:ext uri="{FF2B5EF4-FFF2-40B4-BE49-F238E27FC236}">
                <a16:creationId xmlns:a16="http://schemas.microsoft.com/office/drawing/2014/main" xmlns="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1914739"/>
            <a:ext cx="550883" cy="144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 smtClean="0">
                <a:latin typeface="+mn-ea"/>
              </a:rPr>
              <a:t>버튼</a:t>
            </a:r>
            <a:endParaRPr lang="en-US" altLang="ko-KR" sz="600" spc="-30" dirty="0" smtClean="0">
              <a:latin typeface="+mn-ea"/>
            </a:endParaRPr>
          </a:p>
        </p:txBody>
      </p:sp>
      <p:sp>
        <p:nvSpPr>
          <p:cNvPr id="16" name="Rectangle 91">
            <a:extLst>
              <a:ext uri="{FF2B5EF4-FFF2-40B4-BE49-F238E27FC236}">
                <a16:creationId xmlns:a16="http://schemas.microsoft.com/office/drawing/2014/main" xmlns="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2084806"/>
            <a:ext cx="550883" cy="14400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 smtClean="0">
                <a:solidFill>
                  <a:schemeClr val="bg1"/>
                </a:solidFill>
                <a:latin typeface="+mn-ea"/>
              </a:rPr>
              <a:t>버튼</a:t>
            </a:r>
            <a:endParaRPr lang="en-US" altLang="ko-KR" sz="600" spc="-3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12940" y="590401"/>
            <a:ext cx="1309136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 smtClean="0">
                <a:latin typeface="+mn-ea"/>
              </a:rPr>
              <a:t>3.</a:t>
            </a:r>
            <a:r>
              <a:rPr lang="ko-KR" altLang="en-US" sz="1000" b="1" spc="-40" dirty="0" smtClean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Component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12940" y="3880205"/>
            <a:ext cx="1268740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 smtClean="0">
                <a:latin typeface="+mn-ea"/>
              </a:rPr>
              <a:t>4.</a:t>
            </a:r>
            <a:r>
              <a:rPr lang="ko-KR" altLang="en-US" sz="1000" b="1" spc="-40" dirty="0" smtClean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Form input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251668E-721A-4D2E-B617-9662C3912C71}"/>
              </a:ext>
            </a:extLst>
          </p:cNvPr>
          <p:cNvSpPr/>
          <p:nvPr/>
        </p:nvSpPr>
        <p:spPr>
          <a:xfrm>
            <a:off x="4490625" y="4520144"/>
            <a:ext cx="1191055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Text Box">
            <a:extLst>
              <a:ext uri="{FF2B5EF4-FFF2-40B4-BE49-F238E27FC236}">
                <a16:creationId xmlns:a16="http://schemas.microsoft.com/office/drawing/2014/main" xmlns="" id="{EC1590CC-F603-4056-9278-F9E8905D3616}"/>
              </a:ext>
            </a:extLst>
          </p:cNvPr>
          <p:cNvSpPr/>
          <p:nvPr/>
        </p:nvSpPr>
        <p:spPr>
          <a:xfrm>
            <a:off x="5817096" y="4520144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Placeholder</a:t>
            </a:r>
          </a:p>
        </p:txBody>
      </p:sp>
      <p:sp>
        <p:nvSpPr>
          <p:cNvPr id="21" name="Text Box">
            <a:extLst>
              <a:ext uri="{FF2B5EF4-FFF2-40B4-BE49-F238E27FC236}">
                <a16:creationId xmlns:a16="http://schemas.microsoft.com/office/drawing/2014/main" xmlns="" id="{10DBE87B-9B8D-4C74-8268-026CE37DC5FC}"/>
              </a:ext>
            </a:extLst>
          </p:cNvPr>
          <p:cNvSpPr/>
          <p:nvPr/>
        </p:nvSpPr>
        <p:spPr>
          <a:xfrm>
            <a:off x="5817096" y="4897350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anchor="ctr"/>
          <a:lstStyle/>
          <a:p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|</a:t>
            </a:r>
          </a:p>
        </p:txBody>
      </p:sp>
      <p:sp>
        <p:nvSpPr>
          <p:cNvPr id="22" name="Arrow Down">
            <a:extLst>
              <a:ext uri="{FF2B5EF4-FFF2-40B4-BE49-F238E27FC236}">
                <a16:creationId xmlns:a16="http://schemas.microsoft.com/office/drawing/2014/main" xmlns="" id="{EA392A82-A46B-43C3-87CE-76A3662279A2}"/>
              </a:ext>
            </a:extLst>
          </p:cNvPr>
          <p:cNvSpPr>
            <a:spLocks noChangeAspect="1"/>
          </p:cNvSpPr>
          <p:nvPr/>
        </p:nvSpPr>
        <p:spPr bwMode="auto">
          <a:xfrm>
            <a:off x="6609184" y="4638481"/>
            <a:ext cx="224632" cy="31272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DE64A12-7449-49AE-9E03-522543FD69D0}"/>
              </a:ext>
            </a:extLst>
          </p:cNvPr>
          <p:cNvGrpSpPr/>
          <p:nvPr/>
        </p:nvGrpSpPr>
        <p:grpSpPr>
          <a:xfrm>
            <a:off x="6869408" y="4595779"/>
            <a:ext cx="154920" cy="218125"/>
            <a:chOff x="111899" y="2407400"/>
            <a:chExt cx="154920" cy="21812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E91FC5F1-2DC0-4DEC-B378-390267813250}"/>
                </a:ext>
              </a:extLst>
            </p:cNvPr>
            <p:cNvSpPr/>
            <p:nvPr/>
          </p:nvSpPr>
          <p:spPr bwMode="auto">
            <a:xfrm>
              <a:off x="111899" y="2407400"/>
              <a:ext cx="69124" cy="69123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ko-KR" sz="700" kern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Arrow Cursor">
              <a:extLst>
                <a:ext uri="{FF2B5EF4-FFF2-40B4-BE49-F238E27FC236}">
                  <a16:creationId xmlns:a16="http://schemas.microsoft.com/office/drawing/2014/main" xmlns="" id="{FCBE9697-DF31-4C90-B7D7-19B60DF4FA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9378" y="2441961"/>
              <a:ext cx="117441" cy="183564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251668E-721A-4D2E-B617-9662C3912C71}"/>
              </a:ext>
            </a:extLst>
          </p:cNvPr>
          <p:cNvSpPr/>
          <p:nvPr/>
        </p:nvSpPr>
        <p:spPr>
          <a:xfrm>
            <a:off x="7186493" y="4520144"/>
            <a:ext cx="1222891" cy="158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ko-KR" altLang="en-US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홍길동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251668E-721A-4D2E-B617-9662C3912C71}"/>
              </a:ext>
            </a:extLst>
          </p:cNvPr>
          <p:cNvSpPr/>
          <p:nvPr/>
        </p:nvSpPr>
        <p:spPr>
          <a:xfrm>
            <a:off x="8511410" y="4520144"/>
            <a:ext cx="1230122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***************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9B2D678-CB25-4E7C-A3B3-90B43F3CBFFC}"/>
              </a:ext>
            </a:extLst>
          </p:cNvPr>
          <p:cNvSpPr txBox="1"/>
          <p:nvPr/>
        </p:nvSpPr>
        <p:spPr>
          <a:xfrm>
            <a:off x="67276" y="3583039"/>
            <a:ext cx="3558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 smtClean="0">
                <a:latin typeface="+mn-ea"/>
              </a:rPr>
              <a:t>2. </a:t>
            </a:r>
            <a:r>
              <a:rPr lang="ko-KR" altLang="en-US" sz="1000" b="1" spc="-40" dirty="0" err="1" smtClean="0">
                <a:latin typeface="+mn-ea"/>
              </a:rPr>
              <a:t>화면설명</a:t>
            </a:r>
            <a:r>
              <a:rPr lang="ko-KR" altLang="en-US" sz="1000" b="1" spc="-40" dirty="0" smtClean="0">
                <a:latin typeface="+mn-ea"/>
              </a:rPr>
              <a:t> 규칙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 smtClean="0">
                <a:latin typeface="+mn-ea"/>
              </a:rPr>
              <a:t>- </a:t>
            </a:r>
            <a:r>
              <a:rPr lang="ko-KR" altLang="en-US" sz="1000" spc="-40" dirty="0" smtClean="0">
                <a:latin typeface="+mn-ea"/>
              </a:rPr>
              <a:t>화면 </a:t>
            </a:r>
            <a:r>
              <a:rPr lang="ko-KR" altLang="en-US" sz="1000" spc="-40" dirty="0">
                <a:latin typeface="+mn-ea"/>
              </a:rPr>
              <a:t>내 각 설명</a:t>
            </a:r>
            <a:r>
              <a:rPr lang="en-US" altLang="ko-KR" sz="1000" spc="-40" dirty="0">
                <a:latin typeface="+mn-ea"/>
              </a:rPr>
              <a:t>(Description) </a:t>
            </a:r>
            <a:r>
              <a:rPr lang="ko-KR" altLang="en-US" sz="1000" spc="-40" dirty="0">
                <a:latin typeface="+mn-ea"/>
              </a:rPr>
              <a:t>정의는 아래의 라벨로 표기한다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70947"/>
              </p:ext>
            </p:extLst>
          </p:nvPr>
        </p:nvGraphicFramePr>
        <p:xfrm>
          <a:off x="268753" y="4187709"/>
          <a:ext cx="3982022" cy="215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xmlns="" val="4225941659"/>
                    </a:ext>
                  </a:extLst>
                </a:gridCol>
                <a:gridCol w="3611222">
                  <a:extLst>
                    <a:ext uri="{9D8B030D-6E8A-4147-A177-3AD203B41FA5}">
                      <a16:colId xmlns:a16="http://schemas.microsoft.com/office/drawing/2014/main" xmlns="" val="126979935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라벨</a:t>
                      </a:r>
                      <a:endParaRPr kumimoji="0" lang="ko-KR" altLang="en-US" sz="8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kumimoji="0" lang="ko-KR" altLang="en-US" sz="8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2546824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상위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836745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1-a)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513327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1-b)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1883742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일반팝업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698071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2156071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알림팝업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2149729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611189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347530" y="4424579"/>
            <a:ext cx="216000" cy="1847349"/>
            <a:chOff x="541538" y="4716624"/>
            <a:chExt cx="216000" cy="184734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41538" y="4716624"/>
              <a:ext cx="216000" cy="216000"/>
            </a:xfrm>
            <a:prstGeom prst="ellipse">
              <a:avLst/>
            </a:prstGeom>
            <a:solidFill>
              <a:srgbClr val="006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1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5035573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1a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6147625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A1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6391180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c1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5563465"/>
              <a:ext cx="172793" cy="17279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P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5856497"/>
              <a:ext cx="172793" cy="172793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L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5299519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1b</a:t>
              </a:r>
              <a:endParaRPr lang="ko-KR" altLang="en-US" sz="700" b="1" dirty="0"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3567" y="2615724"/>
            <a:ext cx="3754757" cy="609600"/>
            <a:chOff x="649538" y="2610218"/>
            <a:chExt cx="4366783" cy="609600"/>
          </a:xfrm>
        </p:grpSpPr>
        <p:grpSp>
          <p:nvGrpSpPr>
            <p:cNvPr id="39" name="Image">
              <a:extLst>
                <a:ext uri="{FF2B5EF4-FFF2-40B4-BE49-F238E27FC236}">
                  <a16:creationId xmlns:a16="http://schemas.microsoft.com/office/drawing/2014/main" xmlns="" id="{0EB2FFF4-C1B0-4A48-A5D9-D23F9C1C67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538" y="2610218"/>
              <a:ext cx="609600" cy="609600"/>
              <a:chOff x="508000" y="1397000"/>
              <a:chExt cx="1008112" cy="1008112"/>
            </a:xfrm>
          </p:grpSpPr>
          <p:sp>
            <p:nvSpPr>
              <p:cNvPr id="42" name="Border">
                <a:extLst>
                  <a:ext uri="{FF2B5EF4-FFF2-40B4-BE49-F238E27FC236}">
                    <a16:creationId xmlns:a16="http://schemas.microsoft.com/office/drawing/2014/main" xmlns="" id="{5F69669B-118F-4CF9-8B41-3C179FF63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ine 2">
                <a:extLst>
                  <a:ext uri="{FF2B5EF4-FFF2-40B4-BE49-F238E27FC236}">
                    <a16:creationId xmlns:a16="http://schemas.microsoft.com/office/drawing/2014/main" xmlns="" id="{6A02819F-0A96-4F01-B8C5-7DC60D313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1">
                <a:extLst>
                  <a:ext uri="{FF2B5EF4-FFF2-40B4-BE49-F238E27FC236}">
                    <a16:creationId xmlns:a16="http://schemas.microsoft.com/office/drawing/2014/main" xmlns="" id="{42188C56-C078-408E-889B-766DB99FE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Body Copy">
              <a:extLst>
                <a:ext uri="{FF2B5EF4-FFF2-40B4-BE49-F238E27FC236}">
                  <a16:creationId xmlns:a16="http://schemas.microsoft.com/office/drawing/2014/main" xmlns="" id="{9C5E8F48-24BC-4B88-944A-FBF960D6F249}"/>
                </a:ext>
              </a:extLst>
            </p:cNvPr>
            <p:cNvSpPr txBox="1"/>
            <p:nvPr/>
          </p:nvSpPr>
          <p:spPr>
            <a:xfrm>
              <a:off x="1349627" y="2814838"/>
              <a:ext cx="3666694" cy="2693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7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Cras sit amet nibh libero, in gravida nulla. Nulla vel metus scelerisque ante sollicitudin commodo. Cras purus odio, vestibulum in vulputate at, tempus viverra turpis. </a:t>
              </a:r>
            </a:p>
          </p:txBody>
        </p:sp>
        <p:sp>
          <p:nvSpPr>
            <p:cNvPr id="41" name="h4">
              <a:extLst>
                <a:ext uri="{FF2B5EF4-FFF2-40B4-BE49-F238E27FC236}">
                  <a16:creationId xmlns:a16="http://schemas.microsoft.com/office/drawing/2014/main" xmlns="" id="{A5C3C9D6-2B7C-4DE7-AEC8-0F3D85B75F50}"/>
                </a:ext>
              </a:extLst>
            </p:cNvPr>
            <p:cNvSpPr txBox="1"/>
            <p:nvPr/>
          </p:nvSpPr>
          <p:spPr>
            <a:xfrm>
              <a:off x="1349627" y="2651489"/>
              <a:ext cx="78867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 Semibold" panose="020B0702040204020203" pitchFamily="34" charset="0"/>
                </a:rPr>
                <a:t>Media heading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9B2D678-CB25-4E7C-A3B3-90B43F3CBFFC}"/>
              </a:ext>
            </a:extLst>
          </p:cNvPr>
          <p:cNvSpPr txBox="1"/>
          <p:nvPr/>
        </p:nvSpPr>
        <p:spPr>
          <a:xfrm>
            <a:off x="67276" y="590401"/>
            <a:ext cx="4061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 smtClean="0">
                <a:latin typeface="+mn-ea"/>
              </a:rPr>
              <a:t>1. </a:t>
            </a:r>
            <a:r>
              <a:rPr lang="ko-KR" altLang="en-US" sz="1000" b="1" spc="-40" dirty="0">
                <a:latin typeface="+mn-ea"/>
              </a:rPr>
              <a:t>문서 </a:t>
            </a:r>
            <a:r>
              <a:rPr lang="ko-KR" altLang="en-US" sz="1000" b="1" spc="-40" dirty="0" smtClean="0">
                <a:latin typeface="+mn-ea"/>
              </a:rPr>
              <a:t>수정</a:t>
            </a:r>
            <a:r>
              <a:rPr lang="en-US" altLang="ko-KR" sz="1000" b="1" spc="-40" dirty="0" smtClean="0">
                <a:latin typeface="+mn-ea"/>
              </a:rPr>
              <a:t>(</a:t>
            </a:r>
            <a:r>
              <a:rPr lang="ko-KR" altLang="en-US" sz="1000" b="1" spc="-40" dirty="0" smtClean="0">
                <a:latin typeface="+mn-ea"/>
              </a:rPr>
              <a:t>변경</a:t>
            </a:r>
            <a:r>
              <a:rPr lang="en-US" altLang="ko-KR" sz="1000" b="1" spc="-40" dirty="0" smtClean="0">
                <a:latin typeface="+mn-ea"/>
              </a:rPr>
              <a:t>) </a:t>
            </a:r>
            <a:r>
              <a:rPr lang="ko-KR" altLang="en-US" sz="1000" b="1" spc="-40" dirty="0" smtClean="0">
                <a:latin typeface="+mn-ea"/>
              </a:rPr>
              <a:t>사항 </a:t>
            </a:r>
            <a:r>
              <a:rPr lang="ko-KR" altLang="en-US" sz="1000" b="1" spc="-40" dirty="0">
                <a:latin typeface="+mn-ea"/>
              </a:rPr>
              <a:t>기록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 smtClean="0">
                <a:latin typeface="+mn-ea"/>
              </a:rPr>
              <a:t>※ </a:t>
            </a:r>
            <a:r>
              <a:rPr lang="ko-KR" altLang="en-US" sz="1000" spc="-40" dirty="0" smtClean="0">
                <a:latin typeface="+mn-ea"/>
              </a:rPr>
              <a:t>내용이 추가되거나 변경된 경우 페이지 화면 상에 라벨로 표시한다</a:t>
            </a:r>
            <a:r>
              <a:rPr lang="en-US" altLang="ko-KR" sz="1000" spc="-40" dirty="0" smtClean="0">
                <a:latin typeface="+mn-ea"/>
              </a:rPr>
              <a:t>.</a:t>
            </a:r>
            <a:br>
              <a:rPr lang="en-US" altLang="ko-KR" sz="1000" spc="-40" dirty="0" smtClean="0">
                <a:latin typeface="+mn-ea"/>
              </a:rPr>
            </a:br>
            <a:r>
              <a:rPr lang="en-US" altLang="ko-KR" sz="1000" spc="-40" dirty="0" smtClean="0">
                <a:latin typeface="+mn-ea"/>
              </a:rPr>
              <a:t>  1) </a:t>
            </a:r>
            <a:r>
              <a:rPr lang="ko-KR" altLang="en-US" sz="1000" spc="-40" dirty="0" smtClean="0">
                <a:latin typeface="+mn-ea"/>
              </a:rPr>
              <a:t>업데이트 날짜 및 내용 표기</a:t>
            </a:r>
            <a:r>
              <a:rPr lang="en-US" altLang="ko-KR" sz="1000" spc="-40" dirty="0" smtClean="0">
                <a:latin typeface="+mn-ea"/>
              </a:rPr>
              <a:t/>
            </a:r>
            <a:br>
              <a:rPr lang="en-US" altLang="ko-KR" sz="1000" spc="-40" dirty="0" smtClean="0">
                <a:latin typeface="+mn-ea"/>
              </a:rPr>
            </a:br>
            <a:r>
              <a:rPr lang="en-US" altLang="ko-KR" sz="1000" spc="-40" dirty="0" smtClean="0">
                <a:latin typeface="+mn-ea"/>
              </a:rPr>
              <a:t> 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51AAAFB-A39A-4020-A095-FACC9F1E35BC}"/>
              </a:ext>
            </a:extLst>
          </p:cNvPr>
          <p:cNvSpPr/>
          <p:nvPr/>
        </p:nvSpPr>
        <p:spPr>
          <a:xfrm>
            <a:off x="370811" y="1402502"/>
            <a:ext cx="1678665" cy="449095"/>
          </a:xfrm>
          <a:prstGeom prst="rect">
            <a:avLst/>
          </a:prstGeom>
          <a:pattFill prst="dkUp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v0.01 2022-04-01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]</a:t>
            </a:r>
            <a:br>
              <a:rPr lang="en-US" altLang="ko-KR" sz="9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: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변경된 내용 기재 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370441" y="1156201"/>
            <a:ext cx="1640541" cy="945072"/>
            <a:chOff x="4694852" y="2352650"/>
            <a:chExt cx="1640541" cy="945072"/>
          </a:xfrm>
        </p:grpSpPr>
        <p:grpSp>
          <p:nvGrpSpPr>
            <p:cNvPr id="48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xmlns="" id="{446A09B3-1F77-40D8-B32E-77B6D603B0B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694852" y="2352650"/>
              <a:ext cx="1640541" cy="945072"/>
              <a:chOff x="595687" y="1184134"/>
              <a:chExt cx="1828800" cy="1792141"/>
            </a:xfrm>
          </p:grpSpPr>
          <p:sp>
            <p:nvSpPr>
              <p:cNvPr id="51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xmlns="" id="{8FB87723-42B3-4441-80BC-AE29916C9B3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7" y="1330354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269D9EC-9928-4A9A-B7DC-828B5CAECEB0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54572" y="1184134"/>
                <a:ext cx="339664" cy="29765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0070C0"/>
                    </a:solidFill>
                    <a:latin typeface="+mn-ea"/>
                    <a:cs typeface="Segoe UI" panose="020B0502040204020203" pitchFamily="34" charset="0"/>
                  </a:rPr>
                  <a:t>예시</a:t>
                </a:r>
                <a:endParaRPr lang="en-US" sz="9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E66674DE-0786-4611-B371-AE9FFE320346}"/>
                </a:ext>
              </a:extLst>
            </p:cNvPr>
            <p:cNvSpPr/>
            <p:nvPr/>
          </p:nvSpPr>
          <p:spPr>
            <a:xfrm>
              <a:off x="5985121" y="2520554"/>
              <a:ext cx="221758" cy="66171"/>
            </a:xfrm>
            <a:prstGeom prst="rect">
              <a:avLst/>
            </a:prstGeom>
            <a:pattFill prst="dk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C778308C-16F4-4CB8-8651-E4FEBEA06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1911" y="2520554"/>
              <a:ext cx="1213209" cy="68281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cxnSp>
        <p:nvCxnSpPr>
          <p:cNvPr id="53" name="직선 화살표 연결선 52"/>
          <p:cNvCxnSpPr/>
          <p:nvPr/>
        </p:nvCxnSpPr>
        <p:spPr>
          <a:xfrm>
            <a:off x="2036676" y="1637241"/>
            <a:ext cx="289758" cy="0"/>
          </a:xfrm>
          <a:prstGeom prst="straightConnector1">
            <a:avLst/>
          </a:prstGeom>
          <a:ln>
            <a:solidFill>
              <a:srgbClr val="2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32409DD-F19E-4ADF-B336-AF6EF852519E}"/>
              </a:ext>
            </a:extLst>
          </p:cNvPr>
          <p:cNvSpPr/>
          <p:nvPr/>
        </p:nvSpPr>
        <p:spPr>
          <a:xfrm>
            <a:off x="164468" y="2506564"/>
            <a:ext cx="1008312" cy="850428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accent2"/>
                </a:solidFill>
                <a:latin typeface="+mn-ea"/>
              </a:rPr>
              <a:t>V0.01</a:t>
            </a:r>
            <a:endParaRPr lang="ko-KR" altLang="en-US" sz="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9B2D678-CB25-4E7C-A3B3-90B43F3CBFFC}"/>
              </a:ext>
            </a:extLst>
          </p:cNvPr>
          <p:cNvSpPr txBox="1"/>
          <p:nvPr/>
        </p:nvSpPr>
        <p:spPr>
          <a:xfrm>
            <a:off x="67276" y="2142488"/>
            <a:ext cx="4486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40" dirty="0" smtClean="0">
                <a:latin typeface="+mn-ea"/>
              </a:rPr>
              <a:t>2) </a:t>
            </a:r>
            <a:r>
              <a:rPr lang="ko-KR" altLang="en-US" sz="1000" spc="-40" dirty="0" smtClean="0">
                <a:latin typeface="+mn-ea"/>
              </a:rPr>
              <a:t>화면 내 수정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>
                <a:latin typeface="+mn-ea"/>
              </a:rPr>
              <a:t>변경</a:t>
            </a:r>
            <a:r>
              <a:rPr lang="en-US" altLang="ko-KR" sz="1000" spc="-40" dirty="0">
                <a:latin typeface="+mn-ea"/>
              </a:rPr>
              <a:t>) </a:t>
            </a:r>
            <a:r>
              <a:rPr lang="ko-KR" altLang="en-US" sz="1000" spc="-40" dirty="0">
                <a:latin typeface="+mn-ea"/>
              </a:rPr>
              <a:t>영역의 경우 </a:t>
            </a:r>
            <a:r>
              <a:rPr lang="en-US" altLang="ko-KR" sz="1000" spc="-40" dirty="0" smtClean="0">
                <a:latin typeface="+mn-ea"/>
              </a:rPr>
              <a:t>UI</a:t>
            </a:r>
            <a:r>
              <a:rPr lang="ko-KR" altLang="en-US" sz="1000" spc="-40" dirty="0" smtClean="0">
                <a:latin typeface="+mn-ea"/>
              </a:rPr>
              <a:t> </a:t>
            </a:r>
            <a:r>
              <a:rPr lang="ko-KR" altLang="en-US" sz="1000" spc="-40" dirty="0">
                <a:latin typeface="+mn-ea"/>
              </a:rPr>
              <a:t>위에 아래의 라벨 표시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 err="1">
                <a:latin typeface="+mn-ea"/>
              </a:rPr>
              <a:t>버전명</a:t>
            </a:r>
            <a:r>
              <a:rPr lang="ko-KR" altLang="en-US" sz="1000" spc="-40" dirty="0">
                <a:latin typeface="+mn-ea"/>
              </a:rPr>
              <a:t> 표시</a:t>
            </a:r>
            <a:r>
              <a:rPr lang="en-US" altLang="ko-KR" sz="1000" spc="-4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1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0">
            <a:extLst>
              <a:ext uri="{FF2B5EF4-FFF2-40B4-BE49-F238E27FC236}">
                <a16:creationId xmlns:a16="http://schemas.microsoft.com/office/drawing/2014/main" xmlns="" id="{BCC73B36-E2FC-4231-A1B0-84CAF20C4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54" y="6110562"/>
            <a:ext cx="9108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" name="Text Box 101">
            <a:extLst>
              <a:ext uri="{FF2B5EF4-FFF2-40B4-BE49-F238E27FC236}">
                <a16:creationId xmlns:a16="http://schemas.microsoft.com/office/drawing/2014/main" xmlns="" id="{4F882C6B-2CE4-4169-B88C-2F8C70E5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54" y="6148935"/>
            <a:ext cx="4802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개정사유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제정 또는 개정 내용이 이전 문서에 대해 추가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수정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확정 인지 선택기입</a:t>
            </a:r>
          </a:p>
          <a:p>
            <a:pPr eaLnBrk="1" hangingPunct="1">
              <a:buFontTx/>
              <a:buChar char="•"/>
            </a:pP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ver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내역은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0.1~0.90, 1.0, 1.1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665C980-4DCE-4840-BDA7-E09CD3FD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85"/>
              </p:ext>
            </p:extLst>
          </p:nvPr>
        </p:nvGraphicFramePr>
        <p:xfrm>
          <a:off x="398654" y="709065"/>
          <a:ext cx="9141452" cy="29780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7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77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08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21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06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5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개정사유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및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컨펌완료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비교상품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화면 관심상품 등록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삭제 기능 판매상품 기준으로 아래의 정책 적용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마스터상품의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effectLst/>
                        </a:rPr>
                        <a:t>관심상품 아이콘은 </a:t>
                      </a:r>
                      <a:r>
                        <a:rPr lang="ko-KR" altLang="en-US" sz="800" dirty="0" err="1" smtClean="0">
                          <a:effectLst/>
                        </a:rPr>
                        <a:t>입점업체</a:t>
                      </a:r>
                      <a:r>
                        <a:rPr lang="ko-KR" altLang="en-US" sz="800" dirty="0" smtClean="0">
                          <a:effectLst/>
                        </a:rPr>
                        <a:t> 상품 중 </a:t>
                      </a:r>
                      <a:r>
                        <a:rPr lang="en-US" altLang="ko-KR" sz="800" dirty="0" smtClean="0">
                          <a:effectLst/>
                        </a:rPr>
                        <a:t>1</a:t>
                      </a:r>
                      <a:r>
                        <a:rPr lang="ko-KR" altLang="en-US" sz="800" dirty="0" smtClean="0">
                          <a:effectLst/>
                        </a:rPr>
                        <a:t>개라도 관심상품으로 등록되어 있으면 체크되는 </a:t>
                      </a:r>
                      <a:r>
                        <a:rPr lang="en-US" altLang="ko-KR" sz="800" dirty="0" smtClean="0">
                          <a:effectLst/>
                        </a:rPr>
                        <a:t>view</a:t>
                      </a:r>
                      <a:r>
                        <a:rPr lang="ko-KR" altLang="en-US" sz="800" dirty="0" smtClean="0">
                          <a:effectLst/>
                        </a:rPr>
                        <a:t>의 목적</a:t>
                      </a:r>
                      <a:endParaRPr lang="en-US" altLang="ko-KR" sz="8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</a:rPr>
                        <a:t> -  </a:t>
                      </a:r>
                      <a:r>
                        <a:rPr lang="ko-KR" altLang="en-US" sz="800" dirty="0" err="1" smtClean="0">
                          <a:effectLst/>
                        </a:rPr>
                        <a:t>입점사</a:t>
                      </a:r>
                      <a:r>
                        <a:rPr lang="ko-KR" altLang="en-US" sz="800" dirty="0" smtClean="0">
                          <a:effectLst/>
                        </a:rPr>
                        <a:t> 판매상품의 관심상품 아이콘은 관심상품 등록</a:t>
                      </a:r>
                      <a:r>
                        <a:rPr lang="en-US" altLang="ko-KR" sz="800" dirty="0" smtClean="0">
                          <a:effectLst/>
                        </a:rPr>
                        <a:t>/</a:t>
                      </a:r>
                      <a:r>
                        <a:rPr lang="ko-KR" altLang="en-US" sz="800" dirty="0" smtClean="0">
                          <a:effectLst/>
                        </a:rPr>
                        <a:t>삭제 기능 제공</a:t>
                      </a:r>
                      <a:endParaRPr lang="en-US" altLang="ko-KR" sz="8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</a:rPr>
                        <a:t> - </a:t>
                      </a:r>
                      <a:r>
                        <a:rPr lang="ko-KR" altLang="en-US" sz="800" dirty="0" smtClean="0">
                          <a:effectLst/>
                        </a:rPr>
                        <a:t>상품 상세보기 팝업의 관심상품 아이콘은 관심상품 등록</a:t>
                      </a:r>
                      <a:r>
                        <a:rPr lang="en-US" altLang="ko-KR" sz="800" dirty="0" smtClean="0">
                          <a:effectLst/>
                        </a:rPr>
                        <a:t>/</a:t>
                      </a:r>
                      <a:r>
                        <a:rPr lang="ko-KR" altLang="en-US" sz="800" dirty="0" smtClean="0">
                          <a:effectLst/>
                        </a:rPr>
                        <a:t>삭제 기능 제공</a:t>
                      </a:r>
                      <a:endParaRPr lang="en-US" altLang="ko-KR" sz="8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 err="1" smtClean="0">
                          <a:effectLst/>
                          <a:latin typeface="+mn-ea"/>
                          <a:ea typeface="+mn-ea"/>
                        </a:rPr>
                        <a:t>컨펌완료</a:t>
                      </a:r>
                      <a:r>
                        <a:rPr lang="ko-KR" altLang="en-US" sz="800" b="1" baseline="0" dirty="0" smtClean="0">
                          <a:effectLst/>
                          <a:latin typeface="+mn-ea"/>
                          <a:ea typeface="+mn-ea"/>
                        </a:rPr>
                        <a:t> 버전 변경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길은지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김서윤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701726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919467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596734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87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6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비교상품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6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168131" y="1608749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판매인기순 ▼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57582"/>
              </p:ext>
            </p:extLst>
          </p:nvPr>
        </p:nvGraphicFramePr>
        <p:xfrm>
          <a:off x="7717630" y="809628"/>
          <a:ext cx="2119314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0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가격비교 상품 목록 화면 정의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카테고리명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GNB or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팝업에서 선택한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카테고리명을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검색아이콘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통합검색 화면으로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아이콘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장바구니에 담긴 상품 수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장바구니 화면으로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내 검색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기능 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707373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목록 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목록에 노출된 상품 수 제공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품절상품 제외하고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판매중이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상품만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= off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상품목록 정렬기준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 제공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 기준 참고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판매인기순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낮은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판매인기순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전일 가장 많이 판매된 상품으로 집계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상품 주문 개수 기준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(ex.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한 주문 건에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페린젝트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 구매하면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회로 카운트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판매량 기준으로 정렬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 수량일 경우 가나다 순으로 정렬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 가나다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ABC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순으로 정렬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제조사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제조사 가나다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ABC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순으로 정렬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 제조사의 경우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가나다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ABC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순으로 정렬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4)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 가격이 높은 상품부터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동일할 경우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가나다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ABC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순으로 정렬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낮은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최저가 기준 가격이 낮은 상품부터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동일할 경우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가나다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ABC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순으로 정렬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86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864" y="332076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상품카테고리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비교상품 </a:t>
            </a:r>
            <a:r>
              <a:rPr lang="ko-KR" altLang="en-US" sz="800" dirty="0">
                <a:latin typeface="+mn-ea"/>
              </a:rPr>
              <a:t>목록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71050" y="6120597"/>
            <a:ext cx="3082467" cy="512759"/>
            <a:chOff x="168636" y="6094330"/>
            <a:chExt cx="3082467" cy="512759"/>
          </a:xfrm>
        </p:grpSpPr>
        <p:sp>
          <p:nvSpPr>
            <p:cNvPr id="37" name="직사각형 3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43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10" name="직사각형 9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카테고리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0" name="TextBox 99"/>
          <p:cNvSpPr txBox="1"/>
          <p:nvPr/>
        </p:nvSpPr>
        <p:spPr>
          <a:xfrm>
            <a:off x="177400" y="1616120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갈매기형 수장 104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의료용품</a:t>
            </a:r>
            <a:endParaRPr lang="ko-KR" altLang="en-US" sz="900" b="1" dirty="0">
              <a:latin typeface="+mn-ea"/>
            </a:endParaRPr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pic>
        <p:nvPicPr>
          <p:cNvPr id="59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612" y="1835935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182084" y="1846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215393" y="74322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496936" y="60163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801813" y="54438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54221" y="107907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902020" y="234263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9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36" y="1636625"/>
            <a:ext cx="164542" cy="164542"/>
          </a:xfrm>
          <a:prstGeom prst="rect">
            <a:avLst/>
          </a:prstGeom>
        </p:spPr>
      </p:pic>
      <p:cxnSp>
        <p:nvCxnSpPr>
          <p:cNvPr id="138" name="직선 연결선 137"/>
          <p:cNvCxnSpPr/>
          <p:nvPr/>
        </p:nvCxnSpPr>
        <p:spPr>
          <a:xfrm>
            <a:off x="207251" y="2168860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804437" y="1625903"/>
            <a:ext cx="718862" cy="195814"/>
            <a:chOff x="171313" y="2872386"/>
            <a:chExt cx="718862" cy="195814"/>
          </a:xfrm>
        </p:grpSpPr>
        <p:sp>
          <p:nvSpPr>
            <p:cNvPr id="146" name="TextBox 145"/>
            <p:cNvSpPr txBox="1"/>
            <p:nvPr/>
          </p:nvSpPr>
          <p:spPr>
            <a:xfrm>
              <a:off x="171313" y="2872386"/>
              <a:ext cx="691165" cy="195814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 제외</a:t>
              </a: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667002" y="2906453"/>
              <a:ext cx="223173" cy="128429"/>
              <a:chOff x="667002" y="2914257"/>
              <a:chExt cx="223173" cy="128429"/>
            </a:xfrm>
          </p:grpSpPr>
          <p:sp>
            <p:nvSpPr>
              <p:cNvPr id="148" name="모서리가 둥근 직사각형 147"/>
              <p:cNvSpPr/>
              <p:nvPr/>
            </p:nvSpPr>
            <p:spPr>
              <a:xfrm>
                <a:off x="667002" y="2914257"/>
                <a:ext cx="223173" cy="1284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674212" y="2927214"/>
                <a:ext cx="97741" cy="103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</p:grpSp>
      </p:grpSp>
      <p:sp>
        <p:nvSpPr>
          <p:cNvPr id="150" name="TextBox 149"/>
          <p:cNvSpPr txBox="1"/>
          <p:nvPr/>
        </p:nvSpPr>
        <p:spPr>
          <a:xfrm>
            <a:off x="241011" y="1907263"/>
            <a:ext cx="3643686" cy="195814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6929" y="157427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5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778485" y="141839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6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957393" y="141839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8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68218" y="1908690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8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150177" y="141839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7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858369"/>
              </p:ext>
            </p:extLst>
          </p:nvPr>
        </p:nvGraphicFramePr>
        <p:xfrm>
          <a:off x="9976833" y="809628"/>
          <a:ext cx="2119314" cy="204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0"/>
                <a:gridCol w="1823604"/>
              </a:tblGrid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필터 팝업 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[8a]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X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선택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필터 해제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목록에서 삭제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한줄로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나열하며 가로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적용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판매중인 상품이 없는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-208419" y="2384947"/>
            <a:ext cx="3821721" cy="3576183"/>
            <a:chOff x="-168668" y="2246299"/>
            <a:chExt cx="3821721" cy="3576183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EF2311C-8635-467B-9CF7-F1C24E3DCB6E}"/>
                </a:ext>
              </a:extLst>
            </p:cNvPr>
            <p:cNvSpPr/>
            <p:nvPr/>
          </p:nvSpPr>
          <p:spPr>
            <a:xfrm>
              <a:off x="-168668" y="2761924"/>
              <a:ext cx="382172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rgbClr val="231F2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판매중인 상품이 없습니다</a:t>
              </a:r>
              <a:r>
                <a:rPr lang="en-US" altLang="ko-KR" sz="800" dirty="0" smtClean="0">
                  <a:solidFill>
                    <a:srgbClr val="231F2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.</a:t>
              </a:r>
              <a:endParaRPr lang="en-US" altLang="ko-KR" sz="80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586764" y="2246299"/>
              <a:ext cx="395768" cy="463234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icon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58212" y="3062926"/>
              <a:ext cx="2711074" cy="2759556"/>
              <a:chOff x="358212" y="3062926"/>
              <a:chExt cx="2711074" cy="2759556"/>
            </a:xfrm>
          </p:grpSpPr>
          <p:sp>
            <p:nvSpPr>
              <p:cNvPr id="82" name="모서리가 둥근 직사각형 81"/>
              <p:cNvSpPr/>
              <p:nvPr/>
            </p:nvSpPr>
            <p:spPr>
              <a:xfrm>
                <a:off x="358212" y="3062926"/>
                <a:ext cx="2700300" cy="2759556"/>
              </a:xfrm>
              <a:prstGeom prst="roundRect">
                <a:avLst>
                  <a:gd name="adj" fmla="val 567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62075" y="3197717"/>
                <a:ext cx="1229528" cy="14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인기 </a:t>
                </a:r>
                <a:r>
                  <a:rPr lang="ko-KR" altLang="en-US" sz="9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검색어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1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수액세트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2</a:t>
                </a:r>
                <a:r>
                  <a:rPr lang="en-US" altLang="ko-KR" sz="800" b="1" dirty="0">
                    <a:solidFill>
                      <a:srgbClr val="32B6BD"/>
                    </a:solidFill>
                    <a:latin typeface="+mn-ea"/>
                  </a:rPr>
                  <a:t>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3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모아랩밴드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4  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독감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 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위너프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39758" y="3586830"/>
                <a:ext cx="12295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플루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7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리피션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20%...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8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콤비플렉스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9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페린젝트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엔에스주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896655" y="4698159"/>
                <a:ext cx="1640031" cy="915236"/>
                <a:chOff x="2335424" y="3719524"/>
                <a:chExt cx="1834436" cy="1104084"/>
              </a:xfrm>
            </p:grpSpPr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2335424" y="3719524"/>
                  <a:ext cx="1834436" cy="1104084"/>
                </a:xfrm>
                <a:prstGeom prst="roundRect">
                  <a:avLst>
                    <a:gd name="adj" fmla="val 6192"/>
                  </a:avLst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800" smtClean="0">
                      <a:solidFill>
                        <a:schemeClr val="tx1"/>
                      </a:solidFill>
                      <a:latin typeface="+mn-ea"/>
                    </a:rPr>
                    <a:t>광고배너</a:t>
                  </a:r>
                  <a:endParaRPr lang="ko-KR" altLang="en-US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89" name="그룹 88"/>
                <p:cNvGrpSpPr/>
                <p:nvPr/>
              </p:nvGrpSpPr>
              <p:grpSpPr>
                <a:xfrm>
                  <a:off x="3107351" y="4576973"/>
                  <a:ext cx="1017061" cy="216403"/>
                  <a:chOff x="6391002" y="4666148"/>
                  <a:chExt cx="1017061" cy="216403"/>
                </a:xfrm>
              </p:grpSpPr>
              <p:pic>
                <p:nvPicPr>
                  <p:cNvPr id="90" name="Google Shape;240;p11" descr="C:\Users\pixdine069\Desktop\참고자료\참고이미지\DefaultIcon\png\16x16\MD-pause.png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/>
                  <a:stretch/>
                </p:blipFill>
                <p:spPr>
                  <a:xfrm>
                    <a:off x="7238655" y="4690287"/>
                    <a:ext cx="169408" cy="1681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1" name="Google Shape;241;p11"/>
                  <p:cNvSpPr/>
                  <p:nvPr/>
                </p:nvSpPr>
                <p:spPr>
                  <a:xfrm>
                    <a:off x="6391002" y="4666148"/>
                    <a:ext cx="788278" cy="216403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01/10   &lt; &gt;</a:t>
                    </a:r>
                    <a:endParaRPr sz="800" dirty="0">
                      <a:solidFill>
                        <a:schemeClr val="bg1">
                          <a:lumMod val="50000"/>
                        </a:schemeClr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797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804437" y="1625903"/>
            <a:ext cx="718862" cy="195814"/>
            <a:chOff x="171313" y="2872386"/>
            <a:chExt cx="718862" cy="195814"/>
          </a:xfrm>
        </p:grpSpPr>
        <p:sp>
          <p:nvSpPr>
            <p:cNvPr id="153" name="TextBox 152"/>
            <p:cNvSpPr txBox="1"/>
            <p:nvPr/>
          </p:nvSpPr>
          <p:spPr>
            <a:xfrm>
              <a:off x="171313" y="2872386"/>
              <a:ext cx="691165" cy="195814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 제외</a:t>
              </a: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667002" y="2906453"/>
              <a:ext cx="223173" cy="128429"/>
              <a:chOff x="667002" y="2914257"/>
              <a:chExt cx="223173" cy="128429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667002" y="2914257"/>
                <a:ext cx="223173" cy="1284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674212" y="2927214"/>
                <a:ext cx="97741" cy="103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241011" y="1907263"/>
            <a:ext cx="3643686" cy="195814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9254"/>
              </p:ext>
            </p:extLst>
          </p:nvPr>
        </p:nvGraphicFramePr>
        <p:xfrm>
          <a:off x="7717630" y="809628"/>
          <a:ext cx="2119314" cy="45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0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가격비교 상품 목록 화면 정의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마스터상품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default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선택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[2a]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마스터상품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터치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상품목록 화면으로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[2b]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관심상품 아이콘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관심상품 담기 아이콘은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판매상품 기준으로 등록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가능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마스터상품의 관심상품 아이콘은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판매상품 중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개라도 관심상품에 담긴 경우 붉은색 아이콘으로 노출되며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view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즉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빈 아이콘 클릭 시 별도 액션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화면에서 관심상품으로 등록된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붉은색 아이콘 표기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마스터상품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판매상품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목록 추가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당기면 상품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추가되어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707373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3672265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9202189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8613971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0638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86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864" y="332076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상품카테고리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비교상품 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10" name="직사각형 9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카테고리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" name="그룹 34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105" name="갈매기형 수장 104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의료용품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cxnSp>
        <p:nvCxnSpPr>
          <p:cNvPr id="8" name="직선 연결선 7"/>
          <p:cNvCxnSpPr/>
          <p:nvPr/>
        </p:nvCxnSpPr>
        <p:spPr>
          <a:xfrm>
            <a:off x="182084" y="1846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7400" y="1616120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82084" y="1846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47731" y="1609447"/>
            <a:ext cx="940054" cy="215444"/>
            <a:chOff x="2247731" y="1609447"/>
            <a:chExt cx="940054" cy="215444"/>
          </a:xfrm>
        </p:grpSpPr>
        <p:sp>
          <p:nvSpPr>
            <p:cNvPr id="53" name="TextBox 52"/>
            <p:cNvSpPr txBox="1"/>
            <p:nvPr/>
          </p:nvSpPr>
          <p:spPr>
            <a:xfrm>
              <a:off x="2247731" y="1609447"/>
              <a:ext cx="9191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판매인기순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V</a:t>
              </a:r>
              <a:endPara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283" y="1650976"/>
              <a:ext cx="142502" cy="142502"/>
            </a:xfrm>
            <a:prstGeom prst="rect">
              <a:avLst/>
            </a:prstGeom>
          </p:spPr>
        </p:pic>
      </p:grpSp>
      <p:cxnSp>
        <p:nvCxnSpPr>
          <p:cNvPr id="82" name="직선 연결선 81"/>
          <p:cNvCxnSpPr/>
          <p:nvPr/>
        </p:nvCxnSpPr>
        <p:spPr>
          <a:xfrm>
            <a:off x="207251" y="2162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07251" y="2203188"/>
            <a:ext cx="3009623" cy="2003969"/>
            <a:chOff x="207251" y="2203188"/>
            <a:chExt cx="3009623" cy="2003969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07251" y="2203188"/>
              <a:ext cx="2995509" cy="2003969"/>
            </a:xfrm>
            <a:prstGeom prst="roundRect">
              <a:avLst>
                <a:gd name="adj" fmla="val 46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331849" y="2294512"/>
              <a:ext cx="871826" cy="867136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207251" y="3234041"/>
              <a:ext cx="29955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/>
            <p:cNvGrpSpPr/>
            <p:nvPr/>
          </p:nvGrpSpPr>
          <p:grpSpPr>
            <a:xfrm>
              <a:off x="327778" y="3319861"/>
              <a:ext cx="2755339" cy="276999"/>
              <a:chOff x="418915" y="3505570"/>
              <a:chExt cx="2986199" cy="276999"/>
            </a:xfrm>
          </p:grpSpPr>
          <p:sp>
            <p:nvSpPr>
              <p:cNvPr id="116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8915" y="3569422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4987" y="3515385"/>
                <a:ext cx="1416296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+mn-ea"/>
                  </a:rPr>
                  <a:t>2MLX1V/BOX 160EA </a:t>
                </a: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2777895" y="3505570"/>
                <a:ext cx="627219" cy="276999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48,000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~</a:t>
                </a:r>
                <a:endParaRPr lang="en-US" altLang="ko-KR" sz="700" strike="sngStrike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327428" y="3623022"/>
              <a:ext cx="2797474" cy="276999"/>
              <a:chOff x="421553" y="3819482"/>
              <a:chExt cx="2986901" cy="276999"/>
            </a:xfrm>
          </p:grpSpPr>
          <p:sp>
            <p:nvSpPr>
              <p:cNvPr id="120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1553" y="3883334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7625" y="3829297"/>
                <a:ext cx="1700727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latin typeface="+mn-ea"/>
                  </a:rPr>
                  <a:t>2MLX1V/BOX </a:t>
                </a:r>
                <a:r>
                  <a:rPr lang="en-US" altLang="ko-KR" sz="800" dirty="0" smtClean="0">
                    <a:latin typeface="+mn-ea"/>
                  </a:rPr>
                  <a:t>100EA</a:t>
                </a:r>
                <a:endParaRPr lang="en-US" altLang="ko-KR" sz="800" dirty="0">
                  <a:latin typeface="+mn-ea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781235" y="3819482"/>
                <a:ext cx="627219" cy="276999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54,000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~</a:t>
                </a:r>
                <a:endParaRPr lang="en-US" altLang="ko-KR" sz="700" strike="sngStrike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340189" y="3924105"/>
              <a:ext cx="2705093" cy="257369"/>
              <a:chOff x="428349" y="4109814"/>
              <a:chExt cx="2884812" cy="257369"/>
            </a:xfrm>
          </p:grpSpPr>
          <p:sp>
            <p:nvSpPr>
              <p:cNvPr id="124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8349" y="4163851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5193" y="4109814"/>
                <a:ext cx="1700727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2MLX1V/BOX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50EA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2979292" y="4111892"/>
                <a:ext cx="333869" cy="253211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품절</a:t>
                </a:r>
                <a:endParaRPr lang="en-US" altLang="ko-KR" sz="700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1247906" y="2513733"/>
              <a:ext cx="1968968" cy="280452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err="1"/>
                <a:t>페린젝트주</a:t>
              </a:r>
              <a:r>
                <a:rPr lang="en-US" altLang="ko-KR" sz="900" b="1" dirty="0"/>
                <a:t>(100mg) </a:t>
              </a:r>
              <a:r>
                <a:rPr lang="en-US" altLang="ko-KR" sz="900" b="1" dirty="0" smtClean="0"/>
                <a:t>2mLx1V</a:t>
              </a:r>
              <a:endParaRPr lang="en-US" altLang="ko-KR" sz="900" b="1" dirty="0" smtClean="0">
                <a:latin typeface="+mn-ea"/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1247906" y="2333685"/>
              <a:ext cx="1423086" cy="161983"/>
              <a:chOff x="1382203" y="2300901"/>
              <a:chExt cx="1423086" cy="161983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1382203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베스트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867769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MD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추천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2352656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신상품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34" name="직사각형 133"/>
            <p:cNvSpPr/>
            <p:nvPr/>
          </p:nvSpPr>
          <p:spPr>
            <a:xfrm>
              <a:off x="1247906" y="2776978"/>
              <a:ext cx="16513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제조사명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JW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중외제약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대표코드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A123456781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201430" y="4252881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26028" y="4344205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201430" y="5283734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321957" y="5369554"/>
            <a:ext cx="2755339" cy="276999"/>
            <a:chOff x="418915" y="3505570"/>
            <a:chExt cx="2986199" cy="276999"/>
          </a:xfrm>
        </p:grpSpPr>
        <p:sp>
          <p:nvSpPr>
            <p:cNvPr id="179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321607" y="5672715"/>
            <a:ext cx="2797474" cy="276999"/>
            <a:chOff x="421553" y="3819482"/>
            <a:chExt cx="2986901" cy="276999"/>
          </a:xfrm>
        </p:grpSpPr>
        <p:sp>
          <p:nvSpPr>
            <p:cNvPr id="176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334368" y="5973798"/>
            <a:ext cx="2705093" cy="257369"/>
            <a:chOff x="428349" y="4109814"/>
            <a:chExt cx="2884812" cy="257369"/>
          </a:xfrm>
        </p:grpSpPr>
        <p:sp>
          <p:nvSpPr>
            <p:cNvPr id="173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296E7CBC-E45F-4298-98C3-B16CCA0A178E}"/>
              </a:ext>
            </a:extLst>
          </p:cNvPr>
          <p:cNvSpPr txBox="1"/>
          <p:nvPr/>
        </p:nvSpPr>
        <p:spPr>
          <a:xfrm>
            <a:off x="1242085" y="4563426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 smtClean="0"/>
              <a:t>(</a:t>
            </a:r>
            <a:r>
              <a:rPr lang="en-US" altLang="ko-KR" sz="900" b="1" dirty="0"/>
              <a:t>5</a:t>
            </a:r>
            <a:r>
              <a:rPr lang="en-US" altLang="ko-KR" sz="900" b="1" dirty="0" smtClean="0"/>
              <a:t>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1242085" y="4383378"/>
            <a:ext cx="1423086" cy="161983"/>
            <a:chOff x="1382203" y="2300901"/>
            <a:chExt cx="1423086" cy="161983"/>
          </a:xfrm>
        </p:grpSpPr>
        <p:sp>
          <p:nvSpPr>
            <p:cNvPr id="170" name="모서리가 둥근 직사각형 169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1242085" y="4826671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A123456789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04800" y="217877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396933" y="3228392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2a</a:t>
            </a:r>
            <a:endParaRPr lang="ko-KR" altLang="en-US" sz="700" b="1" dirty="0">
              <a:latin typeface="+mn-ea"/>
            </a:endParaRPr>
          </a:p>
        </p:txBody>
      </p:sp>
      <p:pic>
        <p:nvPicPr>
          <p:cNvPr id="235" name="그림 2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32" y="5277265"/>
            <a:ext cx="360234" cy="360234"/>
          </a:xfrm>
          <a:prstGeom prst="rect">
            <a:avLst/>
          </a:prstGeom>
        </p:spPr>
      </p:pic>
      <p:sp>
        <p:nvSpPr>
          <p:cNvPr id="283" name="모서리가 둥근 직사각형 282"/>
          <p:cNvSpPr/>
          <p:nvPr/>
        </p:nvSpPr>
        <p:spPr>
          <a:xfrm>
            <a:off x="3532026" y="878519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4" name="모서리가 둥근 직사각형 283"/>
          <p:cNvSpPr/>
          <p:nvPr/>
        </p:nvSpPr>
        <p:spPr>
          <a:xfrm>
            <a:off x="3656624" y="969843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5" name="직선 연결선 284"/>
          <p:cNvCxnSpPr/>
          <p:nvPr/>
        </p:nvCxnSpPr>
        <p:spPr>
          <a:xfrm>
            <a:off x="3532026" y="1909372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그룹 285"/>
          <p:cNvGrpSpPr/>
          <p:nvPr/>
        </p:nvGrpSpPr>
        <p:grpSpPr>
          <a:xfrm>
            <a:off x="3652553" y="1995192"/>
            <a:ext cx="2755339" cy="276999"/>
            <a:chOff x="418915" y="3505570"/>
            <a:chExt cx="2986199" cy="276999"/>
          </a:xfrm>
        </p:grpSpPr>
        <p:sp>
          <p:nvSpPr>
            <p:cNvPr id="287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3652203" y="2298353"/>
            <a:ext cx="2797474" cy="276999"/>
            <a:chOff x="421553" y="3819482"/>
            <a:chExt cx="2986901" cy="276999"/>
          </a:xfrm>
        </p:grpSpPr>
        <p:sp>
          <p:nvSpPr>
            <p:cNvPr id="291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4" name="그룹 293"/>
          <p:cNvGrpSpPr/>
          <p:nvPr/>
        </p:nvGrpSpPr>
        <p:grpSpPr>
          <a:xfrm>
            <a:off x="3664964" y="2599436"/>
            <a:ext cx="2705093" cy="257369"/>
            <a:chOff x="428349" y="4109814"/>
            <a:chExt cx="2884812" cy="257369"/>
          </a:xfrm>
        </p:grpSpPr>
        <p:sp>
          <p:nvSpPr>
            <p:cNvPr id="295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98" name="TextBox 297">
            <a:extLst>
              <a:ext uri="{FF2B5EF4-FFF2-40B4-BE49-F238E27FC236}">
                <a16:creationId xmlns="" xmlns:a16="http://schemas.microsoft.com/office/drawing/2014/main" id="{296E7CBC-E45F-4298-98C3-B16CCA0A178E}"/>
              </a:ext>
            </a:extLst>
          </p:cNvPr>
          <p:cNvSpPr txBox="1"/>
          <p:nvPr/>
        </p:nvSpPr>
        <p:spPr>
          <a:xfrm>
            <a:off x="4572681" y="1189064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 smtClean="0"/>
              <a:t>(</a:t>
            </a:r>
            <a:r>
              <a:rPr lang="en-US" altLang="ko-KR" sz="900" b="1" dirty="0"/>
              <a:t>2</a:t>
            </a:r>
            <a:r>
              <a:rPr lang="en-US" altLang="ko-KR" sz="900" b="1" dirty="0" smtClean="0"/>
              <a:t>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299" name="그룹 298"/>
          <p:cNvGrpSpPr/>
          <p:nvPr/>
        </p:nvGrpSpPr>
        <p:grpSpPr>
          <a:xfrm>
            <a:off x="4572681" y="1009016"/>
            <a:ext cx="1423086" cy="161983"/>
            <a:chOff x="1382203" y="2300901"/>
            <a:chExt cx="1423086" cy="161983"/>
          </a:xfrm>
        </p:grpSpPr>
        <p:sp>
          <p:nvSpPr>
            <p:cNvPr id="300" name="모서리가 둥근 직사각형 299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1" name="모서리가 둥근 직사각형 300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2" name="모서리가 둥근 직사각형 301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03" name="직사각형 302"/>
          <p:cNvSpPr/>
          <p:nvPr/>
        </p:nvSpPr>
        <p:spPr>
          <a:xfrm>
            <a:off x="4572681" y="1452309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A123456785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3532026" y="2937199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3656624" y="3028523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09" name="직선 연결선 308"/>
          <p:cNvCxnSpPr/>
          <p:nvPr/>
        </p:nvCxnSpPr>
        <p:spPr>
          <a:xfrm>
            <a:off x="3532026" y="3968052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그룹 309"/>
          <p:cNvGrpSpPr/>
          <p:nvPr/>
        </p:nvGrpSpPr>
        <p:grpSpPr>
          <a:xfrm>
            <a:off x="3652553" y="4053872"/>
            <a:ext cx="2755339" cy="276999"/>
            <a:chOff x="418915" y="3505570"/>
            <a:chExt cx="2986199" cy="276999"/>
          </a:xfrm>
        </p:grpSpPr>
        <p:sp>
          <p:nvSpPr>
            <p:cNvPr id="311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4" name="그룹 313"/>
          <p:cNvGrpSpPr/>
          <p:nvPr/>
        </p:nvGrpSpPr>
        <p:grpSpPr>
          <a:xfrm>
            <a:off x="3652203" y="4357033"/>
            <a:ext cx="2797474" cy="276999"/>
            <a:chOff x="421553" y="3819482"/>
            <a:chExt cx="2986901" cy="276999"/>
          </a:xfrm>
        </p:grpSpPr>
        <p:sp>
          <p:nvSpPr>
            <p:cNvPr id="315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8" name="그룹 317"/>
          <p:cNvGrpSpPr/>
          <p:nvPr/>
        </p:nvGrpSpPr>
        <p:grpSpPr>
          <a:xfrm>
            <a:off x="3664964" y="4658116"/>
            <a:ext cx="2705093" cy="257369"/>
            <a:chOff x="428349" y="4109814"/>
            <a:chExt cx="2884812" cy="257369"/>
          </a:xfrm>
        </p:grpSpPr>
        <p:sp>
          <p:nvSpPr>
            <p:cNvPr id="319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22" name="TextBox 321">
            <a:extLst>
              <a:ext uri="{FF2B5EF4-FFF2-40B4-BE49-F238E27FC236}">
                <a16:creationId xmlns="" xmlns:a16="http://schemas.microsoft.com/office/drawing/2014/main" id="{296E7CBC-E45F-4298-98C3-B16CCA0A178E}"/>
              </a:ext>
            </a:extLst>
          </p:cNvPr>
          <p:cNvSpPr txBox="1"/>
          <p:nvPr/>
        </p:nvSpPr>
        <p:spPr>
          <a:xfrm>
            <a:off x="4572681" y="3247744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/>
              <a:t>(</a:t>
            </a:r>
            <a:r>
              <a:rPr lang="en-US" altLang="ko-KR" sz="900" b="1" dirty="0" smtClean="0"/>
              <a:t>10mg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323" name="그룹 322"/>
          <p:cNvGrpSpPr/>
          <p:nvPr/>
        </p:nvGrpSpPr>
        <p:grpSpPr>
          <a:xfrm>
            <a:off x="4572681" y="3067696"/>
            <a:ext cx="1423086" cy="161983"/>
            <a:chOff x="1382203" y="2300901"/>
            <a:chExt cx="1423086" cy="161983"/>
          </a:xfrm>
        </p:grpSpPr>
        <p:sp>
          <p:nvSpPr>
            <p:cNvPr id="324" name="모서리가 둥근 직사각형 323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25" name="모서리가 둥근 직사각형 324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27" name="직사각형 326"/>
          <p:cNvSpPr/>
          <p:nvPr/>
        </p:nvSpPr>
        <p:spPr>
          <a:xfrm>
            <a:off x="4572681" y="3510989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A123456700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0534" y="5777935"/>
            <a:ext cx="2612231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아래로 당길 시 </a:t>
            </a:r>
            <a:r>
              <a:rPr lang="en-US" altLang="ko-KR" sz="800" dirty="0" smtClean="0">
                <a:latin typeface="+mn-ea"/>
              </a:rPr>
              <a:t>20</a:t>
            </a:r>
            <a:r>
              <a:rPr lang="ko-KR" altLang="en-US" sz="800" dirty="0" smtClean="0">
                <a:latin typeface="+mn-ea"/>
              </a:rPr>
              <a:t>개 목록 추가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29" name="그룹 328"/>
          <p:cNvGrpSpPr/>
          <p:nvPr/>
        </p:nvGrpSpPr>
        <p:grpSpPr>
          <a:xfrm>
            <a:off x="3484080" y="6324179"/>
            <a:ext cx="3082467" cy="512759"/>
            <a:chOff x="168636" y="6094330"/>
            <a:chExt cx="3082467" cy="512759"/>
          </a:xfrm>
        </p:grpSpPr>
        <p:sp>
          <p:nvSpPr>
            <p:cNvPr id="330" name="직사각형 329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1" name="그룹 330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332" name="그림 33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333" name="그림 33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334" name="그림 33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335" name="그림 33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336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339" name="직사각형 338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340" name="직사각형 339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342" name="타원 34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4267588" y="524250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346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30" y="1976809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7" name="직사각형 346"/>
          <p:cNvSpPr/>
          <p:nvPr/>
        </p:nvSpPr>
        <p:spPr>
          <a:xfrm>
            <a:off x="170728" y="6356021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다음 이어서 </a:t>
            </a:r>
            <a:r>
              <a:rPr lang="en-US" altLang="ko-KR" sz="800" dirty="0" smtClean="0">
                <a:latin typeface="+mn-ea"/>
              </a:rPr>
              <a:t>&gt;&gt;</a:t>
            </a:r>
            <a:endParaRPr lang="ko-KR" altLang="en-US" sz="800" dirty="0">
              <a:latin typeface="+mn-ea"/>
            </a:endParaRPr>
          </a:p>
        </p:txBody>
      </p:sp>
      <p:sp>
        <p:nvSpPr>
          <p:cNvPr id="348" name="직사각형 347"/>
          <p:cNvSpPr/>
          <p:nvPr/>
        </p:nvSpPr>
        <p:spPr>
          <a:xfrm>
            <a:off x="3484568" y="649882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이어서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31076" y="3331669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2b</a:t>
            </a:r>
            <a:endParaRPr lang="ko-KR" altLang="en-US" sz="7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06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1860"/>
              </p:ext>
            </p:extLst>
          </p:nvPr>
        </p:nvGraphicFramePr>
        <p:xfrm>
          <a:off x="7727756" y="816684"/>
          <a:ext cx="2119314" cy="65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0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입점사별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판매상품 목록 화면 정의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입점사별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상품목록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기준은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마스터상품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간략정보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마스터상품 목록에서 선택한 상품의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간략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[2a]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대표이미지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대표이미지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[2b]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마스터상품명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처리하여 모두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[2b]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그룹핑명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그룹핑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명칭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규격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약학정보원 데이터 받은 후 확정 예정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[2d]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 버튼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상세보기 팝업 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[2e]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상품정보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정보로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개월 구매내역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마스터상품 목록에서 선택한 상품의 최근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개월 구매 이력 정보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구매수량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개월 판매된 총 수량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가장 최근 구매일 순서로 나열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목록 자체에서 아래로 스크롤되어 하단 내용 확인 가능하며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타이틀 영역은 고정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구매내역이 없는 경우 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되며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개월 이내 구매내역이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.’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문구로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[3a]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구매내역 있는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UI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/>
                        <a:t>선택한 상품</a:t>
                      </a:r>
                      <a:endParaRPr lang="en-US" altLang="ko-KR" sz="800" b="1" dirty="0" smtClean="0"/>
                    </a:p>
                    <a:p>
                      <a:r>
                        <a:rPr lang="en-US" altLang="ko-KR" sz="800" baseline="0" dirty="0" smtClean="0"/>
                        <a:t> - default </a:t>
                      </a:r>
                      <a:r>
                        <a:rPr lang="ko-KR" altLang="en-US" sz="800" baseline="0" dirty="0" err="1" smtClean="0"/>
                        <a:t>입점사</a:t>
                      </a:r>
                      <a:r>
                        <a:rPr lang="ko-KR" altLang="en-US" sz="800" baseline="0" dirty="0" smtClean="0"/>
                        <a:t> 모두 </a:t>
                      </a:r>
                      <a:r>
                        <a:rPr lang="ko-KR" altLang="en-US" sz="800" baseline="0" dirty="0" err="1" smtClean="0"/>
                        <a:t>미선택</a:t>
                      </a:r>
                      <a:endParaRPr lang="en-US" altLang="ko-KR" sz="800" baseline="0" dirty="0" smtClean="0"/>
                    </a:p>
                    <a:p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영역 터치 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입점사</a:t>
                      </a:r>
                      <a:r>
                        <a:rPr lang="ko-KR" altLang="en-US" sz="800" baseline="0" dirty="0" smtClean="0"/>
                        <a:t> 선택되며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선택된 </a:t>
                      </a:r>
                      <a:r>
                        <a:rPr lang="ko-KR" altLang="en-US" sz="800" baseline="0" dirty="0" err="1" smtClean="0"/>
                        <a:t>입점사는</a:t>
                      </a:r>
                      <a:r>
                        <a:rPr lang="ko-KR" altLang="en-US" sz="800" baseline="0" dirty="0" smtClean="0"/>
                        <a:t> 컬러로 구분 표기</a:t>
                      </a:r>
                      <a:endParaRPr lang="en-US" altLang="ko-KR" sz="800" baseline="0" dirty="0" smtClean="0"/>
                    </a:p>
                    <a:p>
                      <a:r>
                        <a:rPr lang="en-US" altLang="ko-KR" sz="800" b="1" baseline="0" dirty="0" smtClean="0"/>
                        <a:t>[4a] </a:t>
                      </a:r>
                      <a:r>
                        <a:rPr lang="ko-KR" altLang="en-US" sz="800" b="1" baseline="0" dirty="0" smtClean="0"/>
                        <a:t>상품 구매 </a:t>
                      </a:r>
                      <a:r>
                        <a:rPr lang="ko-KR" altLang="en-US" sz="800" b="1" baseline="0" dirty="0" err="1" smtClean="0"/>
                        <a:t>플로팅</a:t>
                      </a:r>
                      <a:r>
                        <a:rPr lang="ko-KR" altLang="en-US" sz="800" b="1" baseline="0" dirty="0" smtClean="0"/>
                        <a:t> 팝업</a:t>
                      </a:r>
                      <a:endParaRPr lang="en-US" altLang="ko-KR" sz="800" b="1" baseline="0" dirty="0" smtClean="0"/>
                    </a:p>
                    <a:p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선택한 </a:t>
                      </a:r>
                      <a:r>
                        <a:rPr lang="ko-KR" altLang="en-US" sz="800" baseline="0" dirty="0" err="1" smtClean="0"/>
                        <a:t>입점사의</a:t>
                      </a:r>
                      <a:r>
                        <a:rPr lang="ko-KR" altLang="en-US" sz="800" baseline="0" dirty="0" smtClean="0"/>
                        <a:t> 정보로 상품 구매 </a:t>
                      </a:r>
                      <a:r>
                        <a:rPr lang="ko-KR" altLang="en-US" sz="800" baseline="0" dirty="0" err="1" smtClean="0"/>
                        <a:t>플로팅</a:t>
                      </a:r>
                      <a:r>
                        <a:rPr lang="ko-KR" altLang="en-US" sz="800" baseline="0" dirty="0" smtClean="0"/>
                        <a:t> 팝업에 정보 실시간 반영됨</a:t>
                      </a:r>
                      <a:endParaRPr lang="en-US" altLang="ko-KR" sz="800" baseline="0" dirty="0" smtClean="0"/>
                    </a:p>
                    <a:p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유형별 </a:t>
                      </a:r>
                      <a:r>
                        <a:rPr lang="ko-KR" altLang="en-US" sz="800" baseline="0" dirty="0" err="1" smtClean="0"/>
                        <a:t>플로팅</a:t>
                      </a:r>
                      <a:r>
                        <a:rPr lang="ko-KR" altLang="en-US" sz="800" baseline="0" dirty="0" smtClean="0"/>
                        <a:t> 팝업은 다음 </a:t>
                      </a:r>
                      <a:r>
                        <a:rPr lang="ko-KR" altLang="en-US" sz="800" baseline="0" dirty="0" err="1" smtClean="0"/>
                        <a:t>장표</a:t>
                      </a:r>
                      <a:r>
                        <a:rPr lang="ko-KR" altLang="en-US" sz="800" baseline="0" dirty="0" smtClean="0"/>
                        <a:t> 정의 참고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707373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3672265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9202189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8613971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0638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86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_MO_03.</a:t>
            </a:r>
            <a:r>
              <a:rPr lang="ko-KR" altLang="en-US" sz="800" dirty="0" smtClean="0">
                <a:latin typeface="+mn-ea"/>
              </a:rPr>
              <a:t>상품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864" y="332076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&gt; GNB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상품카테고리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비교상품 목록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입점사별</a:t>
            </a:r>
            <a:r>
              <a:rPr lang="ko-KR" altLang="en-US" sz="800" dirty="0" smtClean="0">
                <a:latin typeface="+mn-ea"/>
              </a:rPr>
              <a:t> 상품목록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294341" y="1059728"/>
            <a:ext cx="2874287" cy="1395928"/>
          </a:xfrm>
          <a:prstGeom prst="roundRect">
            <a:avLst>
              <a:gd name="adj" fmla="val 634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41763" y="1170741"/>
            <a:ext cx="648895" cy="572621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37683" y="1166419"/>
            <a:ext cx="1968968" cy="474666"/>
            <a:chOff x="4285452" y="1206686"/>
            <a:chExt cx="1968968" cy="474666"/>
          </a:xfrm>
        </p:grpSpPr>
        <p:sp>
          <p:nvSpPr>
            <p:cNvPr id="206" name="TextBox 205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4285452" y="1206686"/>
              <a:ext cx="1968968" cy="280452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err="1"/>
                <a:t>페린젝트주</a:t>
              </a:r>
              <a:r>
                <a:rPr lang="en-US" altLang="ko-KR" sz="900" b="1" dirty="0"/>
                <a:t>(100mg) </a:t>
              </a:r>
              <a:r>
                <a:rPr lang="en-US" altLang="ko-KR" sz="900" b="1" dirty="0" smtClean="0"/>
                <a:t>2mLx1V</a:t>
              </a:r>
              <a:endParaRPr lang="en-US" altLang="ko-KR" sz="900" b="1" dirty="0" smtClean="0">
                <a:latin typeface="+mn-ea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4285452" y="1423983"/>
              <a:ext cx="1306804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160EA </a:t>
              </a: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67169"/>
              </p:ext>
            </p:extLst>
          </p:nvPr>
        </p:nvGraphicFramePr>
        <p:xfrm>
          <a:off x="457670" y="1799400"/>
          <a:ext cx="2547627" cy="600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98"/>
                <a:gridCol w="1243029"/>
              </a:tblGrid>
              <a:tr h="216408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제조사명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JW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중외제약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보험코드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157301550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1905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규격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200EA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1BOX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1905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포장단위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BOX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낱알수량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30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" name="모서리가 둥근 직사각형 214"/>
          <p:cNvSpPr/>
          <p:nvPr/>
        </p:nvSpPr>
        <p:spPr>
          <a:xfrm>
            <a:off x="1089411" y="1597363"/>
            <a:ext cx="617133" cy="196487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상세보기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-2680154" y="2795059"/>
            <a:ext cx="2874287" cy="859330"/>
          </a:xfrm>
          <a:prstGeom prst="roundRect">
            <a:avLst>
              <a:gd name="adj" fmla="val 634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218" name="표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65516"/>
              </p:ext>
            </p:extLst>
          </p:nvPr>
        </p:nvGraphicFramePr>
        <p:xfrm>
          <a:off x="-2661656" y="2820539"/>
          <a:ext cx="2828072" cy="81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17"/>
                <a:gridCol w="674755"/>
                <a:gridCol w="506067"/>
                <a:gridCol w="374897"/>
                <a:gridCol w="637236"/>
              </a:tblGrid>
              <a:tr h="197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구매일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endParaRPr lang="ko-KR" altLang="en-US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수량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주문금액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2024-03-12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중외제약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48,000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100,800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2024-02-15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중외제약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48,000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100,800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2024-01-15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중외제약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48,000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100,800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9" name="모서리가 둥근 직사각형 218"/>
          <p:cNvSpPr/>
          <p:nvPr/>
        </p:nvSpPr>
        <p:spPr>
          <a:xfrm>
            <a:off x="139195" y="3010000"/>
            <a:ext cx="45719" cy="6184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94341" y="2532893"/>
            <a:ext cx="2874287" cy="1102848"/>
            <a:chOff x="3585877" y="2730811"/>
            <a:chExt cx="2874287" cy="1102848"/>
          </a:xfrm>
        </p:grpSpPr>
        <p:sp>
          <p:nvSpPr>
            <p:cNvPr id="195" name="TextBox 194"/>
            <p:cNvSpPr txBox="1"/>
            <p:nvPr/>
          </p:nvSpPr>
          <p:spPr>
            <a:xfrm>
              <a:off x="5603746" y="2754539"/>
              <a:ext cx="856418" cy="180425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05" name="모서리가 둥근 직사각형 204"/>
            <p:cNvSpPr/>
            <p:nvPr/>
          </p:nvSpPr>
          <p:spPr>
            <a:xfrm>
              <a:off x="3585877" y="2974329"/>
              <a:ext cx="2874287" cy="859330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최근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6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개월 이내 구매내역이 없습니다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593189" y="2730811"/>
              <a:ext cx="113524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latinLnBrk="1">
                <a:defRPr/>
              </a:pPr>
              <a:r>
                <a:rPr lang="ko-KR" altLang="en-US" sz="800" b="1" dirty="0">
                  <a:latin typeface="+mn-ea"/>
                </a:rPr>
                <a:t>최근 </a:t>
              </a:r>
              <a:r>
                <a:rPr lang="en-US" altLang="ko-KR" sz="800" b="1" dirty="0">
                  <a:latin typeface="+mn-ea"/>
                </a:rPr>
                <a:t>6</a:t>
              </a:r>
              <a:r>
                <a:rPr lang="ko-KR" altLang="en-US" sz="800" b="1" dirty="0">
                  <a:latin typeface="+mn-ea"/>
                </a:rPr>
                <a:t>개월 구매내역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72480" y="692696"/>
            <a:ext cx="2903973" cy="323165"/>
            <a:chOff x="3566891" y="702415"/>
            <a:chExt cx="2903973" cy="323165"/>
          </a:xfrm>
        </p:grpSpPr>
        <p:sp>
          <p:nvSpPr>
            <p:cNvPr id="183" name="TextBox 182"/>
            <p:cNvSpPr txBox="1"/>
            <p:nvPr/>
          </p:nvSpPr>
          <p:spPr>
            <a:xfrm>
              <a:off x="3884697" y="702415"/>
              <a:ext cx="22140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err="1" smtClean="0">
                  <a:latin typeface="+mn-ea"/>
                </a:rPr>
                <a:t>입점사별</a:t>
              </a:r>
              <a:r>
                <a:rPr lang="ko-KR" altLang="en-US" sz="1000" b="1" dirty="0" smtClean="0">
                  <a:latin typeface="+mn-ea"/>
                </a:rPr>
                <a:t> 상품목록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20" name="갈매기형 수장 219"/>
            <p:cNvSpPr/>
            <p:nvPr/>
          </p:nvSpPr>
          <p:spPr>
            <a:xfrm flipH="1">
              <a:off x="3566891" y="794724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3499" y="754516"/>
              <a:ext cx="235804" cy="218962"/>
            </a:xfrm>
            <a:prstGeom prst="rect">
              <a:avLst/>
            </a:prstGeom>
          </p:spPr>
        </p:pic>
        <p:grpSp>
          <p:nvGrpSpPr>
            <p:cNvPr id="222" name="그룹 221"/>
            <p:cNvGrpSpPr/>
            <p:nvPr/>
          </p:nvGrpSpPr>
          <p:grpSpPr>
            <a:xfrm>
              <a:off x="6256726" y="775405"/>
              <a:ext cx="214138" cy="177185"/>
              <a:chOff x="3007810" y="776345"/>
              <a:chExt cx="214138" cy="177185"/>
            </a:xfrm>
          </p:grpSpPr>
          <p:pic>
            <p:nvPicPr>
              <p:cNvPr id="223" name="그림 2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225" name="직사각형 224"/>
          <p:cNvSpPr/>
          <p:nvPr/>
        </p:nvSpPr>
        <p:spPr>
          <a:xfrm>
            <a:off x="305672" y="3688810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latinLnBrk="1">
              <a:defRPr/>
            </a:pPr>
            <a:r>
              <a:rPr lang="ko-KR" altLang="en-US" sz="800" b="1" dirty="0" smtClean="0">
                <a:latin typeface="+mn-ea"/>
              </a:rPr>
              <a:t>상품 선택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5658" y="717073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94133" y="101127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890803" y="1191129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726811" y="1218924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2b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975362" y="1387699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2c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979908" y="1589562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2d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24426" y="1817343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2e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73392" y="250411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27017" y="7612930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다음 이어서 </a:t>
            </a:r>
            <a:r>
              <a:rPr lang="en-US" altLang="ko-KR" sz="800" dirty="0" smtClean="0">
                <a:latin typeface="+mn-ea"/>
              </a:rPr>
              <a:t>&gt;&gt;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579816" y="885796"/>
            <a:ext cx="2896514" cy="3189567"/>
            <a:chOff x="3579816" y="715943"/>
            <a:chExt cx="2896514" cy="3189567"/>
          </a:xfrm>
        </p:grpSpPr>
        <p:sp>
          <p:nvSpPr>
            <p:cNvPr id="202" name="모서리가 둥근 직사각형 201"/>
            <p:cNvSpPr/>
            <p:nvPr/>
          </p:nvSpPr>
          <p:spPr>
            <a:xfrm>
              <a:off x="3579816" y="715943"/>
              <a:ext cx="2866462" cy="3189567"/>
            </a:xfrm>
            <a:prstGeom prst="roundRect">
              <a:avLst>
                <a:gd name="adj" fmla="val 4071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latinLnBrk="1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3646256" y="783660"/>
              <a:ext cx="1186778" cy="201600"/>
              <a:chOff x="3744474" y="2089848"/>
              <a:chExt cx="1186778" cy="201600"/>
            </a:xfrm>
          </p:grpSpPr>
          <p:sp>
            <p:nvSpPr>
              <p:cNvPr id="207" name="모서리가 둥근 직사각형 206"/>
              <p:cNvSpPr/>
              <p:nvPr/>
            </p:nvSpPr>
            <p:spPr>
              <a:xfrm>
                <a:off x="3744474" y="2089848"/>
                <a:ext cx="305706" cy="2016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특가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0" name="모서리가 둥근 직사각형 209"/>
              <p:cNvSpPr/>
              <p:nvPr/>
            </p:nvSpPr>
            <p:spPr>
              <a:xfrm>
                <a:off x="4079110" y="2089848"/>
                <a:ext cx="332496" cy="2016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쿠폰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436138" y="2089848"/>
                <a:ext cx="495114" cy="2016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수량할인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37" name="직사각형 236"/>
            <p:cNvSpPr/>
            <p:nvPr/>
          </p:nvSpPr>
          <p:spPr>
            <a:xfrm>
              <a:off x="3652925" y="1074929"/>
              <a:ext cx="611312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latinLnBrk="1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   JW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신약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673803" y="1321411"/>
              <a:ext cx="638563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algn="ctr" latinLnBrk="1"/>
              <a:r>
                <a:rPr lang="ko-KR" altLang="en-US" sz="800" b="1" dirty="0" smtClean="0">
                  <a:solidFill>
                    <a:srgbClr val="FF0000"/>
                  </a:solidFill>
                  <a:latin typeface="+mn-ea"/>
                </a:rPr>
                <a:t>▲</a:t>
              </a:r>
              <a:r>
                <a:rPr lang="ko-KR" altLang="en-US" sz="800" b="1" dirty="0" smtClean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4308711" y="1332635"/>
              <a:ext cx="616861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재고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9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3652925" y="1596691"/>
              <a:ext cx="2823405" cy="1008621"/>
              <a:chOff x="375276" y="4895296"/>
              <a:chExt cx="2823405" cy="1008621"/>
            </a:xfrm>
          </p:grpSpPr>
          <p:grpSp>
            <p:nvGrpSpPr>
              <p:cNvPr id="241" name="그룹 240"/>
              <p:cNvGrpSpPr/>
              <p:nvPr/>
            </p:nvGrpSpPr>
            <p:grpSpPr>
              <a:xfrm>
                <a:off x="375276" y="4895296"/>
                <a:ext cx="2823405" cy="395869"/>
                <a:chOff x="382921" y="4626903"/>
                <a:chExt cx="2823405" cy="395869"/>
              </a:xfrm>
            </p:grpSpPr>
            <p:sp>
              <p:nvSpPr>
                <p:cNvPr id="245" name="직사각형 244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배송마감시간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1175847" y="4626903"/>
                  <a:ext cx="2030479" cy="395869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오늘 </a:t>
                  </a:r>
                  <a:r>
                    <a:rPr lang="en-US" altLang="ko-KR" sz="700" dirty="0" smtClean="0">
                      <a:solidFill>
                        <a:schemeClr val="accent1"/>
                      </a:solidFill>
                      <a:latin typeface="+mn-ea"/>
                    </a:rPr>
                    <a:t>16:00 </a:t>
                  </a: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마감 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|  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내일 도착 예정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1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12:00 | 2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15:00 | 3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17:00</a:t>
                  </a:r>
                </a:p>
              </p:txBody>
            </p:sp>
          </p:grpSp>
          <p:grpSp>
            <p:nvGrpSpPr>
              <p:cNvPr id="242" name="그룹 241"/>
              <p:cNvGrpSpPr/>
              <p:nvPr/>
            </p:nvGrpSpPr>
            <p:grpSpPr>
              <a:xfrm>
                <a:off x="375276" y="5346466"/>
                <a:ext cx="2793352" cy="557451"/>
                <a:chOff x="382921" y="4546112"/>
                <a:chExt cx="2463985" cy="557451"/>
              </a:xfrm>
            </p:grpSpPr>
            <p:sp>
              <p:nvSpPr>
                <p:cNvPr id="243" name="직사각형 242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이벤트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기획전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1083817" y="4546112"/>
                  <a:ext cx="1763089" cy="557451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인기상품을 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특가로 만나보세요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! </a:t>
                  </a: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묶음상품 </a:t>
                  </a:r>
                  <a:r>
                    <a:rPr lang="ko-KR" altLang="en-US" sz="7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할인전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 </a:t>
                  </a:r>
                  <a:endParaRPr lang="en-US" altLang="ko-K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타임세일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3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2024-05-01 </a:t>
                  </a:r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247" name="직선 연결선 246"/>
            <p:cNvCxnSpPr/>
            <p:nvPr/>
          </p:nvCxnSpPr>
          <p:spPr>
            <a:xfrm>
              <a:off x="3652925" y="1992560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>
              <a:off x="3667041" y="1553856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>
              <a:off x="3640264" y="2605312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그룹 249"/>
            <p:cNvGrpSpPr/>
            <p:nvPr/>
          </p:nvGrpSpPr>
          <p:grpSpPr>
            <a:xfrm>
              <a:off x="3652747" y="2674979"/>
              <a:ext cx="2785805" cy="213447"/>
              <a:chOff x="375098" y="5973584"/>
              <a:chExt cx="2785805" cy="213447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375098" y="5990096"/>
                <a:ext cx="699318" cy="180425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수량할인</a:t>
                </a:r>
                <a:endPara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>
                <a:off x="1162138" y="5973584"/>
                <a:ext cx="1998765" cy="213447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개 이상 구매 시 개당 할인 </a:t>
                </a:r>
                <a:r>
                  <a:rPr lang="en-US" altLang="ko-KR" sz="700" dirty="0">
                    <a:solidFill>
                      <a:srgbClr val="FF0000"/>
                    </a:solidFill>
                    <a:latin typeface="+mn-ea"/>
                  </a:rPr>
                  <a:t>3%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35,800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원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cxnSp>
          <p:nvCxnSpPr>
            <p:cNvPr id="253" name="직선 연결선 252"/>
            <p:cNvCxnSpPr/>
            <p:nvPr/>
          </p:nvCxnSpPr>
          <p:spPr>
            <a:xfrm>
              <a:off x="3663842" y="3010715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직사각형 253"/>
            <p:cNvSpPr/>
            <p:nvPr/>
          </p:nvSpPr>
          <p:spPr>
            <a:xfrm>
              <a:off x="3660472" y="3112334"/>
              <a:ext cx="699318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배송정보</a:t>
              </a: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4447513" y="3014790"/>
              <a:ext cx="1936788" cy="880617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 lvl="0" defTabSz="914400" latinLnBrk="1"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도착예정 시간은 영업일 기준으로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토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일요일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공휴일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전사휴무 제외입니다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최소주문 금액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30,000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 이상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구매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시 무료배송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배송방법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택배배송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롯데택배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06186" y="3951962"/>
            <a:ext cx="2896514" cy="3452208"/>
            <a:chOff x="306186" y="3951962"/>
            <a:chExt cx="2896514" cy="3452208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306186" y="3951962"/>
              <a:ext cx="2866462" cy="3452208"/>
            </a:xfrm>
            <a:prstGeom prst="roundRect">
              <a:avLst>
                <a:gd name="adj" fmla="val 4071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latinLnBrk="1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9295" y="4545124"/>
              <a:ext cx="816496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latinLnBrk="1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   JW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중외제약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0173" y="4791606"/>
              <a:ext cx="638563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algn="ctr" latinLnBrk="1"/>
              <a:r>
                <a:rPr lang="ko-KR" altLang="en-US" sz="800" b="1" dirty="0">
                  <a:solidFill>
                    <a:schemeClr val="accent1"/>
                  </a:solidFill>
                  <a:latin typeface="+mn-ea"/>
                </a:rPr>
                <a:t>▼ 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035081" y="4802830"/>
              <a:ext cx="616861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재고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99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79295" y="5066886"/>
              <a:ext cx="2823405" cy="1008621"/>
              <a:chOff x="375276" y="4895296"/>
              <a:chExt cx="2823405" cy="1008621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375276" y="4895296"/>
                <a:ext cx="2823405" cy="395869"/>
                <a:chOff x="382921" y="4626903"/>
                <a:chExt cx="2823405" cy="395869"/>
              </a:xfrm>
            </p:grpSpPr>
            <p:sp>
              <p:nvSpPr>
                <p:cNvPr id="157" name="직사각형 156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배송마감시간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>
                <a:xfrm>
                  <a:off x="1175847" y="4626903"/>
                  <a:ext cx="2030479" cy="395869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오늘 </a:t>
                  </a:r>
                  <a:r>
                    <a:rPr lang="en-US" altLang="ko-KR" sz="700" dirty="0" smtClean="0">
                      <a:solidFill>
                        <a:schemeClr val="accent1"/>
                      </a:solidFill>
                      <a:latin typeface="+mn-ea"/>
                    </a:rPr>
                    <a:t>16:00 </a:t>
                  </a: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마감 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|  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내일 도착 예정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1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12:00 | 2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15:00 | 3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17:00</a:t>
                  </a:r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375276" y="5346466"/>
                <a:ext cx="2793352" cy="557451"/>
                <a:chOff x="382921" y="4546112"/>
                <a:chExt cx="2463985" cy="557451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이벤트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기획전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1083817" y="4546112"/>
                  <a:ext cx="1763089" cy="557451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인기상품을 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특가로 만나보세요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! </a:t>
                  </a: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묶음상품 </a:t>
                  </a:r>
                  <a:r>
                    <a:rPr lang="ko-KR" altLang="en-US" sz="7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할인전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 </a:t>
                  </a:r>
                  <a:endParaRPr lang="en-US" altLang="ko-K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타임세일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3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2024-05-01 </a:t>
                  </a:r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21" name="직선 연결선 20"/>
            <p:cNvCxnSpPr/>
            <p:nvPr/>
          </p:nvCxnSpPr>
          <p:spPr>
            <a:xfrm>
              <a:off x="379295" y="5462755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393411" y="5024051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366634" y="6075507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379117" y="6145174"/>
              <a:ext cx="2785805" cy="213447"/>
              <a:chOff x="375098" y="5973584"/>
              <a:chExt cx="2785805" cy="213447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375098" y="5990096"/>
                <a:ext cx="699318" cy="180425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수량할인</a:t>
                </a:r>
                <a:endPara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1162138" y="5973584"/>
                <a:ext cx="1998765" cy="213447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개 이상 구매 시 개당 할인 </a:t>
                </a:r>
                <a:r>
                  <a:rPr lang="en-US" altLang="ko-KR" sz="700" dirty="0">
                    <a:solidFill>
                      <a:srgbClr val="FF0000"/>
                    </a:solidFill>
                    <a:latin typeface="+mn-ea"/>
                  </a:rPr>
                  <a:t>3%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35,800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원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cxnSp>
          <p:nvCxnSpPr>
            <p:cNvPr id="198" name="직선 연결선 197"/>
            <p:cNvCxnSpPr/>
            <p:nvPr/>
          </p:nvCxnSpPr>
          <p:spPr>
            <a:xfrm>
              <a:off x="390212" y="6480910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직사각형 198"/>
            <p:cNvSpPr/>
            <p:nvPr/>
          </p:nvSpPr>
          <p:spPr>
            <a:xfrm>
              <a:off x="386842" y="6582529"/>
              <a:ext cx="699318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배송정보</a:t>
              </a: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173883" y="6484985"/>
              <a:ext cx="1936788" cy="880617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 lvl="0" defTabSz="914400" latinLnBrk="1"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도착예정 시간은 영업일 기준으로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토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일요일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공휴일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전사휴무 제외입니다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최소주문 금액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30,000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 이상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구매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시 무료배송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배송방법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택배배송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롯데택배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378907" y="4297814"/>
              <a:ext cx="495114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수량할인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378907" y="4048536"/>
              <a:ext cx="332496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특가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735933" y="4048536"/>
              <a:ext cx="495114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프로모션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1693916" y="4048536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타임세일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1409749" y="4297814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금융할인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2187421" y="4048536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쿠폰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916119" y="4297814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낱알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57" name="모서리가 둥근 직사각형 256"/>
            <p:cNvSpPr/>
            <p:nvPr/>
          </p:nvSpPr>
          <p:spPr>
            <a:xfrm>
              <a:off x="1256361" y="4048536"/>
              <a:ext cx="395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58" name="모서리가 둥근 직사각형 257"/>
            <p:cNvSpPr/>
            <p:nvPr/>
          </p:nvSpPr>
          <p:spPr>
            <a:xfrm>
              <a:off x="1914767" y="4297814"/>
              <a:ext cx="471581" cy="2016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무료배송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3579816" y="4160541"/>
            <a:ext cx="2896514" cy="3189567"/>
            <a:chOff x="3579816" y="715943"/>
            <a:chExt cx="2896514" cy="3189567"/>
          </a:xfrm>
        </p:grpSpPr>
        <p:sp>
          <p:nvSpPr>
            <p:cNvPr id="260" name="모서리가 둥근 직사각형 259"/>
            <p:cNvSpPr/>
            <p:nvPr/>
          </p:nvSpPr>
          <p:spPr>
            <a:xfrm>
              <a:off x="3579816" y="715943"/>
              <a:ext cx="2866462" cy="3189567"/>
            </a:xfrm>
            <a:prstGeom prst="roundRect">
              <a:avLst>
                <a:gd name="adj" fmla="val 4071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latinLnBrk="1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261" name="그룹 260"/>
            <p:cNvGrpSpPr/>
            <p:nvPr/>
          </p:nvGrpSpPr>
          <p:grpSpPr>
            <a:xfrm>
              <a:off x="3646256" y="783660"/>
              <a:ext cx="1186778" cy="201600"/>
              <a:chOff x="3744474" y="2089848"/>
              <a:chExt cx="1186778" cy="201600"/>
            </a:xfrm>
          </p:grpSpPr>
          <p:sp>
            <p:nvSpPr>
              <p:cNvPr id="281" name="모서리가 둥근 직사각형 280"/>
              <p:cNvSpPr/>
              <p:nvPr/>
            </p:nvSpPr>
            <p:spPr>
              <a:xfrm>
                <a:off x="3744474" y="2089848"/>
                <a:ext cx="305706" cy="2016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특가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4079110" y="2089848"/>
                <a:ext cx="332496" cy="2016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쿠폰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4436138" y="2089848"/>
                <a:ext cx="495114" cy="2016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수량할인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62" name="직사각형 261"/>
            <p:cNvSpPr/>
            <p:nvPr/>
          </p:nvSpPr>
          <p:spPr>
            <a:xfrm>
              <a:off x="3868920" y="1075064"/>
              <a:ext cx="439791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latinLnBrk="1"/>
              <a:r>
                <a:rPr lang="ko-KR" alt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입점사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3663664" y="1321339"/>
              <a:ext cx="277889" cy="195814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algn="ctr" latinLnBrk="1"/>
              <a:r>
                <a:rPr lang="ko-KR" altLang="en-US" sz="800" b="1" dirty="0" smtClean="0">
                  <a:solidFill>
                    <a:srgbClr val="FF0000"/>
                  </a:solidFill>
                  <a:latin typeface="+mn-ea"/>
                </a:rPr>
                <a:t>품절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025401" y="1323041"/>
              <a:ext cx="616861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재고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265" name="그룹 264"/>
            <p:cNvGrpSpPr/>
            <p:nvPr/>
          </p:nvGrpSpPr>
          <p:grpSpPr>
            <a:xfrm>
              <a:off x="3652925" y="1596691"/>
              <a:ext cx="2823405" cy="1008621"/>
              <a:chOff x="375276" y="4895296"/>
              <a:chExt cx="2823405" cy="1008621"/>
            </a:xfrm>
          </p:grpSpPr>
          <p:grpSp>
            <p:nvGrpSpPr>
              <p:cNvPr id="275" name="그룹 274"/>
              <p:cNvGrpSpPr/>
              <p:nvPr/>
            </p:nvGrpSpPr>
            <p:grpSpPr>
              <a:xfrm>
                <a:off x="375276" y="4895296"/>
                <a:ext cx="2823405" cy="395869"/>
                <a:chOff x="382921" y="4626903"/>
                <a:chExt cx="2823405" cy="395869"/>
              </a:xfrm>
            </p:grpSpPr>
            <p:sp>
              <p:nvSpPr>
                <p:cNvPr id="279" name="직사각형 278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배송마감시간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175847" y="4626903"/>
                  <a:ext cx="2030479" cy="395869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오늘 </a:t>
                  </a:r>
                  <a:r>
                    <a:rPr lang="en-US" altLang="ko-KR" sz="700" dirty="0" smtClean="0">
                      <a:solidFill>
                        <a:schemeClr val="accent1"/>
                      </a:solidFill>
                      <a:latin typeface="+mn-ea"/>
                    </a:rPr>
                    <a:t>16:00 </a:t>
                  </a:r>
                  <a:r>
                    <a:rPr lang="ko-KR" altLang="en-US" sz="700" dirty="0" smtClean="0">
                      <a:solidFill>
                        <a:schemeClr val="accent1"/>
                      </a:solidFill>
                      <a:latin typeface="+mn-ea"/>
                    </a:rPr>
                    <a:t>마감 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|  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내일 도착 예정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1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12:00 | 2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15:00 | 3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17:00</a:t>
                  </a:r>
                </a:p>
              </p:txBody>
            </p:sp>
          </p:grpSp>
          <p:grpSp>
            <p:nvGrpSpPr>
              <p:cNvPr id="276" name="그룹 275"/>
              <p:cNvGrpSpPr/>
              <p:nvPr/>
            </p:nvGrpSpPr>
            <p:grpSpPr>
              <a:xfrm>
                <a:off x="375276" y="5346466"/>
                <a:ext cx="2793352" cy="557451"/>
                <a:chOff x="382921" y="4546112"/>
                <a:chExt cx="2463985" cy="557451"/>
              </a:xfrm>
            </p:grpSpPr>
            <p:sp>
              <p:nvSpPr>
                <p:cNvPr id="277" name="직사각형 276"/>
                <p:cNvSpPr/>
                <p:nvPr/>
              </p:nvSpPr>
              <p:spPr>
                <a:xfrm>
                  <a:off x="382921" y="4657475"/>
                  <a:ext cx="616861" cy="180425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이벤트</a:t>
                  </a:r>
                  <a:r>
                    <a:rPr lang="en-US" altLang="ko-KR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기획전</a:t>
                  </a:r>
                  <a:endPara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1083817" y="4546112"/>
                  <a:ext cx="1763089" cy="557451"/>
                </a:xfrm>
                <a:prstGeom prst="rect">
                  <a:avLst/>
                </a:prstGeom>
              </p:spPr>
              <p:txBody>
                <a:bodyPr wrap="square" lIns="36000" tIns="36000" rIns="36000" bIns="36000" anchor="ctr" anchorCtr="0">
                  <a:spAutoFit/>
                </a:bodyPr>
                <a:lstStyle/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인기상품을 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특가로 만나보세요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! </a:t>
                  </a: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묶음상품 </a:t>
                  </a:r>
                  <a:r>
                    <a:rPr lang="ko-KR" altLang="en-US" sz="7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할인전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 </a:t>
                  </a:r>
                  <a:endParaRPr lang="en-US" altLang="ko-K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  <a:p>
                  <a:pPr latinLnBrk="1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타임세일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3</a:t>
                  </a: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차 </a:t>
                  </a:r>
                  <a:r>
                    <a:rPr lang="en-US" altLang="ko-K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2024-05-01 </a:t>
                  </a:r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266" name="직선 연결선 265"/>
            <p:cNvCxnSpPr/>
            <p:nvPr/>
          </p:nvCxnSpPr>
          <p:spPr>
            <a:xfrm>
              <a:off x="3652925" y="1992560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>
              <a:off x="3667041" y="1553856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>
              <a:off x="3640264" y="2605312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그룹 268"/>
            <p:cNvGrpSpPr/>
            <p:nvPr/>
          </p:nvGrpSpPr>
          <p:grpSpPr>
            <a:xfrm>
              <a:off x="3652747" y="2674979"/>
              <a:ext cx="2785805" cy="213447"/>
              <a:chOff x="375098" y="5973584"/>
              <a:chExt cx="2785805" cy="213447"/>
            </a:xfrm>
          </p:grpSpPr>
          <p:sp>
            <p:nvSpPr>
              <p:cNvPr id="273" name="직사각형 272"/>
              <p:cNvSpPr/>
              <p:nvPr/>
            </p:nvSpPr>
            <p:spPr>
              <a:xfrm>
                <a:off x="375098" y="5990096"/>
                <a:ext cx="699318" cy="180425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수량할인</a:t>
                </a:r>
                <a:endPara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1162138" y="5973584"/>
                <a:ext cx="1998765" cy="213447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개 이상 구매 시 개당 할인 </a:t>
                </a:r>
                <a:r>
                  <a:rPr lang="en-US" altLang="ko-KR" sz="700" dirty="0">
                    <a:solidFill>
                      <a:srgbClr val="FF0000"/>
                    </a:solidFill>
                    <a:latin typeface="+mn-ea"/>
                  </a:rPr>
                  <a:t>3%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35,800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원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cxnSp>
          <p:nvCxnSpPr>
            <p:cNvPr id="270" name="직선 연결선 269"/>
            <p:cNvCxnSpPr/>
            <p:nvPr/>
          </p:nvCxnSpPr>
          <p:spPr>
            <a:xfrm>
              <a:off x="3663842" y="3010715"/>
              <a:ext cx="2731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직사각형 270"/>
            <p:cNvSpPr/>
            <p:nvPr/>
          </p:nvSpPr>
          <p:spPr>
            <a:xfrm>
              <a:off x="3660472" y="3112334"/>
              <a:ext cx="699318" cy="18042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배송정보</a:t>
              </a: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447513" y="3014790"/>
              <a:ext cx="1936788" cy="880617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 lvl="0" defTabSz="914400" latinLnBrk="1"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도착예정 시간은 영업일 기준으로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토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일요일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공휴일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전사휴무 제외입니다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최소주문 금액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30,000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 이상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구매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시 무료배송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배송방법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택배배송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롯데택배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3484568" y="6447906"/>
            <a:ext cx="3089921" cy="1121554"/>
            <a:chOff x="3478658" y="5283734"/>
            <a:chExt cx="3089921" cy="1121554"/>
          </a:xfrm>
        </p:grpSpPr>
        <p:sp>
          <p:nvSpPr>
            <p:cNvPr id="285" name="모서리가 둥근 직사각형 284"/>
            <p:cNvSpPr/>
            <p:nvPr/>
          </p:nvSpPr>
          <p:spPr>
            <a:xfrm>
              <a:off x="3478658" y="5283734"/>
              <a:ext cx="3089921" cy="1121554"/>
            </a:xfrm>
            <a:prstGeom prst="roundRect">
              <a:avLst>
                <a:gd name="adj" fmla="val 495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86" name="순서도: 대체 처리 285"/>
            <p:cNvSpPr/>
            <p:nvPr/>
          </p:nvSpPr>
          <p:spPr>
            <a:xfrm>
              <a:off x="5076665" y="6068657"/>
              <a:ext cx="1194187" cy="254900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b="1" dirty="0" err="1" smtClean="0">
                  <a:latin typeface="+mn-ea"/>
                </a:rPr>
                <a:t>바로구매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287" name="순서도: 대체 처리 286"/>
            <p:cNvSpPr/>
            <p:nvPr/>
          </p:nvSpPr>
          <p:spPr>
            <a:xfrm>
              <a:off x="3723225" y="6069205"/>
              <a:ext cx="1194187" cy="2549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장바구니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5619912" y="5616257"/>
              <a:ext cx="8787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F0000"/>
                  </a:solidFill>
                  <a:latin typeface="+mn-ea"/>
                </a:rPr>
                <a:t>480,000</a:t>
              </a:r>
              <a:r>
                <a:rPr lang="ko-KR" altLang="en-US" sz="900" dirty="0">
                  <a:latin typeface="+mn-ea"/>
                </a:rPr>
                <a:t>원</a:t>
              </a:r>
              <a:endParaRPr lang="en-US" altLang="ko-KR" sz="900" dirty="0">
                <a:latin typeface="+mn-ea"/>
              </a:endParaRPr>
            </a:p>
          </p:txBody>
        </p:sp>
        <p:grpSp>
          <p:nvGrpSpPr>
            <p:cNvPr id="289" name="그룹 288"/>
            <p:cNvGrpSpPr/>
            <p:nvPr/>
          </p:nvGrpSpPr>
          <p:grpSpPr>
            <a:xfrm>
              <a:off x="3575803" y="5641588"/>
              <a:ext cx="1671782" cy="226336"/>
              <a:chOff x="3723022" y="5711206"/>
              <a:chExt cx="1671782" cy="226336"/>
            </a:xfrm>
          </p:grpSpPr>
          <p:sp>
            <p:nvSpPr>
              <p:cNvPr id="291" name="순서도: 수행의 시작/종료 290"/>
              <p:cNvSpPr/>
              <p:nvPr/>
            </p:nvSpPr>
            <p:spPr>
              <a:xfrm>
                <a:off x="3723022" y="5711206"/>
                <a:ext cx="812543" cy="226336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+</a:t>
                </a:r>
                <a:endPara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4565305" y="5717898"/>
                <a:ext cx="829499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주문단위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10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</a:p>
            </p:txBody>
          </p:sp>
        </p:grpSp>
        <p:sp>
          <p:nvSpPr>
            <p:cNvPr id="290" name="직사각형 289"/>
            <p:cNvSpPr/>
            <p:nvPr/>
          </p:nvSpPr>
          <p:spPr>
            <a:xfrm>
              <a:off x="3500415" y="5359332"/>
              <a:ext cx="2070300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입점사명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JW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중외제약 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|  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재고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99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93" name="직사각형 292"/>
          <p:cNvSpPr/>
          <p:nvPr/>
        </p:nvSpPr>
        <p:spPr>
          <a:xfrm>
            <a:off x="3484568" y="649882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이어서</a:t>
            </a:r>
            <a:endParaRPr lang="ko-KR" altLang="en-US" sz="800" dirty="0">
              <a:latin typeface="+mn-ea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84173" y="391200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396107" y="6401423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4a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386842" y="5780891"/>
            <a:ext cx="725485" cy="23026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보기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3646645" y="2475161"/>
            <a:ext cx="725485" cy="23026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보기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3646645" y="5771283"/>
            <a:ext cx="725485" cy="23026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보기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-2736295" y="2734142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3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42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0173" y="4574868"/>
            <a:ext cx="129892" cy="124302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5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73803" y="1267400"/>
            <a:ext cx="159749" cy="152874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1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73803" y="4538293"/>
            <a:ext cx="159749" cy="152874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 err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defRPr sz="800" dirty="0" smtClean="0">
            <a:solidFill>
              <a:schemeClr val="bg1">
                <a:lumMod val="50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vert="horz" wrap="square" lIns="36000" tIns="36000" rIns="36000" bIns="36000" anchor="ctr" anchorCtr="0">
        <a:spAutoFit/>
      </a:bodyPr>
      <a:lstStyle>
        <a:defPPr>
          <a:defRPr sz="70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</a:spPr>
      <a:bodyPr wrap="square" lIns="36000" tIns="36000" rIns="36000" bIns="36000" rtlCol="0" anchor="ctr" anchorCtr="0">
        <a:spAutoFit/>
      </a:bodyPr>
      <a:lstStyle>
        <a:defPPr>
          <a:defRPr sz="8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23956</TotalTime>
  <Words>5327</Words>
  <Application>Microsoft Office PowerPoint</Application>
  <PresentationFormat>A4 용지(210x297mm)</PresentationFormat>
  <Paragraphs>1712</Paragraphs>
  <Slides>28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44" baseType="lpstr">
      <vt:lpstr>Kozuka Gothic Pro M</vt:lpstr>
      <vt:lpstr>Quattrocento Sans</vt:lpstr>
      <vt:lpstr>굴림</vt:lpstr>
      <vt:lpstr>나눔고딕</vt:lpstr>
      <vt:lpstr>Malgun Gothic</vt:lpstr>
      <vt:lpstr>Malgun Gothic</vt:lpstr>
      <vt:lpstr>Arial</vt:lpstr>
      <vt:lpstr>Calibri</vt:lpstr>
      <vt:lpstr>Calibri Light</vt:lpstr>
      <vt:lpstr>Lucida Sans Unicode</vt:lpstr>
      <vt:lpstr>Segoe UI</vt:lpstr>
      <vt:lpstr>Segoe UI Semibold</vt:lpstr>
      <vt:lpstr>Wingdings</vt:lpstr>
      <vt:lpstr>Office 테마</vt:lpstr>
      <vt:lpstr>마스터 지정</vt:lpstr>
      <vt:lpstr>1_마스터 지정</vt:lpstr>
      <vt:lpstr>PowerPoint 프레젠테이션</vt:lpstr>
      <vt:lpstr>PowerPoint 프레젠테이션</vt:lpstr>
      <vt:lpstr>(공통) 화면설계서 문서 정의</vt:lpstr>
      <vt:lpstr>PowerPoint 프레젠테이션</vt:lpstr>
      <vt:lpstr>상품</vt:lpstr>
      <vt:lpstr>비교상품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ParkSunMi</dc:creator>
  <cp:lastModifiedBy>MIRAEINT 001</cp:lastModifiedBy>
  <cp:revision>828</cp:revision>
  <dcterms:created xsi:type="dcterms:W3CDTF">2019-05-29T05:36:22Z</dcterms:created>
  <dcterms:modified xsi:type="dcterms:W3CDTF">2024-05-21T05:54:26Z</dcterms:modified>
</cp:coreProperties>
</file>