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7" r:id="rId2"/>
    <p:sldMasterId id="2147483729" r:id="rId3"/>
  </p:sldMasterIdLst>
  <p:notesMasterIdLst>
    <p:notesMasterId r:id="rId20"/>
  </p:notesMasterIdLst>
  <p:sldIdLst>
    <p:sldId id="256" r:id="rId4"/>
    <p:sldId id="263" r:id="rId5"/>
    <p:sldId id="266" r:id="rId6"/>
    <p:sldId id="258" r:id="rId7"/>
    <p:sldId id="264" r:id="rId8"/>
    <p:sldId id="265" r:id="rId9"/>
    <p:sldId id="300" r:id="rId10"/>
    <p:sldId id="307" r:id="rId11"/>
    <p:sldId id="301" r:id="rId12"/>
    <p:sldId id="302" r:id="rId13"/>
    <p:sldId id="288" r:id="rId14"/>
    <p:sldId id="309" r:id="rId15"/>
    <p:sldId id="303" r:id="rId16"/>
    <p:sldId id="304" r:id="rId17"/>
    <p:sldId id="308" r:id="rId18"/>
    <p:sldId id="270" r:id="rId1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22DDFD-0771-466D-A21C-C4B1B467C9F5}">
          <p14:sldIdLst>
            <p14:sldId id="256"/>
            <p14:sldId id="263"/>
            <p14:sldId id="266"/>
            <p14:sldId id="258"/>
          </p14:sldIdLst>
        </p14:section>
        <p14:section name="검색" id="{EFFA3AFE-8992-4133-BBA5-10E507286D53}">
          <p14:sldIdLst>
            <p14:sldId id="264"/>
          </p14:sldIdLst>
        </p14:section>
        <p14:section name="메인 &gt; 검색영역" id="{76F35A2F-8CFD-47B6-AAB1-4FC56E7C743C}">
          <p14:sldIdLst>
            <p14:sldId id="265"/>
            <p14:sldId id="300"/>
          </p14:sldIdLst>
        </p14:section>
        <p14:section name="검색" id="{FC61A410-5BBC-480E-89C0-2BDF7BA58A4B}">
          <p14:sldIdLst>
            <p14:sldId id="307"/>
            <p14:sldId id="301"/>
            <p14:sldId id="302"/>
          </p14:sldIdLst>
        </p14:section>
        <p14:section name="검색결과" id="{AC377A8E-9860-40E6-87DD-1128933B871B}">
          <p14:sldIdLst>
            <p14:sldId id="288"/>
            <p14:sldId id="309"/>
            <p14:sldId id="303"/>
            <p14:sldId id="304"/>
            <p14:sldId id="30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21" userDrawn="1">
          <p15:clr>
            <a:srgbClr val="A4A3A4"/>
          </p15:clr>
        </p15:guide>
        <p15:guide id="3" pos="81" userDrawn="1">
          <p15:clr>
            <a:srgbClr val="A4A3A4"/>
          </p15:clr>
        </p15:guide>
        <p15:guide id="4" pos="943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pos="988" userDrawn="1">
          <p15:clr>
            <a:srgbClr val="A4A3A4"/>
          </p15:clr>
        </p15:guide>
        <p15:guide id="7" orient="horz" pos="958" userDrawn="1">
          <p15:clr>
            <a:srgbClr val="A4A3A4"/>
          </p15:clr>
        </p15:guide>
        <p15:guide id="8" pos="2893" userDrawn="1">
          <p15:clr>
            <a:srgbClr val="A4A3A4"/>
          </p15:clr>
        </p15:guide>
        <p15:guide id="9" orient="horz" pos="391" userDrawn="1">
          <p15:clr>
            <a:srgbClr val="A4A3A4"/>
          </p15:clr>
        </p15:guide>
        <p15:guide id="10" pos="716" userDrawn="1">
          <p15:clr>
            <a:srgbClr val="A4A3A4"/>
          </p15:clr>
        </p15:guide>
        <p15:guide id="11" pos="761" userDrawn="1">
          <p15:clr>
            <a:srgbClr val="A4A3A4"/>
          </p15:clr>
        </p15:guide>
        <p15:guide id="12" pos="2440" userDrawn="1">
          <p15:clr>
            <a:srgbClr val="A4A3A4"/>
          </p15:clr>
        </p15:guide>
        <p15:guide id="13" pos="3165" userDrawn="1">
          <p15:clr>
            <a:srgbClr val="A4A3A4"/>
          </p15:clr>
        </p15:guide>
        <p15:guide id="14" pos="3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성훈" initials="강성" lastIdx="1" clrIdx="0">
    <p:extLst>
      <p:ext uri="{19B8F6BF-5375-455C-9EA6-DF929625EA0E}">
        <p15:presenceInfo xmlns:p15="http://schemas.microsoft.com/office/powerpoint/2012/main" userId="b843966a763c5c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814" autoAdjust="0"/>
  </p:normalViewPr>
  <p:slideViewPr>
    <p:cSldViewPr showGuides="1">
      <p:cViewPr varScale="1">
        <p:scale>
          <a:sx n="116" d="100"/>
          <a:sy n="116" d="100"/>
        </p:scale>
        <p:origin x="1494" y="108"/>
      </p:cViewPr>
      <p:guideLst>
        <p:guide orient="horz" pos="2160"/>
        <p:guide pos="4821"/>
        <p:guide pos="81"/>
        <p:guide pos="943"/>
        <p:guide orient="horz" pos="777"/>
        <p:guide pos="988"/>
        <p:guide orient="horz" pos="958"/>
        <p:guide pos="2893"/>
        <p:guide orient="horz" pos="391"/>
        <p:guide pos="716"/>
        <p:guide pos="761"/>
        <p:guide pos="2440"/>
        <p:guide pos="3165"/>
        <p:guide pos="3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4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B3C0F-2042-42C3-9785-D922E2AA3E5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4476F-0CDF-4EC2-81E6-752318FDA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2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두 가지 항목이 동시에 노출되어야 하는지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보통은 인기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최근검색어만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제공됨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인기검색어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인기판매상품 관리자에서 수동 관리기능이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3.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최근검색어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자동저장 설정 기능이 필요한지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?</a:t>
            </a:r>
          </a:p>
          <a:p>
            <a:pPr algn="l"/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&lt;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검색엔진 확인 필요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&gt;</a:t>
            </a: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입력 시</a:t>
            </a:r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입력된 키워드가 포함된 카테고리 명이 자동으로 노출되어야 하는지 확인 필요</a:t>
            </a:r>
            <a:endParaRPr lang="en-US" altLang="ko-KR" sz="1200" dirty="0" smtClean="0">
              <a:latin typeface="맑은 고딕" panose="020B0503020000020004" pitchFamily="50" charset="-127"/>
              <a:ea typeface="+mn-ea"/>
            </a:endParaRPr>
          </a:p>
          <a:p>
            <a:pPr algn="l"/>
            <a:r>
              <a:rPr lang="en-US" altLang="ko-KR" sz="1200" dirty="0" smtClean="0">
                <a:latin typeface="맑은 고딕" panose="020B0503020000020004" pitchFamily="50" charset="-127"/>
                <a:ea typeface="+mn-ea"/>
              </a:rPr>
              <a:t>4-1.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+mn-ea"/>
              </a:rPr>
              <a:t>추천검색어</a:t>
            </a:r>
            <a:r>
              <a:rPr lang="ko-KR" altLang="en-US" sz="1200" dirty="0" smtClean="0">
                <a:latin typeface="맑은 고딕" panose="020B0503020000020004" pitchFamily="50" charset="-127"/>
                <a:ea typeface="+mn-ea"/>
              </a:rPr>
              <a:t> 노출되어야 하는지 확인 필요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6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1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7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4476F-0CDF-4EC2-81E6-752318FDAB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D29C92F-323E-4D05-9FB4-08DAD706A5D6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AF8FCBFD-445E-4359-B5DF-66B489E8018C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1872208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rgbClr val="F79646">
                    <a:lumMod val="40000"/>
                    <a:lumOff val="60000"/>
                  </a:srgbClr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rgbClr val="F79646">
                  <a:lumMod val="40000"/>
                  <a:lumOff val="60000"/>
                </a:srgbClr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EBB97402-71B0-4823-B9AF-C225D304BB95}"/>
              </a:ext>
            </a:extLst>
          </p:cNvPr>
          <p:cNvSpPr txBox="1">
            <a:spLocks/>
          </p:cNvSpPr>
          <p:nvPr userDrawn="1"/>
        </p:nvSpPr>
        <p:spPr>
          <a:xfrm>
            <a:off x="740533" y="6309568"/>
            <a:ext cx="6624638" cy="431800"/>
          </a:xfrm>
          <a:prstGeom prst="rect">
            <a:avLst/>
          </a:prstGeom>
        </p:spPr>
        <p:txBody>
          <a:bodyPr anchor="ctr"/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(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주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)</a:t>
            </a:r>
            <a:r>
              <a:rPr kumimoji="0" lang="ko-KR" altLang="en-US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미래아이앤티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l </a:t>
            </a:r>
            <a:r>
              <a:rPr kumimoji="0" lang="ko-KR" altLang="en-US" sz="731" b="0" kern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서울시 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강남구 강남대로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128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길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75 </a:t>
            </a:r>
            <a:r>
              <a:rPr kumimoji="0" lang="ko-KR" altLang="en-US" sz="731" b="0" kern="12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엘리인코빌딩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층 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201</a:t>
            </a:r>
            <a:r>
              <a:rPr kumimoji="0" lang="ko-KR" altLang="en-US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호</a:t>
            </a:r>
            <a:r>
              <a:rPr kumimoji="0" lang="en-US" altLang="ko-KR" sz="731" b="0" kern="12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731" b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ㅣ</a:t>
            </a:r>
            <a:r>
              <a:rPr kumimoji="0" lang="ko-KR" altLang="en-US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TEL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1544-7947, </a:t>
            </a:r>
            <a:r>
              <a:rPr kumimoji="0" lang="en-US" altLang="ko-KR" sz="731" b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FAX : </a:t>
            </a:r>
            <a:r>
              <a:rPr kumimoji="0" lang="en-US" altLang="ko-KR" sz="731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+mj-cs"/>
              </a:rPr>
              <a:t>02-6969-5007</a:t>
            </a:r>
            <a:endParaRPr kumimoji="0" lang="ko-KR" altLang="en-US" sz="731" b="0" dirty="0">
              <a:solidFill>
                <a:prstClr val="black">
                  <a:lumMod val="50000"/>
                  <a:lumOff val="50000"/>
                </a:prstClr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0CDE166-1298-47D5-81E9-BCEDC59EDD7D}"/>
              </a:ext>
            </a:extLst>
          </p:cNvPr>
          <p:cNvSpPr/>
          <p:nvPr userDrawn="1"/>
        </p:nvSpPr>
        <p:spPr>
          <a:xfrm>
            <a:off x="0" y="0"/>
            <a:ext cx="9906000" cy="220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468ACD96-C2EF-4361-9DFB-BD758F6A0537}"/>
              </a:ext>
            </a:extLst>
          </p:cNvPr>
          <p:cNvSpPr txBox="1">
            <a:spLocks/>
          </p:cNvSpPr>
          <p:nvPr userDrawn="1"/>
        </p:nvSpPr>
        <p:spPr>
          <a:xfrm>
            <a:off x="359167" y="116632"/>
            <a:ext cx="8950325" cy="2220912"/>
          </a:xfrm>
          <a:prstGeom prst="rect">
            <a:avLst/>
          </a:prstGeom>
        </p:spPr>
        <p:txBody>
          <a:bodyPr/>
          <a:lstStyle/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38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SHOPPINGMALL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94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CONSULTING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13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MAKETING</a:t>
            </a:r>
          </a:p>
          <a:p>
            <a:pPr algn="di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31" b="0" dirty="0">
                <a:solidFill>
                  <a:schemeClr val="bg1"/>
                </a:solidFill>
                <a:latin typeface="Kozuka Gothic Pro M" pitchFamily="34" charset="-128"/>
                <a:ea typeface="Kozuka Gothic Pro M" pitchFamily="34" charset="-128"/>
                <a:cs typeface="Lucida Sans Unicode" pitchFamily="34" charset="0"/>
              </a:rPr>
              <a:t>SERVICE</a:t>
            </a:r>
            <a:endParaRPr kumimoji="0" lang="ko-KR" altLang="ko-KR" sz="731" b="0" dirty="0">
              <a:solidFill>
                <a:schemeClr val="bg1"/>
              </a:solidFill>
              <a:latin typeface="Kozuka Gothic Pro M" pitchFamily="34" charset="-128"/>
              <a:ea typeface="나눔고딕" pitchFamily="50" charset="-127"/>
              <a:cs typeface="Lucida Sans Unicode" pitchFamily="34" charset="0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="" xmlns:a16="http://schemas.microsoft.com/office/drawing/2014/main" id="{38D7963D-55E3-4054-84B6-2DFBC5B9AD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716088"/>
            <a:ext cx="9906000" cy="488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Back Office</a:t>
            </a:r>
            <a:r>
              <a:rPr lang="ko-KR" altLang="en-US" dirty="0"/>
              <a:t>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="" xmlns:a16="http://schemas.microsoft.com/office/drawing/2014/main" id="{C8A2EDB5-7338-4BDF-ADA9-36927822BD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950" y="2298383"/>
            <a:ext cx="1797050" cy="3115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Ver.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22954F7D-3B2D-4D05-9A07-8DAFF95BF02C}"/>
              </a:ext>
            </a:extLst>
          </p:cNvPr>
          <p:cNvCxnSpPr>
            <a:cxnSpLocks/>
          </p:cNvCxnSpPr>
          <p:nvPr userDrawn="1"/>
        </p:nvCxnSpPr>
        <p:spPr>
          <a:xfrm>
            <a:off x="0" y="2224705"/>
            <a:ext cx="9906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6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3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605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53377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212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16006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" b="97096"/>
          <a:stretch/>
        </p:blipFill>
        <p:spPr>
          <a:xfrm>
            <a:off x="164319" y="653377"/>
            <a:ext cx="3095842" cy="1990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2DA124-AE13-442E-AFE5-9E23A7F36BC7}"/>
              </a:ext>
            </a:extLst>
          </p:cNvPr>
          <p:cNvSpPr/>
          <p:nvPr userDrawn="1"/>
        </p:nvSpPr>
        <p:spPr bwMode="auto">
          <a:xfrm>
            <a:off x="3476836" y="644940"/>
            <a:ext cx="3100095" cy="5755860"/>
          </a:xfrm>
          <a:prstGeom prst="rect">
            <a:avLst/>
          </a:prstGeom>
          <a:noFill/>
          <a:ln w="3175" cap="sq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ko-KR" altLang="en-US" sz="1463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60066" y="6237312"/>
            <a:ext cx="3100095" cy="1634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다음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476836" y="653377"/>
            <a:ext cx="3100095" cy="1990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800" spc="-33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이전 계속 ▼</a:t>
            </a:r>
            <a:endParaRPr lang="en-US" altLang="ko-KR" sz="800" spc="-33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41649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2">
            <a:extLst>
              <a:ext uri="{FF2B5EF4-FFF2-40B4-BE49-F238E27FC236}">
                <a16:creationId xmlns="" xmlns:a16="http://schemas.microsoft.com/office/drawing/2014/main" id="{8B025A38-422B-4A23-A441-E68FE20102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40" y="236236"/>
            <a:ext cx="971681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2000" b="1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2000" b="1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24" y="6416791"/>
            <a:ext cx="1159198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11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0">
            <a:extLst>
              <a:ext uri="{FF2B5EF4-FFF2-40B4-BE49-F238E27FC236}">
                <a16:creationId xmlns="" xmlns:a16="http://schemas.microsoft.com/office/drawing/2014/main" id="{767F2138-6B86-4D2F-BC2E-AB52F5B8DC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2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46045" y="1"/>
            <a:ext cx="9459484" cy="432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400" b="1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46044" y="432000"/>
            <a:ext cx="94594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46044" y="432000"/>
            <a:ext cx="1669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53389" y="2370123"/>
            <a:ext cx="9452140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253388" y="2370123"/>
            <a:ext cx="66543" cy="16516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9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46044" y="2370123"/>
            <a:ext cx="9452140" cy="1651687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246043" y="2370123"/>
            <a:ext cx="66544" cy="16516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044" y="6367751"/>
            <a:ext cx="94521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">
            <a:extLst>
              <a:ext uri="{FF2B5EF4-FFF2-40B4-BE49-F238E27FC236}">
                <a16:creationId xmlns="" xmlns:a16="http://schemas.microsoft.com/office/drawing/2014/main" id="{3BBA58B7-B688-47E4-8E0F-129169F1F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4" y="6431480"/>
            <a:ext cx="1163030" cy="30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a16="http://schemas.microsoft.com/office/drawing/2014/main" id="{FDB80A08-05F2-426B-B0C7-2688853C2D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00" y="2819160"/>
            <a:ext cx="9008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ko-KR" altLang="en-US" sz="2800" b="1" spc="-4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latinLnBrk="0">
              <a:lnSpc>
                <a:spcPct val="125000"/>
              </a:lnSpc>
            </a:pPr>
            <a:r>
              <a:rPr lang="en-US" altLang="ko-KR" dirty="0"/>
              <a:t>Depth/</a:t>
            </a:r>
            <a:r>
              <a:rPr lang="ko-KR" altLang="en-US" dirty="0" err="1"/>
              <a:t>메뉴명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37342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2276872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endParaRPr lang="ko-KR" altLang="en-US" sz="3200" b="1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99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26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(다음페이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2FB8DF3-4AEA-458C-BF42-EEE0D2CE979E}"/>
              </a:ext>
            </a:extLst>
          </p:cNvPr>
          <p:cNvSpPr/>
          <p:nvPr userDrawn="1"/>
        </p:nvSpPr>
        <p:spPr>
          <a:xfrm>
            <a:off x="83889" y="6534150"/>
            <a:ext cx="7631362" cy="197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 ▼</a:t>
            </a:r>
          </a:p>
        </p:txBody>
      </p:sp>
    </p:spTree>
    <p:extLst>
      <p:ext uri="{BB962C8B-B14F-4D97-AF65-F5344CB8AC3E}">
        <p14:creationId xmlns:p14="http://schemas.microsoft.com/office/powerpoint/2010/main" val="15824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92" r:id="rId3"/>
    <p:sldLayoutId id="2147483697" r:id="rId4"/>
    <p:sldLayoutId id="2147483695" r:id="rId5"/>
    <p:sldLayoutId id="2147483696" r:id="rId6"/>
    <p:sldLayoutId id="214748372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="" xmlns:a16="http://schemas.microsoft.com/office/drawing/2014/main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="" xmlns:a16="http://schemas.microsoft.com/office/drawing/2014/main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7962695"/>
              </p:ext>
            </p:extLst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="" xmlns:a16="http://schemas.microsoft.com/office/drawing/2014/main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="" xmlns:a16="http://schemas.microsoft.com/office/drawing/2014/main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="" xmlns:a16="http://schemas.microsoft.com/office/drawing/2014/main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="" xmlns:a16="http://schemas.microsoft.com/office/drawing/2014/main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9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45">
            <a:extLst>
              <a:ext uri="{FF2B5EF4-FFF2-40B4-BE49-F238E27FC236}">
                <a16:creationId xmlns:a16="http://schemas.microsoft.com/office/drawing/2014/main" xmlns="" id="{00EAC7F9-6E93-410D-80D9-E75CD477A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15783" y="568325"/>
            <a:ext cx="0" cy="6173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463" b="0">
              <a:solidFill>
                <a:schemeClr val="tx1"/>
              </a:solidFill>
            </a:endParaRPr>
          </a:p>
        </p:txBody>
      </p:sp>
      <p:graphicFrame>
        <p:nvGraphicFramePr>
          <p:cNvPr id="8" name="Group 35">
            <a:extLst>
              <a:ext uri="{FF2B5EF4-FFF2-40B4-BE49-F238E27FC236}">
                <a16:creationId xmlns:a16="http://schemas.microsoft.com/office/drawing/2014/main" xmlns="" id="{798F8061-CF51-4C9A-B249-6FE803F6FA7B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797" y="117308"/>
          <a:ext cx="9777305" cy="427038"/>
        </p:xfrm>
        <a:graphic>
          <a:graphicData uri="http://schemas.openxmlformats.org/drawingml/2006/table">
            <a:tbl>
              <a:tblPr/>
              <a:tblGrid>
                <a:gridCol w="77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1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8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6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6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67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940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㈜미래아이앤티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위치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기획팀</a:t>
                      </a:r>
                    </a:p>
                  </a:txBody>
                  <a:tcPr marL="99060" marR="99060" marT="45754" marB="45754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50">
            <a:extLst>
              <a:ext uri="{FF2B5EF4-FFF2-40B4-BE49-F238E27FC236}">
                <a16:creationId xmlns:a16="http://schemas.microsoft.com/office/drawing/2014/main" xmlns="" id="{27156422-88B5-4386-8AA5-B1387F85D1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240" y="115888"/>
            <a:ext cx="9777304" cy="66262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650" b="0" i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48">
            <a:extLst>
              <a:ext uri="{FF2B5EF4-FFF2-40B4-BE49-F238E27FC236}">
                <a16:creationId xmlns:a16="http://schemas.microsoft.com/office/drawing/2014/main" xmlns="" id="{EEB8FA33-DF47-4693-A579-3F1D3C9647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15789" y="547524"/>
            <a:ext cx="2117970" cy="254096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FEE715DF-97BC-49F1-BA07-34BBD202CA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31424" y="153820"/>
            <a:ext cx="66212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CA30D9CC-C730-4CF5-8C69-9908DFF72404}" type="slidenum">
              <a:rPr lang="en-US" altLang="ko-KR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">
            <a:extLst>
              <a:ext uri="{FF2B5EF4-FFF2-40B4-BE49-F238E27FC236}">
                <a16:creationId xmlns:a16="http://schemas.microsoft.com/office/drawing/2014/main" xmlns="" id="{E9B3F6AA-48C8-4640-9F4C-722976C50B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/>
        </p:blipFill>
        <p:spPr bwMode="auto">
          <a:xfrm>
            <a:off x="9489503" y="133264"/>
            <a:ext cx="344255" cy="1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5" r:id="rId2"/>
    <p:sldLayoutId id="2147483730" r:id="rId3"/>
    <p:sldLayoutId id="2147483731" r:id="rId4"/>
    <p:sldLayoutId id="2147483732" r:id="rId5"/>
    <p:sldLayoutId id="2147483733" r:id="rId6"/>
    <p:sldLayoutId id="214748373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image" Target="../media/image12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9B50933-94FC-486A-8256-8450B8610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JW</a:t>
            </a:r>
            <a:r>
              <a:rPr lang="ko-KR" altLang="en-US" dirty="0" smtClean="0"/>
              <a:t>제약</a:t>
            </a:r>
            <a:r>
              <a:rPr lang="en-US" altLang="ko-KR" dirty="0" smtClean="0"/>
              <a:t>_FO_04.</a:t>
            </a:r>
            <a:r>
              <a:rPr lang="ko-KR" altLang="en-US" dirty="0" smtClean="0"/>
              <a:t>검색  </a:t>
            </a:r>
            <a:r>
              <a:rPr lang="en-US" altLang="ko-KR" dirty="0"/>
              <a:t>SB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4CC4CA-94A3-41B2-A124-853D61BD9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Ver.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8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12852"/>
              </p:ext>
            </p:extLst>
          </p:nvPr>
        </p:nvGraphicFramePr>
        <p:xfrm>
          <a:off x="7724950" y="812960"/>
          <a:ext cx="2118956" cy="179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화면 정의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 자동완성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MO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에서는 키워드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까지 노출 후 아래로 스크롤 하여 확인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MO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에서는 전체 스크롤 적용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키워드 자동완성 없는 경우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화면으로 노출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키워드 자동완성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6458" y="1117694"/>
            <a:ext cx="2086364" cy="306449"/>
            <a:chOff x="256077" y="1313231"/>
            <a:chExt cx="2086364" cy="306449"/>
          </a:xfrm>
        </p:grpSpPr>
        <p:sp>
          <p:nvSpPr>
            <p:cNvPr id="74" name="TextBox 73"/>
            <p:cNvSpPr txBox="1"/>
            <p:nvPr/>
          </p:nvSpPr>
          <p:spPr>
            <a:xfrm>
              <a:off x="646156" y="1360140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endParaRPr lang="en-US" altLang="ko-KR" sz="8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6077" y="1313231"/>
              <a:ext cx="435094" cy="306449"/>
              <a:chOff x="-1092907" y="1386226"/>
              <a:chExt cx="435094" cy="306449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244437" y="1469267"/>
            <a:ext cx="2090406" cy="306449"/>
            <a:chOff x="252035" y="1675905"/>
            <a:chExt cx="2090406" cy="306449"/>
          </a:xfrm>
        </p:grpSpPr>
        <p:sp>
          <p:nvSpPr>
            <p:cNvPr id="76" name="TextBox 75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27" name="모서리가 둥근 직사각형 126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244437" y="1821475"/>
            <a:ext cx="2090406" cy="306449"/>
            <a:chOff x="252035" y="1675905"/>
            <a:chExt cx="2090406" cy="306449"/>
          </a:xfrm>
        </p:grpSpPr>
        <p:sp>
          <p:nvSpPr>
            <p:cNvPr id="136" name="TextBox 135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~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43" name="그룹 142"/>
          <p:cNvGrpSpPr/>
          <p:nvPr/>
        </p:nvGrpSpPr>
        <p:grpSpPr>
          <a:xfrm>
            <a:off x="244437" y="2200576"/>
            <a:ext cx="2090406" cy="306449"/>
            <a:chOff x="252035" y="1675905"/>
            <a:chExt cx="2090406" cy="306449"/>
          </a:xfrm>
        </p:grpSpPr>
        <p:sp>
          <p:nvSpPr>
            <p:cNvPr id="144" name="TextBox 143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244437" y="2579677"/>
            <a:ext cx="2090406" cy="306449"/>
            <a:chOff x="252035" y="1675905"/>
            <a:chExt cx="2090406" cy="306449"/>
          </a:xfrm>
        </p:grpSpPr>
        <p:sp>
          <p:nvSpPr>
            <p:cNvPr id="153" name="TextBox 152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57" name="그룹 156"/>
          <p:cNvGrpSpPr/>
          <p:nvPr/>
        </p:nvGrpSpPr>
        <p:grpSpPr>
          <a:xfrm>
            <a:off x="244437" y="2958778"/>
            <a:ext cx="2090406" cy="306449"/>
            <a:chOff x="252035" y="1675905"/>
            <a:chExt cx="2090406" cy="306449"/>
          </a:xfrm>
        </p:grpSpPr>
        <p:sp>
          <p:nvSpPr>
            <p:cNvPr id="158" name="TextBox 157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sp>
        <p:nvSpPr>
          <p:cNvPr id="194" name="TextBox 193"/>
          <p:cNvSpPr txBox="1"/>
          <p:nvPr/>
        </p:nvSpPr>
        <p:spPr>
          <a:xfrm>
            <a:off x="262441" y="4814273"/>
            <a:ext cx="203885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바이오사이언스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[0%]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62441" y="5039779"/>
            <a:ext cx="2392809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원내제품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비급여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리피드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[0%]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62441" y="5266892"/>
            <a:ext cx="251297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원내제품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비급여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리피드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F) [0%]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262441" y="5503756"/>
            <a:ext cx="251297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원내제품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비급여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리피드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F) [0%]</a:t>
            </a:r>
          </a:p>
        </p:txBody>
      </p:sp>
      <p:sp>
        <p:nvSpPr>
          <p:cNvPr id="304" name="직사각형 303"/>
          <p:cNvSpPr/>
          <p:nvPr/>
        </p:nvSpPr>
        <p:spPr>
          <a:xfrm>
            <a:off x="2240195" y="749973"/>
            <a:ext cx="2535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X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51563" y="742613"/>
            <a:ext cx="2903973" cy="248810"/>
            <a:chOff x="252703" y="710419"/>
            <a:chExt cx="2903973" cy="248810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52703" y="710419"/>
              <a:ext cx="2903973" cy="228323"/>
              <a:chOff x="252703" y="710419"/>
              <a:chExt cx="2903973" cy="228323"/>
            </a:xfrm>
          </p:grpSpPr>
          <p:sp>
            <p:nvSpPr>
              <p:cNvPr id="112" name="갈매기형 수장 111"/>
              <p:cNvSpPr/>
              <p:nvPr/>
            </p:nvSpPr>
            <p:spPr>
              <a:xfrm flipH="1">
                <a:off x="252703" y="755307"/>
                <a:ext cx="106968" cy="138546"/>
              </a:xfrm>
              <a:prstGeom prst="chevron">
                <a:avLst>
                  <a:gd name="adj" fmla="val 78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2942538" y="735988"/>
                <a:ext cx="214138" cy="177185"/>
                <a:chOff x="3007810" y="776345"/>
                <a:chExt cx="214138" cy="177185"/>
              </a:xfrm>
            </p:grpSpPr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7810" y="779534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C4C92CD1-5590-46D7-906B-93F6B92B795D}"/>
                    </a:ext>
                  </a:extLst>
                </p:cNvPr>
                <p:cNvSpPr/>
                <p:nvPr/>
              </p:nvSpPr>
              <p:spPr>
                <a:xfrm>
                  <a:off x="3085892" y="776345"/>
                  <a:ext cx="136056" cy="1187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600" b="1" dirty="0" smtClean="0">
                      <a:latin typeface="+mn-ea"/>
                    </a:rPr>
                    <a:t>1</a:t>
                  </a:r>
                  <a:endParaRPr lang="ko-KR" altLang="en-US" sz="600" b="1" dirty="0">
                    <a:latin typeface="+mn-ea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707861" y="716858"/>
                <a:ext cx="13189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의료</a:t>
                </a:r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4549" y="710419"/>
                <a:ext cx="245886" cy="228323"/>
              </a:xfrm>
              <a:prstGeom prst="rect">
                <a:avLst/>
              </a:prstGeom>
            </p:spPr>
          </p:pic>
        </p:grpSp>
        <p:cxnSp>
          <p:nvCxnSpPr>
            <p:cNvPr id="111" name="직선 연결선 110"/>
            <p:cNvCxnSpPr/>
            <p:nvPr/>
          </p:nvCxnSpPr>
          <p:spPr>
            <a:xfrm flipV="1">
              <a:off x="707861" y="958453"/>
              <a:ext cx="2025638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71563" y="1134182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/>
          <p:cNvGrpSpPr/>
          <p:nvPr/>
        </p:nvGrpSpPr>
        <p:grpSpPr>
          <a:xfrm>
            <a:off x="244437" y="3308412"/>
            <a:ext cx="2090406" cy="306449"/>
            <a:chOff x="252035" y="1675905"/>
            <a:chExt cx="2090406" cy="306449"/>
          </a:xfrm>
        </p:grpSpPr>
        <p:sp>
          <p:nvSpPr>
            <p:cNvPr id="124" name="TextBox 123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30" name="그룹 129"/>
          <p:cNvGrpSpPr/>
          <p:nvPr/>
        </p:nvGrpSpPr>
        <p:grpSpPr>
          <a:xfrm>
            <a:off x="244437" y="3687513"/>
            <a:ext cx="2090406" cy="306449"/>
            <a:chOff x="252035" y="1675905"/>
            <a:chExt cx="2090406" cy="306449"/>
          </a:xfrm>
        </p:grpSpPr>
        <p:sp>
          <p:nvSpPr>
            <p:cNvPr id="131" name="TextBox 130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38" name="그룹 137"/>
          <p:cNvGrpSpPr/>
          <p:nvPr/>
        </p:nvGrpSpPr>
        <p:grpSpPr>
          <a:xfrm>
            <a:off x="244437" y="4066614"/>
            <a:ext cx="2090406" cy="306449"/>
            <a:chOff x="252035" y="1675905"/>
            <a:chExt cx="2090406" cy="306449"/>
          </a:xfrm>
        </p:grpSpPr>
        <p:sp>
          <p:nvSpPr>
            <p:cNvPr id="139" name="TextBox 138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49" name="모서리가 둥근 직사각형 148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244437" y="4445715"/>
            <a:ext cx="2090406" cy="306449"/>
            <a:chOff x="252035" y="1675905"/>
            <a:chExt cx="2090406" cy="306449"/>
          </a:xfrm>
        </p:grpSpPr>
        <p:sp>
          <p:nvSpPr>
            <p:cNvPr id="152" name="TextBox 151"/>
            <p:cNvSpPr txBox="1"/>
            <p:nvPr/>
          </p:nvSpPr>
          <p:spPr>
            <a:xfrm>
              <a:off x="646156" y="1760002"/>
              <a:ext cx="1696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의료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용품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252035" y="1675905"/>
              <a:ext cx="435094" cy="306449"/>
              <a:chOff x="-1092907" y="1386226"/>
              <a:chExt cx="435094" cy="306449"/>
            </a:xfrm>
          </p:grpSpPr>
          <p:sp>
            <p:nvSpPr>
              <p:cNvPr id="175" name="모서리가 둥근 직사각형 174"/>
              <p:cNvSpPr/>
              <p:nvPr/>
            </p:nvSpPr>
            <p:spPr>
              <a:xfrm>
                <a:off x="-1047891" y="1386226"/>
                <a:ext cx="345063" cy="306449"/>
              </a:xfrm>
              <a:prstGeom prst="roundRect">
                <a:avLst>
                  <a:gd name="adj" fmla="val 582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+mn-ea"/>
                  <a:cs typeface="Gulim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-1092907" y="1431728"/>
                <a:ext cx="4350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 smtClean="0">
                    <a:latin typeface="+mn-ea"/>
                  </a:rPr>
                  <a:t>img</a:t>
                </a:r>
                <a:endParaRPr lang="ko-KR" altLang="en-US" sz="800" dirty="0" smtClean="0">
                  <a:latin typeface="+mn-ea"/>
                </a:endParaRPr>
              </a:p>
            </p:txBody>
          </p:sp>
        </p:grpSp>
      </p:grpSp>
      <p:sp>
        <p:nvSpPr>
          <p:cNvPr id="179" name="TextBox 178"/>
          <p:cNvSpPr txBox="1"/>
          <p:nvPr/>
        </p:nvSpPr>
        <p:spPr>
          <a:xfrm>
            <a:off x="262441" y="5739326"/>
            <a:ext cx="203885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바이오사이언스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[0%]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62441" y="5964832"/>
            <a:ext cx="2392809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원내제품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비급여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리피드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[0%]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4919" y="968468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62441" y="6210211"/>
            <a:ext cx="203885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바이오사이언스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영양수액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[0%]</a:t>
            </a:r>
          </a:p>
        </p:txBody>
      </p:sp>
      <p:grpSp>
        <p:nvGrpSpPr>
          <p:cNvPr id="193" name="그룹 192"/>
          <p:cNvGrpSpPr/>
          <p:nvPr/>
        </p:nvGrpSpPr>
        <p:grpSpPr>
          <a:xfrm>
            <a:off x="3574650" y="748353"/>
            <a:ext cx="2903973" cy="248810"/>
            <a:chOff x="252703" y="710419"/>
            <a:chExt cx="2903973" cy="248810"/>
          </a:xfrm>
        </p:grpSpPr>
        <p:grpSp>
          <p:nvGrpSpPr>
            <p:cNvPr id="197" name="그룹 196"/>
            <p:cNvGrpSpPr/>
            <p:nvPr/>
          </p:nvGrpSpPr>
          <p:grpSpPr>
            <a:xfrm>
              <a:off x="252703" y="710419"/>
              <a:ext cx="2903973" cy="228323"/>
              <a:chOff x="252703" y="710419"/>
              <a:chExt cx="2903973" cy="228323"/>
            </a:xfrm>
          </p:grpSpPr>
          <p:sp>
            <p:nvSpPr>
              <p:cNvPr id="199" name="갈매기형 수장 198"/>
              <p:cNvSpPr/>
              <p:nvPr/>
            </p:nvSpPr>
            <p:spPr>
              <a:xfrm flipH="1">
                <a:off x="252703" y="755307"/>
                <a:ext cx="106968" cy="138546"/>
              </a:xfrm>
              <a:prstGeom prst="chevron">
                <a:avLst>
                  <a:gd name="adj" fmla="val 78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00" name="그룹 199"/>
              <p:cNvGrpSpPr/>
              <p:nvPr/>
            </p:nvGrpSpPr>
            <p:grpSpPr>
              <a:xfrm>
                <a:off x="2942538" y="735988"/>
                <a:ext cx="214138" cy="177185"/>
                <a:chOff x="3007810" y="776345"/>
                <a:chExt cx="214138" cy="177185"/>
              </a:xfrm>
            </p:grpSpPr>
            <p:pic>
              <p:nvPicPr>
                <p:cNvPr id="203" name="그림 20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7810" y="779534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204" name="타원 203">
                  <a:extLst>
                    <a:ext uri="{FF2B5EF4-FFF2-40B4-BE49-F238E27FC236}">
                      <a16:creationId xmlns="" xmlns:a16="http://schemas.microsoft.com/office/drawing/2014/main" id="{C4C92CD1-5590-46D7-906B-93F6B92B795D}"/>
                    </a:ext>
                  </a:extLst>
                </p:cNvPr>
                <p:cNvSpPr/>
                <p:nvPr/>
              </p:nvSpPr>
              <p:spPr>
                <a:xfrm>
                  <a:off x="3085892" y="776345"/>
                  <a:ext cx="136056" cy="1187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600" b="1" dirty="0" smtClean="0">
                      <a:latin typeface="+mn-ea"/>
                    </a:rPr>
                    <a:t>1</a:t>
                  </a:r>
                  <a:endParaRPr lang="ko-KR" altLang="en-US" sz="600" b="1" dirty="0">
                    <a:latin typeface="+mn-ea"/>
                  </a:endParaRPr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707861" y="716858"/>
                <a:ext cx="13189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의의료</a:t>
                </a:r>
                <a:endPara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4549" y="710419"/>
                <a:ext cx="245886" cy="228323"/>
              </a:xfrm>
              <a:prstGeom prst="rect">
                <a:avLst/>
              </a:prstGeom>
            </p:spPr>
          </p:pic>
        </p:grpSp>
        <p:cxnSp>
          <p:nvCxnSpPr>
            <p:cNvPr id="198" name="직선 연결선 197"/>
            <p:cNvCxnSpPr/>
            <p:nvPr/>
          </p:nvCxnSpPr>
          <p:spPr>
            <a:xfrm flipV="1">
              <a:off x="707861" y="958453"/>
              <a:ext cx="2025638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직사각형 204"/>
          <p:cNvSpPr/>
          <p:nvPr/>
        </p:nvSpPr>
        <p:spPr>
          <a:xfrm>
            <a:off x="5602721" y="762964"/>
            <a:ext cx="2535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+mn-ea"/>
              </a:rPr>
              <a:t>X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3491949" y="1379305"/>
            <a:ext cx="3084191" cy="376601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Gulim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524901" y="1449810"/>
            <a:ext cx="3647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수액세트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체혈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수액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모아랩밴드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독감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위너프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3509495" y="1868406"/>
            <a:ext cx="3385334" cy="1336453"/>
            <a:chOff x="233062" y="2675470"/>
            <a:chExt cx="3385334" cy="1336453"/>
          </a:xfrm>
        </p:grpSpPr>
        <p:sp>
          <p:nvSpPr>
            <p:cNvPr id="209" name="TextBox 208"/>
            <p:cNvSpPr txBox="1"/>
            <p:nvPr/>
          </p:nvSpPr>
          <p:spPr>
            <a:xfrm>
              <a:off x="233062" y="2675470"/>
              <a:ext cx="11161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</a:t>
              </a:r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528912" y="2683164"/>
              <a:ext cx="17241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2024-02-29 17:00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기준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251563" y="2990496"/>
              <a:ext cx="3366833" cy="1021427"/>
              <a:chOff x="251563" y="2990496"/>
              <a:chExt cx="3366833" cy="1021427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251563" y="2990496"/>
                <a:ext cx="15330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 smtClean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1838246" y="2990712"/>
                <a:ext cx="17801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141746" y="2990496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815873" y="2996260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-</a:t>
                </a:r>
              </a:p>
            </p:txBody>
          </p:sp>
        </p:grpSp>
      </p:grpSp>
      <p:grpSp>
        <p:nvGrpSpPr>
          <p:cNvPr id="223" name="그룹 222"/>
          <p:cNvGrpSpPr/>
          <p:nvPr/>
        </p:nvGrpSpPr>
        <p:grpSpPr>
          <a:xfrm>
            <a:off x="3524901" y="3283289"/>
            <a:ext cx="3385334" cy="1326639"/>
            <a:chOff x="233062" y="2685284"/>
            <a:chExt cx="3385334" cy="1326639"/>
          </a:xfrm>
        </p:grpSpPr>
        <p:sp>
          <p:nvSpPr>
            <p:cNvPr id="224" name="TextBox 223"/>
            <p:cNvSpPr txBox="1"/>
            <p:nvPr/>
          </p:nvSpPr>
          <p:spPr>
            <a:xfrm>
              <a:off x="233062" y="2685284"/>
              <a:ext cx="111612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판매상품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431763" y="2692978"/>
              <a:ext cx="1724141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2024-02-29 17:00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기준</a:t>
              </a:r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251563" y="2990496"/>
              <a:ext cx="3366833" cy="1021427"/>
              <a:chOff x="251563" y="2990496"/>
              <a:chExt cx="3366833" cy="1021427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251563" y="2990496"/>
                <a:ext cx="153308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 smtClean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1838246" y="2990712"/>
                <a:ext cx="1780150" cy="1015663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141746" y="2990496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815873" y="2996260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-</a:t>
                </a:r>
              </a:p>
            </p:txBody>
          </p:sp>
        </p:grpSp>
      </p:grpSp>
      <p:sp>
        <p:nvSpPr>
          <p:cNvPr id="231" name="TextBox 230"/>
          <p:cNvSpPr txBox="1"/>
          <p:nvPr/>
        </p:nvSpPr>
        <p:spPr>
          <a:xfrm>
            <a:off x="3524901" y="1108027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900041" y="1115721"/>
            <a:ext cx="64807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전체삭제</a:t>
            </a:r>
          </a:p>
        </p:txBody>
      </p:sp>
      <p:grpSp>
        <p:nvGrpSpPr>
          <p:cNvPr id="233" name="그룹 232"/>
          <p:cNvGrpSpPr/>
          <p:nvPr/>
        </p:nvGrpSpPr>
        <p:grpSpPr>
          <a:xfrm>
            <a:off x="3586648" y="4764584"/>
            <a:ext cx="2901237" cy="637623"/>
            <a:chOff x="268921" y="4781061"/>
            <a:chExt cx="2901237" cy="637623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268921" y="4781061"/>
              <a:ext cx="2901237" cy="637623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Gulim"/>
                </a:rPr>
                <a:t>검색영역 배너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Gulim"/>
              </a:endParaRPr>
            </a:p>
          </p:txBody>
        </p:sp>
        <p:grpSp>
          <p:nvGrpSpPr>
            <p:cNvPr id="235" name="그룹 234"/>
            <p:cNvGrpSpPr/>
            <p:nvPr/>
          </p:nvGrpSpPr>
          <p:grpSpPr>
            <a:xfrm>
              <a:off x="2307705" y="5221913"/>
              <a:ext cx="826093" cy="179388"/>
              <a:chOff x="1547027" y="5519596"/>
              <a:chExt cx="826093" cy="179388"/>
            </a:xfrm>
          </p:grpSpPr>
          <p:pic>
            <p:nvPicPr>
              <p:cNvPr id="236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221665" y="5551378"/>
                <a:ext cx="151455" cy="139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41;p11"/>
              <p:cNvSpPr/>
              <p:nvPr/>
            </p:nvSpPr>
            <p:spPr>
              <a:xfrm>
                <a:off x="1547027" y="5519596"/>
                <a:ext cx="704740" cy="17938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01/10   &lt; &gt;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238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92" y="1566981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타원 238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314203" y="970187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624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검색결과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4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8172"/>
              </p:ext>
            </p:extLst>
          </p:nvPr>
        </p:nvGraphicFramePr>
        <p:xfrm>
          <a:off x="7724950" y="812960"/>
          <a:ext cx="2118956" cy="234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오타 검색결과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서브페이지 타이틀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결과내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재검색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PC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기능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검색결과 목록 상단 영역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비교상품 화면과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검색결과 없는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상품 목록 없는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UI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결과가 없습니다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문구만 다르게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검색결과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smtClean="0">
                <a:latin typeface="+mn-ea"/>
              </a:rPr>
              <a:t>오타 </a:t>
            </a:r>
            <a:r>
              <a:rPr lang="ko-KR" altLang="en-US" sz="800" dirty="0" err="1" smtClean="0">
                <a:latin typeface="+mn-ea"/>
              </a:rPr>
              <a:t>결과없음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68131" y="1608749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69162" y="5885378"/>
            <a:ext cx="3082467" cy="512759"/>
            <a:chOff x="168636" y="6094330"/>
            <a:chExt cx="3082467" cy="512759"/>
          </a:xfrm>
        </p:grpSpPr>
        <p:sp>
          <p:nvSpPr>
            <p:cNvPr id="65" name="직사각형 64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1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78" name="직사각형 77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내 </a:t>
                </a:r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3" name="TextBox 82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검색결과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-208418" y="2111167"/>
            <a:ext cx="3821721" cy="3576183"/>
            <a:chOff x="-168668" y="2246299"/>
            <a:chExt cx="3821721" cy="3576183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2EF2311C-8635-467B-9CF7-F1C24E3DCB6E}"/>
                </a:ext>
              </a:extLst>
            </p:cNvPr>
            <p:cNvSpPr/>
            <p:nvPr/>
          </p:nvSpPr>
          <p:spPr>
            <a:xfrm>
              <a:off x="-168668" y="2761924"/>
              <a:ext cx="382172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검색 결과가 없습니다</a:t>
              </a:r>
              <a:r>
                <a:rPr lang="en-US" altLang="ko-KR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.</a:t>
              </a:r>
              <a:endParaRPr lang="en-US" altLang="ko-KR" sz="8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586764" y="2246299"/>
              <a:ext cx="395768" cy="463234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icon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58212" y="3062926"/>
              <a:ext cx="2711074" cy="2759556"/>
              <a:chOff x="358212" y="3062926"/>
              <a:chExt cx="2711074" cy="2759556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58212" y="3062926"/>
                <a:ext cx="2700300" cy="2759556"/>
              </a:xfrm>
              <a:prstGeom prst="roundRect">
                <a:avLst>
                  <a:gd name="adj" fmla="val 56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2075" y="3197717"/>
                <a:ext cx="1229528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39758" y="3586830"/>
                <a:ext cx="12295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896655" y="4698159"/>
                <a:ext cx="1640031" cy="915236"/>
                <a:chOff x="2335424" y="3719524"/>
                <a:chExt cx="1834436" cy="1104084"/>
              </a:xfrm>
            </p:grpSpPr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2335424" y="3719524"/>
                  <a:ext cx="1834436" cy="1104084"/>
                </a:xfrm>
                <a:prstGeom prst="roundRect">
                  <a:avLst>
                    <a:gd name="adj" fmla="val 6192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  <a:latin typeface="+mn-ea"/>
                    </a:rPr>
                    <a:t>광고배너</a:t>
                  </a:r>
                  <a:endParaRPr lang="ko-KR" altLang="en-US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101" name="그룹 100"/>
                <p:cNvGrpSpPr/>
                <p:nvPr/>
              </p:nvGrpSpPr>
              <p:grpSpPr>
                <a:xfrm>
                  <a:off x="3107351" y="4576973"/>
                  <a:ext cx="1017061" cy="216403"/>
                  <a:chOff x="6391002" y="4666148"/>
                  <a:chExt cx="1017061" cy="216403"/>
                </a:xfrm>
              </p:grpSpPr>
              <p:pic>
                <p:nvPicPr>
                  <p:cNvPr id="102" name="Google Shape;240;p11" descr="C:\Users\pixdine069\Desktop\참고자료\참고이미지\DefaultIcon\png\16x16\MD-pause.png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/>
                  <a:stretch/>
                </p:blipFill>
                <p:spPr>
                  <a:xfrm>
                    <a:off x="7238655" y="4690287"/>
                    <a:ext cx="169408" cy="168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3" name="Google Shape;241;p11"/>
                  <p:cNvSpPr/>
                  <p:nvPr/>
                </p:nvSpPr>
                <p:spPr>
                  <a:xfrm>
                    <a:off x="6391002" y="4666148"/>
                    <a:ext cx="788278" cy="216403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01/10   &lt; &gt;</a:t>
                    </a:r>
                    <a:endParaRPr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</p:grpSp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215393" y="74322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54221" y="1079076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02020" y="209685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636625"/>
            <a:ext cx="164542" cy="164542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112" name="TextBox 111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6929" y="1574274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47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04839"/>
              </p:ext>
            </p:extLst>
          </p:nvPr>
        </p:nvGraphicFramePr>
        <p:xfrm>
          <a:off x="7724950" y="812960"/>
          <a:ext cx="2118956" cy="25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없음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오타 검색 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없음 화면으로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오타 사전에 등록된 내용이 없는 경우 영역 자체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[1a]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오타사전 키워드 제공 영역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고정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사전에 등록된 키워드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검색이 많은 순으로 나열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줄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가로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키워드 선택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화면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리셋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검색결과</a:t>
            </a:r>
            <a:r>
              <a:rPr lang="en-US" altLang="ko-KR" sz="800" dirty="0" smtClean="0">
                <a:latin typeface="+mn-ea"/>
              </a:rPr>
              <a:t>_</a:t>
            </a:r>
            <a:r>
              <a:rPr lang="ko-KR" altLang="en-US" sz="800" dirty="0" err="1" smtClean="0">
                <a:latin typeface="+mn-ea"/>
              </a:rPr>
              <a:t>결과없음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68131" y="1608749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69162" y="6300617"/>
            <a:ext cx="3082467" cy="512759"/>
            <a:chOff x="168636" y="6094330"/>
            <a:chExt cx="3082467" cy="512759"/>
          </a:xfrm>
        </p:grpSpPr>
        <p:sp>
          <p:nvSpPr>
            <p:cNvPr id="65" name="직사각형 64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71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78" name="직사각형 77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내 </a:t>
                </a:r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3" name="TextBox 82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갈매기형 수장 83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검색결과</a:t>
            </a:r>
            <a:endParaRPr lang="ko-KR" altLang="en-US" sz="900" b="1" dirty="0">
              <a:latin typeface="+mn-ea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-208418" y="2644320"/>
            <a:ext cx="3821721" cy="3576183"/>
            <a:chOff x="-168668" y="2246299"/>
            <a:chExt cx="3821721" cy="3576183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2EF2311C-8635-467B-9CF7-F1C24E3DCB6E}"/>
                </a:ext>
              </a:extLst>
            </p:cNvPr>
            <p:cNvSpPr/>
            <p:nvPr/>
          </p:nvSpPr>
          <p:spPr>
            <a:xfrm>
              <a:off x="-168668" y="2761924"/>
              <a:ext cx="382172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검색 결과가 없습니다</a:t>
              </a:r>
              <a:r>
                <a:rPr lang="en-US" altLang="ko-KR" sz="800" dirty="0" smtClean="0">
                  <a:solidFill>
                    <a:srgbClr val="231F2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.</a:t>
              </a:r>
              <a:endParaRPr lang="en-US" altLang="ko-KR" sz="80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586764" y="2246299"/>
              <a:ext cx="395768" cy="463234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+mn-ea"/>
                </a:rPr>
                <a:t>icon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58212" y="3062926"/>
              <a:ext cx="2711074" cy="2759556"/>
              <a:chOff x="358212" y="3062926"/>
              <a:chExt cx="2711074" cy="2759556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58212" y="3062926"/>
                <a:ext cx="2700300" cy="2759556"/>
              </a:xfrm>
              <a:prstGeom prst="roundRect">
                <a:avLst>
                  <a:gd name="adj" fmla="val 56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2075" y="3197717"/>
                <a:ext cx="1229528" cy="140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9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인기 </a:t>
                </a:r>
                <a:r>
                  <a:rPr lang="ko-KR" altLang="en-US" sz="900" b="1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</a:t>
                </a:r>
                <a:endParaRPr lang="en-US" altLang="ko-KR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>
                    <a:latin typeface="+mn-ea"/>
                  </a:rPr>
                  <a:t>  </a:t>
                </a:r>
                <a:r>
                  <a:rPr lang="ko-KR" altLang="en-US" sz="800" b="1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39758" y="3586830"/>
                <a:ext cx="122952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896655" y="4698159"/>
                <a:ext cx="1640031" cy="915236"/>
                <a:chOff x="2335424" y="3719524"/>
                <a:chExt cx="1834436" cy="1104084"/>
              </a:xfrm>
            </p:grpSpPr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2335424" y="3719524"/>
                  <a:ext cx="1834436" cy="1104084"/>
                </a:xfrm>
                <a:prstGeom prst="roundRect">
                  <a:avLst>
                    <a:gd name="adj" fmla="val 6192"/>
                  </a:avLst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smtClean="0">
                      <a:solidFill>
                        <a:schemeClr val="tx1"/>
                      </a:solidFill>
                      <a:latin typeface="+mn-ea"/>
                    </a:rPr>
                    <a:t>광고배너</a:t>
                  </a:r>
                  <a:endParaRPr lang="ko-KR" altLang="en-US" sz="8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101" name="그룹 100"/>
                <p:cNvGrpSpPr/>
                <p:nvPr/>
              </p:nvGrpSpPr>
              <p:grpSpPr>
                <a:xfrm>
                  <a:off x="3107351" y="4576973"/>
                  <a:ext cx="1017061" cy="216403"/>
                  <a:chOff x="6391002" y="4666148"/>
                  <a:chExt cx="1017061" cy="216403"/>
                </a:xfrm>
              </p:grpSpPr>
              <p:pic>
                <p:nvPicPr>
                  <p:cNvPr id="102" name="Google Shape;240;p11" descr="C:\Users\pixdine069\Desktop\참고자료\참고이미지\DefaultIcon\png\16x16\MD-pause.png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/>
                  <a:stretch/>
                </p:blipFill>
                <p:spPr>
                  <a:xfrm>
                    <a:off x="7238655" y="4690287"/>
                    <a:ext cx="169408" cy="168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3" name="Google Shape;241;p11"/>
                  <p:cNvSpPr/>
                  <p:nvPr/>
                </p:nvSpPr>
                <p:spPr>
                  <a:xfrm>
                    <a:off x="6391002" y="4666148"/>
                    <a:ext cx="788278" cy="216403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rPr>
                      <a:t>01/10   &lt; &gt;</a:t>
                    </a:r>
                    <a:endParaRPr sz="800" dirty="0">
                      <a:solidFill>
                        <a:schemeClr val="bg1">
                          <a:lumMod val="50000"/>
                        </a:schemeClr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</p:grpSp>
      <p:pic>
        <p:nvPicPr>
          <p:cNvPr id="109" name="그림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636625"/>
            <a:ext cx="164542" cy="164542"/>
          </a:xfrm>
          <a:prstGeom prst="rect">
            <a:avLst/>
          </a:prstGeom>
        </p:spPr>
      </p:pic>
      <p:grpSp>
        <p:nvGrpSpPr>
          <p:cNvPr id="111" name="그룹 110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112" name="TextBox 111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181199" y="1890084"/>
            <a:ext cx="3654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16181A"/>
                </a:solidFill>
                <a:latin typeface="+mn-ea"/>
              </a:rPr>
              <a:t>아래의 </a:t>
            </a:r>
            <a:r>
              <a:rPr lang="ko-KR" altLang="en-US" sz="800" dirty="0" err="1" smtClean="0">
                <a:solidFill>
                  <a:srgbClr val="16181A"/>
                </a:solidFill>
                <a:latin typeface="+mn-ea"/>
              </a:rPr>
              <a:t>검색어을</a:t>
            </a:r>
            <a:r>
              <a:rPr lang="ko-KR" altLang="en-US" sz="800" dirty="0" smtClean="0">
                <a:solidFill>
                  <a:srgbClr val="16181A"/>
                </a:solidFill>
                <a:latin typeface="+mn-ea"/>
              </a:rPr>
              <a:t> 찾으셨나요</a:t>
            </a:r>
            <a:r>
              <a:rPr lang="en-US" altLang="ko-KR" sz="800" dirty="0" smtClean="0">
                <a:solidFill>
                  <a:srgbClr val="16181A"/>
                </a:solidFill>
                <a:latin typeface="+mn-ea"/>
              </a:rPr>
              <a:t>?</a:t>
            </a:r>
            <a:r>
              <a:rPr lang="ko-KR" altLang="en-US" sz="800" dirty="0" smtClean="0">
                <a:solidFill>
                  <a:srgbClr val="16181A"/>
                </a:solidFill>
                <a:latin typeface="+mn-ea"/>
              </a:rPr>
              <a:t> 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21164" y="2138783"/>
            <a:ext cx="525559" cy="21190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손소독제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24299" y="2138783"/>
            <a:ext cx="525559" cy="21190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손 소독제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427434" y="2138783"/>
            <a:ext cx="525559" cy="21190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0" y="185429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16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77" y="2284261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모서리가 둥근 직사각형 117"/>
          <p:cNvSpPr/>
          <p:nvPr/>
        </p:nvSpPr>
        <p:spPr>
          <a:xfrm>
            <a:off x="2020436" y="2138783"/>
            <a:ext cx="525559" cy="21190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613438" y="2138783"/>
            <a:ext cx="525559" cy="21190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206440" y="2138783"/>
            <a:ext cx="525559" cy="21190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검색어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6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1603" y="2097305"/>
            <a:ext cx="172793" cy="172793"/>
          </a:xfrm>
          <a:prstGeom prst="ellipse">
            <a:avLst/>
          </a:prstGeom>
          <a:solidFill>
            <a:srgbClr val="25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latin typeface="+mn-ea"/>
              </a:rPr>
              <a:t>1</a:t>
            </a:r>
            <a:r>
              <a:rPr lang="en-US" altLang="ko-KR" sz="700" b="1" dirty="0" smtClean="0">
                <a:latin typeface="+mn-ea"/>
              </a:rPr>
              <a:t>a</a:t>
            </a:r>
            <a:endParaRPr lang="ko-KR" altLang="en-US" sz="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89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05197"/>
              </p:ext>
            </p:extLst>
          </p:nvPr>
        </p:nvGraphicFramePr>
        <p:xfrm>
          <a:off x="7724950" y="812960"/>
          <a:ext cx="2118956" cy="326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목록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비교상품 목록과 동일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수</a:t>
                      </a:r>
                      <a:endParaRPr lang="en-US" altLang="ko-KR" sz="800" b="1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default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 노출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아래로 당기면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개씩 추가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관심상품 아이콘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관심상품 담기 아이콘은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기준으로 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마스터상품의 관심상품 아이콘은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 중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개라도 관심상품에 담긴 경우 붉은색 아이콘으로 노출되며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view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빈 아이콘 클릭 시 별도 액션 없음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화면에서 관심상품으로 등록된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붉은색 아이콘 표기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마스터상품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입점사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판매상품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최저가로 표기하며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품절의 경우 가격 노출 영역에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표기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검색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검색결과</a:t>
            </a:r>
            <a:endParaRPr lang="ko-KR" altLang="en-US" sz="8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68131" y="1608749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70" name="직사각형 6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내 </a:t>
                </a:r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5" name="TextBox 74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1,985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갈매기형 수장 75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636625"/>
            <a:ext cx="164542" cy="164542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888458" y="1625722"/>
            <a:ext cx="718862" cy="195814"/>
            <a:chOff x="171313" y="2872386"/>
            <a:chExt cx="718862" cy="195814"/>
          </a:xfrm>
        </p:grpSpPr>
        <p:sp>
          <p:nvSpPr>
            <p:cNvPr id="88" name="TextBox 87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cxnSp>
        <p:nvCxnSpPr>
          <p:cNvPr id="107" name="직선 연결선 106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07251" y="2168860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1011" y="1907263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78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83" y="1990872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2" y="5277265"/>
            <a:ext cx="360234" cy="360234"/>
          </a:xfrm>
          <a:prstGeom prst="rect">
            <a:avLst/>
          </a:prstGeom>
        </p:spPr>
      </p:pic>
      <p:sp>
        <p:nvSpPr>
          <p:cNvPr id="180" name="모서리가 둥근 직사각형 179"/>
          <p:cNvSpPr/>
          <p:nvPr/>
        </p:nvSpPr>
        <p:spPr>
          <a:xfrm>
            <a:off x="3532026" y="878519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656624" y="969843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2" name="직선 연결선 181"/>
          <p:cNvCxnSpPr/>
          <p:nvPr/>
        </p:nvCxnSpPr>
        <p:spPr>
          <a:xfrm>
            <a:off x="3532026" y="1909372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>
            <a:off x="3652553" y="1995192"/>
            <a:ext cx="2755339" cy="276999"/>
            <a:chOff x="418915" y="3505570"/>
            <a:chExt cx="2986199" cy="276999"/>
          </a:xfrm>
        </p:grpSpPr>
        <p:sp>
          <p:nvSpPr>
            <p:cNvPr id="184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652203" y="2298353"/>
            <a:ext cx="2797474" cy="276999"/>
            <a:chOff x="421553" y="3819482"/>
            <a:chExt cx="2986901" cy="276999"/>
          </a:xfrm>
        </p:grpSpPr>
        <p:sp>
          <p:nvSpPr>
            <p:cNvPr id="188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3664964" y="2599436"/>
            <a:ext cx="2705093" cy="257369"/>
            <a:chOff x="428349" y="4109814"/>
            <a:chExt cx="2884812" cy="257369"/>
          </a:xfrm>
        </p:grpSpPr>
        <p:sp>
          <p:nvSpPr>
            <p:cNvPr id="192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4572681" y="1189064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2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4572681" y="1009016"/>
            <a:ext cx="1423086" cy="161983"/>
            <a:chOff x="1382203" y="2300901"/>
            <a:chExt cx="1423086" cy="161983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4572681" y="1452309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532026" y="2937199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656624" y="3028523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3" name="직선 연결선 202"/>
          <p:cNvCxnSpPr/>
          <p:nvPr/>
        </p:nvCxnSpPr>
        <p:spPr>
          <a:xfrm>
            <a:off x="3532026" y="3968052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3652553" y="4053872"/>
            <a:ext cx="2755339" cy="276999"/>
            <a:chOff x="418915" y="3505570"/>
            <a:chExt cx="2986199" cy="276999"/>
          </a:xfrm>
        </p:grpSpPr>
        <p:sp>
          <p:nvSpPr>
            <p:cNvPr id="205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3652203" y="4357033"/>
            <a:ext cx="2797474" cy="276999"/>
            <a:chOff x="421553" y="3819482"/>
            <a:chExt cx="2986901" cy="276999"/>
          </a:xfrm>
        </p:grpSpPr>
        <p:sp>
          <p:nvSpPr>
            <p:cNvPr id="209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3664964" y="4658116"/>
            <a:ext cx="2705093" cy="257369"/>
            <a:chOff x="428349" y="4109814"/>
            <a:chExt cx="2884812" cy="257369"/>
          </a:xfrm>
        </p:grpSpPr>
        <p:sp>
          <p:nvSpPr>
            <p:cNvPr id="213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4572681" y="3247744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/>
              <a:t>(</a:t>
            </a:r>
            <a:r>
              <a:rPr lang="en-US" altLang="ko-KR" sz="900" b="1" dirty="0" smtClean="0"/>
              <a:t>10mg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572681" y="3067696"/>
            <a:ext cx="1423086" cy="161983"/>
            <a:chOff x="1382203" y="2300901"/>
            <a:chExt cx="1423086" cy="161983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22" name="직사각형 221"/>
          <p:cNvSpPr/>
          <p:nvPr/>
        </p:nvSpPr>
        <p:spPr>
          <a:xfrm>
            <a:off x="4572681" y="3510989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740534" y="5777935"/>
            <a:ext cx="2612231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 smtClean="0">
                <a:latin typeface="+mn-ea"/>
              </a:rPr>
              <a:t>20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3484080" y="6324179"/>
            <a:ext cx="3082467" cy="512759"/>
            <a:chOff x="168636" y="6094330"/>
            <a:chExt cx="3082467" cy="512759"/>
          </a:xfrm>
        </p:grpSpPr>
        <p:sp>
          <p:nvSpPr>
            <p:cNvPr id="235" name="직사각형 234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246" name="그림 24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255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261" name="타원 26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4267588" y="524250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207251" y="2162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/>
          <p:cNvGrpSpPr/>
          <p:nvPr/>
        </p:nvGrpSpPr>
        <p:grpSpPr>
          <a:xfrm>
            <a:off x="207251" y="2203188"/>
            <a:ext cx="3009623" cy="2003969"/>
            <a:chOff x="207251" y="2203188"/>
            <a:chExt cx="3009623" cy="2003969"/>
          </a:xfrm>
        </p:grpSpPr>
        <p:sp>
          <p:nvSpPr>
            <p:cNvPr id="266" name="모서리가 둥근 직사각형 265"/>
            <p:cNvSpPr/>
            <p:nvPr/>
          </p:nvSpPr>
          <p:spPr>
            <a:xfrm>
              <a:off x="207251" y="2203188"/>
              <a:ext cx="2995509" cy="2003969"/>
            </a:xfrm>
            <a:prstGeom prst="roundRect">
              <a:avLst>
                <a:gd name="adj" fmla="val 46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331849" y="2294512"/>
              <a:ext cx="871826" cy="867136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68" name="직선 연결선 267"/>
            <p:cNvCxnSpPr/>
            <p:nvPr/>
          </p:nvCxnSpPr>
          <p:spPr>
            <a:xfrm>
              <a:off x="207251" y="3234041"/>
              <a:ext cx="29955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그룹 268"/>
            <p:cNvGrpSpPr/>
            <p:nvPr/>
          </p:nvGrpSpPr>
          <p:grpSpPr>
            <a:xfrm>
              <a:off x="327778" y="3319861"/>
              <a:ext cx="2755339" cy="276999"/>
              <a:chOff x="418915" y="3505570"/>
              <a:chExt cx="2986199" cy="276999"/>
            </a:xfrm>
          </p:grpSpPr>
          <p:sp>
            <p:nvSpPr>
              <p:cNvPr id="284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8915" y="3569422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4987" y="3515385"/>
                <a:ext cx="1416296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+mn-ea"/>
                  </a:rPr>
                  <a:t>2MLX1V/BOX 160EA </a:t>
                </a: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2777895" y="3505570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48,000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327428" y="3623022"/>
              <a:ext cx="2797474" cy="276999"/>
              <a:chOff x="421553" y="3819482"/>
              <a:chExt cx="2986901" cy="276999"/>
            </a:xfrm>
          </p:grpSpPr>
          <p:sp>
            <p:nvSpPr>
              <p:cNvPr id="281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1553" y="3883334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7625" y="3829297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atin typeface="+mn-ea"/>
                  </a:rPr>
                  <a:t>2MLX1V/BOX </a:t>
                </a:r>
                <a:r>
                  <a:rPr lang="en-US" altLang="ko-KR" sz="800" dirty="0" smtClean="0">
                    <a:latin typeface="+mn-ea"/>
                  </a:rPr>
                  <a:t>100EA</a:t>
                </a:r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2781235" y="3819482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54,000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340189" y="3924105"/>
              <a:ext cx="2705093" cy="257369"/>
              <a:chOff x="428349" y="4109814"/>
              <a:chExt cx="2884812" cy="257369"/>
            </a:xfrm>
          </p:grpSpPr>
          <p:sp>
            <p:nvSpPr>
              <p:cNvPr id="278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8349" y="4163851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5193" y="4109814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2MLX1V/BOX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50EA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2979292" y="4111892"/>
                <a:ext cx="333869" cy="253211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품절</a:t>
                </a:r>
                <a:endParaRPr lang="en-US" altLang="ko-KR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1247906" y="2513733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247906" y="2333685"/>
              <a:ext cx="1423086" cy="161983"/>
              <a:chOff x="1382203" y="2300901"/>
              <a:chExt cx="1423086" cy="161983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1382203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6" name="모서리가 둥근 직사각형 275"/>
              <p:cNvSpPr/>
              <p:nvPr/>
            </p:nvSpPr>
            <p:spPr>
              <a:xfrm>
                <a:off x="1867769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>
                <a:off x="2352656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신상품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247906" y="2776978"/>
              <a:ext cx="16513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제조사명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대표코드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A123456781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87" name="모서리가 둥근 직사각형 286"/>
          <p:cNvSpPr/>
          <p:nvPr/>
        </p:nvSpPr>
        <p:spPr>
          <a:xfrm>
            <a:off x="201430" y="425288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326028" y="434420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9" name="직선 연결선 288"/>
          <p:cNvCxnSpPr/>
          <p:nvPr/>
        </p:nvCxnSpPr>
        <p:spPr>
          <a:xfrm>
            <a:off x="201430" y="528373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/>
          <p:cNvGrpSpPr/>
          <p:nvPr/>
        </p:nvGrpSpPr>
        <p:grpSpPr>
          <a:xfrm>
            <a:off x="321957" y="5369554"/>
            <a:ext cx="2755339" cy="276999"/>
            <a:chOff x="418915" y="3505570"/>
            <a:chExt cx="2986199" cy="276999"/>
          </a:xfrm>
        </p:grpSpPr>
        <p:sp>
          <p:nvSpPr>
            <p:cNvPr id="291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321607" y="5672715"/>
            <a:ext cx="2797474" cy="276999"/>
            <a:chOff x="421553" y="3819482"/>
            <a:chExt cx="2986901" cy="276999"/>
          </a:xfrm>
        </p:grpSpPr>
        <p:sp>
          <p:nvSpPr>
            <p:cNvPr id="295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334368" y="5973798"/>
            <a:ext cx="2705093" cy="257369"/>
            <a:chOff x="428349" y="4109814"/>
            <a:chExt cx="2884812" cy="257369"/>
          </a:xfrm>
        </p:grpSpPr>
        <p:sp>
          <p:nvSpPr>
            <p:cNvPr id="299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1242085" y="456342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5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1242085" y="4383378"/>
            <a:ext cx="1423086" cy="161983"/>
            <a:chOff x="1382203" y="2300901"/>
            <a:chExt cx="1423086" cy="161983"/>
          </a:xfrm>
        </p:grpSpPr>
        <p:sp>
          <p:nvSpPr>
            <p:cNvPr id="304" name="모서리가 둥근 직사각형 303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7" name="직사각형 306"/>
          <p:cNvSpPr/>
          <p:nvPr/>
        </p:nvSpPr>
        <p:spPr>
          <a:xfrm>
            <a:off x="1242085" y="482667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A123456789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170728" y="6324179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32459" y="226564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검색결과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93430" y="334796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18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839176"/>
              </p:ext>
            </p:extLst>
          </p:nvPr>
        </p:nvGraphicFramePr>
        <p:xfrm>
          <a:off x="7724950" y="812960"/>
          <a:ext cx="2118956" cy="11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내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재검색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화면과 동일하게 적용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메인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>
                <a:latin typeface="+mn-ea"/>
              </a:rPr>
              <a:t>검색 </a:t>
            </a:r>
            <a:r>
              <a:rPr lang="en-US" altLang="ko-KR" sz="800" dirty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검색결과</a:t>
            </a:r>
            <a:r>
              <a:rPr lang="en-US" altLang="ko-KR" sz="800" dirty="0" smtClean="0">
                <a:latin typeface="+mn-ea"/>
              </a:rPr>
              <a:t> &gt; </a:t>
            </a:r>
            <a:r>
              <a:rPr lang="ko-KR" altLang="en-US" sz="800" dirty="0" smtClean="0">
                <a:latin typeface="+mn-ea"/>
              </a:rPr>
              <a:t>결과 내 </a:t>
            </a:r>
            <a:r>
              <a:rPr lang="ko-KR" altLang="en-US" sz="800" dirty="0" err="1" smtClean="0">
                <a:latin typeface="+mn-ea"/>
              </a:rPr>
              <a:t>재검색</a:t>
            </a:r>
            <a:endParaRPr lang="ko-KR" altLang="en-US" sz="8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68131" y="1608749"/>
            <a:ext cx="9191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판매인기순 ▼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177400" y="1078671"/>
            <a:ext cx="3082467" cy="381050"/>
            <a:chOff x="171050" y="1441383"/>
            <a:chExt cx="3082467" cy="381050"/>
          </a:xfrm>
        </p:grpSpPr>
        <p:sp>
          <p:nvSpPr>
            <p:cNvPr id="70" name="직사각형 69"/>
            <p:cNvSpPr/>
            <p:nvPr/>
          </p:nvSpPr>
          <p:spPr>
            <a:xfrm>
              <a:off x="171050" y="1441383"/>
              <a:ext cx="3082467" cy="381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smtClean="0">
                <a:solidFill>
                  <a:schemeClr val="tx1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06450" y="1515602"/>
              <a:ext cx="2392136" cy="215444"/>
              <a:chOff x="186993" y="1535551"/>
              <a:chExt cx="2392136" cy="21544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86993" y="1535551"/>
                <a:ext cx="14896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내 </a:t>
                </a:r>
                <a:r>
                  <a:rPr lang="ko-KR" altLang="en-US" sz="800" dirty="0" err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재검색</a:t>
                </a:r>
                <a:endPara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247906" y="1712542"/>
                <a:ext cx="13312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 descr="돋보기 아이콘에 대한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278" y="1543168"/>
                <a:ext cx="168126" cy="147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5" name="TextBox 74"/>
          <p:cNvSpPr txBox="1"/>
          <p:nvPr/>
        </p:nvSpPr>
        <p:spPr>
          <a:xfrm>
            <a:off x="177400" y="1616120"/>
            <a:ext cx="81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563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갈매기형 수장 75"/>
          <p:cNvSpPr/>
          <p:nvPr/>
        </p:nvSpPr>
        <p:spPr>
          <a:xfrm flipH="1">
            <a:off x="252703" y="779534"/>
            <a:ext cx="106968" cy="138546"/>
          </a:xfrm>
          <a:prstGeom prst="chevron">
            <a:avLst>
              <a:gd name="adj" fmla="val 7857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311" y="733582"/>
            <a:ext cx="235804" cy="218962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2942538" y="768642"/>
            <a:ext cx="214138" cy="177185"/>
            <a:chOff x="3007810" y="776345"/>
            <a:chExt cx="214138" cy="177185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810" y="779534"/>
              <a:ext cx="173996" cy="173996"/>
            </a:xfrm>
            <a:prstGeom prst="rect">
              <a:avLst/>
            </a:prstGeom>
          </p:spPr>
        </p:pic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3085892" y="776345"/>
              <a:ext cx="136056" cy="1187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b="1" dirty="0" smtClean="0">
                  <a:latin typeface="+mn-ea"/>
                </a:rPr>
                <a:t>1</a:t>
              </a:r>
              <a:endParaRPr lang="ko-KR" altLang="en-US" sz="600" b="1" dirty="0">
                <a:latin typeface="+mn-ea"/>
              </a:endParaRPr>
            </a:p>
          </p:txBody>
        </p:sp>
      </p:grpSp>
      <p:cxnSp>
        <p:nvCxnSpPr>
          <p:cNvPr id="82" name="직선 연결선 81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36" y="1636625"/>
            <a:ext cx="164542" cy="164542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804437" y="1625903"/>
            <a:ext cx="718862" cy="195814"/>
            <a:chOff x="171313" y="2872386"/>
            <a:chExt cx="718862" cy="195814"/>
          </a:xfrm>
        </p:grpSpPr>
        <p:sp>
          <p:nvSpPr>
            <p:cNvPr id="88" name="TextBox 87"/>
            <p:cNvSpPr txBox="1"/>
            <p:nvPr/>
          </p:nvSpPr>
          <p:spPr>
            <a:xfrm>
              <a:off x="171313" y="2872386"/>
              <a:ext cx="691165" cy="195814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 제외</a:t>
              </a: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667002" y="2906453"/>
              <a:ext cx="223173" cy="128429"/>
              <a:chOff x="667002" y="2914257"/>
              <a:chExt cx="223173" cy="128429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667002" y="2914257"/>
                <a:ext cx="223173" cy="12842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74212" y="2927214"/>
                <a:ext cx="97741" cy="1033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endParaRPr lang="ko-KR" altLang="en-US" sz="800">
                  <a:latin typeface="+mn-ea"/>
                </a:endParaRPr>
              </a:p>
            </p:txBody>
          </p:sp>
        </p:grpSp>
      </p:grpSp>
      <p:cxnSp>
        <p:nvCxnSpPr>
          <p:cNvPr id="107" name="직선 연결선 106"/>
          <p:cNvCxnSpPr/>
          <p:nvPr/>
        </p:nvCxnSpPr>
        <p:spPr>
          <a:xfrm>
            <a:off x="182084" y="1846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07251" y="2168860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41011" y="1907263"/>
            <a:ext cx="364368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입점사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78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83" y="1990872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32" y="5277265"/>
            <a:ext cx="360234" cy="360234"/>
          </a:xfrm>
          <a:prstGeom prst="rect">
            <a:avLst/>
          </a:prstGeom>
        </p:spPr>
      </p:pic>
      <p:sp>
        <p:nvSpPr>
          <p:cNvPr id="180" name="모서리가 둥근 직사각형 179"/>
          <p:cNvSpPr/>
          <p:nvPr/>
        </p:nvSpPr>
        <p:spPr>
          <a:xfrm>
            <a:off x="3532026" y="878519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656624" y="969843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2" name="직선 연결선 181"/>
          <p:cNvCxnSpPr/>
          <p:nvPr/>
        </p:nvCxnSpPr>
        <p:spPr>
          <a:xfrm>
            <a:off x="3532026" y="1909372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>
            <a:off x="3652553" y="1995192"/>
            <a:ext cx="2755339" cy="276999"/>
            <a:chOff x="418915" y="3505570"/>
            <a:chExt cx="2986199" cy="276999"/>
          </a:xfrm>
        </p:grpSpPr>
        <p:sp>
          <p:nvSpPr>
            <p:cNvPr id="184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652203" y="2298353"/>
            <a:ext cx="2797474" cy="276999"/>
            <a:chOff x="421553" y="3819482"/>
            <a:chExt cx="2986901" cy="276999"/>
          </a:xfrm>
        </p:grpSpPr>
        <p:sp>
          <p:nvSpPr>
            <p:cNvPr id="188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3664964" y="2599436"/>
            <a:ext cx="2705093" cy="257369"/>
            <a:chOff x="428349" y="4109814"/>
            <a:chExt cx="2884812" cy="257369"/>
          </a:xfrm>
        </p:grpSpPr>
        <p:sp>
          <p:nvSpPr>
            <p:cNvPr id="192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4572681" y="1189064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2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4572681" y="1009016"/>
            <a:ext cx="1423086" cy="161983"/>
            <a:chOff x="1382203" y="2300901"/>
            <a:chExt cx="1423086" cy="161983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4572681" y="1452309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A123456785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532026" y="2937199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656624" y="3028523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3" name="직선 연결선 202"/>
          <p:cNvCxnSpPr/>
          <p:nvPr/>
        </p:nvCxnSpPr>
        <p:spPr>
          <a:xfrm>
            <a:off x="3532026" y="3968052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그룹 203"/>
          <p:cNvGrpSpPr/>
          <p:nvPr/>
        </p:nvGrpSpPr>
        <p:grpSpPr>
          <a:xfrm>
            <a:off x="3652553" y="4053872"/>
            <a:ext cx="2755339" cy="276999"/>
            <a:chOff x="418915" y="3505570"/>
            <a:chExt cx="2986199" cy="276999"/>
          </a:xfrm>
        </p:grpSpPr>
        <p:sp>
          <p:nvSpPr>
            <p:cNvPr id="205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3652203" y="4357033"/>
            <a:ext cx="2797474" cy="276999"/>
            <a:chOff x="421553" y="3819482"/>
            <a:chExt cx="2986901" cy="276999"/>
          </a:xfrm>
        </p:grpSpPr>
        <p:sp>
          <p:nvSpPr>
            <p:cNvPr id="209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3664964" y="4658116"/>
            <a:ext cx="2705093" cy="257369"/>
            <a:chOff x="428349" y="4109814"/>
            <a:chExt cx="2884812" cy="257369"/>
          </a:xfrm>
        </p:grpSpPr>
        <p:sp>
          <p:nvSpPr>
            <p:cNvPr id="213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4572681" y="3247744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/>
              <a:t>(</a:t>
            </a:r>
            <a:r>
              <a:rPr lang="en-US" altLang="ko-KR" sz="900" b="1" dirty="0" smtClean="0"/>
              <a:t>10mg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4572681" y="3067696"/>
            <a:ext cx="1423086" cy="161983"/>
            <a:chOff x="1382203" y="2300901"/>
            <a:chExt cx="1423086" cy="161983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19" name="모서리가 둥근 직사각형 218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0" name="모서리가 둥근 직사각형 219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22" name="직사각형 221"/>
          <p:cNvSpPr/>
          <p:nvPr/>
        </p:nvSpPr>
        <p:spPr>
          <a:xfrm>
            <a:off x="4572681" y="3510989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A123456700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740534" y="5777935"/>
            <a:ext cx="2612231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아래로 당길 시 </a:t>
            </a:r>
            <a:r>
              <a:rPr lang="en-US" altLang="ko-KR" sz="800" dirty="0" smtClean="0">
                <a:latin typeface="+mn-ea"/>
              </a:rPr>
              <a:t>20</a:t>
            </a:r>
            <a:r>
              <a:rPr lang="ko-KR" altLang="en-US" sz="800" dirty="0" smtClean="0">
                <a:latin typeface="+mn-ea"/>
              </a:rPr>
              <a:t>개 목록 추가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3484080" y="6324179"/>
            <a:ext cx="3082467" cy="512759"/>
            <a:chOff x="168636" y="6094330"/>
            <a:chExt cx="3082467" cy="512759"/>
          </a:xfrm>
        </p:grpSpPr>
        <p:sp>
          <p:nvSpPr>
            <p:cNvPr id="235" name="직사각형 234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7" name="그룹 23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239" name="그림 23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240" name="그림 2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245" name="그림 2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246" name="그림 24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255" name="Like">
                <a:extLst>
                  <a:ext uri="{FF2B5EF4-FFF2-40B4-BE49-F238E27FC236}">
                    <a16:creationId xmlns="" xmlns:a16="http://schemas.microsoft.com/office/drawing/2014/main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261" name="타원 26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4267588" y="5242502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484568" y="649882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&lt;&lt; </a:t>
            </a:r>
            <a:r>
              <a:rPr lang="ko-KR" altLang="en-US" sz="800" dirty="0" smtClean="0">
                <a:latin typeface="+mn-ea"/>
              </a:rPr>
              <a:t>이전 이어서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207251" y="2162919"/>
            <a:ext cx="30407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/>
          <p:cNvGrpSpPr/>
          <p:nvPr/>
        </p:nvGrpSpPr>
        <p:grpSpPr>
          <a:xfrm>
            <a:off x="207251" y="2203188"/>
            <a:ext cx="3009623" cy="2003969"/>
            <a:chOff x="207251" y="2203188"/>
            <a:chExt cx="3009623" cy="2003969"/>
          </a:xfrm>
        </p:grpSpPr>
        <p:sp>
          <p:nvSpPr>
            <p:cNvPr id="266" name="모서리가 둥근 직사각형 265"/>
            <p:cNvSpPr/>
            <p:nvPr/>
          </p:nvSpPr>
          <p:spPr>
            <a:xfrm>
              <a:off x="207251" y="2203188"/>
              <a:ext cx="2995509" cy="2003969"/>
            </a:xfrm>
            <a:prstGeom prst="roundRect">
              <a:avLst>
                <a:gd name="adj" fmla="val 46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331849" y="2294512"/>
              <a:ext cx="871826" cy="867136"/>
            </a:xfrm>
            <a:prstGeom prst="roundRect">
              <a:avLst>
                <a:gd name="adj" fmla="val 7546"/>
              </a:avLst>
            </a:prstGeom>
            <a:solidFill>
              <a:srgbClr val="D9D9D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err="1" smtClean="0">
                  <a:solidFill>
                    <a:schemeClr val="bg1"/>
                  </a:solidFill>
                  <a:latin typeface="+mn-ea"/>
                </a:rPr>
                <a:t>img</a:t>
              </a:r>
              <a:endParaRPr lang="ko-KR" altLang="en-US" sz="800" dirty="0" err="1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68" name="직선 연결선 267"/>
            <p:cNvCxnSpPr/>
            <p:nvPr/>
          </p:nvCxnSpPr>
          <p:spPr>
            <a:xfrm>
              <a:off x="207251" y="3234041"/>
              <a:ext cx="29955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그룹 268"/>
            <p:cNvGrpSpPr/>
            <p:nvPr/>
          </p:nvGrpSpPr>
          <p:grpSpPr>
            <a:xfrm>
              <a:off x="327778" y="3319861"/>
              <a:ext cx="2755339" cy="276999"/>
              <a:chOff x="418915" y="3505570"/>
              <a:chExt cx="2986199" cy="276999"/>
            </a:xfrm>
          </p:grpSpPr>
          <p:sp>
            <p:nvSpPr>
              <p:cNvPr id="284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8915" y="3569422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4987" y="3515385"/>
                <a:ext cx="1416296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latin typeface="+mn-ea"/>
                  </a:rPr>
                  <a:t>2MLX1V/BOX 160EA </a:t>
                </a: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2777895" y="3505570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48,000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327428" y="3623022"/>
              <a:ext cx="2797474" cy="276999"/>
              <a:chOff x="421553" y="3819482"/>
              <a:chExt cx="2986901" cy="276999"/>
            </a:xfrm>
          </p:grpSpPr>
          <p:sp>
            <p:nvSpPr>
              <p:cNvPr id="281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1553" y="3883334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7625" y="3829297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latin typeface="+mn-ea"/>
                  </a:rPr>
                  <a:t>2MLX1V/BOX </a:t>
                </a:r>
                <a:r>
                  <a:rPr lang="en-US" altLang="ko-KR" sz="800" dirty="0" smtClean="0">
                    <a:latin typeface="+mn-ea"/>
                  </a:rPr>
                  <a:t>100EA</a:t>
                </a:r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2781235" y="3819482"/>
                <a:ext cx="627219" cy="276999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54,000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원</a:t>
                </a: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~</a:t>
                </a:r>
                <a:endParaRPr lang="en-US" altLang="ko-KR" sz="700" strike="sngStrike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340189" y="3924105"/>
              <a:ext cx="2705093" cy="257369"/>
              <a:chOff x="428349" y="4109814"/>
              <a:chExt cx="2884812" cy="257369"/>
            </a:xfrm>
          </p:grpSpPr>
          <p:sp>
            <p:nvSpPr>
              <p:cNvPr id="278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8349" y="4163851"/>
                <a:ext cx="169080" cy="149295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xmlns="" id="{296E7CBC-E45F-4298-98C3-B16CCA0A178E}"/>
                  </a:ext>
                </a:extLst>
              </p:cNvPr>
              <p:cNvSpPr txBox="1"/>
              <p:nvPr/>
            </p:nvSpPr>
            <p:spPr>
              <a:xfrm>
                <a:off x="685193" y="4109814"/>
                <a:ext cx="1700727" cy="257369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2MLX1V/BOX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50EA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2979292" y="4111892"/>
                <a:ext cx="333869" cy="253211"/>
              </a:xfrm>
              <a:prstGeom prst="rect">
                <a:avLst/>
              </a:prstGeom>
            </p:spPr>
            <p:txBody>
              <a:bodyPr vert="horz" wrap="none" lIns="36000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품절</a:t>
                </a:r>
                <a:endParaRPr lang="en-US" altLang="ko-KR" sz="700" strike="sngStrike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1247906" y="2513733"/>
              <a:ext cx="1968968" cy="28045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 err="1"/>
                <a:t>페린젝트주</a:t>
              </a:r>
              <a:r>
                <a:rPr lang="en-US" altLang="ko-KR" sz="900" b="1" dirty="0"/>
                <a:t>(100mg) </a:t>
              </a:r>
              <a:r>
                <a:rPr lang="en-US" altLang="ko-KR" sz="900" b="1" dirty="0" smtClean="0"/>
                <a:t>2mLx1V</a:t>
              </a:r>
              <a:endParaRPr lang="en-US" altLang="ko-KR" sz="900" b="1" dirty="0" smtClean="0">
                <a:latin typeface="+mn-ea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247906" y="2333685"/>
              <a:ext cx="1423086" cy="161983"/>
              <a:chOff x="1382203" y="2300901"/>
              <a:chExt cx="1423086" cy="161983"/>
            </a:xfrm>
          </p:grpSpPr>
          <p:sp>
            <p:nvSpPr>
              <p:cNvPr id="275" name="모서리가 둥근 직사각형 274"/>
              <p:cNvSpPr/>
              <p:nvPr/>
            </p:nvSpPr>
            <p:spPr>
              <a:xfrm>
                <a:off x="1382203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베스트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6" name="모서리가 둥근 직사각형 275"/>
              <p:cNvSpPr/>
              <p:nvPr/>
            </p:nvSpPr>
            <p:spPr>
              <a:xfrm>
                <a:off x="1867769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en-US" altLang="ko-KR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MD</a:t>
                </a:r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추천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>
                <a:off x="2352656" y="2300901"/>
                <a:ext cx="452633" cy="16198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36000" tIns="36000" rIns="36000" bIns="36000" rtlCol="0" anchor="ctr" anchorCtr="0"/>
              <a:lstStyle/>
              <a:p>
                <a:pPr algn="ctr"/>
                <a:r>
                  <a:rPr lang="ko-KR" altLang="en-US" sz="7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신상품</a:t>
                </a:r>
                <a:endPara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247906" y="2776978"/>
              <a:ext cx="16513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제조사명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JW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중외제약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대표코드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 A123456781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87" name="모서리가 둥근 직사각형 286"/>
          <p:cNvSpPr/>
          <p:nvPr/>
        </p:nvSpPr>
        <p:spPr>
          <a:xfrm>
            <a:off x="201430" y="4252881"/>
            <a:ext cx="2995509" cy="2003969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36000" rIns="36000" bIns="36000" rtlCol="0" anchor="ctr" anchorCtr="0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326028" y="4344205"/>
            <a:ext cx="871826" cy="867136"/>
          </a:xfrm>
          <a:prstGeom prst="roundRect">
            <a:avLst>
              <a:gd name="adj" fmla="val 7546"/>
            </a:avLst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 smtClean="0">
                <a:solidFill>
                  <a:schemeClr val="bg1"/>
                </a:solidFill>
                <a:latin typeface="+mn-ea"/>
              </a:rPr>
              <a:t>img</a:t>
            </a:r>
            <a:endParaRPr lang="ko-KR" altLang="en-US" sz="800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89" name="직선 연결선 288"/>
          <p:cNvCxnSpPr/>
          <p:nvPr/>
        </p:nvCxnSpPr>
        <p:spPr>
          <a:xfrm>
            <a:off x="201430" y="5283734"/>
            <a:ext cx="29955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/>
          <p:cNvGrpSpPr/>
          <p:nvPr/>
        </p:nvGrpSpPr>
        <p:grpSpPr>
          <a:xfrm>
            <a:off x="321957" y="5369554"/>
            <a:ext cx="2755339" cy="276999"/>
            <a:chOff x="418915" y="3505570"/>
            <a:chExt cx="2986199" cy="276999"/>
          </a:xfrm>
        </p:grpSpPr>
        <p:sp>
          <p:nvSpPr>
            <p:cNvPr id="291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8915" y="3569422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4987" y="3515385"/>
              <a:ext cx="1416296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2MLX1V/BOX 160EA </a:t>
              </a:r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2777895" y="3505570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48,000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4" name="그룹 293"/>
          <p:cNvGrpSpPr/>
          <p:nvPr/>
        </p:nvGrpSpPr>
        <p:grpSpPr>
          <a:xfrm>
            <a:off x="321607" y="5672715"/>
            <a:ext cx="2797474" cy="276999"/>
            <a:chOff x="421553" y="3819482"/>
            <a:chExt cx="2986901" cy="276999"/>
          </a:xfrm>
        </p:grpSpPr>
        <p:sp>
          <p:nvSpPr>
            <p:cNvPr id="295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1553" y="3883334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7625" y="3829297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latin typeface="+mn-ea"/>
                </a:rPr>
                <a:t>2MLX1V/BOX </a:t>
              </a:r>
              <a:r>
                <a:rPr lang="en-US" altLang="ko-KR" sz="800" dirty="0" smtClean="0">
                  <a:latin typeface="+mn-ea"/>
                </a:rPr>
                <a:t>100EA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781235" y="3819482"/>
              <a:ext cx="627219" cy="276999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54,000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~</a:t>
              </a:r>
              <a:endParaRPr lang="en-US" altLang="ko-KR" sz="700" strike="sngStrike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334368" y="5973798"/>
            <a:ext cx="2705093" cy="257369"/>
            <a:chOff x="428349" y="4109814"/>
            <a:chExt cx="2884812" cy="257369"/>
          </a:xfrm>
        </p:grpSpPr>
        <p:sp>
          <p:nvSpPr>
            <p:cNvPr id="299" name="Like">
              <a:extLst>
                <a:ext uri="{FF2B5EF4-FFF2-40B4-BE49-F238E27FC236}">
                  <a16:creationId xmlns:a16="http://schemas.microsoft.com/office/drawing/2014/main" xmlns="" id="{AEE5A28C-3F25-41F4-B8BB-B2936185E8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349" y="4163851"/>
              <a:ext cx="169080" cy="149295"/>
            </a:xfrm>
            <a:custGeom>
              <a:avLst/>
              <a:gdLst>
                <a:gd name="T0" fmla="*/ 174 w 614"/>
                <a:gd name="T1" fmla="*/ 0 h 538"/>
                <a:gd name="T2" fmla="*/ 0 w 614"/>
                <a:gd name="T3" fmla="*/ 174 h 538"/>
                <a:gd name="T4" fmla="*/ 299 w 614"/>
                <a:gd name="T5" fmla="*/ 531 h 538"/>
                <a:gd name="T6" fmla="*/ 307 w 614"/>
                <a:gd name="T7" fmla="*/ 538 h 538"/>
                <a:gd name="T8" fmla="*/ 315 w 614"/>
                <a:gd name="T9" fmla="*/ 531 h 538"/>
                <a:gd name="T10" fmla="*/ 614 w 614"/>
                <a:gd name="T11" fmla="*/ 174 h 538"/>
                <a:gd name="T12" fmla="*/ 440 w 614"/>
                <a:gd name="T13" fmla="*/ 0 h 538"/>
                <a:gd name="T14" fmla="*/ 307 w 614"/>
                <a:gd name="T15" fmla="*/ 65 h 538"/>
                <a:gd name="T16" fmla="*/ 174 w 614"/>
                <a:gd name="T17" fmla="*/ 0 h 538"/>
                <a:gd name="T18" fmla="*/ 174 w 614"/>
                <a:gd name="T19" fmla="*/ 27 h 538"/>
                <a:gd name="T20" fmla="*/ 296 w 614"/>
                <a:gd name="T21" fmla="*/ 93 h 538"/>
                <a:gd name="T22" fmla="*/ 307 w 614"/>
                <a:gd name="T23" fmla="*/ 110 h 538"/>
                <a:gd name="T24" fmla="*/ 318 w 614"/>
                <a:gd name="T25" fmla="*/ 93 h 538"/>
                <a:gd name="T26" fmla="*/ 440 w 614"/>
                <a:gd name="T27" fmla="*/ 27 h 538"/>
                <a:gd name="T28" fmla="*/ 587 w 614"/>
                <a:gd name="T29" fmla="*/ 174 h 538"/>
                <a:gd name="T30" fmla="*/ 307 w 614"/>
                <a:gd name="T31" fmla="*/ 504 h 538"/>
                <a:gd name="T32" fmla="*/ 27 w 614"/>
                <a:gd name="T33" fmla="*/ 174 h 538"/>
                <a:gd name="T34" fmla="*/ 174 w 614"/>
                <a:gd name="T35" fmla="*/ 27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4" h="538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371"/>
                    <a:pt x="223" y="468"/>
                    <a:pt x="299" y="531"/>
                  </a:cubicBezTo>
                  <a:lnTo>
                    <a:pt x="307" y="538"/>
                  </a:lnTo>
                  <a:lnTo>
                    <a:pt x="315" y="531"/>
                  </a:lnTo>
                  <a:cubicBezTo>
                    <a:pt x="391" y="468"/>
                    <a:pt x="614" y="371"/>
                    <a:pt x="614" y="174"/>
                  </a:cubicBezTo>
                  <a:cubicBezTo>
                    <a:pt x="614" y="78"/>
                    <a:pt x="536" y="0"/>
                    <a:pt x="440" y="0"/>
                  </a:cubicBezTo>
                  <a:cubicBezTo>
                    <a:pt x="386" y="0"/>
                    <a:pt x="339" y="26"/>
                    <a:pt x="307" y="65"/>
                  </a:cubicBezTo>
                  <a:cubicBezTo>
                    <a:pt x="275" y="26"/>
                    <a:pt x="228" y="0"/>
                    <a:pt x="174" y="0"/>
                  </a:cubicBezTo>
                  <a:close/>
                  <a:moveTo>
                    <a:pt x="174" y="27"/>
                  </a:moveTo>
                  <a:cubicBezTo>
                    <a:pt x="225" y="27"/>
                    <a:pt x="269" y="53"/>
                    <a:pt x="296" y="93"/>
                  </a:cubicBezTo>
                  <a:lnTo>
                    <a:pt x="307" y="110"/>
                  </a:lnTo>
                  <a:lnTo>
                    <a:pt x="318" y="93"/>
                  </a:lnTo>
                  <a:cubicBezTo>
                    <a:pt x="344" y="53"/>
                    <a:pt x="389" y="27"/>
                    <a:pt x="440" y="27"/>
                  </a:cubicBezTo>
                  <a:cubicBezTo>
                    <a:pt x="521" y="27"/>
                    <a:pt x="587" y="93"/>
                    <a:pt x="587" y="174"/>
                  </a:cubicBezTo>
                  <a:cubicBezTo>
                    <a:pt x="587" y="346"/>
                    <a:pt x="395" y="435"/>
                    <a:pt x="307" y="504"/>
                  </a:cubicBezTo>
                  <a:cubicBezTo>
                    <a:pt x="219" y="435"/>
                    <a:pt x="27" y="346"/>
                    <a:pt x="27" y="174"/>
                  </a:cubicBezTo>
                  <a:cubicBezTo>
                    <a:pt x="27" y="93"/>
                    <a:pt x="92" y="27"/>
                    <a:pt x="174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xmlns="" id="{296E7CBC-E45F-4298-98C3-B16CCA0A178E}"/>
                </a:ext>
              </a:extLst>
            </p:cNvPr>
            <p:cNvSpPr txBox="1"/>
            <p:nvPr/>
          </p:nvSpPr>
          <p:spPr>
            <a:xfrm>
              <a:off x="685193" y="4109814"/>
              <a:ext cx="1700727" cy="257369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 anchor="ctr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2MLX1V/BOX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50EA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2979292" y="4111892"/>
              <a:ext cx="333869" cy="253211"/>
            </a:xfrm>
            <a:prstGeom prst="rect">
              <a:avLst/>
            </a:prstGeom>
          </p:spPr>
          <p:txBody>
            <a:bodyPr vert="horz" wrap="none" lIns="3600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품절</a:t>
              </a:r>
              <a:endParaRPr lang="en-US" altLang="ko-KR" sz="700" strike="sngStrike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296E7CBC-E45F-4298-98C3-B16CCA0A178E}"/>
              </a:ext>
            </a:extLst>
          </p:cNvPr>
          <p:cNvSpPr txBox="1"/>
          <p:nvPr/>
        </p:nvSpPr>
        <p:spPr>
          <a:xfrm>
            <a:off x="1242085" y="4563426"/>
            <a:ext cx="1968968" cy="280452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/>
              <a:t>페린젝트주</a:t>
            </a:r>
            <a:r>
              <a:rPr lang="en-US" altLang="ko-KR" sz="900" b="1" dirty="0" smtClean="0"/>
              <a:t>(</a:t>
            </a:r>
            <a:r>
              <a:rPr lang="en-US" altLang="ko-KR" sz="900" b="1" dirty="0"/>
              <a:t>5</a:t>
            </a:r>
            <a:r>
              <a:rPr lang="en-US" altLang="ko-KR" sz="900" b="1" dirty="0" smtClean="0"/>
              <a:t>0mg</a:t>
            </a:r>
            <a:r>
              <a:rPr lang="en-US" altLang="ko-KR" sz="900" b="1" dirty="0"/>
              <a:t>) </a:t>
            </a:r>
            <a:r>
              <a:rPr lang="en-US" altLang="ko-KR" sz="900" b="1" dirty="0" smtClean="0"/>
              <a:t>2mLx1V</a:t>
            </a:r>
            <a:endParaRPr lang="en-US" altLang="ko-KR" sz="900" b="1" dirty="0" smtClean="0">
              <a:latin typeface="+mn-ea"/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1242085" y="4383378"/>
            <a:ext cx="1423086" cy="161983"/>
            <a:chOff x="1382203" y="2300901"/>
            <a:chExt cx="1423086" cy="161983"/>
          </a:xfrm>
        </p:grpSpPr>
        <p:sp>
          <p:nvSpPr>
            <p:cNvPr id="304" name="모서리가 둥근 직사각형 303"/>
            <p:cNvSpPr/>
            <p:nvPr/>
          </p:nvSpPr>
          <p:spPr>
            <a:xfrm>
              <a:off x="1382203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베스트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5" name="모서리가 둥근 직사각형 304"/>
            <p:cNvSpPr/>
            <p:nvPr/>
          </p:nvSpPr>
          <p:spPr>
            <a:xfrm>
              <a:off x="1867769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MD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추천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2352656" y="2300901"/>
              <a:ext cx="452633" cy="16198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tIns="36000" rIns="36000" bIns="36000" rtlCol="0" anchor="ctr" anchorCtr="0"/>
            <a:lstStyle/>
            <a:p>
              <a:pPr algn="ctr"/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신상품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307" name="직사각형 306"/>
          <p:cNvSpPr/>
          <p:nvPr/>
        </p:nvSpPr>
        <p:spPr>
          <a:xfrm>
            <a:off x="1242085" y="4826671"/>
            <a:ext cx="1651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JW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중외제약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대표코드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A123456789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170728" y="6324179"/>
            <a:ext cx="3095809" cy="1251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atin typeface="+mn-ea"/>
              </a:rPr>
              <a:t>다음 이어서 </a:t>
            </a:r>
            <a:r>
              <a:rPr lang="en-US" altLang="ko-KR" sz="800" dirty="0" smtClean="0">
                <a:latin typeface="+mn-ea"/>
              </a:rPr>
              <a:t>&gt;&gt;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1" name="타원 310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132459" y="2265640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935443" y="744653"/>
            <a:ext cx="1551011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</a:rPr>
              <a:t>검색결과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56985" y="1139674"/>
            <a:ext cx="570056" cy="195814"/>
          </a:xfrm>
          <a:prstGeom prst="rect">
            <a:avLst/>
          </a:prstGeom>
          <a:noFill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중외</a:t>
            </a:r>
          </a:p>
        </p:txBody>
      </p:sp>
    </p:spTree>
    <p:extLst>
      <p:ext uri="{BB962C8B-B14F-4D97-AF65-F5344CB8AC3E}">
        <p14:creationId xmlns:p14="http://schemas.microsoft.com/office/powerpoint/2010/main" val="29326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D95B605-182C-43DB-B8E0-DE1FB2F15F7B}"/>
              </a:ext>
            </a:extLst>
          </p:cNvPr>
          <p:cNvSpPr/>
          <p:nvPr/>
        </p:nvSpPr>
        <p:spPr>
          <a:xfrm>
            <a:off x="298065" y="5134896"/>
            <a:ext cx="1124126" cy="28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2953002-0AD6-45E2-8306-7E28117EC2AE}"/>
              </a:ext>
            </a:extLst>
          </p:cNvPr>
          <p:cNvSpPr/>
          <p:nvPr/>
        </p:nvSpPr>
        <p:spPr>
          <a:xfrm>
            <a:off x="1491865" y="5134896"/>
            <a:ext cx="1124126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C89C1308-2B33-4D16-80A1-0D68C8410352}"/>
              </a:ext>
            </a:extLst>
          </p:cNvPr>
          <p:cNvGrpSpPr/>
          <p:nvPr/>
        </p:nvGrpSpPr>
        <p:grpSpPr>
          <a:xfrm>
            <a:off x="6475277" y="6098916"/>
            <a:ext cx="1376825" cy="144000"/>
            <a:chOff x="4762500" y="3246124"/>
            <a:chExt cx="1376825" cy="144000"/>
          </a:xfrm>
        </p:grpSpPr>
        <p:pic>
          <p:nvPicPr>
            <p:cNvPr id="17" name="Picture 2">
              <a:extLst>
                <a:ext uri="{FF2B5EF4-FFF2-40B4-BE49-F238E27FC236}">
                  <a16:creationId xmlns="" xmlns:a16="http://schemas.microsoft.com/office/drawing/2014/main" id="{45324DF2-E1D8-4F20-83CE-9F5DD407B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1" b="2381"/>
            <a:stretch/>
          </p:blipFill>
          <p:spPr bwMode="auto">
            <a:xfrm>
              <a:off x="4762500" y="3246124"/>
              <a:ext cx="144000" cy="1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>
              <a:extLst>
                <a:ext uri="{FF2B5EF4-FFF2-40B4-BE49-F238E27FC236}">
                  <a16:creationId xmlns="" xmlns:a16="http://schemas.microsoft.com/office/drawing/2014/main" id="{5546431E-33C0-4F53-A5FE-AD9767A9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869" y="3248875"/>
              <a:ext cx="11934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부운영자관리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A3D9756-4337-4B89-AF2A-5ACD36A4D33F}"/>
              </a:ext>
            </a:extLst>
          </p:cNvPr>
          <p:cNvSpPr/>
          <p:nvPr/>
        </p:nvSpPr>
        <p:spPr>
          <a:xfrm>
            <a:off x="5531952" y="6112915"/>
            <a:ext cx="158400" cy="158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292997A-6EAD-4BFF-80C3-FB79D5AE19A6}"/>
              </a:ext>
            </a:extLst>
          </p:cNvPr>
          <p:cNvSpPr/>
          <p:nvPr/>
        </p:nvSpPr>
        <p:spPr>
          <a:xfrm>
            <a:off x="5789127" y="6112915"/>
            <a:ext cx="158400" cy="158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B093855-049F-4673-9933-DB08C37139D8}"/>
              </a:ext>
            </a:extLst>
          </p:cNvPr>
          <p:cNvSpPr/>
          <p:nvPr/>
        </p:nvSpPr>
        <p:spPr>
          <a:xfrm>
            <a:off x="6046302" y="6112915"/>
            <a:ext cx="158400" cy="158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FFFF"/>
                </a:solidFill>
                <a:latin typeface="+mn-ea"/>
              </a:rPr>
              <a:t>1</a:t>
            </a:r>
            <a:endParaRPr lang="ko-KR" altLang="en-US" sz="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5A5517-ABF3-4B80-BC32-439337F6C707}"/>
              </a:ext>
            </a:extLst>
          </p:cNvPr>
          <p:cNvSpPr/>
          <p:nvPr/>
        </p:nvSpPr>
        <p:spPr>
          <a:xfrm>
            <a:off x="7766807" y="6070632"/>
            <a:ext cx="400506" cy="2470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1B63D23-1E85-479D-B085-C5F21A67F7EC}"/>
              </a:ext>
            </a:extLst>
          </p:cNvPr>
          <p:cNvSpPr/>
          <p:nvPr/>
        </p:nvSpPr>
        <p:spPr>
          <a:xfrm>
            <a:off x="8269183" y="6070632"/>
            <a:ext cx="400506" cy="2470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7A210F5-B190-41FF-9476-1957BFCBD18E}"/>
              </a:ext>
            </a:extLst>
          </p:cNvPr>
          <p:cNvSpPr/>
          <p:nvPr/>
        </p:nvSpPr>
        <p:spPr>
          <a:xfrm>
            <a:off x="8799379" y="6055663"/>
            <a:ext cx="400506" cy="247049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0A46EE0-1A07-4583-BC69-70B96327B74F}"/>
              </a:ext>
            </a:extLst>
          </p:cNvPr>
          <p:cNvSpPr txBox="1"/>
          <p:nvPr/>
        </p:nvSpPr>
        <p:spPr>
          <a:xfrm>
            <a:off x="1068471" y="132288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  ● ○    □ ■  </a:t>
            </a:r>
            <a:r>
              <a:rPr lang="ko-KR" altLang="en-US" sz="800" dirty="0">
                <a:latin typeface="+mn-ea"/>
                <a:sym typeface="Wingdings"/>
              </a:rPr>
              <a:t>    </a:t>
            </a:r>
            <a:r>
              <a:rPr lang="ko-KR" altLang="en-US" sz="800" dirty="0">
                <a:latin typeface="+mn-ea"/>
              </a:rPr>
              <a:t>●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○○○     </a:t>
            </a:r>
            <a:r>
              <a:rPr lang="ko-KR" altLang="en-US" sz="800" dirty="0">
                <a:latin typeface="+mn-ea"/>
              </a:rPr>
              <a:t>★☆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0FA70C9-0930-46E6-8684-781BF5B05C2F}"/>
              </a:ext>
            </a:extLst>
          </p:cNvPr>
          <p:cNvSpPr/>
          <p:nvPr/>
        </p:nvSpPr>
        <p:spPr>
          <a:xfrm>
            <a:off x="29719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CE05FD4-BF93-4ECF-94E5-A51903A68F3D}"/>
              </a:ext>
            </a:extLst>
          </p:cNvPr>
          <p:cNvSpPr/>
          <p:nvPr/>
        </p:nvSpPr>
        <p:spPr>
          <a:xfrm>
            <a:off x="1624344" y="3514102"/>
            <a:ext cx="116040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4215EFB-916E-4F27-8262-D9DBE118138E}"/>
              </a:ext>
            </a:extLst>
          </p:cNvPr>
          <p:cNvSpPr/>
          <p:nvPr/>
        </p:nvSpPr>
        <p:spPr>
          <a:xfrm>
            <a:off x="2822849" y="3514102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직접입력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B2D6A88-ED8E-4281-96C2-AC02999A0DE8}"/>
              </a:ext>
            </a:extLst>
          </p:cNvPr>
          <p:cNvSpPr/>
          <p:nvPr/>
        </p:nvSpPr>
        <p:spPr>
          <a:xfrm>
            <a:off x="3794849" y="3514102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8DAEAD3-558C-479A-8A1A-A8D35E031770}"/>
              </a:ext>
            </a:extLst>
          </p:cNvPr>
          <p:cNvSpPr/>
          <p:nvPr/>
        </p:nvSpPr>
        <p:spPr>
          <a:xfrm>
            <a:off x="297194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2F0B600-38B7-4E6F-9BE2-0A7C261D0EDB}"/>
              </a:ext>
            </a:extLst>
          </p:cNvPr>
          <p:cNvSpPr/>
          <p:nvPr/>
        </p:nvSpPr>
        <p:spPr>
          <a:xfrm>
            <a:off x="877396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B2E5312-2D85-4846-8B3F-FBC1562123A2}"/>
              </a:ext>
            </a:extLst>
          </p:cNvPr>
          <p:cNvSpPr/>
          <p:nvPr/>
        </p:nvSpPr>
        <p:spPr>
          <a:xfrm>
            <a:off x="1457599" y="3249028"/>
            <a:ext cx="432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1730321-C9ED-437E-8E11-5CCCA1F91284}"/>
              </a:ext>
            </a:extLst>
          </p:cNvPr>
          <p:cNvSpPr/>
          <p:nvPr/>
        </p:nvSpPr>
        <p:spPr>
          <a:xfrm>
            <a:off x="585194" y="3249028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3" name="Rectangle 91">
            <a:extLst>
              <a:ext uri="{FF2B5EF4-FFF2-40B4-BE49-F238E27FC236}">
                <a16:creationId xmlns="" xmlns:a16="http://schemas.microsoft.com/office/drawing/2014/main" id="{D7D87FD5-E165-467A-80BA-7B531C8A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Rectangle 91">
            <a:extLst>
              <a:ext uri="{FF2B5EF4-FFF2-40B4-BE49-F238E27FC236}">
                <a16:creationId xmlns="" xmlns:a16="http://schemas.microsoft.com/office/drawing/2014/main" id="{131B4E1B-3C4C-48BB-8D0A-3FAB68D4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3E1DDC6E-0B26-4049-88E7-1F3C660B0325}"/>
              </a:ext>
            </a:extLst>
          </p:cNvPr>
          <p:cNvSpPr/>
          <p:nvPr/>
        </p:nvSpPr>
        <p:spPr>
          <a:xfrm>
            <a:off x="28466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E0F417E-3A6C-4DB8-AEDC-9D9B41548E83}"/>
              </a:ext>
            </a:extLst>
          </p:cNvPr>
          <p:cNvSpPr/>
          <p:nvPr/>
        </p:nvSpPr>
        <p:spPr>
          <a:xfrm>
            <a:off x="1102538" y="4647489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47" name="Rectangle 91">
            <a:extLst>
              <a:ext uri="{FF2B5EF4-FFF2-40B4-BE49-F238E27FC236}">
                <a16:creationId xmlns="" xmlns:a16="http://schemas.microsoft.com/office/drawing/2014/main" id="{09EB3D6B-F443-45E9-867E-6AB1FC24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394515"/>
            <a:ext cx="920104" cy="14446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기타</a:t>
            </a:r>
          </a:p>
        </p:txBody>
      </p:sp>
      <p:sp>
        <p:nvSpPr>
          <p:cNvPr id="48" name="Rectangle 91">
            <a:extLst>
              <a:ext uri="{FF2B5EF4-FFF2-40B4-BE49-F238E27FC236}">
                <a16:creationId xmlns="" xmlns:a16="http://schemas.microsoft.com/office/drawing/2014/main" id="{F7056C32-20B6-4E8C-8B3F-414BD15A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9" name="Rectangle 91">
            <a:extLst>
              <a:ext uri="{FF2B5EF4-FFF2-40B4-BE49-F238E27FC236}">
                <a16:creationId xmlns="" xmlns:a16="http://schemas.microsoft.com/office/drawing/2014/main" id="{740797F8-D410-4B5D-A04C-500AA460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394516"/>
            <a:ext cx="299880" cy="14446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 defTabSz="914400" latinLnBrk="1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8607CA6-CF14-408F-B59B-2BDE6CFE01DB}"/>
              </a:ext>
            </a:extLst>
          </p:cNvPr>
          <p:cNvGrpSpPr/>
          <p:nvPr/>
        </p:nvGrpSpPr>
        <p:grpSpPr>
          <a:xfrm>
            <a:off x="6468177" y="6366001"/>
            <a:ext cx="1301456" cy="123111"/>
            <a:chOff x="7994918" y="3904175"/>
            <a:chExt cx="1301456" cy="123111"/>
          </a:xfrm>
        </p:grpSpPr>
        <p:pic>
          <p:nvPicPr>
            <p:cNvPr id="51" name="Picture 2">
              <a:extLst>
                <a:ext uri="{FF2B5EF4-FFF2-40B4-BE49-F238E27FC236}">
                  <a16:creationId xmlns="" xmlns:a16="http://schemas.microsoft.com/office/drawing/2014/main" id="{D113F48D-068C-42B2-A496-13FC027C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6">
              <a:extLst>
                <a:ext uri="{FF2B5EF4-FFF2-40B4-BE49-F238E27FC236}">
                  <a16:creationId xmlns="" xmlns:a16="http://schemas.microsoft.com/office/drawing/2014/main" id="{DEE36E43-C688-43EB-B6E6-336A5D932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8" y="3904175"/>
              <a:ext cx="119345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상품정보고시관리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582B78F-0ED4-4E7A-A7FC-00C640EA19C9}"/>
              </a:ext>
            </a:extLst>
          </p:cNvPr>
          <p:cNvSpPr/>
          <p:nvPr/>
        </p:nvSpPr>
        <p:spPr>
          <a:xfrm>
            <a:off x="297195" y="2711727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서울 서초구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신반포로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49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길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12 (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잠원동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하늘정원빌딩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AB3BF72-33F2-4DF9-96CB-1FF6239EC7F3}"/>
              </a:ext>
            </a:extLst>
          </p:cNvPr>
          <p:cNvSpPr/>
          <p:nvPr/>
        </p:nvSpPr>
        <p:spPr>
          <a:xfrm>
            <a:off x="297194" y="2891633"/>
            <a:ext cx="4906903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층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FD5E80A-79BC-4B44-85CD-F3EA2A60EF1A}"/>
              </a:ext>
            </a:extLst>
          </p:cNvPr>
          <p:cNvSpPr/>
          <p:nvPr/>
        </p:nvSpPr>
        <p:spPr>
          <a:xfrm>
            <a:off x="297189" y="2531821"/>
            <a:ext cx="1159779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06531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Rectangle 91">
            <a:extLst>
              <a:ext uri="{FF2B5EF4-FFF2-40B4-BE49-F238E27FC236}">
                <a16:creationId xmlns="" xmlns:a16="http://schemas.microsoft.com/office/drawing/2014/main" id="{94A79004-1A20-4B2C-AA04-C01C0EBB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57" y="2531828"/>
            <a:ext cx="648000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우편번호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33DDA145-7633-4D7D-AE3A-DBC90AC4C36B}"/>
              </a:ext>
            </a:extLst>
          </p:cNvPr>
          <p:cNvCxnSpPr>
            <a:cxnSpLocks/>
          </p:cNvCxnSpPr>
          <p:nvPr/>
        </p:nvCxnSpPr>
        <p:spPr>
          <a:xfrm>
            <a:off x="7795861" y="6523225"/>
            <a:ext cx="473322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="" xmlns:a16="http://schemas.microsoft.com/office/drawing/2014/main" id="{AB373D37-CB8B-44E4-8F6B-9ACB128BBCAA}"/>
              </a:ext>
            </a:extLst>
          </p:cNvPr>
          <p:cNvCxnSpPr>
            <a:cxnSpLocks/>
          </p:cNvCxnSpPr>
          <p:nvPr/>
        </p:nvCxnSpPr>
        <p:spPr>
          <a:xfrm>
            <a:off x="8565231" y="6427556"/>
            <a:ext cx="473322" cy="233739"/>
          </a:xfrm>
          <a:prstGeom prst="bentConnector3">
            <a:avLst/>
          </a:prstGeom>
          <a:ln>
            <a:solidFill>
              <a:schemeClr val="accent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91">
            <a:extLst>
              <a:ext uri="{FF2B5EF4-FFF2-40B4-BE49-F238E27FC236}">
                <a16:creationId xmlns="" xmlns:a16="http://schemas.microsoft.com/office/drawing/2014/main" id="{E3755307-C4BE-4FB9-B198-FA23FB11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" y="3816210"/>
            <a:ext cx="54000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dirty="0">
                <a:latin typeface="+mn-ea"/>
              </a:rPr>
              <a:t>파일선택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55E5FB-004D-4580-BAF3-1EFD31B3178C}"/>
              </a:ext>
            </a:extLst>
          </p:cNvPr>
          <p:cNvSpPr txBox="1"/>
          <p:nvPr/>
        </p:nvSpPr>
        <p:spPr>
          <a:xfrm>
            <a:off x="812480" y="378071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선택된 파일 없음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ABA5F441-E1F2-4751-999C-65A71C78F211}"/>
              </a:ext>
            </a:extLst>
          </p:cNvPr>
          <p:cNvSpPr/>
          <p:nvPr/>
        </p:nvSpPr>
        <p:spPr>
          <a:xfrm>
            <a:off x="5514681" y="2350057"/>
            <a:ext cx="2410950" cy="140253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0D3DCDD1-7B1A-4740-86DC-21055B783D97}"/>
              </a:ext>
            </a:extLst>
          </p:cNvPr>
          <p:cNvCxnSpPr>
            <a:cxnSpLocks/>
          </p:cNvCxnSpPr>
          <p:nvPr/>
        </p:nvCxnSpPr>
        <p:spPr>
          <a:xfrm>
            <a:off x="5622680" y="2638587"/>
            <a:ext cx="22115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7547952-CD9C-46B6-978B-8174CED6B2F7}"/>
              </a:ext>
            </a:extLst>
          </p:cNvPr>
          <p:cNvGrpSpPr/>
          <p:nvPr/>
        </p:nvGrpSpPr>
        <p:grpSpPr>
          <a:xfrm>
            <a:off x="5622680" y="2449425"/>
            <a:ext cx="942694" cy="123111"/>
            <a:chOff x="7994918" y="3904175"/>
            <a:chExt cx="942694" cy="123111"/>
          </a:xfrm>
        </p:grpSpPr>
        <p:pic>
          <p:nvPicPr>
            <p:cNvPr id="69" name="Picture 2">
              <a:extLst>
                <a:ext uri="{FF2B5EF4-FFF2-40B4-BE49-F238E27FC236}">
                  <a16:creationId xmlns="" xmlns:a16="http://schemas.microsoft.com/office/drawing/2014/main" id="{F1760947-026C-4712-9466-6CFD12672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4918" y="3911730"/>
              <a:ext cx="108000" cy="1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6">
              <a:extLst>
                <a:ext uri="{FF2B5EF4-FFF2-40B4-BE49-F238E27FC236}">
                  <a16:creationId xmlns="" xmlns:a16="http://schemas.microsoft.com/office/drawing/2014/main" id="{9D23D3A6-32D7-44D7-8482-3580D334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2917" y="3904175"/>
              <a:ext cx="834695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 anchor="ctr">
              <a:spAutoFit/>
            </a:bodyPr>
            <a:lstStyle>
              <a:lvl1pPr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900" b="1">
                  <a:solidFill>
                    <a:schemeClr val="hlink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800">
                  <a:solidFill>
                    <a:schemeClr val="tx1"/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9EF16A0-7DB7-4CBB-89F7-F0706034DB80}"/>
              </a:ext>
            </a:extLst>
          </p:cNvPr>
          <p:cNvSpPr/>
          <p:nvPr/>
        </p:nvSpPr>
        <p:spPr>
          <a:xfrm>
            <a:off x="6046302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07512D-FA6D-496B-99D2-84859D3F311E}"/>
              </a:ext>
            </a:extLst>
          </p:cNvPr>
          <p:cNvSpPr/>
          <p:nvPr/>
        </p:nvSpPr>
        <p:spPr>
          <a:xfrm>
            <a:off x="6798777" y="3406822"/>
            <a:ext cx="673854" cy="252028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FE8EDAF-35C2-43DF-9E63-35C99053A1EF}"/>
              </a:ext>
            </a:extLst>
          </p:cNvPr>
          <p:cNvSpPr/>
          <p:nvPr/>
        </p:nvSpPr>
        <p:spPr>
          <a:xfrm>
            <a:off x="7781631" y="2357455"/>
            <a:ext cx="144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4" name="Picture 2" descr="http://mimp.mallstore.co.kr/nmanager/imgs/icon/icon_tip.gif">
            <a:extLst>
              <a:ext uri="{FF2B5EF4-FFF2-40B4-BE49-F238E27FC236}">
                <a16:creationId xmlns="" xmlns:a16="http://schemas.microsoft.com/office/drawing/2014/main" id="{FA3602B9-7786-45E9-BE89-04C1CD61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5" y="1335529"/>
            <a:ext cx="2571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1AB8A6DA-4D1F-4F42-98F9-24AF7C78E2F4}"/>
              </a:ext>
            </a:extLst>
          </p:cNvPr>
          <p:cNvSpPr/>
          <p:nvPr/>
        </p:nvSpPr>
        <p:spPr>
          <a:xfrm>
            <a:off x="2394882" y="5940994"/>
            <a:ext cx="2854306" cy="23664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이하 생략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AB288A4D-6DB6-41A2-BF9D-9998DB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8414"/>
              </p:ext>
            </p:extLst>
          </p:nvPr>
        </p:nvGraphicFramePr>
        <p:xfrm>
          <a:off x="5531402" y="3944582"/>
          <a:ext cx="2534749" cy="691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5284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68E445C3-803E-4A0F-9EB8-22CD2B2F3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42" y="286518"/>
            <a:ext cx="6125448" cy="1862889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59C294D-CF30-4EF6-A493-54C852009903}"/>
              </a:ext>
            </a:extLst>
          </p:cNvPr>
          <p:cNvSpPr/>
          <p:nvPr/>
        </p:nvSpPr>
        <p:spPr>
          <a:xfrm>
            <a:off x="327535" y="5955067"/>
            <a:ext cx="1440000" cy="216000"/>
          </a:xfrm>
          <a:prstGeom prst="rect">
            <a:avLst/>
          </a:prstGeom>
          <a:solidFill>
            <a:srgbClr val="E71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spc="-100" dirty="0">
                <a:solidFill>
                  <a:schemeClr val="bg1"/>
                </a:solidFill>
                <a:latin typeface="+mn-ea"/>
              </a:rPr>
              <a:t>주석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5F93288D-5874-4AA3-95F0-AF2894876415}"/>
              </a:ext>
            </a:extLst>
          </p:cNvPr>
          <p:cNvGrpSpPr/>
          <p:nvPr/>
        </p:nvGrpSpPr>
        <p:grpSpPr>
          <a:xfrm>
            <a:off x="8084738" y="2346010"/>
            <a:ext cx="1113070" cy="1091245"/>
            <a:chOff x="4094244" y="5516684"/>
            <a:chExt cx="479160" cy="479160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673EAAED-FAA9-4387-A7FD-345EF3439FBF}"/>
                </a:ext>
              </a:extLst>
            </p:cNvPr>
            <p:cNvSpPr/>
            <p:nvPr/>
          </p:nvSpPr>
          <p:spPr>
            <a:xfrm>
              <a:off x="4094244" y="5516684"/>
              <a:ext cx="479160" cy="479160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799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490F225A-0992-4C33-8241-2A714B4BC96B}"/>
                </a:ext>
              </a:extLst>
            </p:cNvPr>
            <p:cNvCxnSpPr/>
            <p:nvPr/>
          </p:nvCxnSpPr>
          <p:spPr>
            <a:xfrm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8738FD04-CB90-44BA-888A-3005661D8719}"/>
                </a:ext>
              </a:extLst>
            </p:cNvPr>
            <p:cNvCxnSpPr/>
            <p:nvPr/>
          </p:nvCxnSpPr>
          <p:spPr>
            <a:xfrm flipH="1">
              <a:off x="4094244" y="5516684"/>
              <a:ext cx="479160" cy="479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4719DEE-E73E-4E9F-9E71-DE839815E32D}"/>
              </a:ext>
            </a:extLst>
          </p:cNvPr>
          <p:cNvSpPr txBox="1"/>
          <p:nvPr/>
        </p:nvSpPr>
        <p:spPr>
          <a:xfrm>
            <a:off x="8308688" y="2730950"/>
            <a:ext cx="7153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상품</a:t>
            </a:r>
            <a:r>
              <a:rPr lang="en-US" altLang="ko-KR" sz="800" dirty="0">
                <a:latin typeface="+mn-ea"/>
              </a:rPr>
              <a:t/>
            </a:r>
            <a:br>
              <a:rPr lang="en-US" altLang="ko-KR" sz="800" dirty="0">
                <a:latin typeface="+mn-ea"/>
              </a:rPr>
            </a:br>
            <a:r>
              <a:rPr lang="en-US" altLang="ko-KR" sz="800" dirty="0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0233A2A-361A-4CE3-B876-F82ED4185214}"/>
              </a:ext>
            </a:extLst>
          </p:cNvPr>
          <p:cNvSpPr/>
          <p:nvPr/>
        </p:nvSpPr>
        <p:spPr>
          <a:xfrm>
            <a:off x="494910" y="6334162"/>
            <a:ext cx="1485991" cy="21558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2  3  4  5  6  7  8  9  10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="" xmlns:a16="http://schemas.microsoft.com/office/drawing/2014/main" id="{E2222F2A-DF35-4D5E-A623-F4A2BE4BB6D6}"/>
              </a:ext>
            </a:extLst>
          </p:cNvPr>
          <p:cNvSpPr/>
          <p:nvPr/>
        </p:nvSpPr>
        <p:spPr>
          <a:xfrm>
            <a:off x="260498" y="1653766"/>
            <a:ext cx="726636" cy="2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전문보기    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8675D1DD-646B-49AF-8080-109B9A1164FC}"/>
              </a:ext>
            </a:extLst>
          </p:cNvPr>
          <p:cNvGrpSpPr/>
          <p:nvPr/>
        </p:nvGrpSpPr>
        <p:grpSpPr>
          <a:xfrm>
            <a:off x="312606" y="5550747"/>
            <a:ext cx="695911" cy="279607"/>
            <a:chOff x="2418656" y="2963205"/>
            <a:chExt cx="1160939" cy="466449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D45FF819-127A-4201-BEB9-59ADF07D0F8F}"/>
                </a:ext>
              </a:extLst>
            </p:cNvPr>
            <p:cNvGrpSpPr/>
            <p:nvPr/>
          </p:nvGrpSpPr>
          <p:grpSpPr>
            <a:xfrm>
              <a:off x="2418656" y="3055592"/>
              <a:ext cx="1160939" cy="287496"/>
              <a:chOff x="5472959" y="3403219"/>
              <a:chExt cx="1160939" cy="316246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="" xmlns:a16="http://schemas.microsoft.com/office/drawing/2014/main" id="{2E6A4663-9456-4E6A-ACB6-B77345744920}"/>
                  </a:ext>
                </a:extLst>
              </p:cNvPr>
              <p:cNvSpPr/>
              <p:nvPr/>
            </p:nvSpPr>
            <p:spPr>
              <a:xfrm>
                <a:off x="5580232" y="3403219"/>
                <a:ext cx="946393" cy="316246"/>
              </a:xfrm>
              <a:prstGeom prst="roundRect">
                <a:avLst>
                  <a:gd name="adj" fmla="val 0"/>
                </a:avLst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="" xmlns:a16="http://schemas.microsoft.com/office/drawing/2014/main" id="{52B5A72F-ADC0-4043-A1C4-6EA7CE14BF1A}"/>
                  </a:ext>
                </a:extLst>
              </p:cNvPr>
              <p:cNvSpPr/>
              <p:nvPr/>
            </p:nvSpPr>
            <p:spPr>
              <a:xfrm>
                <a:off x="5472959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="" xmlns:a16="http://schemas.microsoft.com/office/drawing/2014/main" id="{5C4FA4E9-DC85-439A-9416-6B883F608D25}"/>
                  </a:ext>
                </a:extLst>
              </p:cNvPr>
              <p:cNvSpPr/>
              <p:nvPr/>
            </p:nvSpPr>
            <p:spPr>
              <a:xfrm>
                <a:off x="6317652" y="3403219"/>
                <a:ext cx="316246" cy="31624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2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2D6EA90C-38D4-42B8-92B6-61621D44AED4}"/>
                </a:ext>
              </a:extLst>
            </p:cNvPr>
            <p:cNvGrpSpPr/>
            <p:nvPr/>
          </p:nvGrpSpPr>
          <p:grpSpPr>
            <a:xfrm>
              <a:off x="2434727" y="2963205"/>
              <a:ext cx="1126965" cy="466449"/>
              <a:chOff x="2434727" y="2963205"/>
              <a:chExt cx="1126965" cy="46644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52786D60-639F-476D-B515-445EBF5B6D36}"/>
                  </a:ext>
                </a:extLst>
              </p:cNvPr>
              <p:cNvSpPr txBox="1"/>
              <p:nvPr/>
            </p:nvSpPr>
            <p:spPr>
              <a:xfrm>
                <a:off x="2434727" y="2963205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-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60FD346F-13F0-422B-961F-0DDF2E3AF2E1}"/>
                  </a:ext>
                </a:extLst>
              </p:cNvPr>
              <p:cNvSpPr txBox="1"/>
              <p:nvPr/>
            </p:nvSpPr>
            <p:spPr>
              <a:xfrm>
                <a:off x="3277820" y="2967556"/>
                <a:ext cx="283872" cy="4620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+mn-ea"/>
                  </a:rPr>
                  <a:t>+</a:t>
                </a:r>
                <a:endParaRPr lang="ko-KR" altLang="en-US" sz="1200" b="1" dirty="0">
                  <a:latin typeface="+mn-ea"/>
                </a:endParaRPr>
              </a:p>
            </p:txBody>
          </p:sp>
        </p:grpSp>
      </p:grp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F2B2525F-F555-4602-B510-F45A77808A07}"/>
              </a:ext>
            </a:extLst>
          </p:cNvPr>
          <p:cNvSpPr/>
          <p:nvPr/>
        </p:nvSpPr>
        <p:spPr>
          <a:xfrm>
            <a:off x="2845194" y="5560060"/>
            <a:ext cx="2386768" cy="2290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7" name="그래픽 106" descr="돋보기">
            <a:extLst>
              <a:ext uri="{FF2B5EF4-FFF2-40B4-BE49-F238E27FC236}">
                <a16:creationId xmlns="" xmlns:a16="http://schemas.microsoft.com/office/drawing/2014/main" id="{6958A4AD-7D6B-4456-845D-2322C1FF2B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0749" y="5597294"/>
            <a:ext cx="154947" cy="154947"/>
          </a:xfrm>
          <a:prstGeom prst="rect">
            <a:avLst/>
          </a:prstGeom>
        </p:spPr>
      </p:pic>
      <p:sp>
        <p:nvSpPr>
          <p:cNvPr id="82" name="Rectangle 91">
            <a:extLst>
              <a:ext uri="{FF2B5EF4-FFF2-40B4-BE49-F238E27FC236}">
                <a16:creationId xmlns="" xmlns:a16="http://schemas.microsoft.com/office/drawing/2014/main" id="{110BD38A-4AC6-4BD7-8686-080812A8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6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수정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="" xmlns:a16="http://schemas.microsoft.com/office/drawing/2014/main" id="{821B5F2B-6FB2-4942-BCD1-E990EE1D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검색</a:t>
            </a:r>
          </a:p>
        </p:txBody>
      </p:sp>
      <p:sp>
        <p:nvSpPr>
          <p:cNvPr id="85" name="Rectangle 91">
            <a:extLst>
              <a:ext uri="{FF2B5EF4-FFF2-40B4-BE49-F238E27FC236}">
                <a16:creationId xmlns="" xmlns:a16="http://schemas.microsoft.com/office/drawing/2014/main" id="{C2CD5CEC-2899-4B37-927E-63FF81B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92" y="4161602"/>
            <a:ext cx="920104" cy="144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기타</a:t>
            </a:r>
          </a:p>
        </p:txBody>
      </p:sp>
      <p:sp>
        <p:nvSpPr>
          <p:cNvPr id="86" name="Rectangle 91">
            <a:extLst>
              <a:ext uri="{FF2B5EF4-FFF2-40B4-BE49-F238E27FC236}">
                <a16:creationId xmlns="" xmlns:a16="http://schemas.microsoft.com/office/drawing/2014/main" id="{A12B5B68-3B8C-4704-AF7C-5E00DF7C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추가</a:t>
            </a:r>
          </a:p>
        </p:txBody>
      </p:sp>
      <p:sp>
        <p:nvSpPr>
          <p:cNvPr id="87" name="Rectangle 91">
            <a:extLst>
              <a:ext uri="{FF2B5EF4-FFF2-40B4-BE49-F238E27FC236}">
                <a16:creationId xmlns="" xmlns:a16="http://schemas.microsoft.com/office/drawing/2014/main" id="{304E6978-255F-4378-B2D9-059A7BA6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3" y="4161603"/>
            <a:ext cx="299880" cy="1444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11" name="Rectangle 91">
            <a:extLst>
              <a:ext uri="{FF2B5EF4-FFF2-40B4-BE49-F238E27FC236}">
                <a16:creationId xmlns="" xmlns:a16="http://schemas.microsoft.com/office/drawing/2014/main" id="{FA9EF362-7E63-4B90-87E5-F177A8B7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3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▲</a:t>
            </a:r>
          </a:p>
        </p:txBody>
      </p:sp>
      <p:sp>
        <p:nvSpPr>
          <p:cNvPr id="112" name="Rectangle 91">
            <a:extLst>
              <a:ext uri="{FF2B5EF4-FFF2-40B4-BE49-F238E27FC236}">
                <a16:creationId xmlns="" xmlns:a16="http://schemas.microsoft.com/office/drawing/2014/main" id="{956270E3-DE81-4248-8D9A-E1F7FE9E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58" y="56185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dirty="0">
                <a:latin typeface="+mn-ea"/>
              </a:rPr>
              <a:t>▼</a:t>
            </a:r>
            <a:endParaRPr lang="ko-KR" altLang="en-US" sz="700" b="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1DD087F-F5BF-4EC7-A14A-D7FA2052FE73}"/>
              </a:ext>
            </a:extLst>
          </p:cNvPr>
          <p:cNvSpPr/>
          <p:nvPr/>
        </p:nvSpPr>
        <p:spPr>
          <a:xfrm>
            <a:off x="314052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&lt;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21D0D968-1293-4993-A4A3-EFE858D83C50}"/>
              </a:ext>
            </a:extLst>
          </p:cNvPr>
          <p:cNvSpPr/>
          <p:nvPr/>
        </p:nvSpPr>
        <p:spPr>
          <a:xfrm>
            <a:off x="1945090" y="6334162"/>
            <a:ext cx="215622" cy="21558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&gt;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="" xmlns:a16="http://schemas.microsoft.com/office/drawing/2014/main" id="{27D4A634-05A0-40E6-B1AB-1EAA3438F8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2133" y="5615390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700" b="0" dirty="0">
                <a:latin typeface="+mn-ea"/>
              </a:rPr>
              <a:t>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1E9FAB6-7DF6-480C-A46E-B60FE38DE36B}"/>
              </a:ext>
            </a:extLst>
          </p:cNvPr>
          <p:cNvSpPr/>
          <p:nvPr/>
        </p:nvSpPr>
        <p:spPr>
          <a:xfrm>
            <a:off x="27556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6" name="Picture 2">
            <a:extLst>
              <a:ext uri="{FF2B5EF4-FFF2-40B4-BE49-F238E27FC236}">
                <a16:creationId xmlns="" xmlns:a16="http://schemas.microsoft.com/office/drawing/2014/main" id="{3A376584-9A1E-4315-BCB1-60FBD02AD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4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B3ACD512-B5DA-44C4-B264-328D92735277}"/>
              </a:ext>
            </a:extLst>
          </p:cNvPr>
          <p:cNvSpPr/>
          <p:nvPr/>
        </p:nvSpPr>
        <p:spPr>
          <a:xfrm>
            <a:off x="1441427" y="2052659"/>
            <a:ext cx="780785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8" name="Picture 2">
            <a:extLst>
              <a:ext uri="{FF2B5EF4-FFF2-40B4-BE49-F238E27FC236}">
                <a16:creationId xmlns="" xmlns:a16="http://schemas.microsoft.com/office/drawing/2014/main" id="{4E972454-BF45-4530-A913-2902B398B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01" y="2062978"/>
            <a:ext cx="154781" cy="123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5AC04118-D4B5-4051-8344-996D21592365}"/>
              </a:ext>
            </a:extLst>
          </p:cNvPr>
          <p:cNvGrpSpPr/>
          <p:nvPr/>
        </p:nvGrpSpPr>
        <p:grpSpPr>
          <a:xfrm>
            <a:off x="275945" y="2223048"/>
            <a:ext cx="2431840" cy="108000"/>
            <a:chOff x="1318145" y="2957819"/>
            <a:chExt cx="2431840" cy="108000"/>
          </a:xfrm>
        </p:grpSpPr>
        <p:sp>
          <p:nvSpPr>
            <p:cNvPr id="130" name="모서리가 둥근 직사각형 31">
              <a:extLst>
                <a:ext uri="{FF2B5EF4-FFF2-40B4-BE49-F238E27FC236}">
                  <a16:creationId xmlns="" xmlns:a16="http://schemas.microsoft.com/office/drawing/2014/main" id="{69DFB76E-D4F3-4EF2-8606-FC32627D7D4E}"/>
                </a:ext>
              </a:extLst>
            </p:cNvPr>
            <p:cNvSpPr/>
            <p:nvPr/>
          </p:nvSpPr>
          <p:spPr>
            <a:xfrm>
              <a:off x="1318145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1" name="모서리가 둥근 직사각형 32">
              <a:extLst>
                <a:ext uri="{FF2B5EF4-FFF2-40B4-BE49-F238E27FC236}">
                  <a16:creationId xmlns="" xmlns:a16="http://schemas.microsoft.com/office/drawing/2014/main" id="{3CAA52C0-C571-4B33-B73B-C05DE82F8F0A}"/>
                </a:ext>
              </a:extLst>
            </p:cNvPr>
            <p:cNvSpPr/>
            <p:nvPr/>
          </p:nvSpPr>
          <p:spPr>
            <a:xfrm>
              <a:off x="1858671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어제</a:t>
              </a:r>
            </a:p>
          </p:txBody>
        </p:sp>
        <p:sp>
          <p:nvSpPr>
            <p:cNvPr id="132" name="모서리가 둥근 직사각형 33">
              <a:extLst>
                <a:ext uri="{FF2B5EF4-FFF2-40B4-BE49-F238E27FC236}">
                  <a16:creationId xmlns="" xmlns:a16="http://schemas.microsoft.com/office/drawing/2014/main" id="{14A854DF-0022-468C-82A0-C617415D0E03}"/>
                </a:ext>
              </a:extLst>
            </p:cNvPr>
            <p:cNvSpPr/>
            <p:nvPr/>
          </p:nvSpPr>
          <p:spPr>
            <a:xfrm>
              <a:off x="1588408" y="2957819"/>
              <a:ext cx="252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오늘</a:t>
              </a:r>
            </a:p>
          </p:txBody>
        </p:sp>
        <p:sp>
          <p:nvSpPr>
            <p:cNvPr id="133" name="모서리가 둥근 직사각형 34">
              <a:extLst>
                <a:ext uri="{FF2B5EF4-FFF2-40B4-BE49-F238E27FC236}">
                  <a16:creationId xmlns="" xmlns:a16="http://schemas.microsoft.com/office/drawing/2014/main" id="{775034C4-318F-4F8C-90E8-23B9FBF1D637}"/>
                </a:ext>
              </a:extLst>
            </p:cNvPr>
            <p:cNvSpPr/>
            <p:nvPr/>
          </p:nvSpPr>
          <p:spPr>
            <a:xfrm>
              <a:off x="2435197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7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일간</a:t>
              </a:r>
              <a:endParaRPr lang="ko-KR" altLang="en-US" sz="7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모서리가 둥근 직사각형 35">
              <a:extLst>
                <a:ext uri="{FF2B5EF4-FFF2-40B4-BE49-F238E27FC236}">
                  <a16:creationId xmlns="" xmlns:a16="http://schemas.microsoft.com/office/drawing/2014/main" id="{DB02E254-3497-4E2F-A983-EE3E412E568D}"/>
                </a:ext>
              </a:extLst>
            </p:cNvPr>
            <p:cNvSpPr/>
            <p:nvPr/>
          </p:nvSpPr>
          <p:spPr>
            <a:xfrm>
              <a:off x="2128934" y="2957819"/>
              <a:ext cx="288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5" name="모서리가 둥근 직사각형 36">
              <a:extLst>
                <a:ext uri="{FF2B5EF4-FFF2-40B4-BE49-F238E27FC236}">
                  <a16:creationId xmlns="" xmlns:a16="http://schemas.microsoft.com/office/drawing/2014/main" id="{8617FA0F-F26C-41CB-AA1E-4E3304B88DB6}"/>
                </a:ext>
              </a:extLst>
            </p:cNvPr>
            <p:cNvSpPr/>
            <p:nvPr/>
          </p:nvSpPr>
          <p:spPr>
            <a:xfrm>
              <a:off x="2741460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10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6" name="모서리가 둥근 직사각형 37">
              <a:extLst>
                <a:ext uri="{FF2B5EF4-FFF2-40B4-BE49-F238E27FC236}">
                  <a16:creationId xmlns="" xmlns:a16="http://schemas.microsoft.com/office/drawing/2014/main" id="{E8FB8BD4-C1F4-4831-AC57-B20AC4F528D8}"/>
                </a:ext>
              </a:extLst>
            </p:cNvPr>
            <p:cNvSpPr/>
            <p:nvPr/>
          </p:nvSpPr>
          <p:spPr>
            <a:xfrm>
              <a:off x="3083723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en-US" altLang="ko-KR" sz="700" b="0" dirty="0">
                  <a:solidFill>
                    <a:schemeClr val="tx1"/>
                  </a:solidFill>
                  <a:latin typeface="+mn-ea"/>
                </a:rPr>
                <a:t>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  <p:sp>
          <p:nvSpPr>
            <p:cNvPr id="137" name="모서리가 둥근 직사각형 38">
              <a:extLst>
                <a:ext uri="{FF2B5EF4-FFF2-40B4-BE49-F238E27FC236}">
                  <a16:creationId xmlns="" xmlns:a16="http://schemas.microsoft.com/office/drawing/2014/main" id="{1050A0A5-41D2-4C27-933E-4CD8B2338180}"/>
                </a:ext>
              </a:extLst>
            </p:cNvPr>
            <p:cNvSpPr/>
            <p:nvPr/>
          </p:nvSpPr>
          <p:spPr>
            <a:xfrm>
              <a:off x="3425985" y="2957819"/>
              <a:ext cx="324000" cy="10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30</a:t>
              </a:r>
              <a:r>
                <a:rPr lang="ko-KR" altLang="en-US" sz="700" b="0" dirty="0">
                  <a:solidFill>
                    <a:schemeClr val="tx1"/>
                  </a:solidFill>
                  <a:latin typeface="+mn-ea"/>
                </a:rPr>
                <a:t>일간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FBFE8BE2-FB9B-461D-BB89-2E4498867FED}"/>
              </a:ext>
            </a:extLst>
          </p:cNvPr>
          <p:cNvSpPr/>
          <p:nvPr/>
        </p:nvSpPr>
        <p:spPr>
          <a:xfrm>
            <a:off x="3022665" y="4152457"/>
            <a:ext cx="1116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24575426-8752-4891-973C-1A24938D09D6}"/>
              </a:ext>
            </a:extLst>
          </p:cNvPr>
          <p:cNvSpPr/>
          <p:nvPr/>
        </p:nvSpPr>
        <p:spPr>
          <a:xfrm>
            <a:off x="3994665" y="4152457"/>
            <a:ext cx="144000" cy="1444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52267434-A55D-4326-87D4-F78DC334CAE6}"/>
              </a:ext>
            </a:extLst>
          </p:cNvPr>
          <p:cNvSpPr/>
          <p:nvPr/>
        </p:nvSpPr>
        <p:spPr>
          <a:xfrm>
            <a:off x="5516463" y="5397473"/>
            <a:ext cx="4062002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F71FF97-ACAB-4B9D-9DB3-FBD729C05AEC}"/>
              </a:ext>
            </a:extLst>
          </p:cNvPr>
          <p:cNvSpPr/>
          <p:nvPr/>
        </p:nvSpPr>
        <p:spPr>
          <a:xfrm>
            <a:off x="9436495" y="5397473"/>
            <a:ext cx="144000" cy="5435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▲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501E6635-F996-4D12-8E2B-7A08826772EB}"/>
              </a:ext>
            </a:extLst>
          </p:cNvPr>
          <p:cNvSpPr/>
          <p:nvPr/>
        </p:nvSpPr>
        <p:spPr>
          <a:xfrm>
            <a:off x="2524129" y="3249028"/>
            <a:ext cx="597439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3933C65-B136-4515-B735-365FC0CF5833}"/>
              </a:ext>
            </a:extLst>
          </p:cNvPr>
          <p:cNvSpPr/>
          <p:nvPr/>
        </p:nvSpPr>
        <p:spPr>
          <a:xfrm>
            <a:off x="1980901" y="5608241"/>
            <a:ext cx="360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+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34B702D7-6A25-4007-B2C1-4012AF58ED6A}"/>
              </a:ext>
            </a:extLst>
          </p:cNvPr>
          <p:cNvSpPr/>
          <p:nvPr/>
        </p:nvSpPr>
        <p:spPr>
          <a:xfrm>
            <a:off x="2196901" y="5608241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Rectangle 171">
            <a:extLst>
              <a:ext uri="{FF2B5EF4-FFF2-40B4-BE49-F238E27FC236}">
                <a16:creationId xmlns="" xmlns:a16="http://schemas.microsoft.com/office/drawing/2014/main" id="{23C22FDD-E98D-48F7-A4FC-07FB3DC4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261" y="3812594"/>
            <a:ext cx="933847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b="0" dirty="0">
                <a:latin typeface="+mn-ea"/>
              </a:rPr>
              <a:t>비활성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7" name="Rectangle 172">
            <a:extLst>
              <a:ext uri="{FF2B5EF4-FFF2-40B4-BE49-F238E27FC236}">
                <a16:creationId xmlns="" xmlns:a16="http://schemas.microsoft.com/office/drawing/2014/main" id="{1B10DB19-8B10-41D1-8C2A-A2DAB76D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052" y="3812594"/>
            <a:ext cx="196056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48" name="Rectangle 171">
            <a:extLst>
              <a:ext uri="{FF2B5EF4-FFF2-40B4-BE49-F238E27FC236}">
                <a16:creationId xmlns="" xmlns:a16="http://schemas.microsoft.com/office/drawing/2014/main" id="{CB2AD40B-1835-4255-A466-EB1CCBE9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706" y="3812594"/>
            <a:ext cx="933847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>
                <a:latin typeface="+mn-ea"/>
              </a:rPr>
              <a:t>활성</a:t>
            </a:r>
            <a:endParaRPr lang="en-US" altLang="ko-KR" sz="800" b="0" dirty="0">
              <a:latin typeface="+mn-ea"/>
            </a:endParaRPr>
          </a:p>
        </p:txBody>
      </p:sp>
      <p:sp>
        <p:nvSpPr>
          <p:cNvPr id="149" name="Rectangle 172">
            <a:extLst>
              <a:ext uri="{FF2B5EF4-FFF2-40B4-BE49-F238E27FC236}">
                <a16:creationId xmlns="" xmlns:a16="http://schemas.microsoft.com/office/drawing/2014/main" id="{E39ECD18-9BEC-4CDF-AB24-2DA4D2C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97" y="3812594"/>
            <a:ext cx="196056" cy="144463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latin typeface="+mn-ea"/>
              </a:rPr>
              <a:t>▼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EB7B849-ECF2-4A13-8609-9CA95AFEEF1B}"/>
              </a:ext>
            </a:extLst>
          </p:cNvPr>
          <p:cNvSpPr/>
          <p:nvPr/>
        </p:nvSpPr>
        <p:spPr>
          <a:xfrm>
            <a:off x="3274627" y="3249028"/>
            <a:ext cx="597439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비활성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="" xmlns:a16="http://schemas.microsoft.com/office/drawing/2014/main" id="{5915A1F8-5D77-4963-88A5-24032DE9AF1C}"/>
              </a:ext>
            </a:extLst>
          </p:cNvPr>
          <p:cNvGrpSpPr/>
          <p:nvPr/>
        </p:nvGrpSpPr>
        <p:grpSpPr>
          <a:xfrm>
            <a:off x="5514681" y="4761872"/>
            <a:ext cx="4071633" cy="471766"/>
            <a:chOff x="6078170" y="6155941"/>
            <a:chExt cx="4071633" cy="471766"/>
          </a:xfrm>
        </p:grpSpPr>
        <p:sp>
          <p:nvSpPr>
            <p:cNvPr id="152" name="직사각형 151">
              <a:extLst>
                <a:ext uri="{FF2B5EF4-FFF2-40B4-BE49-F238E27FC236}">
                  <a16:creationId xmlns="" xmlns:a16="http://schemas.microsoft.com/office/drawing/2014/main" id="{52329005-5A35-45DD-85FB-E8FE246D2CBA}"/>
                </a:ext>
              </a:extLst>
            </p:cNvPr>
            <p:cNvSpPr/>
            <p:nvPr/>
          </p:nvSpPr>
          <p:spPr>
            <a:xfrm>
              <a:off x="6078170" y="6155941"/>
              <a:ext cx="3600033" cy="4717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endParaRPr lang="ko-KR" altLang="en-US" sz="800" b="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7AD3A7F5-6F91-490B-AA1A-44DC881BFD47}"/>
                </a:ext>
              </a:extLst>
            </p:cNvPr>
            <p:cNvSpPr/>
            <p:nvPr/>
          </p:nvSpPr>
          <p:spPr>
            <a:xfrm>
              <a:off x="9678203" y="6155941"/>
              <a:ext cx="471600" cy="4717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154" name="그룹 11">
            <a:extLst>
              <a:ext uri="{FF2B5EF4-FFF2-40B4-BE49-F238E27FC236}">
                <a16:creationId xmlns="" xmlns:a16="http://schemas.microsoft.com/office/drawing/2014/main" id="{8C920939-23DF-4490-AFC9-66F2DFEF66F3}"/>
              </a:ext>
            </a:extLst>
          </p:cNvPr>
          <p:cNvGrpSpPr>
            <a:grpSpLocks/>
          </p:cNvGrpSpPr>
          <p:nvPr/>
        </p:nvGrpSpPr>
        <p:grpSpPr bwMode="auto">
          <a:xfrm>
            <a:off x="2444176" y="6374559"/>
            <a:ext cx="2787786" cy="215588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5" name="자유형 14">
              <a:extLst>
                <a:ext uri="{FF2B5EF4-FFF2-40B4-BE49-F238E27FC236}">
                  <a16:creationId xmlns="" xmlns:a16="http://schemas.microsoft.com/office/drawing/2014/main" id="{42D71F82-D66A-48E4-AEBF-671B4AD34B60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6" name="자유형 16">
              <a:extLst>
                <a:ext uri="{FF2B5EF4-FFF2-40B4-BE49-F238E27FC236}">
                  <a16:creationId xmlns="" xmlns:a16="http://schemas.microsoft.com/office/drawing/2014/main" id="{57CCB6A1-96F5-4881-B90D-A6BD4D715863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57" name="자유형 15">
              <a:extLst>
                <a:ext uri="{FF2B5EF4-FFF2-40B4-BE49-F238E27FC236}">
                  <a16:creationId xmlns="" xmlns:a16="http://schemas.microsoft.com/office/drawing/2014/main" id="{4B9290F0-9401-4575-88DD-64CF73F19CC1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158" name="그룹 11">
            <a:extLst>
              <a:ext uri="{FF2B5EF4-FFF2-40B4-BE49-F238E27FC236}">
                <a16:creationId xmlns="" xmlns:a16="http://schemas.microsoft.com/office/drawing/2014/main" id="{E368687D-23C8-4D00-8EA3-3A4D3F4BC79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63091" y="4002066"/>
            <a:ext cx="830744" cy="153432"/>
            <a:chOff x="367236" y="3957065"/>
            <a:chExt cx="3214693" cy="219323"/>
          </a:xfrm>
          <a:solidFill>
            <a:schemeClr val="bg1"/>
          </a:solidFill>
        </p:grpSpPr>
        <p:sp>
          <p:nvSpPr>
            <p:cNvPr id="159" name="자유형 14">
              <a:extLst>
                <a:ext uri="{FF2B5EF4-FFF2-40B4-BE49-F238E27FC236}">
                  <a16:creationId xmlns="" xmlns:a16="http://schemas.microsoft.com/office/drawing/2014/main" id="{3B2E08D8-33BA-400E-A5DF-8030A5747513}"/>
                </a:ext>
              </a:extLst>
            </p:cNvPr>
            <p:cNvSpPr/>
            <p:nvPr userDrawn="1"/>
          </p:nvSpPr>
          <p:spPr bwMode="auto">
            <a:xfrm>
              <a:off x="367236" y="3987319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0" name="자유형 16">
              <a:extLst>
                <a:ext uri="{FF2B5EF4-FFF2-40B4-BE49-F238E27FC236}">
                  <a16:creationId xmlns="" xmlns:a16="http://schemas.microsoft.com/office/drawing/2014/main" id="{F970BF7C-3C3F-4DC6-AFDF-AB733B2EFAA4}"/>
                </a:ext>
              </a:extLst>
            </p:cNvPr>
            <p:cNvSpPr/>
            <p:nvPr userDrawn="1"/>
          </p:nvSpPr>
          <p:spPr bwMode="auto">
            <a:xfrm>
              <a:off x="367236" y="4055401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161" name="자유형 15">
              <a:extLst>
                <a:ext uri="{FF2B5EF4-FFF2-40B4-BE49-F238E27FC236}">
                  <a16:creationId xmlns="" xmlns:a16="http://schemas.microsoft.com/office/drawing/2014/main" id="{6994B268-2A48-4158-9B85-9D5C0FD06FFF}"/>
                </a:ext>
              </a:extLst>
            </p:cNvPr>
            <p:cNvSpPr/>
            <p:nvPr userDrawn="1"/>
          </p:nvSpPr>
          <p:spPr bwMode="auto">
            <a:xfrm>
              <a:off x="367236" y="3957065"/>
              <a:ext cx="3214693" cy="120987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F1C8E90C-3964-420F-86ED-EC898BECF95F}"/>
              </a:ext>
            </a:extLst>
          </p:cNvPr>
          <p:cNvSpPr/>
          <p:nvPr/>
        </p:nvSpPr>
        <p:spPr>
          <a:xfrm>
            <a:off x="2528813" y="5625459"/>
            <a:ext cx="1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="" xmlns:a16="http://schemas.microsoft.com/office/drawing/2014/main" id="{856D28FF-075B-48AF-9531-33AF0774AA59}"/>
              </a:ext>
            </a:extLst>
          </p:cNvPr>
          <p:cNvGrpSpPr/>
          <p:nvPr/>
        </p:nvGrpSpPr>
        <p:grpSpPr>
          <a:xfrm>
            <a:off x="9274495" y="2346010"/>
            <a:ext cx="468000" cy="433093"/>
            <a:chOff x="-592183" y="5278583"/>
            <a:chExt cx="468000" cy="433093"/>
          </a:xfrm>
        </p:grpSpPr>
        <p:grpSp>
          <p:nvGrpSpPr>
            <p:cNvPr id="164" name="그룹 163">
              <a:extLst>
                <a:ext uri="{FF2B5EF4-FFF2-40B4-BE49-F238E27FC236}">
                  <a16:creationId xmlns="" xmlns:a16="http://schemas.microsoft.com/office/drawing/2014/main" id="{FD732682-B0A1-4B80-AB3F-6CEA9989DBA9}"/>
                </a:ext>
              </a:extLst>
            </p:cNvPr>
            <p:cNvGrpSpPr/>
            <p:nvPr/>
          </p:nvGrpSpPr>
          <p:grpSpPr>
            <a:xfrm>
              <a:off x="-592183" y="5278583"/>
              <a:ext cx="468000" cy="433093"/>
              <a:chOff x="-1697361" y="4221313"/>
              <a:chExt cx="1592710" cy="1490364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="" xmlns:a16="http://schemas.microsoft.com/office/drawing/2014/main" id="{2250C152-A2B3-4CC9-A954-1A9E25AAE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66436"/>
                <a:ext cx="1592706" cy="144523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="" xmlns:a16="http://schemas.microsoft.com/office/drawing/2014/main" id="{AC8103D5-B712-4684-B73B-43305840D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69011" y="4227840"/>
                <a:ext cx="1564360" cy="14838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7E9A0B33-35E2-44B9-9EE2-A04D4D3B9244}"/>
                  </a:ext>
                </a:extLst>
              </p:cNvPr>
              <p:cNvSpPr/>
              <p:nvPr/>
            </p:nvSpPr>
            <p:spPr>
              <a:xfrm>
                <a:off x="-1697358" y="4227841"/>
                <a:ext cx="1592707" cy="1483836"/>
              </a:xfrm>
              <a:prstGeom prst="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="" xmlns:a16="http://schemas.microsoft.com/office/drawing/2014/main" id="{4375BAFC-0904-4EB9-93F1-C8B68BEF8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697359" y="4221313"/>
                <a:ext cx="1592706" cy="149036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="" xmlns:a16="http://schemas.microsoft.com/office/drawing/2014/main" id="{F90A8303-D9C0-4390-8FA9-3C2057BA1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697361" y="4227838"/>
                <a:ext cx="1592708" cy="146921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직사각형 164">
              <a:extLst>
                <a:ext uri="{FF2B5EF4-FFF2-40B4-BE49-F238E27FC236}">
                  <a16:creationId xmlns="" xmlns:a16="http://schemas.microsoft.com/office/drawing/2014/main" id="{C30F4486-B992-42BE-AF43-42D9CBC894E7}"/>
                </a:ext>
              </a:extLst>
            </p:cNvPr>
            <p:cNvSpPr/>
            <p:nvPr/>
          </p:nvSpPr>
          <p:spPr>
            <a:xfrm>
              <a:off x="-517954" y="5336616"/>
              <a:ext cx="319542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r>
                <a:rPr lang="ko-KR" altLang="en-US" sz="800" dirty="0">
                  <a:latin typeface="+mn-ea"/>
                </a:rPr>
                <a:t>상품</a:t>
              </a:r>
              <a:endParaRPr lang="en-US" altLang="ko-KR" sz="800" dirty="0">
                <a:latin typeface="+mn-ea"/>
              </a:endParaRPr>
            </a:p>
            <a:p>
              <a:pPr algn="ctr"/>
              <a:r>
                <a:rPr lang="en-US" altLang="ko-KR" sz="800" dirty="0">
                  <a:latin typeface="+mn-ea"/>
                </a:rPr>
                <a:t>IMG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D42107CA-2EBD-476A-9D6C-744B1AC8C86E}"/>
              </a:ext>
            </a:extLst>
          </p:cNvPr>
          <p:cNvSpPr/>
          <p:nvPr/>
        </p:nvSpPr>
        <p:spPr>
          <a:xfrm>
            <a:off x="3027344" y="5215073"/>
            <a:ext cx="860109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★ ★ ★ ★ ★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9F3FBD02-F1D3-45FB-9425-A7D3561BD8AE}"/>
              </a:ext>
            </a:extLst>
          </p:cNvPr>
          <p:cNvSpPr/>
          <p:nvPr/>
        </p:nvSpPr>
        <p:spPr>
          <a:xfrm>
            <a:off x="3855370" y="5215073"/>
            <a:ext cx="144000" cy="144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637A0F08-E2C7-4DA3-9F4E-07DC05EA1C9D}"/>
              </a:ext>
            </a:extLst>
          </p:cNvPr>
          <p:cNvSpPr/>
          <p:nvPr/>
        </p:nvSpPr>
        <p:spPr>
          <a:xfrm>
            <a:off x="3022665" y="4157110"/>
            <a:ext cx="1116000" cy="57644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>
                <a:solidFill>
                  <a:schemeClr val="bg1"/>
                </a:solidFill>
                <a:latin typeface="+mn-ea"/>
              </a:rPr>
              <a:t>상품명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상품설명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C7C8A419-28AF-4281-88F9-EE5D7ADE244D}"/>
              </a:ext>
            </a:extLst>
          </p:cNvPr>
          <p:cNvSpPr txBox="1"/>
          <p:nvPr/>
        </p:nvSpPr>
        <p:spPr>
          <a:xfrm>
            <a:off x="65692" y="129164"/>
            <a:ext cx="1823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공통폼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89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공통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 err="1">
                <a:latin typeface="+mn-ea"/>
              </a:rPr>
              <a:t>화면설계서</a:t>
            </a:r>
            <a:r>
              <a:rPr lang="ko-KR" altLang="en-US" dirty="0">
                <a:latin typeface="+mn-ea"/>
              </a:rPr>
              <a:t> 문서 정의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71"/>
              </p:ext>
            </p:extLst>
          </p:nvPr>
        </p:nvGraphicFramePr>
        <p:xfrm>
          <a:off x="4412940" y="4167477"/>
          <a:ext cx="5400600" cy="216375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텍스트 상자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Placeholder 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존재 시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Read only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내용 입력 중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개인정보보호</a:t>
                      </a: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kern="1200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빈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타입</a:t>
                      </a:r>
                      <a:endParaRPr kumimoji="0" lang="en-US" altLang="ko-KR" sz="7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Placeholder(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가이드 텍스트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존재 하는 텍스트 상자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입력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hidden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 없이 다른 영역을 마우스 클릭 시 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Placeholder 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재노출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수정 불가 타입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입력 중인 상태</a:t>
                      </a:r>
                    </a:p>
                    <a:p>
                      <a:pPr marL="90488" marR="0" lvl="0" indent="-90488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텍스트 상자 외부 영역을 클릭 해도 입력 값 유지</a:t>
                      </a: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4862"/>
              </p:ext>
            </p:extLst>
          </p:nvPr>
        </p:nvGraphicFramePr>
        <p:xfrm>
          <a:off x="4412940" y="835346"/>
          <a:ext cx="5400600" cy="2749236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="" xmlns:a16="http://schemas.microsoft.com/office/drawing/2014/main" val="64136671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2538025893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769403767"/>
                    </a:ext>
                  </a:extLst>
                </a:gridCol>
                <a:gridCol w="1350150">
                  <a:extLst>
                    <a:ext uri="{9D8B030D-6E8A-4147-A177-3AD203B41FA5}">
                      <a16:colId xmlns="" xmlns:a16="http://schemas.microsoft.com/office/drawing/2014/main" val="1102486627"/>
                    </a:ext>
                  </a:extLst>
                </a:gridCol>
              </a:tblGrid>
              <a:tr h="18911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Checkbox /</a:t>
                      </a:r>
                      <a:b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Radio </a:t>
                      </a: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 / Link / </a:t>
                      </a:r>
                      <a:r>
                        <a:rPr kumimoji="0" lang="en-US" altLang="ko-KR" sz="800" b="1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+mn-ea"/>
                          <a:ea typeface="+mn-ea"/>
                        </a:rPr>
                        <a:t>Textbutton</a:t>
                      </a:r>
                      <a:endParaRPr kumimoji="0" lang="en-US" altLang="ko-KR" sz="800" b="1" i="0" u="none" strike="noStrike" cap="none" spc="-30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032853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☐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spc="-3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pc="-3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☑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Check Box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○ 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🔘 </a:t>
                      </a:r>
                      <a:r>
                        <a:rPr lang="en-US" altLang="ko-KR" sz="700" kern="12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Radio </a:t>
                      </a:r>
                      <a:r>
                        <a:rPr lang="en-US" altLang="ko-KR" sz="700" b="0" i="0" u="none" strike="noStrike" kern="1200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Quattrocento Sans"/>
                          <a:sym typeface="Quattrocento Sans"/>
                        </a:rPr>
                        <a:t>Button</a:t>
                      </a:r>
                    </a:p>
                  </a:txBody>
                  <a:tcPr marL="396000" marR="69669" marT="180000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조회조건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조회결과 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하단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적용</a:t>
                      </a:r>
                      <a:r>
                        <a:rPr kumimoji="0" lang="en-US" altLang="ko-KR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endParaRPr kumimoji="0" lang="en-US" altLang="ko-KR" sz="8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텍스트</a:t>
                      </a:r>
                      <a:endParaRPr kumimoji="0" lang="en-US" altLang="ko-KR" sz="800" b="0" i="0" u="none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sng" strike="noStrike" cap="none" spc="-3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sng" strike="noStrike" cap="none" spc="-3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텍스트버튼</a:t>
                      </a:r>
                      <a:endParaRPr kumimoji="0" lang="en-US" altLang="ko-KR" sz="800" b="0" i="0" u="sng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7538442"/>
                  </a:ext>
                </a:extLst>
              </a:tr>
              <a:tr h="296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드롭다운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메뉴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라디오 버튼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상태별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9669" marR="69669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하이퍼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링크가 걸린 텍스트 표시</a:t>
                      </a:r>
                      <a:endParaRPr kumimoji="0" lang="en-US" altLang="ko-KR" sz="700" b="0" i="0" u="none" strike="noStrike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 링크의 경우 새 창에서 경로를 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Open(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별도의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언급이 없는 경우 외부 링크에 대해 심볼 표시</a:t>
                      </a:r>
                      <a:r>
                        <a:rPr kumimoji="0" lang="en-US" altLang="ko-KR" sz="700" b="0" i="0" u="none" strike="noStrike" cap="none" spc="-3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69669" marB="6966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273867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598191" y="1663186"/>
            <a:ext cx="966877" cy="158400"/>
            <a:chOff x="6186722" y="2408597"/>
            <a:chExt cx="966877" cy="1584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AC4894FF-8591-4A8F-87E5-47F50BC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64634"/>
              </p:ext>
            </p:extLst>
          </p:nvPr>
        </p:nvGraphicFramePr>
        <p:xfrm>
          <a:off x="4600748" y="1821586"/>
          <a:ext cx="964319" cy="76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319">
                  <a:extLst>
                    <a:ext uri="{9D8B030D-6E8A-4147-A177-3AD203B41FA5}">
                      <a16:colId xmlns="" xmlns:a16="http://schemas.microsoft.com/office/drawing/2014/main" val="2717427486"/>
                    </a:ext>
                  </a:extLst>
                </a:gridCol>
              </a:tblGrid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rgbClr val="0067B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7541079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3721380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2542666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8730498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7108334"/>
                  </a:ext>
                </a:extLst>
              </a:tr>
              <a:tr h="1223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pc="-3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600" b="0" i="0" u="none" strike="noStrike" spc="-3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18000" marB="18000" anchor="ctr">
                    <a:solidFill>
                      <a:schemeClr val="tx1">
                        <a:lumMod val="50000"/>
                        <a:lumOff val="5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719965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4521105" y="1418241"/>
            <a:ext cx="966877" cy="158400"/>
            <a:chOff x="6186722" y="2408597"/>
            <a:chExt cx="966877" cy="158400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251668E-721A-4D2E-B617-9662C3912C71}"/>
                </a:ext>
              </a:extLst>
            </p:cNvPr>
            <p:cNvSpPr/>
            <p:nvPr/>
          </p:nvSpPr>
          <p:spPr>
            <a:xfrm>
              <a:off x="6186722" y="2408597"/>
              <a:ext cx="966877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r>
                <a:rPr lang="ko-KR" altLang="en-US" sz="7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셀렉트</a:t>
              </a:r>
              <a:r>
                <a:rPr lang="ko-KR" altLang="en-US" sz="7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박스</a:t>
              </a:r>
              <a:endPara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DD1D2CE3-7A42-44B6-955E-F97FD61DFC81}"/>
                </a:ext>
              </a:extLst>
            </p:cNvPr>
            <p:cNvSpPr/>
            <p:nvPr/>
          </p:nvSpPr>
          <p:spPr>
            <a:xfrm>
              <a:off x="6995199" y="2408597"/>
              <a:ext cx="158400" cy="158400"/>
            </a:xfrm>
            <a:prstGeom prst="rect">
              <a:avLst/>
            </a:prstGeom>
            <a:solidFill>
              <a:schemeClr val="bg1"/>
            </a:solidFill>
            <a:ln w="3175" cap="sq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743252"/>
            <a:ext cx="767794" cy="1788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3AB320-3C1B-4215-B81E-3842871FF6D1}"/>
              </a:ext>
            </a:extLst>
          </p:cNvPr>
          <p:cNvSpPr/>
          <p:nvPr/>
        </p:nvSpPr>
        <p:spPr>
          <a:xfrm>
            <a:off x="7389562" y="2535776"/>
            <a:ext cx="767794" cy="178825"/>
          </a:xfrm>
          <a:prstGeom prst="rect">
            <a:avLst/>
          </a:prstGeom>
          <a:solidFill>
            <a:schemeClr val="bg1"/>
          </a:solidFill>
          <a:ln w="635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버튼</a:t>
            </a:r>
            <a:endParaRPr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064" y="1452877"/>
            <a:ext cx="368191" cy="158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700" spc="-30" smtClean="0">
                <a:latin typeface="+mn-ea"/>
              </a:rPr>
              <a:t>버튼</a:t>
            </a:r>
            <a:endParaRPr lang="ko-KR" altLang="en-US" sz="700" spc="-30" dirty="0">
              <a:latin typeface="+mn-ea"/>
            </a:endParaRPr>
          </a:p>
        </p:txBody>
      </p:sp>
      <p:sp>
        <p:nvSpPr>
          <p:cNvPr id="15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1914739"/>
            <a:ext cx="550883" cy="1440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latin typeface="+mn-ea"/>
              </a:rPr>
              <a:t>버튼</a:t>
            </a:r>
            <a:endParaRPr lang="en-US" altLang="ko-KR" sz="600" spc="-30" dirty="0" smtClean="0">
              <a:latin typeface="+mn-ea"/>
            </a:endParaRPr>
          </a:p>
        </p:txBody>
      </p:sp>
      <p:sp>
        <p:nvSpPr>
          <p:cNvPr id="16" name="Rectangle 91">
            <a:extLst>
              <a:ext uri="{FF2B5EF4-FFF2-40B4-BE49-F238E27FC236}">
                <a16:creationId xmlns="" xmlns:a16="http://schemas.microsoft.com/office/drawing/2014/main" id="{6DEF5BE7-8AAB-4F14-908D-E4B5B148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018" y="2084806"/>
            <a:ext cx="550883" cy="14400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31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dist="12700" dir="2700000" algn="tl" rotWithShape="0">
              <a:prstClr val="black">
                <a:alpha val="22000"/>
              </a:prstClr>
            </a:outerShdw>
          </a:effectLst>
        </p:spPr>
        <p:txBody>
          <a:bodyPr wrap="none" lIns="36000" tIns="0" rIns="36000" bIns="0" anchor="ctr"/>
          <a:lstStyle/>
          <a:p>
            <a:pPr algn="ctr"/>
            <a:r>
              <a:rPr lang="ko-KR" altLang="en-US" sz="600" spc="-30" dirty="0" smtClean="0">
                <a:solidFill>
                  <a:schemeClr val="bg1"/>
                </a:solidFill>
                <a:latin typeface="+mn-ea"/>
              </a:rPr>
              <a:t>버튼</a:t>
            </a:r>
            <a:endParaRPr lang="en-US" altLang="ko-KR" sz="600" spc="-3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2940" y="590401"/>
            <a:ext cx="1309136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3.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Component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12940" y="3880205"/>
            <a:ext cx="1268740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ko-KR" sz="1000" b="1" spc="-40" dirty="0" smtClean="0">
                <a:latin typeface="+mn-ea"/>
              </a:rPr>
              <a:t>4.</a:t>
            </a:r>
            <a:r>
              <a:rPr lang="ko-KR" altLang="en-US" sz="1000" b="1" spc="-40" dirty="0" smtClean="0">
                <a:latin typeface="+mn-ea"/>
              </a:rPr>
              <a:t> </a:t>
            </a:r>
            <a:r>
              <a:rPr lang="en-US" altLang="ko-KR" sz="1000" b="1" spc="-40" dirty="0">
                <a:latin typeface="+mn-ea"/>
              </a:rPr>
              <a:t>Form input Guide</a:t>
            </a:r>
            <a:endParaRPr lang="ko-KR" altLang="en-US" sz="1000" b="1" spc="-4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4490625" y="4520144"/>
            <a:ext cx="1191055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="" xmlns:a16="http://schemas.microsoft.com/office/drawing/2014/main" id="{EC1590CC-F603-4056-9278-F9E8905D3616}"/>
              </a:ext>
            </a:extLst>
          </p:cNvPr>
          <p:cNvSpPr/>
          <p:nvPr/>
        </p:nvSpPr>
        <p:spPr>
          <a:xfrm>
            <a:off x="5817096" y="4520144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Placeholder</a:t>
            </a:r>
          </a:p>
        </p:txBody>
      </p:sp>
      <p:sp>
        <p:nvSpPr>
          <p:cNvPr id="21" name="Text Box">
            <a:extLst>
              <a:ext uri="{FF2B5EF4-FFF2-40B4-BE49-F238E27FC236}">
                <a16:creationId xmlns="" xmlns:a16="http://schemas.microsoft.com/office/drawing/2014/main" id="{10DBE87B-9B8D-4C74-8268-026CE37DC5FC}"/>
              </a:ext>
            </a:extLst>
          </p:cNvPr>
          <p:cNvSpPr/>
          <p:nvPr/>
        </p:nvSpPr>
        <p:spPr>
          <a:xfrm>
            <a:off x="5817096" y="4897350"/>
            <a:ext cx="1224136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anchor="ctr"/>
          <a:lstStyle/>
          <a:p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|</a:t>
            </a:r>
          </a:p>
        </p:txBody>
      </p:sp>
      <p:sp>
        <p:nvSpPr>
          <p:cNvPr id="22" name="Arrow Down">
            <a:extLst>
              <a:ext uri="{FF2B5EF4-FFF2-40B4-BE49-F238E27FC236}">
                <a16:creationId xmlns="" xmlns:a16="http://schemas.microsoft.com/office/drawing/2014/main" id="{EA392A82-A46B-43C3-87CE-76A3662279A2}"/>
              </a:ext>
            </a:extLst>
          </p:cNvPr>
          <p:cNvSpPr>
            <a:spLocks noChangeAspect="1"/>
          </p:cNvSpPr>
          <p:nvPr/>
        </p:nvSpPr>
        <p:spPr bwMode="auto">
          <a:xfrm>
            <a:off x="6609184" y="4638481"/>
            <a:ext cx="224632" cy="31272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8DE64A12-7449-49AE-9E03-522543FD69D0}"/>
              </a:ext>
            </a:extLst>
          </p:cNvPr>
          <p:cNvGrpSpPr/>
          <p:nvPr/>
        </p:nvGrpSpPr>
        <p:grpSpPr>
          <a:xfrm>
            <a:off x="6869408" y="4595779"/>
            <a:ext cx="154920" cy="218125"/>
            <a:chOff x="111899" y="2407400"/>
            <a:chExt cx="154920" cy="218125"/>
          </a:xfrm>
        </p:grpSpPr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E91FC5F1-2DC0-4DEC-B378-390267813250}"/>
                </a:ext>
              </a:extLst>
            </p:cNvPr>
            <p:cNvSpPr/>
            <p:nvPr/>
          </p:nvSpPr>
          <p:spPr bwMode="auto">
            <a:xfrm>
              <a:off x="111899" y="2407400"/>
              <a:ext cx="69124" cy="69123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ko-KR" sz="7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" name="Arrow Cursor">
              <a:extLst>
                <a:ext uri="{FF2B5EF4-FFF2-40B4-BE49-F238E27FC236}">
                  <a16:creationId xmlns="" xmlns:a16="http://schemas.microsoft.com/office/drawing/2014/main" id="{FCBE9697-DF31-4C90-B7D7-19B60DF4FA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378" y="2441961"/>
              <a:ext cx="117441" cy="183564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7186493" y="4520144"/>
            <a:ext cx="1222891" cy="15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ko-KR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홍길동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251668E-721A-4D2E-B617-9662C3912C71}"/>
              </a:ext>
            </a:extLst>
          </p:cNvPr>
          <p:cNvSpPr/>
          <p:nvPr/>
        </p:nvSpPr>
        <p:spPr>
          <a:xfrm>
            <a:off x="8511410" y="4520144"/>
            <a:ext cx="1230122" cy="158400"/>
          </a:xfrm>
          <a:prstGeom prst="rect">
            <a:avLst/>
          </a:prstGeom>
          <a:solidFill>
            <a:schemeClr val="bg1"/>
          </a:solidFill>
          <a:ln w="3175" cap="sq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r>
              <a:rPr lang="en-US" altLang="ko-KR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***************</a:t>
            </a:r>
            <a:endParaRPr lang="ko-KR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3583039"/>
            <a:ext cx="3558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2. </a:t>
            </a:r>
            <a:r>
              <a:rPr lang="ko-KR" altLang="en-US" sz="1000" b="1" spc="-40" dirty="0" err="1" smtClean="0">
                <a:latin typeface="+mn-ea"/>
              </a:rPr>
              <a:t>화면설명</a:t>
            </a:r>
            <a:r>
              <a:rPr lang="ko-KR" altLang="en-US" sz="1000" b="1" spc="-40" dirty="0" smtClean="0">
                <a:latin typeface="+mn-ea"/>
              </a:rPr>
              <a:t> 규칙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- </a:t>
            </a:r>
            <a:r>
              <a:rPr lang="ko-KR" altLang="en-US" sz="1000" spc="-40" dirty="0" smtClean="0">
                <a:latin typeface="+mn-ea"/>
              </a:rPr>
              <a:t>화면 </a:t>
            </a:r>
            <a:r>
              <a:rPr lang="ko-KR" altLang="en-US" sz="1000" spc="-40" dirty="0">
                <a:latin typeface="+mn-ea"/>
              </a:rPr>
              <a:t>내 각 설명</a:t>
            </a:r>
            <a:r>
              <a:rPr lang="en-US" altLang="ko-KR" sz="1000" spc="-40" dirty="0">
                <a:latin typeface="+mn-ea"/>
              </a:rPr>
              <a:t>(Description) </a:t>
            </a:r>
            <a:r>
              <a:rPr lang="ko-KR" altLang="en-US" sz="1000" spc="-40" dirty="0">
                <a:latin typeface="+mn-ea"/>
              </a:rPr>
              <a:t>정의는 아래의 라벨로 표기한다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0947"/>
              </p:ext>
            </p:extLst>
          </p:nvPr>
        </p:nvGraphicFramePr>
        <p:xfrm>
          <a:off x="268753" y="4187709"/>
          <a:ext cx="3982022" cy="215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="" xmlns:a16="http://schemas.microsoft.com/office/drawing/2014/main" val="4225941659"/>
                    </a:ext>
                  </a:extLst>
                </a:gridCol>
                <a:gridCol w="3611222">
                  <a:extLst>
                    <a:ext uri="{9D8B030D-6E8A-4147-A177-3AD203B41FA5}">
                      <a16:colId xmlns="" xmlns:a16="http://schemas.microsoft.com/office/drawing/2014/main" val="126979935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라벨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0" lang="ko-KR" altLang="en-US" sz="8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546824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상위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836745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1-a)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6513327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하위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1-b)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1883742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일반팝업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6980715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2156071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알림팝업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2149729"/>
                  </a:ext>
                </a:extLst>
              </a:tr>
              <a:tr h="2800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5611189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47530" y="4424579"/>
            <a:ext cx="216000" cy="1847349"/>
            <a:chOff x="541538" y="4716624"/>
            <a:chExt cx="216000" cy="1847349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41538" y="4716624"/>
              <a:ext cx="216000" cy="216000"/>
            </a:xfrm>
            <a:prstGeom prst="ellipse">
              <a:avLst/>
            </a:prstGeom>
            <a:solidFill>
              <a:srgbClr val="006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1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035573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1a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147625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A1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6391180"/>
              <a:ext cx="172793" cy="1727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c1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563465"/>
              <a:ext cx="172793" cy="17279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P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856497"/>
              <a:ext cx="172793" cy="172793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L</a:t>
              </a:r>
              <a:endParaRPr lang="ko-KR" altLang="en-US" sz="700" b="1" dirty="0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4C92CD1-5590-46D7-906B-93F6B92B795D}"/>
                </a:ext>
              </a:extLst>
            </p:cNvPr>
            <p:cNvSpPr/>
            <p:nvPr/>
          </p:nvSpPr>
          <p:spPr>
            <a:xfrm>
              <a:off x="563142" y="5299519"/>
              <a:ext cx="172793" cy="172793"/>
            </a:xfrm>
            <a:prstGeom prst="ellipse">
              <a:avLst/>
            </a:prstGeom>
            <a:solidFill>
              <a:srgbClr val="25A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dirty="0" smtClean="0">
                  <a:latin typeface="+mn-ea"/>
                </a:rPr>
                <a:t>1b</a:t>
              </a:r>
              <a:endParaRPr lang="ko-KR" altLang="en-US" sz="700" b="1" dirty="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3567" y="2615724"/>
            <a:ext cx="3754757" cy="609600"/>
            <a:chOff x="649538" y="2610218"/>
            <a:chExt cx="4366783" cy="609600"/>
          </a:xfrm>
        </p:grpSpPr>
        <p:grpSp>
          <p:nvGrpSpPr>
            <p:cNvPr id="39" name="Image">
              <a:extLst>
                <a:ext uri="{FF2B5EF4-FFF2-40B4-BE49-F238E27FC236}">
                  <a16:creationId xmlns="" xmlns:a16="http://schemas.microsoft.com/office/drawing/2014/main" id="{0EB2FFF4-C1B0-4A48-A5D9-D23F9C1C6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538" y="2610218"/>
              <a:ext cx="609600" cy="609600"/>
              <a:chOff x="508000" y="1397000"/>
              <a:chExt cx="1008112" cy="1008112"/>
            </a:xfrm>
          </p:grpSpPr>
          <p:sp>
            <p:nvSpPr>
              <p:cNvPr id="42" name="Border">
                <a:extLst>
                  <a:ext uri="{FF2B5EF4-FFF2-40B4-BE49-F238E27FC236}">
                    <a16:creationId xmlns="" xmlns:a16="http://schemas.microsoft.com/office/drawing/2014/main" id="{5F69669B-118F-4CF9-8B41-3C179FF63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Line 2">
                <a:extLst>
                  <a:ext uri="{FF2B5EF4-FFF2-40B4-BE49-F238E27FC236}">
                    <a16:creationId xmlns="" xmlns:a16="http://schemas.microsoft.com/office/drawing/2014/main" id="{6A02819F-0A96-4F01-B8C5-7DC60D31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1">
                <a:extLst>
                  <a:ext uri="{FF2B5EF4-FFF2-40B4-BE49-F238E27FC236}">
                    <a16:creationId xmlns="" xmlns:a16="http://schemas.microsoft.com/office/drawing/2014/main" id="{42188C56-C078-408E-889B-766DB99FE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175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Body Copy">
              <a:extLst>
                <a:ext uri="{FF2B5EF4-FFF2-40B4-BE49-F238E27FC236}">
                  <a16:creationId xmlns="" xmlns:a16="http://schemas.microsoft.com/office/drawing/2014/main" id="{9C5E8F48-24BC-4B88-944A-FBF960D6F249}"/>
                </a:ext>
              </a:extLst>
            </p:cNvPr>
            <p:cNvSpPr txBox="1"/>
            <p:nvPr/>
          </p:nvSpPr>
          <p:spPr>
            <a:xfrm>
              <a:off x="1349627" y="2814838"/>
              <a:ext cx="3666694" cy="269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Cras sit amet nibh libero, in gravida nulla. Nulla vel metus scelerisque ante sollicitudin commodo. Cras purus odio, vestibulum in vulputate at, tempus viverra turpis. </a:t>
              </a:r>
            </a:p>
          </p:txBody>
        </p:sp>
        <p:sp>
          <p:nvSpPr>
            <p:cNvPr id="41" name="h4">
              <a:extLst>
                <a:ext uri="{FF2B5EF4-FFF2-40B4-BE49-F238E27FC236}">
                  <a16:creationId xmlns="" xmlns:a16="http://schemas.microsoft.com/office/drawing/2014/main" id="{A5C3C9D6-2B7C-4DE7-AEC8-0F3D85B75F50}"/>
                </a:ext>
              </a:extLst>
            </p:cNvPr>
            <p:cNvSpPr txBox="1"/>
            <p:nvPr/>
          </p:nvSpPr>
          <p:spPr>
            <a:xfrm>
              <a:off x="1349627" y="2651489"/>
              <a:ext cx="788677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 Semibold" panose="020B0702040204020203" pitchFamily="34" charset="0"/>
                </a:rPr>
                <a:t>Media heading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590401"/>
            <a:ext cx="4061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40" dirty="0" smtClean="0">
                <a:latin typeface="+mn-ea"/>
              </a:rPr>
              <a:t>1. </a:t>
            </a:r>
            <a:r>
              <a:rPr lang="ko-KR" altLang="en-US" sz="1000" b="1" spc="-40" dirty="0">
                <a:latin typeface="+mn-ea"/>
              </a:rPr>
              <a:t>문서 </a:t>
            </a:r>
            <a:r>
              <a:rPr lang="ko-KR" altLang="en-US" sz="1000" b="1" spc="-40" dirty="0" smtClean="0">
                <a:latin typeface="+mn-ea"/>
              </a:rPr>
              <a:t>수정</a:t>
            </a:r>
            <a:r>
              <a:rPr lang="en-US" altLang="ko-KR" sz="1000" b="1" spc="-40" dirty="0" smtClean="0">
                <a:latin typeface="+mn-ea"/>
              </a:rPr>
              <a:t>(</a:t>
            </a:r>
            <a:r>
              <a:rPr lang="ko-KR" altLang="en-US" sz="1000" b="1" spc="-40" dirty="0" smtClean="0">
                <a:latin typeface="+mn-ea"/>
              </a:rPr>
              <a:t>변경</a:t>
            </a:r>
            <a:r>
              <a:rPr lang="en-US" altLang="ko-KR" sz="1000" b="1" spc="-40" dirty="0" smtClean="0">
                <a:latin typeface="+mn-ea"/>
              </a:rPr>
              <a:t>) </a:t>
            </a:r>
            <a:r>
              <a:rPr lang="ko-KR" altLang="en-US" sz="1000" b="1" spc="-40" dirty="0" smtClean="0">
                <a:latin typeface="+mn-ea"/>
              </a:rPr>
              <a:t>사항 </a:t>
            </a:r>
            <a:r>
              <a:rPr lang="ko-KR" altLang="en-US" sz="1000" b="1" spc="-40" dirty="0">
                <a:latin typeface="+mn-ea"/>
              </a:rPr>
              <a:t>기록</a:t>
            </a:r>
            <a:endParaRPr lang="en-US" altLang="ko-KR" sz="1000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※ </a:t>
            </a:r>
            <a:r>
              <a:rPr lang="ko-KR" altLang="en-US" sz="1000" spc="-40" dirty="0" smtClean="0">
                <a:latin typeface="+mn-ea"/>
              </a:rPr>
              <a:t>내용이 추가되거나 변경된 경우 페이지 화면 상에 라벨로 표시한다</a:t>
            </a:r>
            <a:r>
              <a:rPr lang="en-US" altLang="ko-KR" sz="1000" spc="-40" dirty="0" smtClean="0">
                <a:latin typeface="+mn-ea"/>
              </a:rPr>
              <a:t>.</a:t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1) </a:t>
            </a:r>
            <a:r>
              <a:rPr lang="ko-KR" altLang="en-US" sz="1000" spc="-40" dirty="0" smtClean="0">
                <a:latin typeface="+mn-ea"/>
              </a:rPr>
              <a:t>업데이트 날짜 및 내용 표기</a:t>
            </a:r>
            <a:r>
              <a:rPr lang="en-US" altLang="ko-KR" sz="1000" spc="-40" dirty="0" smtClean="0">
                <a:latin typeface="+mn-ea"/>
              </a:rPr>
              <a:t/>
            </a:r>
            <a:br>
              <a:rPr lang="en-US" altLang="ko-KR" sz="1000" spc="-40" dirty="0" smtClean="0">
                <a:latin typeface="+mn-ea"/>
              </a:rPr>
            </a:br>
            <a:r>
              <a:rPr lang="en-US" altLang="ko-KR" sz="1000" spc="-40" dirty="0" smtClean="0">
                <a:latin typeface="+mn-ea"/>
              </a:rPr>
              <a:t> 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51AAAFB-A39A-4020-A095-FACC9F1E35BC}"/>
              </a:ext>
            </a:extLst>
          </p:cNvPr>
          <p:cNvSpPr/>
          <p:nvPr/>
        </p:nvSpPr>
        <p:spPr>
          <a:xfrm>
            <a:off x="370811" y="1402502"/>
            <a:ext cx="1678665" cy="449095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v0.01 2022-04-01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]</a:t>
            </a:r>
            <a:br>
              <a:rPr lang="en-US" altLang="ko-KR" sz="9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변경된 내용 기재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370441" y="1156201"/>
            <a:ext cx="1640541" cy="945072"/>
            <a:chOff x="4694852" y="2352650"/>
            <a:chExt cx="1640541" cy="945072"/>
          </a:xfrm>
        </p:grpSpPr>
        <p:grpSp>
          <p:nvGrpSpPr>
            <p:cNvPr id="4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="" xmlns:a16="http://schemas.microsoft.com/office/drawing/2014/main" id="{446A09B3-1F77-40D8-B32E-77B6D603B0B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694852" y="2352650"/>
              <a:ext cx="1640541" cy="945072"/>
              <a:chOff x="595687" y="1184134"/>
              <a:chExt cx="1828800" cy="1792141"/>
            </a:xfrm>
          </p:grpSpPr>
          <p:sp>
            <p:nvSpPr>
              <p:cNvPr id="5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="" xmlns:a16="http://schemas.microsoft.com/office/drawing/2014/main" id="{8FB87723-42B3-4441-80BC-AE29916C9B3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7" y="1330354"/>
                <a:ext cx="1828800" cy="164592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269D9EC-9928-4A9A-B7DC-828B5CAECEB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4572" y="1184134"/>
                <a:ext cx="339664" cy="2976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0070C0"/>
                    </a:solidFill>
                    <a:latin typeface="+mn-ea"/>
                    <a:cs typeface="Segoe UI" panose="020B0502040204020203" pitchFamily="34" charset="0"/>
                  </a:rPr>
                  <a:t>예시</a:t>
                </a:r>
                <a:endParaRPr lang="en-US" sz="9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E66674DE-0786-4611-B371-AE9FFE320346}"/>
                </a:ext>
              </a:extLst>
            </p:cNvPr>
            <p:cNvSpPr/>
            <p:nvPr/>
          </p:nvSpPr>
          <p:spPr>
            <a:xfrm>
              <a:off x="5985121" y="2520554"/>
              <a:ext cx="221758" cy="66171"/>
            </a:xfrm>
            <a:prstGeom prst="rect">
              <a:avLst/>
            </a:prstGeom>
            <a:pattFill prst="dk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C778308C-16F4-4CB8-8651-E4FEBEA0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911" y="2520554"/>
              <a:ext cx="1213209" cy="68281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cxnSp>
        <p:nvCxnSpPr>
          <p:cNvPr id="53" name="직선 화살표 연결선 52"/>
          <p:cNvCxnSpPr/>
          <p:nvPr/>
        </p:nvCxnSpPr>
        <p:spPr>
          <a:xfrm>
            <a:off x="2036676" y="1637241"/>
            <a:ext cx="289758" cy="0"/>
          </a:xfrm>
          <a:prstGeom prst="straightConnector1">
            <a:avLst/>
          </a:prstGeom>
          <a:ln>
            <a:solidFill>
              <a:srgbClr val="25A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32409DD-F19E-4ADF-B336-AF6EF852519E}"/>
              </a:ext>
            </a:extLst>
          </p:cNvPr>
          <p:cNvSpPr/>
          <p:nvPr/>
        </p:nvSpPr>
        <p:spPr>
          <a:xfrm>
            <a:off x="164468" y="2506564"/>
            <a:ext cx="1008312" cy="850428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accent2"/>
                </a:solidFill>
                <a:latin typeface="+mn-ea"/>
              </a:rPr>
              <a:t>V0.01</a:t>
            </a:r>
            <a:endParaRPr lang="ko-KR" altLang="en-US" sz="8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9B2D678-CB25-4E7C-A3B3-90B43F3CBFFC}"/>
              </a:ext>
            </a:extLst>
          </p:cNvPr>
          <p:cNvSpPr txBox="1"/>
          <p:nvPr/>
        </p:nvSpPr>
        <p:spPr>
          <a:xfrm>
            <a:off x="67276" y="2142488"/>
            <a:ext cx="448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40" dirty="0" smtClean="0">
                <a:latin typeface="+mn-ea"/>
              </a:rPr>
              <a:t>2) </a:t>
            </a:r>
            <a:r>
              <a:rPr lang="ko-KR" altLang="en-US" sz="1000" spc="-40" dirty="0" smtClean="0">
                <a:latin typeface="+mn-ea"/>
              </a:rPr>
              <a:t>화면 내 수정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>
                <a:latin typeface="+mn-ea"/>
              </a:rPr>
              <a:t>변경</a:t>
            </a:r>
            <a:r>
              <a:rPr lang="en-US" altLang="ko-KR" sz="1000" spc="-40" dirty="0">
                <a:latin typeface="+mn-ea"/>
              </a:rPr>
              <a:t>) </a:t>
            </a:r>
            <a:r>
              <a:rPr lang="ko-KR" altLang="en-US" sz="1000" spc="-40" dirty="0">
                <a:latin typeface="+mn-ea"/>
              </a:rPr>
              <a:t>영역의 경우 </a:t>
            </a:r>
            <a:r>
              <a:rPr lang="en-US" altLang="ko-KR" sz="1000" spc="-40" dirty="0" smtClean="0">
                <a:latin typeface="+mn-ea"/>
              </a:rPr>
              <a:t>UI</a:t>
            </a:r>
            <a:r>
              <a:rPr lang="ko-KR" altLang="en-US" sz="1000" spc="-40" dirty="0" smtClean="0">
                <a:latin typeface="+mn-ea"/>
              </a:rPr>
              <a:t> </a:t>
            </a:r>
            <a:r>
              <a:rPr lang="ko-KR" altLang="en-US" sz="1000" spc="-40" dirty="0">
                <a:latin typeface="+mn-ea"/>
              </a:rPr>
              <a:t>위에 아래의 라벨 표시</a:t>
            </a:r>
            <a:r>
              <a:rPr lang="en-US" altLang="ko-KR" sz="1000" spc="-40" dirty="0">
                <a:latin typeface="+mn-ea"/>
              </a:rPr>
              <a:t>(</a:t>
            </a:r>
            <a:r>
              <a:rPr lang="ko-KR" altLang="en-US" sz="1000" spc="-40" dirty="0" err="1">
                <a:latin typeface="+mn-ea"/>
              </a:rPr>
              <a:t>버전명</a:t>
            </a:r>
            <a:r>
              <a:rPr lang="ko-KR" altLang="en-US" sz="1000" spc="-40" dirty="0">
                <a:latin typeface="+mn-ea"/>
              </a:rPr>
              <a:t> 표시</a:t>
            </a:r>
            <a:r>
              <a:rPr lang="en-US" altLang="ko-KR" sz="1000" spc="-4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81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0">
            <a:extLst>
              <a:ext uri="{FF2B5EF4-FFF2-40B4-BE49-F238E27FC236}">
                <a16:creationId xmlns="" xmlns:a16="http://schemas.microsoft.com/office/drawing/2014/main" id="{BCC73B36-E2FC-4231-A1B0-84CAF20C4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54" y="6110562"/>
            <a:ext cx="9108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Text Box 101">
            <a:extLst>
              <a:ext uri="{FF2B5EF4-FFF2-40B4-BE49-F238E27FC236}">
                <a16:creationId xmlns="" xmlns:a16="http://schemas.microsoft.com/office/drawing/2014/main" id="{4F882C6B-2CE4-4169-B88C-2F8C70E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54" y="6148935"/>
            <a:ext cx="4802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개정사유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제정 또는 개정 내용이 이전 문서에 대해 추가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확정 인지 선택기입</a:t>
            </a:r>
          </a:p>
          <a:p>
            <a:pPr eaLnBrk="1" hangingPunct="1">
              <a:buFontTx/>
              <a:buChar char="•"/>
            </a:pP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ver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내역은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0.1~0.90, 1.0, 1.1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665C980-4DCE-4840-BDA7-E09CD3FD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27546"/>
              </p:ext>
            </p:extLst>
          </p:nvPr>
        </p:nvGraphicFramePr>
        <p:xfrm>
          <a:off x="398654" y="709065"/>
          <a:ext cx="9141452" cy="2765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4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7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08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2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06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2024-03-27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V0.2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2024-04-15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후 피드백 반영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확정에 따른 검색결과 화면 수정</a:t>
                      </a:r>
                      <a:endParaRPr lang="en-US" altLang="ko-KR" sz="8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디스크립션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701726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V0.3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오타 검색 관련 협의된 내용 추가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1)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오타 교정된 단어 제시 후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고객이 검색 원했던 단어 클릭하면 검색결과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장표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SB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검토 후 내용 보완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상품없는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화면 인기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노출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UI GNB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팝업과 동일하게 변경</a:t>
                      </a:r>
                      <a:endParaRPr lang="en-US" altLang="ko-KR" sz="8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1~3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위 별도 컬러 및 볼드 처리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4~10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위 검정컬러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919467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+mn-ea"/>
                        </a:rPr>
                        <a:t>V1.0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2024-05-13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컨펌완료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비교상품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화면 관심상품 등록</a:t>
                      </a:r>
                      <a:r>
                        <a:rPr lang="en-US" altLang="ko-KR" sz="8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삭제 기능 판매상품 기준으로 아래의 정책 적용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마스터상품의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effectLst/>
                        </a:rPr>
                        <a:t>관심상품 아이콘은 </a:t>
                      </a:r>
                      <a:r>
                        <a:rPr lang="ko-KR" altLang="en-US" sz="800" dirty="0" err="1" smtClean="0">
                          <a:effectLst/>
                        </a:rPr>
                        <a:t>입점업체</a:t>
                      </a:r>
                      <a:r>
                        <a:rPr lang="ko-KR" altLang="en-US" sz="800" dirty="0" smtClean="0">
                          <a:effectLst/>
                        </a:rPr>
                        <a:t> 상품 중 </a:t>
                      </a:r>
                      <a:r>
                        <a:rPr lang="en-US" altLang="ko-KR" sz="800" dirty="0" smtClean="0">
                          <a:effectLst/>
                        </a:rPr>
                        <a:t>1</a:t>
                      </a:r>
                      <a:r>
                        <a:rPr lang="ko-KR" altLang="en-US" sz="800" dirty="0" smtClean="0">
                          <a:effectLst/>
                        </a:rPr>
                        <a:t>개라도 관심상품으로 등록되어 있으면 체크되는 </a:t>
                      </a:r>
                      <a:r>
                        <a:rPr lang="en-US" altLang="ko-KR" sz="800" dirty="0" smtClean="0">
                          <a:effectLst/>
                        </a:rPr>
                        <a:t>view</a:t>
                      </a:r>
                      <a:r>
                        <a:rPr lang="ko-KR" altLang="en-US" sz="800" dirty="0" smtClean="0">
                          <a:effectLst/>
                        </a:rPr>
                        <a:t>의 목적</a:t>
                      </a:r>
                      <a:endParaRPr lang="en-US" altLang="ko-KR" sz="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 -  </a:t>
                      </a:r>
                      <a:r>
                        <a:rPr lang="ko-KR" altLang="en-US" sz="800" dirty="0" err="1" smtClean="0">
                          <a:effectLst/>
                        </a:rPr>
                        <a:t>입점사</a:t>
                      </a:r>
                      <a:r>
                        <a:rPr lang="ko-KR" altLang="en-US" sz="800" dirty="0" smtClean="0">
                          <a:effectLst/>
                        </a:rPr>
                        <a:t> 판매상품의 관심상품 아이콘은 관심상품 등록</a:t>
                      </a:r>
                      <a:r>
                        <a:rPr lang="en-US" altLang="ko-KR" sz="800" dirty="0" smtClean="0">
                          <a:effectLst/>
                        </a:rPr>
                        <a:t>/</a:t>
                      </a:r>
                      <a:r>
                        <a:rPr lang="ko-KR" altLang="en-US" sz="800" dirty="0" smtClean="0">
                          <a:effectLst/>
                        </a:rPr>
                        <a:t>삭제 기능 제공</a:t>
                      </a:r>
                      <a:endParaRPr lang="en-US" altLang="ko-KR" sz="8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</a:rPr>
                        <a:t> - </a:t>
                      </a:r>
                      <a:r>
                        <a:rPr lang="ko-KR" altLang="en-US" sz="800" dirty="0" smtClean="0">
                          <a:effectLst/>
                        </a:rPr>
                        <a:t>상품 상세보기 팝업의 관심상품 아이콘은 관심상품 등록</a:t>
                      </a:r>
                      <a:r>
                        <a:rPr lang="en-US" altLang="ko-KR" sz="800" dirty="0" smtClean="0">
                          <a:effectLst/>
                        </a:rPr>
                        <a:t>/</a:t>
                      </a:r>
                      <a:r>
                        <a:rPr lang="ko-KR" altLang="en-US" sz="800" dirty="0" smtClean="0">
                          <a:effectLst/>
                        </a:rPr>
                        <a:t>삭제 기능 제공</a:t>
                      </a:r>
                      <a:endParaRPr lang="en-US" altLang="ko-KR" sz="800" dirty="0" smtClean="0">
                        <a:effectLst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dirty="0" err="1" smtClean="0">
                          <a:effectLst/>
                          <a:latin typeface="+mn-ea"/>
                          <a:ea typeface="+mn-ea"/>
                        </a:rPr>
                        <a:t>컨펌완료</a:t>
                      </a:r>
                      <a:r>
                        <a:rPr lang="ko-KR" altLang="en-US" sz="800" b="1" baseline="0" dirty="0" smtClean="0">
                          <a:effectLst/>
                          <a:latin typeface="+mn-ea"/>
                          <a:ea typeface="+mn-ea"/>
                        </a:rPr>
                        <a:t> 버전 변경</a:t>
                      </a:r>
                      <a:endParaRPr lang="ko-KR" altLang="en-US" sz="8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성시향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5967340"/>
                  </a:ext>
                </a:extLst>
              </a:tr>
              <a:tr h="1820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087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7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검색영역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04359"/>
              </p:ext>
            </p:extLst>
          </p:nvPr>
        </p:nvGraphicFramePr>
        <p:xfrm>
          <a:off x="7724950" y="812960"/>
          <a:ext cx="2118956" cy="13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영역 정의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상단의 검색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통합검색 화면으로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로그인 후 </a:t>
            </a:r>
            <a:r>
              <a:rPr lang="en-US" altLang="ko-KR" sz="800" dirty="0" smtClean="0">
                <a:latin typeface="+mn-ea"/>
              </a:rPr>
              <a:t>&gt; header </a:t>
            </a:r>
            <a:r>
              <a:rPr lang="ko-KR" altLang="en-US" sz="800" dirty="0" smtClean="0">
                <a:latin typeface="+mn-ea"/>
              </a:rPr>
              <a:t>영역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79439" y="1268788"/>
            <a:ext cx="4986813" cy="247458"/>
            <a:chOff x="176949" y="1157058"/>
            <a:chExt cx="4986813" cy="247458"/>
          </a:xfrm>
        </p:grpSpPr>
        <p:sp>
          <p:nvSpPr>
            <p:cNvPr id="84" name="TextBox 83"/>
            <p:cNvSpPr txBox="1"/>
            <p:nvPr/>
          </p:nvSpPr>
          <p:spPr>
            <a:xfrm>
              <a:off x="176949" y="1157058"/>
              <a:ext cx="49868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상품카테고리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입점사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JW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중외제약관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브랜드관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기획전   이벤트   </a:t>
              </a:r>
              <a:r>
                <a:rPr lang="ko-KR" alt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31562" y="1404516"/>
              <a:ext cx="730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69050" y="5872464"/>
            <a:ext cx="3082467" cy="512759"/>
            <a:chOff x="168636" y="6094330"/>
            <a:chExt cx="3082467" cy="512759"/>
          </a:xfrm>
        </p:grpSpPr>
        <p:sp>
          <p:nvSpPr>
            <p:cNvPr id="9" name="직사각형 8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7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35281" y="745637"/>
            <a:ext cx="2916225" cy="314026"/>
            <a:chOff x="235281" y="745637"/>
            <a:chExt cx="2916225" cy="314026"/>
          </a:xfrm>
        </p:grpSpPr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333" y="745637"/>
              <a:ext cx="968249" cy="314026"/>
            </a:xfrm>
            <a:prstGeom prst="rect">
              <a:avLst/>
            </a:prstGeom>
          </p:spPr>
        </p:pic>
        <p:grpSp>
          <p:nvGrpSpPr>
            <p:cNvPr id="168" name="그룹 167"/>
            <p:cNvGrpSpPr/>
            <p:nvPr/>
          </p:nvGrpSpPr>
          <p:grpSpPr>
            <a:xfrm>
              <a:off x="2948950" y="793079"/>
              <a:ext cx="202556" cy="219143"/>
              <a:chOff x="2923306" y="928837"/>
              <a:chExt cx="266744" cy="240790"/>
            </a:xfrm>
          </p:grpSpPr>
          <p:pic>
            <p:nvPicPr>
              <p:cNvPr id="171" name="그림 17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3306" y="928837"/>
                <a:ext cx="240790" cy="240790"/>
              </a:xfrm>
              <a:prstGeom prst="rect">
                <a:avLst/>
              </a:prstGeom>
            </p:spPr>
          </p:pic>
          <p:sp>
            <p:nvSpPr>
              <p:cNvPr id="172" name="타원 171">
                <a:extLst>
                  <a:ext uri="{FF2B5EF4-FFF2-40B4-BE49-F238E27FC236}">
                    <a16:creationId xmlns="" xmlns:a16="http://schemas.microsoft.com/office/drawing/2014/main" id="{C4C92CD1-5590-46D7-906B-93F6B92B795D}"/>
                  </a:ext>
                </a:extLst>
              </p:cNvPr>
              <p:cNvSpPr/>
              <p:nvPr/>
            </p:nvSpPr>
            <p:spPr>
              <a:xfrm>
                <a:off x="3053994" y="931192"/>
                <a:ext cx="136056" cy="1187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b="1" dirty="0" smtClean="0">
                    <a:latin typeface="+mn-ea"/>
                  </a:rPr>
                  <a:t>1</a:t>
                </a:r>
                <a:endParaRPr lang="ko-KR" altLang="en-US" sz="600" b="1" dirty="0">
                  <a:latin typeface="+mn-ea"/>
                </a:endParaRPr>
              </a:p>
            </p:txBody>
          </p:sp>
        </p:grpSp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92050" y="746097"/>
              <a:ext cx="337191" cy="313107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81" y="811945"/>
              <a:ext cx="181411" cy="181411"/>
            </a:xfrm>
            <a:prstGeom prst="rect">
              <a:avLst/>
            </a:prstGeom>
          </p:spPr>
        </p:pic>
      </p:grp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415768" y="774557"/>
            <a:ext cx="216000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53" y="3610426"/>
            <a:ext cx="2278385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800" smtClean="0">
                <a:latin typeface="+mn-ea"/>
              </a:rPr>
              <a:t>메인 </a:t>
            </a:r>
            <a:r>
              <a:rPr lang="ko-KR" altLang="en-US" sz="800" dirty="0" err="1" smtClean="0">
                <a:latin typeface="+mn-ea"/>
              </a:rPr>
              <a:t>콘텐츠</a:t>
            </a:r>
            <a:r>
              <a:rPr lang="ko-KR" altLang="en-US" sz="800" dirty="0" smtClean="0">
                <a:latin typeface="+mn-ea"/>
              </a:rPr>
              <a:t> 영역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69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68" y="1377468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7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700" y="2819160"/>
            <a:ext cx="9008360" cy="480131"/>
          </a:xfrm>
        </p:spPr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7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모서리가 둥근 직사각형 92"/>
          <p:cNvSpPr/>
          <p:nvPr/>
        </p:nvSpPr>
        <p:spPr>
          <a:xfrm>
            <a:off x="3491949" y="1395781"/>
            <a:ext cx="3084191" cy="376601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Gulim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55935"/>
              </p:ext>
            </p:extLst>
          </p:nvPr>
        </p:nvGraphicFramePr>
        <p:xfrm>
          <a:off x="7724950" y="812960"/>
          <a:ext cx="2118956" cy="21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2">
                  <a:extLst>
                    <a:ext uri="{9D8B030D-6E8A-4147-A177-3AD203B41FA5}">
                      <a16:colId xmlns="" xmlns:a16="http://schemas.microsoft.com/office/drawing/2014/main" val="1349727040"/>
                    </a:ext>
                  </a:extLst>
                </a:gridCol>
                <a:gridCol w="1823604">
                  <a:extLst>
                    <a:ext uri="{9D8B030D-6E8A-4147-A177-3AD203B41FA5}">
                      <a16:colId xmlns="" xmlns:a16="http://schemas.microsoft.com/office/drawing/2014/main" val="1061280377"/>
                    </a:ext>
                  </a:extLst>
                </a:gridCol>
              </a:tblGrid>
              <a:tr h="214040"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화면 정의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최근검색어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 판매상품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7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없는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문구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인기검색어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 판매상품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검색영역 배너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PC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와 동일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2966480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ko-KR" altLang="en-US" sz="800" b="1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있는 </a:t>
                      </a:r>
                      <a:r>
                        <a:rPr lang="en-US" altLang="ko-KR" sz="800" b="1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가로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스와이프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적용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latinLnBrk="1"/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 개수 등 기능은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동일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4332793"/>
                  </a:ext>
                </a:extLst>
              </a:tr>
              <a:tr h="214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04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848544" y="116632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err="1" smtClean="0">
                <a:latin typeface="+mn-ea"/>
              </a:rPr>
              <a:t>JWPmall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고도화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8863" y="116632"/>
            <a:ext cx="2550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>
                <a:latin typeface="+mn-ea"/>
              </a:rPr>
              <a:t>n/a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1523" y="332076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JW</a:t>
            </a:r>
            <a:r>
              <a:rPr lang="ko-KR" altLang="en-US" sz="800" dirty="0" smtClean="0">
                <a:latin typeface="+mn-ea"/>
              </a:rPr>
              <a:t>제약</a:t>
            </a:r>
            <a:r>
              <a:rPr lang="en-US" altLang="ko-KR" sz="800" dirty="0" smtClean="0">
                <a:latin typeface="+mn-ea"/>
              </a:rPr>
              <a:t>_MO_04.</a:t>
            </a:r>
            <a:r>
              <a:rPr lang="ko-KR" altLang="en-US" sz="800" dirty="0" smtClean="0">
                <a:latin typeface="+mn-ea"/>
              </a:rPr>
              <a:t>검색 </a:t>
            </a:r>
            <a:r>
              <a:rPr lang="en-US" altLang="ko-KR" sz="800" dirty="0" smtClean="0">
                <a:latin typeface="+mn-ea"/>
              </a:rPr>
              <a:t>SB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28864" y="332076"/>
            <a:ext cx="396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메인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ko-KR" altLang="en-US" sz="800" dirty="0" smtClean="0">
                <a:latin typeface="+mn-ea"/>
              </a:rPr>
              <a:t>검색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060" y="1170067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66995" y="1185982"/>
            <a:ext cx="64807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전체삭제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27846" y="1877381"/>
            <a:ext cx="3385334" cy="1326976"/>
            <a:chOff x="233062" y="2684947"/>
            <a:chExt cx="3385334" cy="1326976"/>
          </a:xfrm>
        </p:grpSpPr>
        <p:sp>
          <p:nvSpPr>
            <p:cNvPr id="113" name="TextBox 112"/>
            <p:cNvSpPr txBox="1"/>
            <p:nvPr/>
          </p:nvSpPr>
          <p:spPr>
            <a:xfrm>
              <a:off x="233062" y="2685284"/>
              <a:ext cx="111612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</a:t>
              </a:r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50850" y="2684947"/>
              <a:ext cx="1724141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2024-02-29 17:00 </a:t>
              </a: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기준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51563" y="2990496"/>
              <a:ext cx="3366833" cy="1021427"/>
              <a:chOff x="251563" y="2990496"/>
              <a:chExt cx="3366833" cy="1021427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251563" y="2990496"/>
                <a:ext cx="153308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 smtClean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838246" y="2990712"/>
                <a:ext cx="1780150" cy="1015663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141746" y="2990496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815873" y="2996260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-</a:t>
                </a: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246347" y="3291323"/>
            <a:ext cx="3385334" cy="1327573"/>
            <a:chOff x="233062" y="2684350"/>
            <a:chExt cx="3385334" cy="1327573"/>
          </a:xfrm>
        </p:grpSpPr>
        <p:sp>
          <p:nvSpPr>
            <p:cNvPr id="122" name="TextBox 121"/>
            <p:cNvSpPr txBox="1"/>
            <p:nvPr/>
          </p:nvSpPr>
          <p:spPr>
            <a:xfrm>
              <a:off x="233062" y="2685284"/>
              <a:ext cx="111612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판매상품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432348" y="2684350"/>
              <a:ext cx="1724141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2024-02-29 17:00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기준</a:t>
              </a: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51563" y="2990496"/>
              <a:ext cx="3366833" cy="1021427"/>
              <a:chOff x="251563" y="2990496"/>
              <a:chExt cx="3366833" cy="1021427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251563" y="2990496"/>
                <a:ext cx="153308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 smtClean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838246" y="2990712"/>
                <a:ext cx="1780150" cy="1015663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141746" y="2990496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15873" y="2996260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-</a:t>
                </a: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3524901" y="1466286"/>
            <a:ext cx="3647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수액세트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체혈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수액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모아랩밴드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독감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 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위너프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</a:t>
            </a:r>
            <a:endParaRPr lang="ko-KR" alt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3509495" y="1884882"/>
            <a:ext cx="3385334" cy="1336453"/>
            <a:chOff x="233062" y="2675470"/>
            <a:chExt cx="3385334" cy="1336453"/>
          </a:xfrm>
        </p:grpSpPr>
        <p:sp>
          <p:nvSpPr>
            <p:cNvPr id="176" name="TextBox 175"/>
            <p:cNvSpPr txBox="1"/>
            <p:nvPr/>
          </p:nvSpPr>
          <p:spPr>
            <a:xfrm>
              <a:off x="233062" y="2675470"/>
              <a:ext cx="11161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</a:t>
              </a:r>
              <a:r>
                <a:rPr lang="ko-KR" altLang="en-US" sz="9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검색어</a:t>
              </a:r>
              <a:endPara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528912" y="2683164"/>
              <a:ext cx="17241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2024-02-29 17:00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기준</a:t>
              </a: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251563" y="2990496"/>
              <a:ext cx="3366833" cy="1021427"/>
              <a:chOff x="251563" y="2990496"/>
              <a:chExt cx="3366833" cy="1021427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51563" y="2990496"/>
                <a:ext cx="15330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 smtClean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838246" y="2990712"/>
                <a:ext cx="17801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1141746" y="2990496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815873" y="2996260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-</a:t>
                </a:r>
              </a:p>
            </p:txBody>
          </p:sp>
        </p:grpSp>
      </p:grpSp>
      <p:grpSp>
        <p:nvGrpSpPr>
          <p:cNvPr id="188" name="그룹 187"/>
          <p:cNvGrpSpPr/>
          <p:nvPr/>
        </p:nvGrpSpPr>
        <p:grpSpPr>
          <a:xfrm>
            <a:off x="3524901" y="3299765"/>
            <a:ext cx="3385334" cy="1326639"/>
            <a:chOff x="233062" y="2685284"/>
            <a:chExt cx="3385334" cy="1326639"/>
          </a:xfrm>
        </p:grpSpPr>
        <p:sp>
          <p:nvSpPr>
            <p:cNvPr id="197" name="TextBox 196"/>
            <p:cNvSpPr txBox="1"/>
            <p:nvPr/>
          </p:nvSpPr>
          <p:spPr>
            <a:xfrm>
              <a:off x="233062" y="2685284"/>
              <a:ext cx="1116124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ko-KR" altLang="en-US" sz="9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인기 판매상품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1763" y="2692978"/>
              <a:ext cx="1724141" cy="195814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2024-02-29 17:00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기준</a:t>
              </a:r>
            </a:p>
          </p:txBody>
        </p:sp>
        <p:grpSp>
          <p:nvGrpSpPr>
            <p:cNvPr id="199" name="그룹 198"/>
            <p:cNvGrpSpPr/>
            <p:nvPr/>
          </p:nvGrpSpPr>
          <p:grpSpPr>
            <a:xfrm>
              <a:off x="251563" y="2990496"/>
              <a:ext cx="3366833" cy="1021427"/>
              <a:chOff x="251563" y="2990496"/>
              <a:chExt cx="3366833" cy="1021427"/>
            </a:xfrm>
          </p:grpSpPr>
          <p:sp>
            <p:nvSpPr>
              <p:cNvPr id="200" name="TextBox 199"/>
              <p:cNvSpPr txBox="1"/>
              <p:nvPr/>
            </p:nvSpPr>
            <p:spPr>
              <a:xfrm>
                <a:off x="251563" y="2990496"/>
                <a:ext cx="153308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1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수액세트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2</a:t>
                </a:r>
                <a:r>
                  <a:rPr lang="en-US" altLang="ko-KR" sz="800" b="1" dirty="0" smtClean="0">
                    <a:solidFill>
                      <a:srgbClr val="32B6BD"/>
                    </a:solidFill>
                    <a:latin typeface="+mn-ea"/>
                  </a:rPr>
                  <a:t>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수액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b="1" dirty="0" smtClean="0">
                    <a:solidFill>
                      <a:schemeClr val="accent2"/>
                    </a:solidFill>
                    <a:latin typeface="+mn-ea"/>
                  </a:rPr>
                  <a:t>3 </a:t>
                </a:r>
                <a:r>
                  <a:rPr lang="en-US" altLang="ko-KR" sz="800" b="1" dirty="0" smtClean="0">
                    <a:latin typeface="+mn-ea"/>
                  </a:rPr>
                  <a:t>  </a:t>
                </a:r>
                <a:r>
                  <a:rPr lang="ko-KR" altLang="en-US" sz="800" b="1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모아랩밴드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4  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독감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5  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위너프</a:t>
                </a:r>
                <a:endPara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1838246" y="2990712"/>
                <a:ext cx="1780150" cy="1015663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6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플루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7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리피션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20%...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8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콤비플렉스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9 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페린젝트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10  </a:t>
                </a:r>
                <a:r>
                  <a:rPr lang="ko-KR" altLang="en-US" sz="800" dirty="0" err="1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엔에스주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141746" y="2990496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815873" y="2996260"/>
                <a:ext cx="492646" cy="101566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chemeClr val="accent1"/>
                    </a:solidFill>
                    <a:latin typeface="+mn-ea"/>
                  </a:rPr>
                  <a:t>▼</a:t>
                </a:r>
                <a:endParaRPr lang="en-US" altLang="ko-KR" sz="800" dirty="0" smtClean="0">
                  <a:solidFill>
                    <a:schemeClr val="accent1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new</a:t>
                </a:r>
                <a:endParaRPr lang="ko-KR" altLang="en-US" sz="800" dirty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 dirty="0" smtClean="0">
                    <a:solidFill>
                      <a:srgbClr val="FF0000"/>
                    </a:solidFill>
                    <a:latin typeface="+mn-ea"/>
                  </a:rPr>
                  <a:t>▲</a:t>
                </a:r>
                <a:endParaRPr lang="en-US" altLang="ko-KR" sz="80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FF0000"/>
                    </a:solidFill>
                    <a:latin typeface="+mn-ea"/>
                  </a:rPr>
                  <a:t>-</a:t>
                </a: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51563" y="742613"/>
            <a:ext cx="2903973" cy="248810"/>
            <a:chOff x="252703" y="710419"/>
            <a:chExt cx="2903973" cy="248810"/>
          </a:xfrm>
        </p:grpSpPr>
        <p:grpSp>
          <p:nvGrpSpPr>
            <p:cNvPr id="2" name="그룹 1"/>
            <p:cNvGrpSpPr/>
            <p:nvPr/>
          </p:nvGrpSpPr>
          <p:grpSpPr>
            <a:xfrm>
              <a:off x="252703" y="710419"/>
              <a:ext cx="2903973" cy="228323"/>
              <a:chOff x="252703" y="710419"/>
              <a:chExt cx="2903973" cy="228323"/>
            </a:xfrm>
          </p:grpSpPr>
          <p:sp>
            <p:nvSpPr>
              <p:cNvPr id="66" name="갈매기형 수장 65"/>
              <p:cNvSpPr/>
              <p:nvPr/>
            </p:nvSpPr>
            <p:spPr>
              <a:xfrm flipH="1">
                <a:off x="252703" y="755307"/>
                <a:ext cx="106968" cy="138546"/>
              </a:xfrm>
              <a:prstGeom prst="chevron">
                <a:avLst>
                  <a:gd name="adj" fmla="val 78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2942538" y="735988"/>
                <a:ext cx="214138" cy="177185"/>
                <a:chOff x="3007810" y="776345"/>
                <a:chExt cx="214138" cy="177185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7810" y="779534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71" name="타원 70">
                  <a:extLst>
                    <a:ext uri="{FF2B5EF4-FFF2-40B4-BE49-F238E27FC236}">
                      <a16:creationId xmlns="" xmlns:a16="http://schemas.microsoft.com/office/drawing/2014/main" id="{C4C92CD1-5590-46D7-906B-93F6B92B795D}"/>
                    </a:ext>
                  </a:extLst>
                </p:cNvPr>
                <p:cNvSpPr/>
                <p:nvPr/>
              </p:nvSpPr>
              <p:spPr>
                <a:xfrm>
                  <a:off x="3085892" y="776345"/>
                  <a:ext cx="136056" cy="1187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600" b="1" dirty="0" smtClean="0">
                      <a:latin typeface="+mn-ea"/>
                    </a:rPr>
                    <a:t>1</a:t>
                  </a:r>
                  <a:endParaRPr lang="ko-KR" altLang="en-US" sz="600" b="1" dirty="0">
                    <a:latin typeface="+mn-ea"/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707861" y="716858"/>
                <a:ext cx="13189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의료소모품 특별기획전</a:t>
                </a: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4549" y="710419"/>
                <a:ext cx="245886" cy="228323"/>
              </a:xfrm>
              <a:prstGeom prst="rect">
                <a:avLst/>
              </a:prstGeom>
            </p:spPr>
          </p:pic>
        </p:grpSp>
        <p:cxnSp>
          <p:nvCxnSpPr>
            <p:cNvPr id="78" name="직선 연결선 77"/>
            <p:cNvCxnSpPr/>
            <p:nvPr/>
          </p:nvCxnSpPr>
          <p:spPr>
            <a:xfrm flipV="1">
              <a:off x="707861" y="958453"/>
              <a:ext cx="2025638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3583912" y="737680"/>
            <a:ext cx="2903973" cy="248810"/>
            <a:chOff x="252703" y="710419"/>
            <a:chExt cx="2903973" cy="248810"/>
          </a:xfrm>
        </p:grpSpPr>
        <p:grpSp>
          <p:nvGrpSpPr>
            <p:cNvPr id="82" name="그룹 81"/>
            <p:cNvGrpSpPr/>
            <p:nvPr/>
          </p:nvGrpSpPr>
          <p:grpSpPr>
            <a:xfrm>
              <a:off x="252703" y="710419"/>
              <a:ext cx="2903973" cy="228323"/>
              <a:chOff x="252703" y="710419"/>
              <a:chExt cx="2903973" cy="228323"/>
            </a:xfrm>
          </p:grpSpPr>
          <p:sp>
            <p:nvSpPr>
              <p:cNvPr id="84" name="갈매기형 수장 83"/>
              <p:cNvSpPr/>
              <p:nvPr/>
            </p:nvSpPr>
            <p:spPr>
              <a:xfrm flipH="1">
                <a:off x="252703" y="755307"/>
                <a:ext cx="106968" cy="138546"/>
              </a:xfrm>
              <a:prstGeom prst="chevron">
                <a:avLst>
                  <a:gd name="adj" fmla="val 7857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2942538" y="735988"/>
                <a:ext cx="214138" cy="177185"/>
                <a:chOff x="3007810" y="776345"/>
                <a:chExt cx="214138" cy="177185"/>
              </a:xfrm>
            </p:grpSpPr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7810" y="779534"/>
                  <a:ext cx="173996" cy="173996"/>
                </a:xfrm>
                <a:prstGeom prst="rect">
                  <a:avLst/>
                </a:prstGeom>
              </p:spPr>
            </p:pic>
            <p:sp>
              <p:nvSpPr>
                <p:cNvPr id="89" name="타원 88">
                  <a:extLst>
                    <a:ext uri="{FF2B5EF4-FFF2-40B4-BE49-F238E27FC236}">
                      <a16:creationId xmlns="" xmlns:a16="http://schemas.microsoft.com/office/drawing/2014/main" id="{C4C92CD1-5590-46D7-906B-93F6B92B795D}"/>
                    </a:ext>
                  </a:extLst>
                </p:cNvPr>
                <p:cNvSpPr/>
                <p:nvPr/>
              </p:nvSpPr>
              <p:spPr>
                <a:xfrm>
                  <a:off x="3085892" y="776345"/>
                  <a:ext cx="136056" cy="11877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600" b="1" dirty="0" smtClean="0">
                      <a:latin typeface="+mn-ea"/>
                    </a:rPr>
                    <a:t>1</a:t>
                  </a:r>
                  <a:endParaRPr lang="ko-KR" altLang="en-US" sz="600" b="1" dirty="0">
                    <a:latin typeface="+mn-ea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707861" y="716858"/>
                <a:ext cx="13189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검색어를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입력하세요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4549" y="710419"/>
                <a:ext cx="245886" cy="228323"/>
              </a:xfrm>
              <a:prstGeom prst="rect">
                <a:avLst/>
              </a:prstGeom>
            </p:spPr>
          </p:pic>
        </p:grpSp>
        <p:cxnSp>
          <p:nvCxnSpPr>
            <p:cNvPr id="83" name="직선 연결선 82"/>
            <p:cNvCxnSpPr/>
            <p:nvPr/>
          </p:nvCxnSpPr>
          <p:spPr>
            <a:xfrm flipV="1">
              <a:off x="707861" y="958453"/>
              <a:ext cx="2025638" cy="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3524901" y="1124503"/>
            <a:ext cx="1116124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l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ko-KR" altLang="en-US" sz="9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endParaRPr lang="ko-KR" altLang="en-US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00041" y="1132197"/>
            <a:ext cx="648072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전체삭제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64468" y="1414063"/>
            <a:ext cx="3088585" cy="376601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Gulim"/>
              </a:rPr>
              <a:t>최근 검색어가 없습니다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Gulim"/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Gulim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8921" y="4781061"/>
            <a:ext cx="2901237" cy="637623"/>
            <a:chOff x="268921" y="4781061"/>
            <a:chExt cx="2901237" cy="637623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268921" y="4781061"/>
              <a:ext cx="2901237" cy="637623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Gulim"/>
                </a:rPr>
                <a:t>검색영역 배너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Gulim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307705" y="5221913"/>
              <a:ext cx="826093" cy="179388"/>
              <a:chOff x="1547027" y="5519596"/>
              <a:chExt cx="826093" cy="179388"/>
            </a:xfrm>
          </p:grpSpPr>
          <p:pic>
            <p:nvPicPr>
              <p:cNvPr id="94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21665" y="5551378"/>
                <a:ext cx="151455" cy="139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241;p11"/>
              <p:cNvSpPr/>
              <p:nvPr/>
            </p:nvSpPr>
            <p:spPr>
              <a:xfrm>
                <a:off x="1547027" y="5519596"/>
                <a:ext cx="704740" cy="17938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01/10   &lt; &gt;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3586648" y="4781060"/>
            <a:ext cx="2901237" cy="637623"/>
            <a:chOff x="268921" y="4781061"/>
            <a:chExt cx="2901237" cy="637623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268921" y="4781061"/>
              <a:ext cx="2901237" cy="637623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Gulim"/>
                </a:rPr>
                <a:t>검색영역 배너</a:t>
              </a:r>
              <a:endPara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Gulim"/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2307705" y="5221913"/>
              <a:ext cx="826093" cy="179388"/>
              <a:chOff x="1547027" y="5519596"/>
              <a:chExt cx="826093" cy="179388"/>
            </a:xfrm>
          </p:grpSpPr>
          <p:pic>
            <p:nvPicPr>
              <p:cNvPr id="101" name="Google Shape;240;p11" descr="C:\Users\pixdine069\Desktop\참고자료\참고이미지\DefaultIcon\png\16x16\MD-pause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221665" y="5551378"/>
                <a:ext cx="151455" cy="139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241;p11"/>
              <p:cNvSpPr/>
              <p:nvPr/>
            </p:nvSpPr>
            <p:spPr>
              <a:xfrm>
                <a:off x="1547027" y="5519596"/>
                <a:ext cx="704740" cy="179388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01/10   &lt; &gt;</a:t>
                </a:r>
                <a:endParaRPr sz="800" dirty="0">
                  <a:solidFill>
                    <a:schemeClr val="bg1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03" name="Picture 2" descr="C:\Users\LIVE PC\Downloads\free-icon-swipe-1558107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92" y="1583457"/>
            <a:ext cx="503260" cy="5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22517" y="1164005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169050" y="5872464"/>
            <a:ext cx="3082467" cy="512759"/>
            <a:chOff x="168636" y="6094330"/>
            <a:chExt cx="3082467" cy="512759"/>
          </a:xfrm>
        </p:grpSpPr>
        <p:sp>
          <p:nvSpPr>
            <p:cNvPr id="115" name="직사각형 114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36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3482511" y="5875116"/>
            <a:ext cx="3082467" cy="512759"/>
            <a:chOff x="168636" y="6094330"/>
            <a:chExt cx="3082467" cy="512759"/>
          </a:xfrm>
        </p:grpSpPr>
        <p:sp>
          <p:nvSpPr>
            <p:cNvPr id="147" name="직사각형 146"/>
            <p:cNvSpPr/>
            <p:nvPr/>
          </p:nvSpPr>
          <p:spPr>
            <a:xfrm>
              <a:off x="168636" y="6094330"/>
              <a:ext cx="3082467" cy="5127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239933" y="6155352"/>
              <a:ext cx="2911573" cy="449785"/>
              <a:chOff x="142969" y="5964517"/>
              <a:chExt cx="2911573" cy="449785"/>
            </a:xfrm>
          </p:grpSpPr>
          <p:pic>
            <p:nvPicPr>
              <p:cNvPr id="153" name="그림 15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674" y="5973604"/>
                <a:ext cx="246695" cy="246695"/>
              </a:xfrm>
              <a:prstGeom prst="rect">
                <a:avLst/>
              </a:prstGeom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916" y="5984604"/>
                <a:ext cx="224695" cy="224695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871" y="5964517"/>
                <a:ext cx="264869" cy="264869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757" y="5967066"/>
                <a:ext cx="259771" cy="259771"/>
              </a:xfrm>
              <a:prstGeom prst="rect">
                <a:avLst/>
              </a:prstGeom>
            </p:spPr>
          </p:pic>
          <p:sp>
            <p:nvSpPr>
              <p:cNvPr id="157" name="Like">
                <a:extLst>
                  <a:ext uri="{FF2B5EF4-FFF2-40B4-BE49-F238E27FC236}">
                    <a16:creationId xmlns:a16="http://schemas.microsoft.com/office/drawing/2014/main" xmlns="" id="{AEE5A28C-3F25-41F4-B8BB-B2936185E8A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11515" y="5986927"/>
                <a:ext cx="249208" cy="220048"/>
              </a:xfrm>
              <a:custGeom>
                <a:avLst/>
                <a:gdLst>
                  <a:gd name="T0" fmla="*/ 174 w 614"/>
                  <a:gd name="T1" fmla="*/ 0 h 538"/>
                  <a:gd name="T2" fmla="*/ 0 w 614"/>
                  <a:gd name="T3" fmla="*/ 174 h 538"/>
                  <a:gd name="T4" fmla="*/ 299 w 614"/>
                  <a:gd name="T5" fmla="*/ 531 h 538"/>
                  <a:gd name="T6" fmla="*/ 307 w 614"/>
                  <a:gd name="T7" fmla="*/ 538 h 538"/>
                  <a:gd name="T8" fmla="*/ 315 w 614"/>
                  <a:gd name="T9" fmla="*/ 531 h 538"/>
                  <a:gd name="T10" fmla="*/ 614 w 614"/>
                  <a:gd name="T11" fmla="*/ 174 h 538"/>
                  <a:gd name="T12" fmla="*/ 440 w 614"/>
                  <a:gd name="T13" fmla="*/ 0 h 538"/>
                  <a:gd name="T14" fmla="*/ 307 w 614"/>
                  <a:gd name="T15" fmla="*/ 65 h 538"/>
                  <a:gd name="T16" fmla="*/ 174 w 614"/>
                  <a:gd name="T17" fmla="*/ 0 h 538"/>
                  <a:gd name="T18" fmla="*/ 174 w 614"/>
                  <a:gd name="T19" fmla="*/ 27 h 538"/>
                  <a:gd name="T20" fmla="*/ 296 w 614"/>
                  <a:gd name="T21" fmla="*/ 93 h 538"/>
                  <a:gd name="T22" fmla="*/ 307 w 614"/>
                  <a:gd name="T23" fmla="*/ 110 h 538"/>
                  <a:gd name="T24" fmla="*/ 318 w 614"/>
                  <a:gd name="T25" fmla="*/ 93 h 538"/>
                  <a:gd name="T26" fmla="*/ 440 w 614"/>
                  <a:gd name="T27" fmla="*/ 27 h 538"/>
                  <a:gd name="T28" fmla="*/ 587 w 614"/>
                  <a:gd name="T29" fmla="*/ 174 h 538"/>
                  <a:gd name="T30" fmla="*/ 307 w 614"/>
                  <a:gd name="T31" fmla="*/ 504 h 538"/>
                  <a:gd name="T32" fmla="*/ 27 w 614"/>
                  <a:gd name="T33" fmla="*/ 174 h 538"/>
                  <a:gd name="T34" fmla="*/ 174 w 614"/>
                  <a:gd name="T35" fmla="*/ 2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4" h="538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371"/>
                      <a:pt x="223" y="468"/>
                      <a:pt x="299" y="531"/>
                    </a:cubicBezTo>
                    <a:lnTo>
                      <a:pt x="307" y="538"/>
                    </a:lnTo>
                    <a:lnTo>
                      <a:pt x="315" y="531"/>
                    </a:lnTo>
                    <a:cubicBezTo>
                      <a:pt x="391" y="468"/>
                      <a:pt x="614" y="371"/>
                      <a:pt x="614" y="174"/>
                    </a:cubicBezTo>
                    <a:cubicBezTo>
                      <a:pt x="614" y="78"/>
                      <a:pt x="536" y="0"/>
                      <a:pt x="440" y="0"/>
                    </a:cubicBezTo>
                    <a:cubicBezTo>
                      <a:pt x="386" y="0"/>
                      <a:pt x="339" y="26"/>
                      <a:pt x="307" y="65"/>
                    </a:cubicBezTo>
                    <a:cubicBezTo>
                      <a:pt x="275" y="26"/>
                      <a:pt x="228" y="0"/>
                      <a:pt x="174" y="0"/>
                    </a:cubicBezTo>
                    <a:close/>
                    <a:moveTo>
                      <a:pt x="174" y="27"/>
                    </a:moveTo>
                    <a:cubicBezTo>
                      <a:pt x="225" y="27"/>
                      <a:pt x="269" y="53"/>
                      <a:pt x="296" y="93"/>
                    </a:cubicBezTo>
                    <a:lnTo>
                      <a:pt x="307" y="110"/>
                    </a:lnTo>
                    <a:lnTo>
                      <a:pt x="318" y="93"/>
                    </a:lnTo>
                    <a:cubicBezTo>
                      <a:pt x="344" y="53"/>
                      <a:pt x="389" y="27"/>
                      <a:pt x="440" y="27"/>
                    </a:cubicBezTo>
                    <a:cubicBezTo>
                      <a:pt x="521" y="27"/>
                      <a:pt x="587" y="93"/>
                      <a:pt x="587" y="174"/>
                    </a:cubicBezTo>
                    <a:cubicBezTo>
                      <a:pt x="587" y="346"/>
                      <a:pt x="395" y="435"/>
                      <a:pt x="307" y="504"/>
                    </a:cubicBezTo>
                    <a:cubicBezTo>
                      <a:pt x="219" y="435"/>
                      <a:pt x="27" y="346"/>
                      <a:pt x="27" y="174"/>
                    </a:cubicBezTo>
                    <a:cubicBezTo>
                      <a:pt x="27" y="93"/>
                      <a:pt x="92" y="27"/>
                      <a:pt x="174" y="27"/>
                    </a:cubicBez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1493448" y="6198858"/>
                <a:ext cx="2872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홈</a:t>
                </a:r>
                <a:endParaRPr lang="ko-KR" altLang="en-US" sz="8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1953773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관심상품</a:t>
                </a:r>
                <a:endParaRPr lang="ko-KR" altLang="en-US" sz="800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2664691" y="6198858"/>
                <a:ext cx="38985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마이</a:t>
                </a:r>
                <a:endParaRPr lang="ko-KR" altLang="en-US" sz="800" dirty="0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25346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간편장부</a:t>
                </a:r>
                <a:endParaRPr lang="ko-KR" altLang="en-US" sz="800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42969" y="6198858"/>
                <a:ext cx="59503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카테고리</a:t>
                </a:r>
                <a:endParaRPr lang="ko-KR" altLang="en-US" sz="800" dirty="0"/>
              </a:p>
            </p:txBody>
          </p:sp>
        </p:grpSp>
      </p:grpSp>
      <p:sp>
        <p:nvSpPr>
          <p:cNvPr id="163" name="타원 162">
            <a:extLst>
              <a:ext uri="{FF2B5EF4-FFF2-40B4-BE49-F238E27FC236}">
                <a16:creationId xmlns="" xmlns:a16="http://schemas.microsoft.com/office/drawing/2014/main" id="{C4C92CD1-5590-46D7-906B-93F6B92B795D}"/>
              </a:ext>
            </a:extLst>
          </p:cNvPr>
          <p:cNvSpPr/>
          <p:nvPr/>
        </p:nvSpPr>
        <p:spPr>
          <a:xfrm>
            <a:off x="3330334" y="1152526"/>
            <a:ext cx="209844" cy="216000"/>
          </a:xfrm>
          <a:prstGeom prst="ellipse">
            <a:avLst/>
          </a:prstGeom>
          <a:solidFill>
            <a:srgbClr val="006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477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마스터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36000" tIns="36000" rIns="36000" bIns="36000" rtlCol="0" anchor="ctr" anchorCtr="0">
        <a:spAutoFit/>
      </a:bodyPr>
      <a:lstStyle>
        <a:defPPr>
          <a:defRPr sz="8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10111</TotalTime>
  <Words>2022</Words>
  <Application>Microsoft Office PowerPoint</Application>
  <PresentationFormat>A4 용지(210x297mm)</PresentationFormat>
  <Paragraphs>745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33" baseType="lpstr">
      <vt:lpstr>Kozuka Gothic Pro M</vt:lpstr>
      <vt:lpstr>Quattrocento Sans</vt:lpstr>
      <vt:lpstr>Gulim</vt:lpstr>
      <vt:lpstr>Gulim</vt:lpstr>
      <vt:lpstr>나눔고딕</vt:lpstr>
      <vt:lpstr>맑은 고딕</vt:lpstr>
      <vt:lpstr>맑은 고딕</vt:lpstr>
      <vt:lpstr>Arial</vt:lpstr>
      <vt:lpstr>Calibri</vt:lpstr>
      <vt:lpstr>Calibri Light</vt:lpstr>
      <vt:lpstr>Lucida Sans Unicode</vt:lpstr>
      <vt:lpstr>Segoe UI</vt:lpstr>
      <vt:lpstr>Segoe UI Semibold</vt:lpstr>
      <vt:lpstr>Wingdings</vt:lpstr>
      <vt:lpstr>Office 테마</vt:lpstr>
      <vt:lpstr>마스터 지정</vt:lpstr>
      <vt:lpstr>1_마스터 지정</vt:lpstr>
      <vt:lpstr>PowerPoint 프레젠테이션</vt:lpstr>
      <vt:lpstr>PowerPoint 프레젠테이션</vt:lpstr>
      <vt:lpstr>(공통) 화면설계서 문서 정의</vt:lpstr>
      <vt:lpstr>PowerPoint 프레젠테이션</vt:lpstr>
      <vt:lpstr>검색</vt:lpstr>
      <vt:lpstr>메인 &gt; 검색영역</vt:lpstr>
      <vt:lpstr>PowerPoint 프레젠테이션</vt:lpstr>
      <vt:lpstr>검색</vt:lpstr>
      <vt:lpstr>PowerPoint 프레젠테이션</vt:lpstr>
      <vt:lpstr>PowerPoint 프레젠테이션</vt:lpstr>
      <vt:lpstr>검색결과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ParkSunMi</dc:creator>
  <cp:lastModifiedBy>MIRAEINT 001</cp:lastModifiedBy>
  <cp:revision>639</cp:revision>
  <dcterms:created xsi:type="dcterms:W3CDTF">2019-05-29T05:36:22Z</dcterms:created>
  <dcterms:modified xsi:type="dcterms:W3CDTF">2024-05-14T04:11:30Z</dcterms:modified>
</cp:coreProperties>
</file>