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7" r:id="rId2"/>
    <p:sldMasterId id="2147483729" r:id="rId3"/>
  </p:sldMasterIdLst>
  <p:notesMasterIdLst>
    <p:notesMasterId r:id="rId39"/>
  </p:notesMasterIdLst>
  <p:sldIdLst>
    <p:sldId id="256" r:id="rId4"/>
    <p:sldId id="263" r:id="rId5"/>
    <p:sldId id="266" r:id="rId6"/>
    <p:sldId id="258" r:id="rId7"/>
    <p:sldId id="264" r:id="rId8"/>
    <p:sldId id="311" r:id="rId9"/>
    <p:sldId id="300" r:id="rId10"/>
    <p:sldId id="309" r:id="rId11"/>
    <p:sldId id="335" r:id="rId12"/>
    <p:sldId id="336" r:id="rId13"/>
    <p:sldId id="312" r:id="rId14"/>
    <p:sldId id="313" r:id="rId15"/>
    <p:sldId id="307" r:id="rId16"/>
    <p:sldId id="310" r:id="rId17"/>
    <p:sldId id="314" r:id="rId18"/>
    <p:sldId id="315" r:id="rId19"/>
    <p:sldId id="317" r:id="rId20"/>
    <p:sldId id="318" r:id="rId21"/>
    <p:sldId id="319" r:id="rId22"/>
    <p:sldId id="332" r:id="rId23"/>
    <p:sldId id="320" r:id="rId24"/>
    <p:sldId id="334" r:id="rId25"/>
    <p:sldId id="333" r:id="rId26"/>
    <p:sldId id="321" r:id="rId27"/>
    <p:sldId id="324" r:id="rId28"/>
    <p:sldId id="325" r:id="rId29"/>
    <p:sldId id="322" r:id="rId30"/>
    <p:sldId id="323" r:id="rId31"/>
    <p:sldId id="326" r:id="rId32"/>
    <p:sldId id="327" r:id="rId33"/>
    <p:sldId id="328" r:id="rId34"/>
    <p:sldId id="329" r:id="rId35"/>
    <p:sldId id="330" r:id="rId36"/>
    <p:sldId id="337" r:id="rId37"/>
    <p:sldId id="270" r:id="rId3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E93B918-59ED-404B-BC75-80929460CD75}">
          <p14:sldIdLst>
            <p14:sldId id="256"/>
            <p14:sldId id="263"/>
            <p14:sldId id="266"/>
            <p14:sldId id="258"/>
          </p14:sldIdLst>
        </p14:section>
        <p14:section name="이벤트" id="{FC15765B-5FB3-47DF-AA47-A381D16DBBB1}">
          <p14:sldIdLst>
            <p14:sldId id="264"/>
          </p14:sldIdLst>
        </p14:section>
        <p14:section name="진행중인 이벤트" id="{CA20CEEA-DE68-4DC9-B31A-54580A7C4F2E}">
          <p14:sldIdLst>
            <p14:sldId id="311"/>
            <p14:sldId id="300"/>
            <p14:sldId id="309"/>
          </p14:sldIdLst>
        </p14:section>
        <p14:section name="진행중인 이벤트 &gt; 상세" id="{FA74BDCB-E976-4267-9ED3-7EAACDD4A152}">
          <p14:sldIdLst>
            <p14:sldId id="335"/>
            <p14:sldId id="336"/>
          </p14:sldIdLst>
        </p14:section>
        <p14:section name="종료된 이벤트" id="{1F2D86D6-4359-48B7-B2EE-6FB91E4F705D}">
          <p14:sldIdLst>
            <p14:sldId id="312"/>
            <p14:sldId id="313"/>
          </p14:sldIdLst>
        </p14:section>
        <p14:section name="종료된 이벤트 &gt; 상세" id="{47926043-8B3E-497E-84FF-F3BFD7913C16}">
          <p14:sldIdLst>
            <p14:sldId id="307"/>
            <p14:sldId id="310"/>
          </p14:sldIdLst>
        </p14:section>
        <p14:section name="당첨자 발표" id="{FAA9169E-353B-46F3-9A32-0BDEAD771458}">
          <p14:sldIdLst>
            <p14:sldId id="314"/>
            <p14:sldId id="315"/>
            <p14:sldId id="317"/>
          </p14:sldIdLst>
        </p14:section>
        <p14:section name="당첨자 발표 상세" id="{E127071A-8034-4387-AD43-93B54FEEEA19}">
          <p14:sldIdLst>
            <p14:sldId id="318"/>
            <p14:sldId id="319"/>
          </p14:sldIdLst>
        </p14:section>
        <p14:section name="기획전" id="{A04BBD5F-44AE-47E9-805E-84EB3CE8BF12}">
          <p14:sldIdLst>
            <p14:sldId id="332"/>
          </p14:sldIdLst>
        </p14:section>
        <p14:section name="기획전 메인" id="{4885EAE9-C5CC-47D4-9DAC-3C9D5FCDC15E}">
          <p14:sldIdLst>
            <p14:sldId id="320"/>
            <p14:sldId id="334"/>
          </p14:sldIdLst>
        </p14:section>
        <p14:section name="일반기획전" id="{BD45430E-63F3-4365-8DBB-AF4A90792445}">
          <p14:sldIdLst>
            <p14:sldId id="333"/>
            <p14:sldId id="321"/>
          </p14:sldIdLst>
        </p14:section>
        <p14:section name="주워담기 기획전" id="{472D0E3F-A8E8-4037-BB05-20E6CDE30E0C}">
          <p14:sldIdLst>
            <p14:sldId id="324"/>
            <p14:sldId id="325"/>
          </p14:sldIdLst>
        </p14:section>
        <p14:section name="프로모션" id="{D166397A-7825-4155-9DFF-46B7686AEB4F}">
          <p14:sldIdLst>
            <p14:sldId id="322"/>
            <p14:sldId id="323"/>
          </p14:sldIdLst>
        </p14:section>
        <p14:section name="묶음세일 기획전" id="{0A74CE72-AAE8-4A74-BDFE-793FBEFD1566}">
          <p14:sldIdLst>
            <p14:sldId id="326"/>
            <p14:sldId id="327"/>
            <p14:sldId id="328"/>
          </p14:sldIdLst>
        </p14:section>
        <p14:section name="타임세일" id="{0CFC46BB-F53E-4B1B-B7E6-57CEBF364795}">
          <p14:sldIdLst>
            <p14:sldId id="329"/>
            <p14:sldId id="330"/>
            <p14:sldId id="337"/>
          </p14:sldIdLst>
        </p14:section>
        <p14:section name="END" id="{99885B9C-5E92-44C8-890E-62C9AA85CB2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21" userDrawn="1">
          <p15:clr>
            <a:srgbClr val="A4A3A4"/>
          </p15:clr>
        </p15:guide>
        <p15:guide id="3" pos="81" userDrawn="1">
          <p15:clr>
            <a:srgbClr val="A4A3A4"/>
          </p15:clr>
        </p15:guide>
        <p15:guide id="4" pos="943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pos="988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pos="2893" userDrawn="1">
          <p15:clr>
            <a:srgbClr val="A4A3A4"/>
          </p15:clr>
        </p15:guide>
        <p15:guide id="9" orient="horz" pos="391" userDrawn="1">
          <p15:clr>
            <a:srgbClr val="A4A3A4"/>
          </p15:clr>
        </p15:guide>
        <p15:guide id="10" pos="716" userDrawn="1">
          <p15:clr>
            <a:srgbClr val="A4A3A4"/>
          </p15:clr>
        </p15:guide>
        <p15:guide id="11" pos="761" userDrawn="1">
          <p15:clr>
            <a:srgbClr val="A4A3A4"/>
          </p15:clr>
        </p15:guide>
        <p15:guide id="12" pos="2440" userDrawn="1">
          <p15:clr>
            <a:srgbClr val="A4A3A4"/>
          </p15:clr>
        </p15:guide>
        <p15:guide id="13" pos="3165" userDrawn="1">
          <p15:clr>
            <a:srgbClr val="A4A3A4"/>
          </p15:clr>
        </p15:guide>
        <p15:guide id="14" pos="3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성훈" initials="강성" lastIdx="1" clrIdx="0">
    <p:extLst>
      <p:ext uri="{19B8F6BF-5375-455C-9EA6-DF929625EA0E}">
        <p15:presenceInfo xmlns:p15="http://schemas.microsoft.com/office/powerpoint/2012/main" userId="b843966a763c5c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5814" autoAdjust="0"/>
  </p:normalViewPr>
  <p:slideViewPr>
    <p:cSldViewPr showGuides="1">
      <p:cViewPr varScale="1">
        <p:scale>
          <a:sx n="116" d="100"/>
          <a:sy n="116" d="100"/>
        </p:scale>
        <p:origin x="1494" y="108"/>
      </p:cViewPr>
      <p:guideLst>
        <p:guide orient="horz" pos="2160"/>
        <p:guide pos="4821"/>
        <p:guide pos="81"/>
        <p:guide pos="943"/>
        <p:guide orient="horz" pos="777"/>
        <p:guide pos="988"/>
        <p:guide orient="horz" pos="958"/>
        <p:guide pos="2893"/>
        <p:guide orient="horz" pos="391"/>
        <p:guide pos="716"/>
        <p:guide pos="761"/>
        <p:guide pos="2440"/>
        <p:guide pos="3165"/>
        <p:guide pos="3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544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3C0F-2042-42C3-9785-D922E2AA3E5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4476F-0CDF-4EC2-81E6-752318FDA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2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4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0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11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48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0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21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95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4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2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9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8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5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6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7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D29C92F-323E-4D05-9FB4-08DAD706A5D6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F8FCBFD-445E-4359-B5DF-66B489E8018C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1872208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rgbClr val="F79646">
                  <a:lumMod val="40000"/>
                  <a:lumOff val="60000"/>
                </a:srgbClr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EBB97402-71B0-4823-B9AF-C225D304BB95}"/>
              </a:ext>
            </a:extLst>
          </p:cNvPr>
          <p:cNvSpPr txBox="1">
            <a:spLocks/>
          </p:cNvSpPr>
          <p:nvPr userDrawn="1"/>
        </p:nvSpPr>
        <p:spPr>
          <a:xfrm>
            <a:off x="740533" y="6309568"/>
            <a:ext cx="6624638" cy="431800"/>
          </a:xfrm>
          <a:prstGeom prst="rect">
            <a:avLst/>
          </a:prstGeom>
        </p:spPr>
        <p:txBody>
          <a:bodyPr anchor="ctr"/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주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kumimoji="0" lang="ko-KR" altLang="en-US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미래아이앤티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l 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서울시 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강남구 강남대로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128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길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75 </a:t>
            </a:r>
            <a:r>
              <a:rPr kumimoji="0" lang="ko-KR" altLang="en-US" sz="731" b="0" kern="12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엘리인코빌딩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층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201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호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731" b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ㅣ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TEL : 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1544-7947,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FAX : 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02-6969-5007</a:t>
            </a:r>
            <a:endParaRPr kumimoji="0" lang="ko-KR" altLang="en-US" sz="731" b="0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0CDE166-1298-47D5-81E9-BCEDC59EDD7D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468ACD96-C2EF-4361-9DFB-BD758F6A0537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2220912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chemeClr val="bg1"/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xmlns="" id="{38D7963D-55E3-4054-84B6-2DFBC5B9AD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16088"/>
            <a:ext cx="9906000" cy="488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Back Office</a:t>
            </a:r>
            <a:r>
              <a:rPr lang="ko-KR" altLang="en-US" dirty="0"/>
              <a:t>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C8A2EDB5-7338-4BDF-ADA9-36927822BD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8950" y="2298383"/>
            <a:ext cx="1797050" cy="3115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Ver.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22954F7D-3B2D-4D05-9A07-8DAFF95BF02C}"/>
              </a:ext>
            </a:extLst>
          </p:cNvPr>
          <p:cNvCxnSpPr>
            <a:cxnSpLocks/>
          </p:cNvCxnSpPr>
          <p:nvPr userDrawn="1"/>
        </p:nvCxnSpPr>
        <p:spPr>
          <a:xfrm>
            <a:off x="0" y="2224705"/>
            <a:ext cx="990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62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710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025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6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2FB8DF3-4AEA-458C-BF42-EEE0D2CE979E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58247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340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7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05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53377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9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9212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" b="97096"/>
          <a:stretch/>
        </p:blipFill>
        <p:spPr>
          <a:xfrm>
            <a:off x="164319" y="653377"/>
            <a:ext cx="3095842" cy="1990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2">
            <a:extLst>
              <a:ext uri="{FF2B5EF4-FFF2-40B4-BE49-F238E27FC236}">
                <a16:creationId xmlns:a16="http://schemas.microsoft.com/office/drawing/2014/main" xmlns="" id="{8B025A38-422B-4A23-A441-E68FE20102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40" y="236236"/>
            <a:ext cx="97168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정 이 </a:t>
            </a:r>
            <a:r>
              <a:rPr lang="ko-KR" altLang="en-US" sz="2000" b="1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2000" b="1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:a16="http://schemas.microsoft.com/office/drawing/2014/main" xmlns="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16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41649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53389" y="2370123"/>
            <a:ext cx="9452140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253388" y="2370123"/>
            <a:ext cx="66543" cy="1651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0">
            <a:extLst>
              <a:ext uri="{FF2B5EF4-FFF2-40B4-BE49-F238E27FC236}">
                <a16:creationId xmlns:a16="http://schemas.microsoft.com/office/drawing/2014/main" xmlns="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46045" y="1"/>
            <a:ext cx="9459484" cy="432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46044" y="432000"/>
            <a:ext cx="94594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46044" y="432000"/>
            <a:ext cx="16691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53389" y="2370123"/>
            <a:ext cx="9452140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253388" y="2370123"/>
            <a:ext cx="66543" cy="1651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5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="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37342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2276872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3200" b="1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99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03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53377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84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3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92" r:id="rId3"/>
    <p:sldLayoutId id="2147483697" r:id="rId4"/>
    <p:sldLayoutId id="2147483695" r:id="rId5"/>
    <p:sldLayoutId id="2147483696" r:id="rId6"/>
    <p:sldLayoutId id="214748372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:a16="http://schemas.microsoft.com/office/drawing/2014/main" xmlns="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:a16="http://schemas.microsoft.com/office/drawing/2014/main" xmlns="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7962695"/>
              </p:ext>
            </p:extLst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:a16="http://schemas.microsoft.com/office/drawing/2014/main" xmlns="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="" xmlns:a16="http://schemas.microsoft.com/office/drawing/2014/main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="" xmlns:a16="http://schemas.microsoft.com/office/drawing/2014/main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08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5" r:id="rId2"/>
    <p:sldLayoutId id="2147483730" r:id="rId3"/>
    <p:sldLayoutId id="2147483731" r:id="rId4"/>
    <p:sldLayoutId id="2147483732" r:id="rId5"/>
    <p:sldLayoutId id="2147483733" r:id="rId6"/>
    <p:sldLayoutId id="2147483736" r:id="rId7"/>
    <p:sldLayoutId id="2147483741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B50933-94FC-486A-8256-8450B8610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JW</a:t>
            </a:r>
            <a:r>
              <a:rPr lang="ko-KR" altLang="en-US" dirty="0" smtClean="0"/>
              <a:t>제약</a:t>
            </a:r>
            <a:r>
              <a:rPr lang="en-US" altLang="ko-KR" dirty="0" smtClean="0"/>
              <a:t>_FO_10.</a:t>
            </a:r>
            <a:r>
              <a:rPr lang="ko-KR" altLang="en-US" dirty="0" smtClean="0"/>
              <a:t>기획전 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94CC4CA-94A3-41B2-A124-853D61BD9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Ver.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58001"/>
              </p:ext>
            </p:extLst>
          </p:nvPr>
        </p:nvGraphicFramePr>
        <p:xfrm>
          <a:off x="7724950" y="812960"/>
          <a:ext cx="2118956" cy="68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 상세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상품리스트 화면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룩을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판매상품 기준으로 노출됨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제목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제목 모두 노출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기간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YYYY-MM-DD ~ YYYY-MM-DD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목록에 노출된 상품 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이벤트에 노출된 상품 총 개수 노출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이벤트 내 검색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내 상품명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입점사명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내 검색 기능과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배너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html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일반상품 이미지보기와 동일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상품은 별도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없이 모두 목록으로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이벤트 페이지에서는 상품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뱃지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[6a]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[6b]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 최대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상품정보 상세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 호출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[6c]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규격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AS-IS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기준 동일 적용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[6d]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에서는 판매가 정보만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[6e]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이미지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이미지가 있는 경우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이미지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이미지가 없는 경우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jw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이미지 노출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 상품 품절 라벨 표시 된 이미지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[6f]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품절상품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금액 노출 영역에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품절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로 표기하고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버튼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신청 유무에 따라 신청 ↔ 해제 처리 공통 기능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이벤트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진행중인 이벤트 </a:t>
            </a:r>
            <a:r>
              <a:rPr lang="en-US" altLang="ko-KR" sz="800" dirty="0" smtClean="0">
                <a:latin typeface="+mn-ea"/>
              </a:rPr>
              <a:t>&gt;</a:t>
            </a:r>
            <a:r>
              <a:rPr lang="ko-KR" altLang="en-US" sz="800" dirty="0" smtClean="0">
                <a:latin typeface="+mn-ea"/>
              </a:rPr>
              <a:t> 상세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479587" y="5871410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이벤트 상세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668" y="1088606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9095" y="1099173"/>
            <a:ext cx="1116124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제목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169714" y="1546278"/>
            <a:ext cx="3082467" cy="381050"/>
            <a:chOff x="171050" y="1441383"/>
            <a:chExt cx="3082467" cy="381050"/>
          </a:xfrm>
        </p:grpSpPr>
        <p:sp>
          <p:nvSpPr>
            <p:cNvPr id="107" name="직사각형 106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1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2" name="TextBox 111"/>
          <p:cNvSpPr txBox="1"/>
          <p:nvPr/>
        </p:nvSpPr>
        <p:spPr>
          <a:xfrm>
            <a:off x="2490596" y="1310376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9714" y="1334534"/>
            <a:ext cx="14478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2024-03-01 ~ 2024-03-31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9714" y="1976908"/>
            <a:ext cx="3240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해당 이벤트에서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113</a:t>
            </a:r>
            <a:r>
              <a:rPr lang="ko-KR" altLang="en-US" sz="800" dirty="0">
                <a:latin typeface="+mn-ea"/>
              </a:rPr>
              <a:t>개의 상품이 판매 되었습니다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33093" y="2241810"/>
            <a:ext cx="2955707" cy="1459259"/>
          </a:xfrm>
          <a:prstGeom prst="roundRect">
            <a:avLst>
              <a:gd name="adj" fmla="val 208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이벤트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body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05954" y="3786751"/>
            <a:ext cx="1311592" cy="2084659"/>
            <a:chOff x="3612245" y="874304"/>
            <a:chExt cx="1311592" cy="2084659"/>
          </a:xfrm>
        </p:grpSpPr>
        <p:sp>
          <p:nvSpPr>
            <p:cNvPr id="117" name="직사각형 116"/>
            <p:cNvSpPr/>
            <p:nvPr/>
          </p:nvSpPr>
          <p:spPr>
            <a:xfrm>
              <a:off x="3644354" y="2538651"/>
              <a:ext cx="1248361" cy="180425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3619190" y="2040645"/>
              <a:ext cx="1304647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46995" y="2747760"/>
              <a:ext cx="96839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22,000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719" y="2747760"/>
              <a:ext cx="173996" cy="173996"/>
            </a:xfrm>
            <a:prstGeom prst="rect">
              <a:avLst/>
            </a:prstGeom>
          </p:spPr>
        </p:pic>
        <p:sp>
          <p:nvSpPr>
            <p:cNvPr id="121" name="모서리가 둥근 직사각형 120"/>
            <p:cNvSpPr/>
            <p:nvPr/>
          </p:nvSpPr>
          <p:spPr>
            <a:xfrm>
              <a:off x="3612245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1740893" y="3786751"/>
            <a:ext cx="1312750" cy="2061309"/>
            <a:chOff x="5047184" y="874304"/>
            <a:chExt cx="1312750" cy="2061309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5048342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5047184" y="2017295"/>
              <a:ext cx="1304647" cy="918318"/>
              <a:chOff x="3771590" y="2193045"/>
              <a:chExt cx="1304647" cy="918318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3796754" y="26910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771590" y="21930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799395" y="29001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119" y="2900160"/>
                <a:ext cx="173996" cy="173996"/>
              </a:xfrm>
              <a:prstGeom prst="rect">
                <a:avLst/>
              </a:prstGeom>
            </p:spPr>
          </p:pic>
        </p:grpSp>
      </p:grpSp>
      <p:grpSp>
        <p:nvGrpSpPr>
          <p:cNvPr id="135" name="그룹 134"/>
          <p:cNvGrpSpPr/>
          <p:nvPr/>
        </p:nvGrpSpPr>
        <p:grpSpPr>
          <a:xfrm>
            <a:off x="3675456" y="3108537"/>
            <a:ext cx="1311592" cy="2084659"/>
            <a:chOff x="3612245" y="874304"/>
            <a:chExt cx="1311592" cy="2084659"/>
          </a:xfrm>
        </p:grpSpPr>
        <p:sp>
          <p:nvSpPr>
            <p:cNvPr id="138" name="직사각형 137"/>
            <p:cNvSpPr/>
            <p:nvPr/>
          </p:nvSpPr>
          <p:spPr>
            <a:xfrm>
              <a:off x="3644354" y="2538651"/>
              <a:ext cx="1248361" cy="180425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3619190" y="2040645"/>
              <a:ext cx="1304647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646995" y="2747760"/>
              <a:ext cx="96839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22,000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719" y="2747760"/>
              <a:ext cx="173996" cy="173996"/>
            </a:xfrm>
            <a:prstGeom prst="rect">
              <a:avLst/>
            </a:prstGeom>
          </p:spPr>
        </p:pic>
        <p:sp>
          <p:nvSpPr>
            <p:cNvPr id="147" name="모서리가 둥근 직사각형 146"/>
            <p:cNvSpPr/>
            <p:nvPr/>
          </p:nvSpPr>
          <p:spPr>
            <a:xfrm>
              <a:off x="3612245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5110395" y="3108537"/>
            <a:ext cx="1312750" cy="2061309"/>
            <a:chOff x="5047184" y="874304"/>
            <a:chExt cx="1312750" cy="2061309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5048342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5047184" y="2017295"/>
              <a:ext cx="1304647" cy="918318"/>
              <a:chOff x="3771590" y="2193045"/>
              <a:chExt cx="1304647" cy="918318"/>
            </a:xfrm>
          </p:grpSpPr>
          <p:sp>
            <p:nvSpPr>
              <p:cNvPr id="154" name="직사각형 153"/>
              <p:cNvSpPr/>
              <p:nvPr/>
            </p:nvSpPr>
            <p:spPr>
              <a:xfrm>
                <a:off x="3796754" y="26910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771590" y="21930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799395" y="29001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57" name="그림 1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119" y="2900160"/>
                <a:ext cx="173996" cy="173996"/>
              </a:xfrm>
              <a:prstGeom prst="rect">
                <a:avLst/>
              </a:prstGeom>
            </p:spPr>
          </p:pic>
        </p:grpSp>
      </p:grpSp>
      <p:sp>
        <p:nvSpPr>
          <p:cNvPr id="5" name="TextBox 4"/>
          <p:cNvSpPr txBox="1"/>
          <p:nvPr/>
        </p:nvSpPr>
        <p:spPr>
          <a:xfrm>
            <a:off x="4900963" y="5358833"/>
            <a:ext cx="400110" cy="721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</a:t>
            </a:r>
            <a:endParaRPr lang="ko-KR" altLang="en-US" sz="1400" b="1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0" y="1324242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5209" y="1596762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82991" y="3753389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6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79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93608" y="3869037"/>
            <a:ext cx="174787" cy="15433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13420" y="3865212"/>
            <a:ext cx="174787" cy="15433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62569" y="3190823"/>
            <a:ext cx="174787" cy="15433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66079" y="914266"/>
            <a:ext cx="1311592" cy="2084659"/>
            <a:chOff x="3666079" y="914266"/>
            <a:chExt cx="1311592" cy="2084659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666079" y="914266"/>
              <a:ext cx="1311592" cy="2084659"/>
              <a:chOff x="3612245" y="874304"/>
              <a:chExt cx="1311592" cy="2084659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3644354" y="25386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0406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646995" y="27477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747760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63" name="모서리가 둥근 직사각형 162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2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35392" y="995878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101018" y="914266"/>
            <a:ext cx="1312750" cy="2061309"/>
            <a:chOff x="5101018" y="914266"/>
            <a:chExt cx="1312750" cy="2061309"/>
          </a:xfrm>
        </p:grpSpPr>
        <p:grpSp>
          <p:nvGrpSpPr>
            <p:cNvPr id="3" name="그룹 2"/>
            <p:cNvGrpSpPr/>
            <p:nvPr/>
          </p:nvGrpSpPr>
          <p:grpSpPr>
            <a:xfrm>
              <a:off x="5101018" y="914266"/>
              <a:ext cx="1312750" cy="2061309"/>
              <a:chOff x="5101018" y="768642"/>
              <a:chExt cx="1312750" cy="2061309"/>
            </a:xfrm>
          </p:grpSpPr>
          <p:grpSp>
            <p:nvGrpSpPr>
              <p:cNvPr id="167" name="그룹 166"/>
              <p:cNvGrpSpPr/>
              <p:nvPr/>
            </p:nvGrpSpPr>
            <p:grpSpPr>
              <a:xfrm>
                <a:off x="5101018" y="768642"/>
                <a:ext cx="1312750" cy="2061309"/>
                <a:chOff x="5047184" y="874304"/>
                <a:chExt cx="1312750" cy="2061309"/>
              </a:xfrm>
            </p:grpSpPr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048342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SOLD OUT</a:t>
                  </a:r>
                  <a:endParaRPr lang="ko-KR" alt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69" name="그룹 168"/>
                <p:cNvGrpSpPr/>
                <p:nvPr/>
              </p:nvGrpSpPr>
              <p:grpSpPr>
                <a:xfrm>
                  <a:off x="5047184" y="2017295"/>
                  <a:ext cx="1304647" cy="918318"/>
                  <a:chOff x="3771590" y="2193045"/>
                  <a:chExt cx="1304647" cy="918318"/>
                </a:xfrm>
              </p:grpSpPr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3796754" y="2691051"/>
                    <a:ext cx="1248361" cy="180425"/>
                  </a:xfrm>
                  <a:prstGeom prst="rect">
                    <a:avLst/>
                  </a:prstGeom>
                </p:spPr>
                <p:txBody>
                  <a:bodyPr vert="horz" wrap="square" lIns="36000" tIns="36000" rIns="36000" bIns="36000" anchor="ctr" anchorCtr="0">
                    <a:spAutoFit/>
                  </a:bodyPr>
                  <a:lstStyle/>
                  <a:p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규격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/</a:t>
                    </a:r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단위 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: 20g/BOX</a:t>
                    </a:r>
                  </a:p>
                </p:txBody>
              </p:sp>
              <p:sp>
                <p:nvSpPr>
                  <p:cNvPr id="171" name="TextBox 170">
                    <a:extLst>
                      <a:ext uri="{FF2B5EF4-FFF2-40B4-BE49-F238E27FC236}">
                        <a16:creationId xmlns="" xmlns:a16="http://schemas.microsoft.com/office/drawing/2014/main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590" y="2193045"/>
                    <a:ext cx="1304647" cy="514738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36000" tIns="72000" rIns="0" bIns="7200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CMG</a:t>
                    </a:r>
                    <a:r>
                      <a: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제약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마이코드</a:t>
                    </a:r>
                    <a:r>
                      <a: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 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비타민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골드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60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포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(1</a:t>
                    </a:r>
                    <a:r>
                      <a:rPr lang="ko-KR" altLang="en-US" sz="8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개월분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)</a:t>
                    </a:r>
                  </a:p>
                </p:txBody>
              </p: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3799395" y="2900160"/>
                    <a:ext cx="968392" cy="211203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r>
                      <a:rPr lang="ko-KR" altLang="en-US" sz="9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품절</a:t>
                    </a:r>
                    <a:r>
                      <a:rPr lang="en-US" altLang="ko-KR" sz="9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 </a:t>
                    </a:r>
                    <a:endParaRPr lang="en-US" altLang="ko-KR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174" name="직사각형 173"/>
              <p:cNvSpPr/>
              <p:nvPr/>
            </p:nvSpPr>
            <p:spPr>
              <a:xfrm>
                <a:off x="5860694" y="2621624"/>
                <a:ext cx="553074" cy="184573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r"/>
                <a:r>
                  <a:rPr lang="ko-KR" altLang="en-US" sz="7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재입고알림</a:t>
                </a:r>
                <a:endPara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83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80137" y="981329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4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79230" y="3180259"/>
            <a:ext cx="174787" cy="15433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483202" y="1304606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181854" y="2853718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5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43115" y="498319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6a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46058" y="518480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6b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50131" y="5404783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6c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63795" y="5690614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6d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5036457" y="264658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6f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034076" y="1423969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6e</a:t>
            </a:r>
            <a:endParaRPr lang="ko-KR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42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종료된 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8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69013"/>
              </p:ext>
            </p:extLst>
          </p:nvPr>
        </p:nvGraphicFramePr>
        <p:xfrm>
          <a:off x="7724950" y="812960"/>
          <a:ext cx="2118956" cy="21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이벤트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이벤트가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있는 경우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이벤트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D-Day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이벤트 상세화면으로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이벤트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종료된 이벤트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79587" y="5871410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이벤트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82635"/>
              </p:ext>
            </p:extLst>
          </p:nvPr>
        </p:nvGraphicFramePr>
        <p:xfrm>
          <a:off x="169050" y="1098800"/>
          <a:ext cx="30824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89"/>
                <a:gridCol w="1027489"/>
                <a:gridCol w="10274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진행중인 이벤트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종료된 이벤트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당첨자 발표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07898" y="1658248"/>
            <a:ext cx="1479729" cy="1777403"/>
            <a:chOff x="319637" y="1650360"/>
            <a:chExt cx="1479729" cy="1777403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57792" y="1658248"/>
            <a:ext cx="1465581" cy="1764310"/>
            <a:chOff x="1769531" y="1650360"/>
            <a:chExt cx="1465581" cy="176431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627" y="5006950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49827" y="1495982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307898" y="3557520"/>
            <a:ext cx="1479729" cy="1777403"/>
            <a:chOff x="319637" y="1650360"/>
            <a:chExt cx="1479729" cy="1777403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757792" y="3557520"/>
            <a:ext cx="1465581" cy="1764310"/>
            <a:chOff x="1769531" y="1650360"/>
            <a:chExt cx="1465581" cy="1764310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07898" y="5442159"/>
            <a:ext cx="1479729" cy="1777403"/>
            <a:chOff x="319637" y="1650360"/>
            <a:chExt cx="1479729" cy="1777403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757792" y="5442159"/>
            <a:ext cx="1465581" cy="1764310"/>
            <a:chOff x="1769531" y="1650360"/>
            <a:chExt cx="1465581" cy="1764310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604342" y="1063986"/>
            <a:ext cx="1479729" cy="1777403"/>
            <a:chOff x="319637" y="1650360"/>
            <a:chExt cx="1479729" cy="177740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5054236" y="1063986"/>
            <a:ext cx="1465581" cy="1764310"/>
            <a:chOff x="1769531" y="1650360"/>
            <a:chExt cx="1465581" cy="1764310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3604342" y="2963258"/>
            <a:ext cx="1479729" cy="1777403"/>
            <a:chOff x="319637" y="1650360"/>
            <a:chExt cx="1479729" cy="1777403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5054236" y="2963258"/>
            <a:ext cx="1465581" cy="1764310"/>
            <a:chOff x="1769531" y="1650360"/>
            <a:chExt cx="1465581" cy="1764310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종료된 이벤트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7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81382"/>
              </p:ext>
            </p:extLst>
          </p:nvPr>
        </p:nvGraphicFramePr>
        <p:xfrm>
          <a:off x="7724950" y="812960"/>
          <a:ext cx="2118956" cy="22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이벤트 상세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 화면과 공통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종료 안내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수 노출 영역에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이벤트가 종료되었습니다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문구로 대체하여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이벤트 상품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종료된 이벤트 에서는 상품 목록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이벤트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종료된 이벤트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8820" y="5871410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이벤트 상세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9095" y="1099173"/>
            <a:ext cx="1116124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제목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169714" y="1546278"/>
            <a:ext cx="3082467" cy="381050"/>
            <a:chOff x="171050" y="1441383"/>
            <a:chExt cx="3082467" cy="381050"/>
          </a:xfrm>
        </p:grpSpPr>
        <p:sp>
          <p:nvSpPr>
            <p:cNvPr id="107" name="직사각형 106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1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3" name="직사각형 112"/>
          <p:cNvSpPr/>
          <p:nvPr/>
        </p:nvSpPr>
        <p:spPr>
          <a:xfrm>
            <a:off x="169714" y="1334534"/>
            <a:ext cx="14478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2024-03-01 ~ 2024-03-31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9714" y="1976908"/>
            <a:ext cx="3240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해당 이벤트에서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113</a:t>
            </a:r>
            <a:r>
              <a:rPr lang="ko-KR" altLang="en-US" sz="800" dirty="0">
                <a:latin typeface="+mn-ea"/>
              </a:rPr>
              <a:t>개의 상품이 판매 되었습니다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33093" y="2241810"/>
            <a:ext cx="2955707" cy="1459259"/>
          </a:xfrm>
          <a:prstGeom prst="roundRect">
            <a:avLst>
              <a:gd name="adj" fmla="val 208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이벤트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body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05954" y="3786751"/>
            <a:ext cx="1311592" cy="2084659"/>
            <a:chOff x="3612245" y="874304"/>
            <a:chExt cx="1311592" cy="2084659"/>
          </a:xfrm>
        </p:grpSpPr>
        <p:sp>
          <p:nvSpPr>
            <p:cNvPr id="117" name="직사각형 116"/>
            <p:cNvSpPr/>
            <p:nvPr/>
          </p:nvSpPr>
          <p:spPr>
            <a:xfrm>
              <a:off x="3644354" y="2538651"/>
              <a:ext cx="1248361" cy="180425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3619190" y="2040645"/>
              <a:ext cx="1304647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46995" y="2747760"/>
              <a:ext cx="96839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22,000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719" y="2747760"/>
              <a:ext cx="173996" cy="173996"/>
            </a:xfrm>
            <a:prstGeom prst="rect">
              <a:avLst/>
            </a:prstGeom>
          </p:spPr>
        </p:pic>
        <p:sp>
          <p:nvSpPr>
            <p:cNvPr id="121" name="모서리가 둥근 직사각형 120"/>
            <p:cNvSpPr/>
            <p:nvPr/>
          </p:nvSpPr>
          <p:spPr>
            <a:xfrm>
              <a:off x="3612245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3683757" y="948942"/>
              <a:ext cx="938199" cy="161983"/>
              <a:chOff x="3683757" y="948942"/>
              <a:chExt cx="938199" cy="161983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683757" y="948942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베스트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4169323" y="948942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MD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추천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25" name="그룹 124"/>
          <p:cNvGrpSpPr/>
          <p:nvPr/>
        </p:nvGrpSpPr>
        <p:grpSpPr>
          <a:xfrm>
            <a:off x="1740893" y="3786751"/>
            <a:ext cx="1312750" cy="2061309"/>
            <a:chOff x="5047184" y="874304"/>
            <a:chExt cx="1312750" cy="2061309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5048342" y="874304"/>
              <a:ext cx="1311592" cy="1142991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5047184" y="2017295"/>
              <a:ext cx="1304647" cy="918318"/>
              <a:chOff x="3771590" y="2193045"/>
              <a:chExt cx="1304647" cy="918318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3796754" y="26910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771590" y="21930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799395" y="29001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119" y="2900160"/>
                <a:ext cx="173996" cy="173996"/>
              </a:xfrm>
              <a:prstGeom prst="rect">
                <a:avLst/>
              </a:prstGeom>
            </p:spPr>
          </p:pic>
        </p:grpSp>
      </p:grpSp>
      <p:sp>
        <p:nvSpPr>
          <p:cNvPr id="179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93608" y="3869037"/>
            <a:ext cx="174787" cy="15433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Like">
            <a:extLst>
              <a:ext uri="{FF2B5EF4-FFF2-40B4-BE49-F238E27FC236}">
                <a16:creationId xmlns="" xmlns:a16="http://schemas.microsoft.com/office/drawing/2014/main" id="{AEE5A28C-3F25-41F4-B8BB-B2936185E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13420" y="3865212"/>
            <a:ext cx="174787" cy="154335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68820" y="3703945"/>
            <a:ext cx="3092410" cy="21626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종료된 이벤트에서는 상품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미노출</a:t>
            </a:r>
            <a:endParaRPr lang="ko-KR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21371" y="1317610"/>
            <a:ext cx="525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종료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705164" y="1315936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98142" y="4413378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384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당첨자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3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16647"/>
              </p:ext>
            </p:extLst>
          </p:nvPr>
        </p:nvGraphicFramePr>
        <p:xfrm>
          <a:off x="7724950" y="812960"/>
          <a:ext cx="2118956" cy="22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당첨자발표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 발표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최대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 발표 상세화면으로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이벤트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당첨자 발표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0812" y="5874768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이벤트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24891"/>
              </p:ext>
            </p:extLst>
          </p:nvPr>
        </p:nvGraphicFramePr>
        <p:xfrm>
          <a:off x="169050" y="1098800"/>
          <a:ext cx="30824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89"/>
                <a:gridCol w="1027489"/>
                <a:gridCol w="10274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진행중인 이벤트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종료된 이벤트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당첨자 발표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18" y="4653136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93078"/>
              </p:ext>
            </p:extLst>
          </p:nvPr>
        </p:nvGraphicFramePr>
        <p:xfrm>
          <a:off x="173640" y="1534112"/>
          <a:ext cx="3077877" cy="280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72"/>
                <a:gridCol w="112897"/>
                <a:gridCol w="1734408"/>
                <a:gridCol w="8437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최대 </a:t>
                      </a:r>
                      <a:r>
                        <a:rPr lang="ko-KR" altLang="en-US" sz="800" u="sng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후 </a:t>
                      </a:r>
                      <a:r>
                        <a:rPr lang="ko-KR" altLang="en-US" sz="800" u="sng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최대 한줄 노출 후 말줄임 처리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최대 한줄 노출 후 말줄임 처리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최대 </a:t>
                      </a:r>
                      <a:r>
                        <a:rPr lang="ko-KR" altLang="en-US" sz="800" u="sng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후 </a:t>
                      </a:r>
                      <a:r>
                        <a:rPr lang="ko-KR" altLang="en-US" sz="800" u="sng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74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생략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제목 최대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0" name="그룹 11">
            <a:extLst>
              <a:ext uri="{FF2B5EF4-FFF2-40B4-BE49-F238E27FC236}">
                <a16:creationId xmlns:a16="http://schemas.microsoft.com/office/drawing/2014/main" xmlns="" id="{8C920939-23DF-4490-AFC9-66F2DFEF66F3}"/>
              </a:ext>
            </a:extLst>
          </p:cNvPr>
          <p:cNvGrpSpPr>
            <a:grpSpLocks/>
          </p:cNvGrpSpPr>
          <p:nvPr/>
        </p:nvGrpSpPr>
        <p:grpSpPr bwMode="auto">
          <a:xfrm>
            <a:off x="169050" y="3573016"/>
            <a:ext cx="3082467" cy="215588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71" name="자유형 14">
              <a:extLst>
                <a:ext uri="{FF2B5EF4-FFF2-40B4-BE49-F238E27FC236}">
                  <a16:creationId xmlns:a16="http://schemas.microsoft.com/office/drawing/2014/main" xmlns="" id="{42D71F82-D66A-48E4-AEBF-671B4AD34B60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73" name="자유형 16">
              <a:extLst>
                <a:ext uri="{FF2B5EF4-FFF2-40B4-BE49-F238E27FC236}">
                  <a16:creationId xmlns:a16="http://schemas.microsoft.com/office/drawing/2014/main" xmlns="" id="{57CCB6A1-96F5-4881-B90D-A6BD4D715863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74" name="자유형 15">
              <a:extLst>
                <a:ext uri="{FF2B5EF4-FFF2-40B4-BE49-F238E27FC236}">
                  <a16:creationId xmlns:a16="http://schemas.microsoft.com/office/drawing/2014/main" xmlns="" id="{4B9290F0-9401-4575-88DD-64CF73F19CC1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27187" y="1429838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295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56342"/>
              </p:ext>
            </p:extLst>
          </p:nvPr>
        </p:nvGraphicFramePr>
        <p:xfrm>
          <a:off x="7724950" y="812960"/>
          <a:ext cx="2118956" cy="15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당첨자발표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없음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 발표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없음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이벤트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당첨자 발표</a:t>
            </a:r>
            <a:r>
              <a:rPr lang="en-US" altLang="ko-KR" sz="800" dirty="0">
                <a:latin typeface="+mn-ea"/>
              </a:rPr>
              <a:t>_</a:t>
            </a:r>
            <a:r>
              <a:rPr lang="ko-KR" altLang="en-US" sz="800" dirty="0" smtClean="0">
                <a:latin typeface="+mn-ea"/>
              </a:rPr>
              <a:t>목록 없음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0812" y="5874768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이벤트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9050" y="1098800"/>
          <a:ext cx="30824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89"/>
                <a:gridCol w="1027489"/>
                <a:gridCol w="10274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진행중인 이벤트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종료된 이벤트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당첨자 발표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72709"/>
              </p:ext>
            </p:extLst>
          </p:nvPr>
        </p:nvGraphicFramePr>
        <p:xfrm>
          <a:off x="173640" y="1534112"/>
          <a:ext cx="3077877" cy="280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72"/>
                <a:gridCol w="1847305"/>
                <a:gridCol w="8437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49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 발표 목록이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787103" y="3004508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76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당첨자 발표 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7532"/>
              </p:ext>
            </p:extLst>
          </p:nvPr>
        </p:nvGraphicFramePr>
        <p:xfrm>
          <a:off x="7724950" y="812960"/>
          <a:ext cx="2118956" cy="22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당첨자발표 상세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제목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이벤트 기간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YYYY-MM-DD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이벤트 종료 안내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문구 고정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당첨자발표 상세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BO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 등록된 내용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이벤트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당첨자 </a:t>
            </a:r>
            <a:r>
              <a:rPr lang="ko-KR" altLang="en-US" sz="800" dirty="0" smtClean="0">
                <a:latin typeface="+mn-ea"/>
              </a:rPr>
              <a:t>발표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상세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0812" y="5874768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당첨자 발표 상세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668" y="1088606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095" y="1099173"/>
            <a:ext cx="1116124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69714" y="1334534"/>
            <a:ext cx="14478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2024-03-01 ~ 2024-03-31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24191" y="1862739"/>
            <a:ext cx="2955707" cy="3749245"/>
          </a:xfrm>
          <a:prstGeom prst="roundRect">
            <a:avLst>
              <a:gd name="adj" fmla="val 208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BO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등록내용 노출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0" y="1324242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5209" y="1596762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0812" y="1546465"/>
            <a:ext cx="1909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</a:rPr>
              <a:t>이벤트가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종료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되었습니다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.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029816" y="3627765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6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D95B605-182C-43DB-B8E0-DE1FB2F15F7B}"/>
              </a:ext>
            </a:extLst>
          </p:cNvPr>
          <p:cNvSpPr/>
          <p:nvPr/>
        </p:nvSpPr>
        <p:spPr>
          <a:xfrm>
            <a:off x="298065" y="5134896"/>
            <a:ext cx="1124126" cy="28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2953002-0AD6-45E2-8306-7E28117EC2AE}"/>
              </a:ext>
            </a:extLst>
          </p:cNvPr>
          <p:cNvSpPr/>
          <p:nvPr/>
        </p:nvSpPr>
        <p:spPr>
          <a:xfrm>
            <a:off x="1491865" y="5134896"/>
            <a:ext cx="1124126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C89C1308-2B33-4D16-80A1-0D68C8410352}"/>
              </a:ext>
            </a:extLst>
          </p:cNvPr>
          <p:cNvGrpSpPr/>
          <p:nvPr/>
        </p:nvGrpSpPr>
        <p:grpSpPr>
          <a:xfrm>
            <a:off x="6475277" y="6098916"/>
            <a:ext cx="1376825" cy="144000"/>
            <a:chOff x="4762500" y="3246124"/>
            <a:chExt cx="1376825" cy="144000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45324DF2-E1D8-4F20-83CE-9F5DD407BC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" b="2381"/>
            <a:stretch/>
          </p:blipFill>
          <p:spPr bwMode="auto">
            <a:xfrm>
              <a:off x="4762500" y="3246124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xmlns="" id="{5546431E-33C0-4F53-A5FE-AD9767A9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869" y="3248875"/>
              <a:ext cx="11934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dirty="0">
                  <a:solidFill>
                    <a:schemeClr val="tx1"/>
                  </a:solidFill>
                  <a:latin typeface="+mn-ea"/>
                  <a:ea typeface="+mn-ea"/>
                </a:rPr>
                <a:t>부운영자관리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A3D9756-4337-4B89-AF2A-5ACD36A4D33F}"/>
              </a:ext>
            </a:extLst>
          </p:cNvPr>
          <p:cNvSpPr/>
          <p:nvPr/>
        </p:nvSpPr>
        <p:spPr>
          <a:xfrm>
            <a:off x="5531952" y="6112915"/>
            <a:ext cx="158400" cy="158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292997A-6EAD-4BFF-80C3-FB79D5AE19A6}"/>
              </a:ext>
            </a:extLst>
          </p:cNvPr>
          <p:cNvSpPr/>
          <p:nvPr/>
        </p:nvSpPr>
        <p:spPr>
          <a:xfrm>
            <a:off x="5789127" y="6112915"/>
            <a:ext cx="158400" cy="158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B093855-049F-4673-9933-DB08C37139D8}"/>
              </a:ext>
            </a:extLst>
          </p:cNvPr>
          <p:cNvSpPr/>
          <p:nvPr/>
        </p:nvSpPr>
        <p:spPr>
          <a:xfrm>
            <a:off x="6046302" y="6112915"/>
            <a:ext cx="158400" cy="158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15A5517-ABF3-4B80-BC32-439337F6C707}"/>
              </a:ext>
            </a:extLst>
          </p:cNvPr>
          <p:cNvSpPr/>
          <p:nvPr/>
        </p:nvSpPr>
        <p:spPr>
          <a:xfrm>
            <a:off x="7766807" y="6070632"/>
            <a:ext cx="400506" cy="2470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1B63D23-1E85-479D-B085-C5F21A67F7EC}"/>
              </a:ext>
            </a:extLst>
          </p:cNvPr>
          <p:cNvSpPr/>
          <p:nvPr/>
        </p:nvSpPr>
        <p:spPr>
          <a:xfrm>
            <a:off x="8269183" y="6070632"/>
            <a:ext cx="400506" cy="24704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7A210F5-B190-41FF-9476-1957BFCBD18E}"/>
              </a:ext>
            </a:extLst>
          </p:cNvPr>
          <p:cNvSpPr/>
          <p:nvPr/>
        </p:nvSpPr>
        <p:spPr>
          <a:xfrm>
            <a:off x="8799379" y="6055663"/>
            <a:ext cx="400506" cy="24704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0A46EE0-1A07-4583-BC69-70B96327B74F}"/>
              </a:ext>
            </a:extLst>
          </p:cNvPr>
          <p:cNvSpPr txBox="1"/>
          <p:nvPr/>
        </p:nvSpPr>
        <p:spPr>
          <a:xfrm>
            <a:off x="1068471" y="1322887"/>
            <a:ext cx="21419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  ● ○    □ ■  </a:t>
            </a:r>
            <a:r>
              <a:rPr lang="ko-KR" altLang="en-US" sz="800" dirty="0">
                <a:latin typeface="+mn-ea"/>
                <a:sym typeface="Wingdings"/>
              </a:rPr>
              <a:t>    </a:t>
            </a:r>
            <a:r>
              <a:rPr lang="ko-KR" altLang="en-US" sz="800" dirty="0">
                <a:latin typeface="+mn-ea"/>
              </a:rPr>
              <a:t>●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○○○     </a:t>
            </a:r>
            <a:r>
              <a:rPr lang="ko-KR" altLang="en-US" sz="800" dirty="0">
                <a:latin typeface="+mn-ea"/>
              </a:rPr>
              <a:t>★☆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0FA70C9-0930-46E6-8684-781BF5B05C2F}"/>
              </a:ext>
            </a:extLst>
          </p:cNvPr>
          <p:cNvSpPr/>
          <p:nvPr/>
        </p:nvSpPr>
        <p:spPr>
          <a:xfrm>
            <a:off x="29719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CE05FD4-BF93-4ECF-94E5-A51903A68F3D}"/>
              </a:ext>
            </a:extLst>
          </p:cNvPr>
          <p:cNvSpPr/>
          <p:nvPr/>
        </p:nvSpPr>
        <p:spPr>
          <a:xfrm>
            <a:off x="162434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4215EFB-916E-4F27-8262-D9DBE118138E}"/>
              </a:ext>
            </a:extLst>
          </p:cNvPr>
          <p:cNvSpPr/>
          <p:nvPr/>
        </p:nvSpPr>
        <p:spPr>
          <a:xfrm>
            <a:off x="2822849" y="3514102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직접입력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B2D6A88-ED8E-4281-96C2-AC02999A0DE8}"/>
              </a:ext>
            </a:extLst>
          </p:cNvPr>
          <p:cNvSpPr/>
          <p:nvPr/>
        </p:nvSpPr>
        <p:spPr>
          <a:xfrm>
            <a:off x="3794849" y="3514102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8DAEAD3-558C-479A-8A1A-A8D35E031770}"/>
              </a:ext>
            </a:extLst>
          </p:cNvPr>
          <p:cNvSpPr/>
          <p:nvPr/>
        </p:nvSpPr>
        <p:spPr>
          <a:xfrm>
            <a:off x="297194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2F0B600-38B7-4E6F-9BE2-0A7C261D0EDB}"/>
              </a:ext>
            </a:extLst>
          </p:cNvPr>
          <p:cNvSpPr/>
          <p:nvPr/>
        </p:nvSpPr>
        <p:spPr>
          <a:xfrm>
            <a:off x="877396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B2E5312-2D85-4846-8B3F-FBC1562123A2}"/>
              </a:ext>
            </a:extLst>
          </p:cNvPr>
          <p:cNvSpPr/>
          <p:nvPr/>
        </p:nvSpPr>
        <p:spPr>
          <a:xfrm>
            <a:off x="1457599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1730321-C9ED-437E-8E11-5CCCA1F91284}"/>
              </a:ext>
            </a:extLst>
          </p:cNvPr>
          <p:cNvSpPr/>
          <p:nvPr/>
        </p:nvSpPr>
        <p:spPr>
          <a:xfrm>
            <a:off x="585194" y="3249028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43" name="Rectangle 91">
            <a:extLst>
              <a:ext uri="{FF2B5EF4-FFF2-40B4-BE49-F238E27FC236}">
                <a16:creationId xmlns:a16="http://schemas.microsoft.com/office/drawing/2014/main" xmlns="" id="{D7D87FD5-E165-467A-80BA-7B531C8A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44" name="Rectangle 91">
            <a:extLst>
              <a:ext uri="{FF2B5EF4-FFF2-40B4-BE49-F238E27FC236}">
                <a16:creationId xmlns:a16="http://schemas.microsoft.com/office/drawing/2014/main" xmlns="" id="{131B4E1B-3C4C-48BB-8D0A-3FAB68D4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E1DDC6E-0B26-4049-88E7-1F3C660B0325}"/>
              </a:ext>
            </a:extLst>
          </p:cNvPr>
          <p:cNvSpPr/>
          <p:nvPr/>
        </p:nvSpPr>
        <p:spPr>
          <a:xfrm>
            <a:off x="28466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E0F417E-3A6C-4DB8-AEDC-9D9B41548E83}"/>
              </a:ext>
            </a:extLst>
          </p:cNvPr>
          <p:cNvSpPr/>
          <p:nvPr/>
        </p:nvSpPr>
        <p:spPr>
          <a:xfrm>
            <a:off x="110253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47" name="Rectangle 91">
            <a:extLst>
              <a:ext uri="{FF2B5EF4-FFF2-40B4-BE49-F238E27FC236}">
                <a16:creationId xmlns:a16="http://schemas.microsoft.com/office/drawing/2014/main" xmlns="" id="{09EB3D6B-F443-45E9-867E-6AB1FC24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394515"/>
            <a:ext cx="920104" cy="14446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</a:t>
            </a:r>
          </a:p>
        </p:txBody>
      </p:sp>
      <p:sp>
        <p:nvSpPr>
          <p:cNvPr id="48" name="Rectangle 91">
            <a:extLst>
              <a:ext uri="{FF2B5EF4-FFF2-40B4-BE49-F238E27FC236}">
                <a16:creationId xmlns:a16="http://schemas.microsoft.com/office/drawing/2014/main" xmlns="" id="{F7056C32-20B6-4E8C-8B3F-414BD15A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9" name="Rectangle 91">
            <a:extLst>
              <a:ext uri="{FF2B5EF4-FFF2-40B4-BE49-F238E27FC236}">
                <a16:creationId xmlns:a16="http://schemas.microsoft.com/office/drawing/2014/main" xmlns="" id="{740797F8-D410-4B5D-A04C-500AA460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D8607CA6-CF14-408F-B59B-2BDE6CFE01DB}"/>
              </a:ext>
            </a:extLst>
          </p:cNvPr>
          <p:cNvGrpSpPr/>
          <p:nvPr/>
        </p:nvGrpSpPr>
        <p:grpSpPr>
          <a:xfrm>
            <a:off x="6468177" y="6366001"/>
            <a:ext cx="1301456" cy="123111"/>
            <a:chOff x="7994918" y="3904175"/>
            <a:chExt cx="1301456" cy="123111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D113F48D-068C-42B2-A496-13FC027C0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6">
              <a:extLst>
                <a:ext uri="{FF2B5EF4-FFF2-40B4-BE49-F238E27FC236}">
                  <a16:creationId xmlns:a16="http://schemas.microsoft.com/office/drawing/2014/main" xmlns="" id="{DEE36E43-C688-43EB-B6E6-336A5D93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8" y="3904175"/>
              <a:ext cx="119345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상품정보고시관리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2582B78F-0ED4-4E7A-A7FC-00C640EA19C9}"/>
              </a:ext>
            </a:extLst>
          </p:cNvPr>
          <p:cNvSpPr/>
          <p:nvPr/>
        </p:nvSpPr>
        <p:spPr>
          <a:xfrm>
            <a:off x="297195" y="2711727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서울 서초구 </a:t>
            </a:r>
            <a:r>
              <a:rPr lang="ko-KR" altLang="en-US" sz="800" b="0" dirty="0" err="1">
                <a:solidFill>
                  <a:schemeClr val="tx1"/>
                </a:solidFill>
                <a:latin typeface="+mn-ea"/>
              </a:rPr>
              <a:t>신반포로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49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길 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12 (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잠원동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하늘정원빌딩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AB3BF72-33F2-4DF9-96CB-1FF6239EC7F3}"/>
              </a:ext>
            </a:extLst>
          </p:cNvPr>
          <p:cNvSpPr/>
          <p:nvPr/>
        </p:nvSpPr>
        <p:spPr>
          <a:xfrm>
            <a:off x="297194" y="2891633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FD5E80A-79BC-4B44-85CD-F3EA2A60EF1A}"/>
              </a:ext>
            </a:extLst>
          </p:cNvPr>
          <p:cNvSpPr/>
          <p:nvPr/>
        </p:nvSpPr>
        <p:spPr>
          <a:xfrm>
            <a:off x="297189" y="2531821"/>
            <a:ext cx="1159779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06531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Rectangle 91">
            <a:extLst>
              <a:ext uri="{FF2B5EF4-FFF2-40B4-BE49-F238E27FC236}">
                <a16:creationId xmlns:a16="http://schemas.microsoft.com/office/drawing/2014/main" xmlns="" id="{94A79004-1A20-4B2C-AA04-C01C0EB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57" y="2531828"/>
            <a:ext cx="648000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우편번호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33DDA145-7633-4D7D-AE3A-DBC90AC4C36B}"/>
              </a:ext>
            </a:extLst>
          </p:cNvPr>
          <p:cNvCxnSpPr>
            <a:cxnSpLocks/>
          </p:cNvCxnSpPr>
          <p:nvPr/>
        </p:nvCxnSpPr>
        <p:spPr>
          <a:xfrm>
            <a:off x="7795861" y="6523225"/>
            <a:ext cx="47332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xmlns="" id="{AB373D37-CB8B-44E4-8F6B-9ACB128BBCAA}"/>
              </a:ext>
            </a:extLst>
          </p:cNvPr>
          <p:cNvCxnSpPr>
            <a:cxnSpLocks/>
          </p:cNvCxnSpPr>
          <p:nvPr/>
        </p:nvCxnSpPr>
        <p:spPr>
          <a:xfrm>
            <a:off x="8565231" y="6427556"/>
            <a:ext cx="473322" cy="233739"/>
          </a:xfrm>
          <a:prstGeom prst="bentConnector3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91">
            <a:extLst>
              <a:ext uri="{FF2B5EF4-FFF2-40B4-BE49-F238E27FC236}">
                <a16:creationId xmlns:a16="http://schemas.microsoft.com/office/drawing/2014/main" xmlns="" id="{E3755307-C4BE-4FB9-B198-FA23FB11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9" y="3816210"/>
            <a:ext cx="540000" cy="1444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+mn-ea"/>
              </a:rPr>
              <a:t>파일선택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B55E5FB-004D-4580-BAF3-1EFD31B3178C}"/>
              </a:ext>
            </a:extLst>
          </p:cNvPr>
          <p:cNvSpPr txBox="1"/>
          <p:nvPr/>
        </p:nvSpPr>
        <p:spPr>
          <a:xfrm>
            <a:off x="812480" y="378071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선택된 파일 없음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BA5F441-E1F2-4751-999C-65A71C78F211}"/>
              </a:ext>
            </a:extLst>
          </p:cNvPr>
          <p:cNvSpPr/>
          <p:nvPr/>
        </p:nvSpPr>
        <p:spPr>
          <a:xfrm>
            <a:off x="5514681" y="2350057"/>
            <a:ext cx="2410950" cy="14025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0D3DCDD1-7B1A-4740-86DC-21055B783D97}"/>
              </a:ext>
            </a:extLst>
          </p:cNvPr>
          <p:cNvCxnSpPr>
            <a:cxnSpLocks/>
          </p:cNvCxnSpPr>
          <p:nvPr/>
        </p:nvCxnSpPr>
        <p:spPr>
          <a:xfrm>
            <a:off x="5622680" y="2638587"/>
            <a:ext cx="22115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7547952-CD9C-46B6-978B-8174CED6B2F7}"/>
              </a:ext>
            </a:extLst>
          </p:cNvPr>
          <p:cNvGrpSpPr/>
          <p:nvPr/>
        </p:nvGrpSpPr>
        <p:grpSpPr>
          <a:xfrm>
            <a:off x="5622680" y="2449425"/>
            <a:ext cx="942694" cy="123111"/>
            <a:chOff x="7994918" y="3904175"/>
            <a:chExt cx="942694" cy="123111"/>
          </a:xfrm>
        </p:grpSpPr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xmlns="" id="{F1760947-026C-4712-9466-6CFD12672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xmlns="" id="{9D23D3A6-32D7-44D7-8482-3580D33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7" y="3904175"/>
              <a:ext cx="8346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solidFill>
                    <a:schemeClr val="tx1"/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9EF16A0-7DB7-4CBB-89F7-F0706034DB80}"/>
              </a:ext>
            </a:extLst>
          </p:cNvPr>
          <p:cNvSpPr/>
          <p:nvPr/>
        </p:nvSpPr>
        <p:spPr>
          <a:xfrm>
            <a:off x="6046302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07512D-FA6D-496B-99D2-84859D3F311E}"/>
              </a:ext>
            </a:extLst>
          </p:cNvPr>
          <p:cNvSpPr/>
          <p:nvPr/>
        </p:nvSpPr>
        <p:spPr>
          <a:xfrm>
            <a:off x="6798777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FE8EDAF-35C2-43DF-9E63-35C99053A1EF}"/>
              </a:ext>
            </a:extLst>
          </p:cNvPr>
          <p:cNvSpPr/>
          <p:nvPr/>
        </p:nvSpPr>
        <p:spPr>
          <a:xfrm>
            <a:off x="7781631" y="2357455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4" name="Picture 2" descr="http://mimp.mallstore.co.kr/nmanager/imgs/icon/icon_tip.gif">
            <a:extLst>
              <a:ext uri="{FF2B5EF4-FFF2-40B4-BE49-F238E27FC236}">
                <a16:creationId xmlns:a16="http://schemas.microsoft.com/office/drawing/2014/main" xmlns="" id="{FA3602B9-7786-45E9-BE89-04C1CD61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5" y="1335529"/>
            <a:ext cx="2571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AB8A6DA-4D1F-4F42-98F9-24AF7C78E2F4}"/>
              </a:ext>
            </a:extLst>
          </p:cNvPr>
          <p:cNvSpPr/>
          <p:nvPr/>
        </p:nvSpPr>
        <p:spPr>
          <a:xfrm>
            <a:off x="2394882" y="5940994"/>
            <a:ext cx="2854306" cy="2366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이하 생략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AB288A4D-6DB6-41A2-BF9D-9998DBDD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8414"/>
              </p:ext>
            </p:extLst>
          </p:nvPr>
        </p:nvGraphicFramePr>
        <p:xfrm>
          <a:off x="5531402" y="3944582"/>
          <a:ext cx="2534749" cy="69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365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68E445C3-803E-4A0F-9EB8-22CD2B2F3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42" y="286518"/>
            <a:ext cx="6125448" cy="1862889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59C294D-CF30-4EF6-A493-54C852009903}"/>
              </a:ext>
            </a:extLst>
          </p:cNvPr>
          <p:cNvSpPr/>
          <p:nvPr/>
        </p:nvSpPr>
        <p:spPr>
          <a:xfrm>
            <a:off x="327535" y="5955067"/>
            <a:ext cx="1440000" cy="216000"/>
          </a:xfrm>
          <a:prstGeom prst="rect">
            <a:avLst/>
          </a:prstGeom>
          <a:solidFill>
            <a:srgbClr val="E71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pc="-100" dirty="0">
                <a:solidFill>
                  <a:schemeClr val="bg1"/>
                </a:solidFill>
                <a:latin typeface="+mn-ea"/>
              </a:rPr>
              <a:t>주석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5F93288D-5874-4AA3-95F0-AF2894876415}"/>
              </a:ext>
            </a:extLst>
          </p:cNvPr>
          <p:cNvGrpSpPr/>
          <p:nvPr/>
        </p:nvGrpSpPr>
        <p:grpSpPr>
          <a:xfrm>
            <a:off x="8084738" y="2346010"/>
            <a:ext cx="1113070" cy="1091245"/>
            <a:chOff x="4094244" y="5516684"/>
            <a:chExt cx="479160" cy="47916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673EAAED-FAA9-4387-A7FD-345EF3439FBF}"/>
                </a:ext>
              </a:extLst>
            </p:cNvPr>
            <p:cNvSpPr/>
            <p:nvPr/>
          </p:nvSpPr>
          <p:spPr>
            <a:xfrm>
              <a:off x="4094244" y="5516684"/>
              <a:ext cx="479160" cy="47916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99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490F225A-0992-4C33-8241-2A714B4BC96B}"/>
                </a:ext>
              </a:extLst>
            </p:cNvPr>
            <p:cNvCxnSpPr/>
            <p:nvPr/>
          </p:nvCxnSpPr>
          <p:spPr>
            <a:xfrm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8738FD04-CB90-44BA-888A-3005661D8719}"/>
                </a:ext>
              </a:extLst>
            </p:cNvPr>
            <p:cNvCxnSpPr/>
            <p:nvPr/>
          </p:nvCxnSpPr>
          <p:spPr>
            <a:xfrm flipH="1"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4719DEE-E73E-4E9F-9E71-DE839815E32D}"/>
              </a:ext>
            </a:extLst>
          </p:cNvPr>
          <p:cNvSpPr txBox="1"/>
          <p:nvPr/>
        </p:nvSpPr>
        <p:spPr>
          <a:xfrm>
            <a:off x="8308688" y="2730950"/>
            <a:ext cx="7153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상품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0233A2A-361A-4CE3-B876-F82ED4185214}"/>
              </a:ext>
            </a:extLst>
          </p:cNvPr>
          <p:cNvSpPr/>
          <p:nvPr/>
        </p:nvSpPr>
        <p:spPr>
          <a:xfrm>
            <a:off x="494910" y="6334162"/>
            <a:ext cx="1485991" cy="21558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2  3  4  5  6  7  8  9  10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E2222F2A-DF35-4D5E-A623-F4A2BE4BB6D6}"/>
              </a:ext>
            </a:extLst>
          </p:cNvPr>
          <p:cNvSpPr/>
          <p:nvPr/>
        </p:nvSpPr>
        <p:spPr>
          <a:xfrm>
            <a:off x="260498" y="1653766"/>
            <a:ext cx="726636" cy="2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전문보기    ▼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8675D1DD-646B-49AF-8080-109B9A1164FC}"/>
              </a:ext>
            </a:extLst>
          </p:cNvPr>
          <p:cNvGrpSpPr/>
          <p:nvPr/>
        </p:nvGrpSpPr>
        <p:grpSpPr>
          <a:xfrm>
            <a:off x="312606" y="5550747"/>
            <a:ext cx="695911" cy="279607"/>
            <a:chOff x="2418656" y="2963205"/>
            <a:chExt cx="1160939" cy="46644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D45FF819-127A-4201-BEB9-59ADF07D0F8F}"/>
                </a:ext>
              </a:extLst>
            </p:cNvPr>
            <p:cNvGrpSpPr/>
            <p:nvPr/>
          </p:nvGrpSpPr>
          <p:grpSpPr>
            <a:xfrm>
              <a:off x="2418656" y="3055592"/>
              <a:ext cx="1160939" cy="287496"/>
              <a:chOff x="5472959" y="3403219"/>
              <a:chExt cx="1160939" cy="316246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xmlns="" id="{2E6A4663-9456-4E6A-ACB6-B77345744920}"/>
                  </a:ext>
                </a:extLst>
              </p:cNvPr>
              <p:cNvSpPr/>
              <p:nvPr/>
            </p:nvSpPr>
            <p:spPr>
              <a:xfrm>
                <a:off x="5580232" y="3403219"/>
                <a:ext cx="946393" cy="316246"/>
              </a:xfrm>
              <a:prstGeom prst="roundRect">
                <a:avLst>
                  <a:gd name="adj" fmla="val 0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xmlns="" id="{52B5A72F-ADC0-4043-A1C4-6EA7CE14BF1A}"/>
                  </a:ext>
                </a:extLst>
              </p:cNvPr>
              <p:cNvSpPr/>
              <p:nvPr/>
            </p:nvSpPr>
            <p:spPr>
              <a:xfrm>
                <a:off x="5472959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xmlns="" id="{5C4FA4E9-DC85-439A-9416-6B883F608D25}"/>
                  </a:ext>
                </a:extLst>
              </p:cNvPr>
              <p:cNvSpPr/>
              <p:nvPr/>
            </p:nvSpPr>
            <p:spPr>
              <a:xfrm>
                <a:off x="6317652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2D6EA90C-38D4-42B8-92B6-61621D44AED4}"/>
                </a:ext>
              </a:extLst>
            </p:cNvPr>
            <p:cNvGrpSpPr/>
            <p:nvPr/>
          </p:nvGrpSpPr>
          <p:grpSpPr>
            <a:xfrm>
              <a:off x="2434727" y="2963205"/>
              <a:ext cx="1126965" cy="466449"/>
              <a:chOff x="2434727" y="2963205"/>
              <a:chExt cx="1126965" cy="46644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52786D60-639F-476D-B515-445EBF5B6D36}"/>
                  </a:ext>
                </a:extLst>
              </p:cNvPr>
              <p:cNvSpPr txBox="1"/>
              <p:nvPr/>
            </p:nvSpPr>
            <p:spPr>
              <a:xfrm>
                <a:off x="2434727" y="2963205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-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60FD346F-13F0-422B-961F-0DDF2E3AF2E1}"/>
                  </a:ext>
                </a:extLst>
              </p:cNvPr>
              <p:cNvSpPr txBox="1"/>
              <p:nvPr/>
            </p:nvSpPr>
            <p:spPr>
              <a:xfrm>
                <a:off x="3277820" y="2967556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+</a:t>
                </a:r>
                <a:endParaRPr lang="ko-KR" altLang="en-US" sz="1200" b="1" dirty="0">
                  <a:latin typeface="+mn-ea"/>
                </a:endParaRPr>
              </a:p>
            </p:txBody>
          </p:sp>
        </p:grp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xmlns="" id="{F2B2525F-F555-4602-B510-F45A77808A07}"/>
              </a:ext>
            </a:extLst>
          </p:cNvPr>
          <p:cNvSpPr/>
          <p:nvPr/>
        </p:nvSpPr>
        <p:spPr>
          <a:xfrm>
            <a:off x="2845194" y="5560060"/>
            <a:ext cx="2386768" cy="2290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7" name="그래픽 106" descr="돋보기">
            <a:extLst>
              <a:ext uri="{FF2B5EF4-FFF2-40B4-BE49-F238E27FC236}">
                <a16:creationId xmlns:a16="http://schemas.microsoft.com/office/drawing/2014/main" xmlns="" id="{6958A4AD-7D6B-4456-845D-2322C1FF2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040749" y="5597294"/>
            <a:ext cx="154947" cy="154947"/>
          </a:xfrm>
          <a:prstGeom prst="rect">
            <a:avLst/>
          </a:prstGeom>
        </p:spPr>
      </p:pic>
      <p:sp>
        <p:nvSpPr>
          <p:cNvPr id="82" name="Rectangle 91">
            <a:extLst>
              <a:ext uri="{FF2B5EF4-FFF2-40B4-BE49-F238E27FC236}">
                <a16:creationId xmlns:a16="http://schemas.microsoft.com/office/drawing/2014/main" xmlns="" id="{110BD38A-4AC6-4BD7-8686-080812A8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84" name="Rectangle 91">
            <a:extLst>
              <a:ext uri="{FF2B5EF4-FFF2-40B4-BE49-F238E27FC236}">
                <a16:creationId xmlns:a16="http://schemas.microsoft.com/office/drawing/2014/main" xmlns="" id="{821B5F2B-6FB2-4942-BCD1-E990EE1D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검색</a:t>
            </a:r>
          </a:p>
        </p:txBody>
      </p:sp>
      <p:sp>
        <p:nvSpPr>
          <p:cNvPr id="85" name="Rectangle 91">
            <a:extLst>
              <a:ext uri="{FF2B5EF4-FFF2-40B4-BE49-F238E27FC236}">
                <a16:creationId xmlns:a16="http://schemas.microsoft.com/office/drawing/2014/main" xmlns="" id="{C2CD5CEC-2899-4B37-927E-63FF81B2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161602"/>
            <a:ext cx="920104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기타</a:t>
            </a:r>
          </a:p>
        </p:txBody>
      </p:sp>
      <p:sp>
        <p:nvSpPr>
          <p:cNvPr id="86" name="Rectangle 91">
            <a:extLst>
              <a:ext uri="{FF2B5EF4-FFF2-40B4-BE49-F238E27FC236}">
                <a16:creationId xmlns:a16="http://schemas.microsoft.com/office/drawing/2014/main" xmlns="" id="{A12B5B68-3B8C-4704-AF7C-5E00DF7C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추가</a:t>
            </a:r>
          </a:p>
        </p:txBody>
      </p:sp>
      <p:sp>
        <p:nvSpPr>
          <p:cNvPr id="87" name="Rectangle 91">
            <a:extLst>
              <a:ext uri="{FF2B5EF4-FFF2-40B4-BE49-F238E27FC236}">
                <a16:creationId xmlns:a16="http://schemas.microsoft.com/office/drawing/2014/main" xmlns="" id="{304E6978-255F-4378-B2D9-059A7BA6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삭제</a:t>
            </a:r>
          </a:p>
        </p:txBody>
      </p:sp>
      <p:sp>
        <p:nvSpPr>
          <p:cNvPr id="111" name="Rectangle 91">
            <a:extLst>
              <a:ext uri="{FF2B5EF4-FFF2-40B4-BE49-F238E27FC236}">
                <a16:creationId xmlns:a16="http://schemas.microsoft.com/office/drawing/2014/main" xmlns="" id="{FA9EF362-7E63-4B90-87E5-F177A8B7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3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▲</a:t>
            </a:r>
          </a:p>
        </p:txBody>
      </p:sp>
      <p:sp>
        <p:nvSpPr>
          <p:cNvPr id="112" name="Rectangle 91">
            <a:extLst>
              <a:ext uri="{FF2B5EF4-FFF2-40B4-BE49-F238E27FC236}">
                <a16:creationId xmlns:a16="http://schemas.microsoft.com/office/drawing/2014/main" xmlns="" id="{956270E3-DE81-4248-8D9A-E1F7FE9E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8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▼</a:t>
            </a:r>
            <a:endParaRPr lang="ko-KR" altLang="en-US" sz="700" b="0" dirty="0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1DD087F-F5BF-4EC7-A14A-D7FA2052FE73}"/>
              </a:ext>
            </a:extLst>
          </p:cNvPr>
          <p:cNvSpPr/>
          <p:nvPr/>
        </p:nvSpPr>
        <p:spPr>
          <a:xfrm>
            <a:off x="314052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21D0D968-1293-4993-A4A3-EFE858D83C50}"/>
              </a:ext>
            </a:extLst>
          </p:cNvPr>
          <p:cNvSpPr/>
          <p:nvPr/>
        </p:nvSpPr>
        <p:spPr>
          <a:xfrm>
            <a:off x="1945090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Rectangle 91">
            <a:extLst>
              <a:ext uri="{FF2B5EF4-FFF2-40B4-BE49-F238E27FC236}">
                <a16:creationId xmlns:a16="http://schemas.microsoft.com/office/drawing/2014/main" xmlns="" id="{27D4A634-05A0-40E6-B1AB-1EAA3438F8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32133" y="5615390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1E9FAB6-7DF6-480C-A46E-B60FE38DE36B}"/>
              </a:ext>
            </a:extLst>
          </p:cNvPr>
          <p:cNvSpPr/>
          <p:nvPr/>
        </p:nvSpPr>
        <p:spPr>
          <a:xfrm>
            <a:off x="27556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xmlns="" id="{3A376584-9A1E-4315-BCB1-60FBD02A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4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B3ACD512-B5DA-44C4-B264-328D92735277}"/>
              </a:ext>
            </a:extLst>
          </p:cNvPr>
          <p:cNvSpPr/>
          <p:nvPr/>
        </p:nvSpPr>
        <p:spPr>
          <a:xfrm>
            <a:off x="144142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xmlns="" id="{4E972454-BF45-4530-A913-2902B398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0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5AC04118-D4B5-4051-8344-996D21592365}"/>
              </a:ext>
            </a:extLst>
          </p:cNvPr>
          <p:cNvGrpSpPr/>
          <p:nvPr/>
        </p:nvGrpSpPr>
        <p:grpSpPr>
          <a:xfrm>
            <a:off x="275945" y="2223048"/>
            <a:ext cx="2431840" cy="108000"/>
            <a:chOff x="1318145" y="2957819"/>
            <a:chExt cx="2431840" cy="108000"/>
          </a:xfrm>
        </p:grpSpPr>
        <p:sp>
          <p:nvSpPr>
            <p:cNvPr id="130" name="모서리가 둥근 직사각형 31">
              <a:extLst>
                <a:ext uri="{FF2B5EF4-FFF2-40B4-BE49-F238E27FC236}">
                  <a16:creationId xmlns:a16="http://schemas.microsoft.com/office/drawing/2014/main" xmlns="" id="{69DFB76E-D4F3-4EF2-8606-FC32627D7D4E}"/>
                </a:ext>
              </a:extLst>
            </p:cNvPr>
            <p:cNvSpPr/>
            <p:nvPr/>
          </p:nvSpPr>
          <p:spPr>
            <a:xfrm>
              <a:off x="1318145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모서리가 둥근 직사각형 32">
              <a:extLst>
                <a:ext uri="{FF2B5EF4-FFF2-40B4-BE49-F238E27FC236}">
                  <a16:creationId xmlns:a16="http://schemas.microsoft.com/office/drawing/2014/main" xmlns="" id="{3CAA52C0-C571-4B33-B73B-C05DE82F8F0A}"/>
                </a:ext>
              </a:extLst>
            </p:cNvPr>
            <p:cNvSpPr/>
            <p:nvPr/>
          </p:nvSpPr>
          <p:spPr>
            <a:xfrm>
              <a:off x="1858671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어제</a:t>
              </a:r>
            </a:p>
          </p:txBody>
        </p:sp>
        <p:sp>
          <p:nvSpPr>
            <p:cNvPr id="132" name="모서리가 둥근 직사각형 33">
              <a:extLst>
                <a:ext uri="{FF2B5EF4-FFF2-40B4-BE49-F238E27FC236}">
                  <a16:creationId xmlns:a16="http://schemas.microsoft.com/office/drawing/2014/main" xmlns="" id="{14A854DF-0022-468C-82A0-C617415D0E03}"/>
                </a:ext>
              </a:extLst>
            </p:cNvPr>
            <p:cNvSpPr/>
            <p:nvPr/>
          </p:nvSpPr>
          <p:spPr>
            <a:xfrm>
              <a:off x="1588408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오늘</a:t>
              </a:r>
            </a:p>
          </p:txBody>
        </p:sp>
        <p:sp>
          <p:nvSpPr>
            <p:cNvPr id="133" name="모서리가 둥근 직사각형 34">
              <a:extLst>
                <a:ext uri="{FF2B5EF4-FFF2-40B4-BE49-F238E27FC236}">
                  <a16:creationId xmlns:a16="http://schemas.microsoft.com/office/drawing/2014/main" xmlns="" id="{775034C4-318F-4F8C-90E8-23B9FBF1D637}"/>
                </a:ext>
              </a:extLst>
            </p:cNvPr>
            <p:cNvSpPr/>
            <p:nvPr/>
          </p:nvSpPr>
          <p:spPr>
            <a:xfrm>
              <a:off x="2435197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7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일간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모서리가 둥근 직사각형 35">
              <a:extLst>
                <a:ext uri="{FF2B5EF4-FFF2-40B4-BE49-F238E27FC236}">
                  <a16:creationId xmlns:a16="http://schemas.microsoft.com/office/drawing/2014/main" xmlns="" id="{DB02E254-3497-4E2F-A983-EE3E412E568D}"/>
                </a:ext>
              </a:extLst>
            </p:cNvPr>
            <p:cNvSpPr/>
            <p:nvPr/>
          </p:nvSpPr>
          <p:spPr>
            <a:xfrm>
              <a:off x="2128934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5" name="모서리가 둥근 직사각형 36">
              <a:extLst>
                <a:ext uri="{FF2B5EF4-FFF2-40B4-BE49-F238E27FC236}">
                  <a16:creationId xmlns:a16="http://schemas.microsoft.com/office/drawing/2014/main" xmlns="" id="{8617FA0F-F26C-41CB-AA1E-4E3304B88DB6}"/>
                </a:ext>
              </a:extLst>
            </p:cNvPr>
            <p:cNvSpPr/>
            <p:nvPr/>
          </p:nvSpPr>
          <p:spPr>
            <a:xfrm>
              <a:off x="2741460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6" name="모서리가 둥근 직사각형 37">
              <a:extLst>
                <a:ext uri="{FF2B5EF4-FFF2-40B4-BE49-F238E27FC236}">
                  <a16:creationId xmlns:a16="http://schemas.microsoft.com/office/drawing/2014/main" xmlns="" id="{E8FB8BD4-C1F4-4831-AC57-B20AC4F528D8}"/>
                </a:ext>
              </a:extLst>
            </p:cNvPr>
            <p:cNvSpPr/>
            <p:nvPr/>
          </p:nvSpPr>
          <p:spPr>
            <a:xfrm>
              <a:off x="3083723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7" name="모서리가 둥근 직사각형 38">
              <a:extLst>
                <a:ext uri="{FF2B5EF4-FFF2-40B4-BE49-F238E27FC236}">
                  <a16:creationId xmlns:a16="http://schemas.microsoft.com/office/drawing/2014/main" xmlns="" id="{1050A0A5-41D2-4C27-933E-4CD8B2338180}"/>
                </a:ext>
              </a:extLst>
            </p:cNvPr>
            <p:cNvSpPr/>
            <p:nvPr/>
          </p:nvSpPr>
          <p:spPr>
            <a:xfrm>
              <a:off x="3425985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FBFE8BE2-FB9B-461D-BB89-2E4498867FED}"/>
              </a:ext>
            </a:extLst>
          </p:cNvPr>
          <p:cNvSpPr/>
          <p:nvPr/>
        </p:nvSpPr>
        <p:spPr>
          <a:xfrm>
            <a:off x="3022665" y="4152457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24575426-8752-4891-973C-1A24938D09D6}"/>
              </a:ext>
            </a:extLst>
          </p:cNvPr>
          <p:cNvSpPr/>
          <p:nvPr/>
        </p:nvSpPr>
        <p:spPr>
          <a:xfrm>
            <a:off x="3994665" y="4152457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52267434-A55D-4326-87D4-F78DC334CAE6}"/>
              </a:ext>
            </a:extLst>
          </p:cNvPr>
          <p:cNvSpPr/>
          <p:nvPr/>
        </p:nvSpPr>
        <p:spPr>
          <a:xfrm>
            <a:off x="5516463" y="5397473"/>
            <a:ext cx="4062002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F71FF97-ACAB-4B9D-9DB3-FBD729C05AEC}"/>
              </a:ext>
            </a:extLst>
          </p:cNvPr>
          <p:cNvSpPr/>
          <p:nvPr/>
        </p:nvSpPr>
        <p:spPr>
          <a:xfrm>
            <a:off x="9436495" y="5397473"/>
            <a:ext cx="144000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▲</a:t>
            </a:r>
            <a:endParaRPr lang="en-US" altLang="ko-KR" sz="800" b="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501E6635-F996-4D12-8E2B-7A08826772EB}"/>
              </a:ext>
            </a:extLst>
          </p:cNvPr>
          <p:cNvSpPr/>
          <p:nvPr/>
        </p:nvSpPr>
        <p:spPr>
          <a:xfrm>
            <a:off x="2524129" y="3249028"/>
            <a:ext cx="597439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73933C65-B136-4515-B735-365FC0CF5833}"/>
              </a:ext>
            </a:extLst>
          </p:cNvPr>
          <p:cNvSpPr/>
          <p:nvPr/>
        </p:nvSpPr>
        <p:spPr>
          <a:xfrm>
            <a:off x="1980901" y="5608241"/>
            <a:ext cx="36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+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34B702D7-6A25-4007-B2C1-4012AF58ED6A}"/>
              </a:ext>
            </a:extLst>
          </p:cNvPr>
          <p:cNvSpPr/>
          <p:nvPr/>
        </p:nvSpPr>
        <p:spPr>
          <a:xfrm>
            <a:off x="2196901" y="560824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Rectangle 171">
            <a:extLst>
              <a:ext uri="{FF2B5EF4-FFF2-40B4-BE49-F238E27FC236}">
                <a16:creationId xmlns:a16="http://schemas.microsoft.com/office/drawing/2014/main" xmlns="" id="{23C22FDD-E98D-48F7-A4FC-07FB3DC4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261" y="3812594"/>
            <a:ext cx="933847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b="0" dirty="0">
                <a:latin typeface="+mn-ea"/>
              </a:rPr>
              <a:t>비활성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7" name="Rectangle 172">
            <a:extLst>
              <a:ext uri="{FF2B5EF4-FFF2-40B4-BE49-F238E27FC236}">
                <a16:creationId xmlns:a16="http://schemas.microsoft.com/office/drawing/2014/main" xmlns="" id="{1B10DB19-8B10-41D1-8C2A-A2DAB76D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52" y="3812594"/>
            <a:ext cx="196056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48" name="Rectangle 171">
            <a:extLst>
              <a:ext uri="{FF2B5EF4-FFF2-40B4-BE49-F238E27FC236}">
                <a16:creationId xmlns:a16="http://schemas.microsoft.com/office/drawing/2014/main" xmlns="" id="{CB2AD40B-1835-4255-A466-EB1CCBE9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706" y="3812594"/>
            <a:ext cx="933847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dirty="0">
                <a:latin typeface="+mn-ea"/>
              </a:rPr>
              <a:t>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9" name="Rectangle 172">
            <a:extLst>
              <a:ext uri="{FF2B5EF4-FFF2-40B4-BE49-F238E27FC236}">
                <a16:creationId xmlns:a16="http://schemas.microsoft.com/office/drawing/2014/main" xmlns="" id="{E39ECD18-9BEC-4CDF-AB24-2DA4D2C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97" y="3812594"/>
            <a:ext cx="196056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EB7B849-ECF2-4A13-8609-9CA95AFEEF1B}"/>
              </a:ext>
            </a:extLst>
          </p:cNvPr>
          <p:cNvSpPr/>
          <p:nvPr/>
        </p:nvSpPr>
        <p:spPr>
          <a:xfrm>
            <a:off x="3274627" y="3249028"/>
            <a:ext cx="59743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5915A1F8-5D77-4963-88A5-24032DE9AF1C}"/>
              </a:ext>
            </a:extLst>
          </p:cNvPr>
          <p:cNvGrpSpPr/>
          <p:nvPr/>
        </p:nvGrpSpPr>
        <p:grpSpPr>
          <a:xfrm>
            <a:off x="5514681" y="4761872"/>
            <a:ext cx="4071633" cy="471766"/>
            <a:chOff x="6078170" y="6155941"/>
            <a:chExt cx="4071633" cy="471766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52329005-5A35-45DD-85FB-E8FE246D2CBA}"/>
                </a:ext>
              </a:extLst>
            </p:cNvPr>
            <p:cNvSpPr/>
            <p:nvPr/>
          </p:nvSpPr>
          <p:spPr>
            <a:xfrm>
              <a:off x="6078170" y="6155941"/>
              <a:ext cx="3600033" cy="4717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endParaRPr lang="ko-KR" altLang="en-US" sz="8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7AD3A7F5-6F91-490B-AA1A-44DC881BFD47}"/>
                </a:ext>
              </a:extLst>
            </p:cNvPr>
            <p:cNvSpPr/>
            <p:nvPr/>
          </p:nvSpPr>
          <p:spPr>
            <a:xfrm>
              <a:off x="9678203" y="6155941"/>
              <a:ext cx="471600" cy="4717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</p:grpSp>
      <p:grpSp>
        <p:nvGrpSpPr>
          <p:cNvPr id="154" name="그룹 11">
            <a:extLst>
              <a:ext uri="{FF2B5EF4-FFF2-40B4-BE49-F238E27FC236}">
                <a16:creationId xmlns:a16="http://schemas.microsoft.com/office/drawing/2014/main" xmlns="" id="{8C920939-23DF-4490-AFC9-66F2DFEF66F3}"/>
              </a:ext>
            </a:extLst>
          </p:cNvPr>
          <p:cNvGrpSpPr>
            <a:grpSpLocks/>
          </p:cNvGrpSpPr>
          <p:nvPr/>
        </p:nvGrpSpPr>
        <p:grpSpPr bwMode="auto">
          <a:xfrm>
            <a:off x="2444176" y="6374559"/>
            <a:ext cx="2787786" cy="215588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5" name="자유형 14">
              <a:extLst>
                <a:ext uri="{FF2B5EF4-FFF2-40B4-BE49-F238E27FC236}">
                  <a16:creationId xmlns:a16="http://schemas.microsoft.com/office/drawing/2014/main" xmlns="" id="{42D71F82-D66A-48E4-AEBF-671B4AD34B60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6" name="자유형 16">
              <a:extLst>
                <a:ext uri="{FF2B5EF4-FFF2-40B4-BE49-F238E27FC236}">
                  <a16:creationId xmlns:a16="http://schemas.microsoft.com/office/drawing/2014/main" xmlns="" id="{57CCB6A1-96F5-4881-B90D-A6BD4D715863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7" name="자유형 15">
              <a:extLst>
                <a:ext uri="{FF2B5EF4-FFF2-40B4-BE49-F238E27FC236}">
                  <a16:creationId xmlns:a16="http://schemas.microsoft.com/office/drawing/2014/main" xmlns="" id="{4B9290F0-9401-4575-88DD-64CF73F19CC1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158" name="그룹 11">
            <a:extLst>
              <a:ext uri="{FF2B5EF4-FFF2-40B4-BE49-F238E27FC236}">
                <a16:creationId xmlns:a16="http://schemas.microsoft.com/office/drawing/2014/main" xmlns="" id="{E368687D-23C8-4D00-8EA3-3A4D3F4BC79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63091" y="4002066"/>
            <a:ext cx="830744" cy="153432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9" name="자유형 14">
              <a:extLst>
                <a:ext uri="{FF2B5EF4-FFF2-40B4-BE49-F238E27FC236}">
                  <a16:creationId xmlns:a16="http://schemas.microsoft.com/office/drawing/2014/main" xmlns="" id="{3B2E08D8-33BA-400E-A5DF-8030A5747513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0" name="자유형 16">
              <a:extLst>
                <a:ext uri="{FF2B5EF4-FFF2-40B4-BE49-F238E27FC236}">
                  <a16:creationId xmlns:a16="http://schemas.microsoft.com/office/drawing/2014/main" xmlns="" id="{F970BF7C-3C3F-4DC6-AFDF-AB733B2EFAA4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1" name="자유형 15">
              <a:extLst>
                <a:ext uri="{FF2B5EF4-FFF2-40B4-BE49-F238E27FC236}">
                  <a16:creationId xmlns:a16="http://schemas.microsoft.com/office/drawing/2014/main" xmlns="" id="{6994B268-2A48-4158-9B85-9D5C0FD06FFF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F1C8E90C-3964-420F-86ED-EC898BECF95F}"/>
              </a:ext>
            </a:extLst>
          </p:cNvPr>
          <p:cNvSpPr/>
          <p:nvPr/>
        </p:nvSpPr>
        <p:spPr>
          <a:xfrm>
            <a:off x="2528813" y="5625459"/>
            <a:ext cx="1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856D28FF-075B-48AF-9531-33AF0774AA59}"/>
              </a:ext>
            </a:extLst>
          </p:cNvPr>
          <p:cNvGrpSpPr/>
          <p:nvPr/>
        </p:nvGrpSpPr>
        <p:grpSpPr>
          <a:xfrm>
            <a:off x="9274495" y="2346010"/>
            <a:ext cx="468000" cy="433093"/>
            <a:chOff x="-592183" y="5278583"/>
            <a:chExt cx="468000" cy="433093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xmlns="" id="{FD732682-B0A1-4B80-AB3F-6CEA9989DBA9}"/>
                </a:ext>
              </a:extLst>
            </p:cNvPr>
            <p:cNvGrpSpPr/>
            <p:nvPr/>
          </p:nvGrpSpPr>
          <p:grpSpPr>
            <a:xfrm>
              <a:off x="-592183" y="5278583"/>
              <a:ext cx="468000" cy="433093"/>
              <a:chOff x="-1697361" y="4221313"/>
              <a:chExt cx="1592710" cy="1490364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xmlns="" id="{2250C152-A2B3-4CC9-A954-1A9E25AAE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66436"/>
                <a:ext cx="1592706" cy="144523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xmlns="" id="{AC8103D5-B712-4684-B73B-43305840D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69011" y="4227840"/>
                <a:ext cx="1564360" cy="14838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7E9A0B33-35E2-44B9-9EE2-A04D4D3B9244}"/>
                  </a:ext>
                </a:extLst>
              </p:cNvPr>
              <p:cNvSpPr/>
              <p:nvPr/>
            </p:nvSpPr>
            <p:spPr>
              <a:xfrm>
                <a:off x="-1697358" y="4227841"/>
                <a:ext cx="1592707" cy="1483836"/>
              </a:xfrm>
              <a:prstGeom prst="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xmlns="" id="{4375BAFC-0904-4EB9-93F1-C8B68BEF8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21313"/>
                <a:ext cx="1592706" cy="149036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xmlns="" id="{F90A8303-D9C0-4390-8FA9-3C2057BA1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97361" y="4227838"/>
                <a:ext cx="1592708" cy="146921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xmlns="" id="{C30F4486-B992-42BE-AF43-42D9CBC894E7}"/>
                </a:ext>
              </a:extLst>
            </p:cNvPr>
            <p:cNvSpPr/>
            <p:nvPr/>
          </p:nvSpPr>
          <p:spPr>
            <a:xfrm>
              <a:off x="-517954" y="5336616"/>
              <a:ext cx="319542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상품</a:t>
              </a:r>
              <a:endParaRPr lang="en-US" altLang="ko-KR" sz="800" dirty="0">
                <a:latin typeface="+mn-ea"/>
              </a:endParaRPr>
            </a:p>
            <a:p>
              <a:pPr algn="ctr"/>
              <a:r>
                <a:rPr lang="en-US" altLang="ko-KR" sz="800" dirty="0">
                  <a:latin typeface="+mn-ea"/>
                </a:rPr>
                <a:t>IMG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D42107CA-2EBD-476A-9D6C-744B1AC8C86E}"/>
              </a:ext>
            </a:extLst>
          </p:cNvPr>
          <p:cNvSpPr/>
          <p:nvPr/>
        </p:nvSpPr>
        <p:spPr>
          <a:xfrm>
            <a:off x="3027344" y="5215073"/>
            <a:ext cx="860109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★ ★ ★ ★ ★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9F3FBD02-F1D3-45FB-9425-A7D3561BD8AE}"/>
              </a:ext>
            </a:extLst>
          </p:cNvPr>
          <p:cNvSpPr/>
          <p:nvPr/>
        </p:nvSpPr>
        <p:spPr>
          <a:xfrm>
            <a:off x="3855370" y="5215073"/>
            <a:ext cx="144000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637A0F08-E2C7-4DA3-9F4E-07DC05EA1C9D}"/>
              </a:ext>
            </a:extLst>
          </p:cNvPr>
          <p:cNvSpPr/>
          <p:nvPr/>
        </p:nvSpPr>
        <p:spPr>
          <a:xfrm>
            <a:off x="3022665" y="4157110"/>
            <a:ext cx="1116000" cy="57644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상품명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상품설명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C7C8A419-28AF-4281-88F9-EE5D7ADE244D}"/>
              </a:ext>
            </a:extLst>
          </p:cNvPr>
          <p:cNvSpPr txBox="1"/>
          <p:nvPr/>
        </p:nvSpPr>
        <p:spPr>
          <a:xfrm>
            <a:off x="65692" y="129164"/>
            <a:ext cx="182390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공통폼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689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기획전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80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기획전 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78162"/>
              </p:ext>
            </p:extLst>
          </p:nvPr>
        </p:nvGraphicFramePr>
        <p:xfrm>
          <a:off x="7724950" y="812960"/>
          <a:ext cx="2118956" cy="27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메인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구분 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일반기획전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주워담기 기획전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프로모션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묶음세일 기획전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방명록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설문조사 고정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하여 메뉴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 목록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가장 최근 시작일 순서로 나열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이벤트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메인 화면과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동일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종료된 기획전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종료된 기획전은 종료된 것을 알 수 있도록 회색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딤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처리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기획전 메인</a:t>
            </a:r>
          </a:p>
        </p:txBody>
      </p: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기획전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3479587" y="5871410"/>
            <a:ext cx="3082467" cy="512759"/>
            <a:chOff x="168636" y="6094330"/>
            <a:chExt cx="3082467" cy="512759"/>
          </a:xfrm>
        </p:grpSpPr>
        <p:sp>
          <p:nvSpPr>
            <p:cNvPr id="130" name="직사각형 129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9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307898" y="1658248"/>
            <a:ext cx="1479729" cy="1777403"/>
            <a:chOff x="319637" y="1650360"/>
            <a:chExt cx="1479729" cy="1777403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757792" y="1658248"/>
            <a:ext cx="1465581" cy="1764310"/>
            <a:chOff x="1769531" y="1650360"/>
            <a:chExt cx="1465581" cy="1764310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627" y="5006950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grpSp>
        <p:nvGrpSpPr>
          <p:cNvPr id="161" name="그룹 160"/>
          <p:cNvGrpSpPr/>
          <p:nvPr/>
        </p:nvGrpSpPr>
        <p:grpSpPr>
          <a:xfrm>
            <a:off x="307898" y="3557520"/>
            <a:ext cx="1479729" cy="1777403"/>
            <a:chOff x="319637" y="1650360"/>
            <a:chExt cx="1479729" cy="1777403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1757792" y="3557520"/>
            <a:ext cx="1465581" cy="1764310"/>
            <a:chOff x="1769531" y="1650360"/>
            <a:chExt cx="1465581" cy="1764310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307898" y="5442159"/>
            <a:ext cx="1479729" cy="1777403"/>
            <a:chOff x="319637" y="1650360"/>
            <a:chExt cx="1479729" cy="1777403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1757792" y="5442159"/>
            <a:ext cx="1465581" cy="1764310"/>
            <a:chOff x="1769531" y="1650360"/>
            <a:chExt cx="1465581" cy="1764310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3604342" y="2963258"/>
            <a:ext cx="1479729" cy="1777403"/>
            <a:chOff x="319637" y="1650360"/>
            <a:chExt cx="1479729" cy="1777403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5054236" y="2963258"/>
            <a:ext cx="1465581" cy="1764310"/>
            <a:chOff x="1769531" y="1650360"/>
            <a:chExt cx="1465581" cy="1764310"/>
          </a:xfrm>
        </p:grpSpPr>
        <p:sp>
          <p:nvSpPr>
            <p:cNvPr id="190" name="모서리가 둥근 직사각형 189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82477"/>
              </p:ext>
            </p:extLst>
          </p:nvPr>
        </p:nvGraphicFramePr>
        <p:xfrm>
          <a:off x="169050" y="1098800"/>
          <a:ext cx="34794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296"/>
                <a:gridCol w="1166330"/>
                <a:gridCol w="676313"/>
                <a:gridCol w="935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일반기획전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주워담기 기획전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프로모션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묶음세일 기획전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7" name="그룹 176"/>
          <p:cNvGrpSpPr/>
          <p:nvPr/>
        </p:nvGrpSpPr>
        <p:grpSpPr>
          <a:xfrm>
            <a:off x="3604342" y="1063986"/>
            <a:ext cx="1479729" cy="1777403"/>
            <a:chOff x="319637" y="1650360"/>
            <a:chExt cx="1479729" cy="1777403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9637" y="2836182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27652" y="3212319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5054236" y="1063986"/>
            <a:ext cx="1465581" cy="1764310"/>
            <a:chOff x="1769531" y="1650360"/>
            <a:chExt cx="1465581" cy="1764310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769531" y="283350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91351" y="3199226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4" name="타원 19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2044" y="1098800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15535" y="1631563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581816" y="951243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71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90" y="1278175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8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일반기획전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3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8283"/>
              </p:ext>
            </p:extLst>
          </p:nvPr>
        </p:nvGraphicFramePr>
        <p:xfrm>
          <a:off x="7724950" y="812960"/>
          <a:ext cx="2118956" cy="579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일반기획전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제목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제목을 줄 바꿈 처리하여 모두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행사기간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YYYY-MM-DD ~ YYYY-MM-DD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 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기획전에 노출된 총 상품 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내 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영역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웹 내용 에디터에 등록된 내용이 노출됨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경우에도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개여서 노출되는 영역이 한 줄을 초과하는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AS-IS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동일하게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분류에 각각 등록된 상품을 등록 순서대로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목록은 별도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 없이 모두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페이지에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변경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룩을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반영하여 상품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반영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모듈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기획전에서는 상품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뱃지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상품이미지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상세정보 팝업 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[7a]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 상품의 경우 장바구니 아이콘 노출 영역에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노출로 대체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기획전</a:t>
            </a:r>
            <a:r>
              <a:rPr lang="en-US" altLang="ko-KR" sz="800" dirty="0" smtClean="0">
                <a:latin typeface="+mn-ea"/>
              </a:rPr>
              <a:t> &gt; </a:t>
            </a:r>
            <a:r>
              <a:rPr lang="ko-KR" altLang="en-US" sz="800" dirty="0" smtClean="0">
                <a:latin typeface="+mn-ea"/>
              </a:rPr>
              <a:t>일반기획전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481448" y="5890696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일반기획전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095" y="1099173"/>
            <a:ext cx="1116124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기획전 제목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69714" y="1546278"/>
            <a:ext cx="3082467" cy="381050"/>
            <a:chOff x="171050" y="1441383"/>
            <a:chExt cx="3082467" cy="381050"/>
          </a:xfrm>
        </p:grpSpPr>
        <p:sp>
          <p:nvSpPr>
            <p:cNvPr id="41" name="직사각형 40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기획전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TextBox 47"/>
          <p:cNvSpPr txBox="1"/>
          <p:nvPr/>
        </p:nvSpPr>
        <p:spPr>
          <a:xfrm>
            <a:off x="2490596" y="1310376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714" y="1334534"/>
            <a:ext cx="14478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2024-03-01 ~ 2024-03-31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714" y="1976908"/>
            <a:ext cx="3240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해당 기획전에서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113</a:t>
            </a:r>
            <a:r>
              <a:rPr lang="ko-KR" altLang="en-US" sz="800" dirty="0">
                <a:latin typeface="+mn-ea"/>
              </a:rPr>
              <a:t>개의 상품이 판매 되었습니다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3093" y="2241810"/>
            <a:ext cx="2955707" cy="1459259"/>
          </a:xfrm>
          <a:prstGeom prst="roundRect">
            <a:avLst>
              <a:gd name="adj" fmla="val 208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기획전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body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86868"/>
              </p:ext>
            </p:extLst>
          </p:nvPr>
        </p:nvGraphicFramePr>
        <p:xfrm>
          <a:off x="160812" y="3811012"/>
          <a:ext cx="3082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17"/>
                <a:gridCol w="770617"/>
                <a:gridCol w="770617"/>
                <a:gridCol w="7706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분류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666079" y="914266"/>
            <a:ext cx="1311592" cy="2084659"/>
            <a:chOff x="3666079" y="914266"/>
            <a:chExt cx="1311592" cy="2084659"/>
          </a:xfrm>
        </p:grpSpPr>
        <p:grpSp>
          <p:nvGrpSpPr>
            <p:cNvPr id="54" name="그룹 53"/>
            <p:cNvGrpSpPr/>
            <p:nvPr/>
          </p:nvGrpSpPr>
          <p:grpSpPr>
            <a:xfrm>
              <a:off x="3666079" y="914266"/>
              <a:ext cx="1311592" cy="2084659"/>
              <a:chOff x="3612245" y="874304"/>
              <a:chExt cx="1311592" cy="2084659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644354" y="25386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0406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46995" y="27477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747760"/>
                <a:ext cx="173996" cy="173996"/>
              </a:xfrm>
              <a:prstGeom prst="rect">
                <a:avLst/>
              </a:prstGeom>
            </p:spPr>
          </p:pic>
          <p:sp>
            <p:nvSpPr>
              <p:cNvPr id="65" name="모서리가 둥근 직사각형 64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35392" y="995878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101018" y="914266"/>
            <a:ext cx="1312750" cy="2061309"/>
            <a:chOff x="5101018" y="914266"/>
            <a:chExt cx="1312750" cy="2061309"/>
          </a:xfrm>
        </p:grpSpPr>
        <p:grpSp>
          <p:nvGrpSpPr>
            <p:cNvPr id="72" name="그룹 71"/>
            <p:cNvGrpSpPr/>
            <p:nvPr/>
          </p:nvGrpSpPr>
          <p:grpSpPr>
            <a:xfrm>
              <a:off x="5101018" y="914266"/>
              <a:ext cx="1312750" cy="2061309"/>
              <a:chOff x="5101018" y="768642"/>
              <a:chExt cx="1312750" cy="2061309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5101018" y="768642"/>
                <a:ext cx="1312750" cy="2061309"/>
                <a:chOff x="5047184" y="874304"/>
                <a:chExt cx="1312750" cy="2061309"/>
              </a:xfrm>
            </p:grpSpPr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048342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SOLD OUT</a:t>
                  </a:r>
                  <a:endParaRPr lang="ko-KR" alt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5047184" y="2017295"/>
                  <a:ext cx="1304647" cy="918318"/>
                  <a:chOff x="3771590" y="2193045"/>
                  <a:chExt cx="1304647" cy="918318"/>
                </a:xfrm>
              </p:grpSpPr>
              <p:sp>
                <p:nvSpPr>
                  <p:cNvPr id="80" name="직사각형 79"/>
                  <p:cNvSpPr/>
                  <p:nvPr/>
                </p:nvSpPr>
                <p:spPr>
                  <a:xfrm>
                    <a:off x="3796754" y="2691051"/>
                    <a:ext cx="1248361" cy="180425"/>
                  </a:xfrm>
                  <a:prstGeom prst="rect">
                    <a:avLst/>
                  </a:prstGeom>
                </p:spPr>
                <p:txBody>
                  <a:bodyPr vert="horz" wrap="square" lIns="36000" tIns="36000" rIns="36000" bIns="36000" anchor="ctr" anchorCtr="0">
                    <a:spAutoFit/>
                  </a:bodyPr>
                  <a:lstStyle/>
                  <a:p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규격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/</a:t>
                    </a:r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단위 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: 20g/BOX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="" xmlns:a16="http://schemas.microsoft.com/office/drawing/2014/main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590" y="2193045"/>
                    <a:ext cx="1304647" cy="514738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36000" tIns="72000" rIns="0" bIns="7200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CMG</a:t>
                    </a:r>
                    <a:r>
                      <a: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제약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마이코드</a:t>
                    </a:r>
                    <a:r>
                      <a: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 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비타민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골드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60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포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(1</a:t>
                    </a:r>
                    <a:r>
                      <a:rPr lang="ko-KR" altLang="en-US" sz="8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개월분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)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799395" y="2900160"/>
                    <a:ext cx="968392" cy="211203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r>
                      <a:rPr lang="ko-KR" altLang="en-US" sz="9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품절</a:t>
                    </a:r>
                    <a:r>
                      <a:rPr lang="en-US" altLang="ko-KR" sz="9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 </a:t>
                    </a:r>
                    <a:endParaRPr lang="en-US" altLang="ko-KR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77" name="직사각형 76"/>
              <p:cNvSpPr/>
              <p:nvPr/>
            </p:nvSpPr>
            <p:spPr>
              <a:xfrm>
                <a:off x="5860694" y="2621624"/>
                <a:ext cx="553074" cy="184573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r"/>
                <a:r>
                  <a:rPr lang="ko-KR" altLang="en-US" sz="7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재입고알림</a:t>
                </a:r>
                <a:endPara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3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80137" y="981329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01785" y="4291795"/>
            <a:ext cx="1311592" cy="2084659"/>
            <a:chOff x="3666079" y="914266"/>
            <a:chExt cx="1311592" cy="2084659"/>
          </a:xfrm>
        </p:grpSpPr>
        <p:grpSp>
          <p:nvGrpSpPr>
            <p:cNvPr id="84" name="그룹 83"/>
            <p:cNvGrpSpPr/>
            <p:nvPr/>
          </p:nvGrpSpPr>
          <p:grpSpPr>
            <a:xfrm>
              <a:off x="3666079" y="914266"/>
              <a:ext cx="1311592" cy="2084659"/>
              <a:chOff x="3612245" y="874304"/>
              <a:chExt cx="1311592" cy="2084659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644354" y="25386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0406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646995" y="27477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747760"/>
                <a:ext cx="173996" cy="173996"/>
              </a:xfrm>
              <a:prstGeom prst="rect">
                <a:avLst/>
              </a:prstGeom>
            </p:spPr>
          </p:pic>
          <p:sp>
            <p:nvSpPr>
              <p:cNvPr id="90" name="모서리가 둥근 직사각형 89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35392" y="995878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736724" y="4291795"/>
            <a:ext cx="1312750" cy="2061309"/>
            <a:chOff x="5101018" y="914266"/>
            <a:chExt cx="1312750" cy="2061309"/>
          </a:xfrm>
        </p:grpSpPr>
        <p:grpSp>
          <p:nvGrpSpPr>
            <p:cNvPr id="95" name="그룹 94"/>
            <p:cNvGrpSpPr/>
            <p:nvPr/>
          </p:nvGrpSpPr>
          <p:grpSpPr>
            <a:xfrm>
              <a:off x="5101018" y="914266"/>
              <a:ext cx="1312750" cy="2061309"/>
              <a:chOff x="5101018" y="768642"/>
              <a:chExt cx="1312750" cy="2061309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5101018" y="768642"/>
                <a:ext cx="1312750" cy="2061309"/>
                <a:chOff x="5047184" y="874304"/>
                <a:chExt cx="1312750" cy="2061309"/>
              </a:xfrm>
            </p:grpSpPr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048342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SOLD OUT</a:t>
                  </a:r>
                  <a:endParaRPr lang="ko-KR" alt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>
                  <a:off x="5047184" y="2017295"/>
                  <a:ext cx="1304647" cy="918318"/>
                  <a:chOff x="3771590" y="2193045"/>
                  <a:chExt cx="1304647" cy="918318"/>
                </a:xfrm>
              </p:grpSpPr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3796754" y="2691051"/>
                    <a:ext cx="1248361" cy="180425"/>
                  </a:xfrm>
                  <a:prstGeom prst="rect">
                    <a:avLst/>
                  </a:prstGeom>
                </p:spPr>
                <p:txBody>
                  <a:bodyPr vert="horz" wrap="square" lIns="36000" tIns="36000" rIns="36000" bIns="36000" anchor="ctr" anchorCtr="0">
                    <a:spAutoFit/>
                  </a:bodyPr>
                  <a:lstStyle/>
                  <a:p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규격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/</a:t>
                    </a:r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단위 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: 20g/BOX</a:t>
                    </a: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="" xmlns:a16="http://schemas.microsoft.com/office/drawing/2014/main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590" y="2193045"/>
                    <a:ext cx="1304647" cy="514738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36000" tIns="72000" rIns="0" bIns="7200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CMG</a:t>
                    </a:r>
                    <a:r>
                      <a: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제약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마이코드</a:t>
                    </a:r>
                    <a:r>
                      <a: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 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비타민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골드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60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포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(1</a:t>
                    </a:r>
                    <a:r>
                      <a:rPr lang="ko-KR" altLang="en-US" sz="8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개월분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)</a:t>
                    </a: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3799395" y="2900160"/>
                    <a:ext cx="968392" cy="211203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r>
                      <a:rPr lang="ko-KR" altLang="en-US" sz="9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품절</a:t>
                    </a:r>
                    <a:r>
                      <a:rPr lang="en-US" altLang="ko-KR" sz="9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 </a:t>
                    </a:r>
                    <a:endParaRPr lang="en-US" altLang="ko-KR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98" name="직사각형 97"/>
              <p:cNvSpPr/>
              <p:nvPr/>
            </p:nvSpPr>
            <p:spPr>
              <a:xfrm>
                <a:off x="5860694" y="2621624"/>
                <a:ext cx="553074" cy="184573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r"/>
                <a:r>
                  <a:rPr lang="ko-KR" altLang="en-US" sz="7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재입고알림</a:t>
                </a:r>
                <a:endPara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96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80137" y="981329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663797" y="3118844"/>
            <a:ext cx="1311592" cy="2084659"/>
            <a:chOff x="3666079" y="914266"/>
            <a:chExt cx="1311592" cy="2084659"/>
          </a:xfrm>
        </p:grpSpPr>
        <p:grpSp>
          <p:nvGrpSpPr>
            <p:cNvPr id="105" name="그룹 104"/>
            <p:cNvGrpSpPr/>
            <p:nvPr/>
          </p:nvGrpSpPr>
          <p:grpSpPr>
            <a:xfrm>
              <a:off x="3666079" y="914266"/>
              <a:ext cx="1311592" cy="2084659"/>
              <a:chOff x="3612245" y="874304"/>
              <a:chExt cx="1311592" cy="2084659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3644354" y="25386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0406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646995" y="27477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747760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11" name="모서리가 둥근 직사각형 110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2" name="그룹 111"/>
              <p:cNvGrpSpPr/>
              <p:nvPr/>
            </p:nvGrpSpPr>
            <p:grpSpPr>
              <a:xfrm>
                <a:off x="3683757" y="948942"/>
                <a:ext cx="938199" cy="161983"/>
                <a:chOff x="3683757" y="948942"/>
                <a:chExt cx="938199" cy="161983"/>
              </a:xfrm>
            </p:grpSpPr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3683757" y="948942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베스트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4169323" y="948942"/>
                  <a:ext cx="452633" cy="161983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MD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추천</a:t>
                  </a:r>
                  <a:endPara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06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35392" y="995878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098736" y="3118844"/>
            <a:ext cx="1312750" cy="2061309"/>
            <a:chOff x="5101018" y="914266"/>
            <a:chExt cx="1312750" cy="206130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5101018" y="914266"/>
              <a:ext cx="1312750" cy="2061309"/>
              <a:chOff x="5101018" y="768642"/>
              <a:chExt cx="1312750" cy="2061309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5101018" y="768642"/>
                <a:ext cx="1312750" cy="2061309"/>
                <a:chOff x="5047184" y="874304"/>
                <a:chExt cx="1312750" cy="2061309"/>
              </a:xfrm>
            </p:grpSpPr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048342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SOLD OUT</a:t>
                  </a:r>
                  <a:endParaRPr lang="ko-KR" alt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5047184" y="2017295"/>
                  <a:ext cx="1304647" cy="918318"/>
                  <a:chOff x="3771590" y="2193045"/>
                  <a:chExt cx="1304647" cy="918318"/>
                </a:xfrm>
              </p:grpSpPr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796754" y="2691051"/>
                    <a:ext cx="1248361" cy="180425"/>
                  </a:xfrm>
                  <a:prstGeom prst="rect">
                    <a:avLst/>
                  </a:prstGeom>
                </p:spPr>
                <p:txBody>
                  <a:bodyPr vert="horz" wrap="square" lIns="36000" tIns="36000" rIns="36000" bIns="36000" anchor="ctr" anchorCtr="0">
                    <a:spAutoFit/>
                  </a:bodyPr>
                  <a:lstStyle/>
                  <a:p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규격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/</a:t>
                    </a:r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단위 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: 20g/BOX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="" xmlns:a16="http://schemas.microsoft.com/office/drawing/2014/main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590" y="2193045"/>
                    <a:ext cx="1304647" cy="514738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36000" tIns="72000" rIns="0" bIns="7200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CMG</a:t>
                    </a:r>
                    <a:r>
                      <a: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제약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마이코드</a:t>
                    </a:r>
                    <a:r>
                      <a: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 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비타민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골드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60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포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(1</a:t>
                    </a:r>
                    <a:r>
                      <a:rPr lang="ko-KR" altLang="en-US" sz="8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개월분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)</a:t>
                    </a: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3799395" y="2900160"/>
                    <a:ext cx="968392" cy="211203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r>
                      <a:rPr lang="ko-KR" altLang="en-US" sz="9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품절</a:t>
                    </a:r>
                    <a:r>
                      <a:rPr lang="en-US" altLang="ko-KR" sz="9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 </a:t>
                    </a:r>
                    <a:endParaRPr lang="en-US" altLang="ko-KR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119" name="직사각형 118"/>
              <p:cNvSpPr/>
              <p:nvPr/>
            </p:nvSpPr>
            <p:spPr>
              <a:xfrm>
                <a:off x="5860694" y="2621624"/>
                <a:ext cx="553074" cy="184573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r"/>
                <a:r>
                  <a:rPr lang="ko-KR" altLang="en-US" sz="7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재입고알림</a:t>
                </a:r>
                <a:endPara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17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80137" y="981329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4900963" y="5358833"/>
            <a:ext cx="400110" cy="721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</a:t>
            </a:r>
            <a:endParaRPr lang="ko-KR" altLang="en-US" sz="1400" b="1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8672" y="1080758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3249" y="1317216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466557" y="1288334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51936" y="1605212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186777" y="2843196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5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71095" y="3889962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6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55708" y="4271595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7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369732" y="6150666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7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533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주워담기 기획전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9378"/>
              </p:ext>
            </p:extLst>
          </p:nvPr>
        </p:nvGraphicFramePr>
        <p:xfrm>
          <a:off x="7724950" y="812960"/>
          <a:ext cx="2118956" cy="52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주워담기 기획전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담기 불가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기획전 페이지에서만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타이틀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주워담기 기획전 타이틀 고정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내 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상품목록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이미지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입점사명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처리하여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상품명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처리하여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품목코드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규격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단위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최소 주문수량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최대 주문수량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줄바꿈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처리 하여 모두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담기 버튼 선택 시 상품 선택되어 하단의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플로팅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팝업에 노출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프로세스는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AS-IS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품절상품의 경우 수량 변경 입력 란 비활성화 처리 및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버튼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재입고알림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버튼 선택 시 공통 기능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바로구매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재고정보 업데이트하여 선택한 상품이 품절된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A1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얼럿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얼럿에서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확인 버튼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품절상품 제외 후 주문서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취소 버튼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기존 유지되며 재고 정보만 업데이트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주워담기 기획전</a:t>
            </a:r>
          </a:p>
        </p:txBody>
      </p: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주워담기 기획전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094" y="1099173"/>
            <a:ext cx="1676937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+mn-ea"/>
              </a:rPr>
              <a:t>주워담기 기획전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69714" y="1546278"/>
            <a:ext cx="3082467" cy="381050"/>
            <a:chOff x="171050" y="1441383"/>
            <a:chExt cx="3082467" cy="381050"/>
          </a:xfrm>
        </p:grpSpPr>
        <p:sp>
          <p:nvSpPr>
            <p:cNvPr id="41" name="직사각형 40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06450" y="1515602"/>
              <a:ext cx="2731662" cy="215444"/>
              <a:chOff x="186993" y="1535551"/>
              <a:chExt cx="2731662" cy="21544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</a:rPr>
                  <a:t>주워담기 기획전</a:t>
                </a:r>
                <a:r>
                  <a:rPr lang="en-US" altLang="ko-KR" sz="800" dirty="0" smtClean="0">
                    <a:latin typeface="+mn-ea"/>
                  </a:rPr>
                  <a:t> </a:t>
                </a:r>
                <a:r>
                  <a:rPr lang="ko-KR" altLang="en-US" sz="800" dirty="0" smtClean="0">
                    <a:latin typeface="+mn-ea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587432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804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TextBox 47"/>
          <p:cNvSpPr txBox="1"/>
          <p:nvPr/>
        </p:nvSpPr>
        <p:spPr>
          <a:xfrm>
            <a:off x="2490596" y="1310376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+mn-ea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189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714" y="1334534"/>
            <a:ext cx="14478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2024-03-01 ~ 2024-03-31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714" y="1976908"/>
            <a:ext cx="3240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해당 기획전에서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113</a:t>
            </a:r>
            <a:r>
              <a:rPr lang="ko-KR" altLang="en-US" sz="800" dirty="0">
                <a:latin typeface="+mn-ea"/>
              </a:rPr>
              <a:t>개의 상품이 판매 되었습니다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16450" y="5172187"/>
            <a:ext cx="400110" cy="721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+mn-ea"/>
              </a:rPr>
              <a:t>…….</a:t>
            </a:r>
            <a:endParaRPr lang="ko-KR" altLang="en-US" sz="1400" b="1" dirty="0" err="1" smtClean="0">
              <a:latin typeface="+mn-ea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3472716" y="5108132"/>
            <a:ext cx="3097508" cy="1276088"/>
            <a:chOff x="156461" y="5106414"/>
            <a:chExt cx="3097508" cy="1276088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156461" y="5223874"/>
              <a:ext cx="3096344" cy="1158628"/>
            </a:xfrm>
            <a:prstGeom prst="roundRect">
              <a:avLst>
                <a:gd name="adj" fmla="val 592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64468" y="5533390"/>
              <a:ext cx="3089501" cy="8491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315961" y="5830118"/>
              <a:ext cx="2834470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+mn-ea"/>
                </a:rPr>
                <a:t>바로구매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2" name="양쪽 모서리가 둥근 사각형 261"/>
            <p:cNvSpPr/>
            <p:nvPr/>
          </p:nvSpPr>
          <p:spPr>
            <a:xfrm>
              <a:off x="1529251" y="5106414"/>
              <a:ext cx="322263" cy="118712"/>
            </a:xfrm>
            <a:prstGeom prst="round2Same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/>
              <a:r>
                <a:rPr lang="ko-KR" altLang="en-US" sz="700" spc="-50" dirty="0">
                  <a:solidFill>
                    <a:schemeClr val="tx1"/>
                  </a:solidFill>
                  <a:latin typeface="+mn-ea"/>
                </a:rPr>
                <a:t>▲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73294" y="5398939"/>
              <a:ext cx="2159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총 결제예상금액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650926" y="5403529"/>
              <a:ext cx="1563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</a:rPr>
                <a:t>10,000</a:t>
              </a:r>
              <a:r>
                <a:rPr lang="en-US" altLang="ko-KR" sz="1200" dirty="0" smtClean="0">
                  <a:latin typeface="+mn-ea"/>
                </a:rPr>
                <a:t> </a:t>
              </a:r>
              <a:r>
                <a:rPr lang="ko-KR" altLang="en-US" sz="1200" dirty="0" smtClean="0">
                  <a:latin typeface="+mn-ea"/>
                </a:rPr>
                <a:t>원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879820" y="4698683"/>
            <a:ext cx="400110" cy="721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+mn-ea"/>
              </a:rPr>
              <a:t>…</a:t>
            </a:r>
            <a:endParaRPr lang="ko-KR" altLang="en-US" sz="1400" b="1" dirty="0" err="1" smtClean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021391" y="4447091"/>
            <a:ext cx="3097508" cy="2300511"/>
            <a:chOff x="6610285" y="4083709"/>
            <a:chExt cx="3097508" cy="2300511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6610285" y="4202421"/>
              <a:ext cx="3096344" cy="2181799"/>
            </a:xfrm>
            <a:prstGeom prst="roundRect">
              <a:avLst>
                <a:gd name="adj" fmla="val 403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18292" y="5535108"/>
              <a:ext cx="3089501" cy="8491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723559" y="4083709"/>
              <a:ext cx="2944529" cy="2177109"/>
              <a:chOff x="6723559" y="4083709"/>
              <a:chExt cx="2944529" cy="2177109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6769785" y="5831836"/>
                <a:ext cx="2834470" cy="428982"/>
              </a:xfrm>
              <a:prstGeom prst="round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solidFill>
                      <a:schemeClr val="bg1"/>
                    </a:solidFill>
                    <a:latin typeface="+mn-ea"/>
                  </a:rPr>
                  <a:t>바로구매</a:t>
                </a:r>
                <a:endParaRPr lang="ko-KR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7" name="양쪽 모서리가 둥근 사각형 86"/>
              <p:cNvSpPr/>
              <p:nvPr/>
            </p:nvSpPr>
            <p:spPr>
              <a:xfrm>
                <a:off x="7997325" y="4083709"/>
                <a:ext cx="322263" cy="118712"/>
              </a:xfrm>
              <a:prstGeom prst="round2SameRect">
                <a:avLst/>
              </a:prstGeom>
              <a:solidFill>
                <a:schemeClr val="bg1"/>
              </a:solidFill>
              <a:ln w="3175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anchor="ctr"/>
              <a:lstStyle/>
              <a:p>
                <a:pPr algn="ctr"/>
                <a:r>
                  <a:rPr lang="ko-KR" altLang="en-US" sz="700" spc="-50" dirty="0">
                    <a:solidFill>
                      <a:schemeClr val="tx1"/>
                    </a:solidFill>
                    <a:latin typeface="+mn-ea"/>
                  </a:rPr>
                  <a:t>▲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7118" y="5400657"/>
                <a:ext cx="2159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latin typeface="+mn-ea"/>
                  </a:rPr>
                  <a:t>총 결제예상금액</a:t>
                </a:r>
                <a:endParaRPr lang="en-US" altLang="ko-KR" sz="1200" b="1" dirty="0" smtClean="0">
                  <a:latin typeface="+mn-e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104750" y="5405247"/>
                <a:ext cx="15633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 smtClean="0">
                    <a:solidFill>
                      <a:srgbClr val="FF0000"/>
                    </a:solidFill>
                    <a:latin typeface="+mn-ea"/>
                  </a:rPr>
                  <a:t>10,000</a:t>
                </a:r>
                <a:r>
                  <a:rPr lang="en-US" altLang="ko-KR" sz="1200" dirty="0" smtClean="0">
                    <a:latin typeface="+mn-ea"/>
                  </a:rPr>
                  <a:t> </a:t>
                </a:r>
                <a:r>
                  <a:rPr lang="ko-KR" altLang="en-US" sz="1200" dirty="0" smtClean="0">
                    <a:latin typeface="+mn-ea"/>
                  </a:rPr>
                  <a:t>원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6723559" y="4354010"/>
                <a:ext cx="2860117" cy="754122"/>
                <a:chOff x="6723559" y="4354010"/>
                <a:chExt cx="2860117" cy="754122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6723559" y="4354010"/>
                  <a:ext cx="2860117" cy="754122"/>
                </a:xfrm>
                <a:prstGeom prst="roundRect">
                  <a:avLst>
                    <a:gd name="adj" fmla="val 2085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9278961" y="4385973"/>
                  <a:ext cx="274193" cy="19581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r"/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X</a:t>
                  </a:r>
                  <a:endPara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6762629" y="4409239"/>
                  <a:ext cx="2386223" cy="31892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800" b="1" dirty="0" smtClean="0">
                      <a:latin typeface="+mn-ea"/>
                    </a:rPr>
                    <a:t>CMG</a:t>
                  </a:r>
                  <a:r>
                    <a:rPr lang="ko-KR" altLang="en-US" sz="800" b="1" dirty="0" smtClean="0">
                      <a:latin typeface="+mn-ea"/>
                    </a:rPr>
                    <a:t>제약</a:t>
                  </a:r>
                  <a:endParaRPr lang="en-US" altLang="ko-KR" sz="800" b="1" dirty="0">
                    <a:latin typeface="+mn-ea"/>
                  </a:endParaRPr>
                </a:p>
                <a:p>
                  <a:r>
                    <a:rPr lang="ko-KR" altLang="en-US" sz="8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포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)</a:t>
                  </a:r>
                  <a:endPara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6784765" y="4836398"/>
                  <a:ext cx="1341270" cy="19581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800" b="1" dirty="0" smtClean="0">
                      <a:latin typeface="+mn-ea"/>
                    </a:rPr>
                    <a:t>100</a:t>
                  </a:r>
                  <a:r>
                    <a:rPr lang="ko-KR" altLang="en-US" sz="800" b="1" dirty="0" smtClean="0">
                      <a:latin typeface="+mn-ea"/>
                    </a:rPr>
                    <a:t>원 </a:t>
                  </a:r>
                  <a:r>
                    <a:rPr lang="ko-KR" altLang="en-US" sz="700" strike="sngStrike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판매가 </a:t>
                  </a:r>
                  <a:r>
                    <a:rPr lang="en-US" altLang="ko-KR" sz="700" strike="sngStrike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0</a:t>
                  </a:r>
                  <a:r>
                    <a:rPr lang="ko-KR" altLang="en-US" sz="700" strike="sngStrike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원</a:t>
                  </a:r>
                  <a:endParaRPr lang="ko-KR" altLang="en-US" sz="700" strike="sngStrike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>
                  <a:off x="7534116" y="4789463"/>
                  <a:ext cx="591918" cy="257369"/>
                  <a:chOff x="5265144" y="1771131"/>
                  <a:chExt cx="591918" cy="257369"/>
                </a:xfrm>
              </p:grpSpPr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265144" y="1771131"/>
                    <a:ext cx="591918" cy="257369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800" b="1" dirty="0" smtClean="0">
                        <a:solidFill>
                          <a:srgbClr val="FF0000"/>
                        </a:solidFill>
                        <a:latin typeface="+mn-ea"/>
                      </a:rPr>
                      <a:t>10%</a:t>
                    </a:r>
                    <a:endParaRPr lang="ko-KR" altLang="en-US" sz="800" strike="sngStrike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39" name="모서리가 둥근 직사각형 138"/>
                  <p:cNvSpPr/>
                  <p:nvPr/>
                </p:nvSpPr>
                <p:spPr>
                  <a:xfrm>
                    <a:off x="5390113" y="1799076"/>
                    <a:ext cx="342579" cy="216645"/>
                  </a:xfrm>
                  <a:prstGeom prst="round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pPr algn="ctr"/>
                    <a:endParaRPr lang="ko-KR" altLang="en-US" sz="800" b="1" dirty="0" smtClean="0">
                      <a:latin typeface="+mn-ea"/>
                    </a:endParaRPr>
                  </a:p>
                </p:txBody>
              </p:sp>
            </p:grpSp>
            <p:sp>
              <p:nvSpPr>
                <p:cNvPr id="137" name="TextBox 136"/>
                <p:cNvSpPr txBox="1"/>
                <p:nvPr/>
              </p:nvSpPr>
              <p:spPr>
                <a:xfrm>
                  <a:off x="8153366" y="4840668"/>
                  <a:ext cx="1341270" cy="19581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10</a:t>
                  </a:r>
                  <a:r>
                    <a:rPr lang="ko-KR" altLang="en-US" sz="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개</a:t>
                  </a:r>
                  <a:endParaRPr lang="ko-KR" altLang="en-US" sz="7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40" name="타원 13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61714" y="108153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61811" y="162021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4688" y="2296295"/>
            <a:ext cx="2822587" cy="1666494"/>
            <a:chOff x="-2854040" y="2597084"/>
            <a:chExt cx="2822587" cy="1666494"/>
          </a:xfrm>
        </p:grpSpPr>
        <p:sp>
          <p:nvSpPr>
            <p:cNvPr id="110" name="순서도: 수행의 시작/종료 109"/>
            <p:cNvSpPr/>
            <p:nvPr/>
          </p:nvSpPr>
          <p:spPr>
            <a:xfrm>
              <a:off x="-2676825" y="4083709"/>
              <a:ext cx="653031" cy="17986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-  10  +</a:t>
              </a:r>
              <a:endParaRPr lang="ko-KR" altLang="en-US" sz="800" dirty="0" err="1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-2854040" y="3872365"/>
              <a:ext cx="10074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수량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주문단위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-1175721" y="3592082"/>
              <a:ext cx="591918" cy="257369"/>
              <a:chOff x="5265144" y="1771131"/>
              <a:chExt cx="591918" cy="257369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5265144" y="1771131"/>
                <a:ext cx="591918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rgbClr val="FF0000"/>
                    </a:solidFill>
                    <a:latin typeface="+mn-ea"/>
                  </a:rPr>
                  <a:t>10%</a:t>
                </a:r>
                <a:endParaRPr lang="ko-KR" altLang="en-US" sz="800" strike="sngStrike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5390113" y="1799076"/>
                <a:ext cx="342579" cy="216645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endParaRPr lang="ko-KR" altLang="en-US" sz="800" b="1" dirty="0" smtClean="0">
                  <a:latin typeface="+mn-ea"/>
                </a:endParaRPr>
              </a:p>
            </p:txBody>
          </p:sp>
        </p:grpSp>
        <p:sp>
          <p:nvSpPr>
            <p:cNvPr id="114" name="순서도: 대체 처리 113"/>
            <p:cNvSpPr/>
            <p:nvPr/>
          </p:nvSpPr>
          <p:spPr>
            <a:xfrm>
              <a:off x="-1689622" y="4005394"/>
              <a:ext cx="1401353" cy="212307"/>
            </a:xfrm>
            <a:prstGeom prst="flowChartAlternateProcess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담기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-2826000" y="263156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-1677811" y="2597084"/>
              <a:ext cx="1646358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-1677164" y="3617259"/>
              <a:ext cx="96839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900" b="1" dirty="0" smtClean="0">
                  <a:latin typeface="+mn-ea"/>
                </a:rPr>
                <a:t>22,000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-1673509" y="3102521"/>
              <a:ext cx="1629088" cy="503590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품목코드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12345678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최대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1,000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254688" y="4274885"/>
            <a:ext cx="2822587" cy="1666494"/>
            <a:chOff x="-2854040" y="2597084"/>
            <a:chExt cx="2822587" cy="1666494"/>
          </a:xfrm>
        </p:grpSpPr>
        <p:sp>
          <p:nvSpPr>
            <p:cNvPr id="173" name="순서도: 수행의 시작/종료 172"/>
            <p:cNvSpPr/>
            <p:nvPr/>
          </p:nvSpPr>
          <p:spPr>
            <a:xfrm>
              <a:off x="-2676825" y="4083709"/>
              <a:ext cx="653031" cy="17986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-  10  +</a:t>
              </a:r>
              <a:endParaRPr lang="ko-KR" altLang="en-US" sz="800" dirty="0" err="1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-2854040" y="3872365"/>
              <a:ext cx="10074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수량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주문단위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-1175721" y="3592082"/>
              <a:ext cx="591918" cy="257369"/>
              <a:chOff x="5265144" y="1771131"/>
              <a:chExt cx="591918" cy="257369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5265144" y="1771131"/>
                <a:ext cx="591918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rgbClr val="FF0000"/>
                    </a:solidFill>
                    <a:latin typeface="+mn-ea"/>
                  </a:rPr>
                  <a:t>10%</a:t>
                </a:r>
                <a:endParaRPr lang="ko-KR" altLang="en-US" sz="800" strike="sngStrike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390113" y="1799076"/>
                <a:ext cx="342579" cy="216645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endParaRPr lang="ko-KR" altLang="en-US" sz="800" b="1" dirty="0" smtClean="0">
                  <a:latin typeface="+mn-ea"/>
                </a:endParaRPr>
              </a:p>
            </p:txBody>
          </p:sp>
        </p:grpSp>
        <p:sp>
          <p:nvSpPr>
            <p:cNvPr id="176" name="순서도: 대체 처리 175"/>
            <p:cNvSpPr/>
            <p:nvPr/>
          </p:nvSpPr>
          <p:spPr>
            <a:xfrm>
              <a:off x="-1689622" y="4005394"/>
              <a:ext cx="1401353" cy="212307"/>
            </a:xfrm>
            <a:prstGeom prst="flowChartAlternateProcess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담기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-2826000" y="263156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i="1" dirty="0" err="1" smtClean="0">
                  <a:solidFill>
                    <a:schemeClr val="bg1"/>
                  </a:solidFill>
                  <a:latin typeface="+mn-ea"/>
                </a:rPr>
                <a:t>jw</a:t>
              </a:r>
              <a:endParaRPr lang="ko-KR" altLang="en-US" sz="1400" b="1" i="1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-1677811" y="2597084"/>
              <a:ext cx="1646358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-1677164" y="3617259"/>
              <a:ext cx="96839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900" b="1" dirty="0" smtClean="0">
                  <a:latin typeface="+mn-ea"/>
                </a:rPr>
                <a:t>22,000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-1673509" y="3102521"/>
              <a:ext cx="1629088" cy="503590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품목코드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12345678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최대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1,000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3606689" y="2848279"/>
            <a:ext cx="2822587" cy="1666494"/>
            <a:chOff x="-2854040" y="2597084"/>
            <a:chExt cx="2822587" cy="1666494"/>
          </a:xfrm>
        </p:grpSpPr>
        <p:sp>
          <p:nvSpPr>
            <p:cNvPr id="186" name="순서도: 수행의 시작/종료 185"/>
            <p:cNvSpPr/>
            <p:nvPr/>
          </p:nvSpPr>
          <p:spPr>
            <a:xfrm>
              <a:off x="-2676825" y="4083709"/>
              <a:ext cx="653031" cy="17986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-  10  +</a:t>
              </a:r>
              <a:endParaRPr lang="ko-KR" altLang="en-US" sz="800" dirty="0" err="1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-2854040" y="3872365"/>
              <a:ext cx="10074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수량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주문단위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88" name="그룹 187"/>
            <p:cNvGrpSpPr/>
            <p:nvPr/>
          </p:nvGrpSpPr>
          <p:grpSpPr>
            <a:xfrm>
              <a:off x="-1175721" y="3592082"/>
              <a:ext cx="591918" cy="257369"/>
              <a:chOff x="5265144" y="1771131"/>
              <a:chExt cx="591918" cy="257369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5265144" y="1771131"/>
                <a:ext cx="591918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rgbClr val="FF0000"/>
                    </a:solidFill>
                    <a:latin typeface="+mn-ea"/>
                  </a:rPr>
                  <a:t>10%</a:t>
                </a:r>
                <a:endParaRPr lang="ko-KR" altLang="en-US" sz="800" strike="sngStrike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>
                <a:off x="5390113" y="1799076"/>
                <a:ext cx="342579" cy="216645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endParaRPr lang="ko-KR" altLang="en-US" sz="800" b="1" dirty="0" smtClean="0">
                  <a:latin typeface="+mn-ea"/>
                </a:endParaRPr>
              </a:p>
            </p:txBody>
          </p:sp>
        </p:grpSp>
        <p:sp>
          <p:nvSpPr>
            <p:cNvPr id="189" name="순서도: 대체 처리 188"/>
            <p:cNvSpPr/>
            <p:nvPr/>
          </p:nvSpPr>
          <p:spPr>
            <a:xfrm>
              <a:off x="-1689622" y="4005394"/>
              <a:ext cx="1401353" cy="212307"/>
            </a:xfrm>
            <a:prstGeom prst="flowChartAlternateProcess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담기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-2826000" y="263156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-1677811" y="2597084"/>
              <a:ext cx="1646358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-1677164" y="3617259"/>
              <a:ext cx="96839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US" altLang="ko-KR" sz="900" b="1" dirty="0" smtClean="0">
                  <a:latin typeface="+mn-ea"/>
                </a:rPr>
                <a:t>22,000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원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-1673509" y="3102521"/>
              <a:ext cx="1629088" cy="503590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품목코드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12345678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최대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1,000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3634523" y="972924"/>
            <a:ext cx="2822587" cy="1666494"/>
            <a:chOff x="-2854040" y="2597084"/>
            <a:chExt cx="2822587" cy="1666494"/>
          </a:xfrm>
        </p:grpSpPr>
        <p:sp>
          <p:nvSpPr>
            <p:cNvPr id="197" name="순서도: 수행의 시작/종료 196"/>
            <p:cNvSpPr/>
            <p:nvPr/>
          </p:nvSpPr>
          <p:spPr>
            <a:xfrm>
              <a:off x="-2676825" y="4083709"/>
              <a:ext cx="653031" cy="179869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 10  +</a:t>
              </a:r>
              <a:endPara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-2854040" y="3872365"/>
              <a:ext cx="10074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수량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주문단위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00" name="순서도: 대체 처리 199"/>
            <p:cNvSpPr/>
            <p:nvPr/>
          </p:nvSpPr>
          <p:spPr>
            <a:xfrm>
              <a:off x="-1689622" y="4005394"/>
              <a:ext cx="1401353" cy="212307"/>
            </a:xfrm>
            <a:prstGeom prst="flowChartAlternateProcess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err="1" smtClean="0">
                  <a:solidFill>
                    <a:schemeClr val="bg1"/>
                  </a:solidFill>
                  <a:latin typeface="+mn-ea"/>
                </a:rPr>
                <a:t>재입고알림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-2826000" y="2631563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SOLD OUT</a:t>
              </a:r>
              <a:endPara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-1677811" y="2597084"/>
              <a:ext cx="1646358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-1677164" y="3617259"/>
              <a:ext cx="62641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900" b="1" dirty="0" smtClean="0">
                  <a:solidFill>
                    <a:srgbClr val="FF0000"/>
                  </a:solidFill>
                  <a:latin typeface="+mn-ea"/>
                </a:rPr>
                <a:t>품절</a:t>
              </a:r>
              <a:endParaRPr lang="en-US" altLang="ko-KR" sz="9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-1673509" y="3102521"/>
              <a:ext cx="1629088" cy="503590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품목코드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12345678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최대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1,000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15" name="타원 214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36325" y="226724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922253" y="592964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9977203" y="3281502"/>
            <a:ext cx="1796596" cy="1002836"/>
            <a:chOff x="-1611183" y="3426932"/>
            <a:chExt cx="1796596" cy="1002836"/>
          </a:xfrm>
        </p:grpSpPr>
        <p:sp>
          <p:nvSpPr>
            <p:cNvPr id="219" name="모서리가 둥근 직사각형 218"/>
            <p:cNvSpPr/>
            <p:nvPr/>
          </p:nvSpPr>
          <p:spPr>
            <a:xfrm>
              <a:off x="-1611183" y="3426932"/>
              <a:ext cx="1796596" cy="1002836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</a:rPr>
                <a:t>품절된 상품이 있습니다</a:t>
              </a:r>
              <a:r>
                <a:rPr lang="en-US" altLang="ko-KR" sz="800" dirty="0" smtClean="0">
                  <a:latin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</a:rPr>
                <a:t>제외하고 구매하시겠습니까</a:t>
              </a:r>
              <a:r>
                <a:rPr lang="en-US" altLang="ko-KR" sz="800" dirty="0" smtClean="0">
                  <a:latin typeface="맑은 고딕" panose="020B0503020000020004" pitchFamily="50" charset="-127"/>
                </a:rPr>
                <a:t>?</a:t>
              </a:r>
            </a:p>
            <a:p>
              <a:pPr algn="ctr"/>
              <a:endParaRPr lang="en-US" altLang="ko-KR" sz="800" dirty="0">
                <a:latin typeface="맑은 고딕" panose="020B0503020000020004" pitchFamily="50" charset="-127"/>
              </a:endParaRPr>
            </a:p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  <p:sp>
          <p:nvSpPr>
            <p:cNvPr id="220" name="순서도: 대체 처리 219"/>
            <p:cNvSpPr/>
            <p:nvPr/>
          </p:nvSpPr>
          <p:spPr>
            <a:xfrm>
              <a:off x="-732289" y="4052695"/>
              <a:ext cx="573778" cy="187318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확인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21" name="순서도: 대체 처리 220"/>
            <p:cNvSpPr/>
            <p:nvPr/>
          </p:nvSpPr>
          <p:spPr>
            <a:xfrm>
              <a:off x="-1369881" y="4052695"/>
              <a:ext cx="572542" cy="187318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22" name="타원 22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9869203" y="3281502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A1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070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프로모션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94025"/>
              </p:ext>
            </p:extLst>
          </p:nvPr>
        </p:nvGraphicFramePr>
        <p:xfrm>
          <a:off x="7724950" y="812960"/>
          <a:ext cx="2118956" cy="28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프로모션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변경된 디자인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룩을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반영하여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 다른 내용은 기존 유지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 상품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주워담기 기획전과 공통 사용하여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통일 필요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바로구매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버튼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버튼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재고정보 업데이트하여 선택한 상품이 품절된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A1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얼럿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얼럿에서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확인 버튼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품절상품 제외 후 주문서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취소 버튼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기존 유지되며 재고 정보만 업데이트 처리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프로모션</a:t>
            </a:r>
          </a:p>
        </p:txBody>
      </p: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프로모션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095" y="1099173"/>
            <a:ext cx="1116124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 제목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69714" y="1546278"/>
            <a:ext cx="3082467" cy="381050"/>
            <a:chOff x="171050" y="1441383"/>
            <a:chExt cx="3082467" cy="381050"/>
          </a:xfrm>
        </p:grpSpPr>
        <p:sp>
          <p:nvSpPr>
            <p:cNvPr id="41" name="직사각형 40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프로모션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TextBox 47"/>
          <p:cNvSpPr txBox="1"/>
          <p:nvPr/>
        </p:nvSpPr>
        <p:spPr>
          <a:xfrm>
            <a:off x="2490596" y="1310376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714" y="1334534"/>
            <a:ext cx="14478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2024-03-01 ~ 2024-03-31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714" y="1976908"/>
            <a:ext cx="3240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해당 프로모션에서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113</a:t>
            </a:r>
            <a:r>
              <a:rPr lang="ko-KR" altLang="en-US" sz="800" dirty="0">
                <a:latin typeface="+mn-ea"/>
              </a:rPr>
              <a:t>개의 상품이 판매 되었습니다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3093" y="2241810"/>
            <a:ext cx="2955707" cy="1459259"/>
          </a:xfrm>
          <a:prstGeom prst="roundRect">
            <a:avLst>
              <a:gd name="adj" fmla="val 208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프로모션 배너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프로모션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body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16450" y="5172187"/>
            <a:ext cx="400110" cy="721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</a:t>
            </a:r>
            <a:endParaRPr lang="ko-KR" altLang="en-US" sz="1400" b="1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286422" y="3900180"/>
            <a:ext cx="1071383" cy="960519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img</a:t>
            </a:r>
            <a:endParaRPr lang="ko-KR" altLang="en-US" sz="800" dirty="0" err="1" smtClean="0">
              <a:solidFill>
                <a:schemeClr val="bg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="" xmlns:a16="http://schemas.microsoft.com/office/drawing/2014/main" id="{296E7CBC-E45F-4298-98C3-B16CCA0A178E}"/>
              </a:ext>
            </a:extLst>
          </p:cNvPr>
          <p:cNvSpPr txBox="1"/>
          <p:nvPr/>
        </p:nvSpPr>
        <p:spPr>
          <a:xfrm>
            <a:off x="1450723" y="3862411"/>
            <a:ext cx="1646358" cy="514738"/>
          </a:xfrm>
          <a:prstGeom prst="rect">
            <a:avLst/>
          </a:prstGeom>
          <a:noFill/>
        </p:spPr>
        <p:txBody>
          <a:bodyPr vert="horz" wrap="square" lIns="36000" tIns="72000" rIns="0" bIns="72000" rtlCol="0" anchor="ctr" anchorCtr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CMG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제약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마이코드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비타민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골드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개월분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450723" y="4363607"/>
            <a:ext cx="1629088" cy="503590"/>
          </a:xfrm>
          <a:prstGeom prst="rect">
            <a:avLst/>
          </a:prstGeom>
        </p:spPr>
        <p:txBody>
          <a:bodyPr vert="horz" wrap="square" lIns="36000" tIns="36000" rIns="36000" bIns="36000" anchor="ctr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품목코드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12345678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규격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20g/BOX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최소 주문수량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최대 주문수량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1,000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2" name="순서도: 수행의 시작/종료 201"/>
          <p:cNvSpPr/>
          <p:nvPr/>
        </p:nvSpPr>
        <p:spPr>
          <a:xfrm>
            <a:off x="1926032" y="5183420"/>
            <a:ext cx="653031" cy="179869"/>
          </a:xfrm>
          <a:prstGeom prst="flowChartTerminator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  10  +</a:t>
            </a:r>
            <a:endParaRPr lang="ko-KR" altLang="en-US" sz="800" dirty="0" err="1" smtClean="0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702954" y="4951935"/>
            <a:ext cx="1342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수량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주문단위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7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286422" y="4956176"/>
            <a:ext cx="958108" cy="195814"/>
          </a:xfrm>
          <a:prstGeom prst="rect">
            <a:avLst/>
          </a:prstGeom>
        </p:spPr>
        <p:txBody>
          <a:bodyPr vert="horz" wrap="square" lIns="36000" tIns="36000" rIns="36000" bIns="36000" anchor="ctr" anchorCtr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판매가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172187"/>
            <a:ext cx="1617546" cy="257369"/>
            <a:chOff x="0" y="5172187"/>
            <a:chExt cx="1617546" cy="257369"/>
          </a:xfrm>
        </p:grpSpPr>
        <p:sp>
          <p:nvSpPr>
            <p:cNvPr id="206" name="직사각형 205"/>
            <p:cNvSpPr/>
            <p:nvPr/>
          </p:nvSpPr>
          <p:spPr>
            <a:xfrm>
              <a:off x="0" y="5202965"/>
              <a:ext cx="958108" cy="195814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~2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38766" y="5202965"/>
              <a:ext cx="958108" cy="195814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+mn-ea"/>
                </a:rPr>
                <a:t>100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1025628" y="5172187"/>
              <a:ext cx="591918" cy="257369"/>
              <a:chOff x="5265144" y="1771131"/>
              <a:chExt cx="591918" cy="257369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5265144" y="1771131"/>
                <a:ext cx="591918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rgbClr val="FF0000"/>
                    </a:solidFill>
                    <a:latin typeface="+mn-ea"/>
                  </a:rPr>
                  <a:t>10%</a:t>
                </a:r>
                <a:endParaRPr lang="ko-KR" altLang="en-US" sz="800" strike="sngStrike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5390113" y="1799076"/>
                <a:ext cx="342579" cy="216645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/>
                <a:endParaRPr lang="ko-KR" altLang="en-US" sz="800" b="1" dirty="0" smtClean="0">
                  <a:latin typeface="+mn-ea"/>
                </a:endParaRPr>
              </a:p>
            </p:txBody>
          </p:sp>
        </p:grpSp>
      </p:grpSp>
      <p:sp>
        <p:nvSpPr>
          <p:cNvPr id="212" name="직사각형 211"/>
          <p:cNvSpPr/>
          <p:nvPr/>
        </p:nvSpPr>
        <p:spPr>
          <a:xfrm>
            <a:off x="0" y="5456312"/>
            <a:ext cx="958108" cy="195814"/>
          </a:xfrm>
          <a:prstGeom prst="rect">
            <a:avLst/>
          </a:prstGeom>
        </p:spPr>
        <p:txBody>
          <a:bodyPr vert="horz" wrap="square" lIns="36000" tIns="36000" rIns="36000" bIns="36000" anchor="ctr" anchorCtr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~2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38766" y="5456312"/>
            <a:ext cx="958108" cy="195814"/>
          </a:xfrm>
          <a:prstGeom prst="rect">
            <a:avLst/>
          </a:prstGeom>
        </p:spPr>
        <p:txBody>
          <a:bodyPr vert="horz" wrap="square" lIns="36000" tIns="36000" rIns="36000" bIns="36000" anchor="ctr" anchorCtr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100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1025628" y="5425534"/>
            <a:ext cx="591918" cy="257369"/>
            <a:chOff x="5265144" y="1771131"/>
            <a:chExt cx="591918" cy="257369"/>
          </a:xfrm>
        </p:grpSpPr>
        <p:sp>
          <p:nvSpPr>
            <p:cNvPr id="215" name="TextBox 214"/>
            <p:cNvSpPr txBox="1"/>
            <p:nvPr/>
          </p:nvSpPr>
          <p:spPr>
            <a:xfrm>
              <a:off x="5265144" y="1771131"/>
              <a:ext cx="591918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rgbClr val="FF0000"/>
                  </a:solidFill>
                  <a:latin typeface="+mn-ea"/>
                </a:rPr>
                <a:t>10%</a:t>
              </a:r>
              <a:endParaRPr lang="ko-KR" altLang="en-US" sz="800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5390113" y="1799076"/>
              <a:ext cx="342579" cy="216645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</p:grpSp>
      <p:sp>
        <p:nvSpPr>
          <p:cNvPr id="217" name="순서도: 대체 처리 216"/>
          <p:cNvSpPr/>
          <p:nvPr/>
        </p:nvSpPr>
        <p:spPr>
          <a:xfrm>
            <a:off x="1918413" y="5425534"/>
            <a:ext cx="693708" cy="212307"/>
          </a:xfrm>
          <a:prstGeom prst="flowChartAlternateProcess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3427625" y="1041877"/>
            <a:ext cx="3097081" cy="1820492"/>
            <a:chOff x="0" y="3862411"/>
            <a:chExt cx="3097081" cy="1820492"/>
          </a:xfrm>
        </p:grpSpPr>
        <p:sp>
          <p:nvSpPr>
            <p:cNvPr id="219" name="모서리가 둥근 직사각형 218"/>
            <p:cNvSpPr/>
            <p:nvPr/>
          </p:nvSpPr>
          <p:spPr>
            <a:xfrm>
              <a:off x="286422" y="3900180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1450723" y="3862411"/>
              <a:ext cx="1646358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1450723" y="4363607"/>
              <a:ext cx="1629088" cy="503590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품목코드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12345678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최대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1,000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22" name="순서도: 수행의 시작/종료 221"/>
            <p:cNvSpPr/>
            <p:nvPr/>
          </p:nvSpPr>
          <p:spPr>
            <a:xfrm>
              <a:off x="1926032" y="5183420"/>
              <a:ext cx="653031" cy="17986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-  10  +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702954" y="4951935"/>
              <a:ext cx="13428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수량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주문단위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286422" y="4956176"/>
              <a:ext cx="958108" cy="195814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판매가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0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25" name="그룹 224"/>
            <p:cNvGrpSpPr/>
            <p:nvPr/>
          </p:nvGrpSpPr>
          <p:grpSpPr>
            <a:xfrm>
              <a:off x="0" y="5172187"/>
              <a:ext cx="1617546" cy="257369"/>
              <a:chOff x="0" y="5172187"/>
              <a:chExt cx="1617546" cy="257369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0" y="5202965"/>
                <a:ext cx="958108" cy="195814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~2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438766" y="5202965"/>
                <a:ext cx="958108" cy="195814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+mn-ea"/>
                  </a:rPr>
                  <a:t>100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원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35" name="그룹 234"/>
              <p:cNvGrpSpPr/>
              <p:nvPr/>
            </p:nvGrpSpPr>
            <p:grpSpPr>
              <a:xfrm>
                <a:off x="1025628" y="5172187"/>
                <a:ext cx="591918" cy="257369"/>
                <a:chOff x="5265144" y="1771131"/>
                <a:chExt cx="591918" cy="257369"/>
              </a:xfrm>
            </p:grpSpPr>
            <p:sp>
              <p:nvSpPr>
                <p:cNvPr id="236" name="TextBox 235"/>
                <p:cNvSpPr txBox="1"/>
                <p:nvPr/>
              </p:nvSpPr>
              <p:spPr>
                <a:xfrm>
                  <a:off x="5265144" y="1771131"/>
                  <a:ext cx="591918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800" b="1" dirty="0" smtClean="0">
                      <a:solidFill>
                        <a:srgbClr val="FF0000"/>
                      </a:solidFill>
                      <a:latin typeface="+mn-ea"/>
                    </a:rPr>
                    <a:t>10%</a:t>
                  </a:r>
                  <a:endParaRPr lang="ko-KR" altLang="en-US" sz="8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390113" y="1799076"/>
                  <a:ext cx="342579" cy="216645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endParaRPr lang="ko-KR" altLang="en-US" sz="800" b="1" dirty="0" smtClean="0">
                    <a:latin typeface="+mn-ea"/>
                  </a:endParaRPr>
                </a:p>
              </p:txBody>
            </p:sp>
          </p:grpSp>
        </p:grpSp>
        <p:grpSp>
          <p:nvGrpSpPr>
            <p:cNvPr id="226" name="그룹 225"/>
            <p:cNvGrpSpPr/>
            <p:nvPr/>
          </p:nvGrpSpPr>
          <p:grpSpPr>
            <a:xfrm>
              <a:off x="0" y="5425534"/>
              <a:ext cx="1617546" cy="257369"/>
              <a:chOff x="0" y="5172187"/>
              <a:chExt cx="1617546" cy="257369"/>
            </a:xfrm>
          </p:grpSpPr>
          <p:sp>
            <p:nvSpPr>
              <p:cNvPr id="228" name="직사각형 227"/>
              <p:cNvSpPr/>
              <p:nvPr/>
            </p:nvSpPr>
            <p:spPr>
              <a:xfrm>
                <a:off x="0" y="5202965"/>
                <a:ext cx="958108" cy="195814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3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~2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438766" y="5202965"/>
                <a:ext cx="958108" cy="195814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+mn-ea"/>
                  </a:rPr>
                  <a:t>100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원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30" name="그룹 229"/>
              <p:cNvGrpSpPr/>
              <p:nvPr/>
            </p:nvGrpSpPr>
            <p:grpSpPr>
              <a:xfrm>
                <a:off x="1025628" y="5172187"/>
                <a:ext cx="591918" cy="257369"/>
                <a:chOff x="5265144" y="1771131"/>
                <a:chExt cx="591918" cy="257369"/>
              </a:xfrm>
            </p:grpSpPr>
            <p:sp>
              <p:nvSpPr>
                <p:cNvPr id="231" name="TextBox 230"/>
                <p:cNvSpPr txBox="1"/>
                <p:nvPr/>
              </p:nvSpPr>
              <p:spPr>
                <a:xfrm>
                  <a:off x="5265144" y="1771131"/>
                  <a:ext cx="591918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800" b="1" dirty="0" smtClean="0">
                      <a:solidFill>
                        <a:srgbClr val="FF0000"/>
                      </a:solidFill>
                      <a:latin typeface="+mn-ea"/>
                    </a:rPr>
                    <a:t>10%</a:t>
                  </a:r>
                  <a:endParaRPr lang="ko-KR" altLang="en-US" sz="8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390113" y="1799076"/>
                  <a:ext cx="342579" cy="216645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endParaRPr lang="ko-KR" altLang="en-US" sz="800" b="1" dirty="0" smtClean="0">
                    <a:latin typeface="+mn-ea"/>
                  </a:endParaRPr>
                </a:p>
              </p:txBody>
            </p:sp>
          </p:grpSp>
        </p:grpSp>
        <p:sp>
          <p:nvSpPr>
            <p:cNvPr id="227" name="순서도: 대체 처리 226"/>
            <p:cNvSpPr/>
            <p:nvPr/>
          </p:nvSpPr>
          <p:spPr>
            <a:xfrm>
              <a:off x="1918413" y="5425534"/>
              <a:ext cx="693708" cy="212307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담기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3474140" y="3112897"/>
            <a:ext cx="3097081" cy="1820492"/>
            <a:chOff x="0" y="3862411"/>
            <a:chExt cx="3097081" cy="1820492"/>
          </a:xfrm>
        </p:grpSpPr>
        <p:sp>
          <p:nvSpPr>
            <p:cNvPr id="239" name="모서리가 둥근 직사각형 238"/>
            <p:cNvSpPr/>
            <p:nvPr/>
          </p:nvSpPr>
          <p:spPr>
            <a:xfrm>
              <a:off x="286422" y="3900180"/>
              <a:ext cx="1071383" cy="960519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="" xmlns:a16="http://schemas.microsoft.com/office/drawing/2014/main" id="{296E7CBC-E45F-4298-98C3-B16CCA0A178E}"/>
                </a:ext>
              </a:extLst>
            </p:cNvPr>
            <p:cNvSpPr txBox="1"/>
            <p:nvPr/>
          </p:nvSpPr>
          <p:spPr>
            <a:xfrm>
              <a:off x="1450723" y="3862411"/>
              <a:ext cx="1646358" cy="514738"/>
            </a:xfrm>
            <a:prstGeom prst="rect">
              <a:avLst/>
            </a:prstGeom>
            <a:noFill/>
          </p:spPr>
          <p:txBody>
            <a:bodyPr vert="horz" wrap="square" lIns="36000" tIns="72000" rIns="0" bIns="72000" rtlCol="0" anchor="ctr" anchorCtr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CMG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제약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마이코드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비타민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(1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개월분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1450723" y="4363607"/>
              <a:ext cx="1629088" cy="503590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품목코드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12345678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규격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20g/BOX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최소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최대 주문수량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1,000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42" name="순서도: 수행의 시작/종료 241"/>
            <p:cNvSpPr/>
            <p:nvPr/>
          </p:nvSpPr>
          <p:spPr>
            <a:xfrm>
              <a:off x="1926032" y="5183420"/>
              <a:ext cx="653031" cy="17986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-  10  +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702954" y="4951935"/>
              <a:ext cx="13428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수량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주문단위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10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286422" y="4956176"/>
              <a:ext cx="958108" cy="195814"/>
            </a:xfrm>
            <a:prstGeom prst="rect">
              <a:avLst/>
            </a:prstGeom>
          </p:spPr>
          <p:txBody>
            <a:bodyPr vert="horz" wrap="square" lIns="36000" tIns="36000" rIns="36000" bIns="3600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판매가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0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0" y="5172187"/>
              <a:ext cx="1617546" cy="257369"/>
              <a:chOff x="0" y="5172187"/>
              <a:chExt cx="1617546" cy="257369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0" y="5202965"/>
                <a:ext cx="958108" cy="195814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~2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438766" y="5202965"/>
                <a:ext cx="958108" cy="195814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+mn-ea"/>
                  </a:rPr>
                  <a:t>100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원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55" name="그룹 254"/>
              <p:cNvGrpSpPr/>
              <p:nvPr/>
            </p:nvGrpSpPr>
            <p:grpSpPr>
              <a:xfrm>
                <a:off x="1025628" y="5172187"/>
                <a:ext cx="591918" cy="257369"/>
                <a:chOff x="5265144" y="1771131"/>
                <a:chExt cx="591918" cy="257369"/>
              </a:xfrm>
            </p:grpSpPr>
            <p:sp>
              <p:nvSpPr>
                <p:cNvPr id="256" name="TextBox 255"/>
                <p:cNvSpPr txBox="1"/>
                <p:nvPr/>
              </p:nvSpPr>
              <p:spPr>
                <a:xfrm>
                  <a:off x="5265144" y="1771131"/>
                  <a:ext cx="591918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800" b="1" dirty="0" smtClean="0">
                      <a:solidFill>
                        <a:srgbClr val="FF0000"/>
                      </a:solidFill>
                      <a:latin typeface="+mn-ea"/>
                    </a:rPr>
                    <a:t>10%</a:t>
                  </a:r>
                  <a:endParaRPr lang="ko-KR" altLang="en-US" sz="8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57" name="모서리가 둥근 직사각형 256"/>
                <p:cNvSpPr/>
                <p:nvPr/>
              </p:nvSpPr>
              <p:spPr>
                <a:xfrm>
                  <a:off x="5390113" y="1799076"/>
                  <a:ext cx="342579" cy="216645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endParaRPr lang="ko-KR" altLang="en-US" sz="800" b="1" dirty="0" smtClean="0">
                    <a:latin typeface="+mn-ea"/>
                  </a:endParaRPr>
                </a:p>
              </p:txBody>
            </p:sp>
          </p:grpSp>
        </p:grpSp>
        <p:grpSp>
          <p:nvGrpSpPr>
            <p:cNvPr id="246" name="그룹 245"/>
            <p:cNvGrpSpPr/>
            <p:nvPr/>
          </p:nvGrpSpPr>
          <p:grpSpPr>
            <a:xfrm>
              <a:off x="0" y="5425534"/>
              <a:ext cx="1617546" cy="257369"/>
              <a:chOff x="0" y="5172187"/>
              <a:chExt cx="1617546" cy="257369"/>
            </a:xfrm>
          </p:grpSpPr>
          <p:sp>
            <p:nvSpPr>
              <p:cNvPr id="248" name="직사각형 247"/>
              <p:cNvSpPr/>
              <p:nvPr/>
            </p:nvSpPr>
            <p:spPr>
              <a:xfrm>
                <a:off x="0" y="5202965"/>
                <a:ext cx="958108" cy="195814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3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~2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438766" y="5202965"/>
                <a:ext cx="958108" cy="195814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latin typeface="+mn-ea"/>
                  </a:rPr>
                  <a:t>100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원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50" name="그룹 249"/>
              <p:cNvGrpSpPr/>
              <p:nvPr/>
            </p:nvGrpSpPr>
            <p:grpSpPr>
              <a:xfrm>
                <a:off x="1025628" y="5172187"/>
                <a:ext cx="591918" cy="257369"/>
                <a:chOff x="5265144" y="1771131"/>
                <a:chExt cx="591918" cy="257369"/>
              </a:xfrm>
            </p:grpSpPr>
            <p:sp>
              <p:nvSpPr>
                <p:cNvPr id="251" name="TextBox 250"/>
                <p:cNvSpPr txBox="1"/>
                <p:nvPr/>
              </p:nvSpPr>
              <p:spPr>
                <a:xfrm>
                  <a:off x="5265144" y="1771131"/>
                  <a:ext cx="591918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800" b="1" dirty="0" smtClean="0">
                      <a:solidFill>
                        <a:srgbClr val="FF0000"/>
                      </a:solidFill>
                      <a:latin typeface="+mn-ea"/>
                    </a:rPr>
                    <a:t>10%</a:t>
                  </a:r>
                  <a:endParaRPr lang="ko-KR" altLang="en-US" sz="8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390113" y="1799076"/>
                  <a:ext cx="342579" cy="216645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endParaRPr lang="ko-KR" altLang="en-US" sz="800" b="1" dirty="0" smtClean="0">
                    <a:latin typeface="+mn-ea"/>
                  </a:endParaRPr>
                </a:p>
              </p:txBody>
            </p:sp>
          </p:grpSp>
        </p:grpSp>
        <p:sp>
          <p:nvSpPr>
            <p:cNvPr id="247" name="순서도: 대체 처리 246"/>
            <p:cNvSpPr/>
            <p:nvPr/>
          </p:nvSpPr>
          <p:spPr>
            <a:xfrm>
              <a:off x="1918413" y="5425534"/>
              <a:ext cx="693708" cy="212307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담기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3472716" y="5108132"/>
            <a:ext cx="3097508" cy="1276088"/>
            <a:chOff x="156461" y="5106414"/>
            <a:chExt cx="3097508" cy="1276088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156461" y="5223874"/>
              <a:ext cx="3096344" cy="1158628"/>
            </a:xfrm>
            <a:prstGeom prst="roundRect">
              <a:avLst>
                <a:gd name="adj" fmla="val 592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64468" y="5533390"/>
              <a:ext cx="3089501" cy="8491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315961" y="5830118"/>
              <a:ext cx="2834470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+mn-ea"/>
                </a:rPr>
                <a:t>바로구매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2" name="양쪽 모서리가 둥근 사각형 261"/>
            <p:cNvSpPr/>
            <p:nvPr/>
          </p:nvSpPr>
          <p:spPr>
            <a:xfrm>
              <a:off x="1529251" y="5106414"/>
              <a:ext cx="322263" cy="118712"/>
            </a:xfrm>
            <a:prstGeom prst="round2Same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/>
              <a:r>
                <a:rPr lang="ko-KR" altLang="en-US" sz="700" spc="-50" dirty="0">
                  <a:solidFill>
                    <a:schemeClr val="tx1"/>
                  </a:solidFill>
                  <a:latin typeface="+mn-ea"/>
                </a:rPr>
                <a:t>▲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73294" y="5398939"/>
              <a:ext cx="2159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총 결제예상금액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650926" y="5403529"/>
              <a:ext cx="1563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610285" y="4083709"/>
            <a:ext cx="3097508" cy="2300511"/>
            <a:chOff x="6610285" y="4083709"/>
            <a:chExt cx="3097508" cy="2300511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610285" y="4202421"/>
              <a:ext cx="3096344" cy="2181799"/>
            </a:xfrm>
            <a:prstGeom prst="roundRect">
              <a:avLst>
                <a:gd name="adj" fmla="val 403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18292" y="5535108"/>
              <a:ext cx="3089501" cy="8491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769785" y="5831836"/>
              <a:ext cx="2834470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+mn-ea"/>
                </a:rPr>
                <a:t>바로구매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6" name="양쪽 모서리가 둥근 사각형 95"/>
            <p:cNvSpPr/>
            <p:nvPr/>
          </p:nvSpPr>
          <p:spPr>
            <a:xfrm>
              <a:off x="7997325" y="4083709"/>
              <a:ext cx="322263" cy="118712"/>
            </a:xfrm>
            <a:prstGeom prst="round2Same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/>
              <a:r>
                <a:rPr lang="ko-KR" altLang="en-US" sz="700" spc="-50" dirty="0">
                  <a:solidFill>
                    <a:schemeClr val="tx1"/>
                  </a:solidFill>
                  <a:latin typeface="+mn-ea"/>
                </a:rPr>
                <a:t>▲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27118" y="5400657"/>
              <a:ext cx="2159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총 결제예상금액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104750" y="5405247"/>
              <a:ext cx="1563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723559" y="4354010"/>
              <a:ext cx="2860117" cy="754122"/>
              <a:chOff x="6723559" y="4354010"/>
              <a:chExt cx="2860117" cy="754122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6723559" y="4354010"/>
                <a:ext cx="2860117" cy="754122"/>
              </a:xfrm>
              <a:prstGeom prst="roundRect">
                <a:avLst>
                  <a:gd name="adj" fmla="val 208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9278961" y="4385973"/>
                <a:ext cx="274193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X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762629" y="4409239"/>
                <a:ext cx="2386223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800" b="1" dirty="0" smtClean="0">
                    <a:latin typeface="+mn-ea"/>
                  </a:rPr>
                  <a:t>CMG</a:t>
                </a:r>
                <a:r>
                  <a:rPr lang="ko-KR" altLang="en-US" sz="800" b="1" dirty="0" smtClean="0">
                    <a:latin typeface="+mn-ea"/>
                  </a:rPr>
                  <a:t>제약</a:t>
                </a:r>
                <a:endParaRPr lang="en-US" altLang="ko-KR" sz="800" b="1" dirty="0"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마이코드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포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784765" y="4836398"/>
                <a:ext cx="1341270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800" b="1" dirty="0" smtClean="0">
                    <a:latin typeface="+mn-ea"/>
                  </a:rPr>
                  <a:t>100</a:t>
                </a:r>
                <a:r>
                  <a:rPr lang="ko-KR" altLang="en-US" sz="800" b="1" dirty="0" smtClean="0">
                    <a:latin typeface="+mn-ea"/>
                  </a:rPr>
                  <a:t>원 </a:t>
                </a:r>
                <a:r>
                  <a:rPr lang="ko-KR" altLang="en-US" sz="7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판매가 </a:t>
                </a:r>
                <a:r>
                  <a:rPr lang="en-US" altLang="ko-KR" sz="7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0</a:t>
                </a:r>
                <a:r>
                  <a:rPr lang="ko-KR" altLang="en-US" sz="7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  <a:endParaRPr lang="ko-KR" altLang="en-US" sz="700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7534116" y="4789463"/>
                <a:ext cx="591918" cy="257369"/>
                <a:chOff x="5265144" y="1771131"/>
                <a:chExt cx="591918" cy="257369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5265144" y="1771131"/>
                  <a:ext cx="591918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800" b="1" dirty="0" smtClean="0">
                      <a:solidFill>
                        <a:srgbClr val="FF0000"/>
                      </a:solidFill>
                      <a:latin typeface="+mn-ea"/>
                    </a:rPr>
                    <a:t>10%</a:t>
                  </a:r>
                  <a:endParaRPr lang="ko-KR" altLang="en-US" sz="8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390113" y="1799076"/>
                  <a:ext cx="342579" cy="216645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endParaRPr lang="ko-KR" altLang="en-US" sz="800" b="1" dirty="0" smtClean="0">
                    <a:latin typeface="+mn-ea"/>
                  </a:endParaRP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153366" y="4840668"/>
                <a:ext cx="1341270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10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endParaRPr lang="ko-KR" altLang="en-US" sz="7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6530519" y="429733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862692" y="4204480"/>
            <a:ext cx="1904596" cy="1002836"/>
            <a:chOff x="9862692" y="4204480"/>
            <a:chExt cx="1904596" cy="1002836"/>
          </a:xfrm>
        </p:grpSpPr>
        <p:grpSp>
          <p:nvGrpSpPr>
            <p:cNvPr id="109" name="그룹 108"/>
            <p:cNvGrpSpPr/>
            <p:nvPr/>
          </p:nvGrpSpPr>
          <p:grpSpPr>
            <a:xfrm>
              <a:off x="9970692" y="4204480"/>
              <a:ext cx="1796596" cy="1002836"/>
              <a:chOff x="-1611183" y="3426932"/>
              <a:chExt cx="1796596" cy="1002836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-1611183" y="3426932"/>
                <a:ext cx="1796596" cy="1002836"/>
              </a:xfrm>
              <a:prstGeom prst="roundRect">
                <a:avLst>
                  <a:gd name="adj" fmla="val 753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/>
                <a:r>
                  <a:rPr lang="ko-KR" altLang="en-US" sz="800" dirty="0" smtClean="0">
                    <a:latin typeface="맑은 고딕" panose="020B0503020000020004" pitchFamily="50" charset="-127"/>
                  </a:rPr>
                  <a:t>품절된 상품이 있습니다</a:t>
                </a:r>
                <a:r>
                  <a:rPr lang="en-US" altLang="ko-KR" sz="800" dirty="0" smtClean="0">
                    <a:latin typeface="맑은 고딕" panose="020B0503020000020004" pitchFamily="50" charset="-127"/>
                  </a:rPr>
                  <a:t>.</a:t>
                </a:r>
              </a:p>
              <a:p>
                <a:pPr algn="ctr"/>
                <a:r>
                  <a:rPr lang="ko-KR" altLang="en-US" sz="800" dirty="0" smtClean="0">
                    <a:latin typeface="맑은 고딕" panose="020B0503020000020004" pitchFamily="50" charset="-127"/>
                  </a:rPr>
                  <a:t>제외하고 구매하시겠습니까</a:t>
                </a:r>
                <a:r>
                  <a:rPr lang="en-US" altLang="ko-KR" sz="800" dirty="0" smtClean="0">
                    <a:latin typeface="맑은 고딕" panose="020B0503020000020004" pitchFamily="50" charset="-127"/>
                  </a:rPr>
                  <a:t>?</a:t>
                </a:r>
              </a:p>
              <a:p>
                <a:pPr algn="ctr"/>
                <a:endParaRPr lang="en-US" altLang="ko-KR" sz="800" dirty="0">
                  <a:latin typeface="맑은 고딕" panose="020B0503020000020004" pitchFamily="50" charset="-127"/>
                </a:endParaRPr>
              </a:p>
              <a:p>
                <a:pPr algn="ctr"/>
                <a:endParaRPr lang="ko-KR" altLang="en-US" sz="800" b="1" dirty="0" smtClean="0">
                  <a:latin typeface="+mn-ea"/>
                </a:endParaRPr>
              </a:p>
            </p:txBody>
          </p:sp>
          <p:sp>
            <p:nvSpPr>
              <p:cNvPr id="111" name="순서도: 대체 처리 110"/>
              <p:cNvSpPr/>
              <p:nvPr/>
            </p:nvSpPr>
            <p:spPr>
              <a:xfrm>
                <a:off x="-732289" y="4052695"/>
                <a:ext cx="573778" cy="187318"/>
              </a:xfrm>
              <a:prstGeom prst="flowChartAlternate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800" b="1" dirty="0" smtClean="0">
                    <a:latin typeface="+mn-ea"/>
                  </a:rPr>
                  <a:t>확인</a:t>
                </a:r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12" name="순서도: 대체 처리 111"/>
              <p:cNvSpPr/>
              <p:nvPr/>
            </p:nvSpPr>
            <p:spPr>
              <a:xfrm>
                <a:off x="-1369881" y="4052695"/>
                <a:ext cx="572542" cy="187318"/>
              </a:xfrm>
              <a:prstGeom prst="flowChartAlternateProcess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취소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9862692" y="420448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+mn-ea"/>
                </a:rPr>
                <a:t>A1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7213655" y="596524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085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묶음세일 기획전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5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공통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화면설계서</a:t>
            </a:r>
            <a:r>
              <a:rPr lang="ko-KR" altLang="en-US" dirty="0">
                <a:latin typeface="+mn-ea"/>
              </a:rPr>
              <a:t> 문서 정의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71"/>
              </p:ext>
            </p:extLst>
          </p:nvPr>
        </p:nvGraphicFramePr>
        <p:xfrm>
          <a:off x="4412940" y="4167477"/>
          <a:ext cx="5400600" cy="216375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:a16="http://schemas.microsoft.com/office/drawing/2014/main" xmlns="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 텍스트 상자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Placeholder </a:t>
                      </a: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존재 시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Read only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내용 입력 중</a:t>
                      </a: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개인정보보호</a:t>
                      </a: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32853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kern="1200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빈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타입</a:t>
                      </a:r>
                      <a:endParaRPr kumimoji="0" lang="en-US" altLang="ko-KR" sz="7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Placeholder(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가이드 텍스트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존재 하는 텍스트 상자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입력 시 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hidden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 없이 다른 영역을 마우스 클릭 시 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재노출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수정 불가 타입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외부 영역을 클릭 해도 입력 값 유지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273867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4862"/>
              </p:ext>
            </p:extLst>
          </p:nvPr>
        </p:nvGraphicFramePr>
        <p:xfrm>
          <a:off x="4412940" y="835346"/>
          <a:ext cx="5400600" cy="274923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:a16="http://schemas.microsoft.com/office/drawing/2014/main" xmlns="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xmlns="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Checkbox /</a:t>
                      </a:r>
                      <a:b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Radio 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 / Link / </a:t>
                      </a:r>
                      <a:r>
                        <a:rPr kumimoji="0" lang="en-US" altLang="ko-KR" sz="800" b="1" i="0" u="none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Textbutton</a:t>
                      </a:r>
                      <a:endParaRPr kumimoji="0" lang="en-US" altLang="ko-KR" sz="800" b="1" i="0" u="none" strike="noStrike" cap="none" spc="-30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32853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☐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pc="-3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pc="-3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☑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○ Radio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🔘 </a:t>
                      </a: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Radio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조회결과 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하단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적용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텍스트</a:t>
                      </a: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텍스트버튼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드롭다운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메뉴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라디오 버튼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상태별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하이퍼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링크가 걸린 텍스트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링크의 경우 새 창에서 경로를 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Open(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별도의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언급이 없는 경우 외부 링크에 대해 심볼 표시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273867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598191" y="1663186"/>
            <a:ext cx="966877" cy="158400"/>
            <a:chOff x="6186722" y="2408597"/>
            <a:chExt cx="966877" cy="1584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C4894FF-8591-4A8F-87E5-47F50BC8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4634"/>
              </p:ext>
            </p:extLst>
          </p:nvPr>
        </p:nvGraphicFramePr>
        <p:xfrm>
          <a:off x="4600748" y="1821586"/>
          <a:ext cx="964319" cy="76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319">
                  <a:extLst>
                    <a:ext uri="{9D8B030D-6E8A-4147-A177-3AD203B41FA5}">
                      <a16:colId xmlns:a16="http://schemas.microsoft.com/office/drawing/2014/main" xmlns="" val="2717427486"/>
                    </a:ext>
                  </a:extLst>
                </a:gridCol>
              </a:tblGrid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rgbClr val="0067B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7541079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721380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542666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8730498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7108334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19965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521105" y="1418241"/>
            <a:ext cx="966877" cy="158400"/>
            <a:chOff x="6186722" y="2408597"/>
            <a:chExt cx="966877" cy="158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E3AB320-3C1B-4215-B81E-3842871FF6D1}"/>
              </a:ext>
            </a:extLst>
          </p:cNvPr>
          <p:cNvSpPr/>
          <p:nvPr/>
        </p:nvSpPr>
        <p:spPr>
          <a:xfrm>
            <a:off x="7389562" y="2743252"/>
            <a:ext cx="767794" cy="178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E3AB320-3C1B-4215-B81E-3842871FF6D1}"/>
              </a:ext>
            </a:extLst>
          </p:cNvPr>
          <p:cNvSpPr/>
          <p:nvPr/>
        </p:nvSpPr>
        <p:spPr>
          <a:xfrm>
            <a:off x="7389562" y="2535776"/>
            <a:ext cx="767794" cy="178825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Rectangle 91">
            <a:extLst>
              <a:ext uri="{FF2B5EF4-FFF2-40B4-BE49-F238E27FC236}">
                <a16:creationId xmlns:a16="http://schemas.microsoft.com/office/drawing/2014/main" xmlns="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064" y="1452877"/>
            <a:ext cx="368191" cy="158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700" spc="-30" smtClean="0">
                <a:latin typeface="+mn-ea"/>
              </a:rPr>
              <a:t>버튼</a:t>
            </a:r>
            <a:endParaRPr lang="ko-KR" altLang="en-US" sz="700" spc="-30" dirty="0">
              <a:latin typeface="+mn-ea"/>
            </a:endParaRPr>
          </a:p>
        </p:txBody>
      </p:sp>
      <p:sp>
        <p:nvSpPr>
          <p:cNvPr id="15" name="Rectangle 91">
            <a:extLst>
              <a:ext uri="{FF2B5EF4-FFF2-40B4-BE49-F238E27FC236}">
                <a16:creationId xmlns:a16="http://schemas.microsoft.com/office/drawing/2014/main" xmlns="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1914739"/>
            <a:ext cx="550883" cy="144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 smtClean="0">
                <a:latin typeface="+mn-ea"/>
              </a:rPr>
              <a:t>버튼</a:t>
            </a:r>
            <a:endParaRPr lang="en-US" altLang="ko-KR" sz="600" spc="-30" dirty="0" smtClean="0">
              <a:latin typeface="+mn-ea"/>
            </a:endParaRPr>
          </a:p>
        </p:txBody>
      </p:sp>
      <p:sp>
        <p:nvSpPr>
          <p:cNvPr id="16" name="Rectangle 91">
            <a:extLst>
              <a:ext uri="{FF2B5EF4-FFF2-40B4-BE49-F238E27FC236}">
                <a16:creationId xmlns:a16="http://schemas.microsoft.com/office/drawing/2014/main" xmlns="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2084806"/>
            <a:ext cx="550883" cy="14400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 smtClean="0">
                <a:solidFill>
                  <a:schemeClr val="bg1"/>
                </a:solidFill>
                <a:latin typeface="+mn-ea"/>
              </a:rPr>
              <a:t>버튼</a:t>
            </a:r>
            <a:endParaRPr lang="en-US" altLang="ko-KR" sz="600" spc="-3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2940" y="590401"/>
            <a:ext cx="1309136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 smtClean="0">
                <a:latin typeface="+mn-ea"/>
              </a:rPr>
              <a:t>3.</a:t>
            </a:r>
            <a:r>
              <a:rPr lang="ko-KR" altLang="en-US" sz="1000" b="1" spc="-40" dirty="0" smtClean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Component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2940" y="3880205"/>
            <a:ext cx="1268740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 smtClean="0">
                <a:latin typeface="+mn-ea"/>
              </a:rPr>
              <a:t>4.</a:t>
            </a:r>
            <a:r>
              <a:rPr lang="ko-KR" altLang="en-US" sz="1000" b="1" spc="-40" dirty="0" smtClean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Form input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251668E-721A-4D2E-B617-9662C3912C71}"/>
              </a:ext>
            </a:extLst>
          </p:cNvPr>
          <p:cNvSpPr/>
          <p:nvPr/>
        </p:nvSpPr>
        <p:spPr>
          <a:xfrm>
            <a:off x="4490625" y="4520144"/>
            <a:ext cx="1191055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Text Box">
            <a:extLst>
              <a:ext uri="{FF2B5EF4-FFF2-40B4-BE49-F238E27FC236}">
                <a16:creationId xmlns:a16="http://schemas.microsoft.com/office/drawing/2014/main" xmlns="" id="{EC1590CC-F603-4056-9278-F9E8905D3616}"/>
              </a:ext>
            </a:extLst>
          </p:cNvPr>
          <p:cNvSpPr/>
          <p:nvPr/>
        </p:nvSpPr>
        <p:spPr>
          <a:xfrm>
            <a:off x="5817096" y="4520144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Placeholder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xmlns="" id="{10DBE87B-9B8D-4C74-8268-026CE37DC5FC}"/>
              </a:ext>
            </a:extLst>
          </p:cNvPr>
          <p:cNvSpPr/>
          <p:nvPr/>
        </p:nvSpPr>
        <p:spPr>
          <a:xfrm>
            <a:off x="5817096" y="4897350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anchor="ctr"/>
          <a:lstStyle/>
          <a:p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|</a:t>
            </a:r>
          </a:p>
        </p:txBody>
      </p:sp>
      <p:sp>
        <p:nvSpPr>
          <p:cNvPr id="22" name="Arrow Down">
            <a:extLst>
              <a:ext uri="{FF2B5EF4-FFF2-40B4-BE49-F238E27FC236}">
                <a16:creationId xmlns:a16="http://schemas.microsoft.com/office/drawing/2014/main" xmlns="" id="{EA392A82-A46B-43C3-87CE-76A3662279A2}"/>
              </a:ext>
            </a:extLst>
          </p:cNvPr>
          <p:cNvSpPr>
            <a:spLocks noChangeAspect="1"/>
          </p:cNvSpPr>
          <p:nvPr/>
        </p:nvSpPr>
        <p:spPr bwMode="auto">
          <a:xfrm>
            <a:off x="6609184" y="4638481"/>
            <a:ext cx="224632" cy="31272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DE64A12-7449-49AE-9E03-522543FD69D0}"/>
              </a:ext>
            </a:extLst>
          </p:cNvPr>
          <p:cNvGrpSpPr/>
          <p:nvPr/>
        </p:nvGrpSpPr>
        <p:grpSpPr>
          <a:xfrm>
            <a:off x="6869408" y="4595779"/>
            <a:ext cx="154920" cy="218125"/>
            <a:chOff x="111899" y="2407400"/>
            <a:chExt cx="154920" cy="21812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E91FC5F1-2DC0-4DEC-B378-390267813250}"/>
                </a:ext>
              </a:extLst>
            </p:cNvPr>
            <p:cNvSpPr/>
            <p:nvPr/>
          </p:nvSpPr>
          <p:spPr bwMode="auto">
            <a:xfrm>
              <a:off x="111899" y="2407400"/>
              <a:ext cx="69124" cy="69123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ko-KR" sz="700" kern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Arrow Cursor">
              <a:extLst>
                <a:ext uri="{FF2B5EF4-FFF2-40B4-BE49-F238E27FC236}">
                  <a16:creationId xmlns:a16="http://schemas.microsoft.com/office/drawing/2014/main" xmlns="" id="{FCBE9697-DF31-4C90-B7D7-19B60DF4FA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9378" y="2441961"/>
              <a:ext cx="117441" cy="183564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251668E-721A-4D2E-B617-9662C3912C71}"/>
              </a:ext>
            </a:extLst>
          </p:cNvPr>
          <p:cNvSpPr/>
          <p:nvPr/>
        </p:nvSpPr>
        <p:spPr>
          <a:xfrm>
            <a:off x="7186493" y="4520144"/>
            <a:ext cx="1222891" cy="158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ko-KR" alt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홍길동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251668E-721A-4D2E-B617-9662C3912C71}"/>
              </a:ext>
            </a:extLst>
          </p:cNvPr>
          <p:cNvSpPr/>
          <p:nvPr/>
        </p:nvSpPr>
        <p:spPr>
          <a:xfrm>
            <a:off x="8511410" y="4520144"/>
            <a:ext cx="1230122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***************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B2D678-CB25-4E7C-A3B3-90B43F3CBFFC}"/>
              </a:ext>
            </a:extLst>
          </p:cNvPr>
          <p:cNvSpPr txBox="1"/>
          <p:nvPr/>
        </p:nvSpPr>
        <p:spPr>
          <a:xfrm>
            <a:off x="67276" y="3583039"/>
            <a:ext cx="3558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 smtClean="0">
                <a:latin typeface="+mn-ea"/>
              </a:rPr>
              <a:t>2. </a:t>
            </a:r>
            <a:r>
              <a:rPr lang="ko-KR" altLang="en-US" sz="1000" b="1" spc="-40" dirty="0" err="1" smtClean="0">
                <a:latin typeface="+mn-ea"/>
              </a:rPr>
              <a:t>화면설명</a:t>
            </a:r>
            <a:r>
              <a:rPr lang="ko-KR" altLang="en-US" sz="1000" b="1" spc="-40" dirty="0" smtClean="0">
                <a:latin typeface="+mn-ea"/>
              </a:rPr>
              <a:t> 규칙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- </a:t>
            </a:r>
            <a:r>
              <a:rPr lang="ko-KR" altLang="en-US" sz="1000" spc="-40" dirty="0" smtClean="0">
                <a:latin typeface="+mn-ea"/>
              </a:rPr>
              <a:t>화면 </a:t>
            </a:r>
            <a:r>
              <a:rPr lang="ko-KR" altLang="en-US" sz="1000" spc="-40" dirty="0">
                <a:latin typeface="+mn-ea"/>
              </a:rPr>
              <a:t>내 각 설명</a:t>
            </a:r>
            <a:r>
              <a:rPr lang="en-US" altLang="ko-KR" sz="1000" spc="-40" dirty="0">
                <a:latin typeface="+mn-ea"/>
              </a:rPr>
              <a:t>(Description) </a:t>
            </a:r>
            <a:r>
              <a:rPr lang="ko-KR" altLang="en-US" sz="1000" spc="-40" dirty="0">
                <a:latin typeface="+mn-ea"/>
              </a:rPr>
              <a:t>정의는 아래의 라벨로 표기한다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0947"/>
              </p:ext>
            </p:extLst>
          </p:nvPr>
        </p:nvGraphicFramePr>
        <p:xfrm>
          <a:off x="268753" y="4187709"/>
          <a:ext cx="3982022" cy="215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xmlns="" val="4225941659"/>
                    </a:ext>
                  </a:extLst>
                </a:gridCol>
                <a:gridCol w="3611222">
                  <a:extLst>
                    <a:ext uri="{9D8B030D-6E8A-4147-A177-3AD203B41FA5}">
                      <a16:colId xmlns:a16="http://schemas.microsoft.com/office/drawing/2014/main" xmlns="" val="126979935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라벨</a:t>
                      </a:r>
                      <a:endParaRPr kumimoji="0" lang="ko-KR" altLang="en-US" sz="8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0" lang="ko-KR" altLang="en-US" sz="8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546824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36745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1-a)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513327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1-b)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1883742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일반팝업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698071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2156071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알림팝업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2149729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611189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47530" y="4424579"/>
            <a:ext cx="216000" cy="1847349"/>
            <a:chOff x="541538" y="4716624"/>
            <a:chExt cx="216000" cy="184734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41538" y="4716624"/>
              <a:ext cx="216000" cy="216000"/>
            </a:xfrm>
            <a:prstGeom prst="ellipse">
              <a:avLst/>
            </a:prstGeom>
            <a:solidFill>
              <a:srgbClr val="006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1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035573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1a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6147625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A1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6391180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c1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563465"/>
              <a:ext cx="172793" cy="17279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P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856497"/>
              <a:ext cx="172793" cy="172793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L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563142" y="5299519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1b</a:t>
              </a:r>
              <a:endParaRPr lang="ko-KR" altLang="en-US" sz="700" b="1" dirty="0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3567" y="2615724"/>
            <a:ext cx="3754757" cy="609600"/>
            <a:chOff x="649538" y="2610218"/>
            <a:chExt cx="4366783" cy="609600"/>
          </a:xfrm>
        </p:grpSpPr>
        <p:grpSp>
          <p:nvGrpSpPr>
            <p:cNvPr id="39" name="Image">
              <a:extLst>
                <a:ext uri="{FF2B5EF4-FFF2-40B4-BE49-F238E27FC236}">
                  <a16:creationId xmlns:a16="http://schemas.microsoft.com/office/drawing/2014/main" xmlns="" id="{0EB2FFF4-C1B0-4A48-A5D9-D23F9C1C6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538" y="2610218"/>
              <a:ext cx="609600" cy="609600"/>
              <a:chOff x="508000" y="1397000"/>
              <a:chExt cx="1008112" cy="1008112"/>
            </a:xfrm>
          </p:grpSpPr>
          <p:sp>
            <p:nvSpPr>
              <p:cNvPr id="42" name="Border">
                <a:extLst>
                  <a:ext uri="{FF2B5EF4-FFF2-40B4-BE49-F238E27FC236}">
                    <a16:creationId xmlns:a16="http://schemas.microsoft.com/office/drawing/2014/main" xmlns="" id="{5F69669B-118F-4CF9-8B41-3C179FF63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>
                <a:extLst>
                  <a:ext uri="{FF2B5EF4-FFF2-40B4-BE49-F238E27FC236}">
                    <a16:creationId xmlns:a16="http://schemas.microsoft.com/office/drawing/2014/main" xmlns="" id="{6A02819F-0A96-4F01-B8C5-7DC60D31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>
                <a:extLst>
                  <a:ext uri="{FF2B5EF4-FFF2-40B4-BE49-F238E27FC236}">
                    <a16:creationId xmlns:a16="http://schemas.microsoft.com/office/drawing/2014/main" xmlns="" id="{42188C56-C078-408E-889B-766DB99FE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Body Copy">
              <a:extLst>
                <a:ext uri="{FF2B5EF4-FFF2-40B4-BE49-F238E27FC236}">
                  <a16:creationId xmlns:a16="http://schemas.microsoft.com/office/drawing/2014/main" xmlns="" id="{9C5E8F48-24BC-4B88-944A-FBF960D6F249}"/>
                </a:ext>
              </a:extLst>
            </p:cNvPr>
            <p:cNvSpPr txBox="1"/>
            <p:nvPr/>
          </p:nvSpPr>
          <p:spPr>
            <a:xfrm>
              <a:off x="1349627" y="2814838"/>
              <a:ext cx="3666694" cy="2693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Cras sit amet nibh libero, in gravida nulla. Nulla vel metus scelerisque ante sollicitudin commodo. Cras purus odio, vestibulum in vulputate at, tempus viverra turpis. </a:t>
              </a:r>
            </a:p>
          </p:txBody>
        </p:sp>
        <p:sp>
          <p:nvSpPr>
            <p:cNvPr id="41" name="h4">
              <a:extLst>
                <a:ext uri="{FF2B5EF4-FFF2-40B4-BE49-F238E27FC236}">
                  <a16:creationId xmlns:a16="http://schemas.microsoft.com/office/drawing/2014/main" xmlns="" id="{A5C3C9D6-2B7C-4DE7-AEC8-0F3D85B75F50}"/>
                </a:ext>
              </a:extLst>
            </p:cNvPr>
            <p:cNvSpPr txBox="1"/>
            <p:nvPr/>
          </p:nvSpPr>
          <p:spPr>
            <a:xfrm>
              <a:off x="1349627" y="2651489"/>
              <a:ext cx="78867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 Semibold" panose="020B0702040204020203" pitchFamily="34" charset="0"/>
                </a:rPr>
                <a:t>Media heading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9B2D678-CB25-4E7C-A3B3-90B43F3CBFFC}"/>
              </a:ext>
            </a:extLst>
          </p:cNvPr>
          <p:cNvSpPr txBox="1"/>
          <p:nvPr/>
        </p:nvSpPr>
        <p:spPr>
          <a:xfrm>
            <a:off x="67276" y="590401"/>
            <a:ext cx="4061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 smtClean="0">
                <a:latin typeface="+mn-ea"/>
              </a:rPr>
              <a:t>1. </a:t>
            </a:r>
            <a:r>
              <a:rPr lang="ko-KR" altLang="en-US" sz="1000" b="1" spc="-40" dirty="0">
                <a:latin typeface="+mn-ea"/>
              </a:rPr>
              <a:t>문서 </a:t>
            </a:r>
            <a:r>
              <a:rPr lang="ko-KR" altLang="en-US" sz="1000" b="1" spc="-40" dirty="0" smtClean="0">
                <a:latin typeface="+mn-ea"/>
              </a:rPr>
              <a:t>수정</a:t>
            </a:r>
            <a:r>
              <a:rPr lang="en-US" altLang="ko-KR" sz="1000" b="1" spc="-40" dirty="0" smtClean="0">
                <a:latin typeface="+mn-ea"/>
              </a:rPr>
              <a:t>(</a:t>
            </a:r>
            <a:r>
              <a:rPr lang="ko-KR" altLang="en-US" sz="1000" b="1" spc="-40" dirty="0" smtClean="0">
                <a:latin typeface="+mn-ea"/>
              </a:rPr>
              <a:t>변경</a:t>
            </a:r>
            <a:r>
              <a:rPr lang="en-US" altLang="ko-KR" sz="1000" b="1" spc="-40" dirty="0" smtClean="0">
                <a:latin typeface="+mn-ea"/>
              </a:rPr>
              <a:t>) </a:t>
            </a:r>
            <a:r>
              <a:rPr lang="ko-KR" altLang="en-US" sz="1000" b="1" spc="-40" dirty="0" smtClean="0">
                <a:latin typeface="+mn-ea"/>
              </a:rPr>
              <a:t>사항 </a:t>
            </a:r>
            <a:r>
              <a:rPr lang="ko-KR" altLang="en-US" sz="1000" b="1" spc="-40" dirty="0">
                <a:latin typeface="+mn-ea"/>
              </a:rPr>
              <a:t>기록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※ </a:t>
            </a:r>
            <a:r>
              <a:rPr lang="ko-KR" altLang="en-US" sz="1000" spc="-40" dirty="0" smtClean="0">
                <a:latin typeface="+mn-ea"/>
              </a:rPr>
              <a:t>내용이 추가되거나 변경된 경우 페이지 화면 상에 라벨로 표시한다</a:t>
            </a:r>
            <a:r>
              <a:rPr lang="en-US" altLang="ko-KR" sz="1000" spc="-40" dirty="0" smtClean="0">
                <a:latin typeface="+mn-ea"/>
              </a:rPr>
              <a:t>.</a:t>
            </a:r>
            <a:br>
              <a:rPr lang="en-US" altLang="ko-KR" sz="1000" spc="-40" dirty="0" smtClean="0">
                <a:latin typeface="+mn-ea"/>
              </a:rPr>
            </a:br>
            <a:r>
              <a:rPr lang="en-US" altLang="ko-KR" sz="1000" spc="-40" dirty="0" smtClean="0">
                <a:latin typeface="+mn-ea"/>
              </a:rPr>
              <a:t>  1) </a:t>
            </a:r>
            <a:r>
              <a:rPr lang="ko-KR" altLang="en-US" sz="1000" spc="-40" dirty="0" smtClean="0">
                <a:latin typeface="+mn-ea"/>
              </a:rPr>
              <a:t>업데이트 날짜 및 내용 표기</a:t>
            </a:r>
            <a:r>
              <a:rPr lang="en-US" altLang="ko-KR" sz="1000" spc="-40" dirty="0" smtClean="0">
                <a:latin typeface="+mn-ea"/>
              </a:rPr>
              <a:t/>
            </a:r>
            <a:br>
              <a:rPr lang="en-US" altLang="ko-KR" sz="1000" spc="-40" dirty="0" smtClean="0">
                <a:latin typeface="+mn-ea"/>
              </a:rPr>
            </a:br>
            <a:r>
              <a:rPr lang="en-US" altLang="ko-KR" sz="1000" spc="-40" dirty="0" smtClean="0">
                <a:latin typeface="+mn-ea"/>
              </a:rPr>
              <a:t> 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51AAAFB-A39A-4020-A095-FACC9F1E35BC}"/>
              </a:ext>
            </a:extLst>
          </p:cNvPr>
          <p:cNvSpPr/>
          <p:nvPr/>
        </p:nvSpPr>
        <p:spPr>
          <a:xfrm>
            <a:off x="370811" y="1402502"/>
            <a:ext cx="1678665" cy="449095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v0.01 2022-04-01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]</a:t>
            </a:r>
            <a:br>
              <a:rPr lang="en-US" altLang="ko-KR" sz="9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: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변경된 내용 기재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370441" y="1156201"/>
            <a:ext cx="1640541" cy="945072"/>
            <a:chOff x="4694852" y="2352650"/>
            <a:chExt cx="1640541" cy="945072"/>
          </a:xfrm>
        </p:grpSpPr>
        <p:grpSp>
          <p:nvGrpSpPr>
            <p:cNvPr id="4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xmlns="" id="{446A09B3-1F77-40D8-B32E-77B6D603B0B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694852" y="2352650"/>
              <a:ext cx="1640541" cy="945072"/>
              <a:chOff x="595687" y="1184134"/>
              <a:chExt cx="1828800" cy="1792141"/>
            </a:xfrm>
          </p:grpSpPr>
          <p:sp>
            <p:nvSpPr>
              <p:cNvPr id="51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xmlns="" id="{8FB87723-42B3-4441-80BC-AE29916C9B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7" y="1330354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269D9EC-9928-4A9A-B7DC-828B5CAECEB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572" y="1184134"/>
                <a:ext cx="339664" cy="2976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0070C0"/>
                    </a:solidFill>
                    <a:latin typeface="+mn-ea"/>
                    <a:cs typeface="Segoe UI" panose="020B0502040204020203" pitchFamily="34" charset="0"/>
                  </a:rPr>
                  <a:t>예시</a:t>
                </a:r>
                <a:endParaRPr lang="en-US" sz="9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E66674DE-0786-4611-B371-AE9FFE320346}"/>
                </a:ext>
              </a:extLst>
            </p:cNvPr>
            <p:cNvSpPr/>
            <p:nvPr/>
          </p:nvSpPr>
          <p:spPr>
            <a:xfrm>
              <a:off x="5985121" y="2520554"/>
              <a:ext cx="221758" cy="66171"/>
            </a:xfrm>
            <a:prstGeom prst="rect">
              <a:avLst/>
            </a:prstGeom>
            <a:pattFill prst="dk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C778308C-16F4-4CB8-8651-E4FEBEA0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911" y="2520554"/>
              <a:ext cx="1213209" cy="68281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cxnSp>
        <p:nvCxnSpPr>
          <p:cNvPr id="53" name="직선 화살표 연결선 52"/>
          <p:cNvCxnSpPr/>
          <p:nvPr/>
        </p:nvCxnSpPr>
        <p:spPr>
          <a:xfrm>
            <a:off x="2036676" y="1637241"/>
            <a:ext cx="289758" cy="0"/>
          </a:xfrm>
          <a:prstGeom prst="straightConnector1">
            <a:avLst/>
          </a:prstGeom>
          <a:ln>
            <a:solidFill>
              <a:srgbClr val="2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32409DD-F19E-4ADF-B336-AF6EF852519E}"/>
              </a:ext>
            </a:extLst>
          </p:cNvPr>
          <p:cNvSpPr/>
          <p:nvPr/>
        </p:nvSpPr>
        <p:spPr>
          <a:xfrm>
            <a:off x="164468" y="2506564"/>
            <a:ext cx="1008312" cy="850428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accent2"/>
                </a:solidFill>
                <a:latin typeface="+mn-ea"/>
              </a:rPr>
              <a:t>V0.01</a:t>
            </a:r>
            <a:endParaRPr lang="ko-KR" altLang="en-US" sz="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9B2D678-CB25-4E7C-A3B3-90B43F3CBFFC}"/>
              </a:ext>
            </a:extLst>
          </p:cNvPr>
          <p:cNvSpPr txBox="1"/>
          <p:nvPr/>
        </p:nvSpPr>
        <p:spPr>
          <a:xfrm>
            <a:off x="67276" y="2142488"/>
            <a:ext cx="4486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2) </a:t>
            </a:r>
            <a:r>
              <a:rPr lang="ko-KR" altLang="en-US" sz="1000" spc="-40" dirty="0" smtClean="0">
                <a:latin typeface="+mn-ea"/>
              </a:rPr>
              <a:t>화면 내 수정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>
                <a:latin typeface="+mn-ea"/>
              </a:rPr>
              <a:t>변경</a:t>
            </a:r>
            <a:r>
              <a:rPr lang="en-US" altLang="ko-KR" sz="1000" spc="-40" dirty="0">
                <a:latin typeface="+mn-ea"/>
              </a:rPr>
              <a:t>) </a:t>
            </a:r>
            <a:r>
              <a:rPr lang="ko-KR" altLang="en-US" sz="1000" spc="-40" dirty="0">
                <a:latin typeface="+mn-ea"/>
              </a:rPr>
              <a:t>영역의 경우 </a:t>
            </a:r>
            <a:r>
              <a:rPr lang="en-US" altLang="ko-KR" sz="1000" spc="-40" dirty="0" smtClean="0">
                <a:latin typeface="+mn-ea"/>
              </a:rPr>
              <a:t>UI</a:t>
            </a:r>
            <a:r>
              <a:rPr lang="ko-KR" altLang="en-US" sz="1000" spc="-40" dirty="0" smtClean="0">
                <a:latin typeface="+mn-ea"/>
              </a:rPr>
              <a:t> </a:t>
            </a:r>
            <a:r>
              <a:rPr lang="ko-KR" altLang="en-US" sz="1000" spc="-40" dirty="0">
                <a:latin typeface="+mn-ea"/>
              </a:rPr>
              <a:t>위에 아래의 라벨 표시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 err="1">
                <a:latin typeface="+mn-ea"/>
              </a:rPr>
              <a:t>버전명</a:t>
            </a:r>
            <a:r>
              <a:rPr lang="ko-KR" altLang="en-US" sz="1000" spc="-40" dirty="0">
                <a:latin typeface="+mn-ea"/>
              </a:rPr>
              <a:t> 표시</a:t>
            </a:r>
            <a:r>
              <a:rPr lang="en-US" altLang="ko-KR" sz="1000" spc="-4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1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38621"/>
              </p:ext>
            </p:extLst>
          </p:nvPr>
        </p:nvGraphicFramePr>
        <p:xfrm>
          <a:off x="7724950" y="812960"/>
          <a:ext cx="2118956" cy="68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묶음세일 기획전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신규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기능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제목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제목을 모두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제목이 긴 경우 기획전 내 검색 영역과 겹치지 않게 노출하며 줄 바꿈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내 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 상세내용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에디터 영역에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 내용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STEP1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필수 구매상품 노출 영역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STEP2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선택 구매상품 노출 영역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BO 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디자인관리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묶음세일 기획전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영역에서 필수여부에 체크된 값으로 구분하여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필수상품 고정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항목의 설정 값에 따라 아래의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내용으로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상품은 고정으로 모두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구매로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 선택 및 비활성화 처리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상품 목록 중에서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 구매 가능하므로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 이상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미선택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다음버튼 비활성화됨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반품불가 상품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불가능 상품의 경우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불가’ 상품 라벨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[5b]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 상품의 경우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노출 공통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 구매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플로팅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주워담기 기획전과 동일하게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[6a]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다음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STEP2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탭 활성화 되어 화면 전환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[6b]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필수 구매상품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삭제 불가하여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버튼 비활성화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묶음세일 기획전</a:t>
            </a:r>
          </a:p>
        </p:txBody>
      </p: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맑은 고딕" panose="020B0503020000020004" pitchFamily="50" charset="-127"/>
              </a:rPr>
              <a:t>묶음세일 기획전</a:t>
            </a:r>
            <a:endParaRPr lang="ko-KR" altLang="en-US" sz="900" b="1" dirty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094" y="1099173"/>
            <a:ext cx="1676937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묶음세일 기획전 제목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69714" y="1546278"/>
            <a:ext cx="3082467" cy="381050"/>
            <a:chOff x="171050" y="1441383"/>
            <a:chExt cx="3082467" cy="381050"/>
          </a:xfrm>
        </p:grpSpPr>
        <p:sp>
          <p:nvSpPr>
            <p:cNvPr id="41" name="직사각형 40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06450" y="1515602"/>
              <a:ext cx="2695658" cy="215444"/>
              <a:chOff x="186993" y="1535551"/>
              <a:chExt cx="2695658" cy="21544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묶음세일 기획전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551428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9800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TextBox 47"/>
          <p:cNvSpPr txBox="1"/>
          <p:nvPr/>
        </p:nvSpPr>
        <p:spPr>
          <a:xfrm>
            <a:off x="2490596" y="1310376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714" y="1334534"/>
            <a:ext cx="14478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2024-03-01 ~ 2024-03-31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714" y="1976908"/>
            <a:ext cx="3240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해당 기획전에서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113</a:t>
            </a:r>
            <a:r>
              <a:rPr lang="ko-KR" altLang="en-US" sz="800" dirty="0">
                <a:latin typeface="+mn-ea"/>
              </a:rPr>
              <a:t>개의 상품이 판매 되었습니다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881308" y="5512015"/>
            <a:ext cx="400110" cy="721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400" b="1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3468159" y="5775353"/>
            <a:ext cx="3097508" cy="1269270"/>
            <a:chOff x="156461" y="5113232"/>
            <a:chExt cx="3097508" cy="1269270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156461" y="5223874"/>
              <a:ext cx="3096344" cy="1158628"/>
            </a:xfrm>
            <a:prstGeom prst="roundRect">
              <a:avLst>
                <a:gd name="adj" fmla="val 592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64468" y="5533390"/>
              <a:ext cx="3089501" cy="8491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315961" y="5830118"/>
              <a:ext cx="2834470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n-ea"/>
                </a:rPr>
                <a:t>다음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2" name="양쪽 모서리가 둥근 사각형 261"/>
            <p:cNvSpPr/>
            <p:nvPr/>
          </p:nvSpPr>
          <p:spPr>
            <a:xfrm>
              <a:off x="1528847" y="5113232"/>
              <a:ext cx="322263" cy="118712"/>
            </a:xfrm>
            <a:prstGeom prst="round2Same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/>
              <a:r>
                <a:rPr lang="ko-KR" altLang="en-US" sz="700" spc="-50" dirty="0">
                  <a:solidFill>
                    <a:schemeClr val="tx1"/>
                  </a:solidFill>
                  <a:latin typeface="+mn-ea"/>
                </a:rPr>
                <a:t>▲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73294" y="5398939"/>
              <a:ext cx="2159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총 결제예상금액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650926" y="5403529"/>
              <a:ext cx="1563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233093" y="2241810"/>
            <a:ext cx="2955707" cy="1459259"/>
          </a:xfrm>
          <a:prstGeom prst="roundRect">
            <a:avLst>
              <a:gd name="adj" fmla="val 208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묶음세일 기획전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body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32259"/>
              </p:ext>
            </p:extLst>
          </p:nvPr>
        </p:nvGraphicFramePr>
        <p:xfrm>
          <a:off x="228778" y="3796068"/>
          <a:ext cx="29600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11"/>
                <a:gridCol w="14800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STEP 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STEP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49" name="그룹 148"/>
          <p:cNvGrpSpPr/>
          <p:nvPr/>
        </p:nvGrpSpPr>
        <p:grpSpPr>
          <a:xfrm>
            <a:off x="3648508" y="1128317"/>
            <a:ext cx="1311592" cy="2084659"/>
            <a:chOff x="3666079" y="914266"/>
            <a:chExt cx="1311592" cy="2084659"/>
          </a:xfrm>
        </p:grpSpPr>
        <p:grpSp>
          <p:nvGrpSpPr>
            <p:cNvPr id="150" name="그룹 149"/>
            <p:cNvGrpSpPr/>
            <p:nvPr/>
          </p:nvGrpSpPr>
          <p:grpSpPr>
            <a:xfrm>
              <a:off x="3666079" y="914266"/>
              <a:ext cx="1311592" cy="2084659"/>
              <a:chOff x="3612245" y="874304"/>
              <a:chExt cx="1311592" cy="2084659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3644354" y="25386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0406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646995" y="27477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55" name="그림 1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747760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56" name="모서리가 둥근 직사각형 155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>
                <a:off x="3683757" y="948942"/>
                <a:ext cx="562146" cy="16130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smtClean="0">
                    <a:solidFill>
                      <a:srgbClr val="FF0000"/>
                    </a:solidFill>
                    <a:latin typeface="+mn-ea"/>
                  </a:rPr>
                  <a:t>반품불가</a:t>
                </a:r>
                <a:endParaRPr lang="ko-KR" altLang="en-US" sz="700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151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35392" y="995878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5083447" y="1128317"/>
            <a:ext cx="1312750" cy="2061309"/>
            <a:chOff x="5101018" y="914266"/>
            <a:chExt cx="1312750" cy="206130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5101018" y="914266"/>
              <a:ext cx="1312750" cy="2061309"/>
              <a:chOff x="5101018" y="768642"/>
              <a:chExt cx="1312750" cy="206130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5101018" y="768642"/>
                <a:ext cx="1312750" cy="2061309"/>
                <a:chOff x="5047184" y="874304"/>
                <a:chExt cx="1312750" cy="2061309"/>
              </a:xfrm>
            </p:grpSpPr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048342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SOLD OUT</a:t>
                  </a:r>
                  <a:endParaRPr lang="ko-KR" alt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64" name="그룹 163"/>
                <p:cNvGrpSpPr/>
                <p:nvPr/>
              </p:nvGrpSpPr>
              <p:grpSpPr>
                <a:xfrm>
                  <a:off x="5047184" y="2017295"/>
                  <a:ext cx="1304647" cy="918318"/>
                  <a:chOff x="3771590" y="2193045"/>
                  <a:chExt cx="1304647" cy="918318"/>
                </a:xfrm>
              </p:grpSpPr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3796754" y="2691051"/>
                    <a:ext cx="1248361" cy="180425"/>
                  </a:xfrm>
                  <a:prstGeom prst="rect">
                    <a:avLst/>
                  </a:prstGeom>
                </p:spPr>
                <p:txBody>
                  <a:bodyPr vert="horz" wrap="square" lIns="36000" tIns="36000" rIns="36000" bIns="36000" anchor="ctr" anchorCtr="0">
                    <a:spAutoFit/>
                  </a:bodyPr>
                  <a:lstStyle/>
                  <a:p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규격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/</a:t>
                    </a:r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단위 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: 20g/BOX</a:t>
                    </a: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="" xmlns:a16="http://schemas.microsoft.com/office/drawing/2014/main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590" y="2193045"/>
                    <a:ext cx="1304647" cy="514738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36000" tIns="72000" rIns="0" bIns="7200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CMG</a:t>
                    </a:r>
                    <a:r>
                      <a: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제약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마이코드</a:t>
                    </a:r>
                    <a:r>
                      <a: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 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비타민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골드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60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포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(1</a:t>
                    </a:r>
                    <a:r>
                      <a:rPr lang="ko-KR" altLang="en-US" sz="8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개월분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)</a:t>
                    </a:r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3799395" y="2900160"/>
                    <a:ext cx="968392" cy="211203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r>
                      <a:rPr lang="ko-KR" altLang="en-US" sz="9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품절</a:t>
                    </a:r>
                    <a:r>
                      <a:rPr lang="en-US" altLang="ko-KR" sz="9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 </a:t>
                    </a:r>
                    <a:endParaRPr lang="en-US" altLang="ko-KR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162" name="직사각형 161"/>
              <p:cNvSpPr/>
              <p:nvPr/>
            </p:nvSpPr>
            <p:spPr>
              <a:xfrm>
                <a:off x="5860694" y="2621624"/>
                <a:ext cx="553074" cy="184573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r"/>
                <a:r>
                  <a:rPr lang="ko-KR" altLang="en-US" sz="7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재입고알림</a:t>
                </a:r>
                <a:endPara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60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80137" y="981329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3648508" y="3504581"/>
            <a:ext cx="1311592" cy="2084659"/>
            <a:chOff x="3666079" y="914266"/>
            <a:chExt cx="1311592" cy="2084659"/>
          </a:xfrm>
        </p:grpSpPr>
        <p:grpSp>
          <p:nvGrpSpPr>
            <p:cNvPr id="169" name="그룹 168"/>
            <p:cNvGrpSpPr/>
            <p:nvPr/>
          </p:nvGrpSpPr>
          <p:grpSpPr>
            <a:xfrm>
              <a:off x="3666079" y="914266"/>
              <a:ext cx="1311592" cy="2084659"/>
              <a:chOff x="3612245" y="874304"/>
              <a:chExt cx="1311592" cy="2084659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3644354" y="2538651"/>
                <a:ext cx="1248361" cy="180425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규격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단위 </a:t>
                </a:r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: 20g/BOX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="" xmlns:a16="http://schemas.microsoft.com/office/drawing/2014/main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3619190" y="2040645"/>
                <a:ext cx="1304647" cy="514738"/>
              </a:xfrm>
              <a:prstGeom prst="rect">
                <a:avLst/>
              </a:prstGeom>
              <a:noFill/>
            </p:spPr>
            <p:txBody>
              <a:bodyPr vert="horz" wrap="square" lIns="36000" tIns="72000" rIns="0" bIns="72000" rtlCol="0" anchor="ctr" anchorCtr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CMG</a:t>
                </a:r>
                <a:r>
                  <a:rPr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제약</a:t>
                </a:r>
                <a:endPara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마이코드</a:t>
                </a: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646995" y="2747760"/>
                <a:ext cx="96839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22,000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74" name="그림 17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719" y="2747760"/>
                <a:ext cx="173996" cy="173996"/>
              </a:xfrm>
              <a:prstGeom prst="rect">
                <a:avLst/>
              </a:prstGeom>
            </p:spPr>
          </p:pic>
          <p:sp>
            <p:nvSpPr>
              <p:cNvPr id="175" name="모서리가 둥근 직사각형 174"/>
              <p:cNvSpPr/>
              <p:nvPr/>
            </p:nvSpPr>
            <p:spPr>
              <a:xfrm>
                <a:off x="3612245" y="874304"/>
                <a:ext cx="1311592" cy="1142991"/>
              </a:xfrm>
              <a:prstGeom prst="roundRect">
                <a:avLst>
                  <a:gd name="adj" fmla="val 7546"/>
                </a:avLst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 err="1" smtClean="0">
                    <a:solidFill>
                      <a:schemeClr val="bg1"/>
                    </a:solidFill>
                  </a:rPr>
                  <a:t>img</a:t>
                </a:r>
                <a:endParaRPr lang="ko-KR" altLang="en-US" sz="800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3683757" y="948942"/>
                <a:ext cx="562146" cy="16130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smtClean="0">
                    <a:solidFill>
                      <a:srgbClr val="FF0000"/>
                    </a:solidFill>
                    <a:latin typeface="+mn-ea"/>
                  </a:rPr>
                  <a:t>반품불가</a:t>
                </a:r>
                <a:endParaRPr lang="ko-KR" altLang="en-US" sz="700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170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35392" y="995878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5083447" y="3504581"/>
            <a:ext cx="1312750" cy="2061309"/>
            <a:chOff x="5101018" y="914266"/>
            <a:chExt cx="1312750" cy="2061309"/>
          </a:xfrm>
        </p:grpSpPr>
        <p:grpSp>
          <p:nvGrpSpPr>
            <p:cNvPr id="178" name="그룹 177"/>
            <p:cNvGrpSpPr/>
            <p:nvPr/>
          </p:nvGrpSpPr>
          <p:grpSpPr>
            <a:xfrm>
              <a:off x="5101018" y="914266"/>
              <a:ext cx="1312750" cy="2061309"/>
              <a:chOff x="5101018" y="768642"/>
              <a:chExt cx="1312750" cy="2061309"/>
            </a:xfrm>
          </p:grpSpPr>
          <p:grpSp>
            <p:nvGrpSpPr>
              <p:cNvPr id="181" name="그룹 180"/>
              <p:cNvGrpSpPr/>
              <p:nvPr/>
            </p:nvGrpSpPr>
            <p:grpSpPr>
              <a:xfrm>
                <a:off x="5101018" y="768642"/>
                <a:ext cx="1312750" cy="2061309"/>
                <a:chOff x="5047184" y="874304"/>
                <a:chExt cx="1312750" cy="2061309"/>
              </a:xfrm>
            </p:grpSpPr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048342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SOLD OUT</a:t>
                  </a:r>
                  <a:endParaRPr lang="ko-KR" altLang="en-US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85" name="그룹 184"/>
                <p:cNvGrpSpPr/>
                <p:nvPr/>
              </p:nvGrpSpPr>
              <p:grpSpPr>
                <a:xfrm>
                  <a:off x="5047184" y="2017295"/>
                  <a:ext cx="1304647" cy="918318"/>
                  <a:chOff x="3771590" y="2193045"/>
                  <a:chExt cx="1304647" cy="918318"/>
                </a:xfrm>
              </p:grpSpPr>
              <p:sp>
                <p:nvSpPr>
                  <p:cNvPr id="186" name="직사각형 185"/>
                  <p:cNvSpPr/>
                  <p:nvPr/>
                </p:nvSpPr>
                <p:spPr>
                  <a:xfrm>
                    <a:off x="3796754" y="2691051"/>
                    <a:ext cx="1248361" cy="180425"/>
                  </a:xfrm>
                  <a:prstGeom prst="rect">
                    <a:avLst/>
                  </a:prstGeom>
                </p:spPr>
                <p:txBody>
                  <a:bodyPr vert="horz" wrap="square" lIns="36000" tIns="36000" rIns="36000" bIns="36000" anchor="ctr" anchorCtr="0">
                    <a:spAutoFit/>
                  </a:bodyPr>
                  <a:lstStyle/>
                  <a:p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규격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/</a:t>
                    </a:r>
                    <a:r>
                      <a: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단위 </a:t>
                    </a:r>
                    <a:r>
                      <a: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: 20g/BOX</a:t>
                    </a:r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="" xmlns:a16="http://schemas.microsoft.com/office/drawing/2014/main" id="{296E7CBC-E45F-4298-98C3-B16CCA0A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590" y="2193045"/>
                    <a:ext cx="1304647" cy="514738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36000" tIns="72000" rIns="0" bIns="7200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CMG</a:t>
                    </a:r>
                    <a:r>
                      <a: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제약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endParaRPr>
                  </a:p>
                  <a:p>
                    <a:r>
                      <a:rPr lang="ko-KR" altLang="en-US" sz="8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마이코드</a:t>
                    </a:r>
                    <a:r>
                      <a: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 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비타민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C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골드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60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포 </a:t>
                    </a:r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(1</a:t>
                    </a:r>
                    <a:r>
                      <a:rPr lang="ko-KR" altLang="en-US" sz="8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개월분</a:t>
                    </a:r>
                    <a:r>
                      <a: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rPr>
                      <a:t>)</a:t>
                    </a: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3799395" y="2900160"/>
                    <a:ext cx="968392" cy="211203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r>
                      <a:rPr lang="ko-KR" altLang="en-US" sz="9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품절</a:t>
                    </a:r>
                    <a:r>
                      <a:rPr lang="en-US" altLang="ko-KR" sz="9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 </a:t>
                    </a:r>
                    <a:endParaRPr lang="en-US" altLang="ko-KR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sp>
            <p:nvSpPr>
              <p:cNvPr id="182" name="직사각형 181"/>
              <p:cNvSpPr/>
              <p:nvPr/>
            </p:nvSpPr>
            <p:spPr>
              <a:xfrm>
                <a:off x="5860694" y="2621624"/>
                <a:ext cx="553074" cy="184573"/>
              </a:xfrm>
              <a:prstGeom prst="rect">
                <a:avLst/>
              </a:prstGeom>
            </p:spPr>
            <p:txBody>
              <a:bodyPr vert="horz" wrap="square" lIns="36000" tIns="36000" rIns="36000" bIns="36000" anchor="ctr" anchorCtr="0">
                <a:spAutoFit/>
              </a:bodyPr>
              <a:lstStyle/>
              <a:p>
                <a:pPr algn="r"/>
                <a:r>
                  <a:rPr lang="ko-KR" altLang="en-US" sz="7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재입고알림</a:t>
                </a:r>
                <a:endPara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79" name="Like">
              <a:extLst>
                <a:ext uri="{FF2B5EF4-FFF2-40B4-BE49-F238E27FC236}">
                  <a16:creationId xmlns="" xmlns:a16="http://schemas.microsoft.com/office/drawing/2014/main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80137" y="981329"/>
              <a:ext cx="174787" cy="15433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9094" y="4229385"/>
            <a:ext cx="2790171" cy="2328390"/>
            <a:chOff x="249094" y="4229385"/>
            <a:chExt cx="2790171" cy="2328390"/>
          </a:xfrm>
        </p:grpSpPr>
        <p:grpSp>
          <p:nvGrpSpPr>
            <p:cNvPr id="86" name="그룹 85"/>
            <p:cNvGrpSpPr/>
            <p:nvPr/>
          </p:nvGrpSpPr>
          <p:grpSpPr>
            <a:xfrm>
              <a:off x="291576" y="4473116"/>
              <a:ext cx="1311592" cy="2084659"/>
              <a:chOff x="3666079" y="914266"/>
              <a:chExt cx="1311592" cy="2084659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3666079" y="914266"/>
                <a:ext cx="1311592" cy="2084659"/>
                <a:chOff x="3612245" y="874304"/>
                <a:chExt cx="1311592" cy="2084659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644354" y="2538651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="" xmlns:a16="http://schemas.microsoft.com/office/drawing/2014/main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619190" y="2040645"/>
                  <a:ext cx="1304647" cy="51473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CMG</a:t>
                  </a:r>
                  <a:r>
                    <a:rPr lang="ko-KR" altLang="en-US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제약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646995" y="2747760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92" name="그림 9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719" y="2747760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3612245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3683757" y="948942"/>
                  <a:ext cx="562146" cy="16130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smtClean="0">
                      <a:solidFill>
                        <a:srgbClr val="FF0000"/>
                      </a:solidFill>
                      <a:latin typeface="+mn-ea"/>
                    </a:rPr>
                    <a:t>반품불가</a:t>
                  </a:r>
                  <a:endParaRPr lang="ko-KR" altLang="en-US" sz="7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8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35392" y="995878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1726515" y="4473116"/>
              <a:ext cx="1312750" cy="2061309"/>
              <a:chOff x="5101018" y="914266"/>
              <a:chExt cx="1312750" cy="2061309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5101018" y="914266"/>
                <a:ext cx="1312750" cy="2061309"/>
                <a:chOff x="5101018" y="768642"/>
                <a:chExt cx="1312750" cy="2061309"/>
              </a:xfrm>
            </p:grpSpPr>
            <p:grpSp>
              <p:nvGrpSpPr>
                <p:cNvPr id="141" name="그룹 140"/>
                <p:cNvGrpSpPr/>
                <p:nvPr/>
              </p:nvGrpSpPr>
              <p:grpSpPr>
                <a:xfrm>
                  <a:off x="5101018" y="768642"/>
                  <a:ext cx="1312750" cy="2061309"/>
                  <a:chOff x="5047184" y="874304"/>
                  <a:chExt cx="1312750" cy="2061309"/>
                </a:xfrm>
              </p:grpSpPr>
              <p:sp>
                <p:nvSpPr>
                  <p:cNvPr id="143" name="모서리가 둥근 직사각형 142"/>
                  <p:cNvSpPr/>
                  <p:nvPr/>
                </p:nvSpPr>
                <p:spPr>
                  <a:xfrm>
                    <a:off x="5048342" y="874304"/>
                    <a:ext cx="1311592" cy="1142991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SOLD OUT</a:t>
                    </a:r>
                    <a:endParaRPr lang="ko-KR" altLang="en-US" sz="12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  <p:grpSp>
                <p:nvGrpSpPr>
                  <p:cNvPr id="144" name="그룹 143"/>
                  <p:cNvGrpSpPr/>
                  <p:nvPr/>
                </p:nvGrpSpPr>
                <p:grpSpPr>
                  <a:xfrm>
                    <a:off x="5047184" y="2017295"/>
                    <a:ext cx="1304647" cy="918318"/>
                    <a:chOff x="3771590" y="2193045"/>
                    <a:chExt cx="1304647" cy="918318"/>
                  </a:xfrm>
                </p:grpSpPr>
                <p:sp>
                  <p:nvSpPr>
                    <p:cNvPr id="145" name="직사각형 144"/>
                    <p:cNvSpPr/>
                    <p:nvPr/>
                  </p:nvSpPr>
                  <p:spPr>
                    <a:xfrm>
                      <a:off x="3796754" y="2691051"/>
                      <a:ext cx="1248361" cy="180425"/>
                    </a:xfrm>
                    <a:prstGeom prst="rect">
                      <a:avLst/>
                    </a:prstGeom>
                  </p:spPr>
                  <p:txBody>
                    <a:bodyPr vert="horz" wrap="square" lIns="36000" tIns="36000" rIns="36000" bIns="36000" anchor="ctr" anchorCtr="0">
                      <a:spAutoFit/>
                    </a:bodyPr>
                    <a:lstStyle/>
                    <a:p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규격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단위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: 20g/BOX</a:t>
                      </a:r>
                    </a:p>
                  </p:txBody>
                </p:sp>
                <p:sp>
                  <p:nvSpPr>
                    <p:cNvPr id="146" name="TextBox 145">
                      <a:extLst>
                        <a:ext uri="{FF2B5EF4-FFF2-40B4-BE49-F238E27FC236}">
                          <a16:creationId xmlns="" xmlns:a16="http://schemas.microsoft.com/office/drawing/2014/main" id="{296E7CBC-E45F-4298-98C3-B16CCA0A17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1590" y="2193045"/>
                      <a:ext cx="1304647" cy="514738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36000" tIns="72000" rIns="0" bIns="72000" rtlCol="0" anchor="ctr" anchorCtr="0">
                      <a:spAutoFit/>
                    </a:bodyPr>
                    <a:lstStyle/>
                    <a:p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CMG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제약</a:t>
                      </a:r>
                      <a:endPara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마이코드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비타민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골드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60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개월분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p:txBody>
                </p: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3799395" y="2900160"/>
                      <a:ext cx="968392" cy="211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품절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142" name="직사각형 141"/>
                <p:cNvSpPr/>
                <p:nvPr/>
              </p:nvSpPr>
              <p:spPr>
                <a:xfrm>
                  <a:off x="5860694" y="2621624"/>
                  <a:ext cx="553074" cy="184573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pPr algn="r"/>
                  <a:r>
                    <a:rPr lang="ko-KR" altLang="en-US" sz="7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재입고알림</a:t>
                  </a:r>
                  <a:endPara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180137" y="981329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8" name="모서리가 둥근 직사각형 147"/>
            <p:cNvSpPr/>
            <p:nvPr/>
          </p:nvSpPr>
          <p:spPr>
            <a:xfrm>
              <a:off x="1775685" y="4552591"/>
              <a:ext cx="562146" cy="16130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smtClean="0">
                  <a:solidFill>
                    <a:srgbClr val="FF0000"/>
                  </a:solidFill>
                  <a:latin typeface="+mn-ea"/>
                </a:rPr>
                <a:t>반품불가</a:t>
              </a:r>
              <a:endParaRPr lang="ko-KR" altLang="en-US" sz="7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49094" y="4229385"/>
              <a:ext cx="2678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+mn-ea"/>
                  <a:sym typeface="Wingdings"/>
                </a:rPr>
                <a:t>□</a:t>
              </a:r>
              <a:endParaRPr lang="ko-KR" altLang="en-US" sz="12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1775685" y="4294260"/>
              <a:ext cx="150346" cy="147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</p:grpSp>
      <p:sp>
        <p:nvSpPr>
          <p:cNvPr id="223" name="직사각형 222"/>
          <p:cNvSpPr/>
          <p:nvPr/>
        </p:nvSpPr>
        <p:spPr>
          <a:xfrm>
            <a:off x="3604481" y="3252319"/>
            <a:ext cx="267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  <a:sym typeface="Wingdings"/>
              </a:rPr>
              <a:t>□</a:t>
            </a:r>
            <a:endParaRPr lang="ko-KR" altLang="en-US" sz="1200" dirty="0"/>
          </a:p>
        </p:txBody>
      </p:sp>
      <p:sp>
        <p:nvSpPr>
          <p:cNvPr id="224" name="직사각형 223"/>
          <p:cNvSpPr/>
          <p:nvPr/>
        </p:nvSpPr>
        <p:spPr>
          <a:xfrm>
            <a:off x="5131072" y="3317194"/>
            <a:ext cx="150346" cy="147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endParaRPr lang="ko-KR" altLang="en-US" sz="800" b="1" dirty="0" smtClean="0">
              <a:latin typeface="+mn-ea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604481" y="863317"/>
            <a:ext cx="267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  <a:sym typeface="Wingdings"/>
              </a:rPr>
              <a:t>□</a:t>
            </a:r>
            <a:endParaRPr lang="ko-KR" altLang="en-US" sz="1200" dirty="0"/>
          </a:p>
        </p:txBody>
      </p:sp>
      <p:sp>
        <p:nvSpPr>
          <p:cNvPr id="226" name="직사각형 225"/>
          <p:cNvSpPr/>
          <p:nvPr/>
        </p:nvSpPr>
        <p:spPr>
          <a:xfrm>
            <a:off x="5131072" y="928192"/>
            <a:ext cx="150346" cy="147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endParaRPr lang="ko-KR" altLang="en-US" sz="800" b="1" dirty="0" smtClean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29564" y="4547754"/>
            <a:ext cx="3097508" cy="2452078"/>
            <a:chOff x="6618674" y="4581128"/>
            <a:chExt cx="3097508" cy="2452078"/>
          </a:xfrm>
        </p:grpSpPr>
        <p:sp>
          <p:nvSpPr>
            <p:cNvPr id="112" name="TextBox 111"/>
            <p:cNvSpPr txBox="1"/>
            <p:nvPr/>
          </p:nvSpPr>
          <p:spPr>
            <a:xfrm>
              <a:off x="6671920" y="4581128"/>
              <a:ext cx="938204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펼침 시 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n-ea"/>
                </a:rPr>
                <a:t>UI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6618674" y="4732695"/>
              <a:ext cx="3097508" cy="2300511"/>
              <a:chOff x="6610285" y="4083709"/>
              <a:chExt cx="3097508" cy="2300511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6610285" y="4202421"/>
                <a:ext cx="3096344" cy="2181799"/>
              </a:xfrm>
              <a:prstGeom prst="roundRect">
                <a:avLst>
                  <a:gd name="adj" fmla="val 4037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618292" y="5535108"/>
                <a:ext cx="3089501" cy="84911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6769785" y="5831836"/>
                <a:ext cx="2834470" cy="428982"/>
              </a:xfrm>
              <a:prstGeom prst="round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다음</a:t>
                </a:r>
                <a:endParaRPr lang="ko-KR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7" name="양쪽 모서리가 둥근 사각형 116"/>
              <p:cNvSpPr/>
              <p:nvPr/>
            </p:nvSpPr>
            <p:spPr>
              <a:xfrm>
                <a:off x="7997325" y="4083709"/>
                <a:ext cx="322263" cy="118712"/>
              </a:xfrm>
              <a:prstGeom prst="round2SameRect">
                <a:avLst/>
              </a:prstGeom>
              <a:solidFill>
                <a:schemeClr val="bg1"/>
              </a:solidFill>
              <a:ln w="3175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anchor="ctr"/>
              <a:lstStyle/>
              <a:p>
                <a:pPr algn="ctr"/>
                <a:r>
                  <a:rPr lang="ko-KR" altLang="en-US" sz="700" spc="-50" dirty="0">
                    <a:solidFill>
                      <a:schemeClr val="tx1"/>
                    </a:solidFill>
                    <a:latin typeface="+mn-ea"/>
                  </a:rPr>
                  <a:t>▲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727118" y="5400657"/>
                <a:ext cx="2159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latin typeface="+mn-ea"/>
                  </a:rPr>
                  <a:t>총 결제예상금액</a:t>
                </a:r>
                <a:endParaRPr lang="en-US" altLang="ko-KR" sz="1200" b="1" dirty="0" smtClean="0">
                  <a:latin typeface="+mn-ea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104750" y="5405247"/>
                <a:ext cx="15633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10,000</a:t>
                </a:r>
                <a:r>
                  <a:rPr lang="en-US" altLang="ko-KR" sz="12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6723559" y="4354010"/>
                <a:ext cx="2860117" cy="754122"/>
                <a:chOff x="6723559" y="4354010"/>
                <a:chExt cx="2860117" cy="754122"/>
              </a:xfrm>
            </p:grpSpPr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6723559" y="4354010"/>
                  <a:ext cx="2860117" cy="754122"/>
                </a:xfrm>
                <a:prstGeom prst="roundRect">
                  <a:avLst>
                    <a:gd name="adj" fmla="val 2085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9278961" y="4385973"/>
                  <a:ext cx="274193" cy="19581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r"/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X</a:t>
                  </a:r>
                  <a:endPara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762629" y="4409239"/>
                  <a:ext cx="2386223" cy="31892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800" b="1" dirty="0" smtClean="0">
                      <a:latin typeface="+mn-ea"/>
                    </a:rPr>
                    <a:t>CMG</a:t>
                  </a:r>
                  <a:r>
                    <a:rPr lang="ko-KR" altLang="en-US" sz="800" b="1" dirty="0" smtClean="0">
                      <a:latin typeface="+mn-ea"/>
                    </a:rPr>
                    <a:t>제약</a:t>
                  </a:r>
                  <a:endParaRPr lang="en-US" altLang="ko-KR" sz="800" b="1" dirty="0">
                    <a:latin typeface="+mn-ea"/>
                  </a:endParaRPr>
                </a:p>
                <a:p>
                  <a:r>
                    <a:rPr lang="ko-KR" altLang="en-US" sz="8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포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)</a:t>
                  </a:r>
                  <a:endPara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6784765" y="4836398"/>
                  <a:ext cx="1341270" cy="19581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800" b="1" dirty="0" smtClean="0">
                      <a:latin typeface="+mn-ea"/>
                    </a:rPr>
                    <a:t>100</a:t>
                  </a:r>
                  <a:r>
                    <a:rPr lang="ko-KR" altLang="en-US" sz="800" b="1" dirty="0" smtClean="0">
                      <a:latin typeface="+mn-ea"/>
                    </a:rPr>
                    <a:t>원 </a:t>
                  </a:r>
                  <a:r>
                    <a:rPr lang="ko-KR" altLang="en-US" sz="700" strike="sngStrike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판매가 </a:t>
                  </a:r>
                  <a:r>
                    <a:rPr lang="en-US" altLang="ko-KR" sz="700" strike="sngStrike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0</a:t>
                  </a:r>
                  <a:r>
                    <a:rPr lang="ko-KR" altLang="en-US" sz="700" strike="sngStrike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원</a:t>
                  </a:r>
                  <a:endParaRPr lang="ko-KR" altLang="en-US" sz="700" strike="sngStrike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7534116" y="4789463"/>
                  <a:ext cx="591918" cy="257369"/>
                  <a:chOff x="5265144" y="1771131"/>
                  <a:chExt cx="591918" cy="257369"/>
                </a:xfrm>
              </p:grpSpPr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5265144" y="1771131"/>
                    <a:ext cx="591918" cy="257369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800" b="1" dirty="0" smtClean="0">
                        <a:solidFill>
                          <a:srgbClr val="FF0000"/>
                        </a:solidFill>
                        <a:latin typeface="+mn-ea"/>
                      </a:rPr>
                      <a:t>10%</a:t>
                    </a:r>
                    <a:endParaRPr lang="ko-KR" altLang="en-US" sz="800" strike="sngStrike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29" name="모서리가 둥근 직사각형 128"/>
                  <p:cNvSpPr/>
                  <p:nvPr/>
                </p:nvSpPr>
                <p:spPr>
                  <a:xfrm>
                    <a:off x="5390113" y="1799076"/>
                    <a:ext cx="342579" cy="216645"/>
                  </a:xfrm>
                  <a:prstGeom prst="round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txBody>
                  <a:bodyPr wrap="square" lIns="36000" tIns="36000" rIns="36000" bIns="36000" rtlCol="0" anchor="ctr" anchorCtr="0">
                    <a:spAutoFit/>
                  </a:bodyPr>
                  <a:lstStyle/>
                  <a:p>
                    <a:pPr algn="ctr"/>
                    <a:endParaRPr lang="ko-KR" altLang="en-US" sz="800" b="1" dirty="0" smtClean="0">
                      <a:latin typeface="+mn-ea"/>
                    </a:endParaRPr>
                  </a:p>
                </p:txBody>
              </p: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8153366" y="4840668"/>
                  <a:ext cx="1341270" cy="19581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10</a:t>
                  </a:r>
                  <a:r>
                    <a:rPr lang="ko-KR" altLang="en-US" sz="8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개</a:t>
                  </a:r>
                  <a:endParaRPr lang="ko-KR" altLang="en-US" sz="7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30" name="타원 12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61059" y="111225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57271" y="161994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979562" y="2857585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83576" y="389927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67810" y="429426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5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01297" y="4538944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5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5717718" y="5383791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5b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382492" y="581945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6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304304" y="6634280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6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2651600" y="5033293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 smtClean="0">
                <a:latin typeface="+mn-ea"/>
              </a:rPr>
              <a:t>6b</a:t>
            </a:r>
            <a:endParaRPr lang="ko-KR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031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77285"/>
              </p:ext>
            </p:extLst>
          </p:nvPr>
        </p:nvGraphicFramePr>
        <p:xfrm>
          <a:off x="7724950" y="812960"/>
          <a:ext cx="2118956" cy="396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묶음세일 기획전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신규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기능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STEP2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전환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탭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STEP1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전환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반품불가 상품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불가능 상품의 경우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불가’ 상품 라벨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구매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주워담기 기획전과 동일하게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[2a]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필수 구매상품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불가하여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버튼 비활성화 처리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재고체크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반품불가 안내 순서로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정보를 업데이트 하여 품절 상품이 있을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A1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버튼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A2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A2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에서 확인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주문서로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묶음세일 기획전</a:t>
            </a:r>
          </a:p>
        </p:txBody>
      </p: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맑은 고딕" panose="020B0503020000020004" pitchFamily="50" charset="-127"/>
              </a:rPr>
              <a:t>묶음세일 기획전</a:t>
            </a:r>
            <a:endParaRPr lang="ko-KR" altLang="en-US" sz="900" b="1" dirty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094" y="1099173"/>
            <a:ext cx="1676937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묶음세일 기획전 제목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69714" y="1546278"/>
            <a:ext cx="3082467" cy="381050"/>
            <a:chOff x="171050" y="1441383"/>
            <a:chExt cx="3082467" cy="381050"/>
          </a:xfrm>
        </p:grpSpPr>
        <p:sp>
          <p:nvSpPr>
            <p:cNvPr id="41" name="직사각형 40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기획전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TextBox 47"/>
          <p:cNvSpPr txBox="1"/>
          <p:nvPr/>
        </p:nvSpPr>
        <p:spPr>
          <a:xfrm>
            <a:off x="2490596" y="1310376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714" y="1334534"/>
            <a:ext cx="14478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2024-03-01 ~ 2024-03-31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714" y="1976908"/>
            <a:ext cx="3240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해당 기획전에서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113</a:t>
            </a:r>
            <a:r>
              <a:rPr lang="ko-KR" altLang="en-US" sz="800" dirty="0">
                <a:latin typeface="+mn-ea"/>
              </a:rPr>
              <a:t>개의 상품이 판매 되었습니다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08126" y="5329337"/>
            <a:ext cx="400110" cy="721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400" b="1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33093" y="2241810"/>
            <a:ext cx="2955707" cy="1459259"/>
          </a:xfrm>
          <a:prstGeom prst="roundRect">
            <a:avLst>
              <a:gd name="adj" fmla="val 208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묶음세일 기획전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body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16221"/>
              </p:ext>
            </p:extLst>
          </p:nvPr>
        </p:nvGraphicFramePr>
        <p:xfrm>
          <a:off x="228778" y="3796068"/>
          <a:ext cx="29600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11"/>
                <a:gridCol w="14800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STEP 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STEP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2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4" name="그룹 213"/>
          <p:cNvGrpSpPr/>
          <p:nvPr/>
        </p:nvGrpSpPr>
        <p:grpSpPr>
          <a:xfrm>
            <a:off x="10001904" y="5396718"/>
            <a:ext cx="1796596" cy="1002836"/>
            <a:chOff x="-1611183" y="3426932"/>
            <a:chExt cx="1796596" cy="1002836"/>
          </a:xfrm>
        </p:grpSpPr>
        <p:sp>
          <p:nvSpPr>
            <p:cNvPr id="215" name="모서리가 둥근 직사각형 214"/>
            <p:cNvSpPr/>
            <p:nvPr/>
          </p:nvSpPr>
          <p:spPr>
            <a:xfrm>
              <a:off x="-1611183" y="3426932"/>
              <a:ext cx="1796596" cy="1002836"/>
            </a:xfrm>
            <a:prstGeom prst="roundRect">
              <a:avLst>
                <a:gd name="adj" fmla="val 753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</a:rPr>
                <a:t>반품불가 상품이 포함되어 있습니다</a:t>
              </a:r>
              <a:r>
                <a:rPr lang="en-US" altLang="ko-KR" sz="800" dirty="0">
                  <a:latin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latin typeface="맑은 고딕" panose="020B0503020000020004" pitchFamily="50" charset="-127"/>
                </a:rPr>
                <a:t>구매 하시겠습니까</a:t>
              </a:r>
              <a:r>
                <a:rPr lang="en-US" altLang="ko-KR" sz="800" dirty="0" smtClean="0">
                  <a:latin typeface="맑은 고딕" panose="020B0503020000020004" pitchFamily="50" charset="-127"/>
                </a:rPr>
                <a:t>?</a:t>
              </a:r>
            </a:p>
            <a:p>
              <a:pPr algn="ctr"/>
              <a:endParaRPr lang="en-US" altLang="ko-KR" sz="800" dirty="0">
                <a:latin typeface="맑은 고딕" panose="020B0503020000020004" pitchFamily="50" charset="-127"/>
              </a:endParaRPr>
            </a:p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  <p:sp>
          <p:nvSpPr>
            <p:cNvPr id="216" name="순서도: 대체 처리 215"/>
            <p:cNvSpPr/>
            <p:nvPr/>
          </p:nvSpPr>
          <p:spPr>
            <a:xfrm>
              <a:off x="-732289" y="4052695"/>
              <a:ext cx="573778" cy="187318"/>
            </a:xfrm>
            <a:prstGeom prst="flowChartAlternate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b="1" dirty="0" smtClean="0">
                  <a:latin typeface="+mn-ea"/>
                </a:rPr>
                <a:t>확인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18" name="순서도: 대체 처리 217"/>
            <p:cNvSpPr/>
            <p:nvPr/>
          </p:nvSpPr>
          <p:spPr>
            <a:xfrm>
              <a:off x="-1369881" y="4052695"/>
              <a:ext cx="572542" cy="187318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71920" y="4829350"/>
            <a:ext cx="938204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펼침 시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UI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249094" y="4229385"/>
            <a:ext cx="2790171" cy="2328390"/>
            <a:chOff x="249094" y="4229385"/>
            <a:chExt cx="2790171" cy="2328390"/>
          </a:xfrm>
        </p:grpSpPr>
        <p:grpSp>
          <p:nvGrpSpPr>
            <p:cNvPr id="111" name="그룹 110"/>
            <p:cNvGrpSpPr/>
            <p:nvPr/>
          </p:nvGrpSpPr>
          <p:grpSpPr>
            <a:xfrm>
              <a:off x="291576" y="4473116"/>
              <a:ext cx="1311592" cy="2084659"/>
              <a:chOff x="3666079" y="914266"/>
              <a:chExt cx="1311592" cy="2084659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3666079" y="914266"/>
                <a:ext cx="1311592" cy="2084659"/>
                <a:chOff x="3612245" y="874304"/>
                <a:chExt cx="1311592" cy="2084659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3644354" y="2538651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="" xmlns:a16="http://schemas.microsoft.com/office/drawing/2014/main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619190" y="2040645"/>
                  <a:ext cx="1304647" cy="51473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CMG</a:t>
                  </a:r>
                  <a:r>
                    <a:rPr lang="ko-KR" altLang="en-US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제약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646995" y="2747760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131" name="그림 1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719" y="2747760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3612245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3683757" y="948942"/>
                  <a:ext cx="562146" cy="16130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smtClean="0">
                      <a:solidFill>
                        <a:srgbClr val="FF0000"/>
                      </a:solidFill>
                      <a:latin typeface="+mn-ea"/>
                    </a:rPr>
                    <a:t>반품불가</a:t>
                  </a:r>
                  <a:endParaRPr lang="ko-KR" altLang="en-US" sz="7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2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35392" y="995878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1726515" y="4473116"/>
              <a:ext cx="1312750" cy="2061309"/>
              <a:chOff x="5101018" y="914266"/>
              <a:chExt cx="1312750" cy="2061309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5101018" y="914266"/>
                <a:ext cx="1312750" cy="2061309"/>
                <a:chOff x="5101018" y="768642"/>
                <a:chExt cx="1312750" cy="2061309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5101018" y="768642"/>
                  <a:ext cx="1312750" cy="2061309"/>
                  <a:chOff x="5047184" y="874304"/>
                  <a:chExt cx="1312750" cy="2061309"/>
                </a:xfrm>
              </p:grpSpPr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5048342" y="874304"/>
                    <a:ext cx="1311592" cy="1142991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SOLD OUT</a:t>
                    </a:r>
                    <a:endParaRPr lang="ko-KR" altLang="en-US" sz="14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  <p:grpSp>
                <p:nvGrpSpPr>
                  <p:cNvPr id="121" name="그룹 120"/>
                  <p:cNvGrpSpPr/>
                  <p:nvPr/>
                </p:nvGrpSpPr>
                <p:grpSpPr>
                  <a:xfrm>
                    <a:off x="5047184" y="2017295"/>
                    <a:ext cx="1304647" cy="918318"/>
                    <a:chOff x="3771590" y="2193045"/>
                    <a:chExt cx="1304647" cy="918318"/>
                  </a:xfrm>
                </p:grpSpPr>
                <p:sp>
                  <p:nvSpPr>
                    <p:cNvPr id="122" name="직사각형 121"/>
                    <p:cNvSpPr/>
                    <p:nvPr/>
                  </p:nvSpPr>
                  <p:spPr>
                    <a:xfrm>
                      <a:off x="3796754" y="2691051"/>
                      <a:ext cx="1248361" cy="180425"/>
                    </a:xfrm>
                    <a:prstGeom prst="rect">
                      <a:avLst/>
                    </a:prstGeom>
                  </p:spPr>
                  <p:txBody>
                    <a:bodyPr vert="horz" wrap="square" lIns="36000" tIns="36000" rIns="36000" bIns="36000" anchor="ctr" anchorCtr="0">
                      <a:spAutoFit/>
                    </a:bodyPr>
                    <a:lstStyle/>
                    <a:p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규격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단위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: 20g/BOX</a:t>
                      </a: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="" xmlns:a16="http://schemas.microsoft.com/office/drawing/2014/main" id="{296E7CBC-E45F-4298-98C3-B16CCA0A17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1590" y="2193045"/>
                      <a:ext cx="1304647" cy="514738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36000" tIns="72000" rIns="0" bIns="72000" rtlCol="0" anchor="ctr" anchorCtr="0">
                      <a:spAutoFit/>
                    </a:bodyPr>
                    <a:lstStyle/>
                    <a:p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CMG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제약</a:t>
                      </a:r>
                      <a:endPara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마이코드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비타민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골드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60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개월분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p:txBody>
                </p:sp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3799395" y="2900160"/>
                      <a:ext cx="968392" cy="211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품절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119" name="직사각형 118"/>
                <p:cNvSpPr/>
                <p:nvPr/>
              </p:nvSpPr>
              <p:spPr>
                <a:xfrm>
                  <a:off x="5860694" y="2621624"/>
                  <a:ext cx="553074" cy="184573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pPr algn="r"/>
                  <a:r>
                    <a:rPr lang="ko-KR" altLang="en-US" sz="7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재입고알림</a:t>
                  </a:r>
                  <a:endPara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11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180137" y="981329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1775685" y="4552591"/>
              <a:ext cx="562146" cy="16130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smtClean="0">
                  <a:solidFill>
                    <a:srgbClr val="FF0000"/>
                  </a:solidFill>
                  <a:latin typeface="+mn-ea"/>
                </a:rPr>
                <a:t>반품불가</a:t>
              </a:r>
              <a:endParaRPr lang="ko-KR" altLang="en-US" sz="7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49094" y="4229385"/>
              <a:ext cx="2678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+mn-ea"/>
                  <a:sym typeface="Wingdings"/>
                </a:rPr>
                <a:t>□</a:t>
              </a:r>
              <a:endParaRPr lang="ko-KR" altLang="en-US" sz="12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775685" y="4294260"/>
              <a:ext cx="150346" cy="147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3605178" y="936805"/>
            <a:ext cx="2790171" cy="2328390"/>
            <a:chOff x="249094" y="4229385"/>
            <a:chExt cx="2790171" cy="232839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291576" y="4473116"/>
              <a:ext cx="1311592" cy="2084659"/>
              <a:chOff x="3666079" y="914266"/>
              <a:chExt cx="1311592" cy="2084659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3666079" y="914266"/>
                <a:ext cx="1311592" cy="2084659"/>
                <a:chOff x="3612245" y="874304"/>
                <a:chExt cx="1311592" cy="2084659"/>
              </a:xfrm>
            </p:grpSpPr>
            <p:sp>
              <p:nvSpPr>
                <p:cNvPr id="217" name="직사각형 216"/>
                <p:cNvSpPr/>
                <p:nvPr/>
              </p:nvSpPr>
              <p:spPr>
                <a:xfrm>
                  <a:off x="3644354" y="2538651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="" xmlns:a16="http://schemas.microsoft.com/office/drawing/2014/main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619190" y="2040645"/>
                  <a:ext cx="1304647" cy="51473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CMG</a:t>
                  </a:r>
                  <a:r>
                    <a:rPr lang="ko-KR" altLang="en-US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제약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3646995" y="2747760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222" name="그림 2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719" y="2747760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3612245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3683757" y="948942"/>
                  <a:ext cx="562146" cy="16130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smtClean="0">
                      <a:solidFill>
                        <a:srgbClr val="FF0000"/>
                      </a:solidFill>
                      <a:latin typeface="+mn-ea"/>
                    </a:rPr>
                    <a:t>반품불가</a:t>
                  </a:r>
                  <a:endParaRPr lang="ko-KR" altLang="en-US" sz="7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10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35392" y="995878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1726515" y="4473116"/>
              <a:ext cx="1312750" cy="2061309"/>
              <a:chOff x="5101018" y="914266"/>
              <a:chExt cx="1312750" cy="2061309"/>
            </a:xfrm>
          </p:grpSpPr>
          <p:grpSp>
            <p:nvGrpSpPr>
              <p:cNvPr id="195" name="그룹 194"/>
              <p:cNvGrpSpPr/>
              <p:nvPr/>
            </p:nvGrpSpPr>
            <p:grpSpPr>
              <a:xfrm>
                <a:off x="5101018" y="914266"/>
                <a:ext cx="1312750" cy="2061309"/>
                <a:chOff x="5101018" y="768642"/>
                <a:chExt cx="1312750" cy="2061309"/>
              </a:xfrm>
            </p:grpSpPr>
            <p:grpSp>
              <p:nvGrpSpPr>
                <p:cNvPr id="201" name="그룹 200"/>
                <p:cNvGrpSpPr/>
                <p:nvPr/>
              </p:nvGrpSpPr>
              <p:grpSpPr>
                <a:xfrm>
                  <a:off x="5101018" y="768642"/>
                  <a:ext cx="1312750" cy="2061309"/>
                  <a:chOff x="5047184" y="874304"/>
                  <a:chExt cx="1312750" cy="2061309"/>
                </a:xfrm>
              </p:grpSpPr>
              <p:sp>
                <p:nvSpPr>
                  <p:cNvPr id="203" name="모서리가 둥근 직사각형 202"/>
                  <p:cNvSpPr/>
                  <p:nvPr/>
                </p:nvSpPr>
                <p:spPr>
                  <a:xfrm>
                    <a:off x="5048342" y="874304"/>
                    <a:ext cx="1311592" cy="1142991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SOLD OUT</a:t>
                    </a:r>
                    <a:endParaRPr lang="ko-KR" altLang="en-US" sz="14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  <p:grpSp>
                <p:nvGrpSpPr>
                  <p:cNvPr id="205" name="그룹 204"/>
                  <p:cNvGrpSpPr/>
                  <p:nvPr/>
                </p:nvGrpSpPr>
                <p:grpSpPr>
                  <a:xfrm>
                    <a:off x="5047184" y="2017295"/>
                    <a:ext cx="1304647" cy="918318"/>
                    <a:chOff x="3771590" y="2193045"/>
                    <a:chExt cx="1304647" cy="918318"/>
                  </a:xfrm>
                </p:grpSpPr>
                <p:sp>
                  <p:nvSpPr>
                    <p:cNvPr id="206" name="직사각형 205"/>
                    <p:cNvSpPr/>
                    <p:nvPr/>
                  </p:nvSpPr>
                  <p:spPr>
                    <a:xfrm>
                      <a:off x="3796754" y="2691051"/>
                      <a:ext cx="1248361" cy="180425"/>
                    </a:xfrm>
                    <a:prstGeom prst="rect">
                      <a:avLst/>
                    </a:prstGeom>
                  </p:spPr>
                  <p:txBody>
                    <a:bodyPr vert="horz" wrap="square" lIns="36000" tIns="36000" rIns="36000" bIns="36000" anchor="ctr" anchorCtr="0">
                      <a:spAutoFit/>
                    </a:bodyPr>
                    <a:lstStyle/>
                    <a:p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규격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단위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: 20g/BOX</a:t>
                      </a:r>
                    </a:p>
                  </p:txBody>
                </p:sp>
                <p:sp>
                  <p:nvSpPr>
                    <p:cNvPr id="207" name="TextBox 206">
                      <a:extLst>
                        <a:ext uri="{FF2B5EF4-FFF2-40B4-BE49-F238E27FC236}">
                          <a16:creationId xmlns="" xmlns:a16="http://schemas.microsoft.com/office/drawing/2014/main" id="{296E7CBC-E45F-4298-98C3-B16CCA0A17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1590" y="2193045"/>
                      <a:ext cx="1304647" cy="514738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36000" tIns="72000" rIns="0" bIns="72000" rtlCol="0" anchor="ctr" anchorCtr="0">
                      <a:spAutoFit/>
                    </a:bodyPr>
                    <a:lstStyle/>
                    <a:p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CMG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제약</a:t>
                      </a:r>
                      <a:endPara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마이코드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비타민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골드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60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개월분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p:txBody>
                </p:sp>
                <p:sp>
                  <p:nvSpPr>
                    <p:cNvPr id="208" name="TextBox 207"/>
                    <p:cNvSpPr txBox="1"/>
                    <p:nvPr/>
                  </p:nvSpPr>
                  <p:spPr>
                    <a:xfrm>
                      <a:off x="3799395" y="2900160"/>
                      <a:ext cx="968392" cy="211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품절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202" name="직사각형 201"/>
                <p:cNvSpPr/>
                <p:nvPr/>
              </p:nvSpPr>
              <p:spPr>
                <a:xfrm>
                  <a:off x="5860694" y="2621624"/>
                  <a:ext cx="553074" cy="184573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pPr algn="r"/>
                  <a:r>
                    <a:rPr lang="ko-KR" altLang="en-US" sz="7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재입고알림</a:t>
                  </a:r>
                  <a:endPara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198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180137" y="981329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3" name="모서리가 둥근 직사각형 182"/>
            <p:cNvSpPr/>
            <p:nvPr/>
          </p:nvSpPr>
          <p:spPr>
            <a:xfrm>
              <a:off x="1775685" y="4552591"/>
              <a:ext cx="562146" cy="16130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smtClean="0">
                  <a:solidFill>
                    <a:srgbClr val="FF0000"/>
                  </a:solidFill>
                  <a:latin typeface="+mn-ea"/>
                </a:rPr>
                <a:t>반품불가</a:t>
              </a:r>
              <a:endParaRPr lang="ko-KR" altLang="en-US" sz="7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49094" y="4229385"/>
              <a:ext cx="2678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+mn-ea"/>
                  <a:sym typeface="Wingdings"/>
                </a:rPr>
                <a:t>□</a:t>
              </a:r>
              <a:endParaRPr lang="ko-KR" altLang="en-US" sz="12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775685" y="4294260"/>
              <a:ext cx="150346" cy="147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3673817" y="3331565"/>
            <a:ext cx="2790171" cy="2328390"/>
            <a:chOff x="249094" y="4229385"/>
            <a:chExt cx="2790171" cy="2328390"/>
          </a:xfrm>
        </p:grpSpPr>
        <p:grpSp>
          <p:nvGrpSpPr>
            <p:cNvPr id="226" name="그룹 225"/>
            <p:cNvGrpSpPr/>
            <p:nvPr/>
          </p:nvGrpSpPr>
          <p:grpSpPr>
            <a:xfrm>
              <a:off x="291576" y="4473116"/>
              <a:ext cx="1311592" cy="2084659"/>
              <a:chOff x="3666079" y="914266"/>
              <a:chExt cx="1311592" cy="2084659"/>
            </a:xfrm>
          </p:grpSpPr>
          <p:grpSp>
            <p:nvGrpSpPr>
              <p:cNvPr id="240" name="그룹 239"/>
              <p:cNvGrpSpPr/>
              <p:nvPr/>
            </p:nvGrpSpPr>
            <p:grpSpPr>
              <a:xfrm>
                <a:off x="3666079" y="914266"/>
                <a:ext cx="1311592" cy="2084659"/>
                <a:chOff x="3612245" y="874304"/>
                <a:chExt cx="1311592" cy="2084659"/>
              </a:xfrm>
            </p:grpSpPr>
            <p:sp>
              <p:nvSpPr>
                <p:cNvPr id="242" name="직사각형 241"/>
                <p:cNvSpPr/>
                <p:nvPr/>
              </p:nvSpPr>
              <p:spPr>
                <a:xfrm>
                  <a:off x="3644354" y="2538651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="" xmlns:a16="http://schemas.microsoft.com/office/drawing/2014/main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619190" y="2040645"/>
                  <a:ext cx="1304647" cy="51473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CMG</a:t>
                  </a:r>
                  <a:r>
                    <a:rPr lang="ko-KR" altLang="en-US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제약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3646995" y="2747760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245" name="그림 24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719" y="2747760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3612245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3683757" y="948942"/>
                  <a:ext cx="562146" cy="16130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36000" tIns="36000" rIns="36000" bIns="36000" rtlCol="0" anchor="ctr" anchorCtr="0"/>
                <a:lstStyle/>
                <a:p>
                  <a:pPr algn="ctr"/>
                  <a:r>
                    <a:rPr lang="ko-KR" altLang="en-US" sz="700" smtClean="0">
                      <a:solidFill>
                        <a:srgbClr val="FF0000"/>
                      </a:solidFill>
                      <a:latin typeface="+mn-ea"/>
                    </a:rPr>
                    <a:t>반품불가</a:t>
                  </a:r>
                  <a:endParaRPr lang="ko-KR" altLang="en-US" sz="7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1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35392" y="995878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>
              <a:off x="1726515" y="4473116"/>
              <a:ext cx="1312750" cy="2061309"/>
              <a:chOff x="5101018" y="914266"/>
              <a:chExt cx="1312750" cy="2061309"/>
            </a:xfrm>
          </p:grpSpPr>
          <p:grpSp>
            <p:nvGrpSpPr>
              <p:cNvPr id="231" name="그룹 230"/>
              <p:cNvGrpSpPr/>
              <p:nvPr/>
            </p:nvGrpSpPr>
            <p:grpSpPr>
              <a:xfrm>
                <a:off x="5101018" y="914266"/>
                <a:ext cx="1312750" cy="2061309"/>
                <a:chOff x="5101018" y="768642"/>
                <a:chExt cx="1312750" cy="2061309"/>
              </a:xfrm>
            </p:grpSpPr>
            <p:grpSp>
              <p:nvGrpSpPr>
                <p:cNvPr id="233" name="그룹 232"/>
                <p:cNvGrpSpPr/>
                <p:nvPr/>
              </p:nvGrpSpPr>
              <p:grpSpPr>
                <a:xfrm>
                  <a:off x="5101018" y="768642"/>
                  <a:ext cx="1312750" cy="2061309"/>
                  <a:chOff x="5047184" y="874304"/>
                  <a:chExt cx="1312750" cy="2061309"/>
                </a:xfrm>
              </p:grpSpPr>
              <p:sp>
                <p:nvSpPr>
                  <p:cNvPr id="235" name="모서리가 둥근 직사각형 234"/>
                  <p:cNvSpPr/>
                  <p:nvPr/>
                </p:nvSpPr>
                <p:spPr>
                  <a:xfrm>
                    <a:off x="5048342" y="874304"/>
                    <a:ext cx="1311592" cy="1142991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SOLD OUT</a:t>
                    </a:r>
                    <a:endParaRPr lang="ko-KR" altLang="en-US" sz="14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  <p:grpSp>
                <p:nvGrpSpPr>
                  <p:cNvPr id="236" name="그룹 235"/>
                  <p:cNvGrpSpPr/>
                  <p:nvPr/>
                </p:nvGrpSpPr>
                <p:grpSpPr>
                  <a:xfrm>
                    <a:off x="5047184" y="2017295"/>
                    <a:ext cx="1304647" cy="918318"/>
                    <a:chOff x="3771590" y="2193045"/>
                    <a:chExt cx="1304647" cy="918318"/>
                  </a:xfrm>
                </p:grpSpPr>
                <p:sp>
                  <p:nvSpPr>
                    <p:cNvPr id="237" name="직사각형 236"/>
                    <p:cNvSpPr/>
                    <p:nvPr/>
                  </p:nvSpPr>
                  <p:spPr>
                    <a:xfrm>
                      <a:off x="3796754" y="2691051"/>
                      <a:ext cx="1248361" cy="180425"/>
                    </a:xfrm>
                    <a:prstGeom prst="rect">
                      <a:avLst/>
                    </a:prstGeom>
                  </p:spPr>
                  <p:txBody>
                    <a:bodyPr vert="horz" wrap="square" lIns="36000" tIns="36000" rIns="36000" bIns="36000" anchor="ctr" anchorCtr="0">
                      <a:spAutoFit/>
                    </a:bodyPr>
                    <a:lstStyle/>
                    <a:p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규격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단위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: 20g/BOX</a:t>
                      </a: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="" xmlns:a16="http://schemas.microsoft.com/office/drawing/2014/main" id="{296E7CBC-E45F-4298-98C3-B16CCA0A17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1590" y="2193045"/>
                      <a:ext cx="1304647" cy="514738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36000" tIns="72000" rIns="0" bIns="72000" rtlCol="0" anchor="ctr" anchorCtr="0">
                      <a:spAutoFit/>
                    </a:bodyPr>
                    <a:lstStyle/>
                    <a:p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CMG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제약</a:t>
                      </a:r>
                      <a:endPara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마이코드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비타민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골드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60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개월분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p:txBody>
                </p:sp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3799395" y="2900160"/>
                      <a:ext cx="968392" cy="211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품절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234" name="직사각형 233"/>
                <p:cNvSpPr/>
                <p:nvPr/>
              </p:nvSpPr>
              <p:spPr>
                <a:xfrm>
                  <a:off x="5860694" y="2621624"/>
                  <a:ext cx="553074" cy="184573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pPr algn="r"/>
                  <a:r>
                    <a:rPr lang="ko-KR" altLang="en-US" sz="7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재입고알림</a:t>
                  </a:r>
                  <a:endPara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232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180137" y="981329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8" name="모서리가 둥근 직사각형 227"/>
            <p:cNvSpPr/>
            <p:nvPr/>
          </p:nvSpPr>
          <p:spPr>
            <a:xfrm>
              <a:off x="1775685" y="4552591"/>
              <a:ext cx="562146" cy="16130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smtClean="0">
                  <a:solidFill>
                    <a:srgbClr val="FF0000"/>
                  </a:solidFill>
                  <a:latin typeface="+mn-ea"/>
                </a:rPr>
                <a:t>반품불가</a:t>
              </a:r>
              <a:endParaRPr lang="ko-KR" altLang="en-US" sz="7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49094" y="4229385"/>
              <a:ext cx="2678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+mn-ea"/>
                  <a:sym typeface="Wingdings"/>
                </a:rPr>
                <a:t>□</a:t>
              </a:r>
              <a:endParaRPr lang="ko-KR" altLang="en-US" sz="12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1775685" y="4294260"/>
              <a:ext cx="150346" cy="147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481105" y="5141244"/>
            <a:ext cx="3097508" cy="1276088"/>
            <a:chOff x="156461" y="5106414"/>
            <a:chExt cx="3097508" cy="1276088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156461" y="5223874"/>
              <a:ext cx="3096344" cy="1158628"/>
            </a:xfrm>
            <a:prstGeom prst="roundRect">
              <a:avLst>
                <a:gd name="adj" fmla="val 592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64468" y="5533390"/>
              <a:ext cx="3089501" cy="8491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315961" y="5830118"/>
              <a:ext cx="2834470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+mn-ea"/>
                </a:rPr>
                <a:t>바로구매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529251" y="5106414"/>
              <a:ext cx="322263" cy="118712"/>
            </a:xfrm>
            <a:prstGeom prst="round2Same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/>
              <a:r>
                <a:rPr lang="ko-KR" altLang="en-US" sz="700" spc="-50" dirty="0">
                  <a:solidFill>
                    <a:schemeClr val="tx1"/>
                  </a:solidFill>
                  <a:latin typeface="+mn-ea"/>
                </a:rPr>
                <a:t>▲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3294" y="5398939"/>
              <a:ext cx="2159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총 결제예상금액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650926" y="5403529"/>
              <a:ext cx="1563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618674" y="4980917"/>
            <a:ext cx="3097508" cy="2300511"/>
            <a:chOff x="6610285" y="4083709"/>
            <a:chExt cx="3097508" cy="2300511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6610285" y="4202421"/>
              <a:ext cx="3096344" cy="2181799"/>
            </a:xfrm>
            <a:prstGeom prst="roundRect">
              <a:avLst>
                <a:gd name="adj" fmla="val 403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6618292" y="5535108"/>
              <a:ext cx="3089501" cy="8491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6769785" y="5831836"/>
              <a:ext cx="2834470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+mn-ea"/>
                </a:rPr>
                <a:t>바로구매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6" name="양쪽 모서리가 둥근 사각형 155"/>
            <p:cNvSpPr/>
            <p:nvPr/>
          </p:nvSpPr>
          <p:spPr>
            <a:xfrm>
              <a:off x="7997325" y="4083709"/>
              <a:ext cx="322263" cy="118712"/>
            </a:xfrm>
            <a:prstGeom prst="round2Same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/>
              <a:r>
                <a:rPr lang="ko-KR" altLang="en-US" sz="700" spc="-50" dirty="0">
                  <a:solidFill>
                    <a:schemeClr val="tx1"/>
                  </a:solidFill>
                  <a:latin typeface="+mn-ea"/>
                </a:rPr>
                <a:t>▲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727118" y="5400657"/>
              <a:ext cx="2159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총 결제예상금액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04750" y="5405247"/>
              <a:ext cx="1563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6723559" y="4354010"/>
              <a:ext cx="2860117" cy="754122"/>
              <a:chOff x="6723559" y="4354010"/>
              <a:chExt cx="2860117" cy="754122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6723559" y="4354010"/>
                <a:ext cx="2860117" cy="754122"/>
              </a:xfrm>
              <a:prstGeom prst="roundRect">
                <a:avLst>
                  <a:gd name="adj" fmla="val 208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9278961" y="4385973"/>
                <a:ext cx="274193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r"/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X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762629" y="4409239"/>
                <a:ext cx="2386223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800" b="1" dirty="0" smtClean="0">
                    <a:latin typeface="+mn-ea"/>
                  </a:rPr>
                  <a:t>CMG</a:t>
                </a:r>
                <a:r>
                  <a:rPr lang="ko-KR" altLang="en-US" sz="800" b="1" dirty="0" smtClean="0">
                    <a:latin typeface="+mn-ea"/>
                  </a:rPr>
                  <a:t>제약</a:t>
                </a:r>
                <a:endParaRPr lang="en-US" altLang="ko-KR" sz="800" b="1" dirty="0">
                  <a:latin typeface="+mn-ea"/>
                </a:endParaRPr>
              </a:p>
              <a:p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마이코드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비타민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C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골드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60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포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(1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개월분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784765" y="4836398"/>
                <a:ext cx="1341270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800" b="1" dirty="0" smtClean="0">
                    <a:latin typeface="+mn-ea"/>
                  </a:rPr>
                  <a:t>100</a:t>
                </a:r>
                <a:r>
                  <a:rPr lang="ko-KR" altLang="en-US" sz="800" b="1" dirty="0" smtClean="0">
                    <a:latin typeface="+mn-ea"/>
                  </a:rPr>
                  <a:t>원 </a:t>
                </a:r>
                <a:r>
                  <a:rPr lang="ko-KR" altLang="en-US" sz="7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판매가 </a:t>
                </a:r>
                <a:r>
                  <a:rPr lang="en-US" altLang="ko-KR" sz="7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0</a:t>
                </a:r>
                <a:r>
                  <a:rPr lang="ko-KR" altLang="en-US" sz="7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원</a:t>
                </a:r>
                <a:endParaRPr lang="ko-KR" altLang="en-US" sz="700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64" name="그룹 163"/>
              <p:cNvGrpSpPr/>
              <p:nvPr/>
            </p:nvGrpSpPr>
            <p:grpSpPr>
              <a:xfrm>
                <a:off x="7534116" y="4789463"/>
                <a:ext cx="591918" cy="257369"/>
                <a:chOff x="5265144" y="1771131"/>
                <a:chExt cx="591918" cy="257369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65144" y="1771131"/>
                  <a:ext cx="591918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800" b="1" dirty="0" smtClean="0">
                      <a:solidFill>
                        <a:srgbClr val="FF0000"/>
                      </a:solidFill>
                      <a:latin typeface="+mn-ea"/>
                    </a:rPr>
                    <a:t>10%</a:t>
                  </a:r>
                  <a:endParaRPr lang="ko-KR" altLang="en-US" sz="800" strike="sngStrike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390113" y="1799076"/>
                  <a:ext cx="342579" cy="216645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endParaRPr lang="ko-KR" altLang="en-US" sz="800" b="1" dirty="0" smtClean="0">
                    <a:latin typeface="+mn-ea"/>
                  </a:endParaRPr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153366" y="4840668"/>
                <a:ext cx="1341270" cy="19581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10</a:t>
                </a:r>
                <a:r>
                  <a:rPr lang="ko-KR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개</a:t>
                </a:r>
                <a:endParaRPr lang="ko-KR" altLang="en-US" sz="7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34" name="타원 13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926031" y="389784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610754" y="4506384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1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9862692" y="4204480"/>
            <a:ext cx="1904596" cy="1002836"/>
            <a:chOff x="9862692" y="4204480"/>
            <a:chExt cx="1904596" cy="100283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9970692" y="4204480"/>
              <a:ext cx="1796596" cy="1002836"/>
              <a:chOff x="-1611183" y="3426932"/>
              <a:chExt cx="1796596" cy="1002836"/>
            </a:xfrm>
          </p:grpSpPr>
          <p:sp>
            <p:nvSpPr>
              <p:cNvPr id="141" name="모서리가 둥근 직사각형 140"/>
              <p:cNvSpPr/>
              <p:nvPr/>
            </p:nvSpPr>
            <p:spPr>
              <a:xfrm>
                <a:off x="-1611183" y="3426932"/>
                <a:ext cx="1796596" cy="1002836"/>
              </a:xfrm>
              <a:prstGeom prst="roundRect">
                <a:avLst>
                  <a:gd name="adj" fmla="val 753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/>
                <a:r>
                  <a:rPr lang="ko-KR" altLang="en-US" sz="800" dirty="0" smtClean="0">
                    <a:latin typeface="맑은 고딕" panose="020B0503020000020004" pitchFamily="50" charset="-127"/>
                  </a:rPr>
                  <a:t>품절된 상품이 있습니다</a:t>
                </a:r>
                <a:r>
                  <a:rPr lang="en-US" altLang="ko-KR" sz="800" dirty="0" smtClean="0">
                    <a:latin typeface="맑은 고딕" panose="020B0503020000020004" pitchFamily="50" charset="-127"/>
                  </a:rPr>
                  <a:t>.</a:t>
                </a:r>
              </a:p>
              <a:p>
                <a:pPr algn="ctr"/>
                <a:r>
                  <a:rPr lang="ko-KR" altLang="en-US" sz="800" dirty="0" smtClean="0">
                    <a:latin typeface="맑은 고딕" panose="020B0503020000020004" pitchFamily="50" charset="-127"/>
                  </a:rPr>
                  <a:t>제외하고 구매하시겠습니까</a:t>
                </a:r>
                <a:r>
                  <a:rPr lang="en-US" altLang="ko-KR" sz="800" dirty="0" smtClean="0">
                    <a:latin typeface="맑은 고딕" panose="020B0503020000020004" pitchFamily="50" charset="-127"/>
                  </a:rPr>
                  <a:t>?</a:t>
                </a:r>
              </a:p>
              <a:p>
                <a:pPr algn="ctr"/>
                <a:endParaRPr lang="en-US" altLang="ko-KR" sz="800" dirty="0">
                  <a:latin typeface="맑은 고딕" panose="020B0503020000020004" pitchFamily="50" charset="-127"/>
                </a:endParaRPr>
              </a:p>
              <a:p>
                <a:pPr algn="ctr"/>
                <a:endParaRPr lang="ko-KR" altLang="en-US" sz="800" b="1" dirty="0" smtClean="0">
                  <a:latin typeface="+mn-ea"/>
                </a:endParaRPr>
              </a:p>
            </p:txBody>
          </p:sp>
          <p:sp>
            <p:nvSpPr>
              <p:cNvPr id="142" name="순서도: 대체 처리 141"/>
              <p:cNvSpPr/>
              <p:nvPr/>
            </p:nvSpPr>
            <p:spPr>
              <a:xfrm>
                <a:off x="-732289" y="4052695"/>
                <a:ext cx="573778" cy="187318"/>
              </a:xfrm>
              <a:prstGeom prst="flowChartAlternate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800" b="1" dirty="0" smtClean="0">
                    <a:latin typeface="+mn-ea"/>
                  </a:rPr>
                  <a:t>확인</a:t>
                </a:r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3" name="순서도: 대체 처리 142"/>
              <p:cNvSpPr/>
              <p:nvPr/>
            </p:nvSpPr>
            <p:spPr>
              <a:xfrm>
                <a:off x="-1369881" y="4052695"/>
                <a:ext cx="572542" cy="187318"/>
              </a:xfrm>
              <a:prstGeom prst="flowChartAlternateProcess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취소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40" name="타원 139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9862692" y="420448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+mn-ea"/>
                </a:rPr>
                <a:t>A1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144" name="타원 14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9973939" y="5306351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A2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6602873" y="503109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9214287" y="5283181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2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6925022" y="675938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253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타임세일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7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17278"/>
              </p:ext>
            </p:extLst>
          </p:nvPr>
        </p:nvGraphicFramePr>
        <p:xfrm>
          <a:off x="7724950" y="812960"/>
          <a:ext cx="2118956" cy="332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타임세일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신규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기능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카운트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타임세일 남은 시간 카운트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타이틀 고정으로 변경 불가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설정된 차수 정보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차수에 따라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간격으로 자동 노출됨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구매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주워담기 기획전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팝업과 기능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버튼 선택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장바구니에 담김 처리 및 상품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팝업에서 제공되는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동일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체크 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 기능 제공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타임세일</a:t>
            </a:r>
          </a:p>
        </p:txBody>
      </p: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맑은 고딕" panose="020B0503020000020004" pitchFamily="50" charset="-127"/>
              </a:rPr>
              <a:t>타임세일</a:t>
            </a:r>
            <a:endParaRPr lang="ko-KR" altLang="en-US" sz="900" b="1" dirty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094" y="1099173"/>
            <a:ext cx="1676937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타임세일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69714" y="1544343"/>
            <a:ext cx="3082467" cy="381050"/>
            <a:chOff x="171050" y="1441383"/>
            <a:chExt cx="3082467" cy="381050"/>
          </a:xfrm>
        </p:grpSpPr>
        <p:sp>
          <p:nvSpPr>
            <p:cNvPr id="41" name="직사각형 40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타임세일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TextBox 47"/>
          <p:cNvSpPr txBox="1"/>
          <p:nvPr/>
        </p:nvSpPr>
        <p:spPr>
          <a:xfrm>
            <a:off x="2467280" y="1258752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4130" y="2889520"/>
            <a:ext cx="3240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해당 타임세일에서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113</a:t>
            </a:r>
            <a:r>
              <a:rPr lang="ko-KR" altLang="en-US" sz="800" dirty="0">
                <a:latin typeface="+mn-ea"/>
              </a:rPr>
              <a:t>개의 상품이 판매 되었습니다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881308" y="5512015"/>
            <a:ext cx="400110" cy="721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400" b="1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3488345" y="5718685"/>
            <a:ext cx="3097508" cy="1276088"/>
            <a:chOff x="156461" y="5106414"/>
            <a:chExt cx="3097508" cy="1276088"/>
          </a:xfrm>
        </p:grpSpPr>
        <p:sp>
          <p:nvSpPr>
            <p:cNvPr id="259" name="모서리가 둥근 직사각형 258"/>
            <p:cNvSpPr/>
            <p:nvPr/>
          </p:nvSpPr>
          <p:spPr>
            <a:xfrm>
              <a:off x="156461" y="5223874"/>
              <a:ext cx="3096344" cy="1158628"/>
            </a:xfrm>
            <a:prstGeom prst="roundRect">
              <a:avLst>
                <a:gd name="adj" fmla="val 5925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64468" y="5533390"/>
              <a:ext cx="3089501" cy="8491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1851513" y="5830118"/>
              <a:ext cx="1298917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+mn-ea"/>
                </a:rPr>
                <a:t>바로구매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2" name="양쪽 모서리가 둥근 사각형 261"/>
            <p:cNvSpPr/>
            <p:nvPr/>
          </p:nvSpPr>
          <p:spPr>
            <a:xfrm>
              <a:off x="1529251" y="5106414"/>
              <a:ext cx="322263" cy="118712"/>
            </a:xfrm>
            <a:prstGeom prst="round2Same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/>
              <a:r>
                <a:rPr lang="ko-KR" altLang="en-US" sz="700" spc="-50" dirty="0">
                  <a:solidFill>
                    <a:schemeClr val="tx1"/>
                  </a:solidFill>
                  <a:latin typeface="+mn-ea"/>
                </a:rPr>
                <a:t>▲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73294" y="5398939"/>
              <a:ext cx="2159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+mn-ea"/>
                </a:rPr>
                <a:t>총 결제예상금액</a:t>
              </a:r>
              <a:endParaRPr lang="en-US" altLang="ko-KR" sz="1200" b="1" dirty="0" smtClean="0">
                <a:latin typeface="+mn-ea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650926" y="5403529"/>
              <a:ext cx="1563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10,000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58663" y="3175769"/>
            <a:ext cx="2790171" cy="2328390"/>
            <a:chOff x="249094" y="4229385"/>
            <a:chExt cx="2790171" cy="2328390"/>
          </a:xfrm>
        </p:grpSpPr>
        <p:grpSp>
          <p:nvGrpSpPr>
            <p:cNvPr id="86" name="그룹 85"/>
            <p:cNvGrpSpPr/>
            <p:nvPr/>
          </p:nvGrpSpPr>
          <p:grpSpPr>
            <a:xfrm>
              <a:off x="291576" y="4473116"/>
              <a:ext cx="1311592" cy="2084659"/>
              <a:chOff x="3666079" y="914266"/>
              <a:chExt cx="1311592" cy="2084659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3666079" y="914266"/>
                <a:ext cx="1311592" cy="2084659"/>
                <a:chOff x="3612245" y="874304"/>
                <a:chExt cx="1311592" cy="2084659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644354" y="2538651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="" xmlns:a16="http://schemas.microsoft.com/office/drawing/2014/main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619190" y="2040645"/>
                  <a:ext cx="1304647" cy="51473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CMG</a:t>
                  </a:r>
                  <a:r>
                    <a:rPr lang="ko-KR" altLang="en-US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제약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646995" y="2747760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92" name="그림 9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719" y="2747760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3612245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8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35392" y="995878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1726515" y="4473116"/>
              <a:ext cx="1312750" cy="2061309"/>
              <a:chOff x="5101018" y="914266"/>
              <a:chExt cx="1312750" cy="2061309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5101018" y="914266"/>
                <a:ext cx="1312750" cy="2061309"/>
                <a:chOff x="5101018" y="768642"/>
                <a:chExt cx="1312750" cy="2061309"/>
              </a:xfrm>
            </p:grpSpPr>
            <p:grpSp>
              <p:nvGrpSpPr>
                <p:cNvPr id="141" name="그룹 140"/>
                <p:cNvGrpSpPr/>
                <p:nvPr/>
              </p:nvGrpSpPr>
              <p:grpSpPr>
                <a:xfrm>
                  <a:off x="5101018" y="768642"/>
                  <a:ext cx="1312750" cy="2061309"/>
                  <a:chOff x="5047184" y="874304"/>
                  <a:chExt cx="1312750" cy="2061309"/>
                </a:xfrm>
              </p:grpSpPr>
              <p:sp>
                <p:nvSpPr>
                  <p:cNvPr id="143" name="모서리가 둥근 직사각형 142"/>
                  <p:cNvSpPr/>
                  <p:nvPr/>
                </p:nvSpPr>
                <p:spPr>
                  <a:xfrm>
                    <a:off x="5048342" y="874304"/>
                    <a:ext cx="1311592" cy="1142991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SOLD OUT</a:t>
                    </a:r>
                    <a:endParaRPr lang="ko-KR" altLang="en-US" sz="14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  <p:grpSp>
                <p:nvGrpSpPr>
                  <p:cNvPr id="144" name="그룹 143"/>
                  <p:cNvGrpSpPr/>
                  <p:nvPr/>
                </p:nvGrpSpPr>
                <p:grpSpPr>
                  <a:xfrm>
                    <a:off x="5047184" y="2017295"/>
                    <a:ext cx="1304647" cy="918318"/>
                    <a:chOff x="3771590" y="2193045"/>
                    <a:chExt cx="1304647" cy="918318"/>
                  </a:xfrm>
                </p:grpSpPr>
                <p:sp>
                  <p:nvSpPr>
                    <p:cNvPr id="145" name="직사각형 144"/>
                    <p:cNvSpPr/>
                    <p:nvPr/>
                  </p:nvSpPr>
                  <p:spPr>
                    <a:xfrm>
                      <a:off x="3796754" y="2691051"/>
                      <a:ext cx="1248361" cy="180425"/>
                    </a:xfrm>
                    <a:prstGeom prst="rect">
                      <a:avLst/>
                    </a:prstGeom>
                  </p:spPr>
                  <p:txBody>
                    <a:bodyPr vert="horz" wrap="square" lIns="36000" tIns="36000" rIns="36000" bIns="36000" anchor="ctr" anchorCtr="0">
                      <a:spAutoFit/>
                    </a:bodyPr>
                    <a:lstStyle/>
                    <a:p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규격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단위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: 20g/BOX</a:t>
                      </a:r>
                    </a:p>
                  </p:txBody>
                </p:sp>
                <p:sp>
                  <p:nvSpPr>
                    <p:cNvPr id="146" name="TextBox 145">
                      <a:extLst>
                        <a:ext uri="{FF2B5EF4-FFF2-40B4-BE49-F238E27FC236}">
                          <a16:creationId xmlns="" xmlns:a16="http://schemas.microsoft.com/office/drawing/2014/main" id="{296E7CBC-E45F-4298-98C3-B16CCA0A17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1590" y="2193045"/>
                      <a:ext cx="1304647" cy="514738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36000" tIns="72000" rIns="0" bIns="72000" rtlCol="0" anchor="ctr" anchorCtr="0">
                      <a:spAutoFit/>
                    </a:bodyPr>
                    <a:lstStyle/>
                    <a:p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CMG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제약</a:t>
                      </a:r>
                      <a:endPara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마이코드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비타민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골드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60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개월분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p:txBody>
                </p: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3799395" y="2900160"/>
                      <a:ext cx="968392" cy="211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품절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142" name="직사각형 141"/>
                <p:cNvSpPr/>
                <p:nvPr/>
              </p:nvSpPr>
              <p:spPr>
                <a:xfrm>
                  <a:off x="5860694" y="2621624"/>
                  <a:ext cx="553074" cy="184573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pPr algn="r"/>
                  <a:r>
                    <a:rPr lang="ko-KR" altLang="en-US" sz="7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재입고알림</a:t>
                  </a:r>
                  <a:endPara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180137" y="981329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0" name="직사각형 219"/>
            <p:cNvSpPr/>
            <p:nvPr/>
          </p:nvSpPr>
          <p:spPr>
            <a:xfrm>
              <a:off x="249094" y="4229385"/>
              <a:ext cx="2678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+mn-ea"/>
                  <a:sym typeface="Wingdings"/>
                </a:rPr>
                <a:t>□</a:t>
              </a:r>
              <a:endParaRPr lang="ko-KR" altLang="en-US" sz="12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1775685" y="4294260"/>
              <a:ext cx="150346" cy="147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</p:grpSp>
      <p:sp>
        <p:nvSpPr>
          <p:cNvPr id="112" name="모서리가 둥근 직사각형 111"/>
          <p:cNvSpPr/>
          <p:nvPr/>
        </p:nvSpPr>
        <p:spPr>
          <a:xfrm>
            <a:off x="202663" y="1979159"/>
            <a:ext cx="3026137" cy="858009"/>
          </a:xfrm>
          <a:prstGeom prst="roundRect">
            <a:avLst>
              <a:gd name="adj" fmla="val 4992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5793" y="2043393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서두르세요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JWpmall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타임세일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40970" y="2521874"/>
            <a:ext cx="215147" cy="2289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0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80248" y="2519862"/>
            <a:ext cx="378233" cy="230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D-0</a:t>
            </a:r>
            <a:endParaRPr lang="ko-KR" altLang="en-US" sz="8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996246" y="2521154"/>
            <a:ext cx="240834" cy="22967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87937" y="2522913"/>
            <a:ext cx="432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: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219045" y="2523165"/>
            <a:ext cx="432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: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420238" y="2516171"/>
            <a:ext cx="215147" cy="2289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0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675514" y="2515451"/>
            <a:ext cx="240834" cy="22967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055758" y="2512548"/>
            <a:ext cx="215147" cy="2289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3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311034" y="2511828"/>
            <a:ext cx="240834" cy="22967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0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782184" y="2221199"/>
            <a:ext cx="407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>
                <a:latin typeface="+mn-ea"/>
              </a:rPr>
              <a:t>1</a:t>
            </a:r>
            <a:r>
              <a:rPr lang="ko-KR" altLang="en-US" sz="900" b="1" dirty="0" smtClean="0">
                <a:latin typeface="+mn-ea"/>
              </a:rPr>
              <a:t>차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253953" y="1289823"/>
            <a:ext cx="205594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2024-03-21 18:00 ~ 2024-03-21 20:59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3615372" y="965222"/>
            <a:ext cx="2790171" cy="2328390"/>
            <a:chOff x="249094" y="4229385"/>
            <a:chExt cx="2790171" cy="2328390"/>
          </a:xfrm>
        </p:grpSpPr>
        <p:grpSp>
          <p:nvGrpSpPr>
            <p:cNvPr id="180" name="그룹 179"/>
            <p:cNvGrpSpPr/>
            <p:nvPr/>
          </p:nvGrpSpPr>
          <p:grpSpPr>
            <a:xfrm>
              <a:off x="291576" y="4473116"/>
              <a:ext cx="1311592" cy="2084659"/>
              <a:chOff x="3666079" y="914266"/>
              <a:chExt cx="1311592" cy="2084659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3666079" y="914266"/>
                <a:ext cx="1311592" cy="2084659"/>
                <a:chOff x="3612245" y="874304"/>
                <a:chExt cx="1311592" cy="2084659"/>
              </a:xfrm>
            </p:grpSpPr>
            <p:sp>
              <p:nvSpPr>
                <p:cNvPr id="214" name="직사각형 213"/>
                <p:cNvSpPr/>
                <p:nvPr/>
              </p:nvSpPr>
              <p:spPr>
                <a:xfrm>
                  <a:off x="3644354" y="2538651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="" xmlns:a16="http://schemas.microsoft.com/office/drawing/2014/main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619190" y="2040645"/>
                  <a:ext cx="1304647" cy="51473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CMG</a:t>
                  </a:r>
                  <a:r>
                    <a:rPr lang="ko-KR" altLang="en-US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제약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3646995" y="2747760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217" name="그림 2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719" y="2747760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3612245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0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35392" y="995878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1726515" y="4473116"/>
              <a:ext cx="1312750" cy="2061309"/>
              <a:chOff x="5101018" y="914266"/>
              <a:chExt cx="1312750" cy="2061309"/>
            </a:xfrm>
          </p:grpSpPr>
          <p:grpSp>
            <p:nvGrpSpPr>
              <p:cNvPr id="195" name="그룹 194"/>
              <p:cNvGrpSpPr/>
              <p:nvPr/>
            </p:nvGrpSpPr>
            <p:grpSpPr>
              <a:xfrm>
                <a:off x="5101018" y="914266"/>
                <a:ext cx="1312750" cy="2061309"/>
                <a:chOff x="5101018" y="768642"/>
                <a:chExt cx="1312750" cy="2061309"/>
              </a:xfrm>
            </p:grpSpPr>
            <p:grpSp>
              <p:nvGrpSpPr>
                <p:cNvPr id="201" name="그룹 200"/>
                <p:cNvGrpSpPr/>
                <p:nvPr/>
              </p:nvGrpSpPr>
              <p:grpSpPr>
                <a:xfrm>
                  <a:off x="5101018" y="768642"/>
                  <a:ext cx="1312750" cy="2061309"/>
                  <a:chOff x="5047184" y="874304"/>
                  <a:chExt cx="1312750" cy="2061309"/>
                </a:xfrm>
              </p:grpSpPr>
              <p:sp>
                <p:nvSpPr>
                  <p:cNvPr id="203" name="모서리가 둥근 직사각형 202"/>
                  <p:cNvSpPr/>
                  <p:nvPr/>
                </p:nvSpPr>
                <p:spPr>
                  <a:xfrm>
                    <a:off x="5048342" y="874304"/>
                    <a:ext cx="1311592" cy="1142991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SOLD OUT</a:t>
                    </a:r>
                    <a:endParaRPr lang="ko-KR" altLang="en-US" sz="14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  <p:grpSp>
                <p:nvGrpSpPr>
                  <p:cNvPr id="205" name="그룹 204"/>
                  <p:cNvGrpSpPr/>
                  <p:nvPr/>
                </p:nvGrpSpPr>
                <p:grpSpPr>
                  <a:xfrm>
                    <a:off x="5047184" y="2017295"/>
                    <a:ext cx="1304647" cy="918318"/>
                    <a:chOff x="3771590" y="2193045"/>
                    <a:chExt cx="1304647" cy="918318"/>
                  </a:xfrm>
                </p:grpSpPr>
                <p:sp>
                  <p:nvSpPr>
                    <p:cNvPr id="206" name="직사각형 205"/>
                    <p:cNvSpPr/>
                    <p:nvPr/>
                  </p:nvSpPr>
                  <p:spPr>
                    <a:xfrm>
                      <a:off x="3796754" y="2691051"/>
                      <a:ext cx="1248361" cy="180425"/>
                    </a:xfrm>
                    <a:prstGeom prst="rect">
                      <a:avLst/>
                    </a:prstGeom>
                  </p:spPr>
                  <p:txBody>
                    <a:bodyPr vert="horz" wrap="square" lIns="36000" tIns="36000" rIns="36000" bIns="36000" anchor="ctr" anchorCtr="0">
                      <a:spAutoFit/>
                    </a:bodyPr>
                    <a:lstStyle/>
                    <a:p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규격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단위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: 20g/BOX</a:t>
                      </a:r>
                    </a:p>
                  </p:txBody>
                </p:sp>
                <p:sp>
                  <p:nvSpPr>
                    <p:cNvPr id="207" name="TextBox 206">
                      <a:extLst>
                        <a:ext uri="{FF2B5EF4-FFF2-40B4-BE49-F238E27FC236}">
                          <a16:creationId xmlns="" xmlns:a16="http://schemas.microsoft.com/office/drawing/2014/main" id="{296E7CBC-E45F-4298-98C3-B16CCA0A17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1590" y="2193045"/>
                      <a:ext cx="1304647" cy="514738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36000" tIns="72000" rIns="0" bIns="72000" rtlCol="0" anchor="ctr" anchorCtr="0">
                      <a:spAutoFit/>
                    </a:bodyPr>
                    <a:lstStyle/>
                    <a:p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CMG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제약</a:t>
                      </a:r>
                      <a:endPara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마이코드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비타민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골드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60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개월분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p:txBody>
                </p:sp>
                <p:sp>
                  <p:nvSpPr>
                    <p:cNvPr id="208" name="TextBox 207"/>
                    <p:cNvSpPr txBox="1"/>
                    <p:nvPr/>
                  </p:nvSpPr>
                  <p:spPr>
                    <a:xfrm>
                      <a:off x="3799395" y="2900160"/>
                      <a:ext cx="968392" cy="211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품절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202" name="직사각형 201"/>
                <p:cNvSpPr/>
                <p:nvPr/>
              </p:nvSpPr>
              <p:spPr>
                <a:xfrm>
                  <a:off x="5860694" y="2621624"/>
                  <a:ext cx="553074" cy="184573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pPr algn="r"/>
                  <a:r>
                    <a:rPr lang="ko-KR" altLang="en-US" sz="7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재입고알림</a:t>
                  </a:r>
                  <a:endPara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198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180137" y="981329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9" name="직사각형 188"/>
            <p:cNvSpPr/>
            <p:nvPr/>
          </p:nvSpPr>
          <p:spPr>
            <a:xfrm>
              <a:off x="249094" y="4229385"/>
              <a:ext cx="2678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+mn-ea"/>
                  <a:sym typeface="Wingdings"/>
                </a:rPr>
                <a:t>□</a:t>
              </a:r>
              <a:endParaRPr lang="ko-KR" altLang="en-US" sz="12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775685" y="4294260"/>
              <a:ext cx="150346" cy="147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3658089" y="3373737"/>
            <a:ext cx="2790171" cy="2328390"/>
            <a:chOff x="249094" y="4229385"/>
            <a:chExt cx="2790171" cy="2328390"/>
          </a:xfrm>
        </p:grpSpPr>
        <p:grpSp>
          <p:nvGrpSpPr>
            <p:cNvPr id="221" name="그룹 220"/>
            <p:cNvGrpSpPr/>
            <p:nvPr/>
          </p:nvGrpSpPr>
          <p:grpSpPr>
            <a:xfrm>
              <a:off x="291576" y="4473116"/>
              <a:ext cx="1311592" cy="2084659"/>
              <a:chOff x="3666079" y="914266"/>
              <a:chExt cx="1311592" cy="2084659"/>
            </a:xfrm>
          </p:grpSpPr>
          <p:grpSp>
            <p:nvGrpSpPr>
              <p:cNvPr id="239" name="그룹 238"/>
              <p:cNvGrpSpPr/>
              <p:nvPr/>
            </p:nvGrpSpPr>
            <p:grpSpPr>
              <a:xfrm>
                <a:off x="3666079" y="914266"/>
                <a:ext cx="1311592" cy="2084659"/>
                <a:chOff x="3612245" y="874304"/>
                <a:chExt cx="1311592" cy="2084659"/>
              </a:xfrm>
            </p:grpSpPr>
            <p:sp>
              <p:nvSpPr>
                <p:cNvPr id="241" name="직사각형 240"/>
                <p:cNvSpPr/>
                <p:nvPr/>
              </p:nvSpPr>
              <p:spPr>
                <a:xfrm>
                  <a:off x="3644354" y="2538651"/>
                  <a:ext cx="1248361" cy="18042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규격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/</a:t>
                  </a:r>
                  <a:r>
                    <a:rPr lang="ko-KR" altLang="en-US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단위 </a:t>
                  </a:r>
                  <a:r>
                    <a:rPr lang="en-US" altLang="ko-K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: 20g/BOX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="" xmlns:a16="http://schemas.microsoft.com/office/drawing/2014/main" id="{296E7CBC-E45F-4298-98C3-B16CCA0A178E}"/>
                    </a:ext>
                  </a:extLst>
                </p:cNvPr>
                <p:cNvSpPr txBox="1"/>
                <p:nvPr/>
              </p:nvSpPr>
              <p:spPr>
                <a:xfrm>
                  <a:off x="3619190" y="2040645"/>
                  <a:ext cx="1304647" cy="514738"/>
                </a:xfrm>
                <a:prstGeom prst="rect">
                  <a:avLst/>
                </a:prstGeom>
                <a:noFill/>
              </p:spPr>
              <p:txBody>
                <a:bodyPr vert="horz" wrap="square" lIns="36000" tIns="72000" rIns="0" bIns="7200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CMG</a:t>
                  </a:r>
                  <a:r>
                    <a:rPr lang="ko-KR" altLang="en-US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제약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r>
                    <a:rPr lang="ko-KR" altLang="en-US" sz="8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마이코드</a:t>
                  </a:r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비타민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C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골드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60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포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(1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개월분</a:t>
                  </a:r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3646995" y="2747760"/>
                  <a:ext cx="968392" cy="211203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22,000</a:t>
                  </a:r>
                  <a:r>
                    <a:rPr lang="ko-KR" altLang="en-US" sz="900" dirty="0" smtClean="0">
                      <a:solidFill>
                        <a:schemeClr val="bg1">
                          <a:lumMod val="50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원</a:t>
                  </a:r>
                  <a:endPara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244" name="그림 2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719" y="2747760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3612245" y="874304"/>
                  <a:ext cx="1311592" cy="1142991"/>
                </a:xfrm>
                <a:prstGeom prst="roundRect">
                  <a:avLst>
                    <a:gd name="adj" fmla="val 7546"/>
                  </a:avLst>
                </a:prstGeom>
                <a:solidFill>
                  <a:srgbClr val="D9D9D9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 err="1" smtClean="0">
                      <a:solidFill>
                        <a:schemeClr val="bg1"/>
                      </a:solidFill>
                    </a:rPr>
                    <a:t>img</a:t>
                  </a:r>
                  <a:endParaRPr lang="ko-KR" altLang="en-US" sz="800" dirty="0" err="1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0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35392" y="995878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>
              <a:off x="1726515" y="4473116"/>
              <a:ext cx="1312750" cy="2061309"/>
              <a:chOff x="5101018" y="914266"/>
              <a:chExt cx="1312750" cy="2061309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5101018" y="914266"/>
                <a:ext cx="1312750" cy="2061309"/>
                <a:chOff x="5101018" y="768642"/>
                <a:chExt cx="1312750" cy="2061309"/>
              </a:xfrm>
            </p:grpSpPr>
            <p:grpSp>
              <p:nvGrpSpPr>
                <p:cNvPr id="232" name="그룹 231"/>
                <p:cNvGrpSpPr/>
                <p:nvPr/>
              </p:nvGrpSpPr>
              <p:grpSpPr>
                <a:xfrm>
                  <a:off x="5101018" y="768642"/>
                  <a:ext cx="1312750" cy="2061309"/>
                  <a:chOff x="5047184" y="874304"/>
                  <a:chExt cx="1312750" cy="2061309"/>
                </a:xfrm>
              </p:grpSpPr>
              <p:sp>
                <p:nvSpPr>
                  <p:cNvPr id="234" name="모서리가 둥근 직사각형 233"/>
                  <p:cNvSpPr/>
                  <p:nvPr/>
                </p:nvSpPr>
                <p:spPr>
                  <a:xfrm>
                    <a:off x="5048342" y="874304"/>
                    <a:ext cx="1311592" cy="1142991"/>
                  </a:xfrm>
                  <a:prstGeom prst="roundRect">
                    <a:avLst>
                      <a:gd name="adj" fmla="val 7546"/>
                    </a:avLst>
                  </a:prstGeom>
                  <a:solidFill>
                    <a:srgbClr val="D9D9D9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rPr>
                      <a:t>SOLD OUT</a:t>
                    </a:r>
                    <a:endParaRPr lang="ko-KR" altLang="en-US" sz="14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endParaRPr>
                  </a:p>
                </p:txBody>
              </p:sp>
              <p:grpSp>
                <p:nvGrpSpPr>
                  <p:cNvPr id="235" name="그룹 234"/>
                  <p:cNvGrpSpPr/>
                  <p:nvPr/>
                </p:nvGrpSpPr>
                <p:grpSpPr>
                  <a:xfrm>
                    <a:off x="5047184" y="2017295"/>
                    <a:ext cx="1304647" cy="918318"/>
                    <a:chOff x="3771590" y="2193045"/>
                    <a:chExt cx="1304647" cy="918318"/>
                  </a:xfrm>
                </p:grpSpPr>
                <p:sp>
                  <p:nvSpPr>
                    <p:cNvPr id="236" name="직사각형 235"/>
                    <p:cNvSpPr/>
                    <p:nvPr/>
                  </p:nvSpPr>
                  <p:spPr>
                    <a:xfrm>
                      <a:off x="3796754" y="2691051"/>
                      <a:ext cx="1248361" cy="180425"/>
                    </a:xfrm>
                    <a:prstGeom prst="rect">
                      <a:avLst/>
                    </a:prstGeom>
                  </p:spPr>
                  <p:txBody>
                    <a:bodyPr vert="horz" wrap="square" lIns="36000" tIns="36000" rIns="36000" bIns="36000" anchor="ctr" anchorCtr="0">
                      <a:spAutoFit/>
                    </a:bodyPr>
                    <a:lstStyle/>
                    <a:p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규격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단위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: 20g/BOX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="" xmlns:a16="http://schemas.microsoft.com/office/drawing/2014/main" id="{296E7CBC-E45F-4298-98C3-B16CCA0A17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1590" y="2193045"/>
                      <a:ext cx="1304647" cy="514738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36000" tIns="72000" rIns="0" bIns="72000" rtlCol="0" anchor="ctr" anchorCtr="0">
                      <a:spAutoFit/>
                    </a:bodyPr>
                    <a:lstStyle/>
                    <a:p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CMG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제약</a:t>
                      </a:r>
                      <a:endParaRPr lang="en-US" altLang="ko-KR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마이코드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비타민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C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골드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60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(1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개월분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p:txBody>
                </p:sp>
                <p:sp>
                  <p:nvSpPr>
                    <p:cNvPr id="238" name="TextBox 237"/>
                    <p:cNvSpPr txBox="1"/>
                    <p:nvPr/>
                  </p:nvSpPr>
                  <p:spPr>
                    <a:xfrm>
                      <a:off x="3799395" y="2900160"/>
                      <a:ext cx="968392" cy="211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품절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233" name="직사각형 232"/>
                <p:cNvSpPr/>
                <p:nvPr/>
              </p:nvSpPr>
              <p:spPr>
                <a:xfrm>
                  <a:off x="5860694" y="2621624"/>
                  <a:ext cx="553074" cy="184573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anchor="ctr" anchorCtr="0">
                  <a:spAutoFit/>
                </a:bodyPr>
                <a:lstStyle/>
                <a:p>
                  <a:pPr algn="r"/>
                  <a:r>
                    <a:rPr lang="ko-KR" altLang="en-US" sz="7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재입고알림</a:t>
                  </a:r>
                  <a:endPara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231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180137" y="981329"/>
                <a:ext cx="174787" cy="15433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8" name="직사각형 227"/>
            <p:cNvSpPr/>
            <p:nvPr/>
          </p:nvSpPr>
          <p:spPr>
            <a:xfrm>
              <a:off x="249094" y="4229385"/>
              <a:ext cx="2678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+mn-ea"/>
                  <a:sym typeface="Wingdings"/>
                </a:rPr>
                <a:t>□</a:t>
              </a:r>
              <a:endParaRPr lang="ko-KR" altLang="en-US" sz="12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775685" y="4294260"/>
              <a:ext cx="150346" cy="147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endParaRPr lang="ko-KR" altLang="en-US" sz="800" b="1" dirty="0" smtClean="0">
                <a:latin typeface="+mn-ea"/>
              </a:endParaRPr>
            </a:p>
          </p:txBody>
        </p:sp>
      </p:grpSp>
      <p:sp>
        <p:nvSpPr>
          <p:cNvPr id="274" name="모서리가 둥근 직사각형 273"/>
          <p:cNvSpPr/>
          <p:nvPr/>
        </p:nvSpPr>
        <p:spPr>
          <a:xfrm>
            <a:off x="3689704" y="6447454"/>
            <a:ext cx="1298917" cy="42898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장바구니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97237" y="4951209"/>
            <a:ext cx="3096345" cy="2043242"/>
            <a:chOff x="6697237" y="4951209"/>
            <a:chExt cx="3096345" cy="2043242"/>
          </a:xfrm>
        </p:grpSpPr>
        <p:grpSp>
          <p:nvGrpSpPr>
            <p:cNvPr id="5" name="그룹 4"/>
            <p:cNvGrpSpPr/>
            <p:nvPr/>
          </p:nvGrpSpPr>
          <p:grpSpPr>
            <a:xfrm>
              <a:off x="6697237" y="5106123"/>
              <a:ext cx="3096345" cy="1888328"/>
              <a:chOff x="6771546" y="4611215"/>
              <a:chExt cx="3096345" cy="1888328"/>
            </a:xfrm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6771546" y="4725144"/>
                <a:ext cx="3096344" cy="1690968"/>
              </a:xfrm>
              <a:prstGeom prst="roundRect">
                <a:avLst>
                  <a:gd name="adj" fmla="val 592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6786148" y="5340915"/>
                <a:ext cx="3081743" cy="11586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861948" y="5178419"/>
                <a:ext cx="22722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선택품목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861948" y="5406175"/>
                <a:ext cx="1432006" cy="22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 상품 금액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944987" y="5175475"/>
                <a:ext cx="891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944987" y="5392061"/>
                <a:ext cx="891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10,000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8901668" y="4848530"/>
                <a:ext cx="891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10,000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6831019" y="4848531"/>
                <a:ext cx="2159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smtClean="0">
                    <a:latin typeface="+mn-ea"/>
                  </a:rPr>
                  <a:t>총 결제예상 금액</a:t>
                </a:r>
                <a:endParaRPr lang="en-US" altLang="ko-KR" sz="1200" b="1" dirty="0" smtClean="0">
                  <a:latin typeface="+mn-ea"/>
                </a:endParaRPr>
              </a:p>
            </p:txBody>
          </p:sp>
          <p:sp>
            <p:nvSpPr>
              <p:cNvPr id="211" name="양쪽 모서리가 둥근 사각형 210"/>
              <p:cNvSpPr/>
              <p:nvPr/>
            </p:nvSpPr>
            <p:spPr>
              <a:xfrm rot="10800000">
                <a:off x="8165887" y="4611215"/>
                <a:ext cx="322263" cy="118712"/>
              </a:xfrm>
              <a:prstGeom prst="round2SameRect">
                <a:avLst/>
              </a:prstGeom>
              <a:solidFill>
                <a:schemeClr val="bg1"/>
              </a:solidFill>
              <a:ln w="3175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anchor="ctr"/>
              <a:lstStyle/>
              <a:p>
                <a:pPr algn="ctr"/>
                <a:r>
                  <a:rPr lang="ko-KR" altLang="en-US" sz="700" spc="-50" dirty="0">
                    <a:solidFill>
                      <a:schemeClr val="tx1"/>
                    </a:solidFill>
                    <a:latin typeface="+mn-ea"/>
                  </a:rPr>
                  <a:t>▲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6861948" y="5621527"/>
                <a:ext cx="1432006" cy="22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총 할인금액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8944987" y="5607413"/>
                <a:ext cx="891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-10,000</a:t>
                </a:r>
                <a:r>
                  <a:rPr lang="en-US" altLang="ko-KR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756710" y="4951209"/>
              <a:ext cx="938204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펼침 시 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n-ea"/>
                </a:rPr>
                <a:t>UI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8364135" y="6496434"/>
              <a:ext cx="1298917" cy="428982"/>
            </a:xfrm>
            <a:prstGeom prst="round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+mn-ea"/>
                </a:rPr>
                <a:t>바로구매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6870442" y="6501499"/>
              <a:ext cx="1298917" cy="42898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90589" y="194150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680585" y="217551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9862692" y="4204480"/>
            <a:ext cx="1904596" cy="1002836"/>
            <a:chOff x="9862692" y="4204480"/>
            <a:chExt cx="1904596" cy="1002836"/>
          </a:xfrm>
        </p:grpSpPr>
        <p:grpSp>
          <p:nvGrpSpPr>
            <p:cNvPr id="131" name="그룹 130"/>
            <p:cNvGrpSpPr/>
            <p:nvPr/>
          </p:nvGrpSpPr>
          <p:grpSpPr>
            <a:xfrm>
              <a:off x="9970692" y="4204480"/>
              <a:ext cx="1796596" cy="1002836"/>
              <a:chOff x="-1611183" y="3426932"/>
              <a:chExt cx="1796596" cy="1002836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-1611183" y="3426932"/>
                <a:ext cx="1796596" cy="1002836"/>
              </a:xfrm>
              <a:prstGeom prst="roundRect">
                <a:avLst>
                  <a:gd name="adj" fmla="val 753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/>
                <a:r>
                  <a:rPr lang="ko-KR" altLang="en-US" sz="800" dirty="0" smtClean="0">
                    <a:latin typeface="맑은 고딕" panose="020B0503020000020004" pitchFamily="50" charset="-127"/>
                  </a:rPr>
                  <a:t>품절된 상품이 있습니다</a:t>
                </a:r>
                <a:r>
                  <a:rPr lang="en-US" altLang="ko-KR" sz="800" dirty="0" smtClean="0">
                    <a:latin typeface="맑은 고딕" panose="020B0503020000020004" pitchFamily="50" charset="-127"/>
                  </a:rPr>
                  <a:t>.</a:t>
                </a:r>
              </a:p>
              <a:p>
                <a:pPr algn="ctr"/>
                <a:r>
                  <a:rPr lang="ko-KR" altLang="en-US" sz="800" dirty="0" smtClean="0">
                    <a:latin typeface="맑은 고딕" panose="020B0503020000020004" pitchFamily="50" charset="-127"/>
                  </a:rPr>
                  <a:t>제외하고 구매하시겠습니까</a:t>
                </a:r>
                <a:r>
                  <a:rPr lang="en-US" altLang="ko-KR" sz="800" dirty="0" smtClean="0">
                    <a:latin typeface="맑은 고딕" panose="020B0503020000020004" pitchFamily="50" charset="-127"/>
                  </a:rPr>
                  <a:t>?</a:t>
                </a:r>
              </a:p>
              <a:p>
                <a:pPr algn="ctr"/>
                <a:endParaRPr lang="en-US" altLang="ko-KR" sz="800" dirty="0">
                  <a:latin typeface="맑은 고딕" panose="020B0503020000020004" pitchFamily="50" charset="-127"/>
                </a:endParaRPr>
              </a:p>
              <a:p>
                <a:pPr algn="ctr"/>
                <a:endParaRPr lang="ko-KR" altLang="en-US" sz="800" b="1" dirty="0" smtClean="0">
                  <a:latin typeface="+mn-ea"/>
                </a:endParaRPr>
              </a:p>
            </p:txBody>
          </p:sp>
          <p:sp>
            <p:nvSpPr>
              <p:cNvPr id="148" name="순서도: 대체 처리 147"/>
              <p:cNvSpPr/>
              <p:nvPr/>
            </p:nvSpPr>
            <p:spPr>
              <a:xfrm>
                <a:off x="-732289" y="4052695"/>
                <a:ext cx="573778" cy="187318"/>
              </a:xfrm>
              <a:prstGeom prst="flowChartAlternateProces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800" b="1" dirty="0" smtClean="0">
                    <a:latin typeface="+mn-ea"/>
                  </a:rPr>
                  <a:t>확인</a:t>
                </a:r>
                <a:endParaRPr lang="ko-KR" altLang="en-US" sz="800" b="1" dirty="0">
                  <a:latin typeface="+mn-ea"/>
                </a:endParaRPr>
              </a:p>
            </p:txBody>
          </p:sp>
          <p:sp>
            <p:nvSpPr>
              <p:cNvPr id="149" name="순서도: 대체 처리 148"/>
              <p:cNvSpPr/>
              <p:nvPr/>
            </p:nvSpPr>
            <p:spPr>
              <a:xfrm>
                <a:off x="-1369881" y="4052695"/>
                <a:ext cx="572542" cy="187318"/>
              </a:xfrm>
              <a:prstGeom prst="flowChartAlternateProcess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취소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9862692" y="4204480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latin typeface="+mn-ea"/>
                </a:rPr>
                <a:t>A1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433271" y="577869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954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타임세일</a:t>
            </a:r>
            <a:r>
              <a:rPr lang="en-US" altLang="ko-KR" sz="800" dirty="0">
                <a:latin typeface="+mn-ea"/>
              </a:rPr>
              <a:t>_</a:t>
            </a:r>
            <a:r>
              <a:rPr lang="ko-KR" altLang="en-US" sz="800" dirty="0">
                <a:latin typeface="+mn-ea"/>
              </a:rPr>
              <a:t>진행중인 타임세일 </a:t>
            </a:r>
            <a:r>
              <a:rPr lang="ko-KR" altLang="en-US" sz="800" dirty="0" smtClean="0">
                <a:latin typeface="+mn-ea"/>
              </a:rPr>
              <a:t>없음</a:t>
            </a:r>
            <a:endParaRPr lang="ko-KR" altLang="en-US" sz="800" dirty="0">
              <a:latin typeface="+mn-ea"/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맑은 고딕" panose="020B0503020000020004" pitchFamily="50" charset="-127"/>
              </a:rPr>
              <a:t>타임세일</a:t>
            </a:r>
            <a:endParaRPr lang="ko-KR" altLang="en-US" sz="900" b="1" dirty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094" y="1099173"/>
            <a:ext cx="1676937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타임세일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7280" y="1258752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189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53953" y="1289823"/>
            <a:ext cx="205594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2024-03-21 18:00 ~ 2024-03-21 20:59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-199913" y="1879601"/>
            <a:ext cx="3821721" cy="3554088"/>
            <a:chOff x="-168668" y="2246299"/>
            <a:chExt cx="3821721" cy="3554088"/>
          </a:xfrm>
        </p:grpSpPr>
        <p:sp>
          <p:nvSpPr>
            <p:cNvPr id="161" name="직사각형 160">
              <a:extLst>
                <a:ext uri="{FF2B5EF4-FFF2-40B4-BE49-F238E27FC236}">
                  <a16:creationId xmlns="" xmlns:a16="http://schemas.microsoft.com/office/drawing/2014/main" id="{2EF2311C-8635-467B-9CF7-F1C24E3DCB6E}"/>
                </a:ext>
              </a:extLst>
            </p:cNvPr>
            <p:cNvSpPr/>
            <p:nvPr/>
          </p:nvSpPr>
          <p:spPr>
            <a:xfrm>
              <a:off x="-168668" y="2761924"/>
              <a:ext cx="382172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진행중인 타임세일이 없습니다</a:t>
              </a:r>
              <a:r>
                <a:rPr lang="en-US" altLang="ko-KR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.</a:t>
              </a:r>
              <a:endParaRPr lang="en-US" altLang="ko-KR" sz="80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586764" y="2246299"/>
              <a:ext cx="395768" cy="463234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icon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>
              <a:off x="360070" y="3040831"/>
              <a:ext cx="2709216" cy="2759556"/>
              <a:chOff x="360070" y="3040831"/>
              <a:chExt cx="2709216" cy="2759556"/>
            </a:xfrm>
          </p:grpSpPr>
          <p:sp>
            <p:nvSpPr>
              <p:cNvPr id="164" name="모서리가 둥근 직사각형 163"/>
              <p:cNvSpPr/>
              <p:nvPr/>
            </p:nvSpPr>
            <p:spPr>
              <a:xfrm>
                <a:off x="360070" y="3040831"/>
                <a:ext cx="2700300" cy="2759556"/>
              </a:xfrm>
              <a:prstGeom prst="roundRect">
                <a:avLst>
                  <a:gd name="adj" fmla="val 567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62075" y="3197717"/>
                <a:ext cx="1229528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인기 </a:t>
                </a:r>
                <a:r>
                  <a:rPr lang="ko-KR" altLang="en-US" sz="9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839758" y="3586830"/>
                <a:ext cx="12295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67" name="그룹 166"/>
              <p:cNvGrpSpPr/>
              <p:nvPr/>
            </p:nvGrpSpPr>
            <p:grpSpPr>
              <a:xfrm>
                <a:off x="896655" y="4698159"/>
                <a:ext cx="1640031" cy="915236"/>
                <a:chOff x="2335424" y="3719524"/>
                <a:chExt cx="1834436" cy="1104084"/>
              </a:xfrm>
            </p:grpSpPr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2335424" y="3719524"/>
                  <a:ext cx="1834436" cy="1104084"/>
                </a:xfrm>
                <a:prstGeom prst="roundRect">
                  <a:avLst>
                    <a:gd name="adj" fmla="val 6192"/>
                  </a:avLst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smtClean="0">
                      <a:solidFill>
                        <a:schemeClr val="tx1"/>
                      </a:solidFill>
                      <a:latin typeface="+mn-ea"/>
                    </a:rPr>
                    <a:t>광고배너</a:t>
                  </a:r>
                  <a:endParaRPr lang="ko-KR" altLang="en-US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169" name="그룹 168"/>
                <p:cNvGrpSpPr/>
                <p:nvPr/>
              </p:nvGrpSpPr>
              <p:grpSpPr>
                <a:xfrm>
                  <a:off x="3107351" y="4576973"/>
                  <a:ext cx="1017061" cy="216403"/>
                  <a:chOff x="6391002" y="4666148"/>
                  <a:chExt cx="1017061" cy="216403"/>
                </a:xfrm>
              </p:grpSpPr>
              <p:pic>
                <p:nvPicPr>
                  <p:cNvPr id="170" name="Google Shape;240;p11" descr="C:\Users\pixdine069\Desktop\참고자료\참고이미지\DefaultIcon\png\16x16\MD-pause.png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7238655" y="4690287"/>
                    <a:ext cx="169408" cy="1681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71" name="Google Shape;241;p11"/>
                  <p:cNvSpPr/>
                  <p:nvPr/>
                </p:nvSpPr>
                <p:spPr>
                  <a:xfrm>
                    <a:off x="6391002" y="4666148"/>
                    <a:ext cx="788278" cy="216403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01/10   &lt; &gt;</a:t>
                    </a:r>
                    <a:endParaRPr sz="800" dirty="0">
                      <a:solidFill>
                        <a:schemeClr val="bg1">
                          <a:lumMod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</p:grp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04037"/>
              </p:ext>
            </p:extLst>
          </p:nvPr>
        </p:nvGraphicFramePr>
        <p:xfrm>
          <a:off x="7717630" y="809628"/>
          <a:ext cx="2119314" cy="158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0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타임세일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타임세일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타임세일 없음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목록 없는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동일하게 반영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문구는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타임세일 상품이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202189"/>
                  </a:ext>
                </a:extLst>
              </a:tr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657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8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0">
            <a:extLst>
              <a:ext uri="{FF2B5EF4-FFF2-40B4-BE49-F238E27FC236}">
                <a16:creationId xmlns:a16="http://schemas.microsoft.com/office/drawing/2014/main" xmlns="" id="{BCC73B36-E2FC-4231-A1B0-84CAF20C4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54" y="6110562"/>
            <a:ext cx="9108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Text Box 101">
            <a:extLst>
              <a:ext uri="{FF2B5EF4-FFF2-40B4-BE49-F238E27FC236}">
                <a16:creationId xmlns:a16="http://schemas.microsoft.com/office/drawing/2014/main" xmlns="" id="{4F882C6B-2CE4-4169-B88C-2F8C70E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54" y="6148935"/>
            <a:ext cx="4802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개정사유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제정 또는 개정 내용이 이전 문서에 대해 추가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확정 인지 선택기입</a:t>
            </a:r>
          </a:p>
          <a:p>
            <a:pPr eaLnBrk="1" hangingPunct="1">
              <a:buFontTx/>
              <a:buChar char="•"/>
            </a:pP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ver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내역은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0.1~0.90, 1.0, 1.1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665C980-4DCE-4840-BDA7-E09CD3FD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59171"/>
              </p:ext>
            </p:extLst>
          </p:nvPr>
        </p:nvGraphicFramePr>
        <p:xfrm>
          <a:off x="398654" y="709065"/>
          <a:ext cx="9141452" cy="28871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7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77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08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21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06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2024-04-30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V0.2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2024-05-07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최종 확정된 내용 반영 및 내용 보완</a:t>
                      </a:r>
                      <a:endParaRPr lang="en-US" altLang="ko-KR" sz="800" b="1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1)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기획전 목록에서 종료된 기획전 회색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딤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처리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디스크립션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추가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2)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주워담기 기획전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묶음세일 기획전 확정된 타이틀로 일괄 변경 반영</a:t>
                      </a: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 3)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상품목록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+mn-ea"/>
                        </a:rPr>
                        <a:t>입점사명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 노출 공통 적용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4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+mn-ea"/>
                        </a:rPr>
                        <a:t>바로구매만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 가능한 기획전 선택한 상품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결제정보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플로팅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팝업에 목록 추가되도록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UI 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통일하여 공통 반영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5)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바로구매만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가능한 기획전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바로구매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재고 업데이트에 따른 품절안내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추가 및 내용 보완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6)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전체 상품 목록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UI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업데이트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  -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품절상품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+mn-ea"/>
                        </a:rPr>
                        <a:t>재입고알림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버튼 노출 공통 반영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 7)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묶음세일 기획전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+mn-ea"/>
                        </a:rPr>
                        <a:t>바로구매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 버튼 클릭 시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재고체크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반품불가 안내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+mn-ea"/>
                        </a:rPr>
                        <a:t>얼럿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 노출로 내용 보완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 8)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진행중인 타임세일 기획전 없음 화면 추가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701726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V0.2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컨펌완료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컨펌완료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버전 변경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길은지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김서윤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19467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596734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87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진행중인 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1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7339"/>
              </p:ext>
            </p:extLst>
          </p:nvPr>
        </p:nvGraphicFramePr>
        <p:xfrm>
          <a:off x="7724950" y="812960"/>
          <a:ext cx="2118956" cy="518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있는 경우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default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공통 적용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상세 화면으로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기준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종료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d-day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짧은 순서대로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2) 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d-day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동일한 경우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BO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최근 등록 순서대로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 이미지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 기능 추가 해야 하는지 확인 후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디스크립션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보완 예정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 있음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상세 화면으로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2b]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 있음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상세 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[2c]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행사기간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설정된 행사 기간 정보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YYYY-MM-DD ~ YYYY-MM-DD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[2d] D-day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종료일 까지 남은 일 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D-day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페이징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개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이벤트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진행중인 이벤트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79587" y="5871410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이벤트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14880"/>
              </p:ext>
            </p:extLst>
          </p:nvPr>
        </p:nvGraphicFramePr>
        <p:xfrm>
          <a:off x="169050" y="1098800"/>
          <a:ext cx="30824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89"/>
                <a:gridCol w="1027489"/>
                <a:gridCol w="10274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진행중인 이벤트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종료된 이벤트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당첨자 발표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00418" y="1658248"/>
            <a:ext cx="1479194" cy="2005954"/>
            <a:chOff x="312157" y="1650360"/>
            <a:chExt cx="1479194" cy="200595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2157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9637" y="3440870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12863" y="283926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79612" y="1658248"/>
            <a:ext cx="1460166" cy="2005954"/>
            <a:chOff x="1791351" y="1650360"/>
            <a:chExt cx="1460166" cy="200595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91351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07756" y="3440870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864922" y="283142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00418" y="3873344"/>
            <a:ext cx="1479194" cy="2005954"/>
            <a:chOff x="312157" y="1650360"/>
            <a:chExt cx="1479194" cy="2005954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2157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9637" y="3440870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412863" y="283926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79612" y="3873344"/>
            <a:ext cx="1460166" cy="2005954"/>
            <a:chOff x="1791351" y="1650360"/>
            <a:chExt cx="1460166" cy="2005954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91351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07756" y="3440870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1864922" y="283142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0" y="1098800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2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627" y="5427802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3636022" y="844102"/>
            <a:ext cx="1479194" cy="2005954"/>
            <a:chOff x="312157" y="1650360"/>
            <a:chExt cx="1479194" cy="2005954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2157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9637" y="3440870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12863" y="283926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115216" y="844102"/>
            <a:ext cx="1460166" cy="2005954"/>
            <a:chOff x="1791351" y="1650360"/>
            <a:chExt cx="1460166" cy="2005954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91351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07756" y="3440870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864922" y="283142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636022" y="3061901"/>
            <a:ext cx="1479194" cy="2005954"/>
            <a:chOff x="312157" y="1650360"/>
            <a:chExt cx="1479194" cy="2005954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2157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9637" y="3440870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12863" y="283926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115216" y="3061901"/>
            <a:ext cx="1460166" cy="2005954"/>
            <a:chOff x="1791351" y="1650360"/>
            <a:chExt cx="1460166" cy="200595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91351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07756" y="3440870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1864922" y="283142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00418" y="6057292"/>
            <a:ext cx="1479194" cy="2005954"/>
            <a:chOff x="312157" y="1650360"/>
            <a:chExt cx="1479194" cy="2005954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59671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12157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9637" y="3440870"/>
              <a:ext cx="1471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12863" y="283926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779612" y="6057292"/>
            <a:ext cx="1460166" cy="2005954"/>
            <a:chOff x="1791351" y="1650360"/>
            <a:chExt cx="1460166" cy="2005954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1819300" y="1650360"/>
              <a:ext cx="1261818" cy="1130568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91351" y="3098151"/>
              <a:ext cx="126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균형잡힌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라이프 솔루션 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생활건강</a:t>
              </a:r>
              <a:r>
                <a: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07756" y="3440870"/>
              <a:ext cx="1443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2024-03-01 ~ 2024-03-31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864922" y="2831423"/>
              <a:ext cx="422519" cy="21664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D-9</a:t>
              </a:r>
              <a:endParaRPr lang="ko-KR" altLang="en-US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577207" y="5442159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85124" y="157524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691624" y="2138401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2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93769" y="3136877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2</a:t>
            </a:r>
            <a:r>
              <a:rPr lang="en-US" altLang="ko-KR" sz="700" b="1" dirty="0" smtClean="0">
                <a:latin typeface="+mn-ea"/>
              </a:rPr>
              <a:t>b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21501" y="3461189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2</a:t>
            </a:r>
            <a:r>
              <a:rPr lang="en-US" altLang="ko-KR" sz="700" b="1" dirty="0" smtClean="0">
                <a:latin typeface="+mn-ea"/>
              </a:rPr>
              <a:t>c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638831" y="2855024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2</a:t>
            </a:r>
            <a:r>
              <a:rPr lang="en-US" altLang="ko-KR" sz="700" b="1" dirty="0" smtClean="0">
                <a:latin typeface="+mn-ea"/>
              </a:rPr>
              <a:t>d</a:t>
            </a:r>
            <a:endParaRPr lang="ko-KR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987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19897"/>
              </p:ext>
            </p:extLst>
          </p:nvPr>
        </p:nvGraphicFramePr>
        <p:xfrm>
          <a:off x="7724950" y="812960"/>
          <a:ext cx="2118956" cy="16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 없음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CASE2.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이벤트가 없는 경우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이벤트가 없는 경우 노출되는 문구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진행중인 이벤트가 없습니다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_MO_10.</a:t>
            </a:r>
            <a:r>
              <a:rPr lang="ko-KR" altLang="en-US" sz="800" dirty="0" smtClean="0">
                <a:latin typeface="+mn-ea"/>
              </a:rPr>
              <a:t>기획전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이벤트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진행중인 </a:t>
            </a:r>
            <a:r>
              <a:rPr lang="ko-KR" altLang="en-US" sz="800" dirty="0" smtClean="0">
                <a:latin typeface="+mn-ea"/>
              </a:rPr>
              <a:t>이벤트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smtClean="0">
                <a:latin typeface="+mn-ea"/>
              </a:rPr>
              <a:t>목록 없음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049" y="5882458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33" name="갈매기형 수장 32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이벤트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9050" y="1098800"/>
          <a:ext cx="30824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89"/>
                <a:gridCol w="1027489"/>
                <a:gridCol w="10274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진행중인 이벤트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종료된 이벤트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당첨자 발표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935443" y="2399562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430" y="2634612"/>
            <a:ext cx="2221233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진행중인 이벤트가 없습니다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22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/>
              <a:t>진행중인 이벤트</a:t>
            </a:r>
            <a:r>
              <a:rPr lang="en-US" altLang="ko-KR" dirty="0"/>
              <a:t> &gt; </a:t>
            </a:r>
            <a:r>
              <a:rPr lang="ko-KR" altLang="en-US" dirty="0"/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582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/>
      <a:lstStyle>
        <a:defPPr algn="ctr">
          <a:defRPr sz="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 anchor="ctr" anchorCtr="0">
        <a:spAutoFit/>
      </a:bodyPr>
      <a:lstStyle>
        <a:defPPr>
          <a:defRPr sz="8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11482</TotalTime>
  <Words>4687</Words>
  <Application>Microsoft Office PowerPoint</Application>
  <PresentationFormat>A4 용지(210x297mm)</PresentationFormat>
  <Paragraphs>1364</Paragraphs>
  <Slides>35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51" baseType="lpstr">
      <vt:lpstr>Kozuka Gothic Pro M</vt:lpstr>
      <vt:lpstr>Quattrocento Sans</vt:lpstr>
      <vt:lpstr>굴림</vt:lpstr>
      <vt:lpstr>나눔고딕</vt:lpstr>
      <vt:lpstr>맑은 고딕</vt:lpstr>
      <vt:lpstr>맑은 고딕</vt:lpstr>
      <vt:lpstr>Arial</vt:lpstr>
      <vt:lpstr>Calibri</vt:lpstr>
      <vt:lpstr>Calibri Light</vt:lpstr>
      <vt:lpstr>Lucida Sans Unicode</vt:lpstr>
      <vt:lpstr>Segoe UI</vt:lpstr>
      <vt:lpstr>Segoe UI Semibold</vt:lpstr>
      <vt:lpstr>Wingdings</vt:lpstr>
      <vt:lpstr>Office 테마</vt:lpstr>
      <vt:lpstr>마스터 지정</vt:lpstr>
      <vt:lpstr>1_마스터 지정</vt:lpstr>
      <vt:lpstr>PowerPoint 프레젠테이션</vt:lpstr>
      <vt:lpstr>PowerPoint 프레젠테이션</vt:lpstr>
      <vt:lpstr>(공통) 화면설계서 문서 정의</vt:lpstr>
      <vt:lpstr>PowerPoint 프레젠테이션</vt:lpstr>
      <vt:lpstr>이벤트</vt:lpstr>
      <vt:lpstr>진행중인 이벤트</vt:lpstr>
      <vt:lpstr>PowerPoint 프레젠테이션</vt:lpstr>
      <vt:lpstr>PowerPoint 프레젠테이션</vt:lpstr>
      <vt:lpstr>진행중인 이벤트 &gt; 상세</vt:lpstr>
      <vt:lpstr>PowerPoint 프레젠테이션</vt:lpstr>
      <vt:lpstr>종료된 이벤트</vt:lpstr>
      <vt:lpstr>PowerPoint 프레젠테이션</vt:lpstr>
      <vt:lpstr>종료된 이벤트 &gt; 상세</vt:lpstr>
      <vt:lpstr>PowerPoint 프레젠테이션</vt:lpstr>
      <vt:lpstr>당첨자 발표</vt:lpstr>
      <vt:lpstr>PowerPoint 프레젠테이션</vt:lpstr>
      <vt:lpstr>PowerPoint 프레젠테이션</vt:lpstr>
      <vt:lpstr>당첨자 발표 상세</vt:lpstr>
      <vt:lpstr>PowerPoint 프레젠테이션</vt:lpstr>
      <vt:lpstr>기획전</vt:lpstr>
      <vt:lpstr>기획전 메인</vt:lpstr>
      <vt:lpstr>PowerPoint 프레젠테이션</vt:lpstr>
      <vt:lpstr>일반기획전</vt:lpstr>
      <vt:lpstr>PowerPoint 프레젠테이션</vt:lpstr>
      <vt:lpstr>주워담기 기획전</vt:lpstr>
      <vt:lpstr>PowerPoint 프레젠테이션</vt:lpstr>
      <vt:lpstr>프로모션</vt:lpstr>
      <vt:lpstr>PowerPoint 프레젠테이션</vt:lpstr>
      <vt:lpstr>묶음세일 기획전</vt:lpstr>
      <vt:lpstr>PowerPoint 프레젠테이션</vt:lpstr>
      <vt:lpstr>PowerPoint 프레젠테이션</vt:lpstr>
      <vt:lpstr>타임세일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ParkSunMi</dc:creator>
  <cp:lastModifiedBy>MIRAEINT 001</cp:lastModifiedBy>
  <cp:revision>745</cp:revision>
  <dcterms:created xsi:type="dcterms:W3CDTF">2019-05-29T05:36:22Z</dcterms:created>
  <dcterms:modified xsi:type="dcterms:W3CDTF">2024-05-13T15:34:59Z</dcterms:modified>
</cp:coreProperties>
</file>