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29" r:id="rId3"/>
  </p:sldMasterIdLst>
  <p:notesMasterIdLst>
    <p:notesMasterId r:id="rId28"/>
  </p:notesMasterIdLst>
  <p:sldIdLst>
    <p:sldId id="256" r:id="rId4"/>
    <p:sldId id="263" r:id="rId5"/>
    <p:sldId id="266" r:id="rId6"/>
    <p:sldId id="258" r:id="rId7"/>
    <p:sldId id="264" r:id="rId8"/>
    <p:sldId id="265" r:id="rId9"/>
    <p:sldId id="300" r:id="rId10"/>
    <p:sldId id="320" r:id="rId11"/>
    <p:sldId id="321" r:id="rId12"/>
    <p:sldId id="316" r:id="rId13"/>
    <p:sldId id="313" r:id="rId14"/>
    <p:sldId id="322" r:id="rId15"/>
    <p:sldId id="318" r:id="rId16"/>
    <p:sldId id="319" r:id="rId17"/>
    <p:sldId id="323" r:id="rId18"/>
    <p:sldId id="326" r:id="rId19"/>
    <p:sldId id="324" r:id="rId20"/>
    <p:sldId id="327" r:id="rId21"/>
    <p:sldId id="330" r:id="rId22"/>
    <p:sldId id="331" r:id="rId23"/>
    <p:sldId id="329" r:id="rId24"/>
    <p:sldId id="333" r:id="rId25"/>
    <p:sldId id="334" r:id="rId26"/>
    <p:sldId id="270" r:id="rId2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258"/>
          </p14:sldIdLst>
        </p14:section>
        <p14:section name="마이페이지" id="{77D3ABD9-F6FB-4176-B048-B08E056340EB}">
          <p14:sldIdLst>
            <p14:sldId id="264"/>
          </p14:sldIdLst>
        </p14:section>
        <p14:section name="마이페이지 메인" id="{6D1A6C6C-D1AC-406F-ACAE-4EBD4B5C7769}">
          <p14:sldIdLst>
            <p14:sldId id="265"/>
            <p14:sldId id="300"/>
          </p14:sldIdLst>
        </p14:section>
        <p14:section name="예치금 내역" id="{541FD599-47EC-4815-8B57-3F7A5920AAE9}">
          <p14:sldIdLst>
            <p14:sldId id="320"/>
            <p14:sldId id="321"/>
          </p14:sldIdLst>
        </p14:section>
        <p14:section name="거래원장" id="{FB4CC230-1215-4340-8578-F749540A45D5}">
          <p14:sldIdLst>
            <p14:sldId id="316"/>
            <p14:sldId id="313"/>
            <p14:sldId id="322"/>
          </p14:sldIdLst>
        </p14:section>
        <p14:section name="재입고알림 내역" id="{2C655B57-DE08-4A97-AB13-45AD66DB8BD8}">
          <p14:sldIdLst>
            <p14:sldId id="318"/>
            <p14:sldId id="319"/>
            <p14:sldId id="323"/>
          </p14:sldIdLst>
        </p14:section>
        <p14:section name="배송/결제안내" id="{B912DBA5-0AE5-442C-A949-161320E79E82}">
          <p14:sldIdLst>
            <p14:sldId id="326"/>
            <p14:sldId id="324"/>
          </p14:sldIdLst>
        </p14:section>
        <p14:section name="멤버십 안내" id="{528960BC-52EC-4D42-9110-3A0E3B994FFF}">
          <p14:sldIdLst>
            <p14:sldId id="327"/>
            <p14:sldId id="330"/>
            <p14:sldId id="331"/>
            <p14:sldId id="329"/>
          </p14:sldIdLst>
        </p14:section>
        <p14:section name="쿠폰내역" id="{478051C8-5174-4314-96D7-8224CAC7EDDD}">
          <p14:sldIdLst>
            <p14:sldId id="333"/>
            <p14:sldId id="334"/>
          </p14:sldIdLst>
        </p14:section>
        <p14:section name="END" id="{A5E4DF37-3AF1-4091-99BD-46C0ECD1942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3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7304" autoAdjust="0"/>
  </p:normalViewPr>
  <p:slideViewPr>
    <p:cSldViewPr showGuides="1">
      <p:cViewPr varScale="1">
        <p:scale>
          <a:sx n="115" d="100"/>
          <a:sy n="115" d="100"/>
        </p:scale>
        <p:origin x="1680" y="108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7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0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강남구 강남대로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1544-7947, FAX : 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5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1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659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:a16="http://schemas.microsoft.com/office/drawing/2014/main" xmlns="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2924944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4400" b="1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9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602442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47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5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  <p:sldLayoutId id="2147483737" r:id="rId8"/>
    <p:sldLayoutId id="2147483738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hyperlink" Target="https://www.jwpmall.co.kr/etc/www.inicis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jwpmall.co.kr/etc/delivery.d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JW</a:t>
            </a:r>
            <a:r>
              <a:rPr lang="ko-KR" altLang="en-US" dirty="0"/>
              <a:t>제약</a:t>
            </a:r>
            <a:r>
              <a:rPr lang="en-US" altLang="ko-KR" dirty="0"/>
              <a:t>_FO_11.</a:t>
            </a:r>
            <a:r>
              <a:rPr lang="ko-KR" altLang="en-US" dirty="0"/>
              <a:t>마이페이지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주문정보 </a:t>
            </a:r>
            <a:r>
              <a:rPr lang="en-US" altLang="ko-KR" dirty="0" smtClean="0"/>
              <a:t>&gt; </a:t>
            </a:r>
            <a:r>
              <a:rPr lang="ko-KR" altLang="en-US" dirty="0"/>
              <a:t>거래원장</a:t>
            </a:r>
          </a:p>
        </p:txBody>
      </p:sp>
    </p:spTree>
    <p:extLst>
      <p:ext uri="{BB962C8B-B14F-4D97-AF65-F5344CB8AC3E}">
        <p14:creationId xmlns:p14="http://schemas.microsoft.com/office/powerpoint/2010/main" val="341957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08916"/>
              </p:ext>
            </p:extLst>
          </p:nvPr>
        </p:nvGraphicFramePr>
        <p:xfrm>
          <a:off x="7724950" y="793910"/>
          <a:ext cx="2118956" cy="53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주문정보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거래원장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모바일에서는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엑셀다운로드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반품신청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거래원장 메뉴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주문정보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선택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하단에 반품신청 화면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거래원장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하단에 거래원장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주문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배송내역 내 검색기능과 동일하게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거래원장 화면에서는 회사 선택 항목 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=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중외제약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오픈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시점에는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JW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중외제약만 조회가 가능하고 추후 목록 추가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될 수 있으며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목록이 추가된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콤보박스에서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검색설정 후 조회 클릭시 해당 결과값 하단 리스트 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시 목록 확인이 가능하므로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버튼 상시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수금내역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구분 값에 해당되는 목록만 노출됨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직접선택 검색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영역 펼쳐짐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내역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된 내역이 없는 경우 해당 문구로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주문정보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거래원장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1" name="갈매기형 수장 30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주문정보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4" name="그룹 33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164468" y="5868569"/>
            <a:ext cx="3082467" cy="512759"/>
            <a:chOff x="168636" y="6094330"/>
            <a:chExt cx="3082467" cy="512759"/>
          </a:xfrm>
        </p:grpSpPr>
        <p:sp>
          <p:nvSpPr>
            <p:cNvPr id="38" name="직사각형 37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5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87831"/>
              </p:ext>
            </p:extLst>
          </p:nvPr>
        </p:nvGraphicFramePr>
        <p:xfrm>
          <a:off x="-104458" y="1033942"/>
          <a:ext cx="3325800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844562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952600">
                  <a:extLst>
                    <a:ext uri="{9D8B030D-6E8A-4147-A177-3AD203B41FA5}">
                      <a16:colId xmlns:a16="http://schemas.microsoft.com/office/drawing/2014/main" xmlns="" val="4759660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756385270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반품신청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거래원장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1597701" y="105445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8DE50779-BD6E-0397-D6C8-B9A1B0C4206F}"/>
              </a:ext>
            </a:extLst>
          </p:cNvPr>
          <p:cNvSpPr/>
          <p:nvPr/>
        </p:nvSpPr>
        <p:spPr>
          <a:xfrm>
            <a:off x="164468" y="1379843"/>
            <a:ext cx="3094794" cy="10354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0194" y="1764432"/>
            <a:ext cx="751195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개월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47115" y="1764121"/>
            <a:ext cx="1834913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품명 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17" y="1774403"/>
            <a:ext cx="230596" cy="214126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330194" y="1479811"/>
            <a:ext cx="1483507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중외제약    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93565" y="142091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4323" y="2496355"/>
            <a:ext cx="297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/>
              </a:rPr>
              <a:t> 매출내역   수금내역    채권내역 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88246" y="2101136"/>
            <a:ext cx="1181025" cy="224408"/>
          </a:xfrm>
          <a:prstGeom prst="roundRect">
            <a:avLst>
              <a:gd name="adj" fmla="val 1967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880001" y="214454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570621" y="746492"/>
            <a:ext cx="2903973" cy="226591"/>
            <a:chOff x="252703" y="735271"/>
            <a:chExt cx="2903973" cy="226591"/>
          </a:xfrm>
        </p:grpSpPr>
        <p:sp>
          <p:nvSpPr>
            <p:cNvPr id="80" name="갈매기형 수장 79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주문정보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83" name="그룹 82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3482386" y="5879790"/>
            <a:ext cx="3082467" cy="512759"/>
            <a:chOff x="168636" y="6094330"/>
            <a:chExt cx="3082467" cy="512759"/>
          </a:xfrm>
        </p:grpSpPr>
        <p:sp>
          <p:nvSpPr>
            <p:cNvPr id="87" name="직사각형 8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9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63259"/>
              </p:ext>
            </p:extLst>
          </p:nvPr>
        </p:nvGraphicFramePr>
        <p:xfrm>
          <a:off x="3213460" y="1045163"/>
          <a:ext cx="3325800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844562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952600">
                  <a:extLst>
                    <a:ext uri="{9D8B030D-6E8A-4147-A177-3AD203B41FA5}">
                      <a16:colId xmlns:a16="http://schemas.microsoft.com/office/drawing/2014/main" xmlns="" val="4759660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756385270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반품신청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거래원장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xmlns="" id="{8DE50779-BD6E-0397-D6C8-B9A1B0C4206F}"/>
              </a:ext>
            </a:extLst>
          </p:cNvPr>
          <p:cNvSpPr/>
          <p:nvPr/>
        </p:nvSpPr>
        <p:spPr>
          <a:xfrm>
            <a:off x="3482386" y="1391065"/>
            <a:ext cx="3094794" cy="149787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48112" y="1775653"/>
            <a:ext cx="751195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직접선택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565033" y="1775342"/>
            <a:ext cx="1834913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품명 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935" y="1785624"/>
            <a:ext cx="230596" cy="214126"/>
          </a:xfrm>
          <a:prstGeom prst="rect">
            <a:avLst/>
          </a:prstGeom>
        </p:spPr>
      </p:pic>
      <p:sp>
        <p:nvSpPr>
          <p:cNvPr id="106" name="모서리가 둥근 직사각형 105"/>
          <p:cNvSpPr/>
          <p:nvPr/>
        </p:nvSpPr>
        <p:spPr>
          <a:xfrm>
            <a:off x="3648112" y="1491032"/>
            <a:ext cx="1483507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중외제약    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40824" y="2977823"/>
            <a:ext cx="297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/>
              </a:rPr>
              <a:t> 매출내역   수금내역    채권내역 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50222" y="2497059"/>
            <a:ext cx="1181025" cy="224408"/>
          </a:xfrm>
          <a:prstGeom prst="roundRect">
            <a:avLst>
              <a:gd name="adj" fmla="val 1967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47846" y="2061167"/>
            <a:ext cx="2476984" cy="257889"/>
            <a:chOff x="3647365" y="2141016"/>
            <a:chExt cx="2476984" cy="257889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36473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49892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2024-04-30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74850" y="2145499"/>
              <a:ext cx="246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28" y="2202476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845" y="2204247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4215706" y="401091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9702" y="4010910"/>
            <a:ext cx="1446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조회 후 확인이 가능합니다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38648" y="4011778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조회 내역이 없습니다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3383551" y="172897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3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0410"/>
              </p:ext>
            </p:extLst>
          </p:nvPr>
        </p:nvGraphicFramePr>
        <p:xfrm>
          <a:off x="7724950" y="793910"/>
          <a:ext cx="2118956" cy="298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주문정보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거래원장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모바일에서는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엑셀다운로드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수금내역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채권내역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구분 값에 해당되는 목록만 노출됨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항목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 형태로 노출되며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스와이프하여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확인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 금액은 리스트에 노출된 항목의 합계로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주문정보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거래원장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1" name="갈매기형 수장 30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주문정보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4" name="그룹 33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164468" y="5873667"/>
            <a:ext cx="3082467" cy="512759"/>
            <a:chOff x="168636" y="6094330"/>
            <a:chExt cx="3082467" cy="512759"/>
          </a:xfrm>
        </p:grpSpPr>
        <p:sp>
          <p:nvSpPr>
            <p:cNvPr id="38" name="직사각형 37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5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04458" y="1033942"/>
          <a:ext cx="3325800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844562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952600">
                  <a:extLst>
                    <a:ext uri="{9D8B030D-6E8A-4147-A177-3AD203B41FA5}">
                      <a16:colId xmlns:a16="http://schemas.microsoft.com/office/drawing/2014/main" xmlns="" val="4759660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756385270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반품신청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거래원장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8DE50779-BD6E-0397-D6C8-B9A1B0C4206F}"/>
              </a:ext>
            </a:extLst>
          </p:cNvPr>
          <p:cNvSpPr/>
          <p:nvPr/>
        </p:nvSpPr>
        <p:spPr>
          <a:xfrm>
            <a:off x="164468" y="1379843"/>
            <a:ext cx="3094794" cy="10354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0194" y="1764432"/>
            <a:ext cx="751195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개월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47115" y="1764121"/>
            <a:ext cx="1834913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품명 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17" y="1774403"/>
            <a:ext cx="230596" cy="214126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330194" y="1479811"/>
            <a:ext cx="1483507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중외제약    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4323" y="2496355"/>
            <a:ext cx="297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/>
              </a:rPr>
              <a:t> 매출내역   수금내역    채권내역 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88246" y="2101136"/>
            <a:ext cx="1181025" cy="224408"/>
          </a:xfrm>
          <a:prstGeom prst="roundRect">
            <a:avLst>
              <a:gd name="adj" fmla="val 1967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xmlns="" id="{8DE50779-BD6E-0397-D6C8-B9A1B0C4206F}"/>
              </a:ext>
            </a:extLst>
          </p:cNvPr>
          <p:cNvSpPr/>
          <p:nvPr/>
        </p:nvSpPr>
        <p:spPr>
          <a:xfrm>
            <a:off x="3482386" y="1391065"/>
            <a:ext cx="3094794" cy="149787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800" dirty="0"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48112" y="1775653"/>
            <a:ext cx="751195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직접선택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565033" y="1775342"/>
            <a:ext cx="1834913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품명 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935" y="1785624"/>
            <a:ext cx="230596" cy="214126"/>
          </a:xfrm>
          <a:prstGeom prst="rect">
            <a:avLst/>
          </a:prstGeom>
        </p:spPr>
      </p:pic>
      <p:sp>
        <p:nvSpPr>
          <p:cNvPr id="106" name="모서리가 둥근 직사각형 105"/>
          <p:cNvSpPr/>
          <p:nvPr/>
        </p:nvSpPr>
        <p:spPr>
          <a:xfrm>
            <a:off x="3648112" y="1491032"/>
            <a:ext cx="1483507" cy="224408"/>
          </a:xfrm>
          <a:prstGeom prst="roundRect">
            <a:avLst>
              <a:gd name="adj" fmla="val 1264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중외제약     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40824" y="2977823"/>
            <a:ext cx="2976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/>
              </a:rPr>
              <a:t> 매출내역   수금내역    채권내역 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50222" y="2497059"/>
            <a:ext cx="1181025" cy="224408"/>
          </a:xfrm>
          <a:prstGeom prst="roundRect">
            <a:avLst>
              <a:gd name="adj" fmla="val 1967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47846" y="2061167"/>
            <a:ext cx="2476984" cy="257889"/>
            <a:chOff x="3647365" y="2141016"/>
            <a:chExt cx="2476984" cy="257889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36473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49892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2024-04-30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74850" y="2145499"/>
              <a:ext cx="246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28" y="2202476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845" y="2204247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06" y="5301566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3398148" y="297754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42970"/>
              </p:ext>
            </p:extLst>
          </p:nvPr>
        </p:nvGraphicFramePr>
        <p:xfrm>
          <a:off x="219144" y="2799523"/>
          <a:ext cx="5646937" cy="15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8"/>
                <a:gridCol w="675322"/>
                <a:gridCol w="188774"/>
                <a:gridCol w="575962"/>
                <a:gridCol w="362303"/>
                <a:gridCol w="362303"/>
                <a:gridCol w="553577"/>
                <a:gridCol w="553577"/>
                <a:gridCol w="553577"/>
                <a:gridCol w="553577"/>
                <a:gridCol w="553577"/>
              </a:tblGrid>
              <a:tr h="212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금액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세액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수금금액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채권잔액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2024-03-05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매출내역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제품명 최대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..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CS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59,891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158,250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2024-03-05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수금내역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BAG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59,891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158,250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2024-03-05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수금내역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CS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59,891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158,250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5,989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24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일부 생략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2024-03-05</a:t>
                      </a:r>
                      <a:endParaRPr lang="ko-KR" altLang="en-US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채권내역</a:t>
                      </a:r>
                      <a:endParaRPr lang="ko-KR" altLang="en-US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CS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59,891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5,989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158,250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5,989</a:t>
                      </a:r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24">
                <a:tc gridSpan="7"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계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599,891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899,891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2,587,958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1,589,124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1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18" y="4363001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295129" y="519286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148522" y="274135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2386" y="1112791"/>
            <a:ext cx="13986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직접선택 시 노출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UI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0F7AA84-C35F-F53B-0FEC-D07F8263B102}"/>
              </a:ext>
            </a:extLst>
          </p:cNvPr>
          <p:cNvSpPr/>
          <p:nvPr/>
        </p:nvSpPr>
        <p:spPr>
          <a:xfrm>
            <a:off x="26930" y="246679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72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재입고알림</a:t>
            </a:r>
            <a:r>
              <a:rPr lang="ko-KR" altLang="en-US" dirty="0" smtClean="0"/>
              <a:t>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0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63701"/>
              </p:ext>
            </p:extLst>
          </p:nvPr>
        </p:nvGraphicFramePr>
        <p:xfrm>
          <a:off x="7724950" y="793910"/>
          <a:ext cx="2118956" cy="6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해제 시 목록에서 삭제 처리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발송 정책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기준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제품이 품절상태에서 판매 상태로 변경된 경우 발송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대상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한 모든 회원에게 동시 발송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발송시간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사이에 발송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이외 시간에 판매 상태로 변경된 경우 다음날 오전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시에 일괄 발송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횟수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제한 없이 상품이 판매 상태로 변경 될 시 마다 발송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알림 해제 한 경우에만 해지됨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해제 시 별도 메시지 발송 없으며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삭제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주문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배송내역 내 검색기능과 동일하게 반영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검색설정 후 조회 클릭시 해당 결과값 하단 리스트 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default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오늘이 해당되는 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말일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해제 후 목록에서 삭제처리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신청일시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YYYY-MM-DD HH:SS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신청을 한 상품의 판매처 정보이며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클릭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상세보기 팝업 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가격비교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가격비교 상품 상세보기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일반상품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일반상품 상세보기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알림해제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알림해제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A1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닫히고 신청내역 목록에서 삭제 후 페이지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리셋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해제 시 별도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10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재입고알림</a:t>
            </a:r>
            <a:r>
              <a:rPr lang="ko-KR" altLang="en-US" sz="800" dirty="0" smtClean="0">
                <a:latin typeface="+mn-ea"/>
              </a:rPr>
              <a:t> 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147280" y="156198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3" name="갈매기형 수장 3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+mn-ea"/>
                </a:rPr>
                <a:t>재입고알림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내역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67140" y="1063501"/>
            <a:ext cx="3094794" cy="403999"/>
            <a:chOff x="166018" y="1718182"/>
            <a:chExt cx="3094794" cy="403999"/>
          </a:xfrm>
        </p:grpSpPr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166018" y="1718182"/>
              <a:ext cx="3094794" cy="40399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1744" y="1805617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개월  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248665" y="1805306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입점사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및 제품명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567" y="1815588"/>
              <a:ext cx="230596" cy="214126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45A6A85-03B1-8B70-FD3E-26BC5B2C50C6}"/>
              </a:ext>
            </a:extLst>
          </p:cNvPr>
          <p:cNvSpPr/>
          <p:nvPr/>
        </p:nvSpPr>
        <p:spPr>
          <a:xfrm>
            <a:off x="24272" y="110259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64468" y="5873667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483020" y="5881550"/>
            <a:ext cx="3082467" cy="512759"/>
            <a:chOff x="168636" y="6094330"/>
            <a:chExt cx="3082467" cy="512759"/>
          </a:xfrm>
        </p:grpSpPr>
        <p:sp>
          <p:nvSpPr>
            <p:cNvPr id="66" name="직사각형 6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2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83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63" y="5587639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3914810" y="4575520"/>
            <a:ext cx="2300001" cy="1091871"/>
            <a:chOff x="3292631" y="4641386"/>
            <a:chExt cx="2300001" cy="1091871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3379028" y="4654221"/>
              <a:ext cx="2213604" cy="1079036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75153" y="4872039"/>
              <a:ext cx="2217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재입고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알림이 해제되었습니다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3292631" y="4641386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186365" y="5296435"/>
              <a:ext cx="608469" cy="173325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763539" y="3593518"/>
            <a:ext cx="247996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</a:rPr>
              <a:t>재입고알림</a:t>
            </a:r>
            <a:r>
              <a:rPr lang="ko-KR" altLang="en-US" sz="800" dirty="0" smtClean="0">
                <a:latin typeface="+mn-ea"/>
              </a:rPr>
              <a:t> 내역이 없습니다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1917" y="779293"/>
            <a:ext cx="2903973" cy="226591"/>
            <a:chOff x="252703" y="735271"/>
            <a:chExt cx="2903973" cy="226591"/>
          </a:xfrm>
        </p:grpSpPr>
        <p:sp>
          <p:nvSpPr>
            <p:cNvPr id="93" name="갈매기형 수장 9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+mn-ea"/>
                </a:rPr>
                <a:t>재입고알림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내역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3516207" y="2277971"/>
            <a:ext cx="747575" cy="195814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3480657" y="1052736"/>
            <a:ext cx="3094794" cy="1157503"/>
            <a:chOff x="3480657" y="1721064"/>
            <a:chExt cx="3094794" cy="1157503"/>
          </a:xfrm>
        </p:grpSpPr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3480657" y="1721064"/>
              <a:ext cx="3094794" cy="115750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646383" y="1808500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직접입력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563304" y="1808189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구매번호 및 구매내용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8206" y="1818471"/>
              <a:ext cx="230596" cy="214126"/>
            </a:xfrm>
            <a:prstGeom prst="rect">
              <a:avLst/>
            </a:prstGeom>
          </p:spPr>
        </p:pic>
        <p:sp>
          <p:nvSpPr>
            <p:cNvPr id="106" name="모서리가 둥근 직사각형 105"/>
            <p:cNvSpPr/>
            <p:nvPr/>
          </p:nvSpPr>
          <p:spPr>
            <a:xfrm>
              <a:off x="36473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9892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2024-04-30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74850" y="2145499"/>
              <a:ext cx="246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28" y="2202476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845" y="2204247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모서리가 둥근 직사각형 110"/>
            <p:cNvSpPr/>
            <p:nvPr/>
          </p:nvSpPr>
          <p:spPr>
            <a:xfrm>
              <a:off x="4454238" y="2564414"/>
              <a:ext cx="1181025" cy="224408"/>
            </a:xfrm>
            <a:prstGeom prst="roundRect">
              <a:avLst>
                <a:gd name="adj" fmla="val 19675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조회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모서리가 둥근 직사각형 111"/>
          <p:cNvSpPr/>
          <p:nvPr/>
        </p:nvSpPr>
        <p:spPr>
          <a:xfrm>
            <a:off x="235765" y="1825590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11811"/>
              </p:ext>
            </p:extLst>
          </p:nvPr>
        </p:nvGraphicFramePr>
        <p:xfrm>
          <a:off x="269859" y="1905055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4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입점사명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상품명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모서리가 둥근 직사각형 64">
            <a:extLst>
              <a:ext uri="{FF2B5EF4-FFF2-40B4-BE49-F238E27FC236}">
                <a16:creationId xmlns:a16="http://schemas.microsoft.com/office/drawing/2014/main" xmlns="" id="{7A213F12-4FB8-24BC-7E36-E51996D8F348}"/>
              </a:ext>
            </a:extLst>
          </p:cNvPr>
          <p:cNvSpPr/>
          <p:nvPr/>
        </p:nvSpPr>
        <p:spPr>
          <a:xfrm>
            <a:off x="2625808" y="1900488"/>
            <a:ext cx="509721" cy="172495"/>
          </a:xfrm>
          <a:prstGeom prst="roundRect">
            <a:avLst>
              <a:gd name="adj" fmla="val 1572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알림해제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35765" y="2731669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67319"/>
              </p:ext>
            </p:extLst>
          </p:nvPr>
        </p:nvGraphicFramePr>
        <p:xfrm>
          <a:off x="269859" y="2811134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4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입점사명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상품명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모서리가 둥근 직사각형 64">
            <a:extLst>
              <a:ext uri="{FF2B5EF4-FFF2-40B4-BE49-F238E27FC236}">
                <a16:creationId xmlns:a16="http://schemas.microsoft.com/office/drawing/2014/main" xmlns="" id="{7A213F12-4FB8-24BC-7E36-E51996D8F348}"/>
              </a:ext>
            </a:extLst>
          </p:cNvPr>
          <p:cNvSpPr/>
          <p:nvPr/>
        </p:nvSpPr>
        <p:spPr>
          <a:xfrm>
            <a:off x="2625808" y="2806567"/>
            <a:ext cx="509721" cy="172495"/>
          </a:xfrm>
          <a:prstGeom prst="roundRect">
            <a:avLst>
              <a:gd name="adj" fmla="val 1572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알림해제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35765" y="3619572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02006"/>
              </p:ext>
            </p:extLst>
          </p:nvPr>
        </p:nvGraphicFramePr>
        <p:xfrm>
          <a:off x="269859" y="3699037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4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입점사명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상품명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모서리가 둥근 직사각형 64">
            <a:extLst>
              <a:ext uri="{FF2B5EF4-FFF2-40B4-BE49-F238E27FC236}">
                <a16:creationId xmlns:a16="http://schemas.microsoft.com/office/drawing/2014/main" xmlns="" id="{7A213F12-4FB8-24BC-7E36-E51996D8F348}"/>
              </a:ext>
            </a:extLst>
          </p:cNvPr>
          <p:cNvSpPr/>
          <p:nvPr/>
        </p:nvSpPr>
        <p:spPr>
          <a:xfrm>
            <a:off x="2625808" y="3694470"/>
            <a:ext cx="509721" cy="172495"/>
          </a:xfrm>
          <a:prstGeom prst="roundRect">
            <a:avLst>
              <a:gd name="adj" fmla="val 1572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알림해제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35765" y="4499556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02006"/>
              </p:ext>
            </p:extLst>
          </p:nvPr>
        </p:nvGraphicFramePr>
        <p:xfrm>
          <a:off x="269859" y="4579021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4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입점사명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상품명 최대 한 줄 노출 후 </a:t>
                      </a: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말줄임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처리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모서리가 둥근 직사각형 64">
            <a:extLst>
              <a:ext uri="{FF2B5EF4-FFF2-40B4-BE49-F238E27FC236}">
                <a16:creationId xmlns:a16="http://schemas.microsoft.com/office/drawing/2014/main" xmlns="" id="{7A213F12-4FB8-24BC-7E36-E51996D8F348}"/>
              </a:ext>
            </a:extLst>
          </p:cNvPr>
          <p:cNvSpPr/>
          <p:nvPr/>
        </p:nvSpPr>
        <p:spPr>
          <a:xfrm>
            <a:off x="2625808" y="4574454"/>
            <a:ext cx="509721" cy="172495"/>
          </a:xfrm>
          <a:prstGeom prst="roundRect">
            <a:avLst>
              <a:gd name="adj" fmla="val 1572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알림해제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0351" y="5387596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272" y="155596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8187" y="559211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59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61920"/>
              </p:ext>
            </p:extLst>
          </p:nvPr>
        </p:nvGraphicFramePr>
        <p:xfrm>
          <a:off x="7717630" y="809628"/>
          <a:ext cx="2119314" cy="48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별도 서비스에서 신청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승인 필요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 신청 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문구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즉시 발송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[1b]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신청 일시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YYYY-MM-DD HH:SS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[1c]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 신청 상품 재고 입고 후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문구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 필요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발송정책은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앞장표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정책 참고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[2c] </a:t>
                      </a:r>
                      <a:r>
                        <a:rPr lang="en-US" altLang="ko-KR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상세팝업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7373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063809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 비즈니스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키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네이티브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키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8d74063de22df9dbf61057e219ea8339REST API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키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ec7920449e7dd8c83dc3d130f5328ad6JavaScript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키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eccd885ffdd782654e911ce2b211fe74Admin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키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3fc4145f07c7333d3b6f02cf10db83a9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재입고알림</a:t>
            </a:r>
            <a:r>
              <a:rPr lang="ko-KR" altLang="en-US" sz="800" dirty="0" smtClean="0">
                <a:latin typeface="+mn-ea"/>
              </a:rPr>
              <a:t> 내역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504" y="872716"/>
            <a:ext cx="2484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재입고알림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신청 시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81923" y="85445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4623" y="855006"/>
            <a:ext cx="2484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재입고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알림 상품 재고 입고 안내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620863" y="85445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2480" y="1982743"/>
            <a:ext cx="2916324" cy="2274349"/>
          </a:xfrm>
          <a:prstGeom prst="roundRect">
            <a:avLst>
              <a:gd name="adj" fmla="val 557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9923" y="2120774"/>
            <a:ext cx="2681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[JW</a:t>
            </a:r>
            <a:r>
              <a:rPr lang="ko-KR" altLang="en-US" sz="800" dirty="0" smtClean="0">
                <a:latin typeface="+mn-ea"/>
              </a:rPr>
              <a:t>중외제약</a:t>
            </a:r>
            <a:r>
              <a:rPr lang="en-US" altLang="ko-KR" sz="800" dirty="0" smtClean="0">
                <a:latin typeface="+mn-ea"/>
              </a:rPr>
              <a:t>]</a:t>
            </a:r>
          </a:p>
          <a:p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err="1" smtClean="0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en-US" altLang="ko-KR" sz="800" dirty="0" smtClean="0">
                <a:latin typeface="+mn-ea"/>
              </a:rPr>
              <a:t>{OOO </a:t>
            </a:r>
            <a:r>
              <a:rPr lang="ko-KR" altLang="en-US" sz="800" dirty="0" smtClean="0">
                <a:latin typeface="+mn-ea"/>
              </a:rPr>
              <a:t>고객님</a:t>
            </a:r>
            <a:r>
              <a:rPr lang="en-US" altLang="ko-KR" sz="800" dirty="0" smtClean="0">
                <a:latin typeface="+mn-ea"/>
              </a:rPr>
              <a:t>,</a:t>
            </a:r>
          </a:p>
          <a:p>
            <a:r>
              <a:rPr lang="en-US" altLang="ko-KR" sz="800" dirty="0" smtClean="0">
                <a:latin typeface="+mn-ea"/>
              </a:rPr>
              <a:t>2024-04-02 09:50 </a:t>
            </a:r>
            <a:r>
              <a:rPr lang="ko-KR" altLang="en-US" sz="800" dirty="0" err="1" smtClean="0">
                <a:latin typeface="+mn-ea"/>
              </a:rPr>
              <a:t>재입고알림</a:t>
            </a:r>
            <a:r>
              <a:rPr lang="ko-KR" altLang="en-US" sz="800" dirty="0" smtClean="0">
                <a:latin typeface="+mn-ea"/>
              </a:rPr>
              <a:t> 신청이 완료되었습니다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smtClean="0">
                <a:latin typeface="+mn-ea"/>
              </a:rPr>
              <a:t>상품명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88599" y="1965033"/>
            <a:ext cx="2916324" cy="2274349"/>
          </a:xfrm>
          <a:prstGeom prst="roundRect">
            <a:avLst>
              <a:gd name="adj" fmla="val 384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06042" y="2103064"/>
            <a:ext cx="26814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[JW</a:t>
            </a:r>
            <a:r>
              <a:rPr lang="ko-KR" altLang="en-US" sz="800" dirty="0" smtClean="0">
                <a:latin typeface="+mn-ea"/>
              </a:rPr>
              <a:t>중외제약</a:t>
            </a:r>
            <a:r>
              <a:rPr lang="en-US" altLang="ko-KR" sz="800" dirty="0" smtClean="0">
                <a:latin typeface="+mn-ea"/>
              </a:rPr>
              <a:t>]</a:t>
            </a:r>
          </a:p>
          <a:p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err="1" smtClean="0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en-US" altLang="ko-KR" sz="800" dirty="0" smtClean="0">
                <a:latin typeface="+mn-ea"/>
              </a:rPr>
              <a:t>{OOO </a:t>
            </a:r>
            <a:r>
              <a:rPr lang="ko-KR" altLang="en-US" sz="800" dirty="0" smtClean="0">
                <a:latin typeface="+mn-ea"/>
              </a:rPr>
              <a:t>고객님</a:t>
            </a:r>
            <a:r>
              <a:rPr lang="en-US" altLang="ko-KR" sz="800" dirty="0" smtClean="0">
                <a:latin typeface="+mn-ea"/>
              </a:rPr>
              <a:t>,</a:t>
            </a:r>
          </a:p>
          <a:p>
            <a:r>
              <a:rPr lang="ko-KR" altLang="en-US" sz="800" dirty="0" smtClean="0">
                <a:latin typeface="+mn-ea"/>
              </a:rPr>
              <a:t>신청한 </a:t>
            </a:r>
            <a:r>
              <a:rPr lang="ko-KR" altLang="en-US" sz="800" dirty="0" err="1" smtClean="0">
                <a:latin typeface="+mn-ea"/>
              </a:rPr>
              <a:t>재입고</a:t>
            </a:r>
            <a:r>
              <a:rPr lang="ko-KR" altLang="en-US" sz="800" dirty="0" smtClean="0">
                <a:latin typeface="+mn-ea"/>
              </a:rPr>
              <a:t> 알림 상품이 입고 되었습니다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smtClean="0">
                <a:latin typeface="+mn-ea"/>
              </a:rPr>
              <a:t>인기상품은 조기품절 될 수 있으니 빠른 시간 내에 주문해 주시기 바랍니다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err="1" smtClean="0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smtClean="0">
                <a:latin typeface="+mn-ea"/>
              </a:rPr>
              <a:t>상품명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err="1" smtClean="0">
                <a:latin typeface="+mn-ea"/>
              </a:rPr>
              <a:t>url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줄바꿈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altLang="ko-KR" sz="800" dirty="0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82005" y="2346372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1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03526" y="251916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93163" y="274477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1c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619645" y="2351808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614157" y="306081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610202" y="3233608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2c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Footer &gt;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4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모서리가 둥근 직사각형 146"/>
          <p:cNvSpPr/>
          <p:nvPr/>
        </p:nvSpPr>
        <p:spPr>
          <a:xfrm>
            <a:off x="3545540" y="1646474"/>
            <a:ext cx="2916324" cy="2246788"/>
          </a:xfrm>
          <a:prstGeom prst="roundRect">
            <a:avLst>
              <a:gd name="adj" fmla="val 521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8034"/>
              </p:ext>
            </p:extLst>
          </p:nvPr>
        </p:nvGraphicFramePr>
        <p:xfrm>
          <a:off x="7724950" y="793910"/>
          <a:ext cx="2118956" cy="368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결제안내 분리하여 탭으로 구성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 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상점운영정책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 영역에 등록된 내용으로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디자인은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To-Be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변경룩을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변경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관리자페이지에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배송정책설정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고정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관리자페이지에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교환환불정책설정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배송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 안내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137824" y="141112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smtClean="0"/>
              <a:t>배송안내</a:t>
            </a:r>
            <a:endParaRPr lang="ko-KR" altLang="en-US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3" name="갈매기형 수장 3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배송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결제안내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64468" y="5873667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483020" y="5881550"/>
            <a:ext cx="3082467" cy="512759"/>
            <a:chOff x="168636" y="6094330"/>
            <a:chExt cx="3082467" cy="512759"/>
          </a:xfrm>
        </p:grpSpPr>
        <p:sp>
          <p:nvSpPr>
            <p:cNvPr id="66" name="직사각형 6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2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3561917" y="779293"/>
            <a:ext cx="2903973" cy="226591"/>
            <a:chOff x="252703" y="735271"/>
            <a:chExt cx="2903973" cy="226591"/>
          </a:xfrm>
        </p:grpSpPr>
        <p:sp>
          <p:nvSpPr>
            <p:cNvPr id="93" name="갈매기형 수장 9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배송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결제안내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10995"/>
              </p:ext>
            </p:extLst>
          </p:nvPr>
        </p:nvGraphicFramePr>
        <p:xfrm>
          <a:off x="241755" y="1652183"/>
          <a:ext cx="2903974" cy="132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37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857237"/>
              </a:tblGrid>
              <a:tr h="230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배송업체</a:t>
                      </a:r>
                      <a:endParaRPr lang="en-US" altLang="ko-KR" sz="800" b="1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제이더블유중외제약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최소 주문금액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10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만원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배송지역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서울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경기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인천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주문시간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~ 24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배송완료시간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익일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18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 이전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8294" y="5669073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50704"/>
              </p:ext>
            </p:extLst>
          </p:nvPr>
        </p:nvGraphicFramePr>
        <p:xfrm>
          <a:off x="176897" y="1026212"/>
          <a:ext cx="3070038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9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535019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배송안내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결제안내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35765" y="3029566"/>
            <a:ext cx="3060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 예정일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익일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차익일 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공휴일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   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직배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익일 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공휴일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택배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익일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~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차익일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일요일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휴일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사정에 따라 시간은 변경될 수 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   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176897" y="3919324"/>
            <a:ext cx="169660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err="1" smtClean="0"/>
              <a:t>입점사별</a:t>
            </a:r>
            <a:r>
              <a:rPr lang="ko-KR" altLang="en-US" sz="800" b="1" dirty="0" smtClean="0"/>
              <a:t> 배송정책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40352" y="4160830"/>
            <a:ext cx="2916324" cy="1392406"/>
            <a:chOff x="240352" y="4160830"/>
            <a:chExt cx="2916324" cy="1392406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240352" y="4160830"/>
              <a:ext cx="2916324" cy="1392406"/>
            </a:xfrm>
            <a:prstGeom prst="roundRect">
              <a:avLst>
                <a:gd name="adj" fmla="val 521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1475" y="4248904"/>
              <a:ext cx="1423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입점사명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1474" y="4566003"/>
              <a:ext cx="25736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에디터에 등록된 배송정책 내용 노출</a:t>
              </a: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-2936" y="140125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765" y="393179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3500919" y="141112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smtClean="0"/>
              <a:t>결제안내</a:t>
            </a:r>
            <a:endParaRPr lang="ko-KR" alt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052328" y="5200961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24363"/>
              </p:ext>
            </p:extLst>
          </p:nvPr>
        </p:nvGraphicFramePr>
        <p:xfrm>
          <a:off x="3539992" y="1026212"/>
          <a:ext cx="3070038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9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535019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배송안내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결제안내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3539992" y="4009258"/>
            <a:ext cx="169660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err="1" smtClean="0"/>
              <a:t>입점사별</a:t>
            </a:r>
            <a:r>
              <a:rPr lang="ko-KR" altLang="en-US" sz="800" b="1" dirty="0" smtClean="0"/>
              <a:t> 교환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환불정책</a:t>
            </a:r>
            <a:endParaRPr lang="ko-KR" altLang="en-US" b="1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3603447" y="4250764"/>
            <a:ext cx="2916324" cy="780130"/>
            <a:chOff x="240352" y="4160830"/>
            <a:chExt cx="2916324" cy="780130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40352" y="4160830"/>
              <a:ext cx="2916324" cy="780130"/>
            </a:xfrm>
            <a:prstGeom prst="roundRect">
              <a:avLst>
                <a:gd name="adj" fmla="val 521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1475" y="4248904"/>
              <a:ext cx="1423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입점사명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21474" y="4566003"/>
              <a:ext cx="25736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에디터에 등록된 배송정책 내용 노출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3526049" y="1679408"/>
            <a:ext cx="299372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신용카드 결제를 누르시면 </a:t>
            </a:r>
            <a:r>
              <a:rPr lang="ko-KR" altLang="en-US" sz="700" dirty="0" err="1">
                <a:latin typeface="+mn-ea"/>
                <a:hlinkClick r:id="rId9"/>
              </a:rPr>
              <a:t>이니시스</a:t>
            </a:r>
            <a:r>
              <a:rPr lang="en-US" altLang="ko-KR" sz="700" dirty="0">
                <a:latin typeface="+mn-ea"/>
                <a:hlinkClick r:id="rId9"/>
              </a:rPr>
              <a:t>(www.inicis.com)</a:t>
            </a:r>
            <a:r>
              <a:rPr lang="ko-KR" altLang="en-US" sz="700" dirty="0">
                <a:latin typeface="+mn-ea"/>
              </a:rPr>
              <a:t> 서버를 경유하여 결제하기 위한 신용카드 입력 양식이 나타납니다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이 </a:t>
            </a:r>
            <a:r>
              <a:rPr lang="ko-KR" altLang="en-US" sz="700" dirty="0">
                <a:latin typeface="+mn-ea"/>
              </a:rPr>
              <a:t>입력양식에는 자신의 신용카드 종류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카드번호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유효기간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 err="1" smtClean="0">
                <a:latin typeface="+mn-ea"/>
              </a:rPr>
              <a:t>할부개월</a:t>
            </a:r>
            <a:r>
              <a:rPr lang="ko-KR" altLang="en-US" sz="700" dirty="0" smtClean="0">
                <a:latin typeface="+mn-ea"/>
              </a:rPr>
              <a:t> 수를 </a:t>
            </a:r>
            <a:r>
              <a:rPr lang="ko-KR" altLang="en-US" sz="700" dirty="0">
                <a:latin typeface="+mn-ea"/>
              </a:rPr>
              <a:t>입력하고 결제요청을 누르면 결제승인결과와 구입내역이 화면에 나타납니다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이로써 </a:t>
            </a:r>
            <a:r>
              <a:rPr lang="ko-KR" altLang="en-US" sz="700" dirty="0">
                <a:latin typeface="+mn-ea"/>
              </a:rPr>
              <a:t>정상적으로 주문과 결제가 끝나게 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신용카드와 </a:t>
            </a:r>
            <a:r>
              <a:rPr lang="ko-KR" altLang="en-US" sz="700" dirty="0">
                <a:latin typeface="+mn-ea"/>
              </a:rPr>
              <a:t>관련된 정보는 </a:t>
            </a:r>
            <a:r>
              <a:rPr lang="ko-KR" altLang="en-US" sz="700" dirty="0">
                <a:latin typeface="+mn-ea"/>
                <a:hlinkClick r:id="rId9"/>
              </a:rPr>
              <a:t> </a:t>
            </a:r>
            <a:r>
              <a:rPr lang="ko-KR" altLang="en-US" sz="700" dirty="0" err="1">
                <a:latin typeface="+mn-ea"/>
                <a:hlinkClick r:id="rId9"/>
              </a:rPr>
              <a:t>이니시스</a:t>
            </a:r>
            <a:r>
              <a:rPr lang="en-US" altLang="ko-KR" sz="700" dirty="0">
                <a:latin typeface="+mn-ea"/>
                <a:hlinkClick r:id="rId9"/>
              </a:rPr>
              <a:t>(www.inicis.com) </a:t>
            </a:r>
            <a:r>
              <a:rPr lang="ko-KR" altLang="en-US" sz="700" dirty="0" smtClean="0">
                <a:latin typeface="+mn-ea"/>
              </a:rPr>
              <a:t>에서 </a:t>
            </a:r>
            <a:r>
              <a:rPr lang="ko-KR" altLang="en-US" sz="700" dirty="0">
                <a:latin typeface="+mn-ea"/>
              </a:rPr>
              <a:t>관리하므로 쇼핑몰사업자는 열람을 할 수가 없으니 안심하고 결제하셔도 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신용카드 결제 후 </a:t>
            </a:r>
            <a:r>
              <a:rPr lang="ko-KR" altLang="en-US" sz="700" dirty="0">
                <a:latin typeface="+mn-ea"/>
              </a:rPr>
              <a:t>취소는 관리자에게 직접전화를 하셔야 가능합니다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기타 </a:t>
            </a:r>
            <a:r>
              <a:rPr lang="ko-KR" altLang="en-US" sz="700" dirty="0">
                <a:latin typeface="+mn-ea"/>
              </a:rPr>
              <a:t>배송에 관한 문의는 </a:t>
            </a:r>
            <a:r>
              <a:rPr lang="en-US" altLang="ko-KR" sz="700" b="1" u="sng" dirty="0" smtClean="0">
                <a:latin typeface="+mn-ea"/>
              </a:rPr>
              <a:t>1:1</a:t>
            </a:r>
            <a:r>
              <a:rPr lang="ko-KR" altLang="en-US" sz="700" b="1" u="sng" dirty="0" smtClean="0">
                <a:latin typeface="+mn-ea"/>
              </a:rPr>
              <a:t>문의</a:t>
            </a:r>
            <a:r>
              <a:rPr lang="ko-KR" altLang="en-US" sz="700" b="1" dirty="0" smtClean="0">
                <a:latin typeface="+mn-ea"/>
              </a:rPr>
              <a:t> </a:t>
            </a:r>
            <a:r>
              <a:rPr lang="ko-KR" altLang="en-US" sz="700" dirty="0" smtClean="0">
                <a:latin typeface="+mn-ea"/>
              </a:rPr>
              <a:t>또는</a:t>
            </a:r>
            <a:r>
              <a:rPr lang="ko-KR" altLang="en-US" sz="700" b="1" dirty="0" smtClean="0">
                <a:latin typeface="+mn-ea"/>
              </a:rPr>
              <a:t> 고객센터</a:t>
            </a:r>
            <a:r>
              <a:rPr lang="en-US" altLang="ko-KR" sz="700" b="1" dirty="0">
                <a:latin typeface="+mn-ea"/>
              </a:rPr>
              <a:t>(</a:t>
            </a:r>
            <a:r>
              <a:rPr lang="en-US" altLang="ko-KR" sz="700" b="1" dirty="0" smtClean="0">
                <a:latin typeface="+mn-ea"/>
              </a:rPr>
              <a:t>02-840-6907)</a:t>
            </a:r>
            <a:r>
              <a:rPr lang="ko-KR" altLang="en-US" sz="700" dirty="0" smtClean="0">
                <a:latin typeface="+mn-ea"/>
              </a:rPr>
              <a:t>로 연락 주시면 </a:t>
            </a:r>
            <a:r>
              <a:rPr lang="ko-KR" altLang="en-US" sz="700" dirty="0">
                <a:latin typeface="+mn-ea"/>
              </a:rPr>
              <a:t>자세히 알려드립니다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 smtClean="0">
              <a:latin typeface="+mn-ea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315616" y="141428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14007" y="401381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460" y="547520"/>
            <a:ext cx="7602454" cy="6157844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고객센터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배송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결제 안내 화면 동일 사용으로 확정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(2024.05.14)</a:t>
            </a:r>
          </a:p>
          <a:p>
            <a:pPr algn="ctr"/>
            <a:endParaRPr lang="ko-KR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79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멤버십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5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멤버십 등급 산정 기준 및 정책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045" y="584684"/>
            <a:ext cx="3806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멤버십 등급 구분 및 산정 기준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38484"/>
              </p:ext>
            </p:extLst>
          </p:nvPr>
        </p:nvGraphicFramePr>
        <p:xfrm>
          <a:off x="246219" y="908720"/>
          <a:ext cx="9243285" cy="215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33"/>
                <a:gridCol w="7668852"/>
              </a:tblGrid>
              <a:tr h="6019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개인별 기간 측정이 아닌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분기말 해당 시점에 전체 고객 등급 평가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- 1,2,3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4,5,6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7,8,9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10,11,12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산정시점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분기말에 전체 고객 등급 평가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 ~ 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24:00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1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산정 기준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분기별 주문 금액에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따라 산정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주문금액은 총 주문금액에서 할인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금액을 제외한 금액으로 산정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운영 등급 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BASIC(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FAMILY, SILVER, GOLD, DIAMOND, VIP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구분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등급별 차등 혜택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포인트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등 차등 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83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공통 혜택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프로모션을 통한 추가 혜택 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045" y="3301545"/>
            <a:ext cx="335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등급별 혜택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00215"/>
              </p:ext>
            </p:extLst>
          </p:nvPr>
        </p:nvGraphicFramePr>
        <p:xfrm>
          <a:off x="258356" y="3628285"/>
          <a:ext cx="9231149" cy="316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337"/>
                <a:gridCol w="1436071"/>
                <a:gridCol w="1080120"/>
                <a:gridCol w="1326861"/>
                <a:gridCol w="1417920"/>
                <a:gridCol w="1417920"/>
                <a:gridCol w="1417920"/>
              </a:tblGrid>
              <a:tr h="249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등급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BASIC(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FAMILY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SILVER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GOLD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DIAMOND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VIP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금액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미만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499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999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1,499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1,500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3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등급별 차등 혜택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 쿠폰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가입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주문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순차적 지급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승급 후 첫 주문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순차적 지급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각 쿠폰은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에서 대상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금액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 기간 설정 가능함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(*ex. 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만원 쿠폰 지급이 아닌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5,000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X 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승급 후 첫 주문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순차적 지급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각 쿠폰은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에서 대상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금액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 기간 설정 가능함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(*ex. 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만원 쿠폰 지급이 아닌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5,000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X 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등급별 차등 혜택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무료 쿠폰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무료 반품 쿠폰 제공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제품만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등급별 차등 혜택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선구매 금액 차등 예정이었으나 공정거래법 우려되어 ‘출석체크 이벤트’로 진행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1) working day(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제외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주차까지 출석체크 완료하면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무료 반품 쿠폰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할인쿠폰 지급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주차까지 완료하면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생활건강 제품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화장품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 등 지급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금액은 만원 이하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ref. https://m.cjwellcare.com/plan/2023/04/project_attend.html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공통혜택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선구매 및 카드 즉시할인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및 프로모션을 통한 추가 혜택 제공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xmlns="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:a16="http://schemas.microsoft.com/office/drawing/2014/main" xmlns="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xmlns="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:a16="http://schemas.microsoft.com/office/drawing/2014/main" xmlns="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:a16="http://schemas.microsoft.com/office/drawing/2014/main" xmlns="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xmlns="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:a16="http://schemas.microsoft.com/office/drawing/2014/main" xmlns="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xmlns="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:a16="http://schemas.microsoft.com/office/drawing/2014/main" xmlns="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xmlns="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xmlns="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:a16="http://schemas.microsoft.com/office/drawing/2014/main" xmlns="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xmlns="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xmlns="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xmlns="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:a16="http://schemas.microsoft.com/office/drawing/2014/main" xmlns="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:a16="http://schemas.microsoft.com/office/drawing/2014/main" xmlns="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:a16="http://schemas.microsoft.com/office/drawing/2014/main" xmlns="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:a16="http://schemas.microsoft.com/office/drawing/2014/main" xmlns="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:a16="http://schemas.microsoft.com/office/drawing/2014/main" xmlns="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:a16="http://schemas.microsoft.com/office/drawing/2014/main" xmlns="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:a16="http://schemas.microsoft.com/office/drawing/2014/main" xmlns="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:a16="http://schemas.microsoft.com/office/drawing/2014/main" xmlns="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:a16="http://schemas.microsoft.com/office/drawing/2014/main" xmlns="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xmlns="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xmlns="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:a16="http://schemas.microsoft.com/office/drawing/2014/main" xmlns="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:a16="http://schemas.microsoft.com/office/drawing/2014/main" xmlns="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:a16="http://schemas.microsoft.com/office/drawing/2014/main" xmlns="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:a16="http://schemas.microsoft.com/office/drawing/2014/main" xmlns="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:a16="http://schemas.microsoft.com/office/drawing/2014/main" xmlns="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:a16="http://schemas.microsoft.com/office/drawing/2014/main" xmlns="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:a16="http://schemas.microsoft.com/office/drawing/2014/main" xmlns="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:a16="http://schemas.microsoft.com/office/drawing/2014/main" xmlns="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:a16="http://schemas.microsoft.com/office/drawing/2014/main" xmlns="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:a16="http://schemas.microsoft.com/office/drawing/2014/main" xmlns="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:a16="http://schemas.microsoft.com/office/drawing/2014/main" xmlns="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:a16="http://schemas.microsoft.com/office/drawing/2014/main" xmlns="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:a16="http://schemas.microsoft.com/office/drawing/2014/main" xmlns="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:a16="http://schemas.microsoft.com/office/drawing/2014/main" xmlns="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:a16="http://schemas.microsoft.com/office/drawing/2014/main" xmlns="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:a16="http://schemas.microsoft.com/office/drawing/2014/main" xmlns="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:a16="http://schemas.microsoft.com/office/drawing/2014/main" xmlns="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:a16="http://schemas.microsoft.com/office/drawing/2014/main" xmlns="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:a16="http://schemas.microsoft.com/office/drawing/2014/main" xmlns="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:a16="http://schemas.microsoft.com/office/drawing/2014/main" xmlns="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xmlns="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xmlns="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xmlns="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xmlns="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xmlns="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등급별 아이콘 노출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6516" y="1659558"/>
            <a:ext cx="779851" cy="731739"/>
            <a:chOff x="2775111" y="1400539"/>
            <a:chExt cx="779851" cy="731739"/>
          </a:xfrm>
        </p:grpSpPr>
        <p:sp>
          <p:nvSpPr>
            <p:cNvPr id="4" name="육각형 3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일반회원</a:t>
              </a:r>
              <a:endPara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26408" y="1659558"/>
            <a:ext cx="779851" cy="731739"/>
            <a:chOff x="2775111" y="1400539"/>
            <a:chExt cx="779851" cy="731739"/>
          </a:xfrm>
        </p:grpSpPr>
        <p:sp>
          <p:nvSpPr>
            <p:cNvPr id="13" name="육각형 12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FAMILY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54419" y="1659558"/>
            <a:ext cx="779851" cy="731739"/>
            <a:chOff x="2775111" y="1400539"/>
            <a:chExt cx="779851" cy="731739"/>
          </a:xfrm>
        </p:grpSpPr>
        <p:sp>
          <p:nvSpPr>
            <p:cNvPr id="17" name="육각형 16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SILVER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980797" y="1661896"/>
            <a:ext cx="779851" cy="731739"/>
            <a:chOff x="2775111" y="1400539"/>
            <a:chExt cx="779851" cy="731739"/>
          </a:xfrm>
        </p:grpSpPr>
        <p:sp>
          <p:nvSpPr>
            <p:cNvPr id="21" name="육각형 20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GOLD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128396" y="1659558"/>
            <a:ext cx="779851" cy="731739"/>
            <a:chOff x="2775111" y="1400539"/>
            <a:chExt cx="779851" cy="731739"/>
          </a:xfrm>
        </p:grpSpPr>
        <p:sp>
          <p:nvSpPr>
            <p:cNvPr id="25" name="육각형 24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DIAMOND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24737" y="1659558"/>
            <a:ext cx="779851" cy="731739"/>
            <a:chOff x="2775111" y="1400539"/>
            <a:chExt cx="779851" cy="731739"/>
          </a:xfrm>
        </p:grpSpPr>
        <p:sp>
          <p:nvSpPr>
            <p:cNvPr id="29" name="육각형 28"/>
            <p:cNvSpPr/>
            <p:nvPr/>
          </p:nvSpPr>
          <p:spPr>
            <a:xfrm rot="5400000">
              <a:off x="2906890" y="1406659"/>
              <a:ext cx="516295" cy="504056"/>
            </a:xfrm>
            <a:prstGeom prst="hexagon">
              <a:avLst>
                <a:gd name="adj" fmla="val 29692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60896" y="1535576"/>
              <a:ext cx="408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5111" y="1916834"/>
              <a:ext cx="779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VIP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5" y="2590712"/>
            <a:ext cx="5688889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70195"/>
              </p:ext>
            </p:extLst>
          </p:nvPr>
        </p:nvGraphicFramePr>
        <p:xfrm>
          <a:off x="7724950" y="793910"/>
          <a:ext cx="2118956" cy="22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안내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추가 화면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회원 멤버십 등급 안내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회원의 현재 분기 등급 정보 안내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등급별 멤버십 혜택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 혜택에 대한 내용은 아래 표 확인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멤버십 안내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3" name="갈매기형 수장 3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멤버십안내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126" name="모서리가 둥근 직사각형 125"/>
          <p:cNvSpPr/>
          <p:nvPr/>
        </p:nvSpPr>
        <p:spPr>
          <a:xfrm>
            <a:off x="217276" y="1079625"/>
            <a:ext cx="2983035" cy="2712080"/>
          </a:xfrm>
          <a:prstGeom prst="roundRect">
            <a:avLst>
              <a:gd name="adj" fmla="val 187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err="1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2045" y="1121737"/>
            <a:ext cx="25974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</a:rPr>
              <a:t>제이더블유중외제약주식회사</a:t>
            </a:r>
            <a:r>
              <a:rPr lang="ko-KR" altLang="en-US" sz="800" dirty="0" smtClean="0">
                <a:latin typeface="+mn-ea"/>
              </a:rPr>
              <a:t>님</a:t>
            </a:r>
            <a:r>
              <a:rPr lang="en-US" altLang="ko-KR" sz="800" dirty="0" smtClean="0">
                <a:latin typeface="+mn-ea"/>
              </a:rPr>
              <a:t>,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4</a:t>
            </a:r>
            <a:r>
              <a:rPr lang="ko-KR" altLang="en-US" sz="1000" b="1" dirty="0">
                <a:latin typeface="+mn-ea"/>
              </a:rPr>
              <a:t>월 멤버십 등급은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FAMILY</a:t>
            </a:r>
            <a:r>
              <a:rPr lang="ko-KR" altLang="en-US" sz="1000" b="1" dirty="0" smtClean="0">
                <a:latin typeface="+mn-ea"/>
              </a:rPr>
              <a:t>입니다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0030" y="3212647"/>
            <a:ext cx="2907840" cy="462596"/>
            <a:chOff x="268185" y="1700808"/>
            <a:chExt cx="2907840" cy="462596"/>
          </a:xfrm>
        </p:grpSpPr>
        <p:sp>
          <p:nvSpPr>
            <p:cNvPr id="129" name="직사각형 128"/>
            <p:cNvSpPr/>
            <p:nvPr/>
          </p:nvSpPr>
          <p:spPr>
            <a:xfrm>
              <a:off x="268186" y="1771844"/>
              <a:ext cx="2864842" cy="63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68185" y="1779727"/>
              <a:ext cx="38065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552715" y="1700808"/>
              <a:ext cx="176519" cy="1877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12576" y="1947960"/>
              <a:ext cx="286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FAMILY       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SILVER       GOLD       DIAMOND       VIP</a:t>
              </a:r>
              <a:endPara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359671" y="1700808"/>
            <a:ext cx="2684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0356F9C-4B5E-42F2-BFFA-23D5B77D87BE}"/>
              </a:ext>
            </a:extLst>
          </p:cNvPr>
          <p:cNvSpPr txBox="1"/>
          <p:nvPr/>
        </p:nvSpPr>
        <p:spPr>
          <a:xfrm>
            <a:off x="220881" y="3957865"/>
            <a:ext cx="967179" cy="232747"/>
          </a:xfrm>
          <a:prstGeom prst="rect">
            <a:avLst/>
          </a:prstGeom>
          <a:noFill/>
        </p:spPr>
        <p:txBody>
          <a:bodyPr vert="horz" wrap="none" lIns="36000" tIns="36000" rIns="36000" bIns="36000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b="1" dirty="0" smtClean="0">
                <a:latin typeface="+mn-ea"/>
              </a:rPr>
              <a:t>등급별 멤버십 혜택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39332" y="4237582"/>
            <a:ext cx="29063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멤버십 등급은 분기별 주문금액을 기준으로 산정됩니다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멤버십 등급 기준을 충족하지 못할 경우 등급이 하향될 수 있으며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등급별 혜택은 당사 정책에 따라 변동될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3484" y="1112783"/>
            <a:ext cx="216000" cy="225245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570949" y="968523"/>
            <a:ext cx="2916324" cy="3510589"/>
            <a:chOff x="240352" y="4160829"/>
            <a:chExt cx="2916324" cy="3510589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240352" y="4160829"/>
              <a:ext cx="2916324" cy="3510589"/>
            </a:xfrm>
            <a:prstGeom prst="roundRect">
              <a:avLst>
                <a:gd name="adj" fmla="val 2688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1475" y="4248904"/>
              <a:ext cx="1423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BASIC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475" y="4486010"/>
              <a:ext cx="25736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산정기준 </a:t>
              </a:r>
              <a:r>
                <a:rPr lang="en-US" altLang="ko-KR" sz="800" dirty="0" smtClean="0">
                  <a:latin typeface="+mn-ea"/>
                </a:rPr>
                <a:t>: </a:t>
              </a:r>
              <a:r>
                <a:rPr lang="ko-KR" altLang="en-US" sz="800" dirty="0" smtClean="0">
                  <a:latin typeface="+mn-ea"/>
                </a:rPr>
                <a:t>신규 가입 시</a:t>
              </a:r>
              <a:endParaRPr lang="en-US" altLang="ko-KR" sz="800" dirty="0" smtClean="0">
                <a:latin typeface="+mn-ea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+mn-ea"/>
                </a:rPr>
                <a:t>산정기간 분기별 말일 산정</a:t>
              </a:r>
              <a:endParaRPr lang="en-US" altLang="ko-KR" sz="800" dirty="0" smtClean="0"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 </a:t>
              </a:r>
              <a:r>
                <a:rPr lang="en-US" altLang="ko-KR" sz="800" dirty="0" smtClean="0">
                  <a:latin typeface="+mn-ea"/>
                </a:rPr>
                <a:t>&gt; 1</a:t>
              </a:r>
              <a:r>
                <a:rPr lang="ko-KR" altLang="en-US" sz="800" dirty="0" smtClean="0">
                  <a:latin typeface="+mn-ea"/>
                </a:rPr>
                <a:t>분기 </a:t>
              </a:r>
              <a:r>
                <a:rPr lang="en-US" altLang="ko-KR" sz="800" dirty="0" smtClean="0">
                  <a:latin typeface="+mn-ea"/>
                </a:rPr>
                <a:t>: 1</a:t>
              </a:r>
              <a:r>
                <a:rPr lang="ko-KR" altLang="en-US" sz="800" dirty="0" smtClean="0">
                  <a:latin typeface="+mn-ea"/>
                </a:rPr>
                <a:t>월</a:t>
              </a:r>
              <a:r>
                <a:rPr lang="en-US" altLang="ko-KR" sz="800" dirty="0" smtClean="0">
                  <a:latin typeface="+mn-ea"/>
                </a:rPr>
                <a:t>~3</a:t>
              </a:r>
              <a:r>
                <a:rPr lang="ko-KR" altLang="en-US" sz="800" dirty="0" smtClean="0">
                  <a:latin typeface="+mn-ea"/>
                </a:rPr>
                <a:t>월</a:t>
              </a:r>
              <a:endParaRPr lang="en-US" altLang="ko-KR" sz="8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 &gt; </a:t>
              </a:r>
              <a:r>
                <a:rPr lang="en-US" altLang="ko-KR" sz="800" dirty="0" smtClean="0">
                  <a:latin typeface="+mn-ea"/>
                </a:rPr>
                <a:t>2</a:t>
              </a:r>
              <a:r>
                <a:rPr lang="ko-KR" altLang="en-US" sz="800" dirty="0" smtClean="0">
                  <a:latin typeface="+mn-ea"/>
                </a:rPr>
                <a:t>분기 </a:t>
              </a:r>
              <a:r>
                <a:rPr lang="en-US" altLang="ko-KR" sz="800" dirty="0">
                  <a:latin typeface="+mn-ea"/>
                </a:rPr>
                <a:t>: </a:t>
              </a:r>
              <a:r>
                <a:rPr lang="en-US" altLang="ko-KR" sz="800" dirty="0" smtClean="0">
                  <a:latin typeface="+mn-ea"/>
                </a:rPr>
                <a:t>4</a:t>
              </a:r>
              <a:r>
                <a:rPr lang="ko-KR" altLang="en-US" sz="800" dirty="0" smtClean="0">
                  <a:latin typeface="+mn-ea"/>
                </a:rPr>
                <a:t>월</a:t>
              </a:r>
              <a:r>
                <a:rPr lang="en-US" altLang="ko-KR" sz="800" dirty="0" smtClean="0">
                  <a:latin typeface="+mn-ea"/>
                </a:rPr>
                <a:t>~6</a:t>
              </a:r>
              <a:r>
                <a:rPr lang="ko-KR" altLang="en-US" sz="800" dirty="0" smtClean="0">
                  <a:latin typeface="+mn-ea"/>
                </a:rPr>
                <a:t>월</a:t>
              </a:r>
              <a:endParaRPr lang="en-US" altLang="ko-KR" sz="8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 &gt; </a:t>
              </a:r>
              <a:r>
                <a:rPr lang="en-US" altLang="ko-KR" sz="800" dirty="0" smtClean="0">
                  <a:latin typeface="+mn-ea"/>
                </a:rPr>
                <a:t>3</a:t>
              </a:r>
              <a:r>
                <a:rPr lang="ko-KR" altLang="en-US" sz="800" dirty="0" smtClean="0">
                  <a:latin typeface="+mn-ea"/>
                </a:rPr>
                <a:t>분기 </a:t>
              </a:r>
              <a:r>
                <a:rPr lang="en-US" altLang="ko-KR" sz="800" dirty="0">
                  <a:latin typeface="+mn-ea"/>
                </a:rPr>
                <a:t>: </a:t>
              </a:r>
              <a:r>
                <a:rPr lang="en-US" altLang="ko-KR" sz="800" dirty="0" smtClean="0">
                  <a:latin typeface="+mn-ea"/>
                </a:rPr>
                <a:t>7</a:t>
              </a:r>
              <a:r>
                <a:rPr lang="ko-KR" altLang="en-US" sz="800" dirty="0" smtClean="0">
                  <a:latin typeface="+mn-ea"/>
                </a:rPr>
                <a:t>월</a:t>
              </a:r>
              <a:r>
                <a:rPr lang="en-US" altLang="ko-KR" sz="800" dirty="0" smtClean="0">
                  <a:latin typeface="+mn-ea"/>
                </a:rPr>
                <a:t>~9</a:t>
              </a:r>
              <a:r>
                <a:rPr lang="ko-KR" altLang="en-US" sz="800" dirty="0" smtClean="0">
                  <a:latin typeface="+mn-ea"/>
                </a:rPr>
                <a:t>월</a:t>
              </a:r>
              <a:endParaRPr lang="en-US" altLang="ko-KR" sz="8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 </a:t>
              </a:r>
              <a:r>
                <a:rPr lang="en-US" altLang="ko-KR" sz="800" dirty="0">
                  <a:latin typeface="+mn-ea"/>
                </a:rPr>
                <a:t>&gt; </a:t>
              </a:r>
              <a:r>
                <a:rPr lang="en-US" altLang="ko-KR" sz="800" dirty="0" smtClean="0">
                  <a:latin typeface="+mn-ea"/>
                </a:rPr>
                <a:t>4</a:t>
              </a:r>
              <a:r>
                <a:rPr lang="ko-KR" altLang="en-US" sz="800" dirty="0" smtClean="0">
                  <a:latin typeface="+mn-ea"/>
                </a:rPr>
                <a:t>분기 </a:t>
              </a:r>
              <a:r>
                <a:rPr lang="en-US" altLang="ko-KR" sz="800" dirty="0">
                  <a:latin typeface="+mn-ea"/>
                </a:rPr>
                <a:t>: </a:t>
              </a:r>
              <a:r>
                <a:rPr lang="en-US" altLang="ko-KR" sz="800" dirty="0" smtClean="0">
                  <a:latin typeface="+mn-ea"/>
                </a:rPr>
                <a:t>10</a:t>
              </a:r>
              <a:r>
                <a:rPr lang="ko-KR" altLang="en-US" sz="800" dirty="0" smtClean="0">
                  <a:latin typeface="+mn-ea"/>
                </a:rPr>
                <a:t>월</a:t>
              </a:r>
              <a:r>
                <a:rPr lang="en-US" altLang="ko-KR" sz="800" dirty="0" smtClean="0">
                  <a:latin typeface="+mn-ea"/>
                </a:rPr>
                <a:t>~12</a:t>
              </a:r>
              <a:r>
                <a:rPr lang="ko-KR" altLang="en-US" sz="800" dirty="0" smtClean="0">
                  <a:latin typeface="+mn-ea"/>
                </a:rPr>
                <a:t>월</a:t>
              </a:r>
              <a:endParaRPr lang="en-US" altLang="ko-KR" sz="800" dirty="0"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800" dirty="0" smtClean="0">
                <a:latin typeface="+mn-ea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695085" y="3305092"/>
            <a:ext cx="2487613" cy="707886"/>
            <a:chOff x="356877" y="5637368"/>
            <a:chExt cx="2487613" cy="707886"/>
          </a:xfrm>
        </p:grpSpPr>
        <p:sp>
          <p:nvSpPr>
            <p:cNvPr id="165" name="TextBox 164"/>
            <p:cNvSpPr txBox="1"/>
            <p:nvPr/>
          </p:nvSpPr>
          <p:spPr>
            <a:xfrm>
              <a:off x="356877" y="5637368"/>
              <a:ext cx="947218" cy="43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&lt; </a:t>
              </a:r>
              <a:r>
                <a:rPr lang="ko-KR" altLang="en-US" sz="800" b="1" dirty="0" smtClean="0">
                  <a:latin typeface="+mn-ea"/>
                </a:rPr>
                <a:t>혜택 </a:t>
              </a:r>
              <a:r>
                <a:rPr lang="en-US" altLang="ko-KR" sz="800" b="1" dirty="0" smtClean="0">
                  <a:latin typeface="+mn-ea"/>
                </a:rPr>
                <a:t>1 &gt;</a:t>
              </a:r>
            </a:p>
            <a:p>
              <a:pPr algn="l">
                <a:lnSpc>
                  <a:spcPct val="150000"/>
                </a:lnSpc>
              </a:pP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304094" y="5637368"/>
              <a:ext cx="15403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주문할인 쿠폰 총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5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만원 지급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latinLnBrk="1"/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첫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가입 축하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만원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첫 주문할인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만원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 </a:t>
              </a:r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재주문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할인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만원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695085" y="4122600"/>
            <a:ext cx="2487613" cy="461665"/>
            <a:chOff x="356877" y="5637368"/>
            <a:chExt cx="2487613" cy="461665"/>
          </a:xfrm>
        </p:grpSpPr>
        <p:sp>
          <p:nvSpPr>
            <p:cNvPr id="163" name="TextBox 162"/>
            <p:cNvSpPr txBox="1"/>
            <p:nvPr/>
          </p:nvSpPr>
          <p:spPr>
            <a:xfrm>
              <a:off x="356877" y="5637368"/>
              <a:ext cx="947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&lt; </a:t>
              </a:r>
              <a:r>
                <a:rPr lang="ko-KR" altLang="en-US" sz="800" b="1" dirty="0" smtClean="0">
                  <a:latin typeface="+mn-ea"/>
                </a:rPr>
                <a:t>혜택 </a:t>
              </a:r>
              <a:r>
                <a:rPr lang="en-US" altLang="ko-KR" sz="800" b="1" dirty="0">
                  <a:latin typeface="+mn-ea"/>
                </a:rPr>
                <a:t>2</a:t>
              </a:r>
              <a:r>
                <a:rPr lang="en-US" altLang="ko-KR" sz="800" b="1" dirty="0" smtClean="0">
                  <a:latin typeface="+mn-ea"/>
                </a:rPr>
                <a:t> &gt;</a:t>
              </a:r>
            </a:p>
            <a:p>
              <a:pPr algn="l">
                <a:lnSpc>
                  <a:spcPct val="150000"/>
                </a:lnSpc>
              </a:pP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04094" y="5637368"/>
              <a:ext cx="154039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무료 반품쿠폰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0" name="타원 16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358884" y="927860"/>
            <a:ext cx="216000" cy="225245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77642" y="6256724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9174" y="1814234"/>
            <a:ext cx="1208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{N}</a:t>
            </a:r>
            <a:r>
              <a:rPr lang="ko-KR" altLang="en-US" sz="800" dirty="0" smtClean="0">
                <a:latin typeface="+mn-ea"/>
              </a:rPr>
              <a:t>월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주문금액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2,500,000</a:t>
            </a:r>
            <a:r>
              <a:rPr lang="ko-KR" altLang="en-US" sz="800" dirty="0" smtClean="0">
                <a:latin typeface="+mn-ea"/>
              </a:rPr>
              <a:t>원</a:t>
            </a:r>
          </a:p>
        </p:txBody>
      </p:sp>
      <p:cxnSp>
        <p:nvCxnSpPr>
          <p:cNvPr id="88" name="직선 연결선 87"/>
          <p:cNvCxnSpPr/>
          <p:nvPr/>
        </p:nvCxnSpPr>
        <p:spPr>
          <a:xfrm>
            <a:off x="1692511" y="1777367"/>
            <a:ext cx="0" cy="5715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94261" y="176995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97027" y="1815861"/>
            <a:ext cx="1208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{N}</a:t>
            </a:r>
            <a:r>
              <a:rPr lang="ko-KR" altLang="en-US" sz="800" dirty="0" smtClean="0">
                <a:latin typeface="+mn-ea"/>
              </a:rPr>
              <a:t>분기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주문금액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2,500,000</a:t>
            </a:r>
            <a:r>
              <a:rPr lang="ko-KR" altLang="en-US" sz="800" dirty="0" smtClean="0">
                <a:latin typeface="+mn-ea"/>
              </a:rPr>
              <a:t>원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85687" y="2474833"/>
            <a:ext cx="1208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쿠폰</a:t>
            </a:r>
            <a:endParaRPr lang="en-US" altLang="ko-KR" sz="8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5</a:t>
            </a:r>
            <a:r>
              <a:rPr lang="ko-KR" altLang="en-US" sz="800" dirty="0" smtClean="0">
                <a:latin typeface="+mn-ea"/>
              </a:rPr>
              <a:t>장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1692511" y="2446190"/>
            <a:ext cx="0" cy="5715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56506" y="2478038"/>
            <a:ext cx="641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출석체크</a:t>
            </a:r>
            <a:endParaRPr lang="en-US" altLang="ko-KR" sz="8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13</a:t>
            </a:r>
            <a:r>
              <a:rPr lang="ko-KR" altLang="en-US" sz="800" dirty="0" smtClean="0">
                <a:latin typeface="+mn-ea"/>
              </a:rPr>
              <a:t>회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2360712" y="2446190"/>
            <a:ext cx="0" cy="5715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9671" y="2404907"/>
            <a:ext cx="2684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3848" y="2483850"/>
            <a:ext cx="1318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다음 등급까지 남은 금액</a:t>
            </a:r>
            <a:endParaRPr lang="en-US" altLang="ko-KR" sz="8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500,000</a:t>
            </a:r>
            <a:r>
              <a:rPr lang="ko-KR" altLang="en-US" sz="800" dirty="0" smtClean="0">
                <a:latin typeface="+mn-ea"/>
              </a:rPr>
              <a:t>원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3695085" y="2592736"/>
            <a:ext cx="2487613" cy="584775"/>
            <a:chOff x="356877" y="5637368"/>
            <a:chExt cx="2487613" cy="584775"/>
          </a:xfrm>
        </p:grpSpPr>
        <p:sp>
          <p:nvSpPr>
            <p:cNvPr id="100" name="TextBox 99"/>
            <p:cNvSpPr txBox="1"/>
            <p:nvPr/>
          </p:nvSpPr>
          <p:spPr>
            <a:xfrm>
              <a:off x="356877" y="5637368"/>
              <a:ext cx="947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&lt; </a:t>
              </a:r>
              <a:r>
                <a:rPr lang="ko-KR" altLang="en-US" sz="800" b="1" dirty="0" smtClean="0">
                  <a:latin typeface="+mn-ea"/>
                </a:rPr>
                <a:t>공통혜택</a:t>
              </a:r>
              <a:r>
                <a:rPr lang="en-US" altLang="ko-KR" sz="800" b="1" dirty="0" smtClean="0">
                  <a:latin typeface="+mn-ea"/>
                </a:rPr>
                <a:t> &gt;</a:t>
              </a:r>
            </a:p>
            <a:p>
              <a:pPr algn="l">
                <a:lnSpc>
                  <a:spcPct val="150000"/>
                </a:lnSpc>
              </a:pPr>
              <a:endParaRPr lang="en-US" altLang="ko-KR" sz="800" dirty="0" smtClean="0"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04094" y="5637368"/>
              <a:ext cx="1540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예치금 선구매 및 카드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즉시할인 제공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기획전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및 프로모션을 통한 추가 혜택 제공</a:t>
              </a:r>
            </a:p>
          </p:txBody>
        </p:sp>
      </p:grp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14479"/>
              </p:ext>
            </p:extLst>
          </p:nvPr>
        </p:nvGraphicFramePr>
        <p:xfrm>
          <a:off x="6924211" y="3352407"/>
          <a:ext cx="3348372" cy="31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1692188"/>
              </a:tblGrid>
              <a:tr h="46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BASIC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신규 가입 시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첫 가입 축하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첫 주문할인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FAMILY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승급 첫 주문할인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SILVER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승급 첫 주문할인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GOLD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승급 첫 주문할인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DIAMOND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승급 첫 주문할인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VIP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이상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주문할인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쿠폰 총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 지급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승급 첫 주문할인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en-US" altLang="ko-KR" sz="8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재주문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할인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4860092" y="4606435"/>
            <a:ext cx="257369" cy="657748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…….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80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쿠폰내역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83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6841"/>
              </p:ext>
            </p:extLst>
          </p:nvPr>
        </p:nvGraphicFramePr>
        <p:xfrm>
          <a:off x="7724950" y="793910"/>
          <a:ext cx="2118956" cy="5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쿠폰내역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쿠폰 사용 정책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사용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마일리지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마이너스 잔고 등 사용 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결제 금액이 쿠폰 금액보다 작을 경우 쿠폰 사용 불가함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금액이 쿠폰 금액보다 적어 쿠폰 사용이 불가능하다고 안내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주문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배송내역 내 검색기능과 동일하게 반영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검색설정 후 조회 클릭시 해당 결과값 하단 리스트 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default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오늘이 해당되는 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말일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가장 최근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발급순으로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나열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[2a]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발급일자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YYYY-MM-DD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[2b]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사용일자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사용한 경우 사용일자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미사용인 경우 유효기간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YYYY-MM-DD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[2c]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쿠폰종류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주문할인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상품할인 쿠폰 종류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[2d]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쿠폰명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[3e]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쿠폰의 할인금액 정보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10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내역 없음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문구로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쿠폰내역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147280" y="156198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3" name="갈매기형 수장 3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쿠폰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내역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167140" y="1063501"/>
            <a:ext cx="3094794" cy="403999"/>
            <a:chOff x="166018" y="1718182"/>
            <a:chExt cx="3094794" cy="403999"/>
          </a:xfrm>
        </p:grpSpPr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166018" y="1718182"/>
              <a:ext cx="3094794" cy="40399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1744" y="1805617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개월  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248665" y="1805306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쿠폰명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567" y="1815588"/>
              <a:ext cx="230596" cy="214126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45A6A85-03B1-8B70-FD3E-26BC5B2C50C6}"/>
              </a:ext>
            </a:extLst>
          </p:cNvPr>
          <p:cNvSpPr/>
          <p:nvPr/>
        </p:nvSpPr>
        <p:spPr>
          <a:xfrm>
            <a:off x="24272" y="110259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64468" y="5873667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483020" y="5881550"/>
            <a:ext cx="3082467" cy="512759"/>
            <a:chOff x="168636" y="6094330"/>
            <a:chExt cx="3082467" cy="512759"/>
          </a:xfrm>
        </p:grpSpPr>
        <p:sp>
          <p:nvSpPr>
            <p:cNvPr id="66" name="직사각형 6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2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83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63" y="5587639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63539" y="3593518"/>
            <a:ext cx="247996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쿠폰 내역이 없습니다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1917" y="779293"/>
            <a:ext cx="2903973" cy="226591"/>
            <a:chOff x="252703" y="735271"/>
            <a:chExt cx="2903973" cy="226591"/>
          </a:xfrm>
        </p:grpSpPr>
        <p:sp>
          <p:nvSpPr>
            <p:cNvPr id="93" name="갈매기형 수장 9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쿠폰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내역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3516207" y="2277971"/>
            <a:ext cx="747575" cy="195814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3480657" y="1052736"/>
            <a:ext cx="3094794" cy="1157503"/>
            <a:chOff x="3480657" y="1721064"/>
            <a:chExt cx="3094794" cy="1157503"/>
          </a:xfrm>
        </p:grpSpPr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3480657" y="1721064"/>
              <a:ext cx="3094794" cy="115750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646383" y="1808500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직접입력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563304" y="1808189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구매번호 및 구매내용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8206" y="1818471"/>
              <a:ext cx="230596" cy="214126"/>
            </a:xfrm>
            <a:prstGeom prst="rect">
              <a:avLst/>
            </a:prstGeom>
          </p:spPr>
        </p:pic>
        <p:sp>
          <p:nvSpPr>
            <p:cNvPr id="106" name="모서리가 둥근 직사각형 105"/>
            <p:cNvSpPr/>
            <p:nvPr/>
          </p:nvSpPr>
          <p:spPr>
            <a:xfrm>
              <a:off x="36473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9892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2024-04-30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74850" y="2145499"/>
              <a:ext cx="246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28" y="2202476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845" y="2204247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모서리가 둥근 직사각형 110"/>
            <p:cNvSpPr/>
            <p:nvPr/>
          </p:nvSpPr>
          <p:spPr>
            <a:xfrm>
              <a:off x="4454238" y="2564414"/>
              <a:ext cx="1181025" cy="224408"/>
            </a:xfrm>
            <a:prstGeom prst="roundRect">
              <a:avLst>
                <a:gd name="adj" fmla="val 19675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조회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모서리가 둥근 직사각형 111"/>
          <p:cNvSpPr/>
          <p:nvPr/>
        </p:nvSpPr>
        <p:spPr>
          <a:xfrm>
            <a:off x="235765" y="1825591"/>
            <a:ext cx="2955151" cy="1027346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93759"/>
              </p:ext>
            </p:extLst>
          </p:nvPr>
        </p:nvGraphicFramePr>
        <p:xfrm>
          <a:off x="300756" y="1934445"/>
          <a:ext cx="2846582" cy="87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58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  |   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사용완료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(2024-05-02)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주문할인</a:t>
                      </a:r>
                      <a:endParaRPr lang="en-US" altLang="ko-KR" sz="800" b="1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첫 주문할인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만원 쿠폰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할인금액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20,000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0351" y="5387596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272" y="155596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8187" y="559211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31699" y="2958145"/>
            <a:ext cx="2955151" cy="1027346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30562"/>
              </p:ext>
            </p:extLst>
          </p:nvPr>
        </p:nvGraphicFramePr>
        <p:xfrm>
          <a:off x="296690" y="3066999"/>
          <a:ext cx="2846582" cy="87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58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  |   </a:t>
                      </a: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미사용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(2024-05-02 ~ 2024-12-31)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주문할인</a:t>
                      </a:r>
                      <a:endParaRPr lang="en-US" altLang="ko-KR" sz="800" b="1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첫 주문할인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만원 쿠폰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할인금액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20,000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7" name="모서리가 둥근 직사각형 126"/>
          <p:cNvSpPr/>
          <p:nvPr/>
        </p:nvSpPr>
        <p:spPr>
          <a:xfrm>
            <a:off x="231699" y="4105931"/>
            <a:ext cx="2955151" cy="1027346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61093"/>
              </p:ext>
            </p:extLst>
          </p:nvPr>
        </p:nvGraphicFramePr>
        <p:xfrm>
          <a:off x="296690" y="4214785"/>
          <a:ext cx="2846582" cy="87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582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  |   </a:t>
                      </a: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미사용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(2024-05-02 ~ 2024-12-31)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주문할인</a:t>
                      </a:r>
                      <a:endParaRPr lang="en-US" altLang="ko-KR" sz="800" b="1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첫 주문할인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만원 쿠폰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할인금액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20,000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257689" y="357333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0293" y="185497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04215" y="1800381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9790" y="219157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0667" y="240513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7321" y="2603173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2e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30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3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:a16="http://schemas.microsoft.com/office/drawing/2014/main" xmlns="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latin typeface="+mn-ea"/>
              </a:rPr>
              <a:t>버튼</a:t>
            </a:r>
            <a:endParaRPr lang="en-US" altLang="ko-KR" sz="600" spc="-30" dirty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3.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4.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xmlns="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xmlns="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:a16="http://schemas.microsoft.com/office/drawing/2014/main" xmlns="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:a16="http://schemas.microsoft.com/office/drawing/2014/main" xmlns="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2. </a:t>
            </a:r>
            <a:r>
              <a:rPr lang="ko-KR" altLang="en-US" sz="1000" b="1" spc="-40" dirty="0" err="1">
                <a:latin typeface="+mn-ea"/>
              </a:rPr>
              <a:t>화면설명</a:t>
            </a:r>
            <a:r>
              <a:rPr lang="ko-KR" altLang="en-US" sz="1000" b="1" spc="-40" dirty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- </a:t>
            </a:r>
            <a:r>
              <a:rPr lang="ko-KR" altLang="en-US" sz="1000" spc="-40" dirty="0">
                <a:latin typeface="+mn-ea"/>
              </a:rPr>
              <a:t>화면 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xmlns="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:a16="http://schemas.microsoft.com/office/drawing/2014/main" xmlns="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:a16="http://schemas.microsoft.com/office/drawing/2014/main" xmlns="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:a16="http://schemas.microsoft.com/office/drawing/2014/main" xmlns="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:a16="http://schemas.microsoft.com/office/drawing/2014/main" xmlns="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:a16="http://schemas.microsoft.com/office/drawing/2014/main" xmlns="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:a16="http://schemas.microsoft.com/office/drawing/2014/main" xmlns="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:a16="http://schemas.microsoft.com/office/drawing/2014/main" xmlns="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수정</a:t>
            </a:r>
            <a:r>
              <a:rPr lang="en-US" altLang="ko-KR" sz="1000" b="1" spc="-40" dirty="0">
                <a:latin typeface="+mn-ea"/>
              </a:rPr>
              <a:t>(</a:t>
            </a:r>
            <a:r>
              <a:rPr lang="ko-KR" altLang="en-US" sz="1000" b="1" spc="-40" dirty="0">
                <a:latin typeface="+mn-ea"/>
              </a:rPr>
              <a:t>변경</a:t>
            </a:r>
            <a:r>
              <a:rPr lang="en-US" altLang="ko-KR" sz="1000" b="1" spc="-40" dirty="0">
                <a:latin typeface="+mn-ea"/>
              </a:rPr>
              <a:t>) </a:t>
            </a:r>
            <a:r>
              <a:rPr lang="ko-KR" altLang="en-US" sz="1000" b="1" spc="-40" dirty="0">
                <a:latin typeface="+mn-ea"/>
              </a:rPr>
              <a:t>사항 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※ </a:t>
            </a:r>
            <a:r>
              <a:rPr lang="ko-KR" altLang="en-US" sz="1000" spc="-40" dirty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>
                <a:latin typeface="+mn-ea"/>
              </a:rPr>
              <a:t>.</a:t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1) </a:t>
            </a:r>
            <a:r>
              <a:rPr lang="ko-KR" altLang="en-US" sz="1000" spc="-40" dirty="0">
                <a:latin typeface="+mn-ea"/>
              </a:rPr>
              <a:t>업데이트 날짜 및 내용 표기</a:t>
            </a:r>
            <a:r>
              <a:rPr lang="en-US" altLang="ko-KR" sz="1000" spc="-40" dirty="0">
                <a:latin typeface="+mn-ea"/>
              </a:rPr>
              <a:t/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[v0.01 2022-04-01]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xmlns="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xmlns="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2) </a:t>
            </a:r>
            <a:r>
              <a:rPr lang="ko-KR" altLang="en-US" sz="1000" spc="-40" dirty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>
                <a:latin typeface="+mn-ea"/>
              </a:rPr>
              <a:t>UI</a:t>
            </a:r>
            <a:r>
              <a:rPr lang="ko-KR" altLang="en-US" sz="1000" spc="-40" dirty="0">
                <a:latin typeface="+mn-ea"/>
              </a:rPr>
              <a:t> 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:a16="http://schemas.microsoft.com/office/drawing/2014/main" xmlns="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:a16="http://schemas.microsoft.com/office/drawing/2014/main" xmlns="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26199"/>
              </p:ext>
            </p:extLst>
          </p:nvPr>
        </p:nvGraphicFramePr>
        <p:xfrm>
          <a:off x="398654" y="709065"/>
          <a:ext cx="9141452" cy="2643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SB 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반영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수정사항 반영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1)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예치금 구매 후 사용여부와 관계없이 취소불가 정책 적용으로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구매취소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취소불가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삭제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2)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재입고알림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재고 입고 후 발송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유형 추가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수정사항 반영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1)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하단 고객센터 메뉴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FAQ,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1:1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배송안내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멤버십 안내 화면 노출 항목 추가 및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UI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변경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월 주문 금액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보유 쿠폰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출석체크 추가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(N: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월 노출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3)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이벤트 혜택 정책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장표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혜택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출석체크 이벤트 내용으로 변경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4)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이벤트 안내 화면 혜택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삭제 및 공통혜택 추가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공통 혜택 문구 변경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예치금 선구매 및 카드 즉시할인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기획전 및 프로모션을 통한 추가 혜택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고객센터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/>
              <a:t>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4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8A60D5-67A2-0775-B635-D677FD642A86}"/>
              </a:ext>
            </a:extLst>
          </p:cNvPr>
          <p:cNvSpPr/>
          <p:nvPr/>
        </p:nvSpPr>
        <p:spPr>
          <a:xfrm>
            <a:off x="163356" y="1052736"/>
            <a:ext cx="3092392" cy="29402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02299"/>
              </p:ext>
            </p:extLst>
          </p:nvPr>
        </p:nvGraphicFramePr>
        <p:xfrm>
          <a:off x="7724950" y="793910"/>
          <a:ext cx="2118956" cy="40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메인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등급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등급 정보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 안내 화면으로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쇼핑정보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항목으로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화면으로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하위메뉴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및 항목으로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[3a]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공지사항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JW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중외제약 공지사항 탭 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[3b]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배송안내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(AS-IS)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배송안내 화면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(TO-BE Footer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결제안내 화면으로 통합 변경하여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아래 링크로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  <a:hlinkClick r:id="rId3"/>
                        </a:rPr>
                        <a:t>https://www.jwpmall.co.kr/etc/delivery.do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 메인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1DCD0077-C254-8BFA-A104-7F7F3DA9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65204"/>
              </p:ext>
            </p:extLst>
          </p:nvPr>
        </p:nvGraphicFramePr>
        <p:xfrm>
          <a:off x="171239" y="4003547"/>
          <a:ext cx="3070248" cy="218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69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281755"/>
                <a:gridCol w="1266417"/>
                <a:gridCol w="268707"/>
              </a:tblGrid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주문정보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결제정보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1695450"/>
                  </a:ext>
                </a:extLst>
              </a:tr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재입고알림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 내역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관심상품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ko-KR" altLang="en-US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주문상품재구매</a:t>
                      </a:r>
                      <a:endParaRPr lang="en-US" altLang="ko-KR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en-US" altLang="ko-KR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주거래약정</a:t>
                      </a:r>
                      <a:endParaRPr lang="en-US" altLang="ko-KR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en-US" altLang="ko-KR" sz="800" b="0" spc="-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5823223"/>
                  </a:ext>
                </a:extLst>
              </a:tr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주거래약정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약가인하보상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멤버십 안내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1:1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문의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회원정보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공지사항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BACC6DE-44BB-9CAC-3C41-06E812FADB2B}"/>
              </a:ext>
            </a:extLst>
          </p:cNvPr>
          <p:cNvSpPr/>
          <p:nvPr/>
        </p:nvSpPr>
        <p:spPr>
          <a:xfrm>
            <a:off x="3484360" y="1211940"/>
            <a:ext cx="3092392" cy="48453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하단 현재와 동일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486402" y="5877081"/>
            <a:ext cx="3082467" cy="512759"/>
            <a:chOff x="168636" y="6094330"/>
            <a:chExt cx="3082467" cy="512759"/>
          </a:xfrm>
        </p:grpSpPr>
        <p:sp>
          <p:nvSpPr>
            <p:cNvPr id="36" name="직사각형 3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4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56924" y="1182141"/>
            <a:ext cx="2940950" cy="479874"/>
            <a:chOff x="226117" y="1180866"/>
            <a:chExt cx="2940950" cy="479874"/>
          </a:xfrm>
        </p:grpSpPr>
        <p:sp>
          <p:nvSpPr>
            <p:cNvPr id="50" name="TextBox 49"/>
            <p:cNvSpPr txBox="1"/>
            <p:nvPr/>
          </p:nvSpPr>
          <p:spPr>
            <a:xfrm>
              <a:off x="226117" y="1434149"/>
              <a:ext cx="2939245" cy="226591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1000" b="1" dirty="0" smtClean="0">
                  <a:latin typeface="+mn-ea"/>
                </a:rPr>
                <a:t>제이더블유중외제약주식회사</a:t>
              </a:r>
              <a:r>
                <a:rPr lang="ko-KR" altLang="en-US" sz="1000" dirty="0" smtClean="0">
                  <a:latin typeface="+mn-ea"/>
                </a:rPr>
                <a:t>님의 쇼핑정보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26117" y="1180866"/>
              <a:ext cx="255445" cy="211203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  <a:latin typeface="+mn-ea"/>
                </a:rPr>
                <a:t>VIP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66" name="사각형: 둥근 모서리 82">
              <a:extLst>
                <a:ext uri="{FF2B5EF4-FFF2-40B4-BE49-F238E27FC236}">
                  <a16:creationId xmlns:a16="http://schemas.microsoft.com/office/drawing/2014/main" xmlns="" id="{A8169094-31BA-FE59-FECC-55914B8B29E7}"/>
                </a:ext>
              </a:extLst>
            </p:cNvPr>
            <p:cNvSpPr/>
            <p:nvPr/>
          </p:nvSpPr>
          <p:spPr>
            <a:xfrm>
              <a:off x="2635426" y="1196712"/>
              <a:ext cx="531641" cy="1795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로그아웃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92" name="갈매기형 수장 91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+mn-ea"/>
                </a:rPr>
                <a:t>마이페이지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95" name="그룹 94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sp>
        <p:nvSpPr>
          <p:cNvPr id="9" name="모서리가 둥근 직사각형 8"/>
          <p:cNvSpPr/>
          <p:nvPr/>
        </p:nvSpPr>
        <p:spPr>
          <a:xfrm>
            <a:off x="230029" y="1769870"/>
            <a:ext cx="2966139" cy="2091178"/>
          </a:xfrm>
          <a:prstGeom prst="roundRect">
            <a:avLst>
              <a:gd name="adj" fmla="val 360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4029"/>
              </p:ext>
            </p:extLst>
          </p:nvPr>
        </p:nvGraphicFramePr>
        <p:xfrm>
          <a:off x="336605" y="2510707"/>
          <a:ext cx="2721448" cy="56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24"/>
                <a:gridCol w="1360724"/>
              </a:tblGrid>
              <a:tr h="28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마이너스 잔고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예치금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2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560,000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890,000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8297"/>
              </p:ext>
            </p:extLst>
          </p:nvPr>
        </p:nvGraphicFramePr>
        <p:xfrm>
          <a:off x="336605" y="3210734"/>
          <a:ext cx="2721448" cy="56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9"/>
                <a:gridCol w="453575"/>
                <a:gridCol w="453575"/>
                <a:gridCol w="907149"/>
              </a:tblGrid>
              <a:tr h="28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마일리지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보유쿠폰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2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2,000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5,000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15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매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" name="표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28925"/>
              </p:ext>
            </p:extLst>
          </p:nvPr>
        </p:nvGraphicFramePr>
        <p:xfrm>
          <a:off x="351705" y="1871754"/>
          <a:ext cx="2721447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9"/>
                <a:gridCol w="907149"/>
                <a:gridCol w="907149"/>
              </a:tblGrid>
              <a:tr h="220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이번달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주문건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이번달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주문금액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이번달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반품금액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2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건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1,556000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350,000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05AD28F5-2345-CEC1-B912-C4DCBD9BB10C}"/>
              </a:ext>
            </a:extLst>
          </p:cNvPr>
          <p:cNvCxnSpPr>
            <a:cxnSpLocks/>
          </p:cNvCxnSpPr>
          <p:nvPr/>
        </p:nvCxnSpPr>
        <p:spPr>
          <a:xfrm>
            <a:off x="297448" y="2456892"/>
            <a:ext cx="27606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xmlns="" id="{05AD28F5-2345-CEC1-B912-C4DCBD9BB10C}"/>
              </a:ext>
            </a:extLst>
          </p:cNvPr>
          <p:cNvCxnSpPr>
            <a:cxnSpLocks/>
          </p:cNvCxnSpPr>
          <p:nvPr/>
        </p:nvCxnSpPr>
        <p:spPr>
          <a:xfrm>
            <a:off x="297448" y="3140968"/>
            <a:ext cx="27606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5316" y="116163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1361" y="170409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5" name="사각형: 둥근 모서리 82">
            <a:extLst>
              <a:ext uri="{FF2B5EF4-FFF2-40B4-BE49-F238E27FC236}">
                <a16:creationId xmlns:a16="http://schemas.microsoft.com/office/drawing/2014/main" xmlns="" id="{A8169094-31BA-FE59-FECC-55914B8B29E7}"/>
              </a:ext>
            </a:extLst>
          </p:cNvPr>
          <p:cNvSpPr/>
          <p:nvPr/>
        </p:nvSpPr>
        <p:spPr>
          <a:xfrm>
            <a:off x="2378229" y="2577604"/>
            <a:ext cx="685045" cy="170582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dirty="0" smtClean="0">
                <a:solidFill>
                  <a:srgbClr val="FF0000"/>
                </a:solidFill>
              </a:rPr>
              <a:t>예치금 구매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292621" y="253710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1962" y="395290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83497"/>
              </p:ext>
            </p:extLst>
          </p:nvPr>
        </p:nvGraphicFramePr>
        <p:xfrm>
          <a:off x="3500294" y="848566"/>
          <a:ext cx="3070248" cy="3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69"/>
                <a:gridCol w="281755"/>
                <a:gridCol w="1266417"/>
                <a:gridCol w="268707"/>
              </a:tblGrid>
              <a:tr h="363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FAQ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배송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결제 안내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</a:rPr>
                        <a:t>&gt;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40149" y="585170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3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949021" y="89121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3b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98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결제정보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예치금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52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09559"/>
              </p:ext>
            </p:extLst>
          </p:nvPr>
        </p:nvGraphicFramePr>
        <p:xfrm>
          <a:off x="7724950" y="793910"/>
          <a:ext cx="2118956" cy="6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결제정보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내역 화면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취소 정책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후 사용여부와 관계 없이 취소 불가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가능한 예치금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회원의 사용 가능한 예치금 보유금액 정보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구매 화면으로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주문내역조회 화면의 기능과 동일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 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영역 펼쳐짐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내역을 가장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최근순으로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[4a]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구매번호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구매번호 정보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[4b]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발생일시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HH:MM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[4c]</a:t>
                      </a:r>
                      <a:r>
                        <a:rPr lang="en-US" altLang="ko-KR" sz="800" b="1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구매취소 버튼</a:t>
                      </a:r>
                      <a:endParaRPr lang="en-US" altLang="ko-KR" sz="800" b="1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취소가 가능한 경우에만 노출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취소 불가 한 경우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취소불가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문구로 대체하여 노출함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예치금 유효 기간 별도 없으며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후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이라도 사용 시 취소 불가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‘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 이전 금액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 금액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‘&lt;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구매금액 인 경우 취소 불가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취소버튼 노출 기준에 해당되지 않는 목록에서는 </a:t>
                      </a:r>
                      <a:r>
                        <a:rPr lang="ko-KR" altLang="en-US" sz="80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구매 후 사용여부와 관계없이 취소불가 정책 적용으로 내용 삭제</a:t>
                      </a: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(24.05.03)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예치금 내역 없음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 없는 경우 해당 문구로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968071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590458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_MO_11.</a:t>
            </a:r>
            <a:r>
              <a:rPr lang="ko-KR" altLang="en-US" sz="800" dirty="0">
                <a:latin typeface="+mn-ea"/>
              </a:rPr>
              <a:t>마이페이지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마이페이지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결제정보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예치금 내역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53140"/>
              </p:ext>
            </p:extLst>
          </p:nvPr>
        </p:nvGraphicFramePr>
        <p:xfrm>
          <a:off x="166018" y="985509"/>
          <a:ext cx="3178989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5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684215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988632">
                  <a:extLst>
                    <a:ext uri="{9D8B030D-6E8A-4147-A177-3AD203B41FA5}">
                      <a16:colId xmlns:a16="http://schemas.microsoft.com/office/drawing/2014/main" xmlns="" val="475966043"/>
                    </a:ext>
                  </a:extLst>
                </a:gridCol>
                <a:gridCol w="821927">
                  <a:extLst>
                    <a:ext uri="{9D8B030D-6E8A-4147-A177-3AD203B41FA5}">
                      <a16:colId xmlns:a16="http://schemas.microsoft.com/office/drawing/2014/main" xmlns="" val="756385270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예치금 내역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예치금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구매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마이너스잔고 내역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여신결제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내역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176615" y="2203092"/>
            <a:ext cx="747575" cy="195814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33372" y="1326428"/>
            <a:ext cx="2955151" cy="313545"/>
            <a:chOff x="252702" y="1297935"/>
            <a:chExt cx="2955151" cy="31354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52702" y="1297935"/>
              <a:ext cx="2955151" cy="313545"/>
            </a:xfrm>
            <a:prstGeom prst="roundRect">
              <a:avLst>
                <a:gd name="adj" fmla="val 1306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56C3490-11B3-DC4E-96F3-A5A0890ECD95}"/>
                </a:ext>
              </a:extLst>
            </p:cNvPr>
            <p:cNvSpPr txBox="1"/>
            <p:nvPr/>
          </p:nvSpPr>
          <p:spPr>
            <a:xfrm>
              <a:off x="283303" y="1354142"/>
              <a:ext cx="2220528" cy="211203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사용 가능한 예치금 </a:t>
              </a:r>
              <a:r>
                <a:rPr lang="ko-KR" altLang="en-US" sz="800" dirty="0" smtClean="0">
                  <a:latin typeface="+mn-ea"/>
                </a:rPr>
                <a:t>  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+mn-ea"/>
                </a:rPr>
                <a:t>4,900,000</a:t>
              </a:r>
              <a:r>
                <a:rPr lang="ko-KR" altLang="en-US" sz="800" dirty="0">
                  <a:latin typeface="+mn-ea"/>
                </a:rPr>
                <a:t>원</a:t>
              </a:r>
            </a:p>
          </p:txBody>
        </p:sp>
        <p:sp>
          <p:nvSpPr>
            <p:cNvPr id="15" name="모서리가 둥근 직사각형 64">
              <a:extLst>
                <a:ext uri="{FF2B5EF4-FFF2-40B4-BE49-F238E27FC236}">
                  <a16:creationId xmlns:a16="http://schemas.microsoft.com/office/drawing/2014/main" xmlns="" id="{8B4D845D-B3BD-0EB2-0B69-A7F18FDC93E2}"/>
                </a:ext>
              </a:extLst>
            </p:cNvPr>
            <p:cNvSpPr/>
            <p:nvPr/>
          </p:nvSpPr>
          <p:spPr>
            <a:xfrm>
              <a:off x="2534432" y="1357902"/>
              <a:ext cx="616762" cy="189744"/>
            </a:xfrm>
            <a:prstGeom prst="roundRect">
              <a:avLst>
                <a:gd name="adj" fmla="val 15725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예치금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n-ea"/>
                </a:rPr>
                <a:t>구매</a:t>
              </a:r>
              <a:endParaRPr lang="ko-KR" altLang="en-US" sz="7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8033F8E-5F7C-171E-472C-E571D8191D1C}"/>
              </a:ext>
            </a:extLst>
          </p:cNvPr>
          <p:cNvSpPr/>
          <p:nvPr/>
        </p:nvSpPr>
        <p:spPr>
          <a:xfrm>
            <a:off x="94712" y="128111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8" name="갈매기형 수장 3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결제정보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3486402" y="5877081"/>
            <a:ext cx="3082467" cy="512759"/>
            <a:chOff x="168636" y="6094330"/>
            <a:chExt cx="3082467" cy="512759"/>
          </a:xfrm>
        </p:grpSpPr>
        <p:sp>
          <p:nvSpPr>
            <p:cNvPr id="46" name="직사각형 4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2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66018" y="1718182"/>
            <a:ext cx="3094794" cy="403999"/>
            <a:chOff x="166018" y="1718182"/>
            <a:chExt cx="3094794" cy="403999"/>
          </a:xfrm>
        </p:grpSpPr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166018" y="1718182"/>
              <a:ext cx="3094794" cy="40399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31744" y="1805617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개월  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248665" y="1805306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구매번호 및 구매내용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567" y="1815588"/>
              <a:ext cx="230596" cy="214126"/>
            </a:xfrm>
            <a:prstGeom prst="rect">
              <a:avLst/>
            </a:prstGeom>
          </p:spPr>
        </p:pic>
      </p:grpSp>
      <p:sp>
        <p:nvSpPr>
          <p:cNvPr id="75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89" y="5499636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070" y="4184704"/>
            <a:ext cx="247996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예치금 내역이 없습니다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64468" y="5868569"/>
            <a:ext cx="3082467" cy="512759"/>
            <a:chOff x="168636" y="6094330"/>
            <a:chExt cx="3082467" cy="512759"/>
          </a:xfrm>
        </p:grpSpPr>
        <p:sp>
          <p:nvSpPr>
            <p:cNvPr id="81" name="직사각형 80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8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68033F8E-5F7C-171E-472C-E571D8191D1C}"/>
              </a:ext>
            </a:extLst>
          </p:cNvPr>
          <p:cNvSpPr/>
          <p:nvPr/>
        </p:nvSpPr>
        <p:spPr>
          <a:xfrm>
            <a:off x="90187" y="173838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9879" y="2473876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0965"/>
              </p:ext>
            </p:extLst>
          </p:nvPr>
        </p:nvGraphicFramePr>
        <p:xfrm>
          <a:off x="263973" y="2553341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7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451987"/>
              </a:tblGrid>
              <a:tr h="2307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A1234567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 </a:t>
                      </a:r>
                      <a:r>
                        <a:rPr lang="en-US" altLang="ko-KR" sz="800" b="0" spc="-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</a:rPr>
                        <a:t> |  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구매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5,000,000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잔액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5,400,000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모서리가 둥근 직사각형 64">
            <a:extLst>
              <a:ext uri="{FF2B5EF4-FFF2-40B4-BE49-F238E27FC236}">
                <a16:creationId xmlns:a16="http://schemas.microsoft.com/office/drawing/2014/main" xmlns="" id="{7A213F12-4FB8-24BC-7E36-E51996D8F348}"/>
              </a:ext>
            </a:extLst>
          </p:cNvPr>
          <p:cNvSpPr/>
          <p:nvPr/>
        </p:nvSpPr>
        <p:spPr>
          <a:xfrm>
            <a:off x="2560063" y="2551389"/>
            <a:ext cx="509721" cy="172495"/>
          </a:xfrm>
          <a:prstGeom prst="roundRect">
            <a:avLst>
              <a:gd name="adj" fmla="val 1572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구매취소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29879" y="3350451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13445"/>
              </p:ext>
            </p:extLst>
          </p:nvPr>
        </p:nvGraphicFramePr>
        <p:xfrm>
          <a:off x="263973" y="3429916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7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451987"/>
              </a:tblGrid>
              <a:tr h="2307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A1234567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 </a:t>
                      </a:r>
                      <a:r>
                        <a:rPr lang="en-US" altLang="ko-KR" sz="800" b="0" spc="-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</a:rPr>
                        <a:t> |  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사용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5,000,000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잔액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5,400,000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226697" y="4225122"/>
            <a:ext cx="2955151" cy="817147"/>
          </a:xfrm>
          <a:prstGeom prst="roundRect">
            <a:avLst>
              <a:gd name="adj" fmla="val 637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smtClean="0">
              <a:solidFill>
                <a:schemeClr val="tx1"/>
              </a:solidFill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2B247CD9-7F7D-1127-19CA-60F0BF73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5846"/>
              </p:ext>
            </p:extLst>
          </p:nvPr>
        </p:nvGraphicFramePr>
        <p:xfrm>
          <a:off x="260791" y="4304587"/>
          <a:ext cx="2903974" cy="6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7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451987"/>
              </a:tblGrid>
              <a:tr h="2307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A1234567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  </a:t>
                      </a:r>
                      <a:r>
                        <a:rPr lang="en-US" altLang="ko-KR" sz="800" b="0" spc="-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</a:rPr>
                        <a:t> |  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2024-05-02 14:00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554739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취소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5,000,000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잔액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50" dirty="0" smtClean="0">
                          <a:latin typeface="+mn-ea"/>
                        </a:rPr>
                        <a:t>5,400,000</a:t>
                      </a:r>
                      <a:r>
                        <a:rPr lang="ko-KR" altLang="en-US" sz="800" spc="-50" dirty="0" smtClean="0">
                          <a:latin typeface="+mn-ea"/>
                        </a:rPr>
                        <a:t>원</a:t>
                      </a:r>
                      <a:endParaRPr lang="ko-KR" altLang="en-US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21651" y="5168025"/>
            <a:ext cx="195814" cy="437166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CA950C57-8C67-AEC0-BA28-C328A753B441}"/>
              </a:ext>
            </a:extLst>
          </p:cNvPr>
          <p:cNvSpPr/>
          <p:nvPr/>
        </p:nvSpPr>
        <p:spPr>
          <a:xfrm>
            <a:off x="94712" y="202686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31311"/>
              </p:ext>
            </p:extLst>
          </p:nvPr>
        </p:nvGraphicFramePr>
        <p:xfrm>
          <a:off x="3516207" y="986750"/>
          <a:ext cx="3178989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5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684215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988632">
                  <a:extLst>
                    <a:ext uri="{9D8B030D-6E8A-4147-A177-3AD203B41FA5}">
                      <a16:colId xmlns:a16="http://schemas.microsoft.com/office/drawing/2014/main" xmlns="" val="475966043"/>
                    </a:ext>
                  </a:extLst>
                </a:gridCol>
                <a:gridCol w="821927">
                  <a:extLst>
                    <a:ext uri="{9D8B030D-6E8A-4147-A177-3AD203B41FA5}">
                      <a16:colId xmlns:a16="http://schemas.microsoft.com/office/drawing/2014/main" xmlns="" val="756385270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예치금 내역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예치금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구매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마이너스잔고 내역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여신결제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내역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3602892" y="736512"/>
            <a:ext cx="2903973" cy="226591"/>
            <a:chOff x="252703" y="735271"/>
            <a:chExt cx="2903973" cy="226591"/>
          </a:xfrm>
        </p:grpSpPr>
        <p:sp>
          <p:nvSpPr>
            <p:cNvPr id="117" name="갈매기형 수장 116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결제정보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120" name="그룹 119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3540128" y="1329311"/>
            <a:ext cx="2955151" cy="313545"/>
            <a:chOff x="252702" y="1297935"/>
            <a:chExt cx="2955151" cy="313545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252702" y="1297935"/>
              <a:ext cx="2955151" cy="313545"/>
            </a:xfrm>
            <a:prstGeom prst="roundRect">
              <a:avLst>
                <a:gd name="adj" fmla="val 1306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156C3490-11B3-DC4E-96F3-A5A0890ECD95}"/>
                </a:ext>
              </a:extLst>
            </p:cNvPr>
            <p:cNvSpPr txBox="1"/>
            <p:nvPr/>
          </p:nvSpPr>
          <p:spPr>
            <a:xfrm>
              <a:off x="283303" y="1354142"/>
              <a:ext cx="2220528" cy="211203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사용 가능한 예치금 </a:t>
              </a:r>
              <a:r>
                <a:rPr lang="ko-KR" altLang="en-US" sz="800" dirty="0" smtClean="0">
                  <a:latin typeface="+mn-ea"/>
                </a:rPr>
                <a:t>  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+mn-ea"/>
                </a:rPr>
                <a:t>4,900,000</a:t>
              </a:r>
              <a:r>
                <a:rPr lang="ko-KR" altLang="en-US" sz="800" dirty="0">
                  <a:latin typeface="+mn-ea"/>
                </a:rPr>
                <a:t>원</a:t>
              </a:r>
            </a:p>
          </p:txBody>
        </p:sp>
        <p:sp>
          <p:nvSpPr>
            <p:cNvPr id="126" name="모서리가 둥근 직사각형 64">
              <a:extLst>
                <a:ext uri="{FF2B5EF4-FFF2-40B4-BE49-F238E27FC236}">
                  <a16:creationId xmlns:a16="http://schemas.microsoft.com/office/drawing/2014/main" xmlns="" id="{8B4D845D-B3BD-0EB2-0B69-A7F18FDC93E2}"/>
                </a:ext>
              </a:extLst>
            </p:cNvPr>
            <p:cNvSpPr/>
            <p:nvPr/>
          </p:nvSpPr>
          <p:spPr>
            <a:xfrm>
              <a:off x="2534432" y="1357902"/>
              <a:ext cx="616762" cy="189744"/>
            </a:xfrm>
            <a:prstGeom prst="roundRect">
              <a:avLst>
                <a:gd name="adj" fmla="val 15725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  <a:latin typeface="+mn-ea"/>
                </a:rPr>
                <a:t>예치금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n-ea"/>
                </a:rPr>
                <a:t>구매</a:t>
              </a:r>
              <a:endParaRPr lang="ko-KR" altLang="en-US" sz="7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DFACA92-578B-A2E4-6183-BB55B98095C8}"/>
              </a:ext>
            </a:extLst>
          </p:cNvPr>
          <p:cNvSpPr txBox="1"/>
          <p:nvPr/>
        </p:nvSpPr>
        <p:spPr>
          <a:xfrm>
            <a:off x="3516207" y="2946299"/>
            <a:ext cx="747575" cy="195814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상세내역</a:t>
            </a:r>
            <a:endParaRPr lang="ko-KR" altLang="en-US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480657" y="1721064"/>
            <a:ext cx="3094794" cy="1157503"/>
            <a:chOff x="3480657" y="1721064"/>
            <a:chExt cx="3094794" cy="1157503"/>
          </a:xfrm>
        </p:grpSpPr>
        <p:sp>
          <p:nvSpPr>
            <p:cNvPr id="129" name="순서도: 처리 128">
              <a:extLst>
                <a:ext uri="{FF2B5EF4-FFF2-40B4-BE49-F238E27FC236}">
                  <a16:creationId xmlns:a16="http://schemas.microsoft.com/office/drawing/2014/main" xmlns="" id="{8DE50779-BD6E-0397-D6C8-B9A1B0C4206F}"/>
                </a:ext>
              </a:extLst>
            </p:cNvPr>
            <p:cNvSpPr/>
            <p:nvPr/>
          </p:nvSpPr>
          <p:spPr>
            <a:xfrm>
              <a:off x="3480657" y="1721064"/>
              <a:ext cx="3094794" cy="115750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3646383" y="1808500"/>
              <a:ext cx="751195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직접입력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4563304" y="1808189"/>
              <a:ext cx="1834913" cy="224408"/>
            </a:xfrm>
            <a:prstGeom prst="roundRect">
              <a:avLst>
                <a:gd name="adj" fmla="val 1264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구매번호 및 구매내용 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8206" y="1818471"/>
              <a:ext cx="230596" cy="214126"/>
            </a:xfrm>
            <a:prstGeom prst="rect">
              <a:avLst/>
            </a:prstGeom>
          </p:spPr>
        </p:pic>
        <p:sp>
          <p:nvSpPr>
            <p:cNvPr id="141" name="모서리가 둥근 직사각형 140"/>
            <p:cNvSpPr/>
            <p:nvPr/>
          </p:nvSpPr>
          <p:spPr>
            <a:xfrm>
              <a:off x="36473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4989265" y="2141016"/>
              <a:ext cx="1135084" cy="257889"/>
            </a:xfrm>
            <a:prstGeom prst="roundRect">
              <a:avLst>
                <a:gd name="adj" fmla="val 16162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2024-04-30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74850" y="2145499"/>
              <a:ext cx="246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28" y="2202476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>
              <a:extLst>
                <a:ext uri="{FF2B5EF4-FFF2-40B4-BE49-F238E27FC236}">
                  <a16:creationId xmlns:a16="http://schemas.microsoft.com/office/drawing/2014/main" xmlns="" id="{3A376584-9A1E-4315-BCB1-60FBD02A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845" y="2204247"/>
              <a:ext cx="154781" cy="1238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모서리가 둥근 직사각형 146"/>
            <p:cNvSpPr/>
            <p:nvPr/>
          </p:nvSpPr>
          <p:spPr>
            <a:xfrm>
              <a:off x="4454238" y="2564414"/>
              <a:ext cx="1181025" cy="224408"/>
            </a:xfrm>
            <a:prstGeom prst="roundRect">
              <a:avLst>
                <a:gd name="adj" fmla="val 19675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조회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68033F8E-5F7C-171E-472C-E571D8191D1C}"/>
              </a:ext>
            </a:extLst>
          </p:cNvPr>
          <p:cNvSpPr/>
          <p:nvPr/>
        </p:nvSpPr>
        <p:spPr>
          <a:xfrm>
            <a:off x="2268487" y="137795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491998" y="2777800"/>
            <a:ext cx="678345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취소불가</a:t>
            </a:r>
            <a:endParaRPr lang="ko-KR" altLang="en-US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6306" y="256827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4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753168" y="256827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4b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355483" y="252202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4c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CA950C57-8C67-AEC0-BA28-C328A753B441}"/>
              </a:ext>
            </a:extLst>
          </p:cNvPr>
          <p:cNvSpPr/>
          <p:nvPr/>
        </p:nvSpPr>
        <p:spPr>
          <a:xfrm>
            <a:off x="4206264" y="418470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430099" y="176542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3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2245" y="2381053"/>
            <a:ext cx="896278" cy="559320"/>
          </a:xfrm>
          <a:prstGeom prst="rect">
            <a:avLst/>
          </a:prstGeom>
          <a:solidFill>
            <a:srgbClr val="FF0000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24.05.03</a:t>
            </a:r>
          </a:p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취소불가 정책으로 삭제</a:t>
            </a:r>
          </a:p>
        </p:txBody>
      </p:sp>
    </p:spTree>
    <p:extLst>
      <p:ext uri="{BB962C8B-B14F-4D97-AF65-F5344CB8AC3E}">
        <p14:creationId xmlns:p14="http://schemas.microsoft.com/office/powerpoint/2010/main" val="1598024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14909</TotalTime>
  <Words>4228</Words>
  <Application>Microsoft Office PowerPoint</Application>
  <PresentationFormat>A4 용지(210x297mm)</PresentationFormat>
  <Paragraphs>1178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Kozuka Gothic Pro M</vt:lpstr>
      <vt:lpstr>Quattrocento Sans</vt:lpstr>
      <vt:lpstr>굴림</vt:lpstr>
      <vt:lpstr>나눔고딕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마이페이지</vt:lpstr>
      <vt:lpstr>마이페이지 메인</vt:lpstr>
      <vt:lpstr>PowerPoint 프레젠테이션</vt:lpstr>
      <vt:lpstr>결제정보 &gt; 예치금 내역</vt:lpstr>
      <vt:lpstr>PowerPoint 프레젠테이션</vt:lpstr>
      <vt:lpstr>주문정보 &gt; 거래원장</vt:lpstr>
      <vt:lpstr>PowerPoint 프레젠테이션</vt:lpstr>
      <vt:lpstr>PowerPoint 프레젠테이션</vt:lpstr>
      <vt:lpstr>재입고알림 내역</vt:lpstr>
      <vt:lpstr>PowerPoint 프레젠테이션</vt:lpstr>
      <vt:lpstr>PowerPoint 프레젠테이션</vt:lpstr>
      <vt:lpstr>Footer &gt; 배송/결제안내</vt:lpstr>
      <vt:lpstr>PowerPoint 프레젠테이션</vt:lpstr>
      <vt:lpstr>마이페이지 &gt; 멤버십 안내</vt:lpstr>
      <vt:lpstr>멤버십 등급 산정 기준 및 정책</vt:lpstr>
      <vt:lpstr>참고. 등급별 아이콘 노출 UI</vt:lpstr>
      <vt:lpstr>PowerPoint 프레젠테이션</vt:lpstr>
      <vt:lpstr>마이페이지 &gt; 쿠폰내역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735</cp:revision>
  <dcterms:created xsi:type="dcterms:W3CDTF">2019-05-29T05:36:22Z</dcterms:created>
  <dcterms:modified xsi:type="dcterms:W3CDTF">2024-05-14T08:52:54Z</dcterms:modified>
</cp:coreProperties>
</file>