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77" r:id="rId2"/>
    <p:sldMasterId id="2147483729" r:id="rId3"/>
  </p:sldMasterIdLst>
  <p:notesMasterIdLst>
    <p:notesMasterId r:id="rId18"/>
  </p:notesMasterIdLst>
  <p:sldIdLst>
    <p:sldId id="256" r:id="rId4"/>
    <p:sldId id="263" r:id="rId5"/>
    <p:sldId id="266" r:id="rId6"/>
    <p:sldId id="258" r:id="rId7"/>
    <p:sldId id="264" r:id="rId8"/>
    <p:sldId id="265" r:id="rId9"/>
    <p:sldId id="300" r:id="rId10"/>
    <p:sldId id="313" r:id="rId11"/>
    <p:sldId id="310" r:id="rId12"/>
    <p:sldId id="309" r:id="rId13"/>
    <p:sldId id="311" r:id="rId14"/>
    <p:sldId id="314" r:id="rId15"/>
    <p:sldId id="312" r:id="rId16"/>
    <p:sldId id="270" r:id="rId17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22DDFD-0771-466D-A21C-C4B1B467C9F5}">
          <p14:sldIdLst>
            <p14:sldId id="256"/>
            <p14:sldId id="263"/>
            <p14:sldId id="266"/>
            <p14:sldId id="258"/>
          </p14:sldIdLst>
        </p14:section>
        <p14:section name="콘텐츠" id="{59F996E5-2F5B-4680-BC52-3D39062FC7B9}">
          <p14:sldIdLst>
            <p14:sldId id="264"/>
          </p14:sldIdLst>
        </p14:section>
        <p14:section name="POP 자료실" id="{23C430F5-BE87-4FA1-BEB8-7800C1487007}">
          <p14:sldIdLst>
            <p14:sldId id="265"/>
            <p14:sldId id="300"/>
            <p14:sldId id="313"/>
            <p14:sldId id="310"/>
          </p14:sldIdLst>
        </p14:section>
        <p14:section name="동영상 자료실" id="{0C5B8D01-D816-4448-9A63-726428F9E1BA}">
          <p14:sldIdLst>
            <p14:sldId id="309"/>
            <p14:sldId id="311"/>
            <p14:sldId id="314"/>
            <p14:sldId id="312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21" userDrawn="1">
          <p15:clr>
            <a:srgbClr val="A4A3A4"/>
          </p15:clr>
        </p15:guide>
        <p15:guide id="3" pos="81" userDrawn="1">
          <p15:clr>
            <a:srgbClr val="A4A3A4"/>
          </p15:clr>
        </p15:guide>
        <p15:guide id="4" pos="943" userDrawn="1">
          <p15:clr>
            <a:srgbClr val="A4A3A4"/>
          </p15:clr>
        </p15:guide>
        <p15:guide id="5" orient="horz" pos="777" userDrawn="1">
          <p15:clr>
            <a:srgbClr val="A4A3A4"/>
          </p15:clr>
        </p15:guide>
        <p15:guide id="6" pos="988" userDrawn="1">
          <p15:clr>
            <a:srgbClr val="A4A3A4"/>
          </p15:clr>
        </p15:guide>
        <p15:guide id="7" orient="horz" pos="958" userDrawn="1">
          <p15:clr>
            <a:srgbClr val="A4A3A4"/>
          </p15:clr>
        </p15:guide>
        <p15:guide id="8" pos="2893" userDrawn="1">
          <p15:clr>
            <a:srgbClr val="A4A3A4"/>
          </p15:clr>
        </p15:guide>
        <p15:guide id="9" orient="horz" pos="391" userDrawn="1">
          <p15:clr>
            <a:srgbClr val="A4A3A4"/>
          </p15:clr>
        </p15:guide>
        <p15:guide id="10" pos="716" userDrawn="1">
          <p15:clr>
            <a:srgbClr val="A4A3A4"/>
          </p15:clr>
        </p15:guide>
        <p15:guide id="11" pos="761" userDrawn="1">
          <p15:clr>
            <a:srgbClr val="A4A3A4"/>
          </p15:clr>
        </p15:guide>
        <p15:guide id="12" pos="2440" userDrawn="1">
          <p15:clr>
            <a:srgbClr val="A4A3A4"/>
          </p15:clr>
        </p15:guide>
        <p15:guide id="13" pos="3165" userDrawn="1">
          <p15:clr>
            <a:srgbClr val="A4A3A4"/>
          </p15:clr>
        </p15:guide>
        <p15:guide id="14" pos="3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성훈" initials="강성" lastIdx="1" clrIdx="0">
    <p:extLst>
      <p:ext uri="{19B8F6BF-5375-455C-9EA6-DF929625EA0E}">
        <p15:presenceInfo xmlns:p15="http://schemas.microsoft.com/office/powerpoint/2012/main" userId="b843966a763c5c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31" autoAdjust="0"/>
    <p:restoredTop sz="97304" autoAdjust="0"/>
  </p:normalViewPr>
  <p:slideViewPr>
    <p:cSldViewPr showGuides="1">
      <p:cViewPr varScale="1">
        <p:scale>
          <a:sx n="121" d="100"/>
          <a:sy n="121" d="100"/>
        </p:scale>
        <p:origin x="1548" y="114"/>
      </p:cViewPr>
      <p:guideLst>
        <p:guide orient="horz" pos="2160"/>
        <p:guide pos="4821"/>
        <p:guide pos="81"/>
        <p:guide pos="943"/>
        <p:guide orient="horz" pos="777"/>
        <p:guide pos="988"/>
        <p:guide orient="horz" pos="958"/>
        <p:guide pos="2893"/>
        <p:guide orient="horz" pos="391"/>
        <p:guide pos="716"/>
        <p:guide pos="761"/>
        <p:guide pos="2440"/>
        <p:guide pos="3165"/>
        <p:guide pos="32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2544" y="11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B3C0F-2042-42C3-9785-D922E2AA3E56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4476F-0CDF-4EC2-81E6-752318FDA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2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4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338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880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039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738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1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D29C92F-323E-4D05-9FB4-08DAD706A5D6}"/>
              </a:ext>
            </a:extLst>
          </p:cNvPr>
          <p:cNvSpPr/>
          <p:nvPr userDrawn="1"/>
        </p:nvSpPr>
        <p:spPr>
          <a:xfrm>
            <a:off x="0" y="0"/>
            <a:ext cx="9906000" cy="22048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63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AF8FCBFD-445E-4359-B5DF-66B489E8018C}"/>
              </a:ext>
            </a:extLst>
          </p:cNvPr>
          <p:cNvSpPr txBox="1">
            <a:spLocks/>
          </p:cNvSpPr>
          <p:nvPr userDrawn="1"/>
        </p:nvSpPr>
        <p:spPr>
          <a:xfrm>
            <a:off x="359167" y="116632"/>
            <a:ext cx="8950325" cy="1872208"/>
          </a:xfrm>
          <a:prstGeom prst="rect">
            <a:avLst/>
          </a:prstGeom>
        </p:spPr>
        <p:txBody>
          <a:bodyPr/>
          <a:lstStyle/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38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SHOPPINGMALL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94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CONSULTING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13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MAKETING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31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SERVICE</a:t>
            </a:r>
            <a:endParaRPr kumimoji="0" lang="ko-KR" altLang="ko-KR" sz="731" b="0" dirty="0">
              <a:solidFill>
                <a:srgbClr val="F79646">
                  <a:lumMod val="40000"/>
                  <a:lumOff val="60000"/>
                </a:srgbClr>
              </a:solidFill>
              <a:latin typeface="Kozuka Gothic Pro M" pitchFamily="34" charset="-128"/>
              <a:ea typeface="나눔고딕" pitchFamily="50" charset="-127"/>
              <a:cs typeface="Lucida Sans Unicode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EBB97402-71B0-4823-B9AF-C225D304BB95}"/>
              </a:ext>
            </a:extLst>
          </p:cNvPr>
          <p:cNvSpPr txBox="1">
            <a:spLocks/>
          </p:cNvSpPr>
          <p:nvPr userDrawn="1"/>
        </p:nvSpPr>
        <p:spPr>
          <a:xfrm>
            <a:off x="740533" y="6309568"/>
            <a:ext cx="6624638" cy="431800"/>
          </a:xfrm>
          <a:prstGeom prst="rect">
            <a:avLst/>
          </a:prstGeom>
        </p:spPr>
        <p:txBody>
          <a:bodyPr anchor="ctr"/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(</a:t>
            </a:r>
            <a:r>
              <a:rPr kumimoji="0" lang="ko-KR" altLang="en-US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주</a:t>
            </a: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)</a:t>
            </a:r>
            <a:r>
              <a:rPr kumimoji="0" lang="ko-KR" altLang="en-US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미래아이앤티 </a:t>
            </a: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l </a:t>
            </a:r>
            <a:r>
              <a:rPr kumimoji="0" lang="ko-KR" altLang="en-US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서울시 강남구 강남대로 </a:t>
            </a:r>
            <a:r>
              <a:rPr kumimoji="0" lang="en-US" altLang="ko-KR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128</a:t>
            </a:r>
            <a:r>
              <a:rPr kumimoji="0" lang="ko-KR" altLang="en-US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길 </a:t>
            </a:r>
            <a:r>
              <a:rPr kumimoji="0" lang="en-US" altLang="ko-KR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75 </a:t>
            </a:r>
            <a:r>
              <a:rPr kumimoji="0" lang="ko-KR" altLang="en-US" sz="731" b="0" kern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엘리인코빌딩</a:t>
            </a:r>
            <a:r>
              <a:rPr kumimoji="0" lang="ko-KR" altLang="en-US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ko-KR" altLang="en-US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층 </a:t>
            </a:r>
            <a:r>
              <a:rPr kumimoji="0" lang="en-US" altLang="ko-KR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201</a:t>
            </a:r>
            <a:r>
              <a:rPr kumimoji="0" lang="ko-KR" altLang="en-US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호</a:t>
            </a:r>
            <a:r>
              <a:rPr kumimoji="0" lang="en-US" altLang="ko-KR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731" b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ㅣ</a:t>
            </a:r>
            <a:r>
              <a:rPr kumimoji="0" lang="ko-KR" altLang="en-US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 </a:t>
            </a: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TEL : 1544-7947, FAX : 02-6969-5007</a:t>
            </a:r>
            <a:endParaRPr kumimoji="0" lang="ko-KR" altLang="en-US" sz="731" b="0" dirty="0">
              <a:solidFill>
                <a:prstClr val="black">
                  <a:lumMod val="50000"/>
                  <a:lumOff val="50000"/>
                </a:prstClr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0CDE166-1298-47D5-81E9-BCEDC59EDD7D}"/>
              </a:ext>
            </a:extLst>
          </p:cNvPr>
          <p:cNvSpPr/>
          <p:nvPr userDrawn="1"/>
        </p:nvSpPr>
        <p:spPr>
          <a:xfrm>
            <a:off x="0" y="0"/>
            <a:ext cx="9906000" cy="220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63"/>
          </a:p>
        </p:txBody>
      </p:sp>
      <p:sp>
        <p:nvSpPr>
          <p:cNvPr id="12" name="제목 1">
            <a:extLst>
              <a:ext uri="{FF2B5EF4-FFF2-40B4-BE49-F238E27FC236}">
                <a16:creationId xmlns="" xmlns:a16="http://schemas.microsoft.com/office/drawing/2014/main" id="{468ACD96-C2EF-4361-9DFB-BD758F6A0537}"/>
              </a:ext>
            </a:extLst>
          </p:cNvPr>
          <p:cNvSpPr txBox="1">
            <a:spLocks/>
          </p:cNvSpPr>
          <p:nvPr userDrawn="1"/>
        </p:nvSpPr>
        <p:spPr>
          <a:xfrm>
            <a:off x="359167" y="116632"/>
            <a:ext cx="8950325" cy="2220912"/>
          </a:xfrm>
          <a:prstGeom prst="rect">
            <a:avLst/>
          </a:prstGeom>
        </p:spPr>
        <p:txBody>
          <a:bodyPr/>
          <a:lstStyle/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38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SHOPPINGMALL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94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CONSULTING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13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MAKETING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31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SERVICE</a:t>
            </a:r>
            <a:endParaRPr kumimoji="0" lang="ko-KR" altLang="ko-KR" sz="731" b="0" dirty="0">
              <a:solidFill>
                <a:schemeClr val="bg1"/>
              </a:solidFill>
              <a:latin typeface="Kozuka Gothic Pro M" pitchFamily="34" charset="-128"/>
              <a:ea typeface="나눔고딕" pitchFamily="50" charset="-127"/>
              <a:cs typeface="Lucida Sans Unicode" pitchFamily="34" charset="0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="" xmlns:a16="http://schemas.microsoft.com/office/drawing/2014/main" id="{38D7963D-55E3-4054-84B6-2DFBC5B9AD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716088"/>
            <a:ext cx="9906000" cy="4889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Back Office</a:t>
            </a:r>
            <a:r>
              <a:rPr lang="ko-KR" altLang="en-US" dirty="0"/>
              <a:t> </a:t>
            </a:r>
            <a:r>
              <a:rPr lang="en-US" altLang="ko-KR" dirty="0"/>
              <a:t>SB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C8A2EDB5-7338-4BDF-ADA9-36927822BD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08950" y="2298383"/>
            <a:ext cx="1797050" cy="3115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Ver.</a:t>
            </a:r>
            <a:r>
              <a:rPr lang="ko-KR" altLang="en-US" dirty="0"/>
              <a:t> </a:t>
            </a:r>
            <a:r>
              <a:rPr lang="en-US" altLang="ko-KR" dirty="0"/>
              <a:t>0.1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22954F7D-3B2D-4D05-9A07-8DAFF95BF02C}"/>
              </a:ext>
            </a:extLst>
          </p:cNvPr>
          <p:cNvCxnSpPr>
            <a:cxnSpLocks/>
          </p:cNvCxnSpPr>
          <p:nvPr userDrawn="1"/>
        </p:nvCxnSpPr>
        <p:spPr>
          <a:xfrm>
            <a:off x="0" y="2224705"/>
            <a:ext cx="9906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">
            <a:extLst>
              <a:ext uri="{FF2B5EF4-FFF2-40B4-BE49-F238E27FC236}">
                <a16:creationId xmlns="" xmlns:a16="http://schemas.microsoft.com/office/drawing/2014/main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24" y="6416791"/>
            <a:ext cx="1159198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62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2FB8DF3-4AEA-458C-BF42-EEE0D2CE979E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1582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2340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347683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176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602442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605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3476836" y="653377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160066" y="6237312"/>
            <a:ext cx="3100095" cy="1634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다음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3476836" y="653377"/>
            <a:ext cx="3100095" cy="1990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이전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49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347683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921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" b="97096"/>
          <a:stretch/>
        </p:blipFill>
        <p:spPr>
          <a:xfrm>
            <a:off x="164319" y="653377"/>
            <a:ext cx="3095842" cy="19900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347683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60066" y="6237312"/>
            <a:ext cx="3100095" cy="1634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다음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3476836" y="653377"/>
            <a:ext cx="3100095" cy="1990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이전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00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46044" y="2370123"/>
            <a:ext cx="9452140" cy="1651687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246043" y="2370123"/>
            <a:ext cx="66544" cy="1651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044" y="6367751"/>
            <a:ext cx="94521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">
            <a:extLst>
              <a:ext uri="{FF2B5EF4-FFF2-40B4-BE49-F238E27FC236}">
                <a16:creationId xmlns="" xmlns:a16="http://schemas.microsoft.com/office/drawing/2014/main" id="{3BBA58B7-B688-47E4-8E0F-129169F1F4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404" y="6431480"/>
            <a:ext cx="1163030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="" xmlns:a16="http://schemas.microsoft.com/office/drawing/2014/main" id="{FDB80A08-05F2-426B-B0C7-2688853C2D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700" y="2819160"/>
            <a:ext cx="9008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ko-KR" altLang="en-US" sz="2800" b="1" spc="-4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latinLnBrk="0">
              <a:lnSpc>
                <a:spcPct val="125000"/>
              </a:lnSpc>
            </a:pPr>
            <a:r>
              <a:rPr lang="en-US" altLang="ko-KR" dirty="0"/>
              <a:t>Depth/</a:t>
            </a:r>
            <a:r>
              <a:rPr lang="ko-KR" altLang="en-US" dirty="0" err="1"/>
              <a:t>메뉴명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46599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2">
            <a:extLst>
              <a:ext uri="{FF2B5EF4-FFF2-40B4-BE49-F238E27FC236}">
                <a16:creationId xmlns="" xmlns:a16="http://schemas.microsoft.com/office/drawing/2014/main" id="{8B025A38-422B-4A23-A441-E68FE20102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240" y="236236"/>
            <a:ext cx="971681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정 이 </a:t>
            </a:r>
            <a:r>
              <a:rPr lang="ko-KR" altLang="en-US" sz="2000" b="1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력</a:t>
            </a:r>
            <a:endParaRPr lang="ko-KR" altLang="en-US" sz="2000" b="1" baseline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50">
            <a:extLst>
              <a:ext uri="{FF2B5EF4-FFF2-40B4-BE49-F238E27FC236}">
                <a16:creationId xmlns="" xmlns:a16="http://schemas.microsoft.com/office/drawing/2014/main" id="{767F2138-6B86-4D2F-BC2E-AB52F5B8DC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1">
            <a:extLst>
              <a:ext uri="{FF2B5EF4-FFF2-40B4-BE49-F238E27FC236}">
                <a16:creationId xmlns="" xmlns:a16="http://schemas.microsoft.com/office/drawing/2014/main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24" y="6416791"/>
            <a:ext cx="1159198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11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0">
            <a:extLst>
              <a:ext uri="{FF2B5EF4-FFF2-40B4-BE49-F238E27FC236}">
                <a16:creationId xmlns="" xmlns:a16="http://schemas.microsoft.com/office/drawing/2014/main" id="{767F2138-6B86-4D2F-BC2E-AB52F5B8DC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22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46045" y="1"/>
            <a:ext cx="9459484" cy="43200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1400" b="1" spc="-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246044" y="432000"/>
            <a:ext cx="945948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46044" y="432000"/>
            <a:ext cx="16691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07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53389" y="2370123"/>
            <a:ext cx="9452140" cy="1651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="" xmlns:a16="http://schemas.microsoft.com/office/drawing/2014/main" id="{FDB80A08-05F2-426B-B0C7-2688853C2D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700" y="2819160"/>
            <a:ext cx="9008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ko-KR" altLang="en-US" sz="2800" b="1" spc="-4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latinLnBrk="0">
              <a:lnSpc>
                <a:spcPct val="125000"/>
              </a:lnSpc>
            </a:pPr>
            <a:r>
              <a:rPr lang="en-US" altLang="ko-KR" dirty="0"/>
              <a:t>Depth/</a:t>
            </a:r>
            <a:r>
              <a:rPr lang="ko-KR" altLang="en-US" dirty="0" err="1"/>
              <a:t>메뉴명</a:t>
            </a:r>
            <a:r>
              <a:rPr lang="ko-KR" altLang="en-US" dirty="0"/>
              <a:t> 입력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253388" y="2370123"/>
            <a:ext cx="66543" cy="16516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044" y="6367751"/>
            <a:ext cx="94521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">
            <a:extLst>
              <a:ext uri="{FF2B5EF4-FFF2-40B4-BE49-F238E27FC236}">
                <a16:creationId xmlns="" xmlns:a16="http://schemas.microsoft.com/office/drawing/2014/main" id="{3BBA58B7-B688-47E4-8E0F-129169F1F4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404" y="6431480"/>
            <a:ext cx="1163030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95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46044" y="2370123"/>
            <a:ext cx="9452140" cy="1651687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246043" y="2370123"/>
            <a:ext cx="66544" cy="1651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044" y="6367751"/>
            <a:ext cx="94521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">
            <a:extLst>
              <a:ext uri="{FF2B5EF4-FFF2-40B4-BE49-F238E27FC236}">
                <a16:creationId xmlns="" xmlns:a16="http://schemas.microsoft.com/office/drawing/2014/main" id="{3BBA58B7-B688-47E4-8E0F-129169F1F4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404" y="6431480"/>
            <a:ext cx="1163030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="" xmlns:a16="http://schemas.microsoft.com/office/drawing/2014/main" id="{FDB80A08-05F2-426B-B0C7-2688853C2D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700" y="2819160"/>
            <a:ext cx="9008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ko-KR" altLang="en-US" sz="2800" b="1" spc="-4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latinLnBrk="0">
              <a:lnSpc>
                <a:spcPct val="125000"/>
              </a:lnSpc>
            </a:pPr>
            <a:r>
              <a:rPr lang="en-US" altLang="ko-KR" dirty="0"/>
              <a:t>Depth/</a:t>
            </a:r>
            <a:r>
              <a:rPr lang="ko-KR" altLang="en-US" dirty="0" err="1"/>
              <a:t>메뉴명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37342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2276872"/>
            <a:ext cx="990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endParaRPr lang="ko-KR" altLang="en-US" sz="3200" b="1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99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602442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347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26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31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92" r:id="rId3"/>
    <p:sldLayoutId id="2147483697" r:id="rId4"/>
    <p:sldLayoutId id="2147483695" r:id="rId5"/>
    <p:sldLayoutId id="2147483696" r:id="rId6"/>
    <p:sldLayoutId id="2147483726" r:id="rId7"/>
    <p:sldLayoutId id="2147483737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45">
            <a:extLst>
              <a:ext uri="{FF2B5EF4-FFF2-40B4-BE49-F238E27FC236}">
                <a16:creationId xmlns="" xmlns:a16="http://schemas.microsoft.com/office/drawing/2014/main" id="{00EAC7F9-6E93-410D-80D9-E75CD477A6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715783" y="568325"/>
            <a:ext cx="0" cy="6173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63" b="0">
              <a:solidFill>
                <a:schemeClr val="tx1"/>
              </a:solidFill>
            </a:endParaRPr>
          </a:p>
        </p:txBody>
      </p:sp>
      <p:graphicFrame>
        <p:nvGraphicFramePr>
          <p:cNvPr id="8" name="Group 35">
            <a:extLst>
              <a:ext uri="{FF2B5EF4-FFF2-40B4-BE49-F238E27FC236}">
                <a16:creationId xmlns="" xmlns:a16="http://schemas.microsoft.com/office/drawing/2014/main" id="{798F8061-CF51-4C9A-B249-6FE803F6FA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7962695"/>
              </p:ext>
            </p:extLst>
          </p:nvPr>
        </p:nvGraphicFramePr>
        <p:xfrm>
          <a:off x="68797" y="117308"/>
          <a:ext cx="9777305" cy="427038"/>
        </p:xfrm>
        <a:graphic>
          <a:graphicData uri="http://schemas.openxmlformats.org/drawingml/2006/table">
            <a:tbl>
              <a:tblPr/>
              <a:tblGrid>
                <a:gridCol w="775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118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8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664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4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65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675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9403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㈜미래아이앤티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위치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기획팀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50">
            <a:extLst>
              <a:ext uri="{FF2B5EF4-FFF2-40B4-BE49-F238E27FC236}">
                <a16:creationId xmlns="" xmlns:a16="http://schemas.microsoft.com/office/drawing/2014/main" id="{27156422-88B5-4386-8AA5-B1387F85D1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8">
            <a:extLst>
              <a:ext uri="{FF2B5EF4-FFF2-40B4-BE49-F238E27FC236}">
                <a16:creationId xmlns="" xmlns:a16="http://schemas.microsoft.com/office/drawing/2014/main" id="{EEB8FA33-DF47-4693-A579-3F1D3C9647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15789" y="547524"/>
            <a:ext cx="2117970" cy="254096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="" xmlns:a16="http://schemas.microsoft.com/office/drawing/2014/main" id="{FEE715DF-97BC-49F1-BA07-34BBD202CA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31424" y="153820"/>
            <a:ext cx="66212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fld id="{CA30D9CC-C730-4CF5-8C69-9908DFF72404}" type="slidenum">
              <a:rPr lang="en-US" altLang="ko-KR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">
            <a:extLst>
              <a:ext uri="{FF2B5EF4-FFF2-40B4-BE49-F238E27FC236}">
                <a16:creationId xmlns="" xmlns:a16="http://schemas.microsoft.com/office/drawing/2014/main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1"/>
          <a:stretch/>
        </p:blipFill>
        <p:spPr bwMode="auto">
          <a:xfrm>
            <a:off x="9489503" y="133264"/>
            <a:ext cx="344255" cy="18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95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45">
            <a:extLst>
              <a:ext uri="{FF2B5EF4-FFF2-40B4-BE49-F238E27FC236}">
                <a16:creationId xmlns="" xmlns:a16="http://schemas.microsoft.com/office/drawing/2014/main" id="{00EAC7F9-6E93-410D-80D9-E75CD477A6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715783" y="568325"/>
            <a:ext cx="0" cy="6173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63" b="0">
              <a:solidFill>
                <a:schemeClr val="tx1"/>
              </a:solidFill>
            </a:endParaRPr>
          </a:p>
        </p:txBody>
      </p:sp>
      <p:graphicFrame>
        <p:nvGraphicFramePr>
          <p:cNvPr id="8" name="Group 35">
            <a:extLst>
              <a:ext uri="{FF2B5EF4-FFF2-40B4-BE49-F238E27FC236}">
                <a16:creationId xmlns="" xmlns:a16="http://schemas.microsoft.com/office/drawing/2014/main" id="{798F8061-CF51-4C9A-B249-6FE803F6FA7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68797" y="117308"/>
          <a:ext cx="9777305" cy="427038"/>
        </p:xfrm>
        <a:graphic>
          <a:graphicData uri="http://schemas.openxmlformats.org/drawingml/2006/table">
            <a:tbl>
              <a:tblPr/>
              <a:tblGrid>
                <a:gridCol w="775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118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8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664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4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65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675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9403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㈜미래아이앤티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위치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기획팀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50">
            <a:extLst>
              <a:ext uri="{FF2B5EF4-FFF2-40B4-BE49-F238E27FC236}">
                <a16:creationId xmlns="" xmlns:a16="http://schemas.microsoft.com/office/drawing/2014/main" id="{27156422-88B5-4386-8AA5-B1387F85D1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8">
            <a:extLst>
              <a:ext uri="{FF2B5EF4-FFF2-40B4-BE49-F238E27FC236}">
                <a16:creationId xmlns="" xmlns:a16="http://schemas.microsoft.com/office/drawing/2014/main" id="{EEB8FA33-DF47-4693-A579-3F1D3C9647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15789" y="547524"/>
            <a:ext cx="2117970" cy="254096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="" xmlns:a16="http://schemas.microsoft.com/office/drawing/2014/main" id="{FEE715DF-97BC-49F1-BA07-34BBD202CA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31424" y="153820"/>
            <a:ext cx="66212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fld id="{CA30D9CC-C730-4CF5-8C69-9908DFF72404}" type="slidenum">
              <a:rPr lang="en-US" altLang="ko-KR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">
            <a:extLst>
              <a:ext uri="{FF2B5EF4-FFF2-40B4-BE49-F238E27FC236}">
                <a16:creationId xmlns="" xmlns:a16="http://schemas.microsoft.com/office/drawing/2014/main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1"/>
          <a:stretch/>
        </p:blipFill>
        <p:spPr bwMode="auto">
          <a:xfrm>
            <a:off x="9489503" y="133264"/>
            <a:ext cx="344255" cy="18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08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5" r:id="rId2"/>
    <p:sldLayoutId id="2147483730" r:id="rId3"/>
    <p:sldLayoutId id="2147483731" r:id="rId4"/>
    <p:sldLayoutId id="2147483732" r:id="rId5"/>
    <p:sldLayoutId id="2147483733" r:id="rId6"/>
    <p:sldLayoutId id="2147483736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9B50933-94FC-486A-8256-8450B8610D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JW</a:t>
            </a:r>
            <a:r>
              <a:rPr lang="ko-KR" altLang="en-US" dirty="0"/>
              <a:t>제약</a:t>
            </a:r>
            <a:r>
              <a:rPr lang="en-US" altLang="ko-KR" dirty="0"/>
              <a:t>_FO_12.</a:t>
            </a:r>
            <a:r>
              <a:rPr lang="ko-KR" altLang="en-US" dirty="0"/>
              <a:t>콘텐츠  </a:t>
            </a:r>
            <a:r>
              <a:rPr lang="en-US" altLang="ko-KR" dirty="0"/>
              <a:t>SB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94CC4CA-94A3-41B2-A124-853D61BD9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Ver. </a:t>
            </a:r>
            <a:r>
              <a:rPr lang="en-US" altLang="ko-KR" dirty="0" smtClean="0"/>
              <a:t>1.0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85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err="1" smtClean="0"/>
              <a:t>콘텐츠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/>
              <a:t>동영상 자료실</a:t>
            </a:r>
          </a:p>
        </p:txBody>
      </p:sp>
    </p:spTree>
    <p:extLst>
      <p:ext uri="{BB962C8B-B14F-4D97-AF65-F5344CB8AC3E}">
        <p14:creationId xmlns:p14="http://schemas.microsoft.com/office/powerpoint/2010/main" val="369713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50461"/>
              </p:ext>
            </p:extLst>
          </p:nvPr>
        </p:nvGraphicFramePr>
        <p:xfrm>
          <a:off x="7724950" y="793910"/>
          <a:ext cx="2118956" cy="195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 자료실 화면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정의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 POP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자료실과 동일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BO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동영상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클릭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자료실 상세화면으로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최대 한 줄 노출 후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YYYY-MM-DD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 적용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천 단위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쉼표 구분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>
                <a:latin typeface="+mn-ea"/>
              </a:rPr>
              <a:t>JWPmall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+mn-ea"/>
              </a:rPr>
              <a:t>n/a</a:t>
            </a:r>
            <a:endParaRPr lang="ko-KR" altLang="en-US" sz="800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JW</a:t>
            </a:r>
            <a:r>
              <a:rPr lang="ko-KR" altLang="en-US" sz="800" dirty="0">
                <a:latin typeface="+mn-ea"/>
              </a:rPr>
              <a:t>제약</a:t>
            </a:r>
            <a:r>
              <a:rPr lang="en-US" altLang="ko-KR" sz="800" dirty="0">
                <a:latin typeface="+mn-ea"/>
              </a:rPr>
              <a:t>_MO_12.</a:t>
            </a:r>
            <a:r>
              <a:rPr lang="ko-KR" altLang="en-US" sz="800" dirty="0">
                <a:latin typeface="+mn-ea"/>
              </a:rPr>
              <a:t>콘텐츠 </a:t>
            </a:r>
            <a:r>
              <a:rPr lang="en-US" altLang="ko-KR" sz="800" dirty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콘텐츠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동영상 자료실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-552033" y="1095673"/>
            <a:ext cx="4986813" cy="242418"/>
            <a:chOff x="-968220" y="1118299"/>
            <a:chExt cx="4986813" cy="242418"/>
          </a:xfrm>
        </p:grpSpPr>
        <p:sp>
          <p:nvSpPr>
            <p:cNvPr id="56" name="TextBox 55"/>
            <p:cNvSpPr txBox="1"/>
            <p:nvPr/>
          </p:nvSpPr>
          <p:spPr>
            <a:xfrm>
              <a:off x="-968220" y="1118299"/>
              <a:ext cx="49868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상품카테고리   </a:t>
              </a:r>
              <a:r>
                <a: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입점사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 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JW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중외제약관   </a:t>
              </a:r>
              <a:r>
                <a: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브랜드관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  기획전   이벤트   </a:t>
              </a:r>
              <a:r>
                <a:rPr lang="ko-KR" altLang="en-US" sz="800" dirty="0" err="1">
                  <a:latin typeface="+mn-ea"/>
                </a:rPr>
                <a:t>콘텐츠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58" name="직선 연결선 57"/>
            <p:cNvCxnSpPr>
              <a:cxnSpLocks/>
            </p:cNvCxnSpPr>
            <p:nvPr/>
          </p:nvCxnSpPr>
          <p:spPr>
            <a:xfrm>
              <a:off x="2305396" y="1360717"/>
              <a:ext cx="3654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D7569B11-4C9A-6BCA-1412-16B8905A8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22713"/>
              </p:ext>
            </p:extLst>
          </p:nvPr>
        </p:nvGraphicFramePr>
        <p:xfrm>
          <a:off x="181984" y="1433140"/>
          <a:ext cx="3056514" cy="28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257">
                  <a:extLst>
                    <a:ext uri="{9D8B030D-6E8A-4147-A177-3AD203B41FA5}">
                      <a16:colId xmlns="" xmlns:a16="http://schemas.microsoft.com/office/drawing/2014/main" val="4116621800"/>
                    </a:ext>
                  </a:extLst>
                </a:gridCol>
                <a:gridCol w="1528257">
                  <a:extLst>
                    <a:ext uri="{9D8B030D-6E8A-4147-A177-3AD203B41FA5}">
                      <a16:colId xmlns="" xmlns:a16="http://schemas.microsoft.com/office/drawing/2014/main" val="1751697526"/>
                    </a:ext>
                  </a:extLst>
                </a:gridCol>
              </a:tblGrid>
              <a:tr h="288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자료실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 자료실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5144410"/>
                  </a:ext>
                </a:extLst>
              </a:tr>
            </a:tbl>
          </a:graphicData>
        </a:graphic>
      </p:graphicFrame>
      <p:pic>
        <p:nvPicPr>
          <p:cNvPr id="60" name="Picture 2" descr="C:\Users\LIVE PC\Downloads\free-icon-swipe-1558107.png">
            <a:extLst>
              <a:ext uri="{FF2B5EF4-FFF2-40B4-BE49-F238E27FC236}">
                <a16:creationId xmlns="" xmlns:a16="http://schemas.microsoft.com/office/drawing/2014/main" id="{0FF6F571-CE9E-CF4A-E027-7F4AA45B2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478" y="2422135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70C9BA8F-2C5E-982E-9EBA-21073197D0A6}"/>
              </a:ext>
            </a:extLst>
          </p:cNvPr>
          <p:cNvSpPr/>
          <p:nvPr/>
        </p:nvSpPr>
        <p:spPr>
          <a:xfrm>
            <a:off x="216962" y="184188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36C60DC9-C927-FD42-9506-9DFF220F3342}"/>
              </a:ext>
            </a:extLst>
          </p:cNvPr>
          <p:cNvSpPr txBox="1"/>
          <p:nvPr/>
        </p:nvSpPr>
        <p:spPr>
          <a:xfrm>
            <a:off x="186348" y="2622842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전체 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15</a:t>
            </a:r>
            <a:r>
              <a:rPr lang="ko-KR" altLang="en-US" sz="800" dirty="0" smtClean="0">
                <a:latin typeface="+mn-ea"/>
              </a:rPr>
              <a:t>개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44533" y="745929"/>
            <a:ext cx="2916225" cy="314026"/>
            <a:chOff x="235281" y="745637"/>
            <a:chExt cx="2916225" cy="314026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333" y="745637"/>
              <a:ext cx="968249" cy="314026"/>
            </a:xfrm>
            <a:prstGeom prst="rect">
              <a:avLst/>
            </a:prstGeom>
          </p:spPr>
        </p:pic>
        <p:grpSp>
          <p:nvGrpSpPr>
            <p:cNvPr id="71" name="그룹 70"/>
            <p:cNvGrpSpPr/>
            <p:nvPr/>
          </p:nvGrpSpPr>
          <p:grpSpPr>
            <a:xfrm>
              <a:off x="2948950" y="793079"/>
              <a:ext cx="202556" cy="219143"/>
              <a:chOff x="2923306" y="928837"/>
              <a:chExt cx="266744" cy="240790"/>
            </a:xfrm>
          </p:grpSpPr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3306" y="928837"/>
                <a:ext cx="240790" cy="240790"/>
              </a:xfrm>
              <a:prstGeom prst="rect">
                <a:avLst/>
              </a:prstGeom>
            </p:spPr>
          </p:pic>
          <p:sp>
            <p:nvSpPr>
              <p:cNvPr id="76" name="타원 75">
                <a:extLst>
                  <a:ext uri="{FF2B5EF4-FFF2-40B4-BE49-F238E27FC236}">
                    <a16:creationId xmlns="" xmlns:a16="http://schemas.microsoft.com/office/drawing/2014/main" id="{C4C92CD1-5590-46D7-906B-93F6B92B795D}"/>
                  </a:ext>
                </a:extLst>
              </p:cNvPr>
              <p:cNvSpPr/>
              <p:nvPr/>
            </p:nvSpPr>
            <p:spPr>
              <a:xfrm>
                <a:off x="3053994" y="931192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92050" y="746097"/>
              <a:ext cx="337191" cy="313107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81" y="811945"/>
              <a:ext cx="181411" cy="181411"/>
            </a:xfrm>
            <a:prstGeom prst="rect">
              <a:avLst/>
            </a:prstGeom>
          </p:spPr>
        </p:pic>
      </p:grpSp>
      <p:grpSp>
        <p:nvGrpSpPr>
          <p:cNvPr id="80" name="그룹 79"/>
          <p:cNvGrpSpPr/>
          <p:nvPr/>
        </p:nvGrpSpPr>
        <p:grpSpPr>
          <a:xfrm>
            <a:off x="3491580" y="5876903"/>
            <a:ext cx="3082467" cy="512759"/>
            <a:chOff x="168636" y="6094330"/>
            <a:chExt cx="3082467" cy="512759"/>
          </a:xfrm>
        </p:grpSpPr>
        <p:sp>
          <p:nvSpPr>
            <p:cNvPr id="81" name="직사각형 80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85" name="그림 8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87" name="그림 8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88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홈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관심상품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마이장부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카테고리</a:t>
                </a:r>
                <a:endParaRPr lang="ko-KR" altLang="en-US" sz="800" dirty="0">
                  <a:latin typeface="+mn-ea"/>
                </a:endParaRPr>
              </a:p>
            </p:txBody>
          </p:sp>
        </p:grpSp>
      </p:grpSp>
      <p:grpSp>
        <p:nvGrpSpPr>
          <p:cNvPr id="94" name="그룹 93"/>
          <p:cNvGrpSpPr/>
          <p:nvPr/>
        </p:nvGrpSpPr>
        <p:grpSpPr>
          <a:xfrm>
            <a:off x="168785" y="1810308"/>
            <a:ext cx="3082467" cy="381050"/>
            <a:chOff x="171050" y="1441383"/>
            <a:chExt cx="3082467" cy="381050"/>
          </a:xfrm>
        </p:grpSpPr>
        <p:sp>
          <p:nvSpPr>
            <p:cNvPr id="95" name="직사각형 94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206450" y="1515602"/>
              <a:ext cx="2543956" cy="215444"/>
              <a:chOff x="186993" y="1535551"/>
              <a:chExt cx="2543956" cy="215444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</a:rPr>
                  <a:t>자료실</a:t>
                </a:r>
                <a:r>
                  <a:rPr lang="en-US" altLang="ko-KR" sz="800" dirty="0" smtClean="0">
                    <a:latin typeface="+mn-ea"/>
                  </a:rPr>
                  <a:t> </a:t>
                </a:r>
                <a:r>
                  <a:rPr lang="ko-KR" altLang="en-US" sz="800" dirty="0" smtClean="0">
                    <a:latin typeface="+mn-ea"/>
                  </a:rPr>
                  <a:t>내 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98" name="직선 연결선 97"/>
              <p:cNvCxnSpPr/>
              <p:nvPr/>
            </p:nvCxnSpPr>
            <p:spPr>
              <a:xfrm>
                <a:off x="1399726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9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8098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2" name="그룹 101"/>
          <p:cNvGrpSpPr/>
          <p:nvPr/>
        </p:nvGrpSpPr>
        <p:grpSpPr>
          <a:xfrm>
            <a:off x="216962" y="2321442"/>
            <a:ext cx="3239673" cy="204761"/>
            <a:chOff x="305831" y="1635757"/>
            <a:chExt cx="3239673" cy="204761"/>
          </a:xfrm>
        </p:grpSpPr>
        <p:sp>
          <p:nvSpPr>
            <p:cNvPr id="103" name="순서도: 수행의 시작/종료 102"/>
            <p:cNvSpPr/>
            <p:nvPr/>
          </p:nvSpPr>
          <p:spPr>
            <a:xfrm>
              <a:off x="305831" y="1635757"/>
              <a:ext cx="556280" cy="204761"/>
            </a:xfrm>
            <a:prstGeom prst="flowChartTermina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</a:rPr>
                <a:t>전체</a:t>
              </a:r>
            </a:p>
          </p:txBody>
        </p:sp>
        <p:sp>
          <p:nvSpPr>
            <p:cNvPr id="104" name="순서도: 수행의 시작/종료 103"/>
            <p:cNvSpPr/>
            <p:nvPr/>
          </p:nvSpPr>
          <p:spPr>
            <a:xfrm>
              <a:off x="933670" y="1635757"/>
              <a:ext cx="689256" cy="204761"/>
            </a:xfrm>
            <a:prstGeom prst="flowChartTerminator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5" name="순서도: 수행의 시작/종료 104"/>
            <p:cNvSpPr/>
            <p:nvPr/>
          </p:nvSpPr>
          <p:spPr>
            <a:xfrm>
              <a:off x="1694485" y="1635757"/>
              <a:ext cx="689256" cy="204761"/>
            </a:xfrm>
            <a:prstGeom prst="flowChartTerminator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순서도: 수행의 시작/종료 105"/>
            <p:cNvSpPr/>
            <p:nvPr/>
          </p:nvSpPr>
          <p:spPr>
            <a:xfrm>
              <a:off x="2455300" y="1635757"/>
              <a:ext cx="689256" cy="204761"/>
            </a:xfrm>
            <a:prstGeom prst="flowChartTerminator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순서도: 수행의 시작/종료 106"/>
            <p:cNvSpPr/>
            <p:nvPr/>
          </p:nvSpPr>
          <p:spPr>
            <a:xfrm>
              <a:off x="3220207" y="1635757"/>
              <a:ext cx="325297" cy="204761"/>
            </a:xfrm>
            <a:prstGeom prst="flowChartTerminator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항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2371578" y="2628356"/>
            <a:ext cx="919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인기순 ▼</a:t>
            </a:r>
          </a:p>
        </p:txBody>
      </p:sp>
      <p:grpSp>
        <p:nvGrpSpPr>
          <p:cNvPr id="113" name="그룹 112"/>
          <p:cNvGrpSpPr/>
          <p:nvPr/>
        </p:nvGrpSpPr>
        <p:grpSpPr>
          <a:xfrm>
            <a:off x="275017" y="2935258"/>
            <a:ext cx="1383433" cy="1684650"/>
            <a:chOff x="231228" y="2934925"/>
            <a:chExt cx="1383433" cy="1684650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267481" y="2934925"/>
              <a:ext cx="1332914" cy="1187749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▶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31228" y="4168358"/>
              <a:ext cx="13834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 제목 최대 </a:t>
              </a:r>
              <a:r>
                <a:rPr lang="ko-KR" altLang="en-US" sz="8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한줄</a:t>
              </a:r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67481" y="4419167"/>
              <a:ext cx="599477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70979" y="4423761"/>
              <a:ext cx="600456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조회수 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25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1774339" y="2935258"/>
            <a:ext cx="1383433" cy="1684650"/>
            <a:chOff x="231228" y="2934925"/>
            <a:chExt cx="1383433" cy="1684650"/>
          </a:xfrm>
        </p:grpSpPr>
        <p:sp>
          <p:nvSpPr>
            <p:cNvPr id="121" name="모서리가 둥근 직사각형 120"/>
            <p:cNvSpPr/>
            <p:nvPr/>
          </p:nvSpPr>
          <p:spPr>
            <a:xfrm>
              <a:off x="267481" y="2934925"/>
              <a:ext cx="1332914" cy="1187749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▶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31228" y="4168358"/>
              <a:ext cx="13834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 제목 최대 </a:t>
              </a:r>
              <a:r>
                <a:rPr lang="ko-KR" altLang="en-US" sz="8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한줄</a:t>
              </a:r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67481" y="4419167"/>
              <a:ext cx="599477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70979" y="4423761"/>
              <a:ext cx="600456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조회수 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25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5" name="타원 124">
            <a:extLst>
              <a:ext uri="{FF2B5EF4-FFF2-40B4-BE49-F238E27FC236}">
                <a16:creationId xmlns="" xmlns:a16="http://schemas.microsoft.com/office/drawing/2014/main" id="{854AF2B4-8597-1DD4-D39D-20BE9E7E9AFF}"/>
              </a:ext>
            </a:extLst>
          </p:cNvPr>
          <p:cNvSpPr/>
          <p:nvPr/>
        </p:nvSpPr>
        <p:spPr>
          <a:xfrm>
            <a:off x="94963" y="2836525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265282" y="4703060"/>
            <a:ext cx="1383433" cy="1684650"/>
            <a:chOff x="231228" y="2934925"/>
            <a:chExt cx="1383433" cy="1684650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267481" y="2934925"/>
              <a:ext cx="1332914" cy="1187749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▶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1228" y="4168358"/>
              <a:ext cx="13834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 제목 최대 </a:t>
              </a:r>
              <a:r>
                <a:rPr lang="ko-KR" altLang="en-US" sz="8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한줄</a:t>
              </a:r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67481" y="4419167"/>
              <a:ext cx="599477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970979" y="4423761"/>
              <a:ext cx="600456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조회수 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25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1764604" y="4703060"/>
            <a:ext cx="1383433" cy="1684650"/>
            <a:chOff x="231228" y="2934925"/>
            <a:chExt cx="1383433" cy="1684650"/>
          </a:xfrm>
        </p:grpSpPr>
        <p:sp>
          <p:nvSpPr>
            <p:cNvPr id="136" name="모서리가 둥근 직사각형 135"/>
            <p:cNvSpPr/>
            <p:nvPr/>
          </p:nvSpPr>
          <p:spPr>
            <a:xfrm>
              <a:off x="267481" y="2934925"/>
              <a:ext cx="1332914" cy="1187749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▶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31228" y="4168358"/>
              <a:ext cx="13834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 제목 최대 </a:t>
              </a:r>
              <a:r>
                <a:rPr lang="ko-KR" altLang="en-US" sz="8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한줄</a:t>
              </a:r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67481" y="4419167"/>
              <a:ext cx="599477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70979" y="4423761"/>
              <a:ext cx="600456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조회수 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25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72524" y="934260"/>
            <a:ext cx="1383433" cy="1684650"/>
            <a:chOff x="231228" y="2934925"/>
            <a:chExt cx="1383433" cy="1684650"/>
          </a:xfrm>
        </p:grpSpPr>
        <p:sp>
          <p:nvSpPr>
            <p:cNvPr id="143" name="모서리가 둥근 직사각형 142"/>
            <p:cNvSpPr/>
            <p:nvPr/>
          </p:nvSpPr>
          <p:spPr>
            <a:xfrm>
              <a:off x="267481" y="2934925"/>
              <a:ext cx="1332914" cy="1187749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▶</a:t>
              </a:r>
            </a:p>
            <a:p>
              <a:pPr algn="ctr"/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31228" y="4168358"/>
              <a:ext cx="13834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 제목 최대 </a:t>
              </a:r>
              <a:r>
                <a:rPr lang="ko-KR" altLang="en-US" sz="8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한줄</a:t>
              </a:r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67481" y="4419167"/>
              <a:ext cx="599477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70979" y="4423761"/>
              <a:ext cx="600456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조회수 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25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5071846" y="934260"/>
            <a:ext cx="1383433" cy="1684650"/>
            <a:chOff x="231228" y="2934925"/>
            <a:chExt cx="1383433" cy="1684650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267481" y="2934925"/>
              <a:ext cx="1332914" cy="1187749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▶</a:t>
              </a:r>
            </a:p>
            <a:p>
              <a:pPr algn="ctr"/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31228" y="4168358"/>
              <a:ext cx="13834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 제목 최대 </a:t>
              </a:r>
              <a:r>
                <a:rPr lang="ko-KR" altLang="en-US" sz="8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한줄</a:t>
              </a:r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67481" y="4419167"/>
              <a:ext cx="599477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970979" y="4423761"/>
              <a:ext cx="600456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조회수 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25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3603275" y="2755280"/>
            <a:ext cx="1383433" cy="1684650"/>
            <a:chOff x="231228" y="2934925"/>
            <a:chExt cx="1383433" cy="1684650"/>
          </a:xfrm>
        </p:grpSpPr>
        <p:sp>
          <p:nvSpPr>
            <p:cNvPr id="157" name="모서리가 둥근 직사각형 156"/>
            <p:cNvSpPr/>
            <p:nvPr/>
          </p:nvSpPr>
          <p:spPr>
            <a:xfrm>
              <a:off x="267481" y="2934925"/>
              <a:ext cx="1332914" cy="1187749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▶</a:t>
              </a:r>
            </a:p>
            <a:p>
              <a:pPr algn="ctr"/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31228" y="4168358"/>
              <a:ext cx="13834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 제목 최대 </a:t>
              </a:r>
              <a:r>
                <a:rPr lang="ko-KR" altLang="en-US" sz="8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한줄</a:t>
              </a:r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67481" y="4419167"/>
              <a:ext cx="599477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70979" y="4423761"/>
              <a:ext cx="600456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조회수 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25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5102597" y="2755280"/>
            <a:ext cx="1383433" cy="1684650"/>
            <a:chOff x="231228" y="2934925"/>
            <a:chExt cx="1383433" cy="1684650"/>
          </a:xfrm>
        </p:grpSpPr>
        <p:sp>
          <p:nvSpPr>
            <p:cNvPr id="164" name="모서리가 둥근 직사각형 163"/>
            <p:cNvSpPr/>
            <p:nvPr/>
          </p:nvSpPr>
          <p:spPr>
            <a:xfrm>
              <a:off x="267481" y="2934925"/>
              <a:ext cx="1332914" cy="1187749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▶</a:t>
              </a:r>
            </a:p>
            <a:p>
              <a:pPr algn="ctr"/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31228" y="4168358"/>
              <a:ext cx="13834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 제목 최대 </a:t>
              </a:r>
              <a:r>
                <a:rPr lang="ko-KR" altLang="en-US" sz="8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한줄</a:t>
              </a:r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67481" y="4419167"/>
              <a:ext cx="599477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970979" y="4423761"/>
              <a:ext cx="600456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조회수 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25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8" name="Text Box 49">
            <a:extLst>
              <a:ext uri="{FF2B5EF4-FFF2-40B4-BE49-F238E27FC236}">
                <a16:creationId xmlns="" xmlns:a16="http://schemas.microsoft.com/office/drawing/2014/main" id="{66DE5402-941F-4B58-9C70-C2FEDBB6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980" y="5157425"/>
            <a:ext cx="2586730" cy="2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46800" rIns="18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&lt;&lt;   &lt;   </a:t>
            </a:r>
            <a:r>
              <a:rPr lang="en-US" altLang="ko-KR" sz="800" b="1" u="sng" dirty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en-US" altLang="ko-KR" sz="800" dirty="0">
                <a:latin typeface="+mn-ea"/>
                <a:ea typeface="+mn-ea"/>
              </a:rPr>
              <a:t>   2   3   4   5   6   7   8   9   10   &gt;   &gt;&gt;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894824" y="4721321"/>
            <a:ext cx="369332" cy="900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7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171769"/>
              </p:ext>
            </p:extLst>
          </p:nvPr>
        </p:nvGraphicFramePr>
        <p:xfrm>
          <a:off x="7724950" y="793910"/>
          <a:ext cx="2118956" cy="146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 자료실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없는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없음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없는 화면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없는 화면 상품 목록과 다른 마스코트로 반영 필요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레드마인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#2838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참고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>
                <a:latin typeface="+mn-ea"/>
              </a:rPr>
              <a:t>JWPmall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+mn-ea"/>
              </a:rPr>
              <a:t>n/a</a:t>
            </a:r>
            <a:endParaRPr lang="ko-KR" altLang="en-US" sz="800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JW</a:t>
            </a:r>
            <a:r>
              <a:rPr lang="ko-KR" altLang="en-US" sz="800" dirty="0">
                <a:latin typeface="+mn-ea"/>
              </a:rPr>
              <a:t>제약</a:t>
            </a:r>
            <a:r>
              <a:rPr lang="en-US" altLang="ko-KR" sz="800" dirty="0">
                <a:latin typeface="+mn-ea"/>
              </a:rPr>
              <a:t>_MO_12.</a:t>
            </a:r>
            <a:r>
              <a:rPr lang="ko-KR" altLang="en-US" sz="800" dirty="0">
                <a:latin typeface="+mn-ea"/>
              </a:rPr>
              <a:t>콘텐츠 </a:t>
            </a:r>
            <a:r>
              <a:rPr lang="en-US" altLang="ko-KR" sz="800" dirty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콘텐츠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동영상 </a:t>
            </a:r>
            <a:r>
              <a:rPr lang="ko-KR" altLang="en-US" sz="800" dirty="0" smtClean="0">
                <a:latin typeface="+mn-ea"/>
              </a:rPr>
              <a:t>자료실</a:t>
            </a:r>
            <a:r>
              <a:rPr lang="en-US" altLang="ko-KR" sz="800" dirty="0" smtClean="0">
                <a:latin typeface="+mn-ea"/>
              </a:rPr>
              <a:t>_</a:t>
            </a:r>
            <a:r>
              <a:rPr lang="ko-KR" altLang="en-US" sz="800" dirty="0" smtClean="0">
                <a:latin typeface="+mn-ea"/>
              </a:rPr>
              <a:t>목록 없음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-552033" y="1095673"/>
            <a:ext cx="4986813" cy="242418"/>
            <a:chOff x="-968220" y="1118299"/>
            <a:chExt cx="4986813" cy="242418"/>
          </a:xfrm>
        </p:grpSpPr>
        <p:sp>
          <p:nvSpPr>
            <p:cNvPr id="56" name="TextBox 55"/>
            <p:cNvSpPr txBox="1"/>
            <p:nvPr/>
          </p:nvSpPr>
          <p:spPr>
            <a:xfrm>
              <a:off x="-968220" y="1118299"/>
              <a:ext cx="49868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상품카테고리   </a:t>
              </a:r>
              <a:r>
                <a: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입점사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 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JW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중외제약관   </a:t>
              </a:r>
              <a:r>
                <a: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브랜드관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  기획전   이벤트   </a:t>
              </a:r>
              <a:r>
                <a:rPr lang="ko-KR" altLang="en-US" sz="800" dirty="0" err="1">
                  <a:latin typeface="+mn-ea"/>
                </a:rPr>
                <a:t>콘텐츠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58" name="직선 연결선 57"/>
            <p:cNvCxnSpPr>
              <a:cxnSpLocks/>
            </p:cNvCxnSpPr>
            <p:nvPr/>
          </p:nvCxnSpPr>
          <p:spPr>
            <a:xfrm>
              <a:off x="2305396" y="1360717"/>
              <a:ext cx="3654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D7569B11-4C9A-6BCA-1412-16B8905A80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1984" y="1433140"/>
          <a:ext cx="3056514" cy="28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257">
                  <a:extLst>
                    <a:ext uri="{9D8B030D-6E8A-4147-A177-3AD203B41FA5}">
                      <a16:colId xmlns="" xmlns:a16="http://schemas.microsoft.com/office/drawing/2014/main" val="4116621800"/>
                    </a:ext>
                  </a:extLst>
                </a:gridCol>
                <a:gridCol w="1528257">
                  <a:extLst>
                    <a:ext uri="{9D8B030D-6E8A-4147-A177-3AD203B41FA5}">
                      <a16:colId xmlns="" xmlns:a16="http://schemas.microsoft.com/office/drawing/2014/main" val="1751697526"/>
                    </a:ext>
                  </a:extLst>
                </a:gridCol>
              </a:tblGrid>
              <a:tr h="288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자료실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 자료실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5144410"/>
                  </a:ext>
                </a:extLst>
              </a:tr>
            </a:tbl>
          </a:graphicData>
        </a:graphic>
      </p:graphicFrame>
      <p:pic>
        <p:nvPicPr>
          <p:cNvPr id="60" name="Picture 2" descr="C:\Users\LIVE PC\Downloads\free-icon-swipe-1558107.png">
            <a:extLst>
              <a:ext uri="{FF2B5EF4-FFF2-40B4-BE49-F238E27FC236}">
                <a16:creationId xmlns="" xmlns:a16="http://schemas.microsoft.com/office/drawing/2014/main" id="{0FF6F571-CE9E-CF4A-E027-7F4AA45B2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478" y="2422135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70C9BA8F-2C5E-982E-9EBA-21073197D0A6}"/>
              </a:ext>
            </a:extLst>
          </p:cNvPr>
          <p:cNvSpPr/>
          <p:nvPr/>
        </p:nvSpPr>
        <p:spPr>
          <a:xfrm>
            <a:off x="216962" y="184188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36C60DC9-C927-FD42-9506-9DFF220F3342}"/>
              </a:ext>
            </a:extLst>
          </p:cNvPr>
          <p:cNvSpPr txBox="1"/>
          <p:nvPr/>
        </p:nvSpPr>
        <p:spPr>
          <a:xfrm>
            <a:off x="186348" y="2622842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전체 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15</a:t>
            </a:r>
            <a:r>
              <a:rPr lang="ko-KR" altLang="en-US" sz="800" dirty="0" smtClean="0">
                <a:latin typeface="+mn-ea"/>
              </a:rPr>
              <a:t>개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44533" y="745929"/>
            <a:ext cx="2916225" cy="314026"/>
            <a:chOff x="235281" y="745637"/>
            <a:chExt cx="2916225" cy="314026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333" y="745637"/>
              <a:ext cx="968249" cy="314026"/>
            </a:xfrm>
            <a:prstGeom prst="rect">
              <a:avLst/>
            </a:prstGeom>
          </p:spPr>
        </p:pic>
        <p:grpSp>
          <p:nvGrpSpPr>
            <p:cNvPr id="71" name="그룹 70"/>
            <p:cNvGrpSpPr/>
            <p:nvPr/>
          </p:nvGrpSpPr>
          <p:grpSpPr>
            <a:xfrm>
              <a:off x="2948950" y="793079"/>
              <a:ext cx="202556" cy="219143"/>
              <a:chOff x="2923306" y="928837"/>
              <a:chExt cx="266744" cy="240790"/>
            </a:xfrm>
          </p:grpSpPr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3306" y="928837"/>
                <a:ext cx="240790" cy="240790"/>
              </a:xfrm>
              <a:prstGeom prst="rect">
                <a:avLst/>
              </a:prstGeom>
            </p:spPr>
          </p:pic>
          <p:sp>
            <p:nvSpPr>
              <p:cNvPr id="76" name="타원 75">
                <a:extLst>
                  <a:ext uri="{FF2B5EF4-FFF2-40B4-BE49-F238E27FC236}">
                    <a16:creationId xmlns="" xmlns:a16="http://schemas.microsoft.com/office/drawing/2014/main" id="{C4C92CD1-5590-46D7-906B-93F6B92B795D}"/>
                  </a:ext>
                </a:extLst>
              </p:cNvPr>
              <p:cNvSpPr/>
              <p:nvPr/>
            </p:nvSpPr>
            <p:spPr>
              <a:xfrm>
                <a:off x="3053994" y="931192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92050" y="746097"/>
              <a:ext cx="337191" cy="313107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81" y="811945"/>
              <a:ext cx="181411" cy="181411"/>
            </a:xfrm>
            <a:prstGeom prst="rect">
              <a:avLst/>
            </a:prstGeom>
          </p:spPr>
        </p:pic>
      </p:grpSp>
      <p:grpSp>
        <p:nvGrpSpPr>
          <p:cNvPr id="94" name="그룹 93"/>
          <p:cNvGrpSpPr/>
          <p:nvPr/>
        </p:nvGrpSpPr>
        <p:grpSpPr>
          <a:xfrm>
            <a:off x="168785" y="1810308"/>
            <a:ext cx="3082467" cy="381050"/>
            <a:chOff x="171050" y="1441383"/>
            <a:chExt cx="3082467" cy="381050"/>
          </a:xfrm>
        </p:grpSpPr>
        <p:sp>
          <p:nvSpPr>
            <p:cNvPr id="95" name="직사각형 94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206450" y="1515602"/>
              <a:ext cx="2543956" cy="215444"/>
              <a:chOff x="186993" y="1535551"/>
              <a:chExt cx="2543956" cy="215444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</a:rPr>
                  <a:t>자료실</a:t>
                </a:r>
                <a:r>
                  <a:rPr lang="en-US" altLang="ko-KR" sz="800" dirty="0" smtClean="0">
                    <a:latin typeface="+mn-ea"/>
                  </a:rPr>
                  <a:t> </a:t>
                </a:r>
                <a:r>
                  <a:rPr lang="ko-KR" altLang="en-US" sz="800" dirty="0" smtClean="0">
                    <a:latin typeface="+mn-ea"/>
                  </a:rPr>
                  <a:t>내 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98" name="직선 연결선 97"/>
              <p:cNvCxnSpPr/>
              <p:nvPr/>
            </p:nvCxnSpPr>
            <p:spPr>
              <a:xfrm>
                <a:off x="1399726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9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8098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2" name="그룹 101"/>
          <p:cNvGrpSpPr/>
          <p:nvPr/>
        </p:nvGrpSpPr>
        <p:grpSpPr>
          <a:xfrm>
            <a:off x="216962" y="2321442"/>
            <a:ext cx="3239673" cy="204761"/>
            <a:chOff x="305831" y="1635757"/>
            <a:chExt cx="3239673" cy="204761"/>
          </a:xfrm>
        </p:grpSpPr>
        <p:sp>
          <p:nvSpPr>
            <p:cNvPr id="103" name="순서도: 수행의 시작/종료 102"/>
            <p:cNvSpPr/>
            <p:nvPr/>
          </p:nvSpPr>
          <p:spPr>
            <a:xfrm>
              <a:off x="305831" y="1635757"/>
              <a:ext cx="556280" cy="204761"/>
            </a:xfrm>
            <a:prstGeom prst="flowChartTermina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</a:rPr>
                <a:t>전체</a:t>
              </a:r>
            </a:p>
          </p:txBody>
        </p:sp>
        <p:sp>
          <p:nvSpPr>
            <p:cNvPr id="104" name="순서도: 수행의 시작/종료 103"/>
            <p:cNvSpPr/>
            <p:nvPr/>
          </p:nvSpPr>
          <p:spPr>
            <a:xfrm>
              <a:off x="933670" y="1635757"/>
              <a:ext cx="689256" cy="204761"/>
            </a:xfrm>
            <a:prstGeom prst="flowChartTerminator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5" name="순서도: 수행의 시작/종료 104"/>
            <p:cNvSpPr/>
            <p:nvPr/>
          </p:nvSpPr>
          <p:spPr>
            <a:xfrm>
              <a:off x="1694485" y="1635757"/>
              <a:ext cx="689256" cy="204761"/>
            </a:xfrm>
            <a:prstGeom prst="flowChartTerminator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순서도: 수행의 시작/종료 105"/>
            <p:cNvSpPr/>
            <p:nvPr/>
          </p:nvSpPr>
          <p:spPr>
            <a:xfrm>
              <a:off x="2455300" y="1635757"/>
              <a:ext cx="689256" cy="204761"/>
            </a:xfrm>
            <a:prstGeom prst="flowChartTerminator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순서도: 수행의 시작/종료 106"/>
            <p:cNvSpPr/>
            <p:nvPr/>
          </p:nvSpPr>
          <p:spPr>
            <a:xfrm>
              <a:off x="3220207" y="1635757"/>
              <a:ext cx="325297" cy="204761"/>
            </a:xfrm>
            <a:prstGeom prst="flowChartTerminator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항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2371578" y="2628356"/>
            <a:ext cx="919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인기순 ▼</a:t>
            </a:r>
          </a:p>
        </p:txBody>
      </p:sp>
      <p:grpSp>
        <p:nvGrpSpPr>
          <p:cNvPr id="100" name="그룹 99"/>
          <p:cNvGrpSpPr/>
          <p:nvPr/>
        </p:nvGrpSpPr>
        <p:grpSpPr>
          <a:xfrm>
            <a:off x="172653" y="6145066"/>
            <a:ext cx="3082467" cy="512759"/>
            <a:chOff x="168636" y="6094330"/>
            <a:chExt cx="3082467" cy="512759"/>
          </a:xfrm>
        </p:grpSpPr>
        <p:sp>
          <p:nvSpPr>
            <p:cNvPr id="101" name="직사각형 100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110" name="그림 10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111" name="그림 11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112" name="그림 11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118" name="그림 1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119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홈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관심상품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마이장부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카테고리</a:t>
                </a:r>
                <a:endParaRPr lang="ko-KR" altLang="en-US" sz="800" dirty="0">
                  <a:latin typeface="+mn-ea"/>
                </a:endParaRPr>
              </a:p>
            </p:txBody>
          </p:sp>
        </p:grpSp>
      </p:grpSp>
      <p:grpSp>
        <p:nvGrpSpPr>
          <p:cNvPr id="141" name="그룹 140"/>
          <p:cNvGrpSpPr/>
          <p:nvPr/>
        </p:nvGrpSpPr>
        <p:grpSpPr>
          <a:xfrm>
            <a:off x="-314759" y="3573155"/>
            <a:ext cx="4068452" cy="866573"/>
            <a:chOff x="-339589" y="3594217"/>
            <a:chExt cx="4068452" cy="866573"/>
          </a:xfrm>
        </p:grpSpPr>
        <p:sp>
          <p:nvSpPr>
            <p:cNvPr id="147" name="TextBox 146"/>
            <p:cNvSpPr txBox="1"/>
            <p:nvPr/>
          </p:nvSpPr>
          <p:spPr>
            <a:xfrm>
              <a:off x="-339589" y="4245346"/>
              <a:ext cx="40684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+mn-ea"/>
                </a:rPr>
                <a:t>등록된 </a:t>
              </a:r>
              <a:r>
                <a:rPr lang="ko-KR" altLang="en-US" sz="800" dirty="0" err="1" smtClean="0">
                  <a:latin typeface="+mn-ea"/>
                </a:rPr>
                <a:t>콘텐츠가</a:t>
              </a:r>
              <a:r>
                <a:rPr lang="ko-KR" altLang="en-US" sz="800" dirty="0" smtClean="0">
                  <a:latin typeface="+mn-ea"/>
                </a:rPr>
                <a:t> 없습니다</a:t>
              </a:r>
              <a:r>
                <a:rPr lang="en-US" altLang="ko-KR" sz="800" dirty="0" smtClean="0">
                  <a:latin typeface="+mn-ea"/>
                </a:rPr>
                <a:t>.</a:t>
              </a:r>
              <a:endParaRPr lang="ko-KR" altLang="en-US" sz="800" dirty="0" smtClean="0">
                <a:latin typeface="+mn-ea"/>
              </a:endParaRPr>
            </a:p>
          </p:txBody>
        </p:sp>
        <p:sp>
          <p:nvSpPr>
            <p:cNvPr id="148" name="타원 147"/>
            <p:cNvSpPr/>
            <p:nvPr/>
          </p:nvSpPr>
          <p:spPr>
            <a:xfrm>
              <a:off x="1406605" y="3594217"/>
              <a:ext cx="576064" cy="516352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icon</a:t>
              </a:r>
              <a:endPara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54" name="타원 153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081429" y="3521230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851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052737"/>
              </p:ext>
            </p:extLst>
          </p:nvPr>
        </p:nvGraphicFramePr>
        <p:xfrm>
          <a:off x="7724950" y="793910"/>
          <a:ext cx="2118956" cy="240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 자료실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화면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정의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POP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자료실 상세화면과 동일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유투브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동영상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 버튼 클릭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등록된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유투브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동영상 상세화면에서 바로 재생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default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멈춤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목록 버튼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선택 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동영상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자료실 목록으로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이동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상세화면 이동 전의 페이지와 검색 조건으로 고정되어 이동됨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0873722"/>
                  </a:ext>
                </a:extLst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>
                <a:latin typeface="+mn-ea"/>
              </a:rPr>
              <a:t>JWPmall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+mn-ea"/>
              </a:rPr>
              <a:t>n/a</a:t>
            </a:r>
            <a:endParaRPr lang="ko-KR" altLang="en-US" sz="800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JW</a:t>
            </a:r>
            <a:r>
              <a:rPr lang="ko-KR" altLang="en-US" sz="800" dirty="0">
                <a:latin typeface="+mn-ea"/>
              </a:rPr>
              <a:t>제약</a:t>
            </a:r>
            <a:r>
              <a:rPr lang="en-US" altLang="ko-KR" sz="800" dirty="0">
                <a:latin typeface="+mn-ea"/>
              </a:rPr>
              <a:t>_MO_12.</a:t>
            </a:r>
            <a:r>
              <a:rPr lang="ko-KR" altLang="en-US" sz="800" dirty="0">
                <a:latin typeface="+mn-ea"/>
              </a:rPr>
              <a:t>콘텐츠 </a:t>
            </a:r>
            <a:r>
              <a:rPr lang="en-US" altLang="ko-KR" sz="800" dirty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콘텐츠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동영상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자료실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상세보기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52703" y="735271"/>
            <a:ext cx="2903973" cy="226591"/>
            <a:chOff x="252703" y="735271"/>
            <a:chExt cx="2903973" cy="226591"/>
          </a:xfrm>
        </p:grpSpPr>
        <p:sp>
          <p:nvSpPr>
            <p:cNvPr id="28" name="갈매기형 수장 27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동영상</a:t>
              </a:r>
              <a:r>
                <a:rPr lang="en-US" altLang="ko-KR" sz="1000" b="1" dirty="0" smtClean="0">
                  <a:latin typeface="+mn-ea"/>
                </a:rPr>
                <a:t> </a:t>
              </a:r>
              <a:r>
                <a:rPr lang="ko-KR" altLang="en-US" sz="1000" b="1" dirty="0" smtClean="0">
                  <a:latin typeface="+mn-ea"/>
                </a:rPr>
                <a:t>자료실 상세보기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33" name="타원 32">
                <a:extLst>
                  <a:ext uri="{FF2B5EF4-FFF2-40B4-BE49-F238E27FC236}">
                    <a16:creationId xmlns="" xmlns:a16="http://schemas.microsoft.com/office/drawing/2014/main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0356F9C-4B5E-42F2-BFFA-23D5B77D87BE}"/>
              </a:ext>
            </a:extLst>
          </p:cNvPr>
          <p:cNvSpPr txBox="1"/>
          <p:nvPr/>
        </p:nvSpPr>
        <p:spPr>
          <a:xfrm>
            <a:off x="252703" y="1149613"/>
            <a:ext cx="1502582" cy="252752"/>
          </a:xfrm>
          <a:prstGeom prst="rect">
            <a:avLst/>
          </a:prstGeom>
          <a:noFill/>
        </p:spPr>
        <p:txBody>
          <a:bodyPr vert="horz" wrap="none" lIns="36000" tIns="36000" rIns="36000" bIns="36000" rtlCol="0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b="1" dirty="0" smtClean="0">
                <a:solidFill>
                  <a:srgbClr val="16181A"/>
                </a:solidFill>
                <a:latin typeface="+mn-ea"/>
              </a:rPr>
              <a:t>동영상</a:t>
            </a:r>
            <a:r>
              <a:rPr lang="en-US" altLang="ko-KR" sz="900" b="1" dirty="0" smtClean="0">
                <a:solidFill>
                  <a:srgbClr val="16181A"/>
                </a:solidFill>
                <a:latin typeface="+mn-ea"/>
              </a:rPr>
              <a:t> </a:t>
            </a:r>
            <a:r>
              <a:rPr lang="ko-KR" altLang="en-US" sz="900" b="1" dirty="0" smtClean="0">
                <a:solidFill>
                  <a:srgbClr val="16181A"/>
                </a:solidFill>
                <a:latin typeface="+mn-ea"/>
              </a:rPr>
              <a:t>자료 제목 모두 노출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0794AD1C-1249-03F0-C6F5-622712A79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885380"/>
              </p:ext>
            </p:extLst>
          </p:nvPr>
        </p:nvGraphicFramePr>
        <p:xfrm>
          <a:off x="170818" y="1409831"/>
          <a:ext cx="3074032" cy="258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16">
                  <a:extLst>
                    <a:ext uri="{9D8B030D-6E8A-4147-A177-3AD203B41FA5}">
                      <a16:colId xmlns="" xmlns:a16="http://schemas.microsoft.com/office/drawing/2014/main" val="4116621800"/>
                    </a:ext>
                  </a:extLst>
                </a:gridCol>
                <a:gridCol w="1537016"/>
              </a:tblGrid>
              <a:tr h="258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: 2022-11-28</a:t>
                      </a:r>
                      <a:endParaRPr lang="ko-KR" altLang="en-US" sz="800" b="0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조회수 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1,220</a:t>
                      </a:r>
                      <a:endParaRPr lang="ko-KR" altLang="en-US" sz="800" b="0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51695450"/>
                  </a:ext>
                </a:extLst>
              </a:tr>
            </a:tbl>
          </a:graphicData>
        </a:graphic>
      </p:graphicFrame>
      <p:sp>
        <p:nvSpPr>
          <p:cNvPr id="37" name="모서리가 둥근 직사각형 36"/>
          <p:cNvSpPr/>
          <p:nvPr/>
        </p:nvSpPr>
        <p:spPr>
          <a:xfrm>
            <a:off x="327514" y="1860481"/>
            <a:ext cx="2764903" cy="2386907"/>
          </a:xfrm>
          <a:prstGeom prst="roundRect">
            <a:avLst>
              <a:gd name="adj" fmla="val 2224"/>
            </a:avLst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▶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1328607" y="4445291"/>
            <a:ext cx="804789" cy="276606"/>
          </a:xfrm>
          <a:prstGeom prst="flowChartAlternateProcess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목록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72653" y="6145066"/>
            <a:ext cx="3082467" cy="512759"/>
            <a:chOff x="168636" y="6094330"/>
            <a:chExt cx="3082467" cy="512759"/>
          </a:xfrm>
        </p:grpSpPr>
        <p:sp>
          <p:nvSpPr>
            <p:cNvPr id="47" name="직사각형 46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53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홈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관심상품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마이장부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카테고리</a:t>
                </a:r>
                <a:endParaRPr lang="ko-KR" altLang="en-US" sz="800" dirty="0">
                  <a:latin typeface="+mn-ea"/>
                </a:endParaRPr>
              </a:p>
            </p:txBody>
          </p:sp>
        </p:grp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313362" y="2984058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040072" y="4434751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857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83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1D95B605-182C-43DB-B8E0-DE1FB2F15F7B}"/>
              </a:ext>
            </a:extLst>
          </p:cNvPr>
          <p:cNvSpPr/>
          <p:nvPr/>
        </p:nvSpPr>
        <p:spPr>
          <a:xfrm>
            <a:off x="298065" y="5134896"/>
            <a:ext cx="1124126" cy="2880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2953002-0AD6-45E2-8306-7E28117EC2AE}"/>
              </a:ext>
            </a:extLst>
          </p:cNvPr>
          <p:cNvSpPr/>
          <p:nvPr/>
        </p:nvSpPr>
        <p:spPr>
          <a:xfrm>
            <a:off x="1491865" y="5134896"/>
            <a:ext cx="1124126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C89C1308-2B33-4D16-80A1-0D68C8410352}"/>
              </a:ext>
            </a:extLst>
          </p:cNvPr>
          <p:cNvGrpSpPr/>
          <p:nvPr/>
        </p:nvGrpSpPr>
        <p:grpSpPr>
          <a:xfrm>
            <a:off x="6475277" y="6098916"/>
            <a:ext cx="1376825" cy="144000"/>
            <a:chOff x="4762500" y="3246124"/>
            <a:chExt cx="1376825" cy="144000"/>
          </a:xfrm>
        </p:grpSpPr>
        <p:pic>
          <p:nvPicPr>
            <p:cNvPr id="17" name="Picture 2">
              <a:extLst>
                <a:ext uri="{FF2B5EF4-FFF2-40B4-BE49-F238E27FC236}">
                  <a16:creationId xmlns="" xmlns:a16="http://schemas.microsoft.com/office/drawing/2014/main" id="{45324DF2-E1D8-4F20-83CE-9F5DD407BC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1" b="2381"/>
            <a:stretch/>
          </p:blipFill>
          <p:spPr bwMode="auto">
            <a:xfrm>
              <a:off x="4762500" y="3246124"/>
              <a:ext cx="1440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6">
              <a:extLst>
                <a:ext uri="{FF2B5EF4-FFF2-40B4-BE49-F238E27FC236}">
                  <a16:creationId xmlns="" xmlns:a16="http://schemas.microsoft.com/office/drawing/2014/main" id="{5546431E-33C0-4F53-A5FE-AD9767A97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869" y="3248875"/>
              <a:ext cx="119345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 anchor="ctr">
              <a:spAutoFit/>
            </a:bodyPr>
            <a:lstStyle>
              <a:lvl1pPr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dirty="0">
                  <a:solidFill>
                    <a:schemeClr val="tx1"/>
                  </a:solidFill>
                  <a:latin typeface="+mn-ea"/>
                  <a:ea typeface="+mn-ea"/>
                </a:rPr>
                <a:t>부운영자관리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EA3D9756-4337-4B89-AF2A-5ACD36A4D33F}"/>
              </a:ext>
            </a:extLst>
          </p:cNvPr>
          <p:cNvSpPr/>
          <p:nvPr/>
        </p:nvSpPr>
        <p:spPr>
          <a:xfrm>
            <a:off x="5531952" y="6112915"/>
            <a:ext cx="158400" cy="158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FFFF"/>
                </a:solidFill>
                <a:latin typeface="+mn-ea"/>
              </a:rPr>
              <a:t>1</a:t>
            </a:r>
            <a:endParaRPr lang="ko-KR" altLang="en-US" sz="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292997A-6EAD-4BFF-80C3-FB79D5AE19A6}"/>
              </a:ext>
            </a:extLst>
          </p:cNvPr>
          <p:cNvSpPr/>
          <p:nvPr/>
        </p:nvSpPr>
        <p:spPr>
          <a:xfrm>
            <a:off x="5789127" y="6112915"/>
            <a:ext cx="158400" cy="158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FFFF"/>
                </a:solidFill>
                <a:latin typeface="+mn-ea"/>
              </a:rPr>
              <a:t>1</a:t>
            </a:r>
            <a:endParaRPr lang="ko-KR" altLang="en-US" sz="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B093855-049F-4673-9933-DB08C37139D8}"/>
              </a:ext>
            </a:extLst>
          </p:cNvPr>
          <p:cNvSpPr/>
          <p:nvPr/>
        </p:nvSpPr>
        <p:spPr>
          <a:xfrm>
            <a:off x="6046302" y="6112915"/>
            <a:ext cx="158400" cy="158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FFFF"/>
                </a:solidFill>
                <a:latin typeface="+mn-ea"/>
              </a:rPr>
              <a:t>1</a:t>
            </a:r>
            <a:endParaRPr lang="ko-KR" altLang="en-US" sz="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15A5517-ABF3-4B80-BC32-439337F6C707}"/>
              </a:ext>
            </a:extLst>
          </p:cNvPr>
          <p:cNvSpPr/>
          <p:nvPr/>
        </p:nvSpPr>
        <p:spPr>
          <a:xfrm>
            <a:off x="7766807" y="6070632"/>
            <a:ext cx="400506" cy="24704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1B63D23-1E85-479D-B085-C5F21A67F7EC}"/>
              </a:ext>
            </a:extLst>
          </p:cNvPr>
          <p:cNvSpPr/>
          <p:nvPr/>
        </p:nvSpPr>
        <p:spPr>
          <a:xfrm>
            <a:off x="8269183" y="6070632"/>
            <a:ext cx="400506" cy="247049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7A210F5-B190-41FF-9476-1957BFCBD18E}"/>
              </a:ext>
            </a:extLst>
          </p:cNvPr>
          <p:cNvSpPr/>
          <p:nvPr/>
        </p:nvSpPr>
        <p:spPr>
          <a:xfrm>
            <a:off x="8799379" y="6055663"/>
            <a:ext cx="400506" cy="247049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0A46EE0-1A07-4583-BC69-70B96327B74F}"/>
              </a:ext>
            </a:extLst>
          </p:cNvPr>
          <p:cNvSpPr txBox="1"/>
          <p:nvPr/>
        </p:nvSpPr>
        <p:spPr>
          <a:xfrm>
            <a:off x="1068471" y="1322887"/>
            <a:ext cx="21419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+mn-ea"/>
              </a:rPr>
              <a:t>ㆍ</a:t>
            </a:r>
            <a:r>
              <a:rPr lang="ko-KR" altLang="en-US" sz="800" dirty="0">
                <a:latin typeface="+mn-ea"/>
              </a:rPr>
              <a:t>   ● ○    □ ■  </a:t>
            </a:r>
            <a:r>
              <a:rPr lang="ko-KR" altLang="en-US" sz="800" dirty="0">
                <a:latin typeface="+mn-ea"/>
                <a:sym typeface="Wingdings"/>
              </a:rPr>
              <a:t>    </a:t>
            </a:r>
            <a:r>
              <a:rPr lang="ko-KR" altLang="en-US" sz="800" dirty="0">
                <a:latin typeface="+mn-ea"/>
              </a:rPr>
              <a:t>●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○○○     </a:t>
            </a:r>
            <a:r>
              <a:rPr lang="ko-KR" altLang="en-US" sz="800" dirty="0">
                <a:latin typeface="+mn-ea"/>
              </a:rPr>
              <a:t>★☆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10FA70C9-0930-46E6-8684-781BF5B05C2F}"/>
              </a:ext>
            </a:extLst>
          </p:cNvPr>
          <p:cNvSpPr/>
          <p:nvPr/>
        </p:nvSpPr>
        <p:spPr>
          <a:xfrm>
            <a:off x="297194" y="3514102"/>
            <a:ext cx="116040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CE05FD4-BF93-4ECF-94E5-A51903A68F3D}"/>
              </a:ext>
            </a:extLst>
          </p:cNvPr>
          <p:cNvSpPr/>
          <p:nvPr/>
        </p:nvSpPr>
        <p:spPr>
          <a:xfrm>
            <a:off x="1624344" y="3514102"/>
            <a:ext cx="116040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F4215EFB-916E-4F27-8262-D9DBE118138E}"/>
              </a:ext>
            </a:extLst>
          </p:cNvPr>
          <p:cNvSpPr/>
          <p:nvPr/>
        </p:nvSpPr>
        <p:spPr>
          <a:xfrm>
            <a:off x="2822849" y="3514102"/>
            <a:ext cx="1116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직접입력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B2D6A88-ED8E-4281-96C2-AC02999A0DE8}"/>
              </a:ext>
            </a:extLst>
          </p:cNvPr>
          <p:cNvSpPr/>
          <p:nvPr/>
        </p:nvSpPr>
        <p:spPr>
          <a:xfrm>
            <a:off x="3794849" y="3514102"/>
            <a:ext cx="144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8DAEAD3-558C-479A-8A1A-A8D35E031770}"/>
              </a:ext>
            </a:extLst>
          </p:cNvPr>
          <p:cNvSpPr/>
          <p:nvPr/>
        </p:nvSpPr>
        <p:spPr>
          <a:xfrm>
            <a:off x="297194" y="3249028"/>
            <a:ext cx="432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선택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C2F0B600-38B7-4E6F-9BE2-0A7C261D0EDB}"/>
              </a:ext>
            </a:extLst>
          </p:cNvPr>
          <p:cNvSpPr/>
          <p:nvPr/>
        </p:nvSpPr>
        <p:spPr>
          <a:xfrm>
            <a:off x="877396" y="3249028"/>
            <a:ext cx="432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B2E5312-2D85-4846-8B3F-FBC1562123A2}"/>
              </a:ext>
            </a:extLst>
          </p:cNvPr>
          <p:cNvSpPr/>
          <p:nvPr/>
        </p:nvSpPr>
        <p:spPr>
          <a:xfrm>
            <a:off x="1457599" y="3249028"/>
            <a:ext cx="432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61730321-C9ED-437E-8E11-5CCCA1F91284}"/>
              </a:ext>
            </a:extLst>
          </p:cNvPr>
          <p:cNvSpPr/>
          <p:nvPr/>
        </p:nvSpPr>
        <p:spPr>
          <a:xfrm>
            <a:off x="585194" y="3249028"/>
            <a:ext cx="144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43" name="Rectangle 91">
            <a:extLst>
              <a:ext uri="{FF2B5EF4-FFF2-40B4-BE49-F238E27FC236}">
                <a16:creationId xmlns="" xmlns:a16="http://schemas.microsoft.com/office/drawing/2014/main" id="{D7D87FD5-E165-467A-80BA-7B531C8A0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6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44" name="Rectangle 91">
            <a:extLst>
              <a:ext uri="{FF2B5EF4-FFF2-40B4-BE49-F238E27FC236}">
                <a16:creationId xmlns="" xmlns:a16="http://schemas.microsoft.com/office/drawing/2014/main" id="{131B4E1B-3C4C-48BB-8D0A-3FAB68D4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3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검색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E1DDC6E-0B26-4049-88E7-1F3C660B0325}"/>
              </a:ext>
            </a:extLst>
          </p:cNvPr>
          <p:cNvSpPr/>
          <p:nvPr/>
        </p:nvSpPr>
        <p:spPr>
          <a:xfrm>
            <a:off x="284668" y="4647489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E0F417E-3A6C-4DB8-AEDC-9D9B41548E83}"/>
              </a:ext>
            </a:extLst>
          </p:cNvPr>
          <p:cNvSpPr/>
          <p:nvPr/>
        </p:nvSpPr>
        <p:spPr>
          <a:xfrm>
            <a:off x="1102538" y="4647489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선택삭제</a:t>
            </a:r>
          </a:p>
        </p:txBody>
      </p:sp>
      <p:sp>
        <p:nvSpPr>
          <p:cNvPr id="47" name="Rectangle 91">
            <a:extLst>
              <a:ext uri="{FF2B5EF4-FFF2-40B4-BE49-F238E27FC236}">
                <a16:creationId xmlns="" xmlns:a16="http://schemas.microsoft.com/office/drawing/2014/main" id="{09EB3D6B-F443-45E9-867E-6AB1FC24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392" y="4394515"/>
            <a:ext cx="920104" cy="14446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기타</a:t>
            </a:r>
          </a:p>
        </p:txBody>
      </p:sp>
      <p:sp>
        <p:nvSpPr>
          <p:cNvPr id="48" name="Rectangle 91">
            <a:extLst>
              <a:ext uri="{FF2B5EF4-FFF2-40B4-BE49-F238E27FC236}">
                <a16:creationId xmlns="" xmlns:a16="http://schemas.microsoft.com/office/drawing/2014/main" id="{F7056C32-20B6-4E8C-8B3F-414BD15AD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07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49" name="Rectangle 91">
            <a:extLst>
              <a:ext uri="{FF2B5EF4-FFF2-40B4-BE49-F238E27FC236}">
                <a16:creationId xmlns="" xmlns:a16="http://schemas.microsoft.com/office/drawing/2014/main" id="{740797F8-D410-4B5D-A04C-500AA460A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53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D8607CA6-CF14-408F-B59B-2BDE6CFE01DB}"/>
              </a:ext>
            </a:extLst>
          </p:cNvPr>
          <p:cNvGrpSpPr/>
          <p:nvPr/>
        </p:nvGrpSpPr>
        <p:grpSpPr>
          <a:xfrm>
            <a:off x="6468177" y="6366001"/>
            <a:ext cx="1301456" cy="123111"/>
            <a:chOff x="7994918" y="3904175"/>
            <a:chExt cx="1301456" cy="123111"/>
          </a:xfrm>
        </p:grpSpPr>
        <p:pic>
          <p:nvPicPr>
            <p:cNvPr id="51" name="Picture 2">
              <a:extLst>
                <a:ext uri="{FF2B5EF4-FFF2-40B4-BE49-F238E27FC236}">
                  <a16:creationId xmlns="" xmlns:a16="http://schemas.microsoft.com/office/drawing/2014/main" id="{D113F48D-068C-42B2-A496-13FC027C0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4918" y="3911730"/>
              <a:ext cx="108000" cy="1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 Box 6">
              <a:extLst>
                <a:ext uri="{FF2B5EF4-FFF2-40B4-BE49-F238E27FC236}">
                  <a16:creationId xmlns="" xmlns:a16="http://schemas.microsoft.com/office/drawing/2014/main" id="{DEE36E43-C688-43EB-B6E6-336A5D932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2918" y="3904175"/>
              <a:ext cx="119345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 anchor="ctr">
              <a:spAutoFit/>
            </a:bodyPr>
            <a:lstStyle>
              <a:lvl1pPr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800" dirty="0">
                  <a:solidFill>
                    <a:schemeClr val="tx1"/>
                  </a:solidFill>
                  <a:latin typeface="+mn-ea"/>
                  <a:ea typeface="+mn-ea"/>
                </a:rPr>
                <a:t>상품정보고시관리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2582B78F-0ED4-4E7A-A7FC-00C640EA19C9}"/>
              </a:ext>
            </a:extLst>
          </p:cNvPr>
          <p:cNvSpPr/>
          <p:nvPr/>
        </p:nvSpPr>
        <p:spPr>
          <a:xfrm>
            <a:off x="297195" y="2711727"/>
            <a:ext cx="4906903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서울 서초구 </a:t>
            </a:r>
            <a:r>
              <a:rPr lang="ko-KR" altLang="en-US" sz="800" b="0" dirty="0" err="1">
                <a:solidFill>
                  <a:schemeClr val="tx1"/>
                </a:solidFill>
                <a:latin typeface="+mn-ea"/>
              </a:rPr>
              <a:t>신반포로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49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길 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12 (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잠원동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하늘정원빌딩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0AB3BF72-33F2-4DF9-96CB-1FF6239EC7F3}"/>
              </a:ext>
            </a:extLst>
          </p:cNvPr>
          <p:cNvSpPr/>
          <p:nvPr/>
        </p:nvSpPr>
        <p:spPr>
          <a:xfrm>
            <a:off x="297194" y="2891633"/>
            <a:ext cx="4906903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층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FFD5E80A-79BC-4B44-85CD-F3EA2A60EF1A}"/>
              </a:ext>
            </a:extLst>
          </p:cNvPr>
          <p:cNvSpPr/>
          <p:nvPr/>
        </p:nvSpPr>
        <p:spPr>
          <a:xfrm>
            <a:off x="297189" y="2531821"/>
            <a:ext cx="1159779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06531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Rectangle 91">
            <a:extLst>
              <a:ext uri="{FF2B5EF4-FFF2-40B4-BE49-F238E27FC236}">
                <a16:creationId xmlns="" xmlns:a16="http://schemas.microsoft.com/office/drawing/2014/main" id="{94A79004-1A20-4B2C-AA04-C01C0EBB6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857" y="2531828"/>
            <a:ext cx="648000" cy="144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우편번호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33DDA145-7633-4D7D-AE3A-DBC90AC4C36B}"/>
              </a:ext>
            </a:extLst>
          </p:cNvPr>
          <p:cNvCxnSpPr>
            <a:cxnSpLocks/>
          </p:cNvCxnSpPr>
          <p:nvPr/>
        </p:nvCxnSpPr>
        <p:spPr>
          <a:xfrm>
            <a:off x="7795861" y="6523225"/>
            <a:ext cx="473322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="" xmlns:a16="http://schemas.microsoft.com/office/drawing/2014/main" id="{AB373D37-CB8B-44E4-8F6B-9ACB128BBCAA}"/>
              </a:ext>
            </a:extLst>
          </p:cNvPr>
          <p:cNvCxnSpPr>
            <a:cxnSpLocks/>
          </p:cNvCxnSpPr>
          <p:nvPr/>
        </p:nvCxnSpPr>
        <p:spPr>
          <a:xfrm>
            <a:off x="8565231" y="6427556"/>
            <a:ext cx="473322" cy="233739"/>
          </a:xfrm>
          <a:prstGeom prst="bentConnector3">
            <a:avLst/>
          </a:prstGeom>
          <a:ln>
            <a:solidFill>
              <a:schemeClr val="accent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91">
            <a:extLst>
              <a:ext uri="{FF2B5EF4-FFF2-40B4-BE49-F238E27FC236}">
                <a16:creationId xmlns="" xmlns:a16="http://schemas.microsoft.com/office/drawing/2014/main" id="{E3755307-C4BE-4FB9-B198-FA23FB117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29" y="3816210"/>
            <a:ext cx="540000" cy="1444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>
                <a:latin typeface="+mn-ea"/>
              </a:rPr>
              <a:t>파일선택</a:t>
            </a:r>
            <a:endParaRPr lang="ko-KR" altLang="en-US" sz="800" b="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AB55E5FB-004D-4580-BAF3-1EFD31B3178C}"/>
              </a:ext>
            </a:extLst>
          </p:cNvPr>
          <p:cNvSpPr txBox="1"/>
          <p:nvPr/>
        </p:nvSpPr>
        <p:spPr>
          <a:xfrm>
            <a:off x="812480" y="3780719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선택된 파일 없음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ABA5F441-E1F2-4751-999C-65A71C78F211}"/>
              </a:ext>
            </a:extLst>
          </p:cNvPr>
          <p:cNvSpPr/>
          <p:nvPr/>
        </p:nvSpPr>
        <p:spPr>
          <a:xfrm>
            <a:off x="5514681" y="2350057"/>
            <a:ext cx="2410950" cy="14025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0D3DCDD1-7B1A-4740-86DC-21055B783D97}"/>
              </a:ext>
            </a:extLst>
          </p:cNvPr>
          <p:cNvCxnSpPr>
            <a:cxnSpLocks/>
          </p:cNvCxnSpPr>
          <p:nvPr/>
        </p:nvCxnSpPr>
        <p:spPr>
          <a:xfrm>
            <a:off x="5622680" y="2638587"/>
            <a:ext cx="221151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C7547952-CD9C-46B6-978B-8174CED6B2F7}"/>
              </a:ext>
            </a:extLst>
          </p:cNvPr>
          <p:cNvGrpSpPr/>
          <p:nvPr/>
        </p:nvGrpSpPr>
        <p:grpSpPr>
          <a:xfrm>
            <a:off x="5622680" y="2449425"/>
            <a:ext cx="942694" cy="123111"/>
            <a:chOff x="7994918" y="3904175"/>
            <a:chExt cx="942694" cy="123111"/>
          </a:xfrm>
        </p:grpSpPr>
        <p:pic>
          <p:nvPicPr>
            <p:cNvPr id="69" name="Picture 2">
              <a:extLst>
                <a:ext uri="{FF2B5EF4-FFF2-40B4-BE49-F238E27FC236}">
                  <a16:creationId xmlns="" xmlns:a16="http://schemas.microsoft.com/office/drawing/2014/main" id="{F1760947-026C-4712-9466-6CFD12672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4918" y="3911730"/>
              <a:ext cx="108000" cy="1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 Box 6">
              <a:extLst>
                <a:ext uri="{FF2B5EF4-FFF2-40B4-BE49-F238E27FC236}">
                  <a16:creationId xmlns="" xmlns:a16="http://schemas.microsoft.com/office/drawing/2014/main" id="{9D23D3A6-32D7-44D7-8482-3580D334A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2917" y="3904175"/>
              <a:ext cx="8346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 anchor="ctr">
              <a:spAutoFit/>
            </a:bodyPr>
            <a:lstStyle>
              <a:lvl1pPr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800">
                  <a:solidFill>
                    <a:schemeClr val="tx1"/>
                  </a:solidFill>
                  <a:latin typeface="+mn-ea"/>
                  <a:ea typeface="+mn-ea"/>
                </a:rPr>
                <a:t>제목</a:t>
              </a:r>
              <a:endParaRPr lang="ko-KR" altLang="en-US" sz="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9EF16A0-7DB7-4CBB-89F7-F0706034DB80}"/>
              </a:ext>
            </a:extLst>
          </p:cNvPr>
          <p:cNvSpPr/>
          <p:nvPr/>
        </p:nvSpPr>
        <p:spPr>
          <a:xfrm>
            <a:off x="6046302" y="3406822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확인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807512D-FA6D-496B-99D2-84859D3F311E}"/>
              </a:ext>
            </a:extLst>
          </p:cNvPr>
          <p:cNvSpPr/>
          <p:nvPr/>
        </p:nvSpPr>
        <p:spPr>
          <a:xfrm>
            <a:off x="6798777" y="3406822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취소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7FE8EDAF-35C2-43DF-9E63-35C99053A1EF}"/>
              </a:ext>
            </a:extLst>
          </p:cNvPr>
          <p:cNvSpPr/>
          <p:nvPr/>
        </p:nvSpPr>
        <p:spPr>
          <a:xfrm>
            <a:off x="7781631" y="2357455"/>
            <a:ext cx="144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4" name="Picture 2" descr="http://mimp.mallstore.co.kr/nmanager/imgs/icon/icon_tip.gif">
            <a:extLst>
              <a:ext uri="{FF2B5EF4-FFF2-40B4-BE49-F238E27FC236}">
                <a16:creationId xmlns="" xmlns:a16="http://schemas.microsoft.com/office/drawing/2014/main" id="{FA3602B9-7786-45E9-BE89-04C1CD618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05" y="1335529"/>
            <a:ext cx="2571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1AB8A6DA-4D1F-4F42-98F9-24AF7C78E2F4}"/>
              </a:ext>
            </a:extLst>
          </p:cNvPr>
          <p:cNvSpPr/>
          <p:nvPr/>
        </p:nvSpPr>
        <p:spPr>
          <a:xfrm>
            <a:off x="2394882" y="5940994"/>
            <a:ext cx="2854306" cy="23664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4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이하 생략</a:t>
            </a:r>
          </a:p>
        </p:txBody>
      </p:sp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AB288A4D-6DB6-41A2-BF9D-9998DBDD8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58414"/>
              </p:ext>
            </p:extLst>
          </p:nvPr>
        </p:nvGraphicFramePr>
        <p:xfrm>
          <a:off x="5531402" y="3944582"/>
          <a:ext cx="2534749" cy="69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5284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284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365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68E445C3-803E-4A0F-9EB8-22CD2B2F3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642" y="286518"/>
            <a:ext cx="6125448" cy="1862889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59C294D-CF30-4EF6-A493-54C852009903}"/>
              </a:ext>
            </a:extLst>
          </p:cNvPr>
          <p:cNvSpPr/>
          <p:nvPr/>
        </p:nvSpPr>
        <p:spPr>
          <a:xfrm>
            <a:off x="327535" y="5955067"/>
            <a:ext cx="1440000" cy="216000"/>
          </a:xfrm>
          <a:prstGeom prst="rect">
            <a:avLst/>
          </a:prstGeom>
          <a:solidFill>
            <a:srgbClr val="E717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spc="-100" dirty="0">
                <a:solidFill>
                  <a:schemeClr val="bg1"/>
                </a:solidFill>
                <a:latin typeface="+mn-ea"/>
              </a:rPr>
              <a:t>주석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5F93288D-5874-4AA3-95F0-AF2894876415}"/>
              </a:ext>
            </a:extLst>
          </p:cNvPr>
          <p:cNvGrpSpPr/>
          <p:nvPr/>
        </p:nvGrpSpPr>
        <p:grpSpPr>
          <a:xfrm>
            <a:off x="8084738" y="2346010"/>
            <a:ext cx="1113070" cy="1091245"/>
            <a:chOff x="4094244" y="5516684"/>
            <a:chExt cx="479160" cy="479160"/>
          </a:xfrm>
        </p:grpSpPr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673EAAED-FAA9-4387-A7FD-345EF3439FBF}"/>
                </a:ext>
              </a:extLst>
            </p:cNvPr>
            <p:cNvSpPr/>
            <p:nvPr/>
          </p:nvSpPr>
          <p:spPr>
            <a:xfrm>
              <a:off x="4094244" y="5516684"/>
              <a:ext cx="479160" cy="479160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99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490F225A-0992-4C33-8241-2A714B4BC96B}"/>
                </a:ext>
              </a:extLst>
            </p:cNvPr>
            <p:cNvCxnSpPr/>
            <p:nvPr/>
          </p:nvCxnSpPr>
          <p:spPr>
            <a:xfrm>
              <a:off x="4094244" y="5516684"/>
              <a:ext cx="479160" cy="479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="" xmlns:a16="http://schemas.microsoft.com/office/drawing/2014/main" id="{8738FD04-CB90-44BA-888A-3005661D8719}"/>
                </a:ext>
              </a:extLst>
            </p:cNvPr>
            <p:cNvCxnSpPr/>
            <p:nvPr/>
          </p:nvCxnSpPr>
          <p:spPr>
            <a:xfrm flipH="1">
              <a:off x="4094244" y="5516684"/>
              <a:ext cx="479160" cy="479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64719DEE-E73E-4E9F-9E71-DE839815E32D}"/>
              </a:ext>
            </a:extLst>
          </p:cNvPr>
          <p:cNvSpPr txBox="1"/>
          <p:nvPr/>
        </p:nvSpPr>
        <p:spPr>
          <a:xfrm>
            <a:off x="8308688" y="2730950"/>
            <a:ext cx="7153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latin typeface="+mn-ea"/>
              </a:rPr>
              <a:t>상품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IMG</a:t>
            </a:r>
            <a:endParaRPr lang="ko-KR" altLang="en-US" sz="800" dirty="0"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C0233A2A-361A-4CE3-B876-F82ED4185214}"/>
              </a:ext>
            </a:extLst>
          </p:cNvPr>
          <p:cNvSpPr/>
          <p:nvPr/>
        </p:nvSpPr>
        <p:spPr>
          <a:xfrm>
            <a:off x="494910" y="6334162"/>
            <a:ext cx="1485991" cy="21558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1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2  3  4  5  6  7  8  9  10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="" xmlns:a16="http://schemas.microsoft.com/office/drawing/2014/main" id="{E2222F2A-DF35-4D5E-A623-F4A2BE4BB6D6}"/>
              </a:ext>
            </a:extLst>
          </p:cNvPr>
          <p:cNvSpPr/>
          <p:nvPr/>
        </p:nvSpPr>
        <p:spPr>
          <a:xfrm>
            <a:off x="260498" y="1653766"/>
            <a:ext cx="726636" cy="21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전문보기    ▼</a:t>
            </a:r>
          </a:p>
        </p:txBody>
      </p: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8675D1DD-646B-49AF-8080-109B9A1164FC}"/>
              </a:ext>
            </a:extLst>
          </p:cNvPr>
          <p:cNvGrpSpPr/>
          <p:nvPr/>
        </p:nvGrpSpPr>
        <p:grpSpPr>
          <a:xfrm>
            <a:off x="312606" y="5550747"/>
            <a:ext cx="695911" cy="279607"/>
            <a:chOff x="2418656" y="2963205"/>
            <a:chExt cx="1160939" cy="466449"/>
          </a:xfrm>
        </p:grpSpPr>
        <p:grpSp>
          <p:nvGrpSpPr>
            <p:cNvPr id="98" name="그룹 97">
              <a:extLst>
                <a:ext uri="{FF2B5EF4-FFF2-40B4-BE49-F238E27FC236}">
                  <a16:creationId xmlns="" xmlns:a16="http://schemas.microsoft.com/office/drawing/2014/main" id="{D45FF819-127A-4201-BEB9-59ADF07D0F8F}"/>
                </a:ext>
              </a:extLst>
            </p:cNvPr>
            <p:cNvGrpSpPr/>
            <p:nvPr/>
          </p:nvGrpSpPr>
          <p:grpSpPr>
            <a:xfrm>
              <a:off x="2418656" y="3055592"/>
              <a:ext cx="1160939" cy="287496"/>
              <a:chOff x="5472959" y="3403219"/>
              <a:chExt cx="1160939" cy="316246"/>
            </a:xfrm>
          </p:grpSpPr>
          <p:sp>
            <p:nvSpPr>
              <p:cNvPr id="102" name="사각형: 둥근 모서리 101">
                <a:extLst>
                  <a:ext uri="{FF2B5EF4-FFF2-40B4-BE49-F238E27FC236}">
                    <a16:creationId xmlns="" xmlns:a16="http://schemas.microsoft.com/office/drawing/2014/main" id="{2E6A4663-9456-4E6A-ACB6-B77345744920}"/>
                  </a:ext>
                </a:extLst>
              </p:cNvPr>
              <p:cNvSpPr/>
              <p:nvPr/>
            </p:nvSpPr>
            <p:spPr>
              <a:xfrm>
                <a:off x="5580232" y="3403219"/>
                <a:ext cx="946393" cy="316246"/>
              </a:xfrm>
              <a:prstGeom prst="roundRect">
                <a:avLst>
                  <a:gd name="adj" fmla="val 0"/>
                </a:avLst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="" xmlns:a16="http://schemas.microsoft.com/office/drawing/2014/main" id="{52B5A72F-ADC0-4043-A1C4-6EA7CE14BF1A}"/>
                  </a:ext>
                </a:extLst>
              </p:cNvPr>
              <p:cNvSpPr/>
              <p:nvPr/>
            </p:nvSpPr>
            <p:spPr>
              <a:xfrm>
                <a:off x="5472959" y="3403219"/>
                <a:ext cx="316246" cy="31624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2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="" xmlns:a16="http://schemas.microsoft.com/office/drawing/2014/main" id="{5C4FA4E9-DC85-439A-9416-6B883F608D25}"/>
                  </a:ext>
                </a:extLst>
              </p:cNvPr>
              <p:cNvSpPr/>
              <p:nvPr/>
            </p:nvSpPr>
            <p:spPr>
              <a:xfrm>
                <a:off x="6317652" y="3403219"/>
                <a:ext cx="316246" cy="31624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2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2D6EA90C-38D4-42B8-92B6-61621D44AED4}"/>
                </a:ext>
              </a:extLst>
            </p:cNvPr>
            <p:cNvGrpSpPr/>
            <p:nvPr/>
          </p:nvGrpSpPr>
          <p:grpSpPr>
            <a:xfrm>
              <a:off x="2434727" y="2963205"/>
              <a:ext cx="1126965" cy="466449"/>
              <a:chOff x="2434727" y="2963205"/>
              <a:chExt cx="1126965" cy="466449"/>
            </a:xfrm>
          </p:grpSpPr>
          <p:sp>
            <p:nvSpPr>
              <p:cNvPr id="100" name="TextBox 99">
                <a:extLst>
                  <a:ext uri="{FF2B5EF4-FFF2-40B4-BE49-F238E27FC236}">
                    <a16:creationId xmlns="" xmlns:a16="http://schemas.microsoft.com/office/drawing/2014/main" id="{52786D60-639F-476D-B515-445EBF5B6D36}"/>
                  </a:ext>
                </a:extLst>
              </p:cNvPr>
              <p:cNvSpPr txBox="1"/>
              <p:nvPr/>
            </p:nvSpPr>
            <p:spPr>
              <a:xfrm>
                <a:off x="2434727" y="2963205"/>
                <a:ext cx="283872" cy="4620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+mn-ea"/>
                  </a:rPr>
                  <a:t>-</a:t>
                </a:r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="" xmlns:a16="http://schemas.microsoft.com/office/drawing/2014/main" id="{60FD346F-13F0-422B-961F-0DDF2E3AF2E1}"/>
                  </a:ext>
                </a:extLst>
              </p:cNvPr>
              <p:cNvSpPr txBox="1"/>
              <p:nvPr/>
            </p:nvSpPr>
            <p:spPr>
              <a:xfrm>
                <a:off x="3277820" y="2967556"/>
                <a:ext cx="283872" cy="4620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+mn-ea"/>
                  </a:rPr>
                  <a:t>+</a:t>
                </a:r>
                <a:endParaRPr lang="ko-KR" altLang="en-US" sz="1200" b="1" dirty="0">
                  <a:latin typeface="+mn-ea"/>
                </a:endParaRPr>
              </a:p>
            </p:txBody>
          </p:sp>
        </p:grpSp>
      </p:grpSp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F2B2525F-F555-4602-B510-F45A77808A07}"/>
              </a:ext>
            </a:extLst>
          </p:cNvPr>
          <p:cNvSpPr/>
          <p:nvPr/>
        </p:nvSpPr>
        <p:spPr>
          <a:xfrm>
            <a:off x="2845194" y="5560060"/>
            <a:ext cx="2386768" cy="2290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7" name="그래픽 106" descr="돋보기">
            <a:extLst>
              <a:ext uri="{FF2B5EF4-FFF2-40B4-BE49-F238E27FC236}">
                <a16:creationId xmlns="" xmlns:a16="http://schemas.microsoft.com/office/drawing/2014/main" id="{6958A4AD-7D6B-4456-845D-2322C1FF2B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0749" y="5597294"/>
            <a:ext cx="154947" cy="154947"/>
          </a:xfrm>
          <a:prstGeom prst="rect">
            <a:avLst/>
          </a:prstGeom>
        </p:spPr>
      </p:pic>
      <p:sp>
        <p:nvSpPr>
          <p:cNvPr id="82" name="Rectangle 91">
            <a:extLst>
              <a:ext uri="{FF2B5EF4-FFF2-40B4-BE49-F238E27FC236}">
                <a16:creationId xmlns="" xmlns:a16="http://schemas.microsoft.com/office/drawing/2014/main" id="{110BD38A-4AC6-4BD7-8686-080812A88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6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84" name="Rectangle 91">
            <a:extLst>
              <a:ext uri="{FF2B5EF4-FFF2-40B4-BE49-F238E27FC236}">
                <a16:creationId xmlns="" xmlns:a16="http://schemas.microsoft.com/office/drawing/2014/main" id="{821B5F2B-6FB2-4942-BCD1-E990EE1DC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3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검색</a:t>
            </a:r>
          </a:p>
        </p:txBody>
      </p:sp>
      <p:sp>
        <p:nvSpPr>
          <p:cNvPr id="85" name="Rectangle 91">
            <a:extLst>
              <a:ext uri="{FF2B5EF4-FFF2-40B4-BE49-F238E27FC236}">
                <a16:creationId xmlns="" xmlns:a16="http://schemas.microsoft.com/office/drawing/2014/main" id="{C2CD5CEC-2899-4B37-927E-63FF81B20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392" y="4161602"/>
            <a:ext cx="920104" cy="144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기타</a:t>
            </a:r>
          </a:p>
        </p:txBody>
      </p:sp>
      <p:sp>
        <p:nvSpPr>
          <p:cNvPr id="86" name="Rectangle 91">
            <a:extLst>
              <a:ext uri="{FF2B5EF4-FFF2-40B4-BE49-F238E27FC236}">
                <a16:creationId xmlns="" xmlns:a16="http://schemas.microsoft.com/office/drawing/2014/main" id="{A12B5B68-3B8C-4704-AF7C-5E00DF7C2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07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추가</a:t>
            </a:r>
          </a:p>
        </p:txBody>
      </p:sp>
      <p:sp>
        <p:nvSpPr>
          <p:cNvPr id="87" name="Rectangle 91">
            <a:extLst>
              <a:ext uri="{FF2B5EF4-FFF2-40B4-BE49-F238E27FC236}">
                <a16:creationId xmlns="" xmlns:a16="http://schemas.microsoft.com/office/drawing/2014/main" id="{304E6978-255F-4378-B2D9-059A7BA60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53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삭제</a:t>
            </a:r>
          </a:p>
        </p:txBody>
      </p:sp>
      <p:sp>
        <p:nvSpPr>
          <p:cNvPr id="111" name="Rectangle 91">
            <a:extLst>
              <a:ext uri="{FF2B5EF4-FFF2-40B4-BE49-F238E27FC236}">
                <a16:creationId xmlns="" xmlns:a16="http://schemas.microsoft.com/office/drawing/2014/main" id="{FA9EF362-7E63-4B90-87E5-F177A8B7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533" y="561857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0" dirty="0">
                <a:latin typeface="+mn-ea"/>
              </a:rPr>
              <a:t>▲</a:t>
            </a:r>
          </a:p>
        </p:txBody>
      </p:sp>
      <p:sp>
        <p:nvSpPr>
          <p:cNvPr id="112" name="Rectangle 91">
            <a:extLst>
              <a:ext uri="{FF2B5EF4-FFF2-40B4-BE49-F238E27FC236}">
                <a16:creationId xmlns="" xmlns:a16="http://schemas.microsoft.com/office/drawing/2014/main" id="{956270E3-DE81-4248-8D9A-E1F7FE9EF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458" y="561857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▼</a:t>
            </a:r>
            <a:endParaRPr lang="ko-KR" altLang="en-US" sz="700" b="0" dirty="0">
              <a:latin typeface="+mn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1DD087F-F5BF-4EC7-A14A-D7FA2052FE73}"/>
              </a:ext>
            </a:extLst>
          </p:cNvPr>
          <p:cNvSpPr/>
          <p:nvPr/>
        </p:nvSpPr>
        <p:spPr>
          <a:xfrm>
            <a:off x="314052" y="6334162"/>
            <a:ext cx="215622" cy="215589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&lt;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21D0D968-1293-4993-A4A3-EFE858D83C50}"/>
              </a:ext>
            </a:extLst>
          </p:cNvPr>
          <p:cNvSpPr/>
          <p:nvPr/>
        </p:nvSpPr>
        <p:spPr>
          <a:xfrm>
            <a:off x="1945090" y="6334162"/>
            <a:ext cx="215622" cy="215589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Rectangle 91">
            <a:extLst>
              <a:ext uri="{FF2B5EF4-FFF2-40B4-BE49-F238E27FC236}">
                <a16:creationId xmlns="" xmlns:a16="http://schemas.microsoft.com/office/drawing/2014/main" id="{27D4A634-05A0-40E6-B1AB-1EAA3438F8B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32133" y="5615390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0" dirty="0">
                <a:latin typeface="+mn-ea"/>
              </a:rPr>
              <a:t>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1E9FAB6-7DF6-480C-A46E-B60FE38DE36B}"/>
              </a:ext>
            </a:extLst>
          </p:cNvPr>
          <p:cNvSpPr/>
          <p:nvPr/>
        </p:nvSpPr>
        <p:spPr>
          <a:xfrm>
            <a:off x="275567" y="2052659"/>
            <a:ext cx="78078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6" name="Picture 2">
            <a:extLst>
              <a:ext uri="{FF2B5EF4-FFF2-40B4-BE49-F238E27FC236}">
                <a16:creationId xmlns="" xmlns:a16="http://schemas.microsoft.com/office/drawing/2014/main" id="{3A376584-9A1E-4315-BCB1-60FBD02AD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41" y="2062978"/>
            <a:ext cx="154781" cy="123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B3ACD512-B5DA-44C4-B264-328D92735277}"/>
              </a:ext>
            </a:extLst>
          </p:cNvPr>
          <p:cNvSpPr/>
          <p:nvPr/>
        </p:nvSpPr>
        <p:spPr>
          <a:xfrm>
            <a:off x="1441427" y="2052659"/>
            <a:ext cx="78078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8" name="Picture 2">
            <a:extLst>
              <a:ext uri="{FF2B5EF4-FFF2-40B4-BE49-F238E27FC236}">
                <a16:creationId xmlns="" xmlns:a16="http://schemas.microsoft.com/office/drawing/2014/main" id="{4E972454-BF45-4530-A913-2902B398B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101" y="2062978"/>
            <a:ext cx="154781" cy="123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9" name="그룹 128">
            <a:extLst>
              <a:ext uri="{FF2B5EF4-FFF2-40B4-BE49-F238E27FC236}">
                <a16:creationId xmlns="" xmlns:a16="http://schemas.microsoft.com/office/drawing/2014/main" id="{5AC04118-D4B5-4051-8344-996D21592365}"/>
              </a:ext>
            </a:extLst>
          </p:cNvPr>
          <p:cNvGrpSpPr/>
          <p:nvPr/>
        </p:nvGrpSpPr>
        <p:grpSpPr>
          <a:xfrm>
            <a:off x="275945" y="2223048"/>
            <a:ext cx="2431840" cy="108000"/>
            <a:chOff x="1318145" y="2957819"/>
            <a:chExt cx="2431840" cy="108000"/>
          </a:xfrm>
        </p:grpSpPr>
        <p:sp>
          <p:nvSpPr>
            <p:cNvPr id="130" name="모서리가 둥근 직사각형 31">
              <a:extLst>
                <a:ext uri="{FF2B5EF4-FFF2-40B4-BE49-F238E27FC236}">
                  <a16:creationId xmlns="" xmlns:a16="http://schemas.microsoft.com/office/drawing/2014/main" id="{69DFB76E-D4F3-4EF2-8606-FC32627D7D4E}"/>
                </a:ext>
              </a:extLst>
            </p:cNvPr>
            <p:cNvSpPr/>
            <p:nvPr/>
          </p:nvSpPr>
          <p:spPr>
            <a:xfrm>
              <a:off x="1318145" y="2957819"/>
              <a:ext cx="252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전체</a:t>
              </a:r>
              <a:endParaRPr lang="ko-KR" altLang="en-US" sz="7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1" name="모서리가 둥근 직사각형 32">
              <a:extLst>
                <a:ext uri="{FF2B5EF4-FFF2-40B4-BE49-F238E27FC236}">
                  <a16:creationId xmlns="" xmlns:a16="http://schemas.microsoft.com/office/drawing/2014/main" id="{3CAA52C0-C571-4B33-B73B-C05DE82F8F0A}"/>
                </a:ext>
              </a:extLst>
            </p:cNvPr>
            <p:cNvSpPr/>
            <p:nvPr/>
          </p:nvSpPr>
          <p:spPr>
            <a:xfrm>
              <a:off x="1858671" y="2957819"/>
              <a:ext cx="252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어제</a:t>
              </a:r>
            </a:p>
          </p:txBody>
        </p:sp>
        <p:sp>
          <p:nvSpPr>
            <p:cNvPr id="132" name="모서리가 둥근 직사각형 33">
              <a:extLst>
                <a:ext uri="{FF2B5EF4-FFF2-40B4-BE49-F238E27FC236}">
                  <a16:creationId xmlns="" xmlns:a16="http://schemas.microsoft.com/office/drawing/2014/main" id="{14A854DF-0022-468C-82A0-C617415D0E03}"/>
                </a:ext>
              </a:extLst>
            </p:cNvPr>
            <p:cNvSpPr/>
            <p:nvPr/>
          </p:nvSpPr>
          <p:spPr>
            <a:xfrm>
              <a:off x="1588408" y="2957819"/>
              <a:ext cx="252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오늘</a:t>
              </a:r>
            </a:p>
          </p:txBody>
        </p:sp>
        <p:sp>
          <p:nvSpPr>
            <p:cNvPr id="133" name="모서리가 둥근 직사각형 34">
              <a:extLst>
                <a:ext uri="{FF2B5EF4-FFF2-40B4-BE49-F238E27FC236}">
                  <a16:creationId xmlns="" xmlns:a16="http://schemas.microsoft.com/office/drawing/2014/main" id="{775034C4-318F-4F8C-90E8-23B9FBF1D637}"/>
                </a:ext>
              </a:extLst>
            </p:cNvPr>
            <p:cNvSpPr/>
            <p:nvPr/>
          </p:nvSpPr>
          <p:spPr>
            <a:xfrm>
              <a:off x="2435197" y="2957819"/>
              <a:ext cx="288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7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일간</a:t>
              </a:r>
              <a:endParaRPr lang="ko-KR" altLang="en-US" sz="7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4" name="모서리가 둥근 직사각형 35">
              <a:extLst>
                <a:ext uri="{FF2B5EF4-FFF2-40B4-BE49-F238E27FC236}">
                  <a16:creationId xmlns="" xmlns:a16="http://schemas.microsoft.com/office/drawing/2014/main" id="{DB02E254-3497-4E2F-A983-EE3E412E568D}"/>
                </a:ext>
              </a:extLst>
            </p:cNvPr>
            <p:cNvSpPr/>
            <p:nvPr/>
          </p:nvSpPr>
          <p:spPr>
            <a:xfrm>
              <a:off x="2128934" y="2957819"/>
              <a:ext cx="288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3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  <p:sp>
          <p:nvSpPr>
            <p:cNvPr id="135" name="모서리가 둥근 직사각형 36">
              <a:extLst>
                <a:ext uri="{FF2B5EF4-FFF2-40B4-BE49-F238E27FC236}">
                  <a16:creationId xmlns="" xmlns:a16="http://schemas.microsoft.com/office/drawing/2014/main" id="{8617FA0F-F26C-41CB-AA1E-4E3304B88DB6}"/>
                </a:ext>
              </a:extLst>
            </p:cNvPr>
            <p:cNvSpPr/>
            <p:nvPr/>
          </p:nvSpPr>
          <p:spPr>
            <a:xfrm>
              <a:off x="2741460" y="2957819"/>
              <a:ext cx="324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b="0" dirty="0">
                  <a:solidFill>
                    <a:schemeClr val="tx1"/>
                  </a:solidFill>
                  <a:latin typeface="+mn-ea"/>
                </a:rPr>
                <a:t>10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  <p:sp>
          <p:nvSpPr>
            <p:cNvPr id="136" name="모서리가 둥근 직사각형 37">
              <a:extLst>
                <a:ext uri="{FF2B5EF4-FFF2-40B4-BE49-F238E27FC236}">
                  <a16:creationId xmlns="" xmlns:a16="http://schemas.microsoft.com/office/drawing/2014/main" id="{E8FB8BD4-C1F4-4831-AC57-B20AC4F528D8}"/>
                </a:ext>
              </a:extLst>
            </p:cNvPr>
            <p:cNvSpPr/>
            <p:nvPr/>
          </p:nvSpPr>
          <p:spPr>
            <a:xfrm>
              <a:off x="3083723" y="2957819"/>
              <a:ext cx="324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2</a:t>
              </a:r>
              <a:r>
                <a:rPr lang="en-US" altLang="ko-KR" sz="700" b="0" dirty="0">
                  <a:solidFill>
                    <a:schemeClr val="tx1"/>
                  </a:solidFill>
                  <a:latin typeface="+mn-ea"/>
                </a:rPr>
                <a:t>0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  <p:sp>
          <p:nvSpPr>
            <p:cNvPr id="137" name="모서리가 둥근 직사각형 38">
              <a:extLst>
                <a:ext uri="{FF2B5EF4-FFF2-40B4-BE49-F238E27FC236}">
                  <a16:creationId xmlns="" xmlns:a16="http://schemas.microsoft.com/office/drawing/2014/main" id="{1050A0A5-41D2-4C27-933E-4CD8B2338180}"/>
                </a:ext>
              </a:extLst>
            </p:cNvPr>
            <p:cNvSpPr/>
            <p:nvPr/>
          </p:nvSpPr>
          <p:spPr>
            <a:xfrm>
              <a:off x="3425985" y="2957819"/>
              <a:ext cx="324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30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FBFE8BE2-FB9B-461D-BB89-2E4498867FED}"/>
              </a:ext>
            </a:extLst>
          </p:cNvPr>
          <p:cNvSpPr/>
          <p:nvPr/>
        </p:nvSpPr>
        <p:spPr>
          <a:xfrm>
            <a:off x="3022665" y="4152457"/>
            <a:ext cx="1116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24575426-8752-4891-973C-1A24938D09D6}"/>
              </a:ext>
            </a:extLst>
          </p:cNvPr>
          <p:cNvSpPr/>
          <p:nvPr/>
        </p:nvSpPr>
        <p:spPr>
          <a:xfrm>
            <a:off x="3994665" y="4152457"/>
            <a:ext cx="144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52267434-A55D-4326-87D4-F78DC334CAE6}"/>
              </a:ext>
            </a:extLst>
          </p:cNvPr>
          <p:cNvSpPr/>
          <p:nvPr/>
        </p:nvSpPr>
        <p:spPr>
          <a:xfrm>
            <a:off x="5516463" y="5397473"/>
            <a:ext cx="4062002" cy="5435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CF71FF97-ACAB-4B9D-9DB3-FBD729C05AEC}"/>
              </a:ext>
            </a:extLst>
          </p:cNvPr>
          <p:cNvSpPr/>
          <p:nvPr/>
        </p:nvSpPr>
        <p:spPr>
          <a:xfrm>
            <a:off x="9436495" y="5397473"/>
            <a:ext cx="144000" cy="5435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▲</a:t>
            </a:r>
            <a:endParaRPr lang="en-US" altLang="ko-KR" sz="800" b="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501E6635-F996-4D12-8E2B-7A08826772EB}"/>
              </a:ext>
            </a:extLst>
          </p:cNvPr>
          <p:cNvSpPr/>
          <p:nvPr/>
        </p:nvSpPr>
        <p:spPr>
          <a:xfrm>
            <a:off x="2524129" y="3249028"/>
            <a:ext cx="597439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활성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73933C65-B136-4515-B735-365FC0CF5833}"/>
              </a:ext>
            </a:extLst>
          </p:cNvPr>
          <p:cNvSpPr/>
          <p:nvPr/>
        </p:nvSpPr>
        <p:spPr>
          <a:xfrm>
            <a:off x="1980901" y="5608241"/>
            <a:ext cx="360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+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34B702D7-6A25-4007-B2C1-4012AF58ED6A}"/>
              </a:ext>
            </a:extLst>
          </p:cNvPr>
          <p:cNvSpPr/>
          <p:nvPr/>
        </p:nvSpPr>
        <p:spPr>
          <a:xfrm>
            <a:off x="2196901" y="560824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Rectangle 171">
            <a:extLst>
              <a:ext uri="{FF2B5EF4-FFF2-40B4-BE49-F238E27FC236}">
                <a16:creationId xmlns="" xmlns:a16="http://schemas.microsoft.com/office/drawing/2014/main" id="{23C22FDD-E98D-48F7-A4FC-07FB3DC4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261" y="3812594"/>
            <a:ext cx="933847" cy="14446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800" b="0" dirty="0">
                <a:latin typeface="+mn-ea"/>
              </a:rPr>
              <a:t>비활성</a:t>
            </a:r>
            <a:endParaRPr lang="en-US" altLang="ko-KR" sz="800" b="0" dirty="0">
              <a:latin typeface="+mn-ea"/>
            </a:endParaRPr>
          </a:p>
        </p:txBody>
      </p:sp>
      <p:sp>
        <p:nvSpPr>
          <p:cNvPr id="147" name="Rectangle 172">
            <a:extLst>
              <a:ext uri="{FF2B5EF4-FFF2-40B4-BE49-F238E27FC236}">
                <a16:creationId xmlns="" xmlns:a16="http://schemas.microsoft.com/office/drawing/2014/main" id="{1B10DB19-8B10-41D1-8C2A-A2DAB76D8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052" y="3812594"/>
            <a:ext cx="196056" cy="14446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▼</a:t>
            </a:r>
          </a:p>
        </p:txBody>
      </p:sp>
      <p:sp>
        <p:nvSpPr>
          <p:cNvPr id="148" name="Rectangle 171">
            <a:extLst>
              <a:ext uri="{FF2B5EF4-FFF2-40B4-BE49-F238E27FC236}">
                <a16:creationId xmlns="" xmlns:a16="http://schemas.microsoft.com/office/drawing/2014/main" id="{CB2AD40B-1835-4255-A466-EB1CCBE92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706" y="3812594"/>
            <a:ext cx="933847" cy="144463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800" dirty="0">
                <a:latin typeface="+mn-ea"/>
              </a:rPr>
              <a:t>활성</a:t>
            </a:r>
            <a:endParaRPr lang="en-US" altLang="ko-KR" sz="800" b="0" dirty="0">
              <a:latin typeface="+mn-ea"/>
            </a:endParaRPr>
          </a:p>
        </p:txBody>
      </p:sp>
      <p:sp>
        <p:nvSpPr>
          <p:cNvPr id="149" name="Rectangle 172">
            <a:extLst>
              <a:ext uri="{FF2B5EF4-FFF2-40B4-BE49-F238E27FC236}">
                <a16:creationId xmlns="" xmlns:a16="http://schemas.microsoft.com/office/drawing/2014/main" id="{E39ECD18-9BEC-4CDF-AB24-2DA4D2C32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97" y="3812594"/>
            <a:ext cx="196056" cy="144463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▼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8EB7B849-ECF2-4A13-8609-9CA95AFEEF1B}"/>
              </a:ext>
            </a:extLst>
          </p:cNvPr>
          <p:cNvSpPr/>
          <p:nvPr/>
        </p:nvSpPr>
        <p:spPr>
          <a:xfrm>
            <a:off x="3274627" y="3249028"/>
            <a:ext cx="597439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비활성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="" xmlns:a16="http://schemas.microsoft.com/office/drawing/2014/main" id="{5915A1F8-5D77-4963-88A5-24032DE9AF1C}"/>
              </a:ext>
            </a:extLst>
          </p:cNvPr>
          <p:cNvGrpSpPr/>
          <p:nvPr/>
        </p:nvGrpSpPr>
        <p:grpSpPr>
          <a:xfrm>
            <a:off x="5514681" y="4761872"/>
            <a:ext cx="4071633" cy="471766"/>
            <a:chOff x="6078170" y="6155941"/>
            <a:chExt cx="4071633" cy="471766"/>
          </a:xfrm>
        </p:grpSpPr>
        <p:sp>
          <p:nvSpPr>
            <p:cNvPr id="152" name="직사각형 151">
              <a:extLst>
                <a:ext uri="{FF2B5EF4-FFF2-40B4-BE49-F238E27FC236}">
                  <a16:creationId xmlns="" xmlns:a16="http://schemas.microsoft.com/office/drawing/2014/main" id="{52329005-5A35-45DD-85FB-E8FE246D2CBA}"/>
                </a:ext>
              </a:extLst>
            </p:cNvPr>
            <p:cNvSpPr/>
            <p:nvPr/>
          </p:nvSpPr>
          <p:spPr>
            <a:xfrm>
              <a:off x="6078170" y="6155941"/>
              <a:ext cx="3600033" cy="4717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>
                <a:defRPr/>
              </a:pPr>
              <a:endParaRPr lang="ko-KR" altLang="en-US" sz="8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="" xmlns:a16="http://schemas.microsoft.com/office/drawing/2014/main" id="{7AD3A7F5-6F91-490B-AA1A-44DC881BFD47}"/>
                </a:ext>
              </a:extLst>
            </p:cNvPr>
            <p:cNvSpPr/>
            <p:nvPr/>
          </p:nvSpPr>
          <p:spPr>
            <a:xfrm>
              <a:off x="9678203" y="6155941"/>
              <a:ext cx="471600" cy="4717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+mn-ea"/>
                </a:rPr>
                <a:t>등록</a:t>
              </a:r>
            </a:p>
          </p:txBody>
        </p:sp>
      </p:grpSp>
      <p:grpSp>
        <p:nvGrpSpPr>
          <p:cNvPr id="154" name="그룹 11">
            <a:extLst>
              <a:ext uri="{FF2B5EF4-FFF2-40B4-BE49-F238E27FC236}">
                <a16:creationId xmlns="" xmlns:a16="http://schemas.microsoft.com/office/drawing/2014/main" id="{8C920939-23DF-4490-AFC9-66F2DFEF66F3}"/>
              </a:ext>
            </a:extLst>
          </p:cNvPr>
          <p:cNvGrpSpPr>
            <a:grpSpLocks/>
          </p:cNvGrpSpPr>
          <p:nvPr/>
        </p:nvGrpSpPr>
        <p:grpSpPr bwMode="auto">
          <a:xfrm>
            <a:off x="2444176" y="6374559"/>
            <a:ext cx="2787786" cy="215588"/>
            <a:chOff x="367236" y="3957065"/>
            <a:chExt cx="3214693" cy="219323"/>
          </a:xfrm>
          <a:solidFill>
            <a:schemeClr val="bg1"/>
          </a:solidFill>
        </p:grpSpPr>
        <p:sp>
          <p:nvSpPr>
            <p:cNvPr id="155" name="자유형 14">
              <a:extLst>
                <a:ext uri="{FF2B5EF4-FFF2-40B4-BE49-F238E27FC236}">
                  <a16:creationId xmlns="" xmlns:a16="http://schemas.microsoft.com/office/drawing/2014/main" id="{42D71F82-D66A-48E4-AEBF-671B4AD34B60}"/>
                </a:ext>
              </a:extLst>
            </p:cNvPr>
            <p:cNvSpPr/>
            <p:nvPr userDrawn="1"/>
          </p:nvSpPr>
          <p:spPr bwMode="auto">
            <a:xfrm>
              <a:off x="367236" y="3987319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56" name="자유형 16">
              <a:extLst>
                <a:ext uri="{FF2B5EF4-FFF2-40B4-BE49-F238E27FC236}">
                  <a16:creationId xmlns="" xmlns:a16="http://schemas.microsoft.com/office/drawing/2014/main" id="{57CCB6A1-96F5-4881-B90D-A6BD4D715863}"/>
                </a:ext>
              </a:extLst>
            </p:cNvPr>
            <p:cNvSpPr/>
            <p:nvPr userDrawn="1"/>
          </p:nvSpPr>
          <p:spPr bwMode="auto">
            <a:xfrm>
              <a:off x="367236" y="4055401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57" name="자유형 15">
              <a:extLst>
                <a:ext uri="{FF2B5EF4-FFF2-40B4-BE49-F238E27FC236}">
                  <a16:creationId xmlns="" xmlns:a16="http://schemas.microsoft.com/office/drawing/2014/main" id="{4B9290F0-9401-4575-88DD-64CF73F19CC1}"/>
                </a:ext>
              </a:extLst>
            </p:cNvPr>
            <p:cNvSpPr/>
            <p:nvPr userDrawn="1"/>
          </p:nvSpPr>
          <p:spPr bwMode="auto">
            <a:xfrm>
              <a:off x="367236" y="3957065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grpSp>
        <p:nvGrpSpPr>
          <p:cNvPr id="158" name="그룹 11">
            <a:extLst>
              <a:ext uri="{FF2B5EF4-FFF2-40B4-BE49-F238E27FC236}">
                <a16:creationId xmlns="" xmlns:a16="http://schemas.microsoft.com/office/drawing/2014/main" id="{E368687D-23C8-4D00-8EA3-3A4D3F4BC79C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8163091" y="4002066"/>
            <a:ext cx="830744" cy="153432"/>
            <a:chOff x="367236" y="3957065"/>
            <a:chExt cx="3214693" cy="219323"/>
          </a:xfrm>
          <a:solidFill>
            <a:schemeClr val="bg1"/>
          </a:solidFill>
        </p:grpSpPr>
        <p:sp>
          <p:nvSpPr>
            <p:cNvPr id="159" name="자유형 14">
              <a:extLst>
                <a:ext uri="{FF2B5EF4-FFF2-40B4-BE49-F238E27FC236}">
                  <a16:creationId xmlns="" xmlns:a16="http://schemas.microsoft.com/office/drawing/2014/main" id="{3B2E08D8-33BA-400E-A5DF-8030A5747513}"/>
                </a:ext>
              </a:extLst>
            </p:cNvPr>
            <p:cNvSpPr/>
            <p:nvPr userDrawn="1"/>
          </p:nvSpPr>
          <p:spPr bwMode="auto">
            <a:xfrm>
              <a:off x="367236" y="3987319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60" name="자유형 16">
              <a:extLst>
                <a:ext uri="{FF2B5EF4-FFF2-40B4-BE49-F238E27FC236}">
                  <a16:creationId xmlns="" xmlns:a16="http://schemas.microsoft.com/office/drawing/2014/main" id="{F970BF7C-3C3F-4DC6-AFDF-AB733B2EFAA4}"/>
                </a:ext>
              </a:extLst>
            </p:cNvPr>
            <p:cNvSpPr/>
            <p:nvPr userDrawn="1"/>
          </p:nvSpPr>
          <p:spPr bwMode="auto">
            <a:xfrm>
              <a:off x="367236" y="4055401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61" name="자유형 15">
              <a:extLst>
                <a:ext uri="{FF2B5EF4-FFF2-40B4-BE49-F238E27FC236}">
                  <a16:creationId xmlns="" xmlns:a16="http://schemas.microsoft.com/office/drawing/2014/main" id="{6994B268-2A48-4158-9B85-9D5C0FD06FFF}"/>
                </a:ext>
              </a:extLst>
            </p:cNvPr>
            <p:cNvSpPr/>
            <p:nvPr userDrawn="1"/>
          </p:nvSpPr>
          <p:spPr bwMode="auto">
            <a:xfrm>
              <a:off x="367236" y="3957065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162" name="직사각형 161">
            <a:extLst>
              <a:ext uri="{FF2B5EF4-FFF2-40B4-BE49-F238E27FC236}">
                <a16:creationId xmlns="" xmlns:a16="http://schemas.microsoft.com/office/drawing/2014/main" id="{F1C8E90C-3964-420F-86ED-EC898BECF95F}"/>
              </a:ext>
            </a:extLst>
          </p:cNvPr>
          <p:cNvSpPr/>
          <p:nvPr/>
        </p:nvSpPr>
        <p:spPr>
          <a:xfrm>
            <a:off x="2528813" y="5625459"/>
            <a:ext cx="108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="" xmlns:a16="http://schemas.microsoft.com/office/drawing/2014/main" id="{856D28FF-075B-48AF-9531-33AF0774AA59}"/>
              </a:ext>
            </a:extLst>
          </p:cNvPr>
          <p:cNvGrpSpPr/>
          <p:nvPr/>
        </p:nvGrpSpPr>
        <p:grpSpPr>
          <a:xfrm>
            <a:off x="9274495" y="2346010"/>
            <a:ext cx="468000" cy="433093"/>
            <a:chOff x="-592183" y="5278583"/>
            <a:chExt cx="468000" cy="433093"/>
          </a:xfrm>
        </p:grpSpPr>
        <p:grpSp>
          <p:nvGrpSpPr>
            <p:cNvPr id="164" name="그룹 163">
              <a:extLst>
                <a:ext uri="{FF2B5EF4-FFF2-40B4-BE49-F238E27FC236}">
                  <a16:creationId xmlns="" xmlns:a16="http://schemas.microsoft.com/office/drawing/2014/main" id="{FD732682-B0A1-4B80-AB3F-6CEA9989DBA9}"/>
                </a:ext>
              </a:extLst>
            </p:cNvPr>
            <p:cNvGrpSpPr/>
            <p:nvPr/>
          </p:nvGrpSpPr>
          <p:grpSpPr>
            <a:xfrm>
              <a:off x="-592183" y="5278583"/>
              <a:ext cx="468000" cy="433093"/>
              <a:chOff x="-1697361" y="4221313"/>
              <a:chExt cx="1592710" cy="1490364"/>
            </a:xfrm>
          </p:grpSpPr>
          <p:cxnSp>
            <p:nvCxnSpPr>
              <p:cNvPr id="166" name="직선 연결선 165">
                <a:extLst>
                  <a:ext uri="{FF2B5EF4-FFF2-40B4-BE49-F238E27FC236}">
                    <a16:creationId xmlns="" xmlns:a16="http://schemas.microsoft.com/office/drawing/2014/main" id="{2250C152-A2B3-4CC9-A954-1A9E25AAE6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97359" y="4266436"/>
                <a:ext cx="1592706" cy="1445239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="" xmlns:a16="http://schemas.microsoft.com/office/drawing/2014/main" id="{AC8103D5-B712-4684-B73B-43305840D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669011" y="4227840"/>
                <a:ext cx="1564360" cy="1483835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="" xmlns:a16="http://schemas.microsoft.com/office/drawing/2014/main" id="{7E9A0B33-35E2-44B9-9EE2-A04D4D3B9244}"/>
                  </a:ext>
                </a:extLst>
              </p:cNvPr>
              <p:cNvSpPr/>
              <p:nvPr/>
            </p:nvSpPr>
            <p:spPr>
              <a:xfrm>
                <a:off x="-1697358" y="4227841"/>
                <a:ext cx="1592707" cy="1483836"/>
              </a:xfrm>
              <a:prstGeom prst="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69" name="직선 연결선 168">
                <a:extLst>
                  <a:ext uri="{FF2B5EF4-FFF2-40B4-BE49-F238E27FC236}">
                    <a16:creationId xmlns="" xmlns:a16="http://schemas.microsoft.com/office/drawing/2014/main" id="{4375BAFC-0904-4EB9-93F1-C8B68BEF80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97359" y="4221313"/>
                <a:ext cx="1592706" cy="149036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="" xmlns:a16="http://schemas.microsoft.com/office/drawing/2014/main" id="{F90A8303-D9C0-4390-8FA9-3C2057BA12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697361" y="4227838"/>
                <a:ext cx="1592708" cy="146921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직사각형 164">
              <a:extLst>
                <a:ext uri="{FF2B5EF4-FFF2-40B4-BE49-F238E27FC236}">
                  <a16:creationId xmlns="" xmlns:a16="http://schemas.microsoft.com/office/drawing/2014/main" id="{C30F4486-B992-42BE-AF43-42D9CBC894E7}"/>
                </a:ext>
              </a:extLst>
            </p:cNvPr>
            <p:cNvSpPr/>
            <p:nvPr/>
          </p:nvSpPr>
          <p:spPr>
            <a:xfrm>
              <a:off x="-517954" y="5336616"/>
              <a:ext cx="319542" cy="3189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 anchor="ctr">
              <a:spAutoFit/>
            </a:bodyPr>
            <a:lstStyle/>
            <a:p>
              <a:pPr algn="ctr"/>
              <a:r>
                <a:rPr lang="ko-KR" altLang="en-US" sz="800" dirty="0">
                  <a:latin typeface="+mn-ea"/>
                </a:rPr>
                <a:t>상품</a:t>
              </a:r>
              <a:endParaRPr lang="en-US" altLang="ko-KR" sz="800" dirty="0">
                <a:latin typeface="+mn-ea"/>
              </a:endParaRPr>
            </a:p>
            <a:p>
              <a:pPr algn="ctr"/>
              <a:r>
                <a:rPr lang="en-US" altLang="ko-KR" sz="800" dirty="0">
                  <a:latin typeface="+mn-ea"/>
                </a:rPr>
                <a:t>IMG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D42107CA-2EBD-476A-9D6C-744B1AC8C86E}"/>
              </a:ext>
            </a:extLst>
          </p:cNvPr>
          <p:cNvSpPr/>
          <p:nvPr/>
        </p:nvSpPr>
        <p:spPr>
          <a:xfrm>
            <a:off x="3027344" y="5215073"/>
            <a:ext cx="860109" cy="144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★ ★ ★ ★ ★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9F3FBD02-F1D3-45FB-9425-A7D3561BD8AE}"/>
              </a:ext>
            </a:extLst>
          </p:cNvPr>
          <p:cNvSpPr/>
          <p:nvPr/>
        </p:nvSpPr>
        <p:spPr>
          <a:xfrm>
            <a:off x="3855370" y="5215073"/>
            <a:ext cx="144000" cy="144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637A0F08-E2C7-4DA3-9F4E-07DC05EA1C9D}"/>
              </a:ext>
            </a:extLst>
          </p:cNvPr>
          <p:cNvSpPr/>
          <p:nvPr/>
        </p:nvSpPr>
        <p:spPr>
          <a:xfrm>
            <a:off x="3022665" y="4157110"/>
            <a:ext cx="1116000" cy="57644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800">
                <a:solidFill>
                  <a:schemeClr val="bg1"/>
                </a:solidFill>
                <a:latin typeface="+mn-ea"/>
              </a:rPr>
              <a:t>전체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800">
                <a:solidFill>
                  <a:schemeClr val="bg1"/>
                </a:solidFill>
                <a:latin typeface="+mn-ea"/>
              </a:rPr>
              <a:t>상품명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상품설명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="" xmlns:a16="http://schemas.microsoft.com/office/drawing/2014/main" id="{C7C8A419-28AF-4281-88F9-EE5D7ADE244D}"/>
              </a:ext>
            </a:extLst>
          </p:cNvPr>
          <p:cNvSpPr txBox="1"/>
          <p:nvPr/>
        </p:nvSpPr>
        <p:spPr>
          <a:xfrm>
            <a:off x="65692" y="129164"/>
            <a:ext cx="1823907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공통폼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689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공통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 err="1">
                <a:latin typeface="+mn-ea"/>
              </a:rPr>
              <a:t>화면설계서</a:t>
            </a:r>
            <a:r>
              <a:rPr lang="ko-KR" altLang="en-US" dirty="0">
                <a:latin typeface="+mn-ea"/>
              </a:rPr>
              <a:t> 문서 정의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871"/>
              </p:ext>
            </p:extLst>
          </p:nvPr>
        </p:nvGraphicFramePr>
        <p:xfrm>
          <a:off x="4412940" y="4167477"/>
          <a:ext cx="5400600" cy="2163756"/>
        </p:xfrm>
        <a:graphic>
          <a:graphicData uri="http://schemas.openxmlformats.org/drawingml/2006/table">
            <a:tbl>
              <a:tblPr/>
              <a:tblGrid>
                <a:gridCol w="1350150">
                  <a:extLst>
                    <a:ext uri="{9D8B030D-6E8A-4147-A177-3AD203B41FA5}">
                      <a16:colId xmlns="" xmlns:a16="http://schemas.microsoft.com/office/drawing/2014/main" val="641366717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2538025893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1769403767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1102486627"/>
                    </a:ext>
                  </a:extLst>
                </a:gridCol>
              </a:tblGrid>
              <a:tr h="1891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빈 텍스트 상자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Placeholder </a:t>
                      </a:r>
                      <a:r>
                        <a:rPr kumimoji="0" lang="ko-KR" altLang="en-US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 존재 시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Read only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내용 입력 중</a:t>
                      </a: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개인정보보호</a:t>
                      </a: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4032853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kern="1200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Quattrocento Sans"/>
                        <a:sym typeface="Quattrocento Sans"/>
                      </a:endParaRPr>
                    </a:p>
                  </a:txBody>
                  <a:tcPr marL="396000" marR="69669" marT="180000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sng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538442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빈</a:t>
                      </a:r>
                      <a:r>
                        <a:rPr kumimoji="0" lang="en-US" altLang="ko-KR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상자 타입</a:t>
                      </a:r>
                      <a:endParaRPr kumimoji="0" lang="en-US" altLang="ko-KR" sz="7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Placeholder(</a:t>
                      </a: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가이드 텍스트</a:t>
                      </a:r>
                      <a:r>
                        <a:rPr kumimoji="0" lang="en-US" altLang="ko-KR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 </a:t>
                      </a: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존재 하는 텍스트 상자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상자 입력 시 </a:t>
                      </a:r>
                      <a:r>
                        <a:rPr kumimoji="0" lang="en-US" altLang="ko-KR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Placeholder hidden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입력 없이 다른 영역을 마우스 클릭 시 </a:t>
                      </a:r>
                      <a:r>
                        <a:rPr kumimoji="0" lang="en-US" altLang="ko-KR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Placeholder </a:t>
                      </a: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재노출</a:t>
                      </a: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입력 중인 상태</a:t>
                      </a:r>
                    </a:p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입력</a:t>
                      </a:r>
                      <a:r>
                        <a:rPr kumimoji="0" lang="en-US" altLang="ko-KR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수정 불가 타입</a:t>
                      </a: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입력 중인 상태</a:t>
                      </a:r>
                    </a:p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상자 외부 영역을 클릭 해도 입력 값 유지</a:t>
                      </a: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2738673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64862"/>
              </p:ext>
            </p:extLst>
          </p:nvPr>
        </p:nvGraphicFramePr>
        <p:xfrm>
          <a:off x="4412940" y="835346"/>
          <a:ext cx="5400600" cy="2749236"/>
        </p:xfrm>
        <a:graphic>
          <a:graphicData uri="http://schemas.openxmlformats.org/drawingml/2006/table">
            <a:tbl>
              <a:tblPr/>
              <a:tblGrid>
                <a:gridCol w="1350150">
                  <a:extLst>
                    <a:ext uri="{9D8B030D-6E8A-4147-A177-3AD203B41FA5}">
                      <a16:colId xmlns="" xmlns:a16="http://schemas.microsoft.com/office/drawing/2014/main" val="641366717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2538025893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1769403767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1102486627"/>
                    </a:ext>
                  </a:extLst>
                </a:gridCol>
              </a:tblGrid>
              <a:tr h="1891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box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Checkbox /</a:t>
                      </a:r>
                      <a:b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Radio Button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Text / Link / </a:t>
                      </a:r>
                      <a:r>
                        <a:rPr kumimoji="0" lang="en-US" altLang="ko-KR" sz="800" b="1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Textbutton</a:t>
                      </a:r>
                      <a:endParaRPr kumimoji="0" lang="en-US" altLang="ko-KR" sz="800" b="1" i="0" u="none" strike="noStrike" cap="none" spc="-30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40328537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☐ </a:t>
                      </a:r>
                      <a:r>
                        <a:rPr lang="en-US" altLang="ko-KR" sz="700" b="0" i="0" u="none" strike="noStrike" kern="1200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Check Box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spc="-3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pc="-3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☑ </a:t>
                      </a:r>
                      <a:r>
                        <a:rPr lang="en-US" altLang="ko-KR" sz="700" b="0" i="0" u="none" strike="noStrike" kern="1200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Check Box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○ Radio </a:t>
                      </a:r>
                      <a:r>
                        <a:rPr lang="en-US" altLang="ko-KR" sz="700" b="0" i="0" u="none" strike="noStrike" kern="1200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Button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🔘 </a:t>
                      </a:r>
                      <a:r>
                        <a:rPr lang="en-US" altLang="ko-KR" sz="70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Radio </a:t>
                      </a:r>
                      <a:r>
                        <a:rPr lang="en-US" altLang="ko-KR" sz="700" b="0" i="0" u="none" strike="noStrike" kern="1200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Button</a:t>
                      </a:r>
                    </a:p>
                  </a:txBody>
                  <a:tcPr marL="396000" marR="69669" marT="180000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조회조건</a:t>
                      </a:r>
                      <a:r>
                        <a:rPr kumimoji="0" lang="ko-KR" altLang="en-US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조회결과 </a:t>
                      </a:r>
                      <a:r>
                        <a:rPr kumimoji="0" lang="en-US" altLang="ko-KR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하단</a:t>
                      </a:r>
                      <a:r>
                        <a:rPr kumimoji="0" lang="en-US" altLang="ko-KR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 적용</a:t>
                      </a:r>
                      <a:r>
                        <a:rPr kumimoji="0" lang="en-US" altLang="ko-KR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텍스트</a:t>
                      </a: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sng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sng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링크</a:t>
                      </a:r>
                      <a:endParaRPr kumimoji="0" lang="en-US" altLang="ko-KR" sz="800" b="0" i="0" u="sng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sng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sng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텍스트버튼</a:t>
                      </a:r>
                      <a:endParaRPr kumimoji="0" lang="en-US" altLang="ko-KR" sz="800" b="0" i="0" u="sng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538442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드롭다운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메뉴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체크박스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라디오 버튼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kumimoji="0" lang="ko-KR" altLang="en-US" sz="700" b="0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상태별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하이퍼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링크가 걸린 텍스트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 링크의 경우 새 창에서 경로를 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Open(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별도의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언급이 없는 경우 외부 링크에 대해 심볼 표시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2738673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4598191" y="1663186"/>
            <a:ext cx="966877" cy="158400"/>
            <a:chOff x="6186722" y="2408597"/>
            <a:chExt cx="966877" cy="15840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2251668E-721A-4D2E-B617-9662C3912C71}"/>
                </a:ext>
              </a:extLst>
            </p:cNvPr>
            <p:cNvSpPr/>
            <p:nvPr/>
          </p:nvSpPr>
          <p:spPr>
            <a:xfrm>
              <a:off x="6186722" y="2408597"/>
              <a:ext cx="966877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r>
                <a:rPr lang="ko-KR" altLang="en-US" sz="7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셀렉트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박스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DD1D2CE3-7A42-44B6-955E-F97FD61DFC81}"/>
                </a:ext>
              </a:extLst>
            </p:cNvPr>
            <p:cNvSpPr/>
            <p:nvPr/>
          </p:nvSpPr>
          <p:spPr>
            <a:xfrm>
              <a:off x="6995199" y="2408597"/>
              <a:ext cx="158400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▼</a:t>
              </a: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AC4894FF-8591-4A8F-87E5-47F50BC82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64634"/>
              </p:ext>
            </p:extLst>
          </p:nvPr>
        </p:nvGraphicFramePr>
        <p:xfrm>
          <a:off x="4600748" y="1821586"/>
          <a:ext cx="964319" cy="764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4319">
                  <a:extLst>
                    <a:ext uri="{9D8B030D-6E8A-4147-A177-3AD203B41FA5}">
                      <a16:colId xmlns="" xmlns:a16="http://schemas.microsoft.com/office/drawing/2014/main" val="2717427486"/>
                    </a:ext>
                  </a:extLst>
                </a:gridCol>
              </a:tblGrid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spc="-3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endParaRPr lang="ko-KR" alt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rgbClr val="0067B7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7541079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3721380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2542666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8730498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7108334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7199650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4521105" y="1418241"/>
            <a:ext cx="966877" cy="158400"/>
            <a:chOff x="6186722" y="2408597"/>
            <a:chExt cx="966877" cy="158400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2251668E-721A-4D2E-B617-9662C3912C71}"/>
                </a:ext>
              </a:extLst>
            </p:cNvPr>
            <p:cNvSpPr/>
            <p:nvPr/>
          </p:nvSpPr>
          <p:spPr>
            <a:xfrm>
              <a:off x="6186722" y="2408597"/>
              <a:ext cx="966877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r>
                <a:rPr lang="ko-KR" altLang="en-US" sz="7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셀렉트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박스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DD1D2CE3-7A42-44B6-955E-F97FD61DFC81}"/>
                </a:ext>
              </a:extLst>
            </p:cNvPr>
            <p:cNvSpPr/>
            <p:nvPr/>
          </p:nvSpPr>
          <p:spPr>
            <a:xfrm>
              <a:off x="6995199" y="2408597"/>
              <a:ext cx="158400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▼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AE3AB320-3C1B-4215-B81E-3842871FF6D1}"/>
              </a:ext>
            </a:extLst>
          </p:cNvPr>
          <p:cNvSpPr/>
          <p:nvPr/>
        </p:nvSpPr>
        <p:spPr>
          <a:xfrm>
            <a:off x="7389562" y="2743252"/>
            <a:ext cx="767794" cy="1788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sq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+mn-ea"/>
              </a:rPr>
              <a:t>버튼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E3AB320-3C1B-4215-B81E-3842871FF6D1}"/>
              </a:ext>
            </a:extLst>
          </p:cNvPr>
          <p:cNvSpPr/>
          <p:nvPr/>
        </p:nvSpPr>
        <p:spPr>
          <a:xfrm>
            <a:off x="7389562" y="2535776"/>
            <a:ext cx="767794" cy="178825"/>
          </a:xfrm>
          <a:prstGeom prst="rect">
            <a:avLst/>
          </a:prstGeom>
          <a:solidFill>
            <a:schemeClr val="bg1"/>
          </a:solidFill>
          <a:ln w="6350" cap="sq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버튼</a:t>
            </a:r>
            <a:endParaRPr lang="ko-KR" altLang="en-US" sz="7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4" name="Rectangle 91">
            <a:extLst>
              <a:ext uri="{FF2B5EF4-FFF2-40B4-BE49-F238E27FC236}">
                <a16:creationId xmlns="" xmlns:a16="http://schemas.microsoft.com/office/drawing/2014/main" id="{6DEF5BE7-8AAB-4F14-908D-E4B5B148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064" y="1452877"/>
            <a:ext cx="368191" cy="158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2700" dir="2700000" algn="tl" rotWithShape="0">
              <a:prstClr val="black">
                <a:alpha val="22000"/>
              </a:prstClr>
            </a:outerShdw>
          </a:effectLst>
        </p:spPr>
        <p:txBody>
          <a:bodyPr wrap="none" lIns="36000" tIns="0" rIns="36000" bIns="0" anchor="ctr"/>
          <a:lstStyle/>
          <a:p>
            <a:pPr algn="ctr"/>
            <a:r>
              <a:rPr lang="ko-KR" altLang="en-US" sz="700" spc="-30">
                <a:latin typeface="+mn-ea"/>
              </a:rPr>
              <a:t>버튼</a:t>
            </a:r>
            <a:endParaRPr lang="ko-KR" altLang="en-US" sz="700" spc="-30" dirty="0">
              <a:latin typeface="+mn-ea"/>
            </a:endParaRPr>
          </a:p>
        </p:txBody>
      </p:sp>
      <p:sp>
        <p:nvSpPr>
          <p:cNvPr id="15" name="Rectangle 91">
            <a:extLst>
              <a:ext uri="{FF2B5EF4-FFF2-40B4-BE49-F238E27FC236}">
                <a16:creationId xmlns="" xmlns:a16="http://schemas.microsoft.com/office/drawing/2014/main" id="{6DEF5BE7-8AAB-4F14-908D-E4B5B148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018" y="1914739"/>
            <a:ext cx="550883" cy="144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2700" dir="2700000" algn="tl" rotWithShape="0">
              <a:prstClr val="black">
                <a:alpha val="22000"/>
              </a:prstClr>
            </a:outerShdw>
          </a:effectLst>
        </p:spPr>
        <p:txBody>
          <a:bodyPr wrap="none" lIns="36000" tIns="0" rIns="36000" bIns="0" anchor="ctr"/>
          <a:lstStyle/>
          <a:p>
            <a:pPr algn="ctr"/>
            <a:r>
              <a:rPr lang="ko-KR" altLang="en-US" sz="600" spc="-30" dirty="0">
                <a:latin typeface="+mn-ea"/>
              </a:rPr>
              <a:t>버튼</a:t>
            </a:r>
            <a:endParaRPr lang="en-US" altLang="ko-KR" sz="600" spc="-30" dirty="0">
              <a:latin typeface="+mn-ea"/>
            </a:endParaRPr>
          </a:p>
        </p:txBody>
      </p:sp>
      <p:sp>
        <p:nvSpPr>
          <p:cNvPr id="16" name="Rectangle 91">
            <a:extLst>
              <a:ext uri="{FF2B5EF4-FFF2-40B4-BE49-F238E27FC236}">
                <a16:creationId xmlns="" xmlns:a16="http://schemas.microsoft.com/office/drawing/2014/main" id="{6DEF5BE7-8AAB-4F14-908D-E4B5B148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018" y="2084806"/>
            <a:ext cx="550883" cy="14400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2700" dir="2700000" algn="tl" rotWithShape="0">
              <a:prstClr val="black">
                <a:alpha val="22000"/>
              </a:prstClr>
            </a:outerShdw>
          </a:effectLst>
        </p:spPr>
        <p:txBody>
          <a:bodyPr wrap="none" lIns="36000" tIns="0" rIns="36000" bIns="0" anchor="ctr"/>
          <a:lstStyle/>
          <a:p>
            <a:pPr algn="ctr"/>
            <a:r>
              <a:rPr lang="ko-KR" altLang="en-US" sz="600" spc="-30" dirty="0">
                <a:solidFill>
                  <a:schemeClr val="bg1"/>
                </a:solidFill>
                <a:latin typeface="+mn-ea"/>
              </a:rPr>
              <a:t>버튼</a:t>
            </a:r>
            <a:endParaRPr lang="en-US" altLang="ko-KR" sz="600" spc="-3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12940" y="590401"/>
            <a:ext cx="1309136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altLang="ko-KR" sz="1000" b="1" spc="-40" dirty="0">
                <a:latin typeface="+mn-ea"/>
              </a:rPr>
              <a:t>3.</a:t>
            </a:r>
            <a:r>
              <a:rPr lang="ko-KR" altLang="en-US" sz="1000" b="1" spc="-40" dirty="0">
                <a:latin typeface="+mn-ea"/>
              </a:rPr>
              <a:t> </a:t>
            </a:r>
            <a:r>
              <a:rPr lang="en-US" altLang="ko-KR" sz="1000" b="1" spc="-40" dirty="0">
                <a:latin typeface="+mn-ea"/>
              </a:rPr>
              <a:t>Component Guide</a:t>
            </a:r>
            <a:endParaRPr lang="ko-KR" altLang="en-US" sz="1000" b="1" spc="-4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12940" y="3880205"/>
            <a:ext cx="1268740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altLang="ko-KR" sz="1000" b="1" spc="-40" dirty="0">
                <a:latin typeface="+mn-ea"/>
              </a:rPr>
              <a:t>4.</a:t>
            </a:r>
            <a:r>
              <a:rPr lang="ko-KR" altLang="en-US" sz="1000" b="1" spc="-40" dirty="0">
                <a:latin typeface="+mn-ea"/>
              </a:rPr>
              <a:t> </a:t>
            </a:r>
            <a:r>
              <a:rPr lang="en-US" altLang="ko-KR" sz="1000" b="1" spc="-40" dirty="0">
                <a:latin typeface="+mn-ea"/>
              </a:rPr>
              <a:t>Form input Guide</a:t>
            </a:r>
            <a:endParaRPr lang="ko-KR" altLang="en-US" sz="1000" b="1" spc="-4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251668E-721A-4D2E-B617-9662C3912C71}"/>
              </a:ext>
            </a:extLst>
          </p:cNvPr>
          <p:cNvSpPr/>
          <p:nvPr/>
        </p:nvSpPr>
        <p:spPr>
          <a:xfrm>
            <a:off x="4490625" y="4520144"/>
            <a:ext cx="1191055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0" name="Text Box">
            <a:extLst>
              <a:ext uri="{FF2B5EF4-FFF2-40B4-BE49-F238E27FC236}">
                <a16:creationId xmlns="" xmlns:a16="http://schemas.microsoft.com/office/drawing/2014/main" id="{EC1590CC-F603-4056-9278-F9E8905D3616}"/>
              </a:ext>
            </a:extLst>
          </p:cNvPr>
          <p:cNvSpPr/>
          <p:nvPr/>
        </p:nvSpPr>
        <p:spPr>
          <a:xfrm>
            <a:off x="5817096" y="4520144"/>
            <a:ext cx="1224136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Placeholder</a:t>
            </a:r>
          </a:p>
        </p:txBody>
      </p:sp>
      <p:sp>
        <p:nvSpPr>
          <p:cNvPr id="21" name="Text Box">
            <a:extLst>
              <a:ext uri="{FF2B5EF4-FFF2-40B4-BE49-F238E27FC236}">
                <a16:creationId xmlns="" xmlns:a16="http://schemas.microsoft.com/office/drawing/2014/main" id="{10DBE87B-9B8D-4C74-8268-026CE37DC5FC}"/>
              </a:ext>
            </a:extLst>
          </p:cNvPr>
          <p:cNvSpPr/>
          <p:nvPr/>
        </p:nvSpPr>
        <p:spPr>
          <a:xfrm>
            <a:off x="5817096" y="4897350"/>
            <a:ext cx="1224136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anchor="ctr"/>
          <a:lstStyle/>
          <a:p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|</a:t>
            </a:r>
          </a:p>
        </p:txBody>
      </p:sp>
      <p:sp>
        <p:nvSpPr>
          <p:cNvPr id="22" name="Arrow Down">
            <a:extLst>
              <a:ext uri="{FF2B5EF4-FFF2-40B4-BE49-F238E27FC236}">
                <a16:creationId xmlns="" xmlns:a16="http://schemas.microsoft.com/office/drawing/2014/main" id="{EA392A82-A46B-43C3-87CE-76A3662279A2}"/>
              </a:ext>
            </a:extLst>
          </p:cNvPr>
          <p:cNvSpPr>
            <a:spLocks noChangeAspect="1"/>
          </p:cNvSpPr>
          <p:nvPr/>
        </p:nvSpPr>
        <p:spPr bwMode="auto">
          <a:xfrm>
            <a:off x="6609184" y="4638481"/>
            <a:ext cx="224632" cy="312720"/>
          </a:xfrm>
          <a:custGeom>
            <a:avLst/>
            <a:gdLst>
              <a:gd name="T0" fmla="*/ 163 w 331"/>
              <a:gd name="T1" fmla="*/ 0 h 458"/>
              <a:gd name="T2" fmla="*/ 150 w 331"/>
              <a:gd name="T3" fmla="*/ 14 h 458"/>
              <a:gd name="T4" fmla="*/ 150 w 331"/>
              <a:gd name="T5" fmla="*/ 407 h 458"/>
              <a:gd name="T6" fmla="*/ 28 w 331"/>
              <a:gd name="T7" fmla="*/ 285 h 458"/>
              <a:gd name="T8" fmla="*/ 18 w 331"/>
              <a:gd name="T9" fmla="*/ 281 h 458"/>
              <a:gd name="T10" fmla="*/ 9 w 331"/>
              <a:gd name="T11" fmla="*/ 304 h 458"/>
              <a:gd name="T12" fmla="*/ 164 w 331"/>
              <a:gd name="T13" fmla="*/ 458 h 458"/>
              <a:gd name="T14" fmla="*/ 318 w 331"/>
              <a:gd name="T15" fmla="*/ 304 h 458"/>
              <a:gd name="T16" fmla="*/ 299 w 331"/>
              <a:gd name="T17" fmla="*/ 285 h 458"/>
              <a:gd name="T18" fmla="*/ 177 w 331"/>
              <a:gd name="T19" fmla="*/ 407 h 458"/>
              <a:gd name="T20" fmla="*/ 177 w 331"/>
              <a:gd name="T21" fmla="*/ 14 h 458"/>
              <a:gd name="T22" fmla="*/ 163 w 331"/>
              <a:gd name="T2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1" h="458">
                <a:moveTo>
                  <a:pt x="163" y="0"/>
                </a:moveTo>
                <a:cubicBezTo>
                  <a:pt x="156" y="0"/>
                  <a:pt x="150" y="6"/>
                  <a:pt x="150" y="14"/>
                </a:cubicBezTo>
                <a:lnTo>
                  <a:pt x="150" y="407"/>
                </a:lnTo>
                <a:lnTo>
                  <a:pt x="28" y="285"/>
                </a:lnTo>
                <a:cubicBezTo>
                  <a:pt x="25" y="282"/>
                  <a:pt x="22" y="281"/>
                  <a:pt x="18" y="281"/>
                </a:cubicBezTo>
                <a:cubicBezTo>
                  <a:pt x="6" y="281"/>
                  <a:pt x="0" y="295"/>
                  <a:pt x="9" y="304"/>
                </a:cubicBezTo>
                <a:lnTo>
                  <a:pt x="164" y="458"/>
                </a:lnTo>
                <a:lnTo>
                  <a:pt x="318" y="304"/>
                </a:lnTo>
                <a:cubicBezTo>
                  <a:pt x="331" y="291"/>
                  <a:pt x="312" y="272"/>
                  <a:pt x="299" y="285"/>
                </a:cubicBezTo>
                <a:lnTo>
                  <a:pt x="177" y="407"/>
                </a:lnTo>
                <a:lnTo>
                  <a:pt x="177" y="14"/>
                </a:lnTo>
                <a:cubicBezTo>
                  <a:pt x="177" y="6"/>
                  <a:pt x="171" y="0"/>
                  <a:pt x="163" y="0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8DE64A12-7449-49AE-9E03-522543FD69D0}"/>
              </a:ext>
            </a:extLst>
          </p:cNvPr>
          <p:cNvGrpSpPr/>
          <p:nvPr/>
        </p:nvGrpSpPr>
        <p:grpSpPr>
          <a:xfrm>
            <a:off x="6869408" y="4595779"/>
            <a:ext cx="154920" cy="218125"/>
            <a:chOff x="111899" y="2407400"/>
            <a:chExt cx="154920" cy="218125"/>
          </a:xfrm>
        </p:grpSpPr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E91FC5F1-2DC0-4DEC-B378-390267813250}"/>
                </a:ext>
              </a:extLst>
            </p:cNvPr>
            <p:cNvSpPr/>
            <p:nvPr/>
          </p:nvSpPr>
          <p:spPr bwMode="auto">
            <a:xfrm>
              <a:off x="111899" y="2407400"/>
              <a:ext cx="69124" cy="69123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ko-KR" sz="700" kern="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5" name="Arrow Cursor">
              <a:extLst>
                <a:ext uri="{FF2B5EF4-FFF2-40B4-BE49-F238E27FC236}">
                  <a16:creationId xmlns="" xmlns:a16="http://schemas.microsoft.com/office/drawing/2014/main" id="{FCBE9697-DF31-4C90-B7D7-19B60DF4FA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9378" y="2441961"/>
              <a:ext cx="117441" cy="183564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6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6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251668E-721A-4D2E-B617-9662C3912C71}"/>
              </a:ext>
            </a:extLst>
          </p:cNvPr>
          <p:cNvSpPr/>
          <p:nvPr/>
        </p:nvSpPr>
        <p:spPr>
          <a:xfrm>
            <a:off x="7186493" y="4520144"/>
            <a:ext cx="1222891" cy="158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r>
              <a: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홍길동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251668E-721A-4D2E-B617-9662C3912C71}"/>
              </a:ext>
            </a:extLst>
          </p:cNvPr>
          <p:cNvSpPr/>
          <p:nvPr/>
        </p:nvSpPr>
        <p:spPr>
          <a:xfrm>
            <a:off x="8511410" y="4520144"/>
            <a:ext cx="1230122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r>
              <a: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***************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9B2D678-CB25-4E7C-A3B3-90B43F3CBFFC}"/>
              </a:ext>
            </a:extLst>
          </p:cNvPr>
          <p:cNvSpPr txBox="1"/>
          <p:nvPr/>
        </p:nvSpPr>
        <p:spPr>
          <a:xfrm>
            <a:off x="67276" y="3583039"/>
            <a:ext cx="3558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40" dirty="0">
                <a:latin typeface="+mn-ea"/>
              </a:rPr>
              <a:t>2. </a:t>
            </a:r>
            <a:r>
              <a:rPr lang="ko-KR" altLang="en-US" sz="1000" b="1" spc="-40" dirty="0" err="1">
                <a:latin typeface="+mn-ea"/>
              </a:rPr>
              <a:t>화면설명</a:t>
            </a:r>
            <a:r>
              <a:rPr lang="ko-KR" altLang="en-US" sz="1000" b="1" spc="-40" dirty="0">
                <a:latin typeface="+mn-ea"/>
              </a:rPr>
              <a:t> 규칙</a:t>
            </a:r>
            <a:endParaRPr lang="en-US" altLang="ko-KR" sz="1000" b="1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40" dirty="0">
                <a:latin typeface="+mn-ea"/>
              </a:rPr>
              <a:t>- </a:t>
            </a:r>
            <a:r>
              <a:rPr lang="ko-KR" altLang="en-US" sz="1000" spc="-40" dirty="0">
                <a:latin typeface="+mn-ea"/>
              </a:rPr>
              <a:t>화면 내 각 설명</a:t>
            </a:r>
            <a:r>
              <a:rPr lang="en-US" altLang="ko-KR" sz="1000" spc="-40" dirty="0">
                <a:latin typeface="+mn-ea"/>
              </a:rPr>
              <a:t>(Description) </a:t>
            </a:r>
            <a:r>
              <a:rPr lang="ko-KR" altLang="en-US" sz="1000" spc="-40" dirty="0">
                <a:latin typeface="+mn-ea"/>
              </a:rPr>
              <a:t>정의는 아래의 라벨로 표기한다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70947"/>
              </p:ext>
            </p:extLst>
          </p:nvPr>
        </p:nvGraphicFramePr>
        <p:xfrm>
          <a:off x="268753" y="4187709"/>
          <a:ext cx="3982022" cy="2154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="" xmlns:a16="http://schemas.microsoft.com/office/drawing/2014/main" val="4225941659"/>
                    </a:ext>
                  </a:extLst>
                </a:gridCol>
                <a:gridCol w="3611222">
                  <a:extLst>
                    <a:ext uri="{9D8B030D-6E8A-4147-A177-3AD203B41FA5}">
                      <a16:colId xmlns="" xmlns:a16="http://schemas.microsoft.com/office/drawing/2014/main" val="126979935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2546824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상위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88367455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하위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예시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1-a)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6513327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하위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예시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1-b)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1883742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일반팝업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6980715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42156071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알림팝업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2149729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팝업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5611189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347530" y="4424579"/>
            <a:ext cx="216000" cy="1847349"/>
            <a:chOff x="541538" y="4716624"/>
            <a:chExt cx="216000" cy="1847349"/>
          </a:xfrm>
        </p:grpSpPr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41538" y="4716624"/>
              <a:ext cx="216000" cy="216000"/>
            </a:xfrm>
            <a:prstGeom prst="ellipse">
              <a:avLst/>
            </a:prstGeom>
            <a:solidFill>
              <a:srgbClr val="006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1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63142" y="5035573"/>
              <a:ext cx="172793" cy="172793"/>
            </a:xfrm>
            <a:prstGeom prst="ellipse">
              <a:avLst/>
            </a:prstGeom>
            <a:solidFill>
              <a:srgbClr val="25A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>
                  <a:latin typeface="+mn-ea"/>
                </a:rPr>
                <a:t>1a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63142" y="6147625"/>
              <a:ext cx="172793" cy="172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>
                  <a:latin typeface="+mn-ea"/>
                </a:rPr>
                <a:t>A1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63142" y="6391180"/>
              <a:ext cx="172793" cy="172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>
                  <a:latin typeface="+mn-ea"/>
                </a:rPr>
                <a:t>c1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63142" y="5563465"/>
              <a:ext cx="172793" cy="17279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>
                  <a:latin typeface="+mn-ea"/>
                </a:rPr>
                <a:t>P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63142" y="5856497"/>
              <a:ext cx="172793" cy="172793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>
                  <a:latin typeface="+mn-ea"/>
                </a:rPr>
                <a:t>L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63142" y="5299519"/>
              <a:ext cx="172793" cy="172793"/>
            </a:xfrm>
            <a:prstGeom prst="ellipse">
              <a:avLst/>
            </a:prstGeom>
            <a:solidFill>
              <a:srgbClr val="25A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>
                  <a:latin typeface="+mn-ea"/>
                </a:rPr>
                <a:t>1b</a:t>
              </a:r>
              <a:endParaRPr lang="ko-KR" altLang="en-US" sz="700" b="1" dirty="0">
                <a:latin typeface="+mn-ea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73567" y="2615724"/>
            <a:ext cx="3754757" cy="609600"/>
            <a:chOff x="649538" y="2610218"/>
            <a:chExt cx="4366783" cy="609600"/>
          </a:xfrm>
        </p:grpSpPr>
        <p:grpSp>
          <p:nvGrpSpPr>
            <p:cNvPr id="39" name="Image">
              <a:extLst>
                <a:ext uri="{FF2B5EF4-FFF2-40B4-BE49-F238E27FC236}">
                  <a16:creationId xmlns="" xmlns:a16="http://schemas.microsoft.com/office/drawing/2014/main" id="{0EB2FFF4-C1B0-4A48-A5D9-D23F9C1C67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538" y="2610218"/>
              <a:ext cx="609600" cy="609600"/>
              <a:chOff x="508000" y="1397000"/>
              <a:chExt cx="1008112" cy="1008112"/>
            </a:xfrm>
          </p:grpSpPr>
          <p:sp>
            <p:nvSpPr>
              <p:cNvPr id="42" name="Border">
                <a:extLst>
                  <a:ext uri="{FF2B5EF4-FFF2-40B4-BE49-F238E27FC236}">
                    <a16:creationId xmlns="" xmlns:a16="http://schemas.microsoft.com/office/drawing/2014/main" id="{5F69669B-118F-4CF9-8B41-3C179FF63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3175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Line 2">
                <a:extLst>
                  <a:ext uri="{FF2B5EF4-FFF2-40B4-BE49-F238E27FC236}">
                    <a16:creationId xmlns="" xmlns:a16="http://schemas.microsoft.com/office/drawing/2014/main" id="{6A02819F-0A96-4F01-B8C5-7DC60D313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3175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Line 1">
                <a:extLst>
                  <a:ext uri="{FF2B5EF4-FFF2-40B4-BE49-F238E27FC236}">
                    <a16:creationId xmlns="" xmlns:a16="http://schemas.microsoft.com/office/drawing/2014/main" id="{42188C56-C078-408E-889B-766DB99FE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3175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0" name="Body Copy">
              <a:extLst>
                <a:ext uri="{FF2B5EF4-FFF2-40B4-BE49-F238E27FC236}">
                  <a16:creationId xmlns="" xmlns:a16="http://schemas.microsoft.com/office/drawing/2014/main" id="{9C5E8F48-24BC-4B88-944A-FBF960D6F249}"/>
                </a:ext>
              </a:extLst>
            </p:cNvPr>
            <p:cNvSpPr txBox="1"/>
            <p:nvPr/>
          </p:nvSpPr>
          <p:spPr>
            <a:xfrm>
              <a:off x="1349627" y="2814838"/>
              <a:ext cx="3666694" cy="2693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7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Cras sit amet nibh libero, in gravida nulla. Nulla vel metus scelerisque ante sollicitudin commodo. Cras purus odio, vestibulum in vulputate at, tempus viverra turpis. </a:t>
              </a:r>
            </a:p>
          </p:txBody>
        </p:sp>
        <p:sp>
          <p:nvSpPr>
            <p:cNvPr id="41" name="h4">
              <a:extLst>
                <a:ext uri="{FF2B5EF4-FFF2-40B4-BE49-F238E27FC236}">
                  <a16:creationId xmlns="" xmlns:a16="http://schemas.microsoft.com/office/drawing/2014/main" id="{A5C3C9D6-2B7C-4DE7-AEC8-0F3D85B75F50}"/>
                </a:ext>
              </a:extLst>
            </p:cNvPr>
            <p:cNvSpPr txBox="1"/>
            <p:nvPr/>
          </p:nvSpPr>
          <p:spPr>
            <a:xfrm>
              <a:off x="1349627" y="2651489"/>
              <a:ext cx="788677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 Semibold" panose="020B0702040204020203" pitchFamily="34" charset="0"/>
                </a:rPr>
                <a:t>Media heading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99B2D678-CB25-4E7C-A3B3-90B43F3CBFFC}"/>
              </a:ext>
            </a:extLst>
          </p:cNvPr>
          <p:cNvSpPr txBox="1"/>
          <p:nvPr/>
        </p:nvSpPr>
        <p:spPr>
          <a:xfrm>
            <a:off x="67276" y="590401"/>
            <a:ext cx="4061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40" dirty="0">
                <a:latin typeface="+mn-ea"/>
              </a:rPr>
              <a:t>1. </a:t>
            </a:r>
            <a:r>
              <a:rPr lang="ko-KR" altLang="en-US" sz="1000" b="1" spc="-40" dirty="0">
                <a:latin typeface="+mn-ea"/>
              </a:rPr>
              <a:t>문서 수정</a:t>
            </a:r>
            <a:r>
              <a:rPr lang="en-US" altLang="ko-KR" sz="1000" b="1" spc="-40" dirty="0">
                <a:latin typeface="+mn-ea"/>
              </a:rPr>
              <a:t>(</a:t>
            </a:r>
            <a:r>
              <a:rPr lang="ko-KR" altLang="en-US" sz="1000" b="1" spc="-40" dirty="0">
                <a:latin typeface="+mn-ea"/>
              </a:rPr>
              <a:t>변경</a:t>
            </a:r>
            <a:r>
              <a:rPr lang="en-US" altLang="ko-KR" sz="1000" b="1" spc="-40" dirty="0">
                <a:latin typeface="+mn-ea"/>
              </a:rPr>
              <a:t>) </a:t>
            </a:r>
            <a:r>
              <a:rPr lang="ko-KR" altLang="en-US" sz="1000" b="1" spc="-40" dirty="0">
                <a:latin typeface="+mn-ea"/>
              </a:rPr>
              <a:t>사항 기록</a:t>
            </a:r>
            <a:endParaRPr lang="en-US" altLang="ko-KR" sz="1000" b="1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40" dirty="0">
                <a:latin typeface="+mn-ea"/>
              </a:rPr>
              <a:t>※ </a:t>
            </a:r>
            <a:r>
              <a:rPr lang="ko-KR" altLang="en-US" sz="1000" spc="-40" dirty="0">
                <a:latin typeface="+mn-ea"/>
              </a:rPr>
              <a:t>내용이 추가되거나 변경된 경우 페이지 화면 상에 라벨로 표시한다</a:t>
            </a:r>
            <a:r>
              <a:rPr lang="en-US" altLang="ko-KR" sz="1000" spc="-40" dirty="0">
                <a:latin typeface="+mn-ea"/>
              </a:rPr>
              <a:t>.</a:t>
            </a:r>
            <a:br>
              <a:rPr lang="en-US" altLang="ko-KR" sz="1000" spc="-40" dirty="0">
                <a:latin typeface="+mn-ea"/>
              </a:rPr>
            </a:br>
            <a:r>
              <a:rPr lang="en-US" altLang="ko-KR" sz="1000" spc="-40" dirty="0">
                <a:latin typeface="+mn-ea"/>
              </a:rPr>
              <a:t>  1) </a:t>
            </a:r>
            <a:r>
              <a:rPr lang="ko-KR" altLang="en-US" sz="1000" spc="-40" dirty="0">
                <a:latin typeface="+mn-ea"/>
              </a:rPr>
              <a:t>업데이트 날짜 및 내용 표기</a:t>
            </a:r>
            <a:r>
              <a:rPr lang="en-US" altLang="ko-KR" sz="1000" spc="-40" dirty="0">
                <a:latin typeface="+mn-ea"/>
              </a:rPr>
              <a:t/>
            </a:r>
            <a:br>
              <a:rPr lang="en-US" altLang="ko-KR" sz="1000" spc="-40" dirty="0">
                <a:latin typeface="+mn-ea"/>
              </a:rPr>
            </a:br>
            <a:r>
              <a:rPr lang="en-US" altLang="ko-KR" sz="1000" spc="-40" dirty="0">
                <a:latin typeface="+mn-ea"/>
              </a:rPr>
              <a:t> 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051AAAFB-A39A-4020-A095-FACC9F1E35BC}"/>
              </a:ext>
            </a:extLst>
          </p:cNvPr>
          <p:cNvSpPr/>
          <p:nvPr/>
        </p:nvSpPr>
        <p:spPr>
          <a:xfrm>
            <a:off x="370811" y="1402502"/>
            <a:ext cx="1678665" cy="449095"/>
          </a:xfrm>
          <a:prstGeom prst="rect">
            <a:avLst/>
          </a:prstGeom>
          <a:pattFill prst="dkUpDiag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[v0.01 2022-04-01]</a:t>
            </a:r>
            <a:br>
              <a:rPr lang="en-US" altLang="ko-KR" sz="9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: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변경된 내용 기재 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2370441" y="1156201"/>
            <a:ext cx="1640541" cy="945072"/>
            <a:chOff x="4694852" y="2352650"/>
            <a:chExt cx="1640541" cy="945072"/>
          </a:xfrm>
        </p:grpSpPr>
        <p:grpSp>
          <p:nvGrpSpPr>
            <p:cNvPr id="48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="" xmlns:a16="http://schemas.microsoft.com/office/drawing/2014/main" id="{446A09B3-1F77-40D8-B32E-77B6D603B0B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4694852" y="2352650"/>
              <a:ext cx="1640541" cy="945072"/>
              <a:chOff x="595687" y="1184134"/>
              <a:chExt cx="1828800" cy="1792141"/>
            </a:xfrm>
          </p:grpSpPr>
          <p:sp>
            <p:nvSpPr>
              <p:cNvPr id="51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="" xmlns:a16="http://schemas.microsoft.com/office/drawing/2014/main" id="{8FB87723-42B3-4441-80BC-AE29916C9B3E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7" y="1330354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269D9EC-9928-4A9A-B7DC-828B5CAECEB0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54572" y="1184134"/>
                <a:ext cx="339664" cy="29765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0070C0"/>
                    </a:solidFill>
                    <a:latin typeface="+mn-ea"/>
                    <a:cs typeface="Segoe UI" panose="020B0502040204020203" pitchFamily="34" charset="0"/>
                  </a:rPr>
                  <a:t>예시</a:t>
                </a:r>
                <a:endParaRPr lang="en-US" sz="9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E66674DE-0786-4611-B371-AE9FFE320346}"/>
                </a:ext>
              </a:extLst>
            </p:cNvPr>
            <p:cNvSpPr/>
            <p:nvPr/>
          </p:nvSpPr>
          <p:spPr>
            <a:xfrm>
              <a:off x="5985121" y="2520554"/>
              <a:ext cx="221758" cy="66171"/>
            </a:xfrm>
            <a:prstGeom prst="rect">
              <a:avLst/>
            </a:prstGeom>
            <a:pattFill prst="dkUpDiag">
              <a:fgClr>
                <a:srgbClr val="FFC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C778308C-16F4-4CB8-8651-E4FEBEA06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1911" y="2520554"/>
              <a:ext cx="1213209" cy="682811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cxnSp>
        <p:nvCxnSpPr>
          <p:cNvPr id="53" name="직선 화살표 연결선 52"/>
          <p:cNvCxnSpPr/>
          <p:nvPr/>
        </p:nvCxnSpPr>
        <p:spPr>
          <a:xfrm>
            <a:off x="2036676" y="1637241"/>
            <a:ext cx="289758" cy="0"/>
          </a:xfrm>
          <a:prstGeom prst="straightConnector1">
            <a:avLst/>
          </a:prstGeom>
          <a:ln>
            <a:solidFill>
              <a:srgbClr val="25A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232409DD-F19E-4ADF-B336-AF6EF852519E}"/>
              </a:ext>
            </a:extLst>
          </p:cNvPr>
          <p:cNvSpPr/>
          <p:nvPr/>
        </p:nvSpPr>
        <p:spPr>
          <a:xfrm>
            <a:off x="164468" y="2506564"/>
            <a:ext cx="1008312" cy="850428"/>
          </a:xfrm>
          <a:prstGeom prst="rect">
            <a:avLst/>
          </a:prstGeom>
          <a:solidFill>
            <a:schemeClr val="accent4">
              <a:alpha val="10000"/>
            </a:schemeClr>
          </a:solidFill>
          <a:ln w="31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accent2"/>
                </a:solidFill>
                <a:latin typeface="+mn-ea"/>
              </a:rPr>
              <a:t>V0.01</a:t>
            </a:r>
            <a:endParaRPr lang="ko-KR" altLang="en-US" sz="8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9B2D678-CB25-4E7C-A3B3-90B43F3CBFFC}"/>
              </a:ext>
            </a:extLst>
          </p:cNvPr>
          <p:cNvSpPr txBox="1"/>
          <p:nvPr/>
        </p:nvSpPr>
        <p:spPr>
          <a:xfrm>
            <a:off x="67276" y="2142488"/>
            <a:ext cx="44865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40" dirty="0">
                <a:latin typeface="+mn-ea"/>
              </a:rPr>
              <a:t>2) </a:t>
            </a:r>
            <a:r>
              <a:rPr lang="ko-KR" altLang="en-US" sz="1000" spc="-40" dirty="0">
                <a:latin typeface="+mn-ea"/>
              </a:rPr>
              <a:t>화면 내 수정</a:t>
            </a:r>
            <a:r>
              <a:rPr lang="en-US" altLang="ko-KR" sz="1000" spc="-40" dirty="0">
                <a:latin typeface="+mn-ea"/>
              </a:rPr>
              <a:t>(</a:t>
            </a:r>
            <a:r>
              <a:rPr lang="ko-KR" altLang="en-US" sz="1000" spc="-40" dirty="0">
                <a:latin typeface="+mn-ea"/>
              </a:rPr>
              <a:t>변경</a:t>
            </a:r>
            <a:r>
              <a:rPr lang="en-US" altLang="ko-KR" sz="1000" spc="-40" dirty="0">
                <a:latin typeface="+mn-ea"/>
              </a:rPr>
              <a:t>) </a:t>
            </a:r>
            <a:r>
              <a:rPr lang="ko-KR" altLang="en-US" sz="1000" spc="-40" dirty="0">
                <a:latin typeface="+mn-ea"/>
              </a:rPr>
              <a:t>영역의 경우 </a:t>
            </a:r>
            <a:r>
              <a:rPr lang="en-US" altLang="ko-KR" sz="1000" spc="-40" dirty="0">
                <a:latin typeface="+mn-ea"/>
              </a:rPr>
              <a:t>UI</a:t>
            </a:r>
            <a:r>
              <a:rPr lang="ko-KR" altLang="en-US" sz="1000" spc="-40" dirty="0">
                <a:latin typeface="+mn-ea"/>
              </a:rPr>
              <a:t> 위에 아래의 라벨 표시</a:t>
            </a:r>
            <a:r>
              <a:rPr lang="en-US" altLang="ko-KR" sz="1000" spc="-40" dirty="0">
                <a:latin typeface="+mn-ea"/>
              </a:rPr>
              <a:t>(</a:t>
            </a:r>
            <a:r>
              <a:rPr lang="ko-KR" altLang="en-US" sz="1000" spc="-40" dirty="0" err="1">
                <a:latin typeface="+mn-ea"/>
              </a:rPr>
              <a:t>버전명</a:t>
            </a:r>
            <a:r>
              <a:rPr lang="ko-KR" altLang="en-US" sz="1000" spc="-40" dirty="0">
                <a:latin typeface="+mn-ea"/>
              </a:rPr>
              <a:t> 표시</a:t>
            </a:r>
            <a:r>
              <a:rPr lang="en-US" altLang="ko-KR" sz="1000" spc="-4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818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0">
            <a:extLst>
              <a:ext uri="{FF2B5EF4-FFF2-40B4-BE49-F238E27FC236}">
                <a16:creationId xmlns="" xmlns:a16="http://schemas.microsoft.com/office/drawing/2014/main" id="{BCC73B36-E2FC-4231-A1B0-84CAF20C4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654" y="6110562"/>
            <a:ext cx="91086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" name="Text Box 101">
            <a:extLst>
              <a:ext uri="{FF2B5EF4-FFF2-40B4-BE49-F238E27FC236}">
                <a16:creationId xmlns="" xmlns:a16="http://schemas.microsoft.com/office/drawing/2014/main" id="{4F882C6B-2CE4-4169-B88C-2F8C70E5E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54" y="6148935"/>
            <a:ext cx="4802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 개정사유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제정 또는 개정 내용이 이전 문서에 대해 추가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수정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확정 인지 선택기입</a:t>
            </a:r>
          </a:p>
          <a:p>
            <a:pPr eaLnBrk="1" hangingPunct="1">
              <a:buFontTx/>
              <a:buChar char="•"/>
            </a:pP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ver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내역은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0.1~0.90, 1.0, 1.1 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4665C980-4DCE-4840-BDA7-E09CD3FDF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88830"/>
              </p:ext>
            </p:extLst>
          </p:nvPr>
        </p:nvGraphicFramePr>
        <p:xfrm>
          <a:off x="398654" y="709065"/>
          <a:ext cx="9141452" cy="19117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4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77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77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08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021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063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5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개정사유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개정내역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V0.1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2024-04-08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최초작성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V0.2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2024-05-02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디자인시안 피드백 수정사항 반영</a:t>
                      </a:r>
                      <a:endParaRPr lang="en-US" altLang="ko-KR" sz="8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1)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없는 화면 추가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2) default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순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인기순으로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GNB/</a:t>
                      </a:r>
                      <a:r>
                        <a:rPr lang="ko-KR" altLang="en-US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상단영역</a:t>
                      </a:r>
                      <a:r>
                        <a:rPr lang="en-US" altLang="ko-KR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확정된 </a:t>
                      </a:r>
                      <a:r>
                        <a:rPr lang="en-US" altLang="ko-KR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변경</a:t>
                      </a:r>
                      <a:endParaRPr lang="en-US" altLang="ko-KR" sz="800" b="1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화면 공통 반영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성시향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01726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V1.0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2024-05-03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컨펌완료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버전 변경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성시향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길은지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김서윤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919467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5967340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087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62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/>
              <a:t>콘텐츠</a:t>
            </a:r>
          </a:p>
        </p:txBody>
      </p:sp>
    </p:spTree>
    <p:extLst>
      <p:ext uri="{BB962C8B-B14F-4D97-AF65-F5344CB8AC3E}">
        <p14:creationId xmlns:p14="http://schemas.microsoft.com/office/powerpoint/2010/main" val="27877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err="1" smtClean="0"/>
              <a:t>콘텐츠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en-US" altLang="ko-KR" dirty="0"/>
              <a:t>POP </a:t>
            </a:r>
            <a:r>
              <a:rPr lang="ko-KR" altLang="en-US" dirty="0"/>
              <a:t>자료실</a:t>
            </a:r>
          </a:p>
        </p:txBody>
      </p:sp>
    </p:spTree>
    <p:extLst>
      <p:ext uri="{BB962C8B-B14F-4D97-AF65-F5344CB8AC3E}">
        <p14:creationId xmlns:p14="http://schemas.microsoft.com/office/powerpoint/2010/main" val="380164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408019"/>
              </p:ext>
            </p:extLst>
          </p:nvPr>
        </p:nvGraphicFramePr>
        <p:xfrm>
          <a:off x="7724950" y="793910"/>
          <a:ext cx="2118956" cy="567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POP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자료실 화면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정의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pc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default POP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자료실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자료실 내 검색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검색조건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제목 검색</a:t>
                      </a: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결과내 검색기능과 동일</a:t>
                      </a: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키워드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후 검색 아이콘 클릭 시 페이지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됨</a:t>
                      </a: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항목 값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default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전체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관리자에 등록된 순서대로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항목명에 따라 버튼 명 길이 자동 조절 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항목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줄 초과 시 가로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스와이프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다중선택 불가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항목 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해당되는 목록으로 하단에 노출됨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목록에 노출된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 기준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default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인기순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인기순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조회수 많은 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등록일 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오래된순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등록일 역순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968071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목록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BO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클릭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POP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자료실 상세화면으로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최대 한 줄 노출 후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YYYY-MM-DD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 적용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천 단위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쉼표 구분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0873722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 최대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까지 노출 후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5587067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>
                <a:latin typeface="+mn-ea"/>
              </a:rPr>
              <a:t>JWPmall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+mn-ea"/>
              </a:rPr>
              <a:t>n/a</a:t>
            </a:r>
            <a:endParaRPr lang="ko-KR" altLang="en-US" sz="800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JW</a:t>
            </a:r>
            <a:r>
              <a:rPr lang="ko-KR" altLang="en-US" sz="800" dirty="0">
                <a:latin typeface="+mn-ea"/>
              </a:rPr>
              <a:t>제약</a:t>
            </a:r>
            <a:r>
              <a:rPr lang="en-US" altLang="ko-KR" sz="800" dirty="0">
                <a:latin typeface="+mn-ea"/>
              </a:rPr>
              <a:t>_MO_12.</a:t>
            </a:r>
            <a:r>
              <a:rPr lang="ko-KR" altLang="en-US" sz="800" dirty="0">
                <a:latin typeface="+mn-ea"/>
              </a:rPr>
              <a:t>콘텐츠 </a:t>
            </a:r>
            <a:r>
              <a:rPr lang="en-US" altLang="ko-KR" sz="800" dirty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콘텐츠 </a:t>
            </a:r>
            <a:r>
              <a:rPr lang="en-US" altLang="ko-KR" sz="800" dirty="0">
                <a:latin typeface="+mn-ea"/>
              </a:rPr>
              <a:t>&gt; POP </a:t>
            </a:r>
            <a:r>
              <a:rPr lang="ko-KR" altLang="en-US" sz="800" dirty="0">
                <a:latin typeface="+mn-ea"/>
              </a:rPr>
              <a:t>자료실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-552033" y="1095673"/>
            <a:ext cx="4986813" cy="242418"/>
            <a:chOff x="-968220" y="1118299"/>
            <a:chExt cx="4986813" cy="242418"/>
          </a:xfrm>
        </p:grpSpPr>
        <p:sp>
          <p:nvSpPr>
            <p:cNvPr id="84" name="TextBox 83"/>
            <p:cNvSpPr txBox="1"/>
            <p:nvPr/>
          </p:nvSpPr>
          <p:spPr>
            <a:xfrm>
              <a:off x="-968220" y="1118299"/>
              <a:ext cx="49868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상품카테고리   </a:t>
              </a:r>
              <a:r>
                <a: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입점사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 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JW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중외제약관   </a:t>
              </a:r>
              <a:r>
                <a: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브랜드관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  기획전   이벤트   </a:t>
              </a:r>
              <a:r>
                <a:rPr lang="ko-KR" altLang="en-US" sz="800" dirty="0" err="1">
                  <a:latin typeface="+mn-ea"/>
                </a:rPr>
                <a:t>콘텐츠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8" name="직선 연결선 7"/>
            <p:cNvCxnSpPr>
              <a:cxnSpLocks/>
            </p:cNvCxnSpPr>
            <p:nvPr/>
          </p:nvCxnSpPr>
          <p:spPr>
            <a:xfrm>
              <a:off x="2305396" y="1360717"/>
              <a:ext cx="3654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D7569B11-4C9A-6BCA-1412-16B8905A8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124566"/>
              </p:ext>
            </p:extLst>
          </p:nvPr>
        </p:nvGraphicFramePr>
        <p:xfrm>
          <a:off x="181984" y="1433140"/>
          <a:ext cx="3056514" cy="28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257">
                  <a:extLst>
                    <a:ext uri="{9D8B030D-6E8A-4147-A177-3AD203B41FA5}">
                      <a16:colId xmlns="" xmlns:a16="http://schemas.microsoft.com/office/drawing/2014/main" val="4116621800"/>
                    </a:ext>
                  </a:extLst>
                </a:gridCol>
                <a:gridCol w="1528257">
                  <a:extLst>
                    <a:ext uri="{9D8B030D-6E8A-4147-A177-3AD203B41FA5}">
                      <a16:colId xmlns="" xmlns:a16="http://schemas.microsoft.com/office/drawing/2014/main" val="1751697526"/>
                    </a:ext>
                  </a:extLst>
                </a:gridCol>
              </a:tblGrid>
              <a:tr h="288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자료실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 자료실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5144410"/>
                  </a:ext>
                </a:extLst>
              </a:tr>
            </a:tbl>
          </a:graphicData>
        </a:graphic>
      </p:graphicFrame>
      <p:pic>
        <p:nvPicPr>
          <p:cNvPr id="23" name="Picture 2" descr="C:\Users\LIVE PC\Downloads\free-icon-swipe-1558107.png">
            <a:extLst>
              <a:ext uri="{FF2B5EF4-FFF2-40B4-BE49-F238E27FC236}">
                <a16:creationId xmlns="" xmlns:a16="http://schemas.microsoft.com/office/drawing/2014/main" id="{0FF6F571-CE9E-CF4A-E027-7F4AA45B2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478" y="2422135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B2FD320E-09D2-D20D-37E9-FFF9932B6749}"/>
              </a:ext>
            </a:extLst>
          </p:cNvPr>
          <p:cNvSpPr/>
          <p:nvPr/>
        </p:nvSpPr>
        <p:spPr>
          <a:xfrm>
            <a:off x="121154" y="1415258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70C9BA8F-2C5E-982E-9EBA-21073197D0A6}"/>
              </a:ext>
            </a:extLst>
          </p:cNvPr>
          <p:cNvSpPr/>
          <p:nvPr/>
        </p:nvSpPr>
        <p:spPr>
          <a:xfrm>
            <a:off x="216962" y="184188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F3D81545-B22D-70C9-2DF3-62AF93754F67}"/>
              </a:ext>
            </a:extLst>
          </p:cNvPr>
          <p:cNvSpPr/>
          <p:nvPr/>
        </p:nvSpPr>
        <p:spPr>
          <a:xfrm>
            <a:off x="-33519" y="2287254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6C60DC9-C927-FD42-9506-9DFF220F3342}"/>
              </a:ext>
            </a:extLst>
          </p:cNvPr>
          <p:cNvSpPr txBox="1"/>
          <p:nvPr/>
        </p:nvSpPr>
        <p:spPr>
          <a:xfrm>
            <a:off x="186348" y="2622842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전체 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15</a:t>
            </a:r>
            <a:r>
              <a:rPr lang="ko-KR" altLang="en-US" sz="800" dirty="0" smtClean="0">
                <a:latin typeface="+mn-ea"/>
              </a:rPr>
              <a:t>개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44533" y="745929"/>
            <a:ext cx="2916225" cy="314026"/>
            <a:chOff x="235281" y="745637"/>
            <a:chExt cx="2916225" cy="314026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333" y="745637"/>
              <a:ext cx="968249" cy="314026"/>
            </a:xfrm>
            <a:prstGeom prst="rect">
              <a:avLst/>
            </a:prstGeom>
          </p:spPr>
        </p:pic>
        <p:grpSp>
          <p:nvGrpSpPr>
            <p:cNvPr id="59" name="그룹 58"/>
            <p:cNvGrpSpPr/>
            <p:nvPr/>
          </p:nvGrpSpPr>
          <p:grpSpPr>
            <a:xfrm>
              <a:off x="2948950" y="793079"/>
              <a:ext cx="202556" cy="219143"/>
              <a:chOff x="2923306" y="928837"/>
              <a:chExt cx="266744" cy="240790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3306" y="928837"/>
                <a:ext cx="240790" cy="240790"/>
              </a:xfrm>
              <a:prstGeom prst="rect">
                <a:avLst/>
              </a:prstGeom>
            </p:spPr>
          </p:pic>
          <p:sp>
            <p:nvSpPr>
              <p:cNvPr id="67" name="타원 66">
                <a:extLst>
                  <a:ext uri="{FF2B5EF4-FFF2-40B4-BE49-F238E27FC236}">
                    <a16:creationId xmlns="" xmlns:a16="http://schemas.microsoft.com/office/drawing/2014/main" id="{C4C92CD1-5590-46D7-906B-93F6B92B795D}"/>
                  </a:ext>
                </a:extLst>
              </p:cNvPr>
              <p:cNvSpPr/>
              <p:nvPr/>
            </p:nvSpPr>
            <p:spPr>
              <a:xfrm>
                <a:off x="3053994" y="931192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92050" y="746097"/>
              <a:ext cx="337191" cy="313107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81" y="811945"/>
              <a:ext cx="181411" cy="181411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3491580" y="5876903"/>
            <a:ext cx="3082467" cy="512759"/>
            <a:chOff x="168636" y="6094330"/>
            <a:chExt cx="3082467" cy="512759"/>
          </a:xfrm>
        </p:grpSpPr>
        <p:sp>
          <p:nvSpPr>
            <p:cNvPr id="69" name="직사각형 68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76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홈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관심상품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마이장부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카테고리</a:t>
                </a:r>
                <a:endParaRPr lang="ko-KR" altLang="en-US" sz="800" dirty="0">
                  <a:latin typeface="+mn-ea"/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168785" y="1810308"/>
            <a:ext cx="3082467" cy="381050"/>
            <a:chOff x="171050" y="1441383"/>
            <a:chExt cx="3082467" cy="381050"/>
          </a:xfrm>
        </p:grpSpPr>
        <p:sp>
          <p:nvSpPr>
            <p:cNvPr id="87" name="직사각형 86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206450" y="1515602"/>
              <a:ext cx="2543956" cy="215444"/>
              <a:chOff x="186993" y="1535551"/>
              <a:chExt cx="2543956" cy="215444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</a:rPr>
                  <a:t>자료실</a:t>
                </a:r>
                <a:r>
                  <a:rPr lang="en-US" altLang="ko-KR" sz="800" dirty="0" smtClean="0">
                    <a:latin typeface="+mn-ea"/>
                  </a:rPr>
                  <a:t> </a:t>
                </a:r>
                <a:r>
                  <a:rPr lang="ko-KR" altLang="en-US" sz="800" dirty="0" smtClean="0">
                    <a:latin typeface="+mn-ea"/>
                  </a:rPr>
                  <a:t>내 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1399726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1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8098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F3D81545-B22D-70C9-2DF3-62AF93754F67}"/>
              </a:ext>
            </a:extLst>
          </p:cNvPr>
          <p:cNvSpPr/>
          <p:nvPr/>
        </p:nvSpPr>
        <p:spPr>
          <a:xfrm>
            <a:off x="54715" y="1828374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216962" y="2321442"/>
            <a:ext cx="3239673" cy="204761"/>
            <a:chOff x="305831" y="1635757"/>
            <a:chExt cx="3239673" cy="204761"/>
          </a:xfrm>
        </p:grpSpPr>
        <p:sp>
          <p:nvSpPr>
            <p:cNvPr id="94" name="순서도: 수행의 시작/종료 93"/>
            <p:cNvSpPr/>
            <p:nvPr/>
          </p:nvSpPr>
          <p:spPr>
            <a:xfrm>
              <a:off x="305831" y="1635757"/>
              <a:ext cx="556280" cy="204761"/>
            </a:xfrm>
            <a:prstGeom prst="flowChartTermina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</a:rPr>
                <a:t>전체</a:t>
              </a:r>
            </a:p>
          </p:txBody>
        </p:sp>
        <p:sp>
          <p:nvSpPr>
            <p:cNvPr id="95" name="순서도: 수행의 시작/종료 94"/>
            <p:cNvSpPr/>
            <p:nvPr/>
          </p:nvSpPr>
          <p:spPr>
            <a:xfrm>
              <a:off x="933670" y="1635757"/>
              <a:ext cx="689256" cy="204761"/>
            </a:xfrm>
            <a:prstGeom prst="flowChartTerminator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6" name="순서도: 수행의 시작/종료 95"/>
            <p:cNvSpPr/>
            <p:nvPr/>
          </p:nvSpPr>
          <p:spPr>
            <a:xfrm>
              <a:off x="1694485" y="1635757"/>
              <a:ext cx="689256" cy="204761"/>
            </a:xfrm>
            <a:prstGeom prst="flowChartTerminator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7" name="순서도: 수행의 시작/종료 96"/>
            <p:cNvSpPr/>
            <p:nvPr/>
          </p:nvSpPr>
          <p:spPr>
            <a:xfrm>
              <a:off x="2455300" y="1635757"/>
              <a:ext cx="689256" cy="204761"/>
            </a:xfrm>
            <a:prstGeom prst="flowChartTerminator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8" name="순서도: 수행의 시작/종료 97"/>
            <p:cNvSpPr/>
            <p:nvPr/>
          </p:nvSpPr>
          <p:spPr>
            <a:xfrm>
              <a:off x="3220207" y="1635757"/>
              <a:ext cx="325297" cy="204761"/>
            </a:xfrm>
            <a:prstGeom prst="flowChartTerminator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항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2371578" y="2628356"/>
            <a:ext cx="919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인기순 ▼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F3D81545-B22D-70C9-2DF3-62AF93754F67}"/>
              </a:ext>
            </a:extLst>
          </p:cNvPr>
          <p:cNvSpPr/>
          <p:nvPr/>
        </p:nvSpPr>
        <p:spPr>
          <a:xfrm>
            <a:off x="2524718" y="262284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5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7C3F4B09-6C25-9D12-ADB6-A1156CE18B23}"/>
              </a:ext>
            </a:extLst>
          </p:cNvPr>
          <p:cNvSpPr/>
          <p:nvPr/>
        </p:nvSpPr>
        <p:spPr>
          <a:xfrm>
            <a:off x="26622" y="2630340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75017" y="2935258"/>
            <a:ext cx="1383433" cy="1946105"/>
            <a:chOff x="231228" y="2934925"/>
            <a:chExt cx="1383433" cy="1946105"/>
          </a:xfrm>
        </p:grpSpPr>
        <p:sp>
          <p:nvSpPr>
            <p:cNvPr id="110" name="순서도: 대체 처리 109"/>
            <p:cNvSpPr/>
            <p:nvPr/>
          </p:nvSpPr>
          <p:spPr>
            <a:xfrm>
              <a:off x="510836" y="4650084"/>
              <a:ext cx="824215" cy="230946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b="1" dirty="0" smtClean="0">
                  <a:latin typeface="+mn-ea"/>
                </a:rPr>
                <a:t>다운로드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231228" y="2934925"/>
              <a:ext cx="1383433" cy="1684650"/>
              <a:chOff x="231228" y="2934925"/>
              <a:chExt cx="1383433" cy="1684650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267481" y="2934925"/>
                <a:ext cx="1332914" cy="1187749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31228" y="4168358"/>
                <a:ext cx="13834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자료 제목 최대 </a:t>
                </a:r>
                <a:r>
                  <a:rPr lang="ko-KR" altLang="en-US" sz="8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한줄</a:t>
                </a:r>
                <a:r>
                  <a:rPr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</a:t>
                </a:r>
                <a:endPara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67481" y="4419167"/>
                <a:ext cx="599477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l"/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2024-03-01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70979" y="4423761"/>
                <a:ext cx="600456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r"/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조회수 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25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1774339" y="2935258"/>
            <a:ext cx="1383433" cy="1946105"/>
            <a:chOff x="231228" y="2934925"/>
            <a:chExt cx="1383433" cy="1946105"/>
          </a:xfrm>
        </p:grpSpPr>
        <p:sp>
          <p:nvSpPr>
            <p:cNvPr id="115" name="순서도: 대체 처리 114"/>
            <p:cNvSpPr/>
            <p:nvPr/>
          </p:nvSpPr>
          <p:spPr>
            <a:xfrm>
              <a:off x="510836" y="4650084"/>
              <a:ext cx="824215" cy="230946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b="1" dirty="0" smtClean="0">
                  <a:latin typeface="+mn-ea"/>
                </a:rPr>
                <a:t>다운로드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231228" y="2934925"/>
              <a:ext cx="1383433" cy="1684650"/>
              <a:chOff x="231228" y="2934925"/>
              <a:chExt cx="1383433" cy="1684650"/>
            </a:xfrm>
          </p:grpSpPr>
          <p:sp>
            <p:nvSpPr>
              <p:cNvPr id="117" name="모서리가 둥근 직사각형 116"/>
              <p:cNvSpPr/>
              <p:nvPr/>
            </p:nvSpPr>
            <p:spPr>
              <a:xfrm>
                <a:off x="267481" y="2934925"/>
                <a:ext cx="1332914" cy="1187749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31228" y="4168358"/>
                <a:ext cx="13834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자료 제목 최대 </a:t>
                </a:r>
                <a:r>
                  <a:rPr lang="ko-KR" altLang="en-US" sz="8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한줄</a:t>
                </a:r>
                <a:r>
                  <a:rPr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</a:t>
                </a:r>
                <a:endPara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67481" y="4419167"/>
                <a:ext cx="599477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l"/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2024-03-01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970979" y="4423761"/>
                <a:ext cx="600456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r"/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조회수 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25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21" name="타원 120">
            <a:extLst>
              <a:ext uri="{FF2B5EF4-FFF2-40B4-BE49-F238E27FC236}">
                <a16:creationId xmlns="" xmlns:a16="http://schemas.microsoft.com/office/drawing/2014/main" id="{854AF2B4-8597-1DD4-D39D-20BE9E7E9AFF}"/>
              </a:ext>
            </a:extLst>
          </p:cNvPr>
          <p:cNvSpPr/>
          <p:nvPr/>
        </p:nvSpPr>
        <p:spPr>
          <a:xfrm>
            <a:off x="63545" y="2912844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6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275017" y="5014704"/>
            <a:ext cx="1383433" cy="1946105"/>
            <a:chOff x="231228" y="2934925"/>
            <a:chExt cx="1383433" cy="1946105"/>
          </a:xfrm>
        </p:grpSpPr>
        <p:sp>
          <p:nvSpPr>
            <p:cNvPr id="123" name="순서도: 대체 처리 122"/>
            <p:cNvSpPr/>
            <p:nvPr/>
          </p:nvSpPr>
          <p:spPr>
            <a:xfrm>
              <a:off x="510836" y="4650084"/>
              <a:ext cx="824215" cy="230946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b="1" dirty="0" smtClean="0">
                  <a:latin typeface="+mn-ea"/>
                </a:rPr>
                <a:t>다운로드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231228" y="2934925"/>
              <a:ext cx="1383433" cy="1684650"/>
              <a:chOff x="231228" y="2934925"/>
              <a:chExt cx="1383433" cy="1684650"/>
            </a:xfrm>
          </p:grpSpPr>
          <p:sp>
            <p:nvSpPr>
              <p:cNvPr id="125" name="모서리가 둥근 직사각형 124"/>
              <p:cNvSpPr/>
              <p:nvPr/>
            </p:nvSpPr>
            <p:spPr>
              <a:xfrm>
                <a:off x="267481" y="2934925"/>
                <a:ext cx="1332914" cy="1187749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31228" y="4168358"/>
                <a:ext cx="13834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자료 제목 최대 </a:t>
                </a:r>
                <a:r>
                  <a:rPr lang="ko-KR" altLang="en-US" sz="8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한줄</a:t>
                </a:r>
                <a:r>
                  <a:rPr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</a:t>
                </a:r>
                <a:endPara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67481" y="4419167"/>
                <a:ext cx="599477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l"/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2024-03-01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970979" y="4423761"/>
                <a:ext cx="600456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r"/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조회수 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25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29" name="그룹 128"/>
          <p:cNvGrpSpPr/>
          <p:nvPr/>
        </p:nvGrpSpPr>
        <p:grpSpPr>
          <a:xfrm>
            <a:off x="1774339" y="5014704"/>
            <a:ext cx="1383433" cy="1946105"/>
            <a:chOff x="231228" y="2934925"/>
            <a:chExt cx="1383433" cy="1946105"/>
          </a:xfrm>
        </p:grpSpPr>
        <p:sp>
          <p:nvSpPr>
            <p:cNvPr id="130" name="순서도: 대체 처리 129"/>
            <p:cNvSpPr/>
            <p:nvPr/>
          </p:nvSpPr>
          <p:spPr>
            <a:xfrm>
              <a:off x="510836" y="4650084"/>
              <a:ext cx="824215" cy="230946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b="1" dirty="0" smtClean="0">
                  <a:latin typeface="+mn-ea"/>
                </a:rPr>
                <a:t>다운로드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131" name="그룹 130"/>
            <p:cNvGrpSpPr/>
            <p:nvPr/>
          </p:nvGrpSpPr>
          <p:grpSpPr>
            <a:xfrm>
              <a:off x="231228" y="2934925"/>
              <a:ext cx="1383433" cy="1684650"/>
              <a:chOff x="231228" y="2934925"/>
              <a:chExt cx="1383433" cy="1684650"/>
            </a:xfrm>
          </p:grpSpPr>
          <p:sp>
            <p:nvSpPr>
              <p:cNvPr id="132" name="모서리가 둥근 직사각형 131"/>
              <p:cNvSpPr/>
              <p:nvPr/>
            </p:nvSpPr>
            <p:spPr>
              <a:xfrm>
                <a:off x="267481" y="2934925"/>
                <a:ext cx="1332914" cy="1187749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31228" y="4168358"/>
                <a:ext cx="13834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자료 제목 최대 </a:t>
                </a:r>
                <a:r>
                  <a:rPr lang="ko-KR" altLang="en-US" sz="8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한줄</a:t>
                </a:r>
                <a:r>
                  <a:rPr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</a:t>
                </a:r>
                <a:endPara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67481" y="4419167"/>
                <a:ext cx="599477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l"/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2024-03-01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970979" y="4423761"/>
                <a:ext cx="600456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r"/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조회수 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25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36" name="그룹 135"/>
          <p:cNvGrpSpPr/>
          <p:nvPr/>
        </p:nvGrpSpPr>
        <p:grpSpPr>
          <a:xfrm>
            <a:off x="3572524" y="934260"/>
            <a:ext cx="1383433" cy="1946105"/>
            <a:chOff x="231228" y="2934925"/>
            <a:chExt cx="1383433" cy="1946105"/>
          </a:xfrm>
        </p:grpSpPr>
        <p:sp>
          <p:nvSpPr>
            <p:cNvPr id="137" name="순서도: 대체 처리 136"/>
            <p:cNvSpPr/>
            <p:nvPr/>
          </p:nvSpPr>
          <p:spPr>
            <a:xfrm>
              <a:off x="510836" y="4650084"/>
              <a:ext cx="824215" cy="230946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b="1" dirty="0" smtClean="0">
                  <a:latin typeface="+mn-ea"/>
                </a:rPr>
                <a:t>다운로드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231228" y="2934925"/>
              <a:ext cx="1383433" cy="1684650"/>
              <a:chOff x="231228" y="2934925"/>
              <a:chExt cx="1383433" cy="1684650"/>
            </a:xfrm>
          </p:grpSpPr>
          <p:sp>
            <p:nvSpPr>
              <p:cNvPr id="139" name="모서리가 둥근 직사각형 138"/>
              <p:cNvSpPr/>
              <p:nvPr/>
            </p:nvSpPr>
            <p:spPr>
              <a:xfrm>
                <a:off x="267481" y="2934925"/>
                <a:ext cx="1332914" cy="1187749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31228" y="4168358"/>
                <a:ext cx="13834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자료 제목 최대 </a:t>
                </a:r>
                <a:r>
                  <a:rPr lang="ko-KR" altLang="en-US" sz="8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한줄</a:t>
                </a:r>
                <a:r>
                  <a:rPr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</a:t>
                </a:r>
                <a:endPara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267481" y="4419167"/>
                <a:ext cx="599477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l"/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2024-03-01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970979" y="4423761"/>
                <a:ext cx="600456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r"/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조회수 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25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43" name="그룹 142"/>
          <p:cNvGrpSpPr/>
          <p:nvPr/>
        </p:nvGrpSpPr>
        <p:grpSpPr>
          <a:xfrm>
            <a:off x="5071846" y="934260"/>
            <a:ext cx="1383433" cy="1946105"/>
            <a:chOff x="231228" y="2934925"/>
            <a:chExt cx="1383433" cy="1946105"/>
          </a:xfrm>
        </p:grpSpPr>
        <p:sp>
          <p:nvSpPr>
            <p:cNvPr id="144" name="순서도: 대체 처리 143"/>
            <p:cNvSpPr/>
            <p:nvPr/>
          </p:nvSpPr>
          <p:spPr>
            <a:xfrm>
              <a:off x="510836" y="4650084"/>
              <a:ext cx="824215" cy="230946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b="1" dirty="0" smtClean="0">
                  <a:latin typeface="+mn-ea"/>
                </a:rPr>
                <a:t>다운로드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231228" y="2934925"/>
              <a:ext cx="1383433" cy="1684650"/>
              <a:chOff x="231228" y="2934925"/>
              <a:chExt cx="1383433" cy="1684650"/>
            </a:xfrm>
          </p:grpSpPr>
          <p:sp>
            <p:nvSpPr>
              <p:cNvPr id="146" name="모서리가 둥근 직사각형 145"/>
              <p:cNvSpPr/>
              <p:nvPr/>
            </p:nvSpPr>
            <p:spPr>
              <a:xfrm>
                <a:off x="267481" y="2934925"/>
                <a:ext cx="1332914" cy="1187749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231228" y="4168358"/>
                <a:ext cx="13834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자료 제목 최대 </a:t>
                </a:r>
                <a:r>
                  <a:rPr lang="ko-KR" altLang="en-US" sz="8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한줄</a:t>
                </a:r>
                <a:r>
                  <a:rPr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</a:t>
                </a:r>
                <a:endPara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267481" y="4419167"/>
                <a:ext cx="599477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l"/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2024-03-01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970979" y="4423761"/>
                <a:ext cx="600456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r"/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조회수 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25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50" name="그룹 149"/>
          <p:cNvGrpSpPr/>
          <p:nvPr/>
        </p:nvGrpSpPr>
        <p:grpSpPr>
          <a:xfrm>
            <a:off x="3572524" y="3013706"/>
            <a:ext cx="1383433" cy="1946105"/>
            <a:chOff x="231228" y="2934925"/>
            <a:chExt cx="1383433" cy="1946105"/>
          </a:xfrm>
        </p:grpSpPr>
        <p:sp>
          <p:nvSpPr>
            <p:cNvPr id="151" name="순서도: 대체 처리 150"/>
            <p:cNvSpPr/>
            <p:nvPr/>
          </p:nvSpPr>
          <p:spPr>
            <a:xfrm>
              <a:off x="510836" y="4650084"/>
              <a:ext cx="824215" cy="230946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b="1" dirty="0" smtClean="0">
                  <a:latin typeface="+mn-ea"/>
                </a:rPr>
                <a:t>다운로드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231228" y="2934925"/>
              <a:ext cx="1383433" cy="1684650"/>
              <a:chOff x="231228" y="2934925"/>
              <a:chExt cx="1383433" cy="1684650"/>
            </a:xfrm>
          </p:grpSpPr>
          <p:sp>
            <p:nvSpPr>
              <p:cNvPr id="153" name="모서리가 둥근 직사각형 152"/>
              <p:cNvSpPr/>
              <p:nvPr/>
            </p:nvSpPr>
            <p:spPr>
              <a:xfrm>
                <a:off x="267481" y="2934925"/>
                <a:ext cx="1332914" cy="1187749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231228" y="4168358"/>
                <a:ext cx="13834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자료 제목 최대 </a:t>
                </a:r>
                <a:r>
                  <a:rPr lang="ko-KR" altLang="en-US" sz="8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한줄</a:t>
                </a:r>
                <a:r>
                  <a:rPr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</a:t>
                </a:r>
                <a:endPara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267481" y="4419167"/>
                <a:ext cx="599477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l"/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2024-03-01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970979" y="4423761"/>
                <a:ext cx="600456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r"/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조회수 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25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57" name="그룹 156"/>
          <p:cNvGrpSpPr/>
          <p:nvPr/>
        </p:nvGrpSpPr>
        <p:grpSpPr>
          <a:xfrm>
            <a:off x="5071846" y="3013706"/>
            <a:ext cx="1383433" cy="1946105"/>
            <a:chOff x="231228" y="2934925"/>
            <a:chExt cx="1383433" cy="1946105"/>
          </a:xfrm>
        </p:grpSpPr>
        <p:sp>
          <p:nvSpPr>
            <p:cNvPr id="158" name="순서도: 대체 처리 157"/>
            <p:cNvSpPr/>
            <p:nvPr/>
          </p:nvSpPr>
          <p:spPr>
            <a:xfrm>
              <a:off x="510836" y="4650084"/>
              <a:ext cx="824215" cy="230946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b="1" dirty="0" smtClean="0">
                  <a:latin typeface="+mn-ea"/>
                </a:rPr>
                <a:t>다운로드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159" name="그룹 158"/>
            <p:cNvGrpSpPr/>
            <p:nvPr/>
          </p:nvGrpSpPr>
          <p:grpSpPr>
            <a:xfrm>
              <a:off x="231228" y="2934925"/>
              <a:ext cx="1383433" cy="1684650"/>
              <a:chOff x="231228" y="2934925"/>
              <a:chExt cx="1383433" cy="1684650"/>
            </a:xfrm>
          </p:grpSpPr>
          <p:sp>
            <p:nvSpPr>
              <p:cNvPr id="160" name="모서리가 둥근 직사각형 159"/>
              <p:cNvSpPr/>
              <p:nvPr/>
            </p:nvSpPr>
            <p:spPr>
              <a:xfrm>
                <a:off x="267481" y="2934925"/>
                <a:ext cx="1332914" cy="1187749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231228" y="4168358"/>
                <a:ext cx="13834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자료 제목 최대 </a:t>
                </a:r>
                <a:r>
                  <a:rPr lang="ko-KR" altLang="en-US" sz="8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한줄</a:t>
                </a:r>
                <a:r>
                  <a:rPr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</a:t>
                </a:r>
                <a:endPara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67481" y="4419167"/>
                <a:ext cx="599477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l"/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2024-03-01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970979" y="4423761"/>
                <a:ext cx="600456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r"/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조회수 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25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64" name="Text Box 49">
            <a:extLst>
              <a:ext uri="{FF2B5EF4-FFF2-40B4-BE49-F238E27FC236}">
                <a16:creationId xmlns="" xmlns:a16="http://schemas.microsoft.com/office/drawing/2014/main" id="{66DE5402-941F-4B58-9C70-C2FEDBB6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17" y="5482718"/>
            <a:ext cx="2586730" cy="2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46800" rIns="18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&lt;&lt;   &lt;   </a:t>
            </a:r>
            <a:r>
              <a:rPr lang="en-US" altLang="ko-KR" sz="800" b="1" u="sng" dirty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en-US" altLang="ko-KR" sz="800" dirty="0">
                <a:latin typeface="+mn-ea"/>
                <a:ea typeface="+mn-ea"/>
              </a:rPr>
              <a:t>   2   3   4   5   6   7   8   9   10   &gt;   &gt;&gt;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855200" y="5121188"/>
            <a:ext cx="369332" cy="900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87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713784"/>
              </p:ext>
            </p:extLst>
          </p:nvPr>
        </p:nvGraphicFramePr>
        <p:xfrm>
          <a:off x="7724950" y="793910"/>
          <a:ext cx="2118956" cy="146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POP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자료실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없는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없음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없는 화면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없는 화면 상품 목록과 다른 마스코트로 반영 필요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레드마인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#2838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참고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5587067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>
                <a:latin typeface="+mn-ea"/>
              </a:rPr>
              <a:t>JWPmall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+mn-ea"/>
              </a:rPr>
              <a:t>n/a</a:t>
            </a:r>
            <a:endParaRPr lang="ko-KR" altLang="en-US" sz="800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JW</a:t>
            </a:r>
            <a:r>
              <a:rPr lang="ko-KR" altLang="en-US" sz="800" dirty="0">
                <a:latin typeface="+mn-ea"/>
              </a:rPr>
              <a:t>제약</a:t>
            </a:r>
            <a:r>
              <a:rPr lang="en-US" altLang="ko-KR" sz="800" dirty="0">
                <a:latin typeface="+mn-ea"/>
              </a:rPr>
              <a:t>_MO_12.</a:t>
            </a:r>
            <a:r>
              <a:rPr lang="ko-KR" altLang="en-US" sz="800" dirty="0">
                <a:latin typeface="+mn-ea"/>
              </a:rPr>
              <a:t>콘텐츠 </a:t>
            </a:r>
            <a:r>
              <a:rPr lang="en-US" altLang="ko-KR" sz="800" dirty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콘텐츠 </a:t>
            </a:r>
            <a:r>
              <a:rPr lang="en-US" altLang="ko-KR" sz="800" dirty="0">
                <a:latin typeface="+mn-ea"/>
              </a:rPr>
              <a:t>&gt; POP </a:t>
            </a:r>
            <a:r>
              <a:rPr lang="ko-KR" altLang="en-US" sz="800" dirty="0" smtClean="0">
                <a:latin typeface="+mn-ea"/>
              </a:rPr>
              <a:t>자료실</a:t>
            </a:r>
            <a:r>
              <a:rPr lang="en-US" altLang="ko-KR" sz="800" dirty="0" smtClean="0">
                <a:latin typeface="+mn-ea"/>
              </a:rPr>
              <a:t>_</a:t>
            </a:r>
            <a:r>
              <a:rPr lang="ko-KR" altLang="en-US" sz="800" dirty="0" smtClean="0">
                <a:latin typeface="+mn-ea"/>
              </a:rPr>
              <a:t>목록 없음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-552033" y="1095673"/>
            <a:ext cx="4986813" cy="242418"/>
            <a:chOff x="-968220" y="1118299"/>
            <a:chExt cx="4986813" cy="242418"/>
          </a:xfrm>
        </p:grpSpPr>
        <p:sp>
          <p:nvSpPr>
            <p:cNvPr id="84" name="TextBox 83"/>
            <p:cNvSpPr txBox="1"/>
            <p:nvPr/>
          </p:nvSpPr>
          <p:spPr>
            <a:xfrm>
              <a:off x="-968220" y="1118299"/>
              <a:ext cx="49868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상품카테고리   </a:t>
              </a:r>
              <a:r>
                <a: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입점사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 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JW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중외제약관   </a:t>
              </a:r>
              <a:r>
                <a: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브랜드관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  기획전   이벤트   </a:t>
              </a:r>
              <a:r>
                <a:rPr lang="ko-KR" altLang="en-US" sz="800" dirty="0" err="1">
                  <a:latin typeface="+mn-ea"/>
                </a:rPr>
                <a:t>콘텐츠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8" name="직선 연결선 7"/>
            <p:cNvCxnSpPr>
              <a:cxnSpLocks/>
            </p:cNvCxnSpPr>
            <p:nvPr/>
          </p:nvCxnSpPr>
          <p:spPr>
            <a:xfrm>
              <a:off x="2305396" y="1360717"/>
              <a:ext cx="3654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D7569B11-4C9A-6BCA-1412-16B8905A80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1984" y="1433140"/>
          <a:ext cx="3056514" cy="28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257">
                  <a:extLst>
                    <a:ext uri="{9D8B030D-6E8A-4147-A177-3AD203B41FA5}">
                      <a16:colId xmlns="" xmlns:a16="http://schemas.microsoft.com/office/drawing/2014/main" val="4116621800"/>
                    </a:ext>
                  </a:extLst>
                </a:gridCol>
                <a:gridCol w="1528257">
                  <a:extLst>
                    <a:ext uri="{9D8B030D-6E8A-4147-A177-3AD203B41FA5}">
                      <a16:colId xmlns="" xmlns:a16="http://schemas.microsoft.com/office/drawing/2014/main" val="1751697526"/>
                    </a:ext>
                  </a:extLst>
                </a:gridCol>
              </a:tblGrid>
              <a:tr h="288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자료실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 자료실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5144410"/>
                  </a:ext>
                </a:extLst>
              </a:tr>
            </a:tbl>
          </a:graphicData>
        </a:graphic>
      </p:graphicFrame>
      <p:pic>
        <p:nvPicPr>
          <p:cNvPr id="23" name="Picture 2" descr="C:\Users\LIVE PC\Downloads\free-icon-swipe-1558107.png">
            <a:extLst>
              <a:ext uri="{FF2B5EF4-FFF2-40B4-BE49-F238E27FC236}">
                <a16:creationId xmlns="" xmlns:a16="http://schemas.microsoft.com/office/drawing/2014/main" id="{0FF6F571-CE9E-CF4A-E027-7F4AA45B2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478" y="2422135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70C9BA8F-2C5E-982E-9EBA-21073197D0A6}"/>
              </a:ext>
            </a:extLst>
          </p:cNvPr>
          <p:cNvSpPr/>
          <p:nvPr/>
        </p:nvSpPr>
        <p:spPr>
          <a:xfrm>
            <a:off x="216962" y="184188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6C60DC9-C927-FD42-9506-9DFF220F3342}"/>
              </a:ext>
            </a:extLst>
          </p:cNvPr>
          <p:cNvSpPr txBox="1"/>
          <p:nvPr/>
        </p:nvSpPr>
        <p:spPr>
          <a:xfrm>
            <a:off x="186348" y="2622842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전체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ko-KR" altLang="en-US" sz="800" dirty="0" smtClean="0">
                <a:latin typeface="+mn-ea"/>
              </a:rPr>
              <a:t>개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44533" y="745929"/>
            <a:ext cx="2916225" cy="314026"/>
            <a:chOff x="235281" y="745637"/>
            <a:chExt cx="2916225" cy="314026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333" y="745637"/>
              <a:ext cx="968249" cy="314026"/>
            </a:xfrm>
            <a:prstGeom prst="rect">
              <a:avLst/>
            </a:prstGeom>
          </p:spPr>
        </p:pic>
        <p:grpSp>
          <p:nvGrpSpPr>
            <p:cNvPr id="59" name="그룹 58"/>
            <p:cNvGrpSpPr/>
            <p:nvPr/>
          </p:nvGrpSpPr>
          <p:grpSpPr>
            <a:xfrm>
              <a:off x="2948950" y="793079"/>
              <a:ext cx="202556" cy="219143"/>
              <a:chOff x="2923306" y="928837"/>
              <a:chExt cx="266744" cy="240790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3306" y="928837"/>
                <a:ext cx="240790" cy="240790"/>
              </a:xfrm>
              <a:prstGeom prst="rect">
                <a:avLst/>
              </a:prstGeom>
            </p:spPr>
          </p:pic>
          <p:sp>
            <p:nvSpPr>
              <p:cNvPr id="67" name="타원 66">
                <a:extLst>
                  <a:ext uri="{FF2B5EF4-FFF2-40B4-BE49-F238E27FC236}">
                    <a16:creationId xmlns="" xmlns:a16="http://schemas.microsoft.com/office/drawing/2014/main" id="{C4C92CD1-5590-46D7-906B-93F6B92B795D}"/>
                  </a:ext>
                </a:extLst>
              </p:cNvPr>
              <p:cNvSpPr/>
              <p:nvPr/>
            </p:nvSpPr>
            <p:spPr>
              <a:xfrm>
                <a:off x="3053994" y="931192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92050" y="746097"/>
              <a:ext cx="337191" cy="313107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81" y="811945"/>
              <a:ext cx="181411" cy="181411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172653" y="6145066"/>
            <a:ext cx="3082467" cy="512759"/>
            <a:chOff x="168636" y="6094330"/>
            <a:chExt cx="3082467" cy="512759"/>
          </a:xfrm>
        </p:grpSpPr>
        <p:sp>
          <p:nvSpPr>
            <p:cNvPr id="69" name="직사각형 68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76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홈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관심상품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마이장부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카테고리</a:t>
                </a:r>
                <a:endParaRPr lang="ko-KR" altLang="en-US" sz="800" dirty="0">
                  <a:latin typeface="+mn-ea"/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168785" y="1810308"/>
            <a:ext cx="3082467" cy="381050"/>
            <a:chOff x="171050" y="1441383"/>
            <a:chExt cx="3082467" cy="381050"/>
          </a:xfrm>
        </p:grpSpPr>
        <p:sp>
          <p:nvSpPr>
            <p:cNvPr id="87" name="직사각형 86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206450" y="1515602"/>
              <a:ext cx="2543956" cy="215444"/>
              <a:chOff x="186993" y="1535551"/>
              <a:chExt cx="2543956" cy="215444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</a:rPr>
                  <a:t>자료실</a:t>
                </a:r>
                <a:r>
                  <a:rPr lang="en-US" altLang="ko-KR" sz="800" dirty="0" smtClean="0">
                    <a:latin typeface="+mn-ea"/>
                  </a:rPr>
                  <a:t> </a:t>
                </a:r>
                <a:r>
                  <a:rPr lang="ko-KR" altLang="en-US" sz="800" dirty="0" smtClean="0">
                    <a:latin typeface="+mn-ea"/>
                  </a:rPr>
                  <a:t>내 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1399726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1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8098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3" name="그룹 92"/>
          <p:cNvGrpSpPr/>
          <p:nvPr/>
        </p:nvGrpSpPr>
        <p:grpSpPr>
          <a:xfrm>
            <a:off x="216962" y="2321442"/>
            <a:ext cx="3239673" cy="204761"/>
            <a:chOff x="305831" y="1635757"/>
            <a:chExt cx="3239673" cy="204761"/>
          </a:xfrm>
        </p:grpSpPr>
        <p:sp>
          <p:nvSpPr>
            <p:cNvPr id="94" name="순서도: 수행의 시작/종료 93"/>
            <p:cNvSpPr/>
            <p:nvPr/>
          </p:nvSpPr>
          <p:spPr>
            <a:xfrm>
              <a:off x="305831" y="1635757"/>
              <a:ext cx="556280" cy="204761"/>
            </a:xfrm>
            <a:prstGeom prst="flowChartTerminator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</a:rPr>
                <a:t>전체</a:t>
              </a:r>
            </a:p>
          </p:txBody>
        </p:sp>
        <p:sp>
          <p:nvSpPr>
            <p:cNvPr id="95" name="순서도: 수행의 시작/종료 94"/>
            <p:cNvSpPr/>
            <p:nvPr/>
          </p:nvSpPr>
          <p:spPr>
            <a:xfrm>
              <a:off x="933670" y="1635757"/>
              <a:ext cx="689256" cy="204761"/>
            </a:xfrm>
            <a:prstGeom prst="flowChartTerminator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6" name="순서도: 수행의 시작/종료 95"/>
            <p:cNvSpPr/>
            <p:nvPr/>
          </p:nvSpPr>
          <p:spPr>
            <a:xfrm>
              <a:off x="1694485" y="1635757"/>
              <a:ext cx="689256" cy="204761"/>
            </a:xfrm>
            <a:prstGeom prst="flowChartTerminator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7" name="순서도: 수행의 시작/종료 96"/>
            <p:cNvSpPr/>
            <p:nvPr/>
          </p:nvSpPr>
          <p:spPr>
            <a:xfrm>
              <a:off x="2455300" y="1635757"/>
              <a:ext cx="689256" cy="204761"/>
            </a:xfrm>
            <a:prstGeom prst="flowChartTerminator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8" name="순서도: 수행의 시작/종료 97"/>
            <p:cNvSpPr/>
            <p:nvPr/>
          </p:nvSpPr>
          <p:spPr>
            <a:xfrm>
              <a:off x="3220207" y="1635757"/>
              <a:ext cx="325297" cy="204761"/>
            </a:xfrm>
            <a:prstGeom prst="flowChartTerminator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항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2371578" y="2628356"/>
            <a:ext cx="919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인기순 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-314759" y="3573155"/>
            <a:ext cx="4068452" cy="866573"/>
            <a:chOff x="-339589" y="3594217"/>
            <a:chExt cx="4068452" cy="866573"/>
          </a:xfrm>
        </p:grpSpPr>
        <p:sp>
          <p:nvSpPr>
            <p:cNvPr id="111" name="TextBox 110"/>
            <p:cNvSpPr txBox="1"/>
            <p:nvPr/>
          </p:nvSpPr>
          <p:spPr>
            <a:xfrm>
              <a:off x="-339589" y="4245346"/>
              <a:ext cx="40684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+mn-ea"/>
                </a:rPr>
                <a:t>등록된 </a:t>
              </a:r>
              <a:r>
                <a:rPr lang="ko-KR" altLang="en-US" sz="800" dirty="0" err="1" smtClean="0">
                  <a:latin typeface="+mn-ea"/>
                </a:rPr>
                <a:t>콘텐츠가</a:t>
              </a:r>
              <a:r>
                <a:rPr lang="ko-KR" altLang="en-US" sz="800" dirty="0" smtClean="0">
                  <a:latin typeface="+mn-ea"/>
                </a:rPr>
                <a:t> 없습니다</a:t>
              </a:r>
              <a:r>
                <a:rPr lang="en-US" altLang="ko-KR" sz="800" dirty="0" smtClean="0">
                  <a:latin typeface="+mn-ea"/>
                </a:rPr>
                <a:t>.</a:t>
              </a:r>
              <a:endParaRPr lang="ko-KR" altLang="en-US" sz="800" dirty="0" smtClean="0">
                <a:latin typeface="+mn-ea"/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1406605" y="3594217"/>
              <a:ext cx="576064" cy="516352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icon</a:t>
              </a:r>
              <a:endPara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66" name="타원 165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081429" y="3521230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102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94449"/>
              </p:ext>
            </p:extLst>
          </p:nvPr>
        </p:nvGraphicFramePr>
        <p:xfrm>
          <a:off x="7724950" y="793910"/>
          <a:ext cx="2118956" cy="378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POP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자료실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화면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정의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POP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 제목 모두 노출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 줄 초과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줄바꿈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처리하여 모두 노출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등록일</a:t>
                      </a:r>
                      <a:r>
                        <a:rPr lang="en-US" altLang="ko-KR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조회수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 적용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천 단위 쉼표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(,)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 공통 적용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 이미지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BO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이미지 노출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스크롤 없이 세로 화면 조정되어 모두 노출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버튼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POP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자료실 목록 화면으로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상세화면 이동 전의 페이지와 검색 조건으로 고정되어 이동됨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968071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다운로드 버튼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버튼 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해당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POP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이미지 디바이스에 다운로드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처리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0873722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8590458"/>
                  </a:ext>
                </a:extLst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5587067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>
                <a:latin typeface="+mn-ea"/>
              </a:rPr>
              <a:t>JWPmall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+mn-ea"/>
              </a:rPr>
              <a:t>n/a</a:t>
            </a:r>
            <a:endParaRPr lang="ko-KR" altLang="en-US" sz="800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JW</a:t>
            </a:r>
            <a:r>
              <a:rPr lang="ko-KR" altLang="en-US" sz="800" dirty="0">
                <a:latin typeface="+mn-ea"/>
              </a:rPr>
              <a:t>제약</a:t>
            </a:r>
            <a:r>
              <a:rPr lang="en-US" altLang="ko-KR" sz="800" dirty="0">
                <a:latin typeface="+mn-ea"/>
              </a:rPr>
              <a:t>_MO_12.</a:t>
            </a:r>
            <a:r>
              <a:rPr lang="ko-KR" altLang="en-US" sz="800" dirty="0">
                <a:latin typeface="+mn-ea"/>
              </a:rPr>
              <a:t>콘텐츠 </a:t>
            </a:r>
            <a:r>
              <a:rPr lang="en-US" altLang="ko-KR" sz="800" dirty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콘텐츠 </a:t>
            </a:r>
            <a:r>
              <a:rPr lang="en-US" altLang="ko-KR" sz="800" dirty="0">
                <a:latin typeface="+mn-ea"/>
              </a:rPr>
              <a:t>&gt; POP </a:t>
            </a:r>
            <a:r>
              <a:rPr lang="ko-KR" altLang="en-US" sz="800" dirty="0">
                <a:latin typeface="+mn-ea"/>
              </a:rPr>
              <a:t>자료실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상세보기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252703" y="735271"/>
            <a:ext cx="2903973" cy="226591"/>
            <a:chOff x="252703" y="735271"/>
            <a:chExt cx="2903973" cy="226591"/>
          </a:xfrm>
        </p:grpSpPr>
        <p:sp>
          <p:nvSpPr>
            <p:cNvPr id="30" name="갈매기형 수장 29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</a:rPr>
                <a:t>POP </a:t>
              </a:r>
              <a:r>
                <a:rPr lang="ko-KR" altLang="en-US" sz="1000" b="1" dirty="0" smtClean="0">
                  <a:latin typeface="+mn-ea"/>
                </a:rPr>
                <a:t>자료실 상세보기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33" name="그룹 32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36" name="타원 35">
                <a:extLst>
                  <a:ext uri="{FF2B5EF4-FFF2-40B4-BE49-F238E27FC236}">
                    <a16:creationId xmlns="" xmlns:a16="http://schemas.microsoft.com/office/drawing/2014/main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0356F9C-4B5E-42F2-BFFA-23D5B77D87BE}"/>
              </a:ext>
            </a:extLst>
          </p:cNvPr>
          <p:cNvSpPr txBox="1"/>
          <p:nvPr/>
        </p:nvSpPr>
        <p:spPr>
          <a:xfrm>
            <a:off x="252703" y="1149613"/>
            <a:ext cx="1387166" cy="252752"/>
          </a:xfrm>
          <a:prstGeom prst="rect">
            <a:avLst/>
          </a:prstGeom>
          <a:noFill/>
        </p:spPr>
        <p:txBody>
          <a:bodyPr vert="horz" wrap="none" lIns="36000" tIns="36000" rIns="36000" bIns="36000" rtlCol="0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b="1" dirty="0" smtClean="0">
                <a:solidFill>
                  <a:srgbClr val="16181A"/>
                </a:solidFill>
                <a:latin typeface="+mn-ea"/>
              </a:rPr>
              <a:t>POP </a:t>
            </a:r>
            <a:r>
              <a:rPr lang="ko-KR" altLang="en-US" sz="900" b="1" dirty="0" smtClean="0">
                <a:solidFill>
                  <a:srgbClr val="16181A"/>
                </a:solidFill>
                <a:latin typeface="+mn-ea"/>
              </a:rPr>
              <a:t>자료 제목 모두 노출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0794AD1C-1249-03F0-C6F5-622712A79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856647"/>
              </p:ext>
            </p:extLst>
          </p:nvPr>
        </p:nvGraphicFramePr>
        <p:xfrm>
          <a:off x="170818" y="1409831"/>
          <a:ext cx="3074032" cy="258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16">
                  <a:extLst>
                    <a:ext uri="{9D8B030D-6E8A-4147-A177-3AD203B41FA5}">
                      <a16:colId xmlns="" xmlns:a16="http://schemas.microsoft.com/office/drawing/2014/main" val="4116621800"/>
                    </a:ext>
                  </a:extLst>
                </a:gridCol>
                <a:gridCol w="1537016"/>
              </a:tblGrid>
              <a:tr h="258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: 2022-11-28</a:t>
                      </a:r>
                      <a:endParaRPr lang="ko-KR" altLang="en-US" sz="800" b="0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조회수 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1,220</a:t>
                      </a:r>
                      <a:endParaRPr lang="ko-KR" altLang="en-US" sz="800" b="0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51695450"/>
                  </a:ext>
                </a:extLst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>
          <a:xfrm>
            <a:off x="327514" y="1860481"/>
            <a:ext cx="2764903" cy="2386907"/>
          </a:xfrm>
          <a:prstGeom prst="roundRect">
            <a:avLst>
              <a:gd name="adj" fmla="val 2224"/>
            </a:avLst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img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23409" y="4412534"/>
            <a:ext cx="1697763" cy="276606"/>
            <a:chOff x="823409" y="4330950"/>
            <a:chExt cx="1697763" cy="276606"/>
          </a:xfrm>
        </p:grpSpPr>
        <p:sp>
          <p:nvSpPr>
            <p:cNvPr id="40" name="순서도: 대체 처리 39">
              <a:extLst>
                <a:ext uri="{FF2B5EF4-FFF2-40B4-BE49-F238E27FC236}">
                  <a16:creationId xmlns="" xmlns:a16="http://schemas.microsoft.com/office/drawing/2014/main" id="{272D6ED1-5B87-9AC2-49EB-7B09859A556F}"/>
                </a:ext>
              </a:extLst>
            </p:cNvPr>
            <p:cNvSpPr/>
            <p:nvPr/>
          </p:nvSpPr>
          <p:spPr>
            <a:xfrm>
              <a:off x="1675821" y="4330950"/>
              <a:ext cx="845351" cy="276606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b="1" dirty="0">
                  <a:latin typeface="+mn-ea"/>
                </a:rPr>
                <a:t>다운로드</a:t>
              </a: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823409" y="4330950"/>
              <a:ext cx="804789" cy="276606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목록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72653" y="6145066"/>
            <a:ext cx="3082467" cy="512759"/>
            <a:chOff x="168636" y="6094330"/>
            <a:chExt cx="3082467" cy="512759"/>
          </a:xfrm>
        </p:grpSpPr>
        <p:sp>
          <p:nvSpPr>
            <p:cNvPr id="48" name="직사각형 47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56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홈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관심상품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마이장부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카테고리</a:t>
                </a:r>
                <a:endParaRPr lang="ko-KR" altLang="en-US" sz="800" dirty="0">
                  <a:latin typeface="+mn-ea"/>
                </a:endParaRPr>
              </a:p>
            </p:txBody>
          </p:sp>
        </p:grp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7950" y="1162858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7950" y="1449113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313362" y="2984058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559786" y="435364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443311" y="4363771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5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16236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800" dirty="0" err="1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마스터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마스터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36000" tIns="36000" rIns="36000" bIns="36000" rtlCol="0" anchor="ctr"/>
      <a:lstStyle>
        <a:defPPr algn="ctr">
          <a:defRPr sz="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36000" tIns="36000" rIns="36000" bIns="36000" rtlCol="0" anchor="ctr" anchorCtr="0">
        <a:spAutoFit/>
      </a:bodyPr>
      <a:lstStyle>
        <a:defPPr>
          <a:defRPr sz="8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10855</TotalTime>
  <Words>1930</Words>
  <Application>Microsoft Office PowerPoint</Application>
  <PresentationFormat>A4 용지(210x297mm)</PresentationFormat>
  <Paragraphs>594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30" baseType="lpstr">
      <vt:lpstr>Kozuka Gothic Pro M</vt:lpstr>
      <vt:lpstr>Quattrocento Sans</vt:lpstr>
      <vt:lpstr>굴림</vt:lpstr>
      <vt:lpstr>나눔고딕</vt:lpstr>
      <vt:lpstr>맑은 고딕</vt:lpstr>
      <vt:lpstr>맑은 고딕</vt:lpstr>
      <vt:lpstr>Arial</vt:lpstr>
      <vt:lpstr>Calibri</vt:lpstr>
      <vt:lpstr>Calibri Light</vt:lpstr>
      <vt:lpstr>Lucida Sans Unicode</vt:lpstr>
      <vt:lpstr>Segoe UI</vt:lpstr>
      <vt:lpstr>Segoe UI Semibold</vt:lpstr>
      <vt:lpstr>Wingdings</vt:lpstr>
      <vt:lpstr>Office 테마</vt:lpstr>
      <vt:lpstr>마스터 지정</vt:lpstr>
      <vt:lpstr>1_마스터 지정</vt:lpstr>
      <vt:lpstr>PowerPoint 프레젠테이션</vt:lpstr>
      <vt:lpstr>PowerPoint 프레젠테이션</vt:lpstr>
      <vt:lpstr>(공통) 화면설계서 문서 정의</vt:lpstr>
      <vt:lpstr>PowerPoint 프레젠테이션</vt:lpstr>
      <vt:lpstr>콘텐츠</vt:lpstr>
      <vt:lpstr>콘텐츠 &gt; POP 자료실</vt:lpstr>
      <vt:lpstr>PowerPoint 프레젠테이션</vt:lpstr>
      <vt:lpstr>PowerPoint 프레젠테이션</vt:lpstr>
      <vt:lpstr>PowerPoint 프레젠테이션</vt:lpstr>
      <vt:lpstr>콘텐츠 &gt; 동영상 자료실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ParkSunMi</dc:creator>
  <cp:lastModifiedBy>MIRAEINT 001</cp:lastModifiedBy>
  <cp:revision>630</cp:revision>
  <dcterms:created xsi:type="dcterms:W3CDTF">2019-05-29T05:36:22Z</dcterms:created>
  <dcterms:modified xsi:type="dcterms:W3CDTF">2024-05-03T07:24:13Z</dcterms:modified>
</cp:coreProperties>
</file>