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77" r:id="rId2"/>
    <p:sldMasterId id="2147483729" r:id="rId3"/>
  </p:sldMasterIdLst>
  <p:notesMasterIdLst>
    <p:notesMasterId r:id="rId17"/>
  </p:notesMasterIdLst>
  <p:sldIdLst>
    <p:sldId id="256" r:id="rId4"/>
    <p:sldId id="263" r:id="rId5"/>
    <p:sldId id="266" r:id="rId6"/>
    <p:sldId id="258" r:id="rId7"/>
    <p:sldId id="264" r:id="rId8"/>
    <p:sldId id="316" r:id="rId9"/>
    <p:sldId id="317" r:id="rId10"/>
    <p:sldId id="265" r:id="rId11"/>
    <p:sldId id="320" r:id="rId12"/>
    <p:sldId id="324" r:id="rId13"/>
    <p:sldId id="322" r:id="rId14"/>
    <p:sldId id="323" r:id="rId15"/>
    <p:sldId id="270" r:id="rId16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722DDFD-0771-466D-A21C-C4B1B467C9F5}">
          <p14:sldIdLst>
            <p14:sldId id="256"/>
            <p14:sldId id="263"/>
            <p14:sldId id="266"/>
            <p14:sldId id="258"/>
          </p14:sldIdLst>
        </p14:section>
        <p14:section name="고객센터" id="{59F996E5-2F5B-4680-BC52-3D39062FC7B9}">
          <p14:sldIdLst>
            <p14:sldId id="264"/>
          </p14:sldIdLst>
        </p14:section>
        <p14:section name="FAQ" id="{B6AC6603-103E-4A10-8A88-BE2F1B7BD775}">
          <p14:sldIdLst>
            <p14:sldId id="316"/>
            <p14:sldId id="317"/>
          </p14:sldIdLst>
        </p14:section>
        <p14:section name="공지사항" id="{23C430F5-BE87-4FA1-BEB8-7800C1487007}">
          <p14:sldIdLst>
            <p14:sldId id="265"/>
            <p14:sldId id="320"/>
          </p14:sldIdLst>
        </p14:section>
        <p14:section name="배송/결제 안내" id="{F023F7F8-EE19-4CE1-9B46-E50410B37B0E}">
          <p14:sldIdLst>
            <p14:sldId id="324"/>
          </p14:sldIdLst>
        </p14:section>
        <p14:section name="1:1 문의" id="{7481B013-736F-49F3-9469-33DDFF2775DD}">
          <p14:sldIdLst>
            <p14:sldId id="322"/>
            <p14:sldId id="323"/>
          </p14:sldIdLst>
        </p14:section>
        <p14:section name="END" id="{54729162-DBFD-4DBF-B372-FA06E1F58D29}">
          <p14:sldIdLst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21" userDrawn="1">
          <p15:clr>
            <a:srgbClr val="A4A3A4"/>
          </p15:clr>
        </p15:guide>
        <p15:guide id="3" pos="81" userDrawn="1">
          <p15:clr>
            <a:srgbClr val="A4A3A4"/>
          </p15:clr>
        </p15:guide>
        <p15:guide id="4" pos="943" userDrawn="1">
          <p15:clr>
            <a:srgbClr val="A4A3A4"/>
          </p15:clr>
        </p15:guide>
        <p15:guide id="5" orient="horz" pos="777" userDrawn="1">
          <p15:clr>
            <a:srgbClr val="A4A3A4"/>
          </p15:clr>
        </p15:guide>
        <p15:guide id="6" pos="988" userDrawn="1">
          <p15:clr>
            <a:srgbClr val="A4A3A4"/>
          </p15:clr>
        </p15:guide>
        <p15:guide id="7" orient="horz" pos="958" userDrawn="1">
          <p15:clr>
            <a:srgbClr val="A4A3A4"/>
          </p15:clr>
        </p15:guide>
        <p15:guide id="8" pos="2893" userDrawn="1">
          <p15:clr>
            <a:srgbClr val="A4A3A4"/>
          </p15:clr>
        </p15:guide>
        <p15:guide id="9" orient="horz" pos="391" userDrawn="1">
          <p15:clr>
            <a:srgbClr val="A4A3A4"/>
          </p15:clr>
        </p15:guide>
        <p15:guide id="10" pos="716" userDrawn="1">
          <p15:clr>
            <a:srgbClr val="A4A3A4"/>
          </p15:clr>
        </p15:guide>
        <p15:guide id="11" pos="761" userDrawn="1">
          <p15:clr>
            <a:srgbClr val="A4A3A4"/>
          </p15:clr>
        </p15:guide>
        <p15:guide id="12" pos="2440" userDrawn="1">
          <p15:clr>
            <a:srgbClr val="A4A3A4"/>
          </p15:clr>
        </p15:guide>
        <p15:guide id="13" pos="3165" userDrawn="1">
          <p15:clr>
            <a:srgbClr val="A4A3A4"/>
          </p15:clr>
        </p15:guide>
        <p15:guide id="14" pos="321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강 성훈" initials="강성" lastIdx="1" clrIdx="0">
    <p:extLst>
      <p:ext uri="{19B8F6BF-5375-455C-9EA6-DF929625EA0E}">
        <p15:presenceInfo xmlns:p15="http://schemas.microsoft.com/office/powerpoint/2012/main" userId="b843966a763c5cd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B6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31" autoAdjust="0"/>
    <p:restoredTop sz="97304" autoAdjust="0"/>
  </p:normalViewPr>
  <p:slideViewPr>
    <p:cSldViewPr showGuides="1">
      <p:cViewPr varScale="1">
        <p:scale>
          <a:sx n="121" d="100"/>
          <a:sy n="121" d="100"/>
        </p:scale>
        <p:origin x="1548" y="114"/>
      </p:cViewPr>
      <p:guideLst>
        <p:guide orient="horz" pos="2160"/>
        <p:guide pos="4821"/>
        <p:guide pos="81"/>
        <p:guide pos="943"/>
        <p:guide orient="horz" pos="777"/>
        <p:guide pos="988"/>
        <p:guide orient="horz" pos="958"/>
        <p:guide pos="2893"/>
        <p:guide orient="horz" pos="391"/>
        <p:guide pos="716"/>
        <p:guide pos="761"/>
        <p:guide pos="2440"/>
        <p:guide pos="3165"/>
        <p:guide pos="321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7" d="100"/>
          <a:sy n="107" d="100"/>
        </p:scale>
        <p:origin x="2544" y="114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B3C0F-2042-42C3-9785-D922E2AA3E56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4476F-0CDF-4EC2-81E6-752318FDA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626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1.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인기검색어</a:t>
            </a:r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인기판매상품</a:t>
            </a:r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두 가지 항목이 동시에 노출되어야 하는지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?</a:t>
            </a:r>
          </a:p>
          <a:p>
            <a:pPr algn="l"/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보통은 인기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검색어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최근검색어만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 제공됨</a:t>
            </a:r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2.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인기검색어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인기판매상품 관리자에서 수동 관리기능이 필요한지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?</a:t>
            </a:r>
          </a:p>
          <a:p>
            <a:pPr algn="l"/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3.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최근검색어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 자동저장 설정 기능이 필요한지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?</a:t>
            </a:r>
          </a:p>
          <a:p>
            <a:pPr algn="l"/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&lt;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검색엔진 확인 필요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&gt;</a:t>
            </a: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4.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검색어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 입력 시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입력된 키워드가 포함된 카테고리 명이 자동으로 노출되어야 하는지 확인 필요</a:t>
            </a:r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4-1.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추천검색어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 노출되어야 하는지 확인 필요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4476F-0CDF-4EC2-81E6-752318FDAB2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859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1.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인기검색어</a:t>
            </a:r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인기판매상품</a:t>
            </a:r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두 가지 항목이 동시에 노출되어야 하는지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?</a:t>
            </a:r>
          </a:p>
          <a:p>
            <a:pPr algn="l"/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보통은 인기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검색어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최근검색어만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 제공됨</a:t>
            </a:r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2.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인기검색어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인기판매상품 관리자에서 수동 관리기능이 필요한지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?</a:t>
            </a:r>
          </a:p>
          <a:p>
            <a:pPr algn="l"/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3.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최근검색어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 자동저장 설정 기능이 필요한지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?</a:t>
            </a:r>
          </a:p>
          <a:p>
            <a:pPr algn="l"/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&lt;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검색엔진 확인 필요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&gt;</a:t>
            </a: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4.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검색어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 입력 시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입력된 키워드가 포함된 카테고리 명이 자동으로 노출되어야 하는지 확인 필요</a:t>
            </a:r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4-1.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추천검색어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 노출되어야 하는지 확인 필요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4476F-0CDF-4EC2-81E6-752318FDAB2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088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1.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인기검색어</a:t>
            </a:r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인기판매상품</a:t>
            </a:r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두 가지 항목이 동시에 노출되어야 하는지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?</a:t>
            </a:r>
          </a:p>
          <a:p>
            <a:pPr algn="l"/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보통은 인기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검색어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최근검색어만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 제공됨</a:t>
            </a:r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2.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인기검색어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인기판매상품 관리자에서 수동 관리기능이 필요한지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?</a:t>
            </a:r>
          </a:p>
          <a:p>
            <a:pPr algn="l"/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3.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최근검색어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 자동저장 설정 기능이 필요한지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?</a:t>
            </a:r>
          </a:p>
          <a:p>
            <a:pPr algn="l"/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&lt;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검색엔진 확인 필요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&gt;</a:t>
            </a: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4.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검색어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 입력 시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입력된 키워드가 포함된 카테고리 명이 자동으로 노출되어야 하는지 확인 필요</a:t>
            </a:r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4-1.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추천검색어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 노출되어야 하는지 확인 필요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4476F-0CDF-4EC2-81E6-752318FDAB2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226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1.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인기검색어</a:t>
            </a:r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인기판매상품</a:t>
            </a:r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두 가지 항목이 동시에 노출되어야 하는지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?</a:t>
            </a:r>
          </a:p>
          <a:p>
            <a:pPr algn="l"/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보통은 인기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검색어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최근검색어만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 제공됨</a:t>
            </a:r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2.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인기검색어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인기판매상품 관리자에서 수동 관리기능이 필요한지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?</a:t>
            </a:r>
          </a:p>
          <a:p>
            <a:pPr algn="l"/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3.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최근검색어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 자동저장 설정 기능이 필요한지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?</a:t>
            </a:r>
          </a:p>
          <a:p>
            <a:pPr algn="l"/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&lt;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검색엔진 확인 필요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&gt;</a:t>
            </a: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4.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검색어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 입력 시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입력된 키워드가 포함된 카테고리 명이 자동으로 노출되어야 하는지 확인 필요</a:t>
            </a:r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4-1.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추천검색어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 노출되어야 하는지 확인 필요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4476F-0CDF-4EC2-81E6-752318FDAB2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673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D29C92F-323E-4D05-9FB4-08DAD706A5D6}"/>
              </a:ext>
            </a:extLst>
          </p:cNvPr>
          <p:cNvSpPr/>
          <p:nvPr userDrawn="1"/>
        </p:nvSpPr>
        <p:spPr>
          <a:xfrm>
            <a:off x="0" y="0"/>
            <a:ext cx="9906000" cy="22048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463"/>
          </a:p>
        </p:txBody>
      </p:sp>
      <p:sp>
        <p:nvSpPr>
          <p:cNvPr id="8" name="제목 1">
            <a:extLst>
              <a:ext uri="{FF2B5EF4-FFF2-40B4-BE49-F238E27FC236}">
                <a16:creationId xmlns="" xmlns:a16="http://schemas.microsoft.com/office/drawing/2014/main" id="{AF8FCBFD-445E-4359-B5DF-66B489E8018C}"/>
              </a:ext>
            </a:extLst>
          </p:cNvPr>
          <p:cNvSpPr txBox="1">
            <a:spLocks/>
          </p:cNvSpPr>
          <p:nvPr userDrawn="1"/>
        </p:nvSpPr>
        <p:spPr>
          <a:xfrm>
            <a:off x="359167" y="116632"/>
            <a:ext cx="8950325" cy="1872208"/>
          </a:xfrm>
          <a:prstGeom prst="rect">
            <a:avLst/>
          </a:prstGeom>
        </p:spPr>
        <p:txBody>
          <a:bodyPr/>
          <a:lstStyle/>
          <a:p>
            <a:pPr algn="di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38" b="0" dirty="0">
                <a:solidFill>
                  <a:srgbClr val="F79646">
                    <a:lumMod val="40000"/>
                    <a:lumOff val="60000"/>
                  </a:srgbClr>
                </a:solidFill>
                <a:latin typeface="Kozuka Gothic Pro M" pitchFamily="34" charset="-128"/>
                <a:ea typeface="Kozuka Gothic Pro M" pitchFamily="34" charset="-128"/>
                <a:cs typeface="Lucida Sans Unicode" pitchFamily="34" charset="0"/>
              </a:rPr>
              <a:t>SHOPPINGMALL</a:t>
            </a:r>
          </a:p>
          <a:p>
            <a:pPr algn="di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94" b="0" dirty="0">
                <a:solidFill>
                  <a:srgbClr val="F79646">
                    <a:lumMod val="40000"/>
                    <a:lumOff val="60000"/>
                  </a:srgbClr>
                </a:solidFill>
                <a:latin typeface="Kozuka Gothic Pro M" pitchFamily="34" charset="-128"/>
                <a:ea typeface="Kozuka Gothic Pro M" pitchFamily="34" charset="-128"/>
                <a:cs typeface="Lucida Sans Unicode" pitchFamily="34" charset="0"/>
              </a:rPr>
              <a:t>CONSULTING</a:t>
            </a:r>
          </a:p>
          <a:p>
            <a:pPr algn="di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13" b="0" dirty="0">
                <a:solidFill>
                  <a:srgbClr val="F79646">
                    <a:lumMod val="40000"/>
                    <a:lumOff val="60000"/>
                  </a:srgbClr>
                </a:solidFill>
                <a:latin typeface="Kozuka Gothic Pro M" pitchFamily="34" charset="-128"/>
                <a:ea typeface="Kozuka Gothic Pro M" pitchFamily="34" charset="-128"/>
                <a:cs typeface="Lucida Sans Unicode" pitchFamily="34" charset="0"/>
              </a:rPr>
              <a:t>MAKETING</a:t>
            </a:r>
          </a:p>
          <a:p>
            <a:pPr algn="di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31" b="0" dirty="0">
                <a:solidFill>
                  <a:srgbClr val="F79646">
                    <a:lumMod val="40000"/>
                    <a:lumOff val="60000"/>
                  </a:srgbClr>
                </a:solidFill>
                <a:latin typeface="Kozuka Gothic Pro M" pitchFamily="34" charset="-128"/>
                <a:ea typeface="Kozuka Gothic Pro M" pitchFamily="34" charset="-128"/>
                <a:cs typeface="Lucida Sans Unicode" pitchFamily="34" charset="0"/>
              </a:rPr>
              <a:t>SERVICE</a:t>
            </a:r>
            <a:endParaRPr kumimoji="0" lang="ko-KR" altLang="ko-KR" sz="731" b="0" dirty="0">
              <a:solidFill>
                <a:srgbClr val="F79646">
                  <a:lumMod val="40000"/>
                  <a:lumOff val="60000"/>
                </a:srgbClr>
              </a:solidFill>
              <a:latin typeface="Kozuka Gothic Pro M" pitchFamily="34" charset="-128"/>
              <a:ea typeface="나눔고딕" pitchFamily="50" charset="-127"/>
              <a:cs typeface="Lucida Sans Unicode" pitchFamily="34" charset="0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="" xmlns:a16="http://schemas.microsoft.com/office/drawing/2014/main" id="{EBB97402-71B0-4823-B9AF-C225D304BB95}"/>
              </a:ext>
            </a:extLst>
          </p:cNvPr>
          <p:cNvSpPr txBox="1">
            <a:spLocks/>
          </p:cNvSpPr>
          <p:nvPr userDrawn="1"/>
        </p:nvSpPr>
        <p:spPr>
          <a:xfrm>
            <a:off x="740533" y="6309568"/>
            <a:ext cx="6624638" cy="431800"/>
          </a:xfrm>
          <a:prstGeom prst="rect">
            <a:avLst/>
          </a:prstGeom>
        </p:spPr>
        <p:txBody>
          <a:bodyPr anchor="ctr"/>
          <a:lstStyle/>
          <a:p>
            <a:pPr algn="l" fontAlgn="auto">
              <a:spcAft>
                <a:spcPts val="0"/>
              </a:spcAft>
              <a:defRPr/>
            </a:pPr>
            <a:r>
              <a:rPr kumimoji="0" lang="en-US" altLang="ko-KR" sz="731" b="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/>
                <a:ea typeface="맑은 고딕"/>
                <a:cs typeface="+mj-cs"/>
              </a:rPr>
              <a:t>(</a:t>
            </a:r>
            <a:r>
              <a:rPr kumimoji="0" lang="ko-KR" altLang="en-US" sz="731" b="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/>
                <a:ea typeface="맑은 고딕"/>
                <a:cs typeface="+mj-cs"/>
              </a:rPr>
              <a:t>주</a:t>
            </a:r>
            <a:r>
              <a:rPr kumimoji="0" lang="en-US" altLang="ko-KR" sz="731" b="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/>
                <a:ea typeface="맑은 고딕"/>
                <a:cs typeface="+mj-cs"/>
              </a:rPr>
              <a:t>)</a:t>
            </a:r>
            <a:r>
              <a:rPr kumimoji="0" lang="ko-KR" altLang="en-US" sz="731" b="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/>
                <a:ea typeface="맑은 고딕"/>
                <a:cs typeface="+mj-cs"/>
              </a:rPr>
              <a:t>미래아이앤티 </a:t>
            </a:r>
            <a:r>
              <a:rPr kumimoji="0" lang="en-US" altLang="ko-KR" sz="731" b="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/>
                <a:ea typeface="맑은 고딕"/>
                <a:cs typeface="+mj-cs"/>
              </a:rPr>
              <a:t>l </a:t>
            </a:r>
            <a:r>
              <a:rPr kumimoji="0" lang="ko-KR" altLang="en-US" sz="731" b="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서울시 강남구 강남대로 </a:t>
            </a:r>
            <a:r>
              <a:rPr kumimoji="0" lang="en-US" altLang="ko-KR" sz="731" b="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128</a:t>
            </a:r>
            <a:r>
              <a:rPr kumimoji="0" lang="ko-KR" altLang="en-US" sz="731" b="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길 </a:t>
            </a:r>
            <a:r>
              <a:rPr kumimoji="0" lang="en-US" altLang="ko-KR" sz="731" b="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75 </a:t>
            </a:r>
            <a:r>
              <a:rPr kumimoji="0" lang="ko-KR" altLang="en-US" sz="731" b="0" kern="1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엘리인코빌딩</a:t>
            </a:r>
            <a:r>
              <a:rPr kumimoji="0" lang="ko-KR" altLang="en-US" sz="731" b="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731" b="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2</a:t>
            </a:r>
            <a:r>
              <a:rPr kumimoji="0" lang="ko-KR" altLang="en-US" sz="731" b="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층 </a:t>
            </a:r>
            <a:r>
              <a:rPr kumimoji="0" lang="en-US" altLang="ko-KR" sz="731" b="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201</a:t>
            </a:r>
            <a:r>
              <a:rPr kumimoji="0" lang="ko-KR" altLang="en-US" sz="731" b="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호</a:t>
            </a:r>
            <a:r>
              <a:rPr kumimoji="0" lang="en-US" altLang="ko-KR" sz="731" b="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ko-KR" altLang="en-US" sz="731" b="0" dirty="0" err="1">
                <a:solidFill>
                  <a:prstClr val="black">
                    <a:lumMod val="50000"/>
                    <a:lumOff val="50000"/>
                  </a:prstClr>
                </a:solidFill>
                <a:latin typeface="맑은 고딕"/>
                <a:ea typeface="맑은 고딕"/>
                <a:cs typeface="+mj-cs"/>
              </a:rPr>
              <a:t>ㅣ</a:t>
            </a:r>
            <a:r>
              <a:rPr kumimoji="0" lang="ko-KR" altLang="en-US" sz="731" b="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/>
                <a:ea typeface="맑은 고딕"/>
                <a:cs typeface="+mj-cs"/>
              </a:rPr>
              <a:t> </a:t>
            </a:r>
            <a:r>
              <a:rPr kumimoji="0" lang="en-US" altLang="ko-KR" sz="731" b="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/>
                <a:ea typeface="맑은 고딕"/>
                <a:cs typeface="+mj-cs"/>
              </a:rPr>
              <a:t>TEL : 1544-7947, FAX : 02-6969-5007</a:t>
            </a:r>
            <a:endParaRPr kumimoji="0" lang="ko-KR" altLang="en-US" sz="731" b="0" dirty="0">
              <a:solidFill>
                <a:prstClr val="black">
                  <a:lumMod val="50000"/>
                  <a:lumOff val="50000"/>
                </a:prstClr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80CDE166-1298-47D5-81E9-BCEDC59EDD7D}"/>
              </a:ext>
            </a:extLst>
          </p:cNvPr>
          <p:cNvSpPr/>
          <p:nvPr userDrawn="1"/>
        </p:nvSpPr>
        <p:spPr>
          <a:xfrm>
            <a:off x="0" y="0"/>
            <a:ext cx="9906000" cy="22048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463"/>
          </a:p>
        </p:txBody>
      </p:sp>
      <p:sp>
        <p:nvSpPr>
          <p:cNvPr id="12" name="제목 1">
            <a:extLst>
              <a:ext uri="{FF2B5EF4-FFF2-40B4-BE49-F238E27FC236}">
                <a16:creationId xmlns="" xmlns:a16="http://schemas.microsoft.com/office/drawing/2014/main" id="{468ACD96-C2EF-4361-9DFB-BD758F6A0537}"/>
              </a:ext>
            </a:extLst>
          </p:cNvPr>
          <p:cNvSpPr txBox="1">
            <a:spLocks/>
          </p:cNvSpPr>
          <p:nvPr userDrawn="1"/>
        </p:nvSpPr>
        <p:spPr>
          <a:xfrm>
            <a:off x="359167" y="116632"/>
            <a:ext cx="8950325" cy="2220912"/>
          </a:xfrm>
          <a:prstGeom prst="rect">
            <a:avLst/>
          </a:prstGeom>
        </p:spPr>
        <p:txBody>
          <a:bodyPr/>
          <a:lstStyle/>
          <a:p>
            <a:pPr algn="di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38" b="0" dirty="0">
                <a:solidFill>
                  <a:schemeClr val="bg1"/>
                </a:solidFill>
                <a:latin typeface="Kozuka Gothic Pro M" pitchFamily="34" charset="-128"/>
                <a:ea typeface="Kozuka Gothic Pro M" pitchFamily="34" charset="-128"/>
                <a:cs typeface="Lucida Sans Unicode" pitchFamily="34" charset="0"/>
              </a:rPr>
              <a:t>SHOPPINGMALL</a:t>
            </a:r>
          </a:p>
          <a:p>
            <a:pPr algn="di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94" b="0" dirty="0">
                <a:solidFill>
                  <a:schemeClr val="bg1"/>
                </a:solidFill>
                <a:latin typeface="Kozuka Gothic Pro M" pitchFamily="34" charset="-128"/>
                <a:ea typeface="Kozuka Gothic Pro M" pitchFamily="34" charset="-128"/>
                <a:cs typeface="Lucida Sans Unicode" pitchFamily="34" charset="0"/>
              </a:rPr>
              <a:t>CONSULTING</a:t>
            </a:r>
          </a:p>
          <a:p>
            <a:pPr algn="di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13" b="0" dirty="0">
                <a:solidFill>
                  <a:schemeClr val="bg1"/>
                </a:solidFill>
                <a:latin typeface="Kozuka Gothic Pro M" pitchFamily="34" charset="-128"/>
                <a:ea typeface="Kozuka Gothic Pro M" pitchFamily="34" charset="-128"/>
                <a:cs typeface="Lucida Sans Unicode" pitchFamily="34" charset="0"/>
              </a:rPr>
              <a:t>MAKETING</a:t>
            </a:r>
          </a:p>
          <a:p>
            <a:pPr algn="di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31" b="0" dirty="0">
                <a:solidFill>
                  <a:schemeClr val="bg1"/>
                </a:solidFill>
                <a:latin typeface="Kozuka Gothic Pro M" pitchFamily="34" charset="-128"/>
                <a:ea typeface="Kozuka Gothic Pro M" pitchFamily="34" charset="-128"/>
                <a:cs typeface="Lucida Sans Unicode" pitchFamily="34" charset="0"/>
              </a:rPr>
              <a:t>SERVICE</a:t>
            </a:r>
            <a:endParaRPr kumimoji="0" lang="ko-KR" altLang="ko-KR" sz="731" b="0" dirty="0">
              <a:solidFill>
                <a:schemeClr val="bg1"/>
              </a:solidFill>
              <a:latin typeface="Kozuka Gothic Pro M" pitchFamily="34" charset="-128"/>
              <a:ea typeface="나눔고딕" pitchFamily="50" charset="-127"/>
              <a:cs typeface="Lucida Sans Unicode" pitchFamily="34" charset="0"/>
            </a:endParaRPr>
          </a:p>
        </p:txBody>
      </p:sp>
      <p:sp>
        <p:nvSpPr>
          <p:cNvPr id="14" name="텍스트 개체 틀 13">
            <a:extLst>
              <a:ext uri="{FF2B5EF4-FFF2-40B4-BE49-F238E27FC236}">
                <a16:creationId xmlns="" xmlns:a16="http://schemas.microsoft.com/office/drawing/2014/main" id="{38D7963D-55E3-4054-84B6-2DFBC5B9ADC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716088"/>
            <a:ext cx="9906000" cy="48895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Back Office</a:t>
            </a:r>
            <a:r>
              <a:rPr lang="ko-KR" altLang="en-US" dirty="0"/>
              <a:t> </a:t>
            </a:r>
            <a:r>
              <a:rPr lang="en-US" altLang="ko-KR" dirty="0"/>
              <a:t>SB</a:t>
            </a:r>
            <a:endParaRPr lang="ko-KR" altLang="en-US" dirty="0"/>
          </a:p>
        </p:txBody>
      </p:sp>
      <p:sp>
        <p:nvSpPr>
          <p:cNvPr id="16" name="텍스트 개체 틀 15">
            <a:extLst>
              <a:ext uri="{FF2B5EF4-FFF2-40B4-BE49-F238E27FC236}">
                <a16:creationId xmlns="" xmlns:a16="http://schemas.microsoft.com/office/drawing/2014/main" id="{C8A2EDB5-7338-4BDF-ADA9-36927822BD1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08950" y="2298383"/>
            <a:ext cx="1797050" cy="31158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Ver.</a:t>
            </a:r>
            <a:r>
              <a:rPr lang="ko-KR" altLang="en-US" dirty="0"/>
              <a:t> </a:t>
            </a:r>
            <a:r>
              <a:rPr lang="en-US" altLang="ko-KR" dirty="0"/>
              <a:t>0.1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22954F7D-3B2D-4D05-9A07-8DAFF95BF02C}"/>
              </a:ext>
            </a:extLst>
          </p:cNvPr>
          <p:cNvCxnSpPr>
            <a:cxnSpLocks/>
          </p:cNvCxnSpPr>
          <p:nvPr userDrawn="1"/>
        </p:nvCxnSpPr>
        <p:spPr>
          <a:xfrm>
            <a:off x="0" y="2224705"/>
            <a:ext cx="9906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">
            <a:extLst>
              <a:ext uri="{FF2B5EF4-FFF2-40B4-BE49-F238E27FC236}">
                <a16:creationId xmlns="" xmlns:a16="http://schemas.microsoft.com/office/drawing/2014/main" id="{E9B3F6AA-48C8-4640-9F4C-722976C50B5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024" y="6416791"/>
            <a:ext cx="1159198" cy="30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262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9269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(다음페이지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B2FB8DF3-4AEA-458C-BF42-EEE0D2CE979E}"/>
              </a:ext>
            </a:extLst>
          </p:cNvPr>
          <p:cNvSpPr/>
          <p:nvPr userDrawn="1"/>
        </p:nvSpPr>
        <p:spPr>
          <a:xfrm>
            <a:off x="83889" y="6534150"/>
            <a:ext cx="7631362" cy="1976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페이지 계속 ▼</a:t>
            </a:r>
          </a:p>
        </p:txBody>
      </p:sp>
    </p:spTree>
    <p:extLst>
      <p:ext uri="{BB962C8B-B14F-4D97-AF65-F5344CB8AC3E}">
        <p14:creationId xmlns:p14="http://schemas.microsoft.com/office/powerpoint/2010/main" val="1582479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마스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A2DA124-AE13-442E-AFE5-9E23A7F36BC7}"/>
              </a:ext>
            </a:extLst>
          </p:cNvPr>
          <p:cNvSpPr/>
          <p:nvPr userDrawn="1"/>
        </p:nvSpPr>
        <p:spPr bwMode="auto">
          <a:xfrm>
            <a:off x="160066" y="644940"/>
            <a:ext cx="3100095" cy="5755860"/>
          </a:xfrm>
          <a:prstGeom prst="rect">
            <a:avLst/>
          </a:prstGeom>
          <a:noFill/>
          <a:ln w="3175" cap="sq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ko-KR" altLang="en-US" sz="1463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42340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마스터(다음페이지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8A2DA124-AE13-442E-AFE5-9E23A7F36BC7}"/>
              </a:ext>
            </a:extLst>
          </p:cNvPr>
          <p:cNvSpPr/>
          <p:nvPr userDrawn="1"/>
        </p:nvSpPr>
        <p:spPr bwMode="auto">
          <a:xfrm>
            <a:off x="160066" y="644940"/>
            <a:ext cx="3100095" cy="5755860"/>
          </a:xfrm>
          <a:prstGeom prst="rect">
            <a:avLst/>
          </a:prstGeom>
          <a:noFill/>
          <a:ln w="3175" cap="sq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ko-KR" altLang="en-US" sz="1463" dirty="0">
              <a:latin typeface="+mn-ea"/>
              <a:ea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8A2DA124-AE13-442E-AFE5-9E23A7F36BC7}"/>
              </a:ext>
            </a:extLst>
          </p:cNvPr>
          <p:cNvSpPr/>
          <p:nvPr userDrawn="1"/>
        </p:nvSpPr>
        <p:spPr bwMode="auto">
          <a:xfrm>
            <a:off x="3476836" y="644940"/>
            <a:ext cx="3100095" cy="5755860"/>
          </a:xfrm>
          <a:prstGeom prst="rect">
            <a:avLst/>
          </a:prstGeom>
          <a:noFill/>
          <a:ln w="3175" cap="sq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ko-KR" altLang="en-US" sz="1463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8176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A2DA124-AE13-442E-AFE5-9E23A7F36BC7}"/>
              </a:ext>
            </a:extLst>
          </p:cNvPr>
          <p:cNvSpPr/>
          <p:nvPr userDrawn="1"/>
        </p:nvSpPr>
        <p:spPr bwMode="auto">
          <a:xfrm>
            <a:off x="160066" y="644940"/>
            <a:ext cx="3100095" cy="6024420"/>
          </a:xfrm>
          <a:prstGeom prst="rect">
            <a:avLst/>
          </a:prstGeom>
          <a:noFill/>
          <a:ln w="3175" cap="sq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ko-KR" altLang="en-US" sz="1463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06051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마스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A2DA124-AE13-442E-AFE5-9E23A7F36BC7}"/>
              </a:ext>
            </a:extLst>
          </p:cNvPr>
          <p:cNvSpPr/>
          <p:nvPr userDrawn="1"/>
        </p:nvSpPr>
        <p:spPr bwMode="auto">
          <a:xfrm>
            <a:off x="160066" y="644940"/>
            <a:ext cx="3100095" cy="5755860"/>
          </a:xfrm>
          <a:prstGeom prst="rect">
            <a:avLst/>
          </a:prstGeom>
          <a:noFill/>
          <a:ln w="3175" cap="sq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ko-KR" altLang="en-US" sz="1463" dirty="0">
              <a:latin typeface="+mn-ea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8A2DA124-AE13-442E-AFE5-9E23A7F36BC7}"/>
              </a:ext>
            </a:extLst>
          </p:cNvPr>
          <p:cNvSpPr/>
          <p:nvPr userDrawn="1"/>
        </p:nvSpPr>
        <p:spPr bwMode="auto">
          <a:xfrm>
            <a:off x="3476836" y="653377"/>
            <a:ext cx="3100095" cy="5755860"/>
          </a:xfrm>
          <a:prstGeom prst="rect">
            <a:avLst/>
          </a:prstGeom>
          <a:noFill/>
          <a:ln w="3175" cap="sq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ko-KR" altLang="en-US" sz="1463" dirty="0"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160066" y="6237312"/>
            <a:ext cx="3100095" cy="16348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ko-KR" altLang="en-US" sz="800" spc="-33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 다음 계속 ▼</a:t>
            </a:r>
            <a:endParaRPr lang="en-US" altLang="ko-KR" sz="800" spc="-33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3476836" y="653377"/>
            <a:ext cx="3100095" cy="19900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ko-KR" altLang="en-US" sz="800" spc="-33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 이전 계속 ▼</a:t>
            </a:r>
            <a:endParaRPr lang="en-US" altLang="ko-KR" sz="800" spc="-33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149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(다음페이지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8A2DA124-AE13-442E-AFE5-9E23A7F36BC7}"/>
              </a:ext>
            </a:extLst>
          </p:cNvPr>
          <p:cNvSpPr/>
          <p:nvPr userDrawn="1"/>
        </p:nvSpPr>
        <p:spPr bwMode="auto">
          <a:xfrm>
            <a:off x="160066" y="644940"/>
            <a:ext cx="3100095" cy="5755860"/>
          </a:xfrm>
          <a:prstGeom prst="rect">
            <a:avLst/>
          </a:prstGeom>
          <a:noFill/>
          <a:ln w="3175" cap="sq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ko-KR" altLang="en-US" sz="1463" dirty="0">
              <a:latin typeface="+mn-ea"/>
              <a:ea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8A2DA124-AE13-442E-AFE5-9E23A7F36BC7}"/>
              </a:ext>
            </a:extLst>
          </p:cNvPr>
          <p:cNvSpPr/>
          <p:nvPr userDrawn="1"/>
        </p:nvSpPr>
        <p:spPr bwMode="auto">
          <a:xfrm>
            <a:off x="3476836" y="644940"/>
            <a:ext cx="3100095" cy="5755860"/>
          </a:xfrm>
          <a:prstGeom prst="rect">
            <a:avLst/>
          </a:prstGeom>
          <a:noFill/>
          <a:ln w="3175" cap="sq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ko-KR" altLang="en-US" sz="1463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39212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마스터(다음페이지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8A2DA124-AE13-442E-AFE5-9E23A7F36BC7}"/>
              </a:ext>
            </a:extLst>
          </p:cNvPr>
          <p:cNvSpPr/>
          <p:nvPr userDrawn="1"/>
        </p:nvSpPr>
        <p:spPr bwMode="auto">
          <a:xfrm>
            <a:off x="160066" y="644940"/>
            <a:ext cx="3100095" cy="5755860"/>
          </a:xfrm>
          <a:prstGeom prst="rect">
            <a:avLst/>
          </a:prstGeom>
          <a:noFill/>
          <a:ln w="3175" cap="sq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ko-KR" altLang="en-US" sz="1463" dirty="0">
              <a:latin typeface="+mn-ea"/>
              <a:ea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" b="97096"/>
          <a:stretch/>
        </p:blipFill>
        <p:spPr>
          <a:xfrm>
            <a:off x="164319" y="653377"/>
            <a:ext cx="3095842" cy="19900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8A2DA124-AE13-442E-AFE5-9E23A7F36BC7}"/>
              </a:ext>
            </a:extLst>
          </p:cNvPr>
          <p:cNvSpPr/>
          <p:nvPr userDrawn="1"/>
        </p:nvSpPr>
        <p:spPr bwMode="auto">
          <a:xfrm>
            <a:off x="3476836" y="644940"/>
            <a:ext cx="3100095" cy="5755860"/>
          </a:xfrm>
          <a:prstGeom prst="rect">
            <a:avLst/>
          </a:prstGeom>
          <a:noFill/>
          <a:ln w="3175" cap="sq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ko-KR" altLang="en-US" sz="1463" dirty="0">
              <a:latin typeface="+mn-ea"/>
              <a:ea typeface="+mn-ea"/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160066" y="6237312"/>
            <a:ext cx="3100095" cy="16348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ko-KR" altLang="en-US" sz="800" spc="-33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 다음 계속 ▼</a:t>
            </a:r>
            <a:endParaRPr lang="en-US" altLang="ko-KR" sz="800" spc="-33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 userDrawn="1"/>
        </p:nvSpPr>
        <p:spPr>
          <a:xfrm>
            <a:off x="3476836" y="653377"/>
            <a:ext cx="3100095" cy="19900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ko-KR" altLang="en-US" sz="800" spc="-33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 이전 계속 ▼</a:t>
            </a:r>
            <a:endParaRPr lang="en-US" altLang="ko-KR" sz="800" spc="-33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1002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목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246044" y="2370123"/>
            <a:ext cx="9452140" cy="1651687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246043" y="2370123"/>
            <a:ext cx="66544" cy="16516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46044" y="6367751"/>
            <a:ext cx="945214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1">
            <a:extLst>
              <a:ext uri="{FF2B5EF4-FFF2-40B4-BE49-F238E27FC236}">
                <a16:creationId xmlns="" xmlns:a16="http://schemas.microsoft.com/office/drawing/2014/main" id="{3BBA58B7-B688-47E4-8E0F-129169F1F48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404" y="6431480"/>
            <a:ext cx="1163030" cy="30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제목 1">
            <a:extLst>
              <a:ext uri="{FF2B5EF4-FFF2-40B4-BE49-F238E27FC236}">
                <a16:creationId xmlns="" xmlns:a16="http://schemas.microsoft.com/office/drawing/2014/main" id="{FDB80A08-05F2-426B-B0C7-2688853C2D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700" y="2819160"/>
            <a:ext cx="90083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ko-KR" altLang="en-US" sz="2800" b="1" spc="-4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marL="0" lvl="0" latinLnBrk="0">
              <a:lnSpc>
                <a:spcPct val="125000"/>
              </a:lnSpc>
            </a:pPr>
            <a:r>
              <a:rPr lang="en-US" altLang="ko-KR" dirty="0"/>
              <a:t>Depth/</a:t>
            </a:r>
            <a:r>
              <a:rPr lang="ko-KR" altLang="en-US" dirty="0" err="1"/>
              <a:t>메뉴명</a:t>
            </a:r>
            <a:r>
              <a:rPr lang="ko-KR" altLang="en-US" dirty="0"/>
              <a:t> 입력</a:t>
            </a:r>
          </a:p>
        </p:txBody>
      </p:sp>
    </p:spTree>
    <p:extLst>
      <p:ext uri="{BB962C8B-B14F-4D97-AF65-F5344CB8AC3E}">
        <p14:creationId xmlns:p14="http://schemas.microsoft.com/office/powerpoint/2010/main" val="465996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개정이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2">
            <a:extLst>
              <a:ext uri="{FF2B5EF4-FFF2-40B4-BE49-F238E27FC236}">
                <a16:creationId xmlns="" xmlns:a16="http://schemas.microsoft.com/office/drawing/2014/main" id="{8B025A38-422B-4A23-A441-E68FE201022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2240" y="236236"/>
            <a:ext cx="9716819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baseline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 정 이 </a:t>
            </a:r>
            <a:r>
              <a:rPr lang="ko-KR" altLang="en-US" sz="2000" b="1" baseline="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력</a:t>
            </a:r>
            <a:endParaRPr lang="ko-KR" altLang="en-US" sz="2000" b="1" baseline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50">
            <a:extLst>
              <a:ext uri="{FF2B5EF4-FFF2-40B4-BE49-F238E27FC236}">
                <a16:creationId xmlns="" xmlns:a16="http://schemas.microsoft.com/office/drawing/2014/main" id="{767F2138-6B86-4D2F-BC2E-AB52F5B8DC8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240" y="115888"/>
            <a:ext cx="9777304" cy="662622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650" b="0" i="1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7" name="그림 1">
            <a:extLst>
              <a:ext uri="{FF2B5EF4-FFF2-40B4-BE49-F238E27FC236}">
                <a16:creationId xmlns="" xmlns:a16="http://schemas.microsoft.com/office/drawing/2014/main" id="{E9B3F6AA-48C8-4640-9F4C-722976C50B5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024" y="6416791"/>
            <a:ext cx="1159198" cy="30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111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0">
            <a:extLst>
              <a:ext uri="{FF2B5EF4-FFF2-40B4-BE49-F238E27FC236}">
                <a16:creationId xmlns="" xmlns:a16="http://schemas.microsoft.com/office/drawing/2014/main" id="{767F2138-6B86-4D2F-BC2E-AB52F5B8DC8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240" y="115888"/>
            <a:ext cx="9777304" cy="662622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650" b="0" i="1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7222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목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246045" y="1"/>
            <a:ext cx="9459484" cy="432000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1400" b="1" spc="-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246044" y="432000"/>
            <a:ext cx="9459484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246044" y="432000"/>
            <a:ext cx="16691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072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253389" y="2370123"/>
            <a:ext cx="9452140" cy="16516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="" xmlns:a16="http://schemas.microsoft.com/office/drawing/2014/main" id="{FDB80A08-05F2-426B-B0C7-2688853C2D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700" y="2819160"/>
            <a:ext cx="90083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ko-KR" altLang="en-US" sz="2800" b="1" spc="-4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marL="0" lvl="0" latinLnBrk="0">
              <a:lnSpc>
                <a:spcPct val="125000"/>
              </a:lnSpc>
            </a:pPr>
            <a:r>
              <a:rPr lang="en-US" altLang="ko-KR" dirty="0"/>
              <a:t>Depth/</a:t>
            </a:r>
            <a:r>
              <a:rPr lang="ko-KR" altLang="en-US" dirty="0" err="1"/>
              <a:t>메뉴명</a:t>
            </a:r>
            <a:r>
              <a:rPr lang="ko-KR" altLang="en-US" dirty="0"/>
              <a:t> 입력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253388" y="2370123"/>
            <a:ext cx="66543" cy="16516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46044" y="6367751"/>
            <a:ext cx="945214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1">
            <a:extLst>
              <a:ext uri="{FF2B5EF4-FFF2-40B4-BE49-F238E27FC236}">
                <a16:creationId xmlns="" xmlns:a16="http://schemas.microsoft.com/office/drawing/2014/main" id="{3BBA58B7-B688-47E4-8E0F-129169F1F48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404" y="6431480"/>
            <a:ext cx="1163030" cy="30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5958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246044" y="2370123"/>
            <a:ext cx="9452140" cy="1651687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246043" y="2370123"/>
            <a:ext cx="66544" cy="16516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46044" y="6367751"/>
            <a:ext cx="945214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1">
            <a:extLst>
              <a:ext uri="{FF2B5EF4-FFF2-40B4-BE49-F238E27FC236}">
                <a16:creationId xmlns="" xmlns:a16="http://schemas.microsoft.com/office/drawing/2014/main" id="{3BBA58B7-B688-47E4-8E0F-129169F1F48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404" y="6431480"/>
            <a:ext cx="1163030" cy="30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제목 1">
            <a:extLst>
              <a:ext uri="{FF2B5EF4-FFF2-40B4-BE49-F238E27FC236}">
                <a16:creationId xmlns="" xmlns:a16="http://schemas.microsoft.com/office/drawing/2014/main" id="{FDB80A08-05F2-426B-B0C7-2688853C2D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700" y="2819160"/>
            <a:ext cx="90083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ko-KR" altLang="en-US" sz="2800" b="1" spc="-4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marL="0" lvl="0" latinLnBrk="0">
              <a:lnSpc>
                <a:spcPct val="125000"/>
              </a:lnSpc>
            </a:pPr>
            <a:r>
              <a:rPr lang="en-US" altLang="ko-KR" dirty="0"/>
              <a:t>Depth/</a:t>
            </a:r>
            <a:r>
              <a:rPr lang="ko-KR" altLang="en-US" dirty="0" err="1"/>
              <a:t>메뉴명</a:t>
            </a:r>
            <a:r>
              <a:rPr lang="ko-KR" altLang="en-US" dirty="0"/>
              <a:t> 입력</a:t>
            </a:r>
          </a:p>
        </p:txBody>
      </p:sp>
    </p:spTree>
    <p:extLst>
      <p:ext uri="{BB962C8B-B14F-4D97-AF65-F5344CB8AC3E}">
        <p14:creationId xmlns:p14="http://schemas.microsoft.com/office/powerpoint/2010/main" val="373427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목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" y="2636912"/>
            <a:ext cx="9906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END</a:t>
            </a:r>
            <a:endParaRPr lang="ko-KR" altLang="en-US" sz="3200" b="1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1992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마스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A2DA124-AE13-442E-AFE5-9E23A7F36BC7}"/>
              </a:ext>
            </a:extLst>
          </p:cNvPr>
          <p:cNvSpPr/>
          <p:nvPr userDrawn="1"/>
        </p:nvSpPr>
        <p:spPr bwMode="auto">
          <a:xfrm>
            <a:off x="160066" y="644940"/>
            <a:ext cx="3100095" cy="6024420"/>
          </a:xfrm>
          <a:prstGeom prst="rect">
            <a:avLst/>
          </a:prstGeom>
          <a:noFill/>
          <a:ln w="3175" cap="sq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ko-KR" altLang="en-US" sz="1463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23471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마스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A2DA124-AE13-442E-AFE5-9E23A7F36BC7}"/>
              </a:ext>
            </a:extLst>
          </p:cNvPr>
          <p:cNvSpPr/>
          <p:nvPr userDrawn="1"/>
        </p:nvSpPr>
        <p:spPr bwMode="auto">
          <a:xfrm>
            <a:off x="160066" y="644940"/>
            <a:ext cx="3100095" cy="5755860"/>
          </a:xfrm>
          <a:prstGeom prst="rect">
            <a:avLst/>
          </a:prstGeom>
          <a:noFill/>
          <a:ln w="3175" cap="sq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ko-KR" altLang="en-US" sz="1463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219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314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92" r:id="rId3"/>
    <p:sldLayoutId id="2147483697" r:id="rId4"/>
    <p:sldLayoutId id="2147483695" r:id="rId5"/>
    <p:sldLayoutId id="2147483696" r:id="rId6"/>
    <p:sldLayoutId id="2147483726" r:id="rId7"/>
    <p:sldLayoutId id="2147483737" r:id="rId8"/>
    <p:sldLayoutId id="2147483738" r:id="rId9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Line 45">
            <a:extLst>
              <a:ext uri="{FF2B5EF4-FFF2-40B4-BE49-F238E27FC236}">
                <a16:creationId xmlns="" xmlns:a16="http://schemas.microsoft.com/office/drawing/2014/main" id="{00EAC7F9-6E93-410D-80D9-E75CD477A63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715783" y="568325"/>
            <a:ext cx="0" cy="6173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463" b="0">
              <a:solidFill>
                <a:schemeClr val="tx1"/>
              </a:solidFill>
            </a:endParaRPr>
          </a:p>
        </p:txBody>
      </p:sp>
      <p:graphicFrame>
        <p:nvGraphicFramePr>
          <p:cNvPr id="8" name="Group 35">
            <a:extLst>
              <a:ext uri="{FF2B5EF4-FFF2-40B4-BE49-F238E27FC236}">
                <a16:creationId xmlns="" xmlns:a16="http://schemas.microsoft.com/office/drawing/2014/main" id="{798F8061-CF51-4C9A-B249-6FE803F6FA7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87962695"/>
              </p:ext>
            </p:extLst>
          </p:nvPr>
        </p:nvGraphicFramePr>
        <p:xfrm>
          <a:off x="68797" y="117308"/>
          <a:ext cx="9777305" cy="427038"/>
        </p:xfrm>
        <a:graphic>
          <a:graphicData uri="http://schemas.openxmlformats.org/drawingml/2006/table">
            <a:tbl>
              <a:tblPr/>
              <a:tblGrid>
                <a:gridCol w="7758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118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7842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664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44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2659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2675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94036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135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프로젝트명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</a:t>
                      </a: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회사명</a:t>
                      </a: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㈜미래아이앤티</a:t>
                      </a: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35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문서명</a:t>
                      </a: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위치</a:t>
                      </a: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기획팀</a:t>
                      </a: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50">
            <a:extLst>
              <a:ext uri="{FF2B5EF4-FFF2-40B4-BE49-F238E27FC236}">
                <a16:creationId xmlns="" xmlns:a16="http://schemas.microsoft.com/office/drawing/2014/main" id="{27156422-88B5-4386-8AA5-B1387F85D1E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240" y="115888"/>
            <a:ext cx="9777304" cy="662622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650" b="0" i="1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Rectangle 48">
            <a:extLst>
              <a:ext uri="{FF2B5EF4-FFF2-40B4-BE49-F238E27FC236}">
                <a16:creationId xmlns="" xmlns:a16="http://schemas.microsoft.com/office/drawing/2014/main" id="{EEB8FA33-DF47-4693-A579-3F1D3C96471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715789" y="547524"/>
            <a:ext cx="2117970" cy="254096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Description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="" xmlns:a16="http://schemas.microsoft.com/office/drawing/2014/main" id="{FEE715DF-97BC-49F1-BA07-34BBD202CA1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31424" y="153820"/>
            <a:ext cx="66212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fld id="{CA30D9CC-C730-4CF5-8C69-9908DFF72404}" type="slidenum">
              <a:rPr lang="en-US" altLang="ko-KR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defRPr/>
              </a:pPr>
              <a:t>‹#›</a:t>
            </a:fld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">
            <a:extLst>
              <a:ext uri="{FF2B5EF4-FFF2-40B4-BE49-F238E27FC236}">
                <a16:creationId xmlns="" xmlns:a16="http://schemas.microsoft.com/office/drawing/2014/main" id="{E9B3F6AA-48C8-4640-9F4C-722976C50B5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231"/>
          <a:stretch/>
        </p:blipFill>
        <p:spPr bwMode="auto">
          <a:xfrm>
            <a:off x="9489503" y="133264"/>
            <a:ext cx="344255" cy="181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4950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Line 45">
            <a:extLst>
              <a:ext uri="{FF2B5EF4-FFF2-40B4-BE49-F238E27FC236}">
                <a16:creationId xmlns="" xmlns:a16="http://schemas.microsoft.com/office/drawing/2014/main" id="{00EAC7F9-6E93-410D-80D9-E75CD477A63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715783" y="568325"/>
            <a:ext cx="0" cy="6173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463" b="0">
              <a:solidFill>
                <a:schemeClr val="tx1"/>
              </a:solidFill>
            </a:endParaRPr>
          </a:p>
        </p:txBody>
      </p:sp>
      <p:graphicFrame>
        <p:nvGraphicFramePr>
          <p:cNvPr id="8" name="Group 35">
            <a:extLst>
              <a:ext uri="{FF2B5EF4-FFF2-40B4-BE49-F238E27FC236}">
                <a16:creationId xmlns="" xmlns:a16="http://schemas.microsoft.com/office/drawing/2014/main" id="{798F8061-CF51-4C9A-B249-6FE803F6FA7B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68797" y="117308"/>
          <a:ext cx="9777305" cy="427038"/>
        </p:xfrm>
        <a:graphic>
          <a:graphicData uri="http://schemas.openxmlformats.org/drawingml/2006/table">
            <a:tbl>
              <a:tblPr/>
              <a:tblGrid>
                <a:gridCol w="7758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118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7842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664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44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2659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2675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94036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135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프로젝트명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</a:t>
                      </a: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회사명</a:t>
                      </a: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㈜미래아이앤티</a:t>
                      </a: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35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문서명</a:t>
                      </a: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위치</a:t>
                      </a: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기획팀</a:t>
                      </a: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50">
            <a:extLst>
              <a:ext uri="{FF2B5EF4-FFF2-40B4-BE49-F238E27FC236}">
                <a16:creationId xmlns="" xmlns:a16="http://schemas.microsoft.com/office/drawing/2014/main" id="{27156422-88B5-4386-8AA5-B1387F85D1E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240" y="115888"/>
            <a:ext cx="9777304" cy="662622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650" b="0" i="1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Rectangle 48">
            <a:extLst>
              <a:ext uri="{FF2B5EF4-FFF2-40B4-BE49-F238E27FC236}">
                <a16:creationId xmlns="" xmlns:a16="http://schemas.microsoft.com/office/drawing/2014/main" id="{EEB8FA33-DF47-4693-A579-3F1D3C96471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715789" y="547524"/>
            <a:ext cx="2117970" cy="254096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Description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="" xmlns:a16="http://schemas.microsoft.com/office/drawing/2014/main" id="{FEE715DF-97BC-49F1-BA07-34BBD202CA1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31424" y="153820"/>
            <a:ext cx="66212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fld id="{CA30D9CC-C730-4CF5-8C69-9908DFF72404}" type="slidenum">
              <a:rPr lang="en-US" altLang="ko-KR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defRPr/>
              </a:pPr>
              <a:t>‹#›</a:t>
            </a:fld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">
            <a:extLst>
              <a:ext uri="{FF2B5EF4-FFF2-40B4-BE49-F238E27FC236}">
                <a16:creationId xmlns="" xmlns:a16="http://schemas.microsoft.com/office/drawing/2014/main" id="{E9B3F6AA-48C8-4640-9F4C-722976C50B5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231"/>
          <a:stretch/>
        </p:blipFill>
        <p:spPr bwMode="auto">
          <a:xfrm>
            <a:off x="9489503" y="133264"/>
            <a:ext cx="344255" cy="181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608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35" r:id="rId2"/>
    <p:sldLayoutId id="2147483730" r:id="rId3"/>
    <p:sldLayoutId id="2147483731" r:id="rId4"/>
    <p:sldLayoutId id="2147483732" r:id="rId5"/>
    <p:sldLayoutId id="2147483733" r:id="rId6"/>
    <p:sldLayoutId id="2147483736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hyperlink" Target="https://www.jwpmall.co.kr/etc/www.inicis.com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A9B50933-94FC-486A-8256-8450B8610D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JW</a:t>
            </a:r>
            <a:r>
              <a:rPr lang="ko-KR" altLang="en-US" dirty="0"/>
              <a:t>제약</a:t>
            </a:r>
            <a:r>
              <a:rPr lang="en-US" altLang="ko-KR" dirty="0" smtClean="0"/>
              <a:t>_MO_13.</a:t>
            </a:r>
            <a:r>
              <a:rPr lang="ko-KR" altLang="en-US" dirty="0" smtClean="0"/>
              <a:t>고객센터  </a:t>
            </a:r>
            <a:r>
              <a:rPr lang="en-US" altLang="ko-KR" dirty="0"/>
              <a:t>SB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B94CC4CA-94A3-41B2-A124-853D61BD92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Ver. </a:t>
            </a:r>
            <a:r>
              <a:rPr lang="en-US" altLang="ko-KR" dirty="0" smtClean="0"/>
              <a:t>1.0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7857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모서리가 둥근 직사각형 146"/>
          <p:cNvSpPr/>
          <p:nvPr/>
        </p:nvSpPr>
        <p:spPr>
          <a:xfrm>
            <a:off x="3545540" y="1646474"/>
            <a:ext cx="2916324" cy="2246788"/>
          </a:xfrm>
          <a:prstGeom prst="roundRect">
            <a:avLst>
              <a:gd name="adj" fmla="val 5213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602966"/>
              </p:ext>
            </p:extLst>
          </p:nvPr>
        </p:nvGraphicFramePr>
        <p:xfrm>
          <a:off x="7724950" y="793910"/>
          <a:ext cx="2118956" cy="393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52">
                  <a:extLst>
                    <a:ext uri="{9D8B030D-6E8A-4147-A177-3AD203B41FA5}">
                      <a16:colId xmlns="" xmlns:a16="http://schemas.microsoft.com/office/drawing/2014/main" val="1349727040"/>
                    </a:ext>
                  </a:extLst>
                </a:gridCol>
                <a:gridCol w="1823604">
                  <a:extLst>
                    <a:ext uri="{9D8B030D-6E8A-4147-A177-3AD203B41FA5}">
                      <a16:colId xmlns="" xmlns:a16="http://schemas.microsoft.com/office/drawing/2014/main" val="1061280377"/>
                    </a:ext>
                  </a:extLst>
                </a:gridCol>
              </a:tblGrid>
              <a:tr h="214040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마이페이지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재입고알림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내역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SB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변경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배송안내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결제안내 분리하여 탭으로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구성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Footer &gt;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배송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결제 안내 화면 공통 사용으로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Footer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의 링크 변경 필요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배송안내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BO &gt;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환경설정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상점운영정책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배송안내 영역에 등록된 내용으로 노출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디자인은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To-Be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변경룩을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반영하여 변경</a:t>
                      </a:r>
                      <a:endParaRPr lang="en-US" altLang="ko-KR" sz="800" b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04332793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입점사별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배송정책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입점사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관리자페이지에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등록된 내용이 노출됨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입점사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BO &gt;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환경설정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배송정책설정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결제안내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내용 고정</a:t>
                      </a:r>
                      <a:endParaRPr lang="en-US" altLang="ko-KR" sz="800" b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20873722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입점사별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교환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환불정책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입점사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관리자페이지에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등록된 내용이 노출됨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입점사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BO &gt;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환경설정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교환환불정책설정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08590458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45587067"/>
                  </a:ext>
                </a:extLst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848544" y="116632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 err="1">
                <a:latin typeface="+mn-ea"/>
              </a:rPr>
              <a:t>JWPmall</a:t>
            </a:r>
            <a:r>
              <a:rPr lang="en-US" altLang="ko-KR" sz="800" dirty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고도화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728863" y="116632"/>
            <a:ext cx="25509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>
                <a:latin typeface="+mn-ea"/>
              </a:rPr>
              <a:t>n/a</a:t>
            </a:r>
            <a:endParaRPr lang="ko-KR" altLang="en-US" sz="800" dirty="0"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51523" y="332076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JW</a:t>
            </a:r>
            <a:r>
              <a:rPr lang="ko-KR" altLang="en-US" sz="800" dirty="0">
                <a:latin typeface="+mn-ea"/>
              </a:rPr>
              <a:t>제약</a:t>
            </a:r>
            <a:r>
              <a:rPr lang="en-US" altLang="ko-KR" sz="800" dirty="0">
                <a:latin typeface="+mn-ea"/>
              </a:rPr>
              <a:t>_MO_13.</a:t>
            </a:r>
            <a:r>
              <a:rPr lang="ko-KR" altLang="en-US" sz="800" dirty="0">
                <a:latin typeface="+mn-ea"/>
              </a:rPr>
              <a:t>고객센터 </a:t>
            </a:r>
            <a:r>
              <a:rPr lang="en-US" altLang="ko-KR" sz="800" dirty="0">
                <a:latin typeface="+mn-ea"/>
              </a:rPr>
              <a:t>SB</a:t>
            </a:r>
            <a:endParaRPr lang="ko-KR" altLang="en-US" sz="800" dirty="0">
              <a:latin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28864" y="332076"/>
            <a:ext cx="3966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n-ea"/>
              </a:rPr>
              <a:t>메인</a:t>
            </a:r>
            <a:r>
              <a:rPr lang="en-US" altLang="ko-KR" sz="800" dirty="0">
                <a:latin typeface="+mn-ea"/>
              </a:rPr>
              <a:t>&gt; </a:t>
            </a:r>
            <a:r>
              <a:rPr lang="ko-KR" altLang="en-US" sz="800" dirty="0" err="1" smtClean="0">
                <a:latin typeface="+mn-ea"/>
              </a:rPr>
              <a:t>마이페이지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배송</a:t>
            </a:r>
            <a:r>
              <a:rPr lang="en-US" altLang="ko-KR" sz="800" dirty="0" smtClean="0">
                <a:latin typeface="+mn-ea"/>
              </a:rPr>
              <a:t>/</a:t>
            </a:r>
            <a:r>
              <a:rPr lang="ko-KR" altLang="en-US" sz="800" dirty="0" smtClean="0">
                <a:latin typeface="+mn-ea"/>
              </a:rPr>
              <a:t>결제 안내</a:t>
            </a:r>
            <a:endParaRPr lang="ko-KR" altLang="en-US" sz="800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DFACA92-578B-A2E4-6183-BB55B98095C8}"/>
              </a:ext>
            </a:extLst>
          </p:cNvPr>
          <p:cNvSpPr txBox="1"/>
          <p:nvPr/>
        </p:nvSpPr>
        <p:spPr>
          <a:xfrm>
            <a:off x="137824" y="1411129"/>
            <a:ext cx="747575" cy="21544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ko-KR" altLang="en-US" sz="800" b="1" dirty="0" smtClean="0"/>
              <a:t>배송안내</a:t>
            </a:r>
            <a:endParaRPr lang="ko-KR" altLang="en-US" b="1" dirty="0"/>
          </a:p>
        </p:txBody>
      </p:sp>
      <p:grpSp>
        <p:nvGrpSpPr>
          <p:cNvPr id="32" name="그룹 31"/>
          <p:cNvGrpSpPr/>
          <p:nvPr/>
        </p:nvGrpSpPr>
        <p:grpSpPr>
          <a:xfrm>
            <a:off x="252703" y="735271"/>
            <a:ext cx="2903973" cy="226591"/>
            <a:chOff x="252703" y="735271"/>
            <a:chExt cx="2903973" cy="226591"/>
          </a:xfrm>
        </p:grpSpPr>
        <p:sp>
          <p:nvSpPr>
            <p:cNvPr id="33" name="갈매기형 수장 32"/>
            <p:cNvSpPr/>
            <p:nvPr/>
          </p:nvSpPr>
          <p:spPr>
            <a:xfrm flipH="1">
              <a:off x="252703" y="779293"/>
              <a:ext cx="106968" cy="138546"/>
            </a:xfrm>
            <a:prstGeom prst="chevron">
              <a:avLst>
                <a:gd name="adj" fmla="val 785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35443" y="735271"/>
              <a:ext cx="1551011" cy="226591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algn="ctr"/>
              <a:r>
                <a:rPr lang="ko-KR" altLang="en-US" sz="1000" b="1" dirty="0" smtClean="0">
                  <a:latin typeface="+mn-ea"/>
                </a:rPr>
                <a:t>배송</a:t>
              </a:r>
              <a:r>
                <a:rPr lang="en-US" altLang="ko-KR" sz="1000" b="1" dirty="0" smtClean="0">
                  <a:latin typeface="+mn-ea"/>
                </a:rPr>
                <a:t>/</a:t>
              </a:r>
              <a:r>
                <a:rPr lang="ko-KR" altLang="en-US" sz="1000" b="1" dirty="0" smtClean="0">
                  <a:latin typeface="+mn-ea"/>
                </a:rPr>
                <a:t>결제 안내</a:t>
              </a:r>
              <a:endParaRPr lang="ko-KR" altLang="en-US" sz="1000" b="1" dirty="0">
                <a:latin typeface="+mn-ea"/>
              </a:endParaRPr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59311" y="739085"/>
              <a:ext cx="235804" cy="218962"/>
            </a:xfrm>
            <a:prstGeom prst="rect">
              <a:avLst/>
            </a:prstGeom>
          </p:spPr>
        </p:pic>
        <p:grpSp>
          <p:nvGrpSpPr>
            <p:cNvPr id="36" name="그룹 35"/>
            <p:cNvGrpSpPr/>
            <p:nvPr/>
          </p:nvGrpSpPr>
          <p:grpSpPr>
            <a:xfrm>
              <a:off x="2942538" y="759974"/>
              <a:ext cx="214138" cy="177185"/>
              <a:chOff x="3007810" y="776345"/>
              <a:chExt cx="214138" cy="177185"/>
            </a:xfrm>
          </p:grpSpPr>
          <p:pic>
            <p:nvPicPr>
              <p:cNvPr id="37" name="그림 3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07810" y="779534"/>
                <a:ext cx="173996" cy="173996"/>
              </a:xfrm>
              <a:prstGeom prst="rect">
                <a:avLst/>
              </a:prstGeom>
            </p:spPr>
          </p:pic>
          <p:sp>
            <p:nvSpPr>
              <p:cNvPr id="38" name="타원 37">
                <a:extLst>
                  <a:ext uri="{FF2B5EF4-FFF2-40B4-BE49-F238E27FC236}">
                    <a16:creationId xmlns="" xmlns:a16="http://schemas.microsoft.com/office/drawing/2014/main" id="{C4C92CD1-5590-46D7-906B-93F6B92B795D}"/>
                  </a:ext>
                </a:extLst>
              </p:cNvPr>
              <p:cNvSpPr/>
              <p:nvPr/>
            </p:nvSpPr>
            <p:spPr>
              <a:xfrm>
                <a:off x="3085892" y="776345"/>
                <a:ext cx="136056" cy="11877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600" b="1" dirty="0" smtClean="0">
                    <a:latin typeface="+mn-ea"/>
                  </a:rPr>
                  <a:t>1</a:t>
                </a:r>
                <a:endParaRPr lang="ko-KR" altLang="en-US" sz="600" b="1" dirty="0">
                  <a:latin typeface="+mn-ea"/>
                </a:endParaRPr>
              </a:p>
            </p:txBody>
          </p:sp>
        </p:grpSp>
      </p:grpSp>
      <p:grpSp>
        <p:nvGrpSpPr>
          <p:cNvPr id="46" name="그룹 45"/>
          <p:cNvGrpSpPr/>
          <p:nvPr/>
        </p:nvGrpSpPr>
        <p:grpSpPr>
          <a:xfrm>
            <a:off x="164468" y="5873667"/>
            <a:ext cx="3082467" cy="512759"/>
            <a:chOff x="168636" y="6094330"/>
            <a:chExt cx="3082467" cy="512759"/>
          </a:xfrm>
        </p:grpSpPr>
        <p:sp>
          <p:nvSpPr>
            <p:cNvPr id="47" name="직사각형 46"/>
            <p:cNvSpPr/>
            <p:nvPr/>
          </p:nvSpPr>
          <p:spPr>
            <a:xfrm>
              <a:off x="168636" y="6094330"/>
              <a:ext cx="3082467" cy="51275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239933" y="6155352"/>
              <a:ext cx="2911573" cy="449785"/>
              <a:chOff x="142969" y="5964517"/>
              <a:chExt cx="2911573" cy="449785"/>
            </a:xfrm>
          </p:grpSpPr>
          <p:pic>
            <p:nvPicPr>
              <p:cNvPr id="49" name="그림 4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6674" y="5973604"/>
                <a:ext cx="246695" cy="246695"/>
              </a:xfrm>
              <a:prstGeom prst="rect">
                <a:avLst/>
              </a:prstGeom>
            </p:spPr>
          </p:pic>
          <p:pic>
            <p:nvPicPr>
              <p:cNvPr id="50" name="그림 49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16" y="5984604"/>
                <a:ext cx="224695" cy="224695"/>
              </a:xfrm>
              <a:prstGeom prst="rect">
                <a:avLst/>
              </a:prstGeom>
            </p:spPr>
          </p:pic>
          <p:pic>
            <p:nvPicPr>
              <p:cNvPr id="51" name="그림 50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8871" y="5964517"/>
                <a:ext cx="264869" cy="264869"/>
              </a:xfrm>
              <a:prstGeom prst="rect">
                <a:avLst/>
              </a:prstGeom>
            </p:spPr>
          </p:pic>
          <p:pic>
            <p:nvPicPr>
              <p:cNvPr id="52" name="그림 51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8757" y="5967066"/>
                <a:ext cx="259771" cy="259771"/>
              </a:xfrm>
              <a:prstGeom prst="rect">
                <a:avLst/>
              </a:prstGeom>
            </p:spPr>
          </p:pic>
          <p:sp>
            <p:nvSpPr>
              <p:cNvPr id="53" name="Like">
                <a:extLst>
                  <a:ext uri="{FF2B5EF4-FFF2-40B4-BE49-F238E27FC236}">
                    <a16:creationId xmlns:a16="http://schemas.microsoft.com/office/drawing/2014/main" xmlns="" id="{AEE5A28C-3F25-41F4-B8BB-B2936185E8A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111515" y="5986927"/>
                <a:ext cx="249208" cy="220048"/>
              </a:xfrm>
              <a:custGeom>
                <a:avLst/>
                <a:gdLst>
                  <a:gd name="T0" fmla="*/ 174 w 614"/>
                  <a:gd name="T1" fmla="*/ 0 h 538"/>
                  <a:gd name="T2" fmla="*/ 0 w 614"/>
                  <a:gd name="T3" fmla="*/ 174 h 538"/>
                  <a:gd name="T4" fmla="*/ 299 w 614"/>
                  <a:gd name="T5" fmla="*/ 531 h 538"/>
                  <a:gd name="T6" fmla="*/ 307 w 614"/>
                  <a:gd name="T7" fmla="*/ 538 h 538"/>
                  <a:gd name="T8" fmla="*/ 315 w 614"/>
                  <a:gd name="T9" fmla="*/ 531 h 538"/>
                  <a:gd name="T10" fmla="*/ 614 w 614"/>
                  <a:gd name="T11" fmla="*/ 174 h 538"/>
                  <a:gd name="T12" fmla="*/ 440 w 614"/>
                  <a:gd name="T13" fmla="*/ 0 h 538"/>
                  <a:gd name="T14" fmla="*/ 307 w 614"/>
                  <a:gd name="T15" fmla="*/ 65 h 538"/>
                  <a:gd name="T16" fmla="*/ 174 w 614"/>
                  <a:gd name="T17" fmla="*/ 0 h 538"/>
                  <a:gd name="T18" fmla="*/ 174 w 614"/>
                  <a:gd name="T19" fmla="*/ 27 h 538"/>
                  <a:gd name="T20" fmla="*/ 296 w 614"/>
                  <a:gd name="T21" fmla="*/ 93 h 538"/>
                  <a:gd name="T22" fmla="*/ 307 w 614"/>
                  <a:gd name="T23" fmla="*/ 110 h 538"/>
                  <a:gd name="T24" fmla="*/ 318 w 614"/>
                  <a:gd name="T25" fmla="*/ 93 h 538"/>
                  <a:gd name="T26" fmla="*/ 440 w 614"/>
                  <a:gd name="T27" fmla="*/ 27 h 538"/>
                  <a:gd name="T28" fmla="*/ 587 w 614"/>
                  <a:gd name="T29" fmla="*/ 174 h 538"/>
                  <a:gd name="T30" fmla="*/ 307 w 614"/>
                  <a:gd name="T31" fmla="*/ 504 h 538"/>
                  <a:gd name="T32" fmla="*/ 27 w 614"/>
                  <a:gd name="T33" fmla="*/ 174 h 538"/>
                  <a:gd name="T34" fmla="*/ 174 w 614"/>
                  <a:gd name="T35" fmla="*/ 27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4" h="538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371"/>
                      <a:pt x="223" y="468"/>
                      <a:pt x="299" y="531"/>
                    </a:cubicBezTo>
                    <a:lnTo>
                      <a:pt x="307" y="538"/>
                    </a:lnTo>
                    <a:lnTo>
                      <a:pt x="315" y="531"/>
                    </a:lnTo>
                    <a:cubicBezTo>
                      <a:pt x="391" y="468"/>
                      <a:pt x="614" y="371"/>
                      <a:pt x="614" y="174"/>
                    </a:cubicBezTo>
                    <a:cubicBezTo>
                      <a:pt x="614" y="78"/>
                      <a:pt x="536" y="0"/>
                      <a:pt x="440" y="0"/>
                    </a:cubicBezTo>
                    <a:cubicBezTo>
                      <a:pt x="386" y="0"/>
                      <a:pt x="339" y="26"/>
                      <a:pt x="307" y="65"/>
                    </a:cubicBezTo>
                    <a:cubicBezTo>
                      <a:pt x="275" y="26"/>
                      <a:pt x="228" y="0"/>
                      <a:pt x="174" y="0"/>
                    </a:cubicBezTo>
                    <a:close/>
                    <a:moveTo>
                      <a:pt x="174" y="27"/>
                    </a:moveTo>
                    <a:cubicBezTo>
                      <a:pt x="225" y="27"/>
                      <a:pt x="269" y="53"/>
                      <a:pt x="296" y="93"/>
                    </a:cubicBezTo>
                    <a:lnTo>
                      <a:pt x="307" y="110"/>
                    </a:lnTo>
                    <a:lnTo>
                      <a:pt x="318" y="93"/>
                    </a:lnTo>
                    <a:cubicBezTo>
                      <a:pt x="344" y="53"/>
                      <a:pt x="389" y="27"/>
                      <a:pt x="440" y="27"/>
                    </a:cubicBezTo>
                    <a:cubicBezTo>
                      <a:pt x="521" y="27"/>
                      <a:pt x="587" y="93"/>
                      <a:pt x="587" y="174"/>
                    </a:cubicBezTo>
                    <a:cubicBezTo>
                      <a:pt x="587" y="346"/>
                      <a:pt x="395" y="435"/>
                      <a:pt x="307" y="504"/>
                    </a:cubicBezTo>
                    <a:cubicBezTo>
                      <a:pt x="219" y="435"/>
                      <a:pt x="27" y="346"/>
                      <a:pt x="27" y="174"/>
                    </a:cubicBezTo>
                    <a:cubicBezTo>
                      <a:pt x="27" y="93"/>
                      <a:pt x="92" y="27"/>
                      <a:pt x="174" y="27"/>
                    </a:cubicBez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1493448" y="6198858"/>
                <a:ext cx="28725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홈</a:t>
                </a:r>
                <a:endParaRPr lang="ko-KR" altLang="en-US" sz="800" dirty="0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1953773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관심상품</a:t>
                </a:r>
                <a:endParaRPr lang="ko-KR" altLang="en-US" sz="800" dirty="0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2664691" y="6198858"/>
                <a:ext cx="389851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마이</a:t>
                </a:r>
                <a:endParaRPr lang="ko-KR" altLang="en-US" sz="800" dirty="0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725346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마이장부</a:t>
                </a:r>
                <a:endParaRPr lang="ko-KR" altLang="en-US" sz="800" dirty="0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142969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카테고리</a:t>
                </a:r>
                <a:endParaRPr lang="ko-KR" altLang="en-US" sz="800" dirty="0"/>
              </a:p>
            </p:txBody>
          </p:sp>
        </p:grpSp>
      </p:grpSp>
      <p:grpSp>
        <p:nvGrpSpPr>
          <p:cNvPr id="65" name="그룹 64"/>
          <p:cNvGrpSpPr/>
          <p:nvPr/>
        </p:nvGrpSpPr>
        <p:grpSpPr>
          <a:xfrm>
            <a:off x="3483020" y="5881550"/>
            <a:ext cx="3082467" cy="512759"/>
            <a:chOff x="168636" y="6094330"/>
            <a:chExt cx="3082467" cy="512759"/>
          </a:xfrm>
        </p:grpSpPr>
        <p:sp>
          <p:nvSpPr>
            <p:cNvPr id="66" name="직사각형 65"/>
            <p:cNvSpPr/>
            <p:nvPr/>
          </p:nvSpPr>
          <p:spPr>
            <a:xfrm>
              <a:off x="168636" y="6094330"/>
              <a:ext cx="3082467" cy="51275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7" name="그룹 66"/>
            <p:cNvGrpSpPr/>
            <p:nvPr/>
          </p:nvGrpSpPr>
          <p:grpSpPr>
            <a:xfrm>
              <a:off x="239933" y="6155352"/>
              <a:ext cx="2911573" cy="449785"/>
              <a:chOff x="142969" y="5964517"/>
              <a:chExt cx="2911573" cy="449785"/>
            </a:xfrm>
          </p:grpSpPr>
          <p:pic>
            <p:nvPicPr>
              <p:cNvPr id="68" name="그림 6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6674" y="5973604"/>
                <a:ext cx="246695" cy="246695"/>
              </a:xfrm>
              <a:prstGeom prst="rect">
                <a:avLst/>
              </a:prstGeom>
            </p:spPr>
          </p:pic>
          <p:pic>
            <p:nvPicPr>
              <p:cNvPr id="69" name="그림 6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16" y="5984604"/>
                <a:ext cx="224695" cy="224695"/>
              </a:xfrm>
              <a:prstGeom prst="rect">
                <a:avLst/>
              </a:prstGeom>
            </p:spPr>
          </p:pic>
          <p:pic>
            <p:nvPicPr>
              <p:cNvPr id="70" name="그림 69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8871" y="5964517"/>
                <a:ext cx="264869" cy="264869"/>
              </a:xfrm>
              <a:prstGeom prst="rect">
                <a:avLst/>
              </a:prstGeom>
            </p:spPr>
          </p:pic>
          <p:pic>
            <p:nvPicPr>
              <p:cNvPr id="71" name="그림 70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8757" y="5967066"/>
                <a:ext cx="259771" cy="259771"/>
              </a:xfrm>
              <a:prstGeom prst="rect">
                <a:avLst/>
              </a:prstGeom>
            </p:spPr>
          </p:pic>
          <p:sp>
            <p:nvSpPr>
              <p:cNvPr id="72" name="Like">
                <a:extLst>
                  <a:ext uri="{FF2B5EF4-FFF2-40B4-BE49-F238E27FC236}">
                    <a16:creationId xmlns:a16="http://schemas.microsoft.com/office/drawing/2014/main" xmlns="" id="{AEE5A28C-3F25-41F4-B8BB-B2936185E8A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111515" y="5986927"/>
                <a:ext cx="249208" cy="220048"/>
              </a:xfrm>
              <a:custGeom>
                <a:avLst/>
                <a:gdLst>
                  <a:gd name="T0" fmla="*/ 174 w 614"/>
                  <a:gd name="T1" fmla="*/ 0 h 538"/>
                  <a:gd name="T2" fmla="*/ 0 w 614"/>
                  <a:gd name="T3" fmla="*/ 174 h 538"/>
                  <a:gd name="T4" fmla="*/ 299 w 614"/>
                  <a:gd name="T5" fmla="*/ 531 h 538"/>
                  <a:gd name="T6" fmla="*/ 307 w 614"/>
                  <a:gd name="T7" fmla="*/ 538 h 538"/>
                  <a:gd name="T8" fmla="*/ 315 w 614"/>
                  <a:gd name="T9" fmla="*/ 531 h 538"/>
                  <a:gd name="T10" fmla="*/ 614 w 614"/>
                  <a:gd name="T11" fmla="*/ 174 h 538"/>
                  <a:gd name="T12" fmla="*/ 440 w 614"/>
                  <a:gd name="T13" fmla="*/ 0 h 538"/>
                  <a:gd name="T14" fmla="*/ 307 w 614"/>
                  <a:gd name="T15" fmla="*/ 65 h 538"/>
                  <a:gd name="T16" fmla="*/ 174 w 614"/>
                  <a:gd name="T17" fmla="*/ 0 h 538"/>
                  <a:gd name="T18" fmla="*/ 174 w 614"/>
                  <a:gd name="T19" fmla="*/ 27 h 538"/>
                  <a:gd name="T20" fmla="*/ 296 w 614"/>
                  <a:gd name="T21" fmla="*/ 93 h 538"/>
                  <a:gd name="T22" fmla="*/ 307 w 614"/>
                  <a:gd name="T23" fmla="*/ 110 h 538"/>
                  <a:gd name="T24" fmla="*/ 318 w 614"/>
                  <a:gd name="T25" fmla="*/ 93 h 538"/>
                  <a:gd name="T26" fmla="*/ 440 w 614"/>
                  <a:gd name="T27" fmla="*/ 27 h 538"/>
                  <a:gd name="T28" fmla="*/ 587 w 614"/>
                  <a:gd name="T29" fmla="*/ 174 h 538"/>
                  <a:gd name="T30" fmla="*/ 307 w 614"/>
                  <a:gd name="T31" fmla="*/ 504 h 538"/>
                  <a:gd name="T32" fmla="*/ 27 w 614"/>
                  <a:gd name="T33" fmla="*/ 174 h 538"/>
                  <a:gd name="T34" fmla="*/ 174 w 614"/>
                  <a:gd name="T35" fmla="*/ 27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4" h="538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371"/>
                      <a:pt x="223" y="468"/>
                      <a:pt x="299" y="531"/>
                    </a:cubicBezTo>
                    <a:lnTo>
                      <a:pt x="307" y="538"/>
                    </a:lnTo>
                    <a:lnTo>
                      <a:pt x="315" y="531"/>
                    </a:lnTo>
                    <a:cubicBezTo>
                      <a:pt x="391" y="468"/>
                      <a:pt x="614" y="371"/>
                      <a:pt x="614" y="174"/>
                    </a:cubicBezTo>
                    <a:cubicBezTo>
                      <a:pt x="614" y="78"/>
                      <a:pt x="536" y="0"/>
                      <a:pt x="440" y="0"/>
                    </a:cubicBezTo>
                    <a:cubicBezTo>
                      <a:pt x="386" y="0"/>
                      <a:pt x="339" y="26"/>
                      <a:pt x="307" y="65"/>
                    </a:cubicBezTo>
                    <a:cubicBezTo>
                      <a:pt x="275" y="26"/>
                      <a:pt x="228" y="0"/>
                      <a:pt x="174" y="0"/>
                    </a:cubicBezTo>
                    <a:close/>
                    <a:moveTo>
                      <a:pt x="174" y="27"/>
                    </a:moveTo>
                    <a:cubicBezTo>
                      <a:pt x="225" y="27"/>
                      <a:pt x="269" y="53"/>
                      <a:pt x="296" y="93"/>
                    </a:cubicBezTo>
                    <a:lnTo>
                      <a:pt x="307" y="110"/>
                    </a:lnTo>
                    <a:lnTo>
                      <a:pt x="318" y="93"/>
                    </a:lnTo>
                    <a:cubicBezTo>
                      <a:pt x="344" y="53"/>
                      <a:pt x="389" y="27"/>
                      <a:pt x="440" y="27"/>
                    </a:cubicBezTo>
                    <a:cubicBezTo>
                      <a:pt x="521" y="27"/>
                      <a:pt x="587" y="93"/>
                      <a:pt x="587" y="174"/>
                    </a:cubicBezTo>
                    <a:cubicBezTo>
                      <a:pt x="587" y="346"/>
                      <a:pt x="395" y="435"/>
                      <a:pt x="307" y="504"/>
                    </a:cubicBezTo>
                    <a:cubicBezTo>
                      <a:pt x="219" y="435"/>
                      <a:pt x="27" y="346"/>
                      <a:pt x="27" y="174"/>
                    </a:cubicBezTo>
                    <a:cubicBezTo>
                      <a:pt x="27" y="93"/>
                      <a:pt x="92" y="27"/>
                      <a:pt x="174" y="27"/>
                    </a:cubicBez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1493448" y="6198858"/>
                <a:ext cx="28725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홈</a:t>
                </a:r>
                <a:endParaRPr lang="ko-KR" altLang="en-US" sz="800" dirty="0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1953773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관심상품</a:t>
                </a:r>
                <a:endParaRPr lang="ko-KR" altLang="en-US" sz="800" dirty="0"/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2664691" y="6198858"/>
                <a:ext cx="389851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마이</a:t>
                </a:r>
                <a:endParaRPr lang="ko-KR" altLang="en-US" sz="800" dirty="0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725346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마이장부</a:t>
                </a:r>
                <a:endParaRPr lang="ko-KR" altLang="en-US" sz="800" dirty="0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142969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카테고리</a:t>
                </a:r>
                <a:endParaRPr lang="ko-KR" altLang="en-US" sz="800" dirty="0"/>
              </a:p>
            </p:txBody>
          </p:sp>
        </p:grpSp>
      </p:grpSp>
      <p:grpSp>
        <p:nvGrpSpPr>
          <p:cNvPr id="92" name="그룹 91"/>
          <p:cNvGrpSpPr/>
          <p:nvPr/>
        </p:nvGrpSpPr>
        <p:grpSpPr>
          <a:xfrm>
            <a:off x="3561917" y="779293"/>
            <a:ext cx="2903973" cy="226591"/>
            <a:chOff x="252703" y="735271"/>
            <a:chExt cx="2903973" cy="226591"/>
          </a:xfrm>
        </p:grpSpPr>
        <p:sp>
          <p:nvSpPr>
            <p:cNvPr id="93" name="갈매기형 수장 92"/>
            <p:cNvSpPr/>
            <p:nvPr/>
          </p:nvSpPr>
          <p:spPr>
            <a:xfrm flipH="1">
              <a:off x="252703" y="779293"/>
              <a:ext cx="106968" cy="138546"/>
            </a:xfrm>
            <a:prstGeom prst="chevron">
              <a:avLst>
                <a:gd name="adj" fmla="val 785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935443" y="735271"/>
              <a:ext cx="1551011" cy="226591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algn="ctr"/>
              <a:r>
                <a:rPr lang="ko-KR" altLang="en-US" sz="1000" b="1" dirty="0" smtClean="0">
                  <a:latin typeface="+mn-ea"/>
                </a:rPr>
                <a:t>배송</a:t>
              </a:r>
              <a:r>
                <a:rPr lang="en-US" altLang="ko-KR" sz="1000" b="1" dirty="0" smtClean="0">
                  <a:latin typeface="+mn-ea"/>
                </a:rPr>
                <a:t>/</a:t>
              </a:r>
              <a:r>
                <a:rPr lang="ko-KR" altLang="en-US" sz="1000" b="1" dirty="0" smtClean="0">
                  <a:latin typeface="+mn-ea"/>
                </a:rPr>
                <a:t>결제 안내</a:t>
              </a:r>
              <a:endParaRPr lang="ko-KR" altLang="en-US" sz="1000" b="1" dirty="0">
                <a:latin typeface="+mn-ea"/>
              </a:endParaRPr>
            </a:p>
          </p:txBody>
        </p:sp>
        <p:pic>
          <p:nvPicPr>
            <p:cNvPr id="95" name="그림 9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59311" y="739085"/>
              <a:ext cx="235804" cy="218962"/>
            </a:xfrm>
            <a:prstGeom prst="rect">
              <a:avLst/>
            </a:prstGeom>
          </p:spPr>
        </p:pic>
        <p:grpSp>
          <p:nvGrpSpPr>
            <p:cNvPr id="96" name="그룹 95"/>
            <p:cNvGrpSpPr/>
            <p:nvPr/>
          </p:nvGrpSpPr>
          <p:grpSpPr>
            <a:xfrm>
              <a:off x="2942538" y="759974"/>
              <a:ext cx="214138" cy="177185"/>
              <a:chOff x="3007810" y="776345"/>
              <a:chExt cx="214138" cy="177185"/>
            </a:xfrm>
          </p:grpSpPr>
          <p:pic>
            <p:nvPicPr>
              <p:cNvPr id="97" name="그림 9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07810" y="779534"/>
                <a:ext cx="173996" cy="173996"/>
              </a:xfrm>
              <a:prstGeom prst="rect">
                <a:avLst/>
              </a:prstGeom>
            </p:spPr>
          </p:pic>
          <p:sp>
            <p:nvSpPr>
              <p:cNvPr id="98" name="타원 97">
                <a:extLst>
                  <a:ext uri="{FF2B5EF4-FFF2-40B4-BE49-F238E27FC236}">
                    <a16:creationId xmlns="" xmlns:a16="http://schemas.microsoft.com/office/drawing/2014/main" id="{C4C92CD1-5590-46D7-906B-93F6B92B795D}"/>
                  </a:ext>
                </a:extLst>
              </p:cNvPr>
              <p:cNvSpPr/>
              <p:nvPr/>
            </p:nvSpPr>
            <p:spPr>
              <a:xfrm>
                <a:off x="3085892" y="776345"/>
                <a:ext cx="136056" cy="11877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600" b="1" dirty="0" smtClean="0">
                    <a:latin typeface="+mn-ea"/>
                  </a:rPr>
                  <a:t>1</a:t>
                </a:r>
                <a:endParaRPr lang="ko-KR" altLang="en-US" sz="600" b="1" dirty="0">
                  <a:latin typeface="+mn-ea"/>
                </a:endParaRPr>
              </a:p>
            </p:txBody>
          </p:sp>
        </p:grpSp>
      </p:grpSp>
      <p:graphicFrame>
        <p:nvGraphicFramePr>
          <p:cNvPr id="113" name="표 112">
            <a:extLst>
              <a:ext uri="{FF2B5EF4-FFF2-40B4-BE49-F238E27FC236}">
                <a16:creationId xmlns="" xmlns:a16="http://schemas.microsoft.com/office/drawing/2014/main" id="{2B247CD9-7F7D-1127-19CA-60F0BF73A5D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1755" y="1652183"/>
          <a:ext cx="2903974" cy="1327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737">
                  <a:extLst>
                    <a:ext uri="{9D8B030D-6E8A-4147-A177-3AD203B41FA5}">
                      <a16:colId xmlns="" xmlns:a16="http://schemas.microsoft.com/office/drawing/2014/main" val="4116621800"/>
                    </a:ext>
                  </a:extLst>
                </a:gridCol>
                <a:gridCol w="1857237"/>
              </a:tblGrid>
              <a:tr h="2305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배송업체</a:t>
                      </a:r>
                      <a:endParaRPr lang="en-US" altLang="ko-KR" sz="800" b="1" spc="-5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제이더블유중외제약</a:t>
                      </a:r>
                      <a:endParaRPr lang="en-US" altLang="ko-KR" sz="800" b="0" spc="-5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85547393"/>
                  </a:ext>
                </a:extLst>
              </a:tr>
              <a:tr h="2095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최소 주문금액</a:t>
                      </a:r>
                      <a:endParaRPr lang="ko-KR" altLang="en-US" sz="800" b="1" spc="-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10</a:t>
                      </a:r>
                      <a:r>
                        <a:rPr lang="ko-KR" altLang="en-US" sz="800" b="0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만원</a:t>
                      </a:r>
                      <a:endParaRPr lang="ko-KR" altLang="en-US" sz="800" b="0" spc="-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95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배송지역</a:t>
                      </a:r>
                      <a:endParaRPr lang="ko-KR" altLang="en-US" sz="800" b="1" spc="-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서울</a:t>
                      </a:r>
                      <a:r>
                        <a:rPr lang="en-US" altLang="ko-KR" sz="800" b="0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/</a:t>
                      </a:r>
                      <a:r>
                        <a:rPr lang="ko-KR" altLang="en-US" sz="800" b="0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경기</a:t>
                      </a:r>
                      <a:r>
                        <a:rPr lang="en-US" altLang="ko-KR" sz="800" b="0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/</a:t>
                      </a:r>
                      <a:r>
                        <a:rPr lang="ko-KR" altLang="en-US" sz="800" b="0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인천</a:t>
                      </a:r>
                      <a:endParaRPr lang="ko-KR" altLang="en-US" sz="800" b="0" spc="-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95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주문시간</a:t>
                      </a:r>
                      <a:endParaRPr lang="ko-KR" altLang="en-US" sz="800" b="1" spc="-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0</a:t>
                      </a:r>
                      <a:r>
                        <a:rPr lang="ko-KR" altLang="en-US" sz="800" b="0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시 </a:t>
                      </a:r>
                      <a:r>
                        <a:rPr lang="en-US" altLang="ko-KR" sz="800" b="0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~ 24</a:t>
                      </a:r>
                      <a:r>
                        <a:rPr lang="ko-KR" altLang="en-US" sz="800" b="0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시</a:t>
                      </a:r>
                      <a:endParaRPr lang="ko-KR" altLang="en-US" sz="800" b="0" spc="-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95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배송완료시간</a:t>
                      </a:r>
                      <a:endParaRPr lang="ko-KR" altLang="en-US" sz="800" b="1" spc="-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익일 </a:t>
                      </a:r>
                      <a:r>
                        <a:rPr lang="en-US" altLang="ko-KR" sz="800" b="0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18</a:t>
                      </a:r>
                      <a:r>
                        <a:rPr lang="ko-KR" altLang="en-US" sz="800" b="0" spc="-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시 이전</a:t>
                      </a:r>
                      <a:endParaRPr lang="ko-KR" altLang="en-US" sz="800" b="0" spc="-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08294" y="5669073"/>
            <a:ext cx="195814" cy="352275"/>
          </a:xfrm>
          <a:prstGeom prst="rect">
            <a:avLst/>
          </a:prstGeom>
          <a:noFill/>
        </p:spPr>
        <p:txBody>
          <a:bodyPr vert="eaVert" wrap="square" lIns="36000" tIns="36000" rIns="36000" bIns="36000" rtlCol="0" anchor="ctr" anchorCtr="0">
            <a:spAutoFit/>
          </a:bodyPr>
          <a:lstStyle/>
          <a:p>
            <a:r>
              <a:rPr lang="en-US" altLang="ko-KR" sz="800" b="1" dirty="0" smtClean="0">
                <a:latin typeface="+mn-ea"/>
              </a:rPr>
              <a:t>…</a:t>
            </a:r>
            <a:endParaRPr lang="ko-KR" altLang="en-US" sz="800" b="1" dirty="0">
              <a:latin typeface="+mn-ea"/>
            </a:endParaRPr>
          </a:p>
        </p:txBody>
      </p:sp>
      <p:graphicFrame>
        <p:nvGraphicFramePr>
          <p:cNvPr id="101" name="표 100">
            <a:extLst>
              <a:ext uri="{FF2B5EF4-FFF2-40B4-BE49-F238E27FC236}">
                <a16:creationId xmlns="" xmlns:a16="http://schemas.microsoft.com/office/drawing/2014/main" id="{A6646BBB-E691-15A1-AEA7-64C1D246080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6897" y="1026212"/>
          <a:ext cx="3070038" cy="262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5019">
                  <a:extLst>
                    <a:ext uri="{9D8B030D-6E8A-4147-A177-3AD203B41FA5}">
                      <a16:colId xmlns="" xmlns:a16="http://schemas.microsoft.com/office/drawing/2014/main" val="4116621800"/>
                    </a:ext>
                  </a:extLst>
                </a:gridCol>
                <a:gridCol w="1535019">
                  <a:extLst>
                    <a:ext uri="{9D8B030D-6E8A-4147-A177-3AD203B41FA5}">
                      <a16:colId xmlns="" xmlns:a16="http://schemas.microsoft.com/office/drawing/2014/main" val="1877628278"/>
                    </a:ext>
                  </a:extLst>
                </a:gridCol>
              </a:tblGrid>
              <a:tr h="2627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배송안내</a:t>
                      </a:r>
                      <a:endParaRPr lang="ko-KR" altLang="en-US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결제안내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55144410"/>
                  </a:ext>
                </a:extLst>
              </a:tr>
            </a:tbl>
          </a:graphicData>
        </a:graphic>
      </p:graphicFrame>
      <p:sp>
        <p:nvSpPr>
          <p:cNvPr id="128" name="TextBox 127"/>
          <p:cNvSpPr txBox="1"/>
          <p:nvPr/>
        </p:nvSpPr>
        <p:spPr>
          <a:xfrm>
            <a:off x="235765" y="3029566"/>
            <a:ext cx="30604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※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배송 예정일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 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: 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결제 후 익일 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~ 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차익일 배송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토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 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일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 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공휴일 제외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   </a:t>
            </a:r>
          </a:p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※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직배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 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: 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결제 후 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익일 배송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토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 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일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 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공휴일 제외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※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택배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 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: 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결제 후 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익일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~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차익일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 배송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일요일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공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휴일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 제외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 </a:t>
            </a:r>
          </a:p>
          <a:p>
            <a:pPr>
              <a:lnSpc>
                <a:spcPct val="150000"/>
              </a:lnSpc>
            </a:pP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※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배송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 사정에 따라 시간은 변경될 수 있습니다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   </a:t>
            </a:r>
            <a:endParaRPr lang="ko-KR" altLang="en-US" sz="7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="" xmlns:a16="http://schemas.microsoft.com/office/drawing/2014/main" id="{CDFACA92-578B-A2E4-6183-BB55B98095C8}"/>
              </a:ext>
            </a:extLst>
          </p:cNvPr>
          <p:cNvSpPr txBox="1"/>
          <p:nvPr/>
        </p:nvSpPr>
        <p:spPr>
          <a:xfrm>
            <a:off x="176897" y="3919324"/>
            <a:ext cx="1696605" cy="21544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ko-KR" altLang="en-US" sz="800" b="1" err="1" smtClean="0"/>
              <a:t>입점사별</a:t>
            </a:r>
            <a:r>
              <a:rPr lang="ko-KR" altLang="en-US" sz="800" b="1" dirty="0" smtClean="0"/>
              <a:t> 배송정책</a:t>
            </a:r>
            <a:endParaRPr lang="ko-KR" altLang="en-US" b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240352" y="4160830"/>
            <a:ext cx="2916324" cy="1392406"/>
            <a:chOff x="240352" y="4160830"/>
            <a:chExt cx="2916324" cy="1392406"/>
          </a:xfrm>
        </p:grpSpPr>
        <p:sp>
          <p:nvSpPr>
            <p:cNvPr id="130" name="모서리가 둥근 직사각형 129"/>
            <p:cNvSpPr/>
            <p:nvPr/>
          </p:nvSpPr>
          <p:spPr>
            <a:xfrm>
              <a:off x="240352" y="4160830"/>
              <a:ext cx="2916324" cy="1392406"/>
            </a:xfrm>
            <a:prstGeom prst="roundRect">
              <a:avLst>
                <a:gd name="adj" fmla="val 5213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21475" y="4248904"/>
              <a:ext cx="14230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입점사명</a:t>
              </a:r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321474" y="4566003"/>
              <a:ext cx="257364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에디터에 등록된 배송정책 내용 노출</a:t>
              </a:r>
            </a:p>
          </p:txBody>
        </p:sp>
      </p:grpSp>
      <p:sp>
        <p:nvSpPr>
          <p:cNvPr id="134" name="타원 133">
            <a:extLst>
              <a:ext uri="{FF2B5EF4-FFF2-40B4-BE49-F238E27FC236}">
                <a16:creationId xmlns="" xmlns:a16="http://schemas.microsoft.com/office/drawing/2014/main" id="{C4C92CD1-5590-46D7-906B-93F6B92B795D}"/>
              </a:ext>
            </a:extLst>
          </p:cNvPr>
          <p:cNvSpPr/>
          <p:nvPr/>
        </p:nvSpPr>
        <p:spPr>
          <a:xfrm>
            <a:off x="-2936" y="1401253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35" name="타원 134">
            <a:extLst>
              <a:ext uri="{FF2B5EF4-FFF2-40B4-BE49-F238E27FC236}">
                <a16:creationId xmlns="" xmlns:a16="http://schemas.microsoft.com/office/drawing/2014/main" id="{C4C92CD1-5590-46D7-906B-93F6B92B795D}"/>
              </a:ext>
            </a:extLst>
          </p:cNvPr>
          <p:cNvSpPr/>
          <p:nvPr/>
        </p:nvSpPr>
        <p:spPr>
          <a:xfrm>
            <a:off x="19765" y="3931799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2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="" xmlns:a16="http://schemas.microsoft.com/office/drawing/2014/main" id="{CDFACA92-578B-A2E4-6183-BB55B98095C8}"/>
              </a:ext>
            </a:extLst>
          </p:cNvPr>
          <p:cNvSpPr txBox="1"/>
          <p:nvPr/>
        </p:nvSpPr>
        <p:spPr>
          <a:xfrm>
            <a:off x="3500919" y="1411129"/>
            <a:ext cx="747575" cy="21544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ko-KR" altLang="en-US" sz="800" b="1" dirty="0" smtClean="0"/>
              <a:t>결제안내</a:t>
            </a:r>
            <a:endParaRPr lang="ko-KR" altLang="en-US" b="1" dirty="0"/>
          </a:p>
        </p:txBody>
      </p:sp>
      <p:sp>
        <p:nvSpPr>
          <p:cNvPr id="138" name="TextBox 137"/>
          <p:cNvSpPr txBox="1"/>
          <p:nvPr/>
        </p:nvSpPr>
        <p:spPr>
          <a:xfrm>
            <a:off x="5052328" y="5200961"/>
            <a:ext cx="195814" cy="352275"/>
          </a:xfrm>
          <a:prstGeom prst="rect">
            <a:avLst/>
          </a:prstGeom>
          <a:noFill/>
        </p:spPr>
        <p:txBody>
          <a:bodyPr vert="eaVert" wrap="square" lIns="36000" tIns="36000" rIns="36000" bIns="36000" rtlCol="0" anchor="ctr" anchorCtr="0">
            <a:spAutoFit/>
          </a:bodyPr>
          <a:lstStyle/>
          <a:p>
            <a:r>
              <a:rPr lang="en-US" altLang="ko-KR" sz="800" b="1" dirty="0" smtClean="0">
                <a:latin typeface="+mn-ea"/>
              </a:rPr>
              <a:t>…</a:t>
            </a:r>
            <a:endParaRPr lang="ko-KR" altLang="en-US" sz="800" b="1" dirty="0">
              <a:latin typeface="+mn-ea"/>
            </a:endParaRPr>
          </a:p>
        </p:txBody>
      </p:sp>
      <p:graphicFrame>
        <p:nvGraphicFramePr>
          <p:cNvPr id="139" name="표 138">
            <a:extLst>
              <a:ext uri="{FF2B5EF4-FFF2-40B4-BE49-F238E27FC236}">
                <a16:creationId xmlns="" xmlns:a16="http://schemas.microsoft.com/office/drawing/2014/main" id="{A6646BBB-E691-15A1-AEA7-64C1D246080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539992" y="1026212"/>
          <a:ext cx="3070038" cy="262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5019">
                  <a:extLst>
                    <a:ext uri="{9D8B030D-6E8A-4147-A177-3AD203B41FA5}">
                      <a16:colId xmlns="" xmlns:a16="http://schemas.microsoft.com/office/drawing/2014/main" val="4116621800"/>
                    </a:ext>
                  </a:extLst>
                </a:gridCol>
                <a:gridCol w="1535019">
                  <a:extLst>
                    <a:ext uri="{9D8B030D-6E8A-4147-A177-3AD203B41FA5}">
                      <a16:colId xmlns="" xmlns:a16="http://schemas.microsoft.com/office/drawing/2014/main" val="1877628278"/>
                    </a:ext>
                  </a:extLst>
                </a:gridCol>
              </a:tblGrid>
              <a:tr h="2627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배송안내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결제안내</a:t>
                      </a:r>
                      <a:endParaRPr lang="ko-KR" altLang="en-US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55144410"/>
                  </a:ext>
                </a:extLst>
              </a:tr>
            </a:tbl>
          </a:graphicData>
        </a:graphic>
      </p:graphicFrame>
      <p:sp>
        <p:nvSpPr>
          <p:cNvPr id="141" name="TextBox 140">
            <a:extLst>
              <a:ext uri="{FF2B5EF4-FFF2-40B4-BE49-F238E27FC236}">
                <a16:creationId xmlns="" xmlns:a16="http://schemas.microsoft.com/office/drawing/2014/main" id="{CDFACA92-578B-A2E4-6183-BB55B98095C8}"/>
              </a:ext>
            </a:extLst>
          </p:cNvPr>
          <p:cNvSpPr txBox="1"/>
          <p:nvPr/>
        </p:nvSpPr>
        <p:spPr>
          <a:xfrm>
            <a:off x="3539992" y="4009258"/>
            <a:ext cx="1696605" cy="21544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ko-KR" altLang="en-US" sz="800" b="1" dirty="0" err="1" smtClean="0"/>
              <a:t>입점사별</a:t>
            </a:r>
            <a:r>
              <a:rPr lang="ko-KR" altLang="en-US" sz="800" b="1" dirty="0" smtClean="0"/>
              <a:t> 교환</a:t>
            </a:r>
            <a:r>
              <a:rPr lang="en-US" altLang="ko-KR" sz="800" b="1" dirty="0" smtClean="0"/>
              <a:t>/</a:t>
            </a:r>
            <a:r>
              <a:rPr lang="ko-KR" altLang="en-US" sz="800" b="1" dirty="0" smtClean="0"/>
              <a:t>환불정책</a:t>
            </a:r>
            <a:endParaRPr lang="ko-KR" altLang="en-US" b="1" dirty="0"/>
          </a:p>
        </p:txBody>
      </p:sp>
      <p:grpSp>
        <p:nvGrpSpPr>
          <p:cNvPr id="142" name="그룹 141"/>
          <p:cNvGrpSpPr/>
          <p:nvPr/>
        </p:nvGrpSpPr>
        <p:grpSpPr>
          <a:xfrm>
            <a:off x="3603447" y="4250764"/>
            <a:ext cx="2916324" cy="780130"/>
            <a:chOff x="240352" y="4160830"/>
            <a:chExt cx="2916324" cy="780130"/>
          </a:xfrm>
        </p:grpSpPr>
        <p:sp>
          <p:nvSpPr>
            <p:cNvPr id="143" name="모서리가 둥근 직사각형 142"/>
            <p:cNvSpPr/>
            <p:nvPr/>
          </p:nvSpPr>
          <p:spPr>
            <a:xfrm>
              <a:off x="240352" y="4160830"/>
              <a:ext cx="2916324" cy="780130"/>
            </a:xfrm>
            <a:prstGeom prst="roundRect">
              <a:avLst>
                <a:gd name="adj" fmla="val 5213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21475" y="4248904"/>
              <a:ext cx="14230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입점사명</a:t>
              </a:r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321474" y="4566003"/>
              <a:ext cx="257364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에디터에 등록된 배송정책 내용 노출</a:t>
              </a:r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3526049" y="1679408"/>
            <a:ext cx="2993722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00" dirty="0">
                <a:latin typeface="+mn-ea"/>
              </a:rPr>
              <a:t>신용카드 결제를 누르시면 </a:t>
            </a:r>
            <a:r>
              <a:rPr lang="ko-KR" altLang="en-US" sz="700" dirty="0" err="1">
                <a:latin typeface="+mn-ea"/>
                <a:hlinkClick r:id="rId9"/>
              </a:rPr>
              <a:t>이니시스</a:t>
            </a:r>
            <a:r>
              <a:rPr lang="en-US" altLang="ko-KR" sz="700" dirty="0">
                <a:latin typeface="+mn-ea"/>
                <a:hlinkClick r:id="rId9"/>
              </a:rPr>
              <a:t>(www.inicis.com)</a:t>
            </a:r>
            <a:r>
              <a:rPr lang="ko-KR" altLang="en-US" sz="700" dirty="0">
                <a:latin typeface="+mn-ea"/>
              </a:rPr>
              <a:t> 서버를 경유하여 결제하기 위한 신용카드 입력 양식이 나타납니다</a:t>
            </a:r>
            <a:r>
              <a:rPr lang="en-US" altLang="ko-KR" sz="700" dirty="0" smtClean="0">
                <a:latin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00" dirty="0" smtClean="0">
                <a:latin typeface="+mn-ea"/>
              </a:rPr>
              <a:t>이 </a:t>
            </a:r>
            <a:r>
              <a:rPr lang="ko-KR" altLang="en-US" sz="700" dirty="0">
                <a:latin typeface="+mn-ea"/>
              </a:rPr>
              <a:t>입력양식에는 자신의 신용카드 종류</a:t>
            </a:r>
            <a:r>
              <a:rPr lang="en-US" altLang="ko-KR" sz="700" dirty="0">
                <a:latin typeface="+mn-ea"/>
              </a:rPr>
              <a:t>, </a:t>
            </a:r>
            <a:r>
              <a:rPr lang="ko-KR" altLang="en-US" sz="700" dirty="0">
                <a:latin typeface="+mn-ea"/>
              </a:rPr>
              <a:t>카드번호</a:t>
            </a:r>
            <a:r>
              <a:rPr lang="en-US" altLang="ko-KR" sz="700" dirty="0">
                <a:latin typeface="+mn-ea"/>
              </a:rPr>
              <a:t>, </a:t>
            </a:r>
            <a:r>
              <a:rPr lang="ko-KR" altLang="en-US" sz="700" dirty="0">
                <a:latin typeface="+mn-ea"/>
              </a:rPr>
              <a:t>유효기간</a:t>
            </a:r>
            <a:r>
              <a:rPr lang="en-US" altLang="ko-KR" sz="700" dirty="0">
                <a:latin typeface="+mn-ea"/>
              </a:rPr>
              <a:t>, </a:t>
            </a:r>
            <a:r>
              <a:rPr lang="ko-KR" altLang="en-US" sz="700" dirty="0" err="1" smtClean="0">
                <a:latin typeface="+mn-ea"/>
              </a:rPr>
              <a:t>할부개월</a:t>
            </a:r>
            <a:r>
              <a:rPr lang="ko-KR" altLang="en-US" sz="700" dirty="0" smtClean="0">
                <a:latin typeface="+mn-ea"/>
              </a:rPr>
              <a:t> 수를 </a:t>
            </a:r>
            <a:r>
              <a:rPr lang="ko-KR" altLang="en-US" sz="700" dirty="0">
                <a:latin typeface="+mn-ea"/>
              </a:rPr>
              <a:t>입력하고 결제요청을 누르면 결제승인결과와 구입내역이 화면에 나타납니다</a:t>
            </a:r>
            <a:r>
              <a:rPr lang="en-US" altLang="ko-KR" sz="700" dirty="0" smtClean="0">
                <a:latin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00" dirty="0" smtClean="0">
                <a:latin typeface="+mn-ea"/>
              </a:rPr>
              <a:t>이로써 </a:t>
            </a:r>
            <a:r>
              <a:rPr lang="ko-KR" altLang="en-US" sz="700" dirty="0">
                <a:latin typeface="+mn-ea"/>
              </a:rPr>
              <a:t>정상적으로 주문과 결제가 끝나게 됩니다</a:t>
            </a:r>
            <a:r>
              <a:rPr lang="en-US" altLang="ko-KR" sz="700" dirty="0" smtClean="0">
                <a:latin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00" dirty="0" smtClean="0">
                <a:latin typeface="+mn-ea"/>
              </a:rPr>
              <a:t>신용카드와 </a:t>
            </a:r>
            <a:r>
              <a:rPr lang="ko-KR" altLang="en-US" sz="700" dirty="0">
                <a:latin typeface="+mn-ea"/>
              </a:rPr>
              <a:t>관련된 정보는 </a:t>
            </a:r>
            <a:r>
              <a:rPr lang="ko-KR" altLang="en-US" sz="700" dirty="0">
                <a:latin typeface="+mn-ea"/>
                <a:hlinkClick r:id="rId9"/>
              </a:rPr>
              <a:t> </a:t>
            </a:r>
            <a:r>
              <a:rPr lang="ko-KR" altLang="en-US" sz="700" dirty="0" err="1">
                <a:latin typeface="+mn-ea"/>
                <a:hlinkClick r:id="rId9"/>
              </a:rPr>
              <a:t>이니시스</a:t>
            </a:r>
            <a:r>
              <a:rPr lang="en-US" altLang="ko-KR" sz="700" dirty="0">
                <a:latin typeface="+mn-ea"/>
                <a:hlinkClick r:id="rId9"/>
              </a:rPr>
              <a:t>(www.inicis.com) </a:t>
            </a:r>
            <a:r>
              <a:rPr lang="ko-KR" altLang="en-US" sz="700" dirty="0" smtClean="0">
                <a:latin typeface="+mn-ea"/>
              </a:rPr>
              <a:t>에서 </a:t>
            </a:r>
            <a:r>
              <a:rPr lang="ko-KR" altLang="en-US" sz="700" dirty="0">
                <a:latin typeface="+mn-ea"/>
              </a:rPr>
              <a:t>관리하므로 쇼핑몰사업자는 열람을 할 수가 없으니 안심하고 결제하셔도 됩니다</a:t>
            </a:r>
            <a:r>
              <a:rPr lang="en-US" altLang="ko-KR" sz="700" dirty="0" smtClean="0">
                <a:latin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00" dirty="0" smtClean="0">
                <a:latin typeface="+mn-ea"/>
              </a:rPr>
              <a:t>신용카드 결제 후 </a:t>
            </a:r>
            <a:r>
              <a:rPr lang="ko-KR" altLang="en-US" sz="700" dirty="0">
                <a:latin typeface="+mn-ea"/>
              </a:rPr>
              <a:t>취소는 관리자에게 직접전화를 하셔야 가능합니다</a:t>
            </a:r>
            <a:r>
              <a:rPr lang="en-US" altLang="ko-KR" sz="700" dirty="0" smtClean="0">
                <a:latin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00" dirty="0" smtClean="0">
                <a:latin typeface="+mn-ea"/>
              </a:rPr>
              <a:t>기타 </a:t>
            </a:r>
            <a:r>
              <a:rPr lang="ko-KR" altLang="en-US" sz="700" dirty="0">
                <a:latin typeface="+mn-ea"/>
              </a:rPr>
              <a:t>배송에 관한 문의는 </a:t>
            </a:r>
            <a:r>
              <a:rPr lang="en-US" altLang="ko-KR" sz="700" b="1" u="sng" dirty="0" smtClean="0">
                <a:latin typeface="+mn-ea"/>
              </a:rPr>
              <a:t>1:1</a:t>
            </a:r>
            <a:r>
              <a:rPr lang="ko-KR" altLang="en-US" sz="700" b="1" u="sng" dirty="0" smtClean="0">
                <a:latin typeface="+mn-ea"/>
              </a:rPr>
              <a:t>문의</a:t>
            </a:r>
            <a:r>
              <a:rPr lang="ko-KR" altLang="en-US" sz="700" b="1" dirty="0" smtClean="0">
                <a:latin typeface="+mn-ea"/>
              </a:rPr>
              <a:t> </a:t>
            </a:r>
            <a:r>
              <a:rPr lang="ko-KR" altLang="en-US" sz="700" dirty="0" smtClean="0">
                <a:latin typeface="+mn-ea"/>
              </a:rPr>
              <a:t>또는</a:t>
            </a:r>
            <a:r>
              <a:rPr lang="ko-KR" altLang="en-US" sz="700" b="1" dirty="0" smtClean="0">
                <a:latin typeface="+mn-ea"/>
              </a:rPr>
              <a:t> 고객센터</a:t>
            </a:r>
            <a:r>
              <a:rPr lang="en-US" altLang="ko-KR" sz="700" b="1" dirty="0">
                <a:latin typeface="+mn-ea"/>
              </a:rPr>
              <a:t>(</a:t>
            </a:r>
            <a:r>
              <a:rPr lang="en-US" altLang="ko-KR" sz="700" b="1" dirty="0" smtClean="0">
                <a:latin typeface="+mn-ea"/>
              </a:rPr>
              <a:t>02-840-6907)</a:t>
            </a:r>
            <a:r>
              <a:rPr lang="ko-KR" altLang="en-US" sz="700" dirty="0" smtClean="0">
                <a:latin typeface="+mn-ea"/>
              </a:rPr>
              <a:t>로 연락 주시면 </a:t>
            </a:r>
            <a:r>
              <a:rPr lang="ko-KR" altLang="en-US" sz="700" dirty="0">
                <a:latin typeface="+mn-ea"/>
              </a:rPr>
              <a:t>자세히 알려드립니다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 smtClean="0">
              <a:latin typeface="+mn-ea"/>
            </a:endParaRPr>
          </a:p>
        </p:txBody>
      </p:sp>
      <p:sp>
        <p:nvSpPr>
          <p:cNvPr id="148" name="타원 147">
            <a:extLst>
              <a:ext uri="{FF2B5EF4-FFF2-40B4-BE49-F238E27FC236}">
                <a16:creationId xmlns="" xmlns:a16="http://schemas.microsoft.com/office/drawing/2014/main" id="{C4C92CD1-5590-46D7-906B-93F6B92B795D}"/>
              </a:ext>
            </a:extLst>
          </p:cNvPr>
          <p:cNvSpPr/>
          <p:nvPr/>
        </p:nvSpPr>
        <p:spPr>
          <a:xfrm>
            <a:off x="3315616" y="1414284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3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49" name="타원 148">
            <a:extLst>
              <a:ext uri="{FF2B5EF4-FFF2-40B4-BE49-F238E27FC236}">
                <a16:creationId xmlns="" xmlns:a16="http://schemas.microsoft.com/office/drawing/2014/main" id="{C4C92CD1-5590-46D7-906B-93F6B92B795D}"/>
              </a:ext>
            </a:extLst>
          </p:cNvPr>
          <p:cNvSpPr/>
          <p:nvPr/>
        </p:nvSpPr>
        <p:spPr>
          <a:xfrm>
            <a:off x="3414007" y="4013818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4</a:t>
            </a:r>
            <a:endParaRPr lang="ko-KR" altLang="en-US" sz="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55988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1:1 </a:t>
            </a:r>
            <a:r>
              <a:rPr lang="ko-KR" altLang="en-US" dirty="0" smtClean="0"/>
              <a:t>문의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8559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표 56"/>
          <p:cNvGraphicFramePr>
            <a:graphicFrameLocks noGrp="1"/>
          </p:cNvGraphicFramePr>
          <p:nvPr>
            <p:extLst/>
          </p:nvPr>
        </p:nvGraphicFramePr>
        <p:xfrm>
          <a:off x="7724950" y="793910"/>
          <a:ext cx="2118956" cy="295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52">
                  <a:extLst>
                    <a:ext uri="{9D8B030D-6E8A-4147-A177-3AD203B41FA5}">
                      <a16:colId xmlns:a16="http://schemas.microsoft.com/office/drawing/2014/main" xmlns="" val="1349727040"/>
                    </a:ext>
                  </a:extLst>
                </a:gridCol>
                <a:gridCol w="1823604">
                  <a:extLst>
                    <a:ext uri="{9D8B030D-6E8A-4147-A177-3AD203B41FA5}">
                      <a16:colId xmlns:a16="http://schemas.microsoft.com/office/drawing/2014/main" xmlns="" val="1061280377"/>
                    </a:ext>
                  </a:extLst>
                </a:gridCol>
              </a:tblGrid>
              <a:tr h="214040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1:1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 내역 화면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SB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변경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 타이틀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 공통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반영 필요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번호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역순으로 표기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최대 한 줄 노출 후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말줄임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처리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답변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답변완료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답변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준비중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상태 노출은 기존 동일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966480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페이징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공통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반영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필요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4332793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1:1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문의 작성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기능은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AS-IS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와 동일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[3a] </a:t>
                      </a:r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이메일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안내 문구 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- (AS-IS) SMS</a:t>
                      </a: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(TO-BE)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이메일로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오타 수정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20873722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848544" y="116632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 err="1">
                <a:latin typeface="+mn-ea"/>
              </a:rPr>
              <a:t>JWPmall</a:t>
            </a:r>
            <a:r>
              <a:rPr lang="en-US" altLang="ko-KR" sz="800" dirty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고도화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728863" y="116632"/>
            <a:ext cx="25509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>
                <a:latin typeface="+mn-ea"/>
              </a:rPr>
              <a:t>n/a</a:t>
            </a:r>
            <a:endParaRPr lang="ko-KR" altLang="en-US" sz="800" dirty="0"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51523" y="332076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JW</a:t>
            </a:r>
            <a:r>
              <a:rPr lang="ko-KR" altLang="en-US" sz="800" dirty="0" smtClean="0">
                <a:latin typeface="+mn-ea"/>
              </a:rPr>
              <a:t>제약</a:t>
            </a:r>
            <a:r>
              <a:rPr lang="en-US" altLang="ko-KR" sz="800" dirty="0" smtClean="0">
                <a:latin typeface="+mn-ea"/>
              </a:rPr>
              <a:t>_MO_13.</a:t>
            </a:r>
            <a:r>
              <a:rPr lang="ko-KR" altLang="en-US" sz="800" dirty="0" smtClean="0">
                <a:latin typeface="+mn-ea"/>
              </a:rPr>
              <a:t>고객센터 </a:t>
            </a:r>
            <a:r>
              <a:rPr lang="en-US" altLang="ko-KR" sz="800" dirty="0" smtClean="0">
                <a:latin typeface="+mn-ea"/>
              </a:rPr>
              <a:t>SB</a:t>
            </a:r>
            <a:endParaRPr lang="ko-KR" altLang="en-US" sz="800" dirty="0">
              <a:latin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28864" y="332076"/>
            <a:ext cx="3966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n-ea"/>
              </a:rPr>
              <a:t>메인 </a:t>
            </a:r>
            <a:r>
              <a:rPr lang="en-US" altLang="ko-KR" sz="800" dirty="0">
                <a:latin typeface="+mn-ea"/>
              </a:rPr>
              <a:t>&gt; </a:t>
            </a:r>
            <a:r>
              <a:rPr lang="ko-KR" altLang="en-US" sz="800" dirty="0" err="1" smtClean="0">
                <a:latin typeface="+mn-ea"/>
              </a:rPr>
              <a:t>마이페이지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&gt; 1:1</a:t>
            </a:r>
            <a:r>
              <a:rPr lang="ko-KR" altLang="en-US" sz="800" dirty="0" smtClean="0">
                <a:latin typeface="+mn-ea"/>
              </a:rPr>
              <a:t>문의 </a:t>
            </a:r>
            <a:r>
              <a:rPr lang="en-US" altLang="ko-KR" sz="800" dirty="0" smtClean="0">
                <a:latin typeface="+mn-ea"/>
              </a:rPr>
              <a:t>&gt; 1:1</a:t>
            </a:r>
            <a:r>
              <a:rPr lang="ko-KR" altLang="en-US" sz="800" dirty="0" smtClean="0">
                <a:latin typeface="+mn-ea"/>
              </a:rPr>
              <a:t>문의 내역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252703" y="735271"/>
            <a:ext cx="2903973" cy="226591"/>
            <a:chOff x="252703" y="735271"/>
            <a:chExt cx="2903973" cy="226591"/>
          </a:xfrm>
        </p:grpSpPr>
        <p:sp>
          <p:nvSpPr>
            <p:cNvPr id="28" name="갈매기형 수장 27"/>
            <p:cNvSpPr/>
            <p:nvPr/>
          </p:nvSpPr>
          <p:spPr>
            <a:xfrm flipH="1">
              <a:off x="252703" y="779293"/>
              <a:ext cx="106968" cy="138546"/>
            </a:xfrm>
            <a:prstGeom prst="chevron">
              <a:avLst>
                <a:gd name="adj" fmla="val 785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35443" y="735271"/>
              <a:ext cx="1551011" cy="226591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+mn-ea"/>
                </a:rPr>
                <a:t>1:1</a:t>
              </a:r>
              <a:r>
                <a:rPr lang="ko-KR" altLang="en-US" sz="1000" b="1" dirty="0" smtClean="0">
                  <a:latin typeface="+mn-ea"/>
                </a:rPr>
                <a:t>문의</a:t>
              </a:r>
              <a:endParaRPr lang="ko-KR" altLang="en-US" sz="1000" b="1" dirty="0">
                <a:latin typeface="+mn-ea"/>
              </a:endParaRPr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59311" y="739085"/>
              <a:ext cx="235804" cy="218962"/>
            </a:xfrm>
            <a:prstGeom prst="rect">
              <a:avLst/>
            </a:prstGeom>
          </p:spPr>
        </p:pic>
        <p:grpSp>
          <p:nvGrpSpPr>
            <p:cNvPr id="31" name="그룹 30"/>
            <p:cNvGrpSpPr/>
            <p:nvPr/>
          </p:nvGrpSpPr>
          <p:grpSpPr>
            <a:xfrm>
              <a:off x="2942538" y="759974"/>
              <a:ext cx="214138" cy="177185"/>
              <a:chOff x="3007810" y="776345"/>
              <a:chExt cx="214138" cy="177185"/>
            </a:xfrm>
          </p:grpSpPr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07810" y="779534"/>
                <a:ext cx="173996" cy="173996"/>
              </a:xfrm>
              <a:prstGeom prst="rect">
                <a:avLst/>
              </a:prstGeom>
            </p:spPr>
          </p:pic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xmlns="" id="{C4C92CD1-5590-46D7-906B-93F6B92B795D}"/>
                  </a:ext>
                </a:extLst>
              </p:cNvPr>
              <p:cNvSpPr/>
              <p:nvPr/>
            </p:nvSpPr>
            <p:spPr>
              <a:xfrm>
                <a:off x="3085892" y="776345"/>
                <a:ext cx="136056" cy="11877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600" b="1" dirty="0" smtClean="0">
                    <a:latin typeface="+mn-ea"/>
                  </a:rPr>
                  <a:t>1</a:t>
                </a:r>
                <a:endParaRPr lang="ko-KR" altLang="en-US" sz="600" b="1" dirty="0">
                  <a:latin typeface="+mn-ea"/>
                </a:endParaRPr>
              </a:p>
            </p:txBody>
          </p:sp>
        </p:grpSp>
      </p:grpSp>
      <p:grpSp>
        <p:nvGrpSpPr>
          <p:cNvPr id="46" name="그룹 45"/>
          <p:cNvGrpSpPr/>
          <p:nvPr/>
        </p:nvGrpSpPr>
        <p:grpSpPr>
          <a:xfrm>
            <a:off x="172653" y="5877272"/>
            <a:ext cx="3082467" cy="512759"/>
            <a:chOff x="168636" y="6094330"/>
            <a:chExt cx="3082467" cy="512759"/>
          </a:xfrm>
        </p:grpSpPr>
        <p:sp>
          <p:nvSpPr>
            <p:cNvPr id="47" name="직사각형 46"/>
            <p:cNvSpPr/>
            <p:nvPr/>
          </p:nvSpPr>
          <p:spPr>
            <a:xfrm>
              <a:off x="168636" y="6094330"/>
              <a:ext cx="3082467" cy="51275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239933" y="6155352"/>
              <a:ext cx="2911573" cy="449785"/>
              <a:chOff x="142969" y="5964517"/>
              <a:chExt cx="2911573" cy="449785"/>
            </a:xfrm>
          </p:grpSpPr>
          <p:pic>
            <p:nvPicPr>
              <p:cNvPr id="49" name="그림 4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6674" y="5973604"/>
                <a:ext cx="246695" cy="246695"/>
              </a:xfrm>
              <a:prstGeom prst="rect">
                <a:avLst/>
              </a:prstGeom>
            </p:spPr>
          </p:pic>
          <p:pic>
            <p:nvPicPr>
              <p:cNvPr id="50" name="그림 49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16" y="5984604"/>
                <a:ext cx="224695" cy="224695"/>
              </a:xfrm>
              <a:prstGeom prst="rect">
                <a:avLst/>
              </a:prstGeom>
            </p:spPr>
          </p:pic>
          <p:pic>
            <p:nvPicPr>
              <p:cNvPr id="51" name="그림 50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8871" y="5964517"/>
                <a:ext cx="264869" cy="264869"/>
              </a:xfrm>
              <a:prstGeom prst="rect">
                <a:avLst/>
              </a:prstGeom>
            </p:spPr>
          </p:pic>
          <p:pic>
            <p:nvPicPr>
              <p:cNvPr id="52" name="그림 51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8757" y="5967066"/>
                <a:ext cx="259771" cy="259771"/>
              </a:xfrm>
              <a:prstGeom prst="rect">
                <a:avLst/>
              </a:prstGeom>
            </p:spPr>
          </p:pic>
          <p:sp>
            <p:nvSpPr>
              <p:cNvPr id="53" name="Like">
                <a:extLst>
                  <a:ext uri="{FF2B5EF4-FFF2-40B4-BE49-F238E27FC236}">
                    <a16:creationId xmlns="" xmlns:a16="http://schemas.microsoft.com/office/drawing/2014/main" id="{AEE5A28C-3F25-41F4-B8BB-B2936185E8A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111515" y="5986927"/>
                <a:ext cx="249208" cy="220048"/>
              </a:xfrm>
              <a:custGeom>
                <a:avLst/>
                <a:gdLst>
                  <a:gd name="T0" fmla="*/ 174 w 614"/>
                  <a:gd name="T1" fmla="*/ 0 h 538"/>
                  <a:gd name="T2" fmla="*/ 0 w 614"/>
                  <a:gd name="T3" fmla="*/ 174 h 538"/>
                  <a:gd name="T4" fmla="*/ 299 w 614"/>
                  <a:gd name="T5" fmla="*/ 531 h 538"/>
                  <a:gd name="T6" fmla="*/ 307 w 614"/>
                  <a:gd name="T7" fmla="*/ 538 h 538"/>
                  <a:gd name="T8" fmla="*/ 315 w 614"/>
                  <a:gd name="T9" fmla="*/ 531 h 538"/>
                  <a:gd name="T10" fmla="*/ 614 w 614"/>
                  <a:gd name="T11" fmla="*/ 174 h 538"/>
                  <a:gd name="T12" fmla="*/ 440 w 614"/>
                  <a:gd name="T13" fmla="*/ 0 h 538"/>
                  <a:gd name="T14" fmla="*/ 307 w 614"/>
                  <a:gd name="T15" fmla="*/ 65 h 538"/>
                  <a:gd name="T16" fmla="*/ 174 w 614"/>
                  <a:gd name="T17" fmla="*/ 0 h 538"/>
                  <a:gd name="T18" fmla="*/ 174 w 614"/>
                  <a:gd name="T19" fmla="*/ 27 h 538"/>
                  <a:gd name="T20" fmla="*/ 296 w 614"/>
                  <a:gd name="T21" fmla="*/ 93 h 538"/>
                  <a:gd name="T22" fmla="*/ 307 w 614"/>
                  <a:gd name="T23" fmla="*/ 110 h 538"/>
                  <a:gd name="T24" fmla="*/ 318 w 614"/>
                  <a:gd name="T25" fmla="*/ 93 h 538"/>
                  <a:gd name="T26" fmla="*/ 440 w 614"/>
                  <a:gd name="T27" fmla="*/ 27 h 538"/>
                  <a:gd name="T28" fmla="*/ 587 w 614"/>
                  <a:gd name="T29" fmla="*/ 174 h 538"/>
                  <a:gd name="T30" fmla="*/ 307 w 614"/>
                  <a:gd name="T31" fmla="*/ 504 h 538"/>
                  <a:gd name="T32" fmla="*/ 27 w 614"/>
                  <a:gd name="T33" fmla="*/ 174 h 538"/>
                  <a:gd name="T34" fmla="*/ 174 w 614"/>
                  <a:gd name="T35" fmla="*/ 27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4" h="538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371"/>
                      <a:pt x="223" y="468"/>
                      <a:pt x="299" y="531"/>
                    </a:cubicBezTo>
                    <a:lnTo>
                      <a:pt x="307" y="538"/>
                    </a:lnTo>
                    <a:lnTo>
                      <a:pt x="315" y="531"/>
                    </a:lnTo>
                    <a:cubicBezTo>
                      <a:pt x="391" y="468"/>
                      <a:pt x="614" y="371"/>
                      <a:pt x="614" y="174"/>
                    </a:cubicBezTo>
                    <a:cubicBezTo>
                      <a:pt x="614" y="78"/>
                      <a:pt x="536" y="0"/>
                      <a:pt x="440" y="0"/>
                    </a:cubicBezTo>
                    <a:cubicBezTo>
                      <a:pt x="386" y="0"/>
                      <a:pt x="339" y="26"/>
                      <a:pt x="307" y="65"/>
                    </a:cubicBezTo>
                    <a:cubicBezTo>
                      <a:pt x="275" y="26"/>
                      <a:pt x="228" y="0"/>
                      <a:pt x="174" y="0"/>
                    </a:cubicBezTo>
                    <a:close/>
                    <a:moveTo>
                      <a:pt x="174" y="27"/>
                    </a:moveTo>
                    <a:cubicBezTo>
                      <a:pt x="225" y="27"/>
                      <a:pt x="269" y="53"/>
                      <a:pt x="296" y="93"/>
                    </a:cubicBezTo>
                    <a:lnTo>
                      <a:pt x="307" y="110"/>
                    </a:lnTo>
                    <a:lnTo>
                      <a:pt x="318" y="93"/>
                    </a:lnTo>
                    <a:cubicBezTo>
                      <a:pt x="344" y="53"/>
                      <a:pt x="389" y="27"/>
                      <a:pt x="440" y="27"/>
                    </a:cubicBezTo>
                    <a:cubicBezTo>
                      <a:pt x="521" y="27"/>
                      <a:pt x="587" y="93"/>
                      <a:pt x="587" y="174"/>
                    </a:cubicBezTo>
                    <a:cubicBezTo>
                      <a:pt x="587" y="346"/>
                      <a:pt x="395" y="435"/>
                      <a:pt x="307" y="504"/>
                    </a:cubicBezTo>
                    <a:cubicBezTo>
                      <a:pt x="219" y="435"/>
                      <a:pt x="27" y="346"/>
                      <a:pt x="27" y="174"/>
                    </a:cubicBezTo>
                    <a:cubicBezTo>
                      <a:pt x="27" y="93"/>
                      <a:pt x="92" y="27"/>
                      <a:pt x="174" y="27"/>
                    </a:cubicBez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1493448" y="6198858"/>
                <a:ext cx="28725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홈</a:t>
                </a:r>
                <a:endParaRPr lang="ko-KR" altLang="en-US" sz="800" dirty="0">
                  <a:latin typeface="+mn-ea"/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1953773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관심상품</a:t>
                </a:r>
                <a:endParaRPr lang="ko-KR" altLang="en-US" sz="800" dirty="0">
                  <a:latin typeface="+mn-ea"/>
                </a:endParaRPr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2664691" y="6198858"/>
                <a:ext cx="389851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마이</a:t>
                </a:r>
                <a:endParaRPr lang="ko-KR" altLang="en-US" sz="800" dirty="0">
                  <a:latin typeface="+mn-ea"/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725346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마이장부</a:t>
                </a:r>
                <a:endParaRPr lang="ko-KR" altLang="en-US" sz="800" dirty="0">
                  <a:latin typeface="+mn-ea"/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142969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카테고리</a:t>
                </a:r>
                <a:endParaRPr lang="ko-KR" altLang="en-US" sz="800" dirty="0">
                  <a:latin typeface="+mn-ea"/>
                </a:endParaRPr>
              </a:p>
            </p:txBody>
          </p:sp>
        </p:grpSp>
      </p:grpSp>
      <p:graphicFrame>
        <p:nvGraphicFramePr>
          <p:cNvPr id="34" name="표 33">
            <a:extLst>
              <a:ext uri="{FF2B5EF4-FFF2-40B4-BE49-F238E27FC236}">
                <a16:creationId xmlns="" xmlns:a16="http://schemas.microsoft.com/office/drawing/2014/main" id="{A6646BBB-E691-15A1-AEA7-64C1D246080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6895" y="1026212"/>
          <a:ext cx="3078224" cy="262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112">
                  <a:extLst>
                    <a:ext uri="{9D8B030D-6E8A-4147-A177-3AD203B41FA5}">
                      <a16:colId xmlns="" xmlns:a16="http://schemas.microsoft.com/office/drawing/2014/main" val="4116621800"/>
                    </a:ext>
                  </a:extLst>
                </a:gridCol>
                <a:gridCol w="1539112">
                  <a:extLst>
                    <a:ext uri="{9D8B030D-6E8A-4147-A177-3AD203B41FA5}">
                      <a16:colId xmlns="" xmlns:a16="http://schemas.microsoft.com/office/drawing/2014/main" val="1877628278"/>
                    </a:ext>
                  </a:extLst>
                </a:gridCol>
              </a:tblGrid>
              <a:tr h="2627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1:1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문의 내역</a:t>
                      </a:r>
                      <a:endParaRPr lang="ko-KR" altLang="en-US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1:1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문의 작성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55144410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172653" y="1396060"/>
          <a:ext cx="3082467" cy="3969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213"/>
                <a:gridCol w="1908966"/>
                <a:gridCol w="720288"/>
              </a:tblGrid>
              <a:tr h="3367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답변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67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20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분류명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제목 최대 한 줄 노출 후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말줄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…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YYYY-MM-DD HH:SS</a:t>
                      </a:r>
                      <a:endParaRPr lang="ko-KR" altLang="en-US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답변완료</a:t>
                      </a:r>
                      <a:endParaRPr lang="ko-KR" altLang="en-US" sz="800" dirty="0"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67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19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분류명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제목 최대 한 줄 노출 후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말줄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…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YYYY-MM-DD HH:SS</a:t>
                      </a:r>
                      <a:endParaRPr lang="ko-KR" altLang="en-US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답변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준비중</a:t>
                      </a:r>
                      <a:endParaRPr lang="ko-KR" altLang="en-US" sz="8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67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18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분류명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제목 최대 한 줄 노출 후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말줄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…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YYYY-MM-DD HH:SS</a:t>
                      </a:r>
                      <a:endParaRPr lang="ko-KR" altLang="en-US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답변완료</a:t>
                      </a:r>
                      <a:endParaRPr lang="ko-KR" altLang="en-US" sz="800" dirty="0"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67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17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분류명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제목 최대 한 줄 노출 후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말줄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…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YYYY-MM-DD HH:SS</a:t>
                      </a:r>
                      <a:endParaRPr lang="ko-KR" altLang="en-US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답변완료</a:t>
                      </a:r>
                      <a:endParaRPr lang="ko-KR" altLang="en-US" sz="800" dirty="0"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44350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생략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67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분류명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제목 최대 한 줄 노출 후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말줄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…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YYYY-MM-DD HH:SS</a:t>
                      </a:r>
                      <a:endParaRPr lang="ko-KR" altLang="en-US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답변완료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9" name="Text Box 49">
            <a:extLst>
              <a:ext uri="{FF2B5EF4-FFF2-40B4-BE49-F238E27FC236}">
                <a16:creationId xmlns:a16="http://schemas.microsoft.com/office/drawing/2014/main" xmlns="" id="{66DE5402-941F-4B58-9C70-C2FEDBB6E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83" y="5432297"/>
            <a:ext cx="2586730" cy="2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46800" rIns="18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&lt;&lt;   &lt;   </a:t>
            </a:r>
            <a:r>
              <a:rPr lang="en-US" altLang="ko-KR" sz="800" b="1" u="sng" dirty="0">
                <a:solidFill>
                  <a:srgbClr val="0070C0"/>
                </a:solidFill>
                <a:latin typeface="+mn-ea"/>
                <a:ea typeface="+mn-ea"/>
              </a:rPr>
              <a:t>1</a:t>
            </a:r>
            <a:r>
              <a:rPr lang="en-US" altLang="ko-KR" sz="800" dirty="0">
                <a:latin typeface="+mn-ea"/>
                <a:ea typeface="+mn-ea"/>
              </a:rPr>
              <a:t>   2   3   4   5   6   7   8   9   10   &gt;   &gt;&gt;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="" xmlns:a16="http://schemas.microsoft.com/office/drawing/2014/main" id="{C4C92CD1-5590-46D7-906B-93F6B92B795D}"/>
              </a:ext>
            </a:extLst>
          </p:cNvPr>
          <p:cNvSpPr/>
          <p:nvPr/>
        </p:nvSpPr>
        <p:spPr>
          <a:xfrm>
            <a:off x="27950" y="1370973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latin typeface="+mn-ea"/>
              </a:rPr>
              <a:t>1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="" xmlns:a16="http://schemas.microsoft.com/office/drawing/2014/main" id="{C4C92CD1-5590-46D7-906B-93F6B92B795D}"/>
              </a:ext>
            </a:extLst>
          </p:cNvPr>
          <p:cNvSpPr/>
          <p:nvPr/>
        </p:nvSpPr>
        <p:spPr>
          <a:xfrm>
            <a:off x="264662" y="5316544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latin typeface="+mn-ea"/>
              </a:rPr>
              <a:t>2</a:t>
            </a:r>
            <a:endParaRPr lang="ko-KR" altLang="en-US" sz="1000" b="1" dirty="0">
              <a:latin typeface="+mn-ea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3565667" y="731456"/>
            <a:ext cx="2903973" cy="226591"/>
            <a:chOff x="252703" y="735271"/>
            <a:chExt cx="2903973" cy="226591"/>
          </a:xfrm>
        </p:grpSpPr>
        <p:sp>
          <p:nvSpPr>
            <p:cNvPr id="44" name="갈매기형 수장 43"/>
            <p:cNvSpPr/>
            <p:nvPr/>
          </p:nvSpPr>
          <p:spPr>
            <a:xfrm flipH="1">
              <a:off x="252703" y="779293"/>
              <a:ext cx="106968" cy="138546"/>
            </a:xfrm>
            <a:prstGeom prst="chevron">
              <a:avLst>
                <a:gd name="adj" fmla="val 785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35443" y="735271"/>
              <a:ext cx="1551011" cy="226591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+mn-ea"/>
                </a:rPr>
                <a:t>1:1</a:t>
              </a:r>
              <a:r>
                <a:rPr lang="ko-KR" altLang="en-US" sz="1000" b="1" dirty="0" smtClean="0">
                  <a:latin typeface="+mn-ea"/>
                </a:rPr>
                <a:t>문의</a:t>
              </a:r>
              <a:endParaRPr lang="ko-KR" altLang="en-US" sz="1000" b="1" dirty="0">
                <a:latin typeface="+mn-ea"/>
              </a:endParaRPr>
            </a:p>
          </p:txBody>
        </p:sp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59311" y="739085"/>
              <a:ext cx="235804" cy="218962"/>
            </a:xfrm>
            <a:prstGeom prst="rect">
              <a:avLst/>
            </a:prstGeom>
          </p:spPr>
        </p:pic>
        <p:grpSp>
          <p:nvGrpSpPr>
            <p:cNvPr id="65" name="그룹 64"/>
            <p:cNvGrpSpPr/>
            <p:nvPr/>
          </p:nvGrpSpPr>
          <p:grpSpPr>
            <a:xfrm>
              <a:off x="2942538" y="759974"/>
              <a:ext cx="214138" cy="177185"/>
              <a:chOff x="3007810" y="776345"/>
              <a:chExt cx="214138" cy="177185"/>
            </a:xfrm>
          </p:grpSpPr>
          <p:pic>
            <p:nvPicPr>
              <p:cNvPr id="66" name="그림 6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07810" y="779534"/>
                <a:ext cx="173996" cy="173996"/>
              </a:xfrm>
              <a:prstGeom prst="rect">
                <a:avLst/>
              </a:prstGeom>
            </p:spPr>
          </p:pic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xmlns="" id="{C4C92CD1-5590-46D7-906B-93F6B92B795D}"/>
                  </a:ext>
                </a:extLst>
              </p:cNvPr>
              <p:cNvSpPr/>
              <p:nvPr/>
            </p:nvSpPr>
            <p:spPr>
              <a:xfrm>
                <a:off x="3085892" y="776345"/>
                <a:ext cx="136056" cy="11877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600" b="1" dirty="0" smtClean="0">
                    <a:latin typeface="+mn-ea"/>
                  </a:rPr>
                  <a:t>1</a:t>
                </a:r>
                <a:endParaRPr lang="ko-KR" altLang="en-US" sz="600" b="1" dirty="0">
                  <a:latin typeface="+mn-ea"/>
                </a:endParaRPr>
              </a:p>
            </p:txBody>
          </p:sp>
        </p:grpSp>
      </p:grpSp>
      <p:grpSp>
        <p:nvGrpSpPr>
          <p:cNvPr id="70" name="그룹 69"/>
          <p:cNvGrpSpPr/>
          <p:nvPr/>
        </p:nvGrpSpPr>
        <p:grpSpPr>
          <a:xfrm>
            <a:off x="3485617" y="5873457"/>
            <a:ext cx="3082467" cy="512759"/>
            <a:chOff x="168636" y="6094330"/>
            <a:chExt cx="3082467" cy="512759"/>
          </a:xfrm>
        </p:grpSpPr>
        <p:sp>
          <p:nvSpPr>
            <p:cNvPr id="71" name="직사각형 70"/>
            <p:cNvSpPr/>
            <p:nvPr/>
          </p:nvSpPr>
          <p:spPr>
            <a:xfrm>
              <a:off x="168636" y="6094330"/>
              <a:ext cx="3082467" cy="51275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239933" y="6155352"/>
              <a:ext cx="2911573" cy="449785"/>
              <a:chOff x="142969" y="5964517"/>
              <a:chExt cx="2911573" cy="449785"/>
            </a:xfrm>
          </p:grpSpPr>
          <p:pic>
            <p:nvPicPr>
              <p:cNvPr id="73" name="그림 7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6674" y="5973604"/>
                <a:ext cx="246695" cy="246695"/>
              </a:xfrm>
              <a:prstGeom prst="rect">
                <a:avLst/>
              </a:prstGeom>
            </p:spPr>
          </p:pic>
          <p:pic>
            <p:nvPicPr>
              <p:cNvPr id="74" name="그림 7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16" y="5984604"/>
                <a:ext cx="224695" cy="224695"/>
              </a:xfrm>
              <a:prstGeom prst="rect">
                <a:avLst/>
              </a:prstGeom>
            </p:spPr>
          </p:pic>
          <p:pic>
            <p:nvPicPr>
              <p:cNvPr id="75" name="그림 7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8871" y="5964517"/>
                <a:ext cx="264869" cy="264869"/>
              </a:xfrm>
              <a:prstGeom prst="rect">
                <a:avLst/>
              </a:prstGeom>
            </p:spPr>
          </p:pic>
          <p:pic>
            <p:nvPicPr>
              <p:cNvPr id="76" name="그림 7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8757" y="5967066"/>
                <a:ext cx="259771" cy="259771"/>
              </a:xfrm>
              <a:prstGeom prst="rect">
                <a:avLst/>
              </a:prstGeom>
            </p:spPr>
          </p:pic>
          <p:sp>
            <p:nvSpPr>
              <p:cNvPr id="77" name="Like">
                <a:extLst>
                  <a:ext uri="{FF2B5EF4-FFF2-40B4-BE49-F238E27FC236}">
                    <a16:creationId xmlns="" xmlns:a16="http://schemas.microsoft.com/office/drawing/2014/main" id="{AEE5A28C-3F25-41F4-B8BB-B2936185E8A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111515" y="5986927"/>
                <a:ext cx="249208" cy="220048"/>
              </a:xfrm>
              <a:custGeom>
                <a:avLst/>
                <a:gdLst>
                  <a:gd name="T0" fmla="*/ 174 w 614"/>
                  <a:gd name="T1" fmla="*/ 0 h 538"/>
                  <a:gd name="T2" fmla="*/ 0 w 614"/>
                  <a:gd name="T3" fmla="*/ 174 h 538"/>
                  <a:gd name="T4" fmla="*/ 299 w 614"/>
                  <a:gd name="T5" fmla="*/ 531 h 538"/>
                  <a:gd name="T6" fmla="*/ 307 w 614"/>
                  <a:gd name="T7" fmla="*/ 538 h 538"/>
                  <a:gd name="T8" fmla="*/ 315 w 614"/>
                  <a:gd name="T9" fmla="*/ 531 h 538"/>
                  <a:gd name="T10" fmla="*/ 614 w 614"/>
                  <a:gd name="T11" fmla="*/ 174 h 538"/>
                  <a:gd name="T12" fmla="*/ 440 w 614"/>
                  <a:gd name="T13" fmla="*/ 0 h 538"/>
                  <a:gd name="T14" fmla="*/ 307 w 614"/>
                  <a:gd name="T15" fmla="*/ 65 h 538"/>
                  <a:gd name="T16" fmla="*/ 174 w 614"/>
                  <a:gd name="T17" fmla="*/ 0 h 538"/>
                  <a:gd name="T18" fmla="*/ 174 w 614"/>
                  <a:gd name="T19" fmla="*/ 27 h 538"/>
                  <a:gd name="T20" fmla="*/ 296 w 614"/>
                  <a:gd name="T21" fmla="*/ 93 h 538"/>
                  <a:gd name="T22" fmla="*/ 307 w 614"/>
                  <a:gd name="T23" fmla="*/ 110 h 538"/>
                  <a:gd name="T24" fmla="*/ 318 w 614"/>
                  <a:gd name="T25" fmla="*/ 93 h 538"/>
                  <a:gd name="T26" fmla="*/ 440 w 614"/>
                  <a:gd name="T27" fmla="*/ 27 h 538"/>
                  <a:gd name="T28" fmla="*/ 587 w 614"/>
                  <a:gd name="T29" fmla="*/ 174 h 538"/>
                  <a:gd name="T30" fmla="*/ 307 w 614"/>
                  <a:gd name="T31" fmla="*/ 504 h 538"/>
                  <a:gd name="T32" fmla="*/ 27 w 614"/>
                  <a:gd name="T33" fmla="*/ 174 h 538"/>
                  <a:gd name="T34" fmla="*/ 174 w 614"/>
                  <a:gd name="T35" fmla="*/ 27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4" h="538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371"/>
                      <a:pt x="223" y="468"/>
                      <a:pt x="299" y="531"/>
                    </a:cubicBezTo>
                    <a:lnTo>
                      <a:pt x="307" y="538"/>
                    </a:lnTo>
                    <a:lnTo>
                      <a:pt x="315" y="531"/>
                    </a:lnTo>
                    <a:cubicBezTo>
                      <a:pt x="391" y="468"/>
                      <a:pt x="614" y="371"/>
                      <a:pt x="614" y="174"/>
                    </a:cubicBezTo>
                    <a:cubicBezTo>
                      <a:pt x="614" y="78"/>
                      <a:pt x="536" y="0"/>
                      <a:pt x="440" y="0"/>
                    </a:cubicBezTo>
                    <a:cubicBezTo>
                      <a:pt x="386" y="0"/>
                      <a:pt x="339" y="26"/>
                      <a:pt x="307" y="65"/>
                    </a:cubicBezTo>
                    <a:cubicBezTo>
                      <a:pt x="275" y="26"/>
                      <a:pt x="228" y="0"/>
                      <a:pt x="174" y="0"/>
                    </a:cubicBezTo>
                    <a:close/>
                    <a:moveTo>
                      <a:pt x="174" y="27"/>
                    </a:moveTo>
                    <a:cubicBezTo>
                      <a:pt x="225" y="27"/>
                      <a:pt x="269" y="53"/>
                      <a:pt x="296" y="93"/>
                    </a:cubicBezTo>
                    <a:lnTo>
                      <a:pt x="307" y="110"/>
                    </a:lnTo>
                    <a:lnTo>
                      <a:pt x="318" y="93"/>
                    </a:lnTo>
                    <a:cubicBezTo>
                      <a:pt x="344" y="53"/>
                      <a:pt x="389" y="27"/>
                      <a:pt x="440" y="27"/>
                    </a:cubicBezTo>
                    <a:cubicBezTo>
                      <a:pt x="521" y="27"/>
                      <a:pt x="587" y="93"/>
                      <a:pt x="587" y="174"/>
                    </a:cubicBezTo>
                    <a:cubicBezTo>
                      <a:pt x="587" y="346"/>
                      <a:pt x="395" y="435"/>
                      <a:pt x="307" y="504"/>
                    </a:cubicBezTo>
                    <a:cubicBezTo>
                      <a:pt x="219" y="435"/>
                      <a:pt x="27" y="346"/>
                      <a:pt x="27" y="174"/>
                    </a:cubicBezTo>
                    <a:cubicBezTo>
                      <a:pt x="27" y="93"/>
                      <a:pt x="92" y="27"/>
                      <a:pt x="174" y="27"/>
                    </a:cubicBez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1493448" y="6198858"/>
                <a:ext cx="28725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홈</a:t>
                </a:r>
                <a:endParaRPr lang="ko-KR" altLang="en-US" sz="800" dirty="0">
                  <a:latin typeface="+mn-ea"/>
                </a:endParaRPr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1953773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관심상품</a:t>
                </a:r>
                <a:endParaRPr lang="ko-KR" altLang="en-US" sz="800" dirty="0">
                  <a:latin typeface="+mn-ea"/>
                </a:endParaRPr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2664691" y="6198858"/>
                <a:ext cx="389851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마이</a:t>
                </a:r>
                <a:endParaRPr lang="ko-KR" altLang="en-US" sz="800" dirty="0">
                  <a:latin typeface="+mn-ea"/>
                </a:endParaRPr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725346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마이장부</a:t>
                </a:r>
                <a:endParaRPr lang="ko-KR" altLang="en-US" sz="800" dirty="0">
                  <a:latin typeface="+mn-ea"/>
                </a:endParaRPr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142969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카테고리</a:t>
                </a:r>
                <a:endParaRPr lang="ko-KR" altLang="en-US" sz="800" dirty="0">
                  <a:latin typeface="+mn-ea"/>
                </a:endParaRPr>
              </a:p>
            </p:txBody>
          </p:sp>
        </p:grpSp>
      </p:grpSp>
      <p:graphicFrame>
        <p:nvGraphicFramePr>
          <p:cNvPr id="83" name="표 82">
            <a:extLst>
              <a:ext uri="{FF2B5EF4-FFF2-40B4-BE49-F238E27FC236}">
                <a16:creationId xmlns="" xmlns:a16="http://schemas.microsoft.com/office/drawing/2014/main" id="{A6646BBB-E691-15A1-AEA7-64C1D246080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89859" y="1022397"/>
          <a:ext cx="3078224" cy="262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112">
                  <a:extLst>
                    <a:ext uri="{9D8B030D-6E8A-4147-A177-3AD203B41FA5}">
                      <a16:colId xmlns="" xmlns:a16="http://schemas.microsoft.com/office/drawing/2014/main" val="4116621800"/>
                    </a:ext>
                  </a:extLst>
                </a:gridCol>
                <a:gridCol w="1539112">
                  <a:extLst>
                    <a:ext uri="{9D8B030D-6E8A-4147-A177-3AD203B41FA5}">
                      <a16:colId xmlns="" xmlns:a16="http://schemas.microsoft.com/office/drawing/2014/main" val="1877628278"/>
                    </a:ext>
                  </a:extLst>
                </a:gridCol>
              </a:tblGrid>
              <a:tr h="2627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1:1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문의 내역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문의 작성</a:t>
                      </a:r>
                      <a:endParaRPr lang="ko-KR" altLang="en-US" sz="8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55144410"/>
                  </a:ext>
                </a:extLst>
              </a:tr>
            </a:tbl>
          </a:graphicData>
        </a:graphic>
      </p:graphicFrame>
      <p:sp>
        <p:nvSpPr>
          <p:cNvPr id="87" name="타원 86">
            <a:extLst>
              <a:ext uri="{FF2B5EF4-FFF2-40B4-BE49-F238E27FC236}">
                <a16:creationId xmlns="" xmlns:a16="http://schemas.microsoft.com/office/drawing/2014/main" id="{C4C92CD1-5590-46D7-906B-93F6B92B795D}"/>
              </a:ext>
            </a:extLst>
          </p:cNvPr>
          <p:cNvSpPr/>
          <p:nvPr/>
        </p:nvSpPr>
        <p:spPr>
          <a:xfrm>
            <a:off x="5202033" y="1054418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latin typeface="+mn-ea"/>
              </a:rPr>
              <a:t>3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4421314" y="5522032"/>
            <a:ext cx="1205772" cy="224408"/>
          </a:xfrm>
          <a:prstGeom prst="roundRect">
            <a:avLst>
              <a:gd name="adj" fmla="val 23187"/>
            </a:avLst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+mn-ea"/>
              </a:rPr>
              <a:t>확인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56914" y="1340768"/>
            <a:ext cx="2785586" cy="395869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문의사항에 대한 답변은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1:1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문의 내역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고객님의 메일을 통해 확인하실 수 있습니다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3577626" y="1785293"/>
            <a:ext cx="2851872" cy="224408"/>
          </a:xfrm>
          <a:prstGeom prst="roundRect">
            <a:avLst>
              <a:gd name="adj" fmla="val 5624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선택하세요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                                                 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  ▼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3574132" y="2129289"/>
            <a:ext cx="2851872" cy="224408"/>
          </a:xfrm>
          <a:prstGeom prst="roundRect">
            <a:avLst>
              <a:gd name="adj" fmla="val 5624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 제목을 입력하세요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.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3574132" y="2453424"/>
            <a:ext cx="2851872" cy="1730871"/>
          </a:xfrm>
          <a:prstGeom prst="roundRect">
            <a:avLst>
              <a:gd name="adj" fmla="val 1491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내용을 입력하세요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574051" y="4284022"/>
            <a:ext cx="2851953" cy="224408"/>
            <a:chOff x="3574051" y="4389221"/>
            <a:chExt cx="2851953" cy="224408"/>
          </a:xfrm>
        </p:grpSpPr>
        <p:sp>
          <p:nvSpPr>
            <p:cNvPr id="92" name="모서리가 둥근 직사각형 91"/>
            <p:cNvSpPr/>
            <p:nvPr/>
          </p:nvSpPr>
          <p:spPr>
            <a:xfrm>
              <a:off x="3574051" y="4389221"/>
              <a:ext cx="728651" cy="224408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</a:rPr>
                <a:t>010   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</a:rPr>
                <a:t>▼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4421313" y="4389221"/>
              <a:ext cx="943040" cy="224408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5482964" y="4389221"/>
              <a:ext cx="943040" cy="224408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574051" y="4526862"/>
            <a:ext cx="2824548" cy="234286"/>
            <a:chOff x="3574051" y="4574787"/>
            <a:chExt cx="2824548" cy="234286"/>
          </a:xfrm>
        </p:grpSpPr>
        <p:sp>
          <p:nvSpPr>
            <p:cNvPr id="95" name="TextBox 94"/>
            <p:cNvSpPr txBox="1"/>
            <p:nvPr/>
          </p:nvSpPr>
          <p:spPr>
            <a:xfrm>
              <a:off x="3574051" y="4574787"/>
              <a:ext cx="2785586" cy="234286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답변 내용을 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SMS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로 받아보시겠습니까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?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xmlns="" id="{C0A46EE0-1A07-4583-BC69-70B96327B74F}"/>
                </a:ext>
              </a:extLst>
            </p:cNvPr>
            <p:cNvSpPr txBox="1"/>
            <p:nvPr/>
          </p:nvSpPr>
          <p:spPr>
            <a:xfrm>
              <a:off x="5482964" y="4597511"/>
              <a:ext cx="91563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 smtClean="0">
                  <a:latin typeface="+mn-ea"/>
                </a:rPr>
                <a:t>●</a:t>
              </a:r>
              <a:r>
                <a:rPr lang="ko-KR" altLang="en-US" sz="700" dirty="0" smtClean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 </a:t>
              </a:r>
              <a:r>
                <a:rPr lang="ko-KR" altLang="en-US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네</a:t>
              </a:r>
              <a:r>
                <a:rPr lang="ko-KR" altLang="en-US" sz="700" dirty="0" smtClean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    ○ 아니오</a:t>
              </a:r>
              <a:endParaRPr lang="ko-KR" altLang="en-US" sz="700" dirty="0"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574051" y="4821803"/>
            <a:ext cx="2849440" cy="229046"/>
            <a:chOff x="3574051" y="4821803"/>
            <a:chExt cx="2849440" cy="229046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3574051" y="4821803"/>
              <a:ext cx="1627982" cy="224408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5520965" y="4826441"/>
              <a:ext cx="902526" cy="224408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</a:rPr>
                <a:t>직접입력  ▼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135981" y="4834276"/>
              <a:ext cx="408661" cy="195814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@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3574051" y="5093004"/>
            <a:ext cx="2824548" cy="234286"/>
            <a:chOff x="3574051" y="4574787"/>
            <a:chExt cx="2824548" cy="234286"/>
          </a:xfrm>
        </p:grpSpPr>
        <p:sp>
          <p:nvSpPr>
            <p:cNvPr id="101" name="TextBox 100"/>
            <p:cNvSpPr txBox="1"/>
            <p:nvPr/>
          </p:nvSpPr>
          <p:spPr>
            <a:xfrm>
              <a:off x="3574051" y="4574787"/>
              <a:ext cx="2785586" cy="234286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답변 내용을 </a:t>
              </a:r>
              <a:r>
                <a:rPr lang="ko-KR" altLang="en-US" sz="700" dirty="0" err="1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이메일로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 받아보시겠습니까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?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xmlns="" id="{C0A46EE0-1A07-4583-BC69-70B96327B74F}"/>
                </a:ext>
              </a:extLst>
            </p:cNvPr>
            <p:cNvSpPr txBox="1"/>
            <p:nvPr/>
          </p:nvSpPr>
          <p:spPr>
            <a:xfrm>
              <a:off x="5482964" y="4597511"/>
              <a:ext cx="91563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 smtClean="0">
                  <a:latin typeface="+mn-ea"/>
                </a:rPr>
                <a:t>●</a:t>
              </a:r>
              <a:r>
                <a:rPr lang="ko-KR" altLang="en-US" sz="700" dirty="0" smtClean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 </a:t>
              </a:r>
              <a:r>
                <a:rPr lang="ko-KR" altLang="en-US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네</a:t>
              </a:r>
              <a:r>
                <a:rPr lang="ko-KR" altLang="en-US" sz="700" dirty="0" smtClean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    ○ 아니오</a:t>
              </a:r>
              <a:endParaRPr lang="ko-KR" altLang="en-US" sz="700" dirty="0"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</p:txBody>
        </p:sp>
      </p:grpSp>
      <p:sp>
        <p:nvSpPr>
          <p:cNvPr id="104" name="타원 103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4151949" y="5000435"/>
            <a:ext cx="172793" cy="172793"/>
          </a:xfrm>
          <a:prstGeom prst="ellipse">
            <a:avLst/>
          </a:prstGeom>
          <a:solidFill>
            <a:srgbClr val="25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b="1" dirty="0">
                <a:latin typeface="+mn-ea"/>
              </a:rPr>
              <a:t>3</a:t>
            </a:r>
            <a:r>
              <a:rPr lang="en-US" altLang="ko-KR" sz="700" b="1" dirty="0" smtClean="0">
                <a:latin typeface="+mn-ea"/>
              </a:rPr>
              <a:t>a</a:t>
            </a:r>
            <a:endParaRPr lang="ko-KR" altLang="en-US" sz="7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2460" y="547520"/>
            <a:ext cx="7602454" cy="6157844"/>
          </a:xfrm>
          <a:prstGeom prst="rect">
            <a:avLst/>
          </a:prstGeom>
          <a:solidFill>
            <a:schemeClr val="tx1"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AS-IS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동일 유지</a:t>
            </a:r>
            <a:endParaRPr lang="en-US" altLang="ko-KR" sz="1400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고객센터 하위로 메뉴 변경은 고도화 이후 반영으로 협의완료</a:t>
            </a:r>
            <a:endParaRPr lang="en-US" altLang="ko-KR" sz="1400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(2024.05.14)</a:t>
            </a:r>
          </a:p>
          <a:p>
            <a:pPr algn="ctr"/>
            <a:endParaRPr lang="ko-KR" altLang="en-US" sz="1400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3160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7834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1D95B605-182C-43DB-B8E0-DE1FB2F15F7B}"/>
              </a:ext>
            </a:extLst>
          </p:cNvPr>
          <p:cNvSpPr/>
          <p:nvPr/>
        </p:nvSpPr>
        <p:spPr>
          <a:xfrm>
            <a:off x="298065" y="5134896"/>
            <a:ext cx="1124126" cy="288000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확인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12953002-0AD6-45E2-8306-7E28117EC2AE}"/>
              </a:ext>
            </a:extLst>
          </p:cNvPr>
          <p:cNvSpPr/>
          <p:nvPr/>
        </p:nvSpPr>
        <p:spPr>
          <a:xfrm>
            <a:off x="1491865" y="5134896"/>
            <a:ext cx="1124126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취소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C89C1308-2B33-4D16-80A1-0D68C8410352}"/>
              </a:ext>
            </a:extLst>
          </p:cNvPr>
          <p:cNvGrpSpPr/>
          <p:nvPr/>
        </p:nvGrpSpPr>
        <p:grpSpPr>
          <a:xfrm>
            <a:off x="6475277" y="6098916"/>
            <a:ext cx="1376825" cy="144000"/>
            <a:chOff x="4762500" y="3246124"/>
            <a:chExt cx="1376825" cy="144000"/>
          </a:xfrm>
        </p:grpSpPr>
        <p:pic>
          <p:nvPicPr>
            <p:cNvPr id="17" name="Picture 2">
              <a:extLst>
                <a:ext uri="{FF2B5EF4-FFF2-40B4-BE49-F238E27FC236}">
                  <a16:creationId xmlns="" xmlns:a16="http://schemas.microsoft.com/office/drawing/2014/main" id="{45324DF2-E1D8-4F20-83CE-9F5DD407BC4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81" b="2381"/>
            <a:stretch/>
          </p:blipFill>
          <p:spPr bwMode="auto">
            <a:xfrm>
              <a:off x="4762500" y="3246124"/>
              <a:ext cx="144000" cy="14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 Box 6">
              <a:extLst>
                <a:ext uri="{FF2B5EF4-FFF2-40B4-BE49-F238E27FC236}">
                  <a16:creationId xmlns="" xmlns:a16="http://schemas.microsoft.com/office/drawing/2014/main" id="{5546431E-33C0-4F53-A5FE-AD9767A977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5869" y="3248875"/>
              <a:ext cx="1193456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0" bIns="0" anchor="ctr">
              <a:spAutoFit/>
            </a:bodyPr>
            <a:lstStyle>
              <a:lvl1pPr eaLnBrk="0" hangingPunct="0"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eaLnBrk="1" hangingPunct="1"/>
              <a:r>
                <a:rPr lang="ko-KR" altLang="en-US" dirty="0">
                  <a:solidFill>
                    <a:schemeClr val="tx1"/>
                  </a:solidFill>
                  <a:latin typeface="+mn-ea"/>
                  <a:ea typeface="+mn-ea"/>
                </a:rPr>
                <a:t>부운영자관리</a:t>
              </a: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EA3D9756-4337-4B89-AF2A-5ACD36A4D33F}"/>
              </a:ext>
            </a:extLst>
          </p:cNvPr>
          <p:cNvSpPr/>
          <p:nvPr/>
        </p:nvSpPr>
        <p:spPr>
          <a:xfrm>
            <a:off x="5531952" y="6112915"/>
            <a:ext cx="158400" cy="158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rgbClr val="FFFFFF"/>
                </a:solidFill>
                <a:latin typeface="+mn-ea"/>
              </a:rPr>
              <a:t>1</a:t>
            </a:r>
            <a:endParaRPr lang="ko-KR" altLang="en-US" sz="800" b="1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B292997A-6EAD-4BFF-80C3-FB79D5AE19A6}"/>
              </a:ext>
            </a:extLst>
          </p:cNvPr>
          <p:cNvSpPr/>
          <p:nvPr/>
        </p:nvSpPr>
        <p:spPr>
          <a:xfrm>
            <a:off x="5789127" y="6112915"/>
            <a:ext cx="158400" cy="158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rgbClr val="FFFFFF"/>
                </a:solidFill>
                <a:latin typeface="+mn-ea"/>
              </a:rPr>
              <a:t>1</a:t>
            </a:r>
            <a:endParaRPr lang="ko-KR" altLang="en-US" sz="800" b="1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3B093855-049F-4673-9933-DB08C37139D8}"/>
              </a:ext>
            </a:extLst>
          </p:cNvPr>
          <p:cNvSpPr/>
          <p:nvPr/>
        </p:nvSpPr>
        <p:spPr>
          <a:xfrm>
            <a:off x="6046302" y="6112915"/>
            <a:ext cx="158400" cy="158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rgbClr val="FFFFFF"/>
                </a:solidFill>
                <a:latin typeface="+mn-ea"/>
              </a:rPr>
              <a:t>1</a:t>
            </a:r>
            <a:endParaRPr lang="ko-KR" altLang="en-US" sz="800" b="1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715A5517-ABF3-4B80-BC32-439337F6C707}"/>
              </a:ext>
            </a:extLst>
          </p:cNvPr>
          <p:cNvSpPr/>
          <p:nvPr/>
        </p:nvSpPr>
        <p:spPr>
          <a:xfrm>
            <a:off x="7766807" y="6070632"/>
            <a:ext cx="400506" cy="247049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51B63D23-1E85-479D-B085-C5F21A67F7EC}"/>
              </a:ext>
            </a:extLst>
          </p:cNvPr>
          <p:cNvSpPr/>
          <p:nvPr/>
        </p:nvSpPr>
        <p:spPr>
          <a:xfrm>
            <a:off x="8269183" y="6070632"/>
            <a:ext cx="400506" cy="247049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7A210F5-B190-41FF-9476-1957BFCBD18E}"/>
              </a:ext>
            </a:extLst>
          </p:cNvPr>
          <p:cNvSpPr/>
          <p:nvPr/>
        </p:nvSpPr>
        <p:spPr>
          <a:xfrm>
            <a:off x="8799379" y="6055663"/>
            <a:ext cx="400506" cy="247049"/>
          </a:xfrm>
          <a:prstGeom prst="rect">
            <a:avLst/>
          </a:prstGeom>
          <a:noFill/>
          <a:ln w="12700">
            <a:solidFill>
              <a:schemeClr val="accent6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C0A46EE0-1A07-4583-BC69-70B96327B74F}"/>
              </a:ext>
            </a:extLst>
          </p:cNvPr>
          <p:cNvSpPr txBox="1"/>
          <p:nvPr/>
        </p:nvSpPr>
        <p:spPr>
          <a:xfrm>
            <a:off x="1068471" y="1322887"/>
            <a:ext cx="21419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latin typeface="+mn-ea"/>
              </a:rPr>
              <a:t>ㆍ</a:t>
            </a:r>
            <a:r>
              <a:rPr lang="ko-KR" altLang="en-US" sz="800" dirty="0">
                <a:latin typeface="+mn-ea"/>
              </a:rPr>
              <a:t>   ● ○    □ ■  </a:t>
            </a:r>
            <a:r>
              <a:rPr lang="ko-KR" altLang="en-US" sz="800" dirty="0">
                <a:latin typeface="+mn-ea"/>
                <a:sym typeface="Wingdings"/>
              </a:rPr>
              <a:t>    </a:t>
            </a:r>
            <a:r>
              <a:rPr lang="ko-KR" altLang="en-US" sz="800" dirty="0">
                <a:latin typeface="+mn-ea"/>
              </a:rPr>
              <a:t>●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○○○     </a:t>
            </a:r>
            <a:r>
              <a:rPr lang="ko-KR" altLang="en-US" sz="800" dirty="0">
                <a:latin typeface="+mn-ea"/>
              </a:rPr>
              <a:t>★☆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10FA70C9-0930-46E6-8684-781BF5B05C2F}"/>
              </a:ext>
            </a:extLst>
          </p:cNvPr>
          <p:cNvSpPr/>
          <p:nvPr/>
        </p:nvSpPr>
        <p:spPr>
          <a:xfrm>
            <a:off x="297194" y="3514102"/>
            <a:ext cx="1160405" cy="1444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>
              <a:defRPr/>
            </a:pPr>
            <a:endParaRPr lang="ko-KR" altLang="en-US" sz="800" b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CCE05FD4-BF93-4ECF-94E5-A51903A68F3D}"/>
              </a:ext>
            </a:extLst>
          </p:cNvPr>
          <p:cNvSpPr/>
          <p:nvPr/>
        </p:nvSpPr>
        <p:spPr>
          <a:xfrm>
            <a:off x="1624344" y="3514102"/>
            <a:ext cx="1160405" cy="1444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>
              <a:defRPr/>
            </a:pPr>
            <a:endParaRPr lang="ko-KR" altLang="en-US" sz="800" b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F4215EFB-916E-4F27-8262-D9DBE118138E}"/>
              </a:ext>
            </a:extLst>
          </p:cNvPr>
          <p:cNvSpPr/>
          <p:nvPr/>
        </p:nvSpPr>
        <p:spPr>
          <a:xfrm>
            <a:off x="2822849" y="3514102"/>
            <a:ext cx="1116000" cy="1444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>
              <a:defRPr/>
            </a:pPr>
            <a:r>
              <a:rPr lang="ko-KR" altLang="en-US" sz="800" b="0" dirty="0">
                <a:solidFill>
                  <a:schemeClr val="tx1"/>
                </a:solidFill>
                <a:latin typeface="+mn-ea"/>
              </a:rPr>
              <a:t>직접입력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DB2D6A88-ED8E-4281-96C2-AC02999A0DE8}"/>
              </a:ext>
            </a:extLst>
          </p:cNvPr>
          <p:cNvSpPr/>
          <p:nvPr/>
        </p:nvSpPr>
        <p:spPr>
          <a:xfrm>
            <a:off x="3794849" y="3514102"/>
            <a:ext cx="144000" cy="1444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ko-KR" altLang="en-US" sz="800" b="0" dirty="0">
                <a:solidFill>
                  <a:schemeClr val="tx1"/>
                </a:solidFill>
                <a:latin typeface="+mn-ea"/>
              </a:rPr>
              <a:t>▼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18DAEAD3-558C-479A-8A1A-A8D35E031770}"/>
              </a:ext>
            </a:extLst>
          </p:cNvPr>
          <p:cNvSpPr/>
          <p:nvPr/>
        </p:nvSpPr>
        <p:spPr>
          <a:xfrm>
            <a:off x="297194" y="3249028"/>
            <a:ext cx="432000" cy="1444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>
              <a:defRPr/>
            </a:pPr>
            <a:r>
              <a:rPr lang="ko-KR" altLang="en-US" sz="800" b="0" dirty="0">
                <a:solidFill>
                  <a:schemeClr val="tx1"/>
                </a:solidFill>
                <a:latin typeface="+mn-ea"/>
              </a:rPr>
              <a:t>선택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C2F0B600-38B7-4E6F-9BE2-0A7C261D0EDB}"/>
              </a:ext>
            </a:extLst>
          </p:cNvPr>
          <p:cNvSpPr/>
          <p:nvPr/>
        </p:nvSpPr>
        <p:spPr>
          <a:xfrm>
            <a:off x="877396" y="3249028"/>
            <a:ext cx="432000" cy="1444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>
              <a:defRPr/>
            </a:pPr>
            <a:endParaRPr lang="ko-KR" altLang="en-US" sz="800" b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7B2E5312-2D85-4846-8B3F-FBC1562123A2}"/>
              </a:ext>
            </a:extLst>
          </p:cNvPr>
          <p:cNvSpPr/>
          <p:nvPr/>
        </p:nvSpPr>
        <p:spPr>
          <a:xfrm>
            <a:off x="1457599" y="3249028"/>
            <a:ext cx="432000" cy="1444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>
              <a:defRPr/>
            </a:pPr>
            <a:endParaRPr lang="ko-KR" altLang="en-US" sz="800" b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61730321-C9ED-437E-8E11-5CCCA1F91284}"/>
              </a:ext>
            </a:extLst>
          </p:cNvPr>
          <p:cNvSpPr/>
          <p:nvPr/>
        </p:nvSpPr>
        <p:spPr>
          <a:xfrm>
            <a:off x="585194" y="3249028"/>
            <a:ext cx="144000" cy="1444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ko-KR" altLang="en-US" sz="800" b="0" dirty="0">
                <a:solidFill>
                  <a:schemeClr val="tx1"/>
                </a:solidFill>
                <a:latin typeface="+mn-ea"/>
              </a:rPr>
              <a:t>▼</a:t>
            </a:r>
          </a:p>
        </p:txBody>
      </p:sp>
      <p:sp>
        <p:nvSpPr>
          <p:cNvPr id="43" name="Rectangle 91">
            <a:extLst>
              <a:ext uri="{FF2B5EF4-FFF2-40B4-BE49-F238E27FC236}">
                <a16:creationId xmlns="" xmlns:a16="http://schemas.microsoft.com/office/drawing/2014/main" id="{D7D87FD5-E165-467A-80BA-7B531C8A0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086" y="4394516"/>
            <a:ext cx="299880" cy="144462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latinLnBrk="1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수정</a:t>
            </a:r>
          </a:p>
        </p:txBody>
      </p:sp>
      <p:sp>
        <p:nvSpPr>
          <p:cNvPr id="44" name="Rectangle 91">
            <a:extLst>
              <a:ext uri="{FF2B5EF4-FFF2-40B4-BE49-F238E27FC236}">
                <a16:creationId xmlns="" xmlns:a16="http://schemas.microsoft.com/office/drawing/2014/main" id="{131B4E1B-3C4C-48BB-8D0A-3FAB68D4F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713" y="4394516"/>
            <a:ext cx="299880" cy="144462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latinLnBrk="1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검색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3E1DDC6E-0B26-4049-88E7-1F3C660B0325}"/>
              </a:ext>
            </a:extLst>
          </p:cNvPr>
          <p:cNvSpPr/>
          <p:nvPr/>
        </p:nvSpPr>
        <p:spPr>
          <a:xfrm>
            <a:off x="284668" y="4647489"/>
            <a:ext cx="673854" cy="252028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latinLnBrk="1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추가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CE0F417E-3A6C-4DB8-AEDC-9D9B41548E83}"/>
              </a:ext>
            </a:extLst>
          </p:cNvPr>
          <p:cNvSpPr/>
          <p:nvPr/>
        </p:nvSpPr>
        <p:spPr>
          <a:xfrm>
            <a:off x="1102538" y="4647489"/>
            <a:ext cx="673854" cy="252028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선택삭제</a:t>
            </a:r>
          </a:p>
        </p:txBody>
      </p:sp>
      <p:sp>
        <p:nvSpPr>
          <p:cNvPr id="47" name="Rectangle 91">
            <a:extLst>
              <a:ext uri="{FF2B5EF4-FFF2-40B4-BE49-F238E27FC236}">
                <a16:creationId xmlns="" xmlns:a16="http://schemas.microsoft.com/office/drawing/2014/main" id="{09EB3D6B-F443-45E9-867E-6AB1FC24D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392" y="4394515"/>
            <a:ext cx="920104" cy="144463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latinLnBrk="1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기타</a:t>
            </a:r>
          </a:p>
        </p:txBody>
      </p:sp>
      <p:sp>
        <p:nvSpPr>
          <p:cNvPr id="48" name="Rectangle 91">
            <a:extLst>
              <a:ext uri="{FF2B5EF4-FFF2-40B4-BE49-F238E27FC236}">
                <a16:creationId xmlns="" xmlns:a16="http://schemas.microsoft.com/office/drawing/2014/main" id="{F7056C32-20B6-4E8C-8B3F-414BD15AD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107" y="4394516"/>
            <a:ext cx="299880" cy="144462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latinLnBrk="1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추가</a:t>
            </a:r>
          </a:p>
        </p:txBody>
      </p:sp>
      <p:sp>
        <p:nvSpPr>
          <p:cNvPr id="49" name="Rectangle 91">
            <a:extLst>
              <a:ext uri="{FF2B5EF4-FFF2-40B4-BE49-F238E27FC236}">
                <a16:creationId xmlns="" xmlns:a16="http://schemas.microsoft.com/office/drawing/2014/main" id="{740797F8-D410-4B5D-A04C-500AA460A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253" y="4394516"/>
            <a:ext cx="299880" cy="144462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latinLnBrk="1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삭제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="" xmlns:a16="http://schemas.microsoft.com/office/drawing/2014/main" id="{D8607CA6-CF14-408F-B59B-2BDE6CFE01DB}"/>
              </a:ext>
            </a:extLst>
          </p:cNvPr>
          <p:cNvGrpSpPr/>
          <p:nvPr/>
        </p:nvGrpSpPr>
        <p:grpSpPr>
          <a:xfrm>
            <a:off x="6468177" y="6366001"/>
            <a:ext cx="1301456" cy="123111"/>
            <a:chOff x="7994918" y="3904175"/>
            <a:chExt cx="1301456" cy="123111"/>
          </a:xfrm>
        </p:grpSpPr>
        <p:pic>
          <p:nvPicPr>
            <p:cNvPr id="51" name="Picture 2">
              <a:extLst>
                <a:ext uri="{FF2B5EF4-FFF2-40B4-BE49-F238E27FC236}">
                  <a16:creationId xmlns="" xmlns:a16="http://schemas.microsoft.com/office/drawing/2014/main" id="{D113F48D-068C-42B2-A496-13FC027C07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4918" y="3911730"/>
              <a:ext cx="108000" cy="1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Text Box 6">
              <a:extLst>
                <a:ext uri="{FF2B5EF4-FFF2-40B4-BE49-F238E27FC236}">
                  <a16:creationId xmlns="" xmlns:a16="http://schemas.microsoft.com/office/drawing/2014/main" id="{DEE36E43-C688-43EB-B6E6-336A5D9328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2918" y="3904175"/>
              <a:ext cx="119345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0" bIns="0" anchor="ctr">
              <a:spAutoFit/>
            </a:bodyPr>
            <a:lstStyle>
              <a:lvl1pPr eaLnBrk="0" hangingPunct="0"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eaLnBrk="1" hangingPunct="1"/>
              <a:r>
                <a:rPr lang="ko-KR" altLang="en-US" sz="800" dirty="0">
                  <a:solidFill>
                    <a:schemeClr val="tx1"/>
                  </a:solidFill>
                  <a:latin typeface="+mn-ea"/>
                  <a:ea typeface="+mn-ea"/>
                </a:rPr>
                <a:t>상품정보고시관리</a:t>
              </a: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2582B78F-0ED4-4E7A-A7FC-00C640EA19C9}"/>
              </a:ext>
            </a:extLst>
          </p:cNvPr>
          <p:cNvSpPr/>
          <p:nvPr/>
        </p:nvSpPr>
        <p:spPr>
          <a:xfrm>
            <a:off x="297195" y="2711727"/>
            <a:ext cx="4906903" cy="1444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>
              <a:defRPr/>
            </a:pPr>
            <a:r>
              <a:rPr lang="ko-KR" altLang="en-US" sz="800" b="0" dirty="0">
                <a:solidFill>
                  <a:schemeClr val="tx1"/>
                </a:solidFill>
                <a:latin typeface="+mn-ea"/>
              </a:rPr>
              <a:t>서울 서초구 </a:t>
            </a:r>
            <a:r>
              <a:rPr lang="ko-KR" altLang="en-US" sz="800" b="0" dirty="0" err="1">
                <a:solidFill>
                  <a:schemeClr val="tx1"/>
                </a:solidFill>
                <a:latin typeface="+mn-ea"/>
              </a:rPr>
              <a:t>신반포로</a:t>
            </a:r>
            <a:r>
              <a:rPr lang="en-US" altLang="ko-KR" sz="800" b="0" dirty="0">
                <a:solidFill>
                  <a:schemeClr val="tx1"/>
                </a:solidFill>
                <a:latin typeface="+mn-ea"/>
              </a:rPr>
              <a:t>49</a:t>
            </a:r>
            <a:r>
              <a:rPr lang="ko-KR" altLang="en-US" sz="800" b="0" dirty="0">
                <a:solidFill>
                  <a:schemeClr val="tx1"/>
                </a:solidFill>
                <a:latin typeface="+mn-ea"/>
              </a:rPr>
              <a:t>길 </a:t>
            </a:r>
            <a:r>
              <a:rPr lang="en-US" altLang="ko-KR" sz="800" b="0" dirty="0">
                <a:solidFill>
                  <a:schemeClr val="tx1"/>
                </a:solidFill>
                <a:latin typeface="+mn-ea"/>
              </a:rPr>
              <a:t>12 (</a:t>
            </a:r>
            <a:r>
              <a:rPr lang="ko-KR" altLang="en-US" sz="800" b="0" dirty="0">
                <a:solidFill>
                  <a:schemeClr val="tx1"/>
                </a:solidFill>
                <a:latin typeface="+mn-ea"/>
              </a:rPr>
              <a:t>잠원동</a:t>
            </a:r>
            <a:r>
              <a:rPr lang="en-US" altLang="ko-KR" sz="800" b="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b="0" dirty="0">
                <a:solidFill>
                  <a:schemeClr val="tx1"/>
                </a:solidFill>
                <a:latin typeface="+mn-ea"/>
              </a:rPr>
              <a:t>하늘정원빌딩</a:t>
            </a:r>
            <a:r>
              <a:rPr lang="en-US" altLang="ko-KR" sz="800" b="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800" b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0AB3BF72-33F2-4DF9-96CB-1FF6239EC7F3}"/>
              </a:ext>
            </a:extLst>
          </p:cNvPr>
          <p:cNvSpPr/>
          <p:nvPr/>
        </p:nvSpPr>
        <p:spPr>
          <a:xfrm>
            <a:off x="297194" y="2891633"/>
            <a:ext cx="4906903" cy="1444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>
              <a:defRPr/>
            </a:pPr>
            <a:r>
              <a:rPr lang="en-US" altLang="ko-KR" sz="800" b="0" dirty="0">
                <a:solidFill>
                  <a:schemeClr val="tx1"/>
                </a:solidFill>
                <a:latin typeface="+mn-ea"/>
              </a:rPr>
              <a:t>4</a:t>
            </a:r>
            <a:r>
              <a:rPr lang="ko-KR" altLang="en-US" sz="800" b="0" dirty="0">
                <a:solidFill>
                  <a:schemeClr val="tx1"/>
                </a:solidFill>
                <a:latin typeface="+mn-ea"/>
              </a:rPr>
              <a:t>층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FFD5E80A-79BC-4B44-85CD-F3EA2A60EF1A}"/>
              </a:ext>
            </a:extLst>
          </p:cNvPr>
          <p:cNvSpPr/>
          <p:nvPr/>
        </p:nvSpPr>
        <p:spPr>
          <a:xfrm>
            <a:off x="297189" y="2531821"/>
            <a:ext cx="1159779" cy="1444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>
              <a:defRPr/>
            </a:pPr>
            <a:r>
              <a:rPr lang="en-US" altLang="ko-KR" sz="800" b="0" dirty="0">
                <a:solidFill>
                  <a:schemeClr val="tx1"/>
                </a:solidFill>
                <a:latin typeface="+mn-ea"/>
              </a:rPr>
              <a:t>06531</a:t>
            </a:r>
            <a:endParaRPr lang="ko-KR" altLang="en-US" sz="800" b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" name="Rectangle 91">
            <a:extLst>
              <a:ext uri="{FF2B5EF4-FFF2-40B4-BE49-F238E27FC236}">
                <a16:creationId xmlns="" xmlns:a16="http://schemas.microsoft.com/office/drawing/2014/main" id="{94A79004-1A20-4B2C-AA04-C01C0EBB6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5857" y="2531828"/>
            <a:ext cx="648000" cy="14446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800" dirty="0">
                <a:latin typeface="+mn-ea"/>
              </a:rPr>
              <a:t>우편번호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="" xmlns:a16="http://schemas.microsoft.com/office/drawing/2014/main" id="{33DDA145-7633-4D7D-AE3A-DBC90AC4C36B}"/>
              </a:ext>
            </a:extLst>
          </p:cNvPr>
          <p:cNvCxnSpPr>
            <a:cxnSpLocks/>
          </p:cNvCxnSpPr>
          <p:nvPr/>
        </p:nvCxnSpPr>
        <p:spPr>
          <a:xfrm>
            <a:off x="7795861" y="6523225"/>
            <a:ext cx="473322" cy="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="" xmlns:a16="http://schemas.microsoft.com/office/drawing/2014/main" id="{AB373D37-CB8B-44E4-8F6B-9ACB128BBCAA}"/>
              </a:ext>
            </a:extLst>
          </p:cNvPr>
          <p:cNvCxnSpPr>
            <a:cxnSpLocks/>
          </p:cNvCxnSpPr>
          <p:nvPr/>
        </p:nvCxnSpPr>
        <p:spPr>
          <a:xfrm>
            <a:off x="8565231" y="6427556"/>
            <a:ext cx="473322" cy="233739"/>
          </a:xfrm>
          <a:prstGeom prst="bentConnector3">
            <a:avLst/>
          </a:prstGeom>
          <a:ln>
            <a:solidFill>
              <a:schemeClr val="accent1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91">
            <a:extLst>
              <a:ext uri="{FF2B5EF4-FFF2-40B4-BE49-F238E27FC236}">
                <a16:creationId xmlns="" xmlns:a16="http://schemas.microsoft.com/office/drawing/2014/main" id="{E3755307-C4BE-4FB9-B198-FA23FB117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129" y="3816210"/>
            <a:ext cx="540000" cy="14446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800" dirty="0">
                <a:latin typeface="+mn-ea"/>
              </a:rPr>
              <a:t>파일선택</a:t>
            </a:r>
            <a:endParaRPr lang="ko-KR" altLang="en-US" sz="800" b="0" dirty="0">
              <a:latin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AB55E5FB-004D-4580-BAF3-1EFD31B3178C}"/>
              </a:ext>
            </a:extLst>
          </p:cNvPr>
          <p:cNvSpPr txBox="1"/>
          <p:nvPr/>
        </p:nvSpPr>
        <p:spPr>
          <a:xfrm>
            <a:off x="812480" y="3780719"/>
            <a:ext cx="9765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+mn-ea"/>
              </a:rPr>
              <a:t>선택된 파일 없음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ABA5F441-E1F2-4751-999C-65A71C78F211}"/>
              </a:ext>
            </a:extLst>
          </p:cNvPr>
          <p:cNvSpPr/>
          <p:nvPr/>
        </p:nvSpPr>
        <p:spPr>
          <a:xfrm>
            <a:off x="5514681" y="2350057"/>
            <a:ext cx="2410950" cy="140253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>
              <a:defRPr/>
            </a:pPr>
            <a:endParaRPr lang="ko-KR" altLang="en-US" sz="800" b="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="" xmlns:a16="http://schemas.microsoft.com/office/drawing/2014/main" id="{0D3DCDD1-7B1A-4740-86DC-21055B783D97}"/>
              </a:ext>
            </a:extLst>
          </p:cNvPr>
          <p:cNvCxnSpPr>
            <a:cxnSpLocks/>
          </p:cNvCxnSpPr>
          <p:nvPr/>
        </p:nvCxnSpPr>
        <p:spPr>
          <a:xfrm>
            <a:off x="5622680" y="2638587"/>
            <a:ext cx="221151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>
            <a:extLst>
              <a:ext uri="{FF2B5EF4-FFF2-40B4-BE49-F238E27FC236}">
                <a16:creationId xmlns="" xmlns:a16="http://schemas.microsoft.com/office/drawing/2014/main" id="{C7547952-CD9C-46B6-978B-8174CED6B2F7}"/>
              </a:ext>
            </a:extLst>
          </p:cNvPr>
          <p:cNvGrpSpPr/>
          <p:nvPr/>
        </p:nvGrpSpPr>
        <p:grpSpPr>
          <a:xfrm>
            <a:off x="5622680" y="2449425"/>
            <a:ext cx="942694" cy="123111"/>
            <a:chOff x="7994918" y="3904175"/>
            <a:chExt cx="942694" cy="123111"/>
          </a:xfrm>
        </p:grpSpPr>
        <p:pic>
          <p:nvPicPr>
            <p:cNvPr id="69" name="Picture 2">
              <a:extLst>
                <a:ext uri="{FF2B5EF4-FFF2-40B4-BE49-F238E27FC236}">
                  <a16:creationId xmlns="" xmlns:a16="http://schemas.microsoft.com/office/drawing/2014/main" id="{F1760947-026C-4712-9466-6CFD126727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4918" y="3911730"/>
              <a:ext cx="108000" cy="1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" name="Text Box 6">
              <a:extLst>
                <a:ext uri="{FF2B5EF4-FFF2-40B4-BE49-F238E27FC236}">
                  <a16:creationId xmlns="" xmlns:a16="http://schemas.microsoft.com/office/drawing/2014/main" id="{9D23D3A6-32D7-44D7-8482-3580D334AE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2917" y="3904175"/>
              <a:ext cx="834695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0" bIns="0" anchor="ctr">
              <a:spAutoFit/>
            </a:bodyPr>
            <a:lstStyle>
              <a:lvl1pPr eaLnBrk="0" hangingPunct="0"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eaLnBrk="1" hangingPunct="1"/>
              <a:r>
                <a:rPr lang="ko-KR" altLang="en-US" sz="800">
                  <a:solidFill>
                    <a:schemeClr val="tx1"/>
                  </a:solidFill>
                  <a:latin typeface="+mn-ea"/>
                  <a:ea typeface="+mn-ea"/>
                </a:rPr>
                <a:t>제목</a:t>
              </a:r>
              <a:endParaRPr lang="ko-KR" altLang="en-US" sz="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E9EF16A0-7DB7-4CBB-89F7-F0706034DB80}"/>
              </a:ext>
            </a:extLst>
          </p:cNvPr>
          <p:cNvSpPr/>
          <p:nvPr/>
        </p:nvSpPr>
        <p:spPr>
          <a:xfrm>
            <a:off x="6046302" y="3406822"/>
            <a:ext cx="673854" cy="252028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확인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0807512D-FA6D-496B-99D2-84859D3F311E}"/>
              </a:ext>
            </a:extLst>
          </p:cNvPr>
          <p:cNvSpPr/>
          <p:nvPr/>
        </p:nvSpPr>
        <p:spPr>
          <a:xfrm>
            <a:off x="6798777" y="3406822"/>
            <a:ext cx="673854" cy="252028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취소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7FE8EDAF-35C2-43DF-9E63-35C99053A1EF}"/>
              </a:ext>
            </a:extLst>
          </p:cNvPr>
          <p:cNvSpPr/>
          <p:nvPr/>
        </p:nvSpPr>
        <p:spPr>
          <a:xfrm>
            <a:off x="7781631" y="2357455"/>
            <a:ext cx="144000" cy="144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X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74" name="Picture 2" descr="http://mimp.mallstore.co.kr/nmanager/imgs/icon/icon_tip.gif">
            <a:extLst>
              <a:ext uri="{FF2B5EF4-FFF2-40B4-BE49-F238E27FC236}">
                <a16:creationId xmlns="" xmlns:a16="http://schemas.microsoft.com/office/drawing/2014/main" id="{FA3602B9-7786-45E9-BE89-04C1CD618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05" y="1335529"/>
            <a:ext cx="257175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1AB8A6DA-4D1F-4F42-98F9-24AF7C78E2F4}"/>
              </a:ext>
            </a:extLst>
          </p:cNvPr>
          <p:cNvSpPr/>
          <p:nvPr/>
        </p:nvSpPr>
        <p:spPr>
          <a:xfrm>
            <a:off x="2394882" y="5940994"/>
            <a:ext cx="2854306" cy="23664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44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이하 생략</a:t>
            </a:r>
          </a:p>
        </p:txBody>
      </p:sp>
      <p:graphicFrame>
        <p:nvGraphicFramePr>
          <p:cNvPr id="77" name="표 76">
            <a:extLst>
              <a:ext uri="{FF2B5EF4-FFF2-40B4-BE49-F238E27FC236}">
                <a16:creationId xmlns="" xmlns:a16="http://schemas.microsoft.com/office/drawing/2014/main" id="{AB288A4D-6DB6-41A2-BF9D-9998DBDD8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458414"/>
              </p:ext>
            </p:extLst>
          </p:nvPr>
        </p:nvGraphicFramePr>
        <p:xfrm>
          <a:off x="5531402" y="3944582"/>
          <a:ext cx="2534749" cy="691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55284"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5284"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82365"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8" name="그림 77">
            <a:extLst>
              <a:ext uri="{FF2B5EF4-FFF2-40B4-BE49-F238E27FC236}">
                <a16:creationId xmlns="" xmlns:a16="http://schemas.microsoft.com/office/drawing/2014/main" id="{68E445C3-803E-4A0F-9EB8-22CD2B2F32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5642" y="286518"/>
            <a:ext cx="6125448" cy="1862889"/>
          </a:xfrm>
          <a:prstGeom prst="rect">
            <a:avLst/>
          </a:prstGeom>
        </p:spPr>
      </p:pic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E59C294D-CF30-4EF6-A493-54C852009903}"/>
              </a:ext>
            </a:extLst>
          </p:cNvPr>
          <p:cNvSpPr/>
          <p:nvPr/>
        </p:nvSpPr>
        <p:spPr>
          <a:xfrm>
            <a:off x="327535" y="5955067"/>
            <a:ext cx="1440000" cy="216000"/>
          </a:xfrm>
          <a:prstGeom prst="rect">
            <a:avLst/>
          </a:prstGeom>
          <a:solidFill>
            <a:srgbClr val="E71757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spc="-100" dirty="0">
                <a:solidFill>
                  <a:schemeClr val="bg1"/>
                </a:solidFill>
                <a:latin typeface="+mn-ea"/>
              </a:rPr>
              <a:t>주석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="" xmlns:a16="http://schemas.microsoft.com/office/drawing/2014/main" id="{5F93288D-5874-4AA3-95F0-AF2894876415}"/>
              </a:ext>
            </a:extLst>
          </p:cNvPr>
          <p:cNvGrpSpPr/>
          <p:nvPr/>
        </p:nvGrpSpPr>
        <p:grpSpPr>
          <a:xfrm>
            <a:off x="8084738" y="2346010"/>
            <a:ext cx="1113070" cy="1091245"/>
            <a:chOff x="4094244" y="5516684"/>
            <a:chExt cx="479160" cy="479160"/>
          </a:xfrm>
        </p:grpSpPr>
        <p:sp>
          <p:nvSpPr>
            <p:cNvPr id="89" name="직사각형 88">
              <a:extLst>
                <a:ext uri="{FF2B5EF4-FFF2-40B4-BE49-F238E27FC236}">
                  <a16:creationId xmlns="" xmlns:a16="http://schemas.microsoft.com/office/drawing/2014/main" id="{673EAAED-FAA9-4387-A7FD-345EF3439FBF}"/>
                </a:ext>
              </a:extLst>
            </p:cNvPr>
            <p:cNvSpPr/>
            <p:nvPr/>
          </p:nvSpPr>
          <p:spPr>
            <a:xfrm>
              <a:off x="4094244" y="5516684"/>
              <a:ext cx="479160" cy="479160"/>
            </a:xfrm>
            <a:prstGeom prst="rect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799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="" xmlns:a16="http://schemas.microsoft.com/office/drawing/2014/main" id="{490F225A-0992-4C33-8241-2A714B4BC96B}"/>
                </a:ext>
              </a:extLst>
            </p:cNvPr>
            <p:cNvCxnSpPr/>
            <p:nvPr/>
          </p:nvCxnSpPr>
          <p:spPr>
            <a:xfrm>
              <a:off x="4094244" y="5516684"/>
              <a:ext cx="479160" cy="479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="" xmlns:a16="http://schemas.microsoft.com/office/drawing/2014/main" id="{8738FD04-CB90-44BA-888A-3005661D8719}"/>
                </a:ext>
              </a:extLst>
            </p:cNvPr>
            <p:cNvCxnSpPr/>
            <p:nvPr/>
          </p:nvCxnSpPr>
          <p:spPr>
            <a:xfrm flipH="1">
              <a:off x="4094244" y="5516684"/>
              <a:ext cx="479160" cy="479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64719DEE-E73E-4E9F-9E71-DE839815E32D}"/>
              </a:ext>
            </a:extLst>
          </p:cNvPr>
          <p:cNvSpPr txBox="1"/>
          <p:nvPr/>
        </p:nvSpPr>
        <p:spPr>
          <a:xfrm>
            <a:off x="8308688" y="2730950"/>
            <a:ext cx="71531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" dirty="0">
                <a:latin typeface="+mn-ea"/>
              </a:rPr>
              <a:t>상품</a:t>
            </a:r>
            <a:r>
              <a:rPr lang="en-US" altLang="ko-KR" sz="800" dirty="0">
                <a:latin typeface="+mn-ea"/>
              </a:rPr>
              <a:t/>
            </a:r>
            <a:br>
              <a:rPr lang="en-US" altLang="ko-KR" sz="800" dirty="0">
                <a:latin typeface="+mn-ea"/>
              </a:rPr>
            </a:br>
            <a:r>
              <a:rPr lang="en-US" altLang="ko-KR" sz="800" dirty="0">
                <a:latin typeface="+mn-ea"/>
              </a:rPr>
              <a:t>IMG</a:t>
            </a:r>
            <a:endParaRPr lang="ko-KR" altLang="en-US" sz="800" dirty="0">
              <a:latin typeface="+mn-ea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="" xmlns:a16="http://schemas.microsoft.com/office/drawing/2014/main" id="{C0233A2A-361A-4CE3-B876-F82ED4185214}"/>
              </a:ext>
            </a:extLst>
          </p:cNvPr>
          <p:cNvSpPr/>
          <p:nvPr/>
        </p:nvSpPr>
        <p:spPr>
          <a:xfrm>
            <a:off x="494910" y="6334162"/>
            <a:ext cx="1485991" cy="21558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1 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2  3  4  5  6  7  8  9  10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="" xmlns:a16="http://schemas.microsoft.com/office/drawing/2014/main" id="{E2222F2A-DF35-4D5E-A623-F4A2BE4BB6D6}"/>
              </a:ext>
            </a:extLst>
          </p:cNvPr>
          <p:cNvSpPr/>
          <p:nvPr/>
        </p:nvSpPr>
        <p:spPr>
          <a:xfrm>
            <a:off x="260498" y="1653766"/>
            <a:ext cx="726636" cy="216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전문보기    ▼</a:t>
            </a:r>
          </a:p>
        </p:txBody>
      </p:sp>
      <p:grpSp>
        <p:nvGrpSpPr>
          <p:cNvPr id="97" name="그룹 96">
            <a:extLst>
              <a:ext uri="{FF2B5EF4-FFF2-40B4-BE49-F238E27FC236}">
                <a16:creationId xmlns="" xmlns:a16="http://schemas.microsoft.com/office/drawing/2014/main" id="{8675D1DD-646B-49AF-8080-109B9A1164FC}"/>
              </a:ext>
            </a:extLst>
          </p:cNvPr>
          <p:cNvGrpSpPr/>
          <p:nvPr/>
        </p:nvGrpSpPr>
        <p:grpSpPr>
          <a:xfrm>
            <a:off x="312606" y="5550747"/>
            <a:ext cx="695911" cy="279607"/>
            <a:chOff x="2418656" y="2963205"/>
            <a:chExt cx="1160939" cy="466449"/>
          </a:xfrm>
        </p:grpSpPr>
        <p:grpSp>
          <p:nvGrpSpPr>
            <p:cNvPr id="98" name="그룹 97">
              <a:extLst>
                <a:ext uri="{FF2B5EF4-FFF2-40B4-BE49-F238E27FC236}">
                  <a16:creationId xmlns="" xmlns:a16="http://schemas.microsoft.com/office/drawing/2014/main" id="{D45FF819-127A-4201-BEB9-59ADF07D0F8F}"/>
                </a:ext>
              </a:extLst>
            </p:cNvPr>
            <p:cNvGrpSpPr/>
            <p:nvPr/>
          </p:nvGrpSpPr>
          <p:grpSpPr>
            <a:xfrm>
              <a:off x="2418656" y="3055592"/>
              <a:ext cx="1160939" cy="287496"/>
              <a:chOff x="5472959" y="3403219"/>
              <a:chExt cx="1160939" cy="316246"/>
            </a:xfrm>
          </p:grpSpPr>
          <p:sp>
            <p:nvSpPr>
              <p:cNvPr id="102" name="사각형: 둥근 모서리 101">
                <a:extLst>
                  <a:ext uri="{FF2B5EF4-FFF2-40B4-BE49-F238E27FC236}">
                    <a16:creationId xmlns="" xmlns:a16="http://schemas.microsoft.com/office/drawing/2014/main" id="{2E6A4663-9456-4E6A-ACB6-B77345744920}"/>
                  </a:ext>
                </a:extLst>
              </p:cNvPr>
              <p:cNvSpPr/>
              <p:nvPr/>
            </p:nvSpPr>
            <p:spPr>
              <a:xfrm>
                <a:off x="5580232" y="3403219"/>
                <a:ext cx="946393" cy="316246"/>
              </a:xfrm>
              <a:prstGeom prst="roundRect">
                <a:avLst>
                  <a:gd name="adj" fmla="val 0"/>
                </a:avLst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1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03" name="사각형: 둥근 모서리 102">
                <a:extLst>
                  <a:ext uri="{FF2B5EF4-FFF2-40B4-BE49-F238E27FC236}">
                    <a16:creationId xmlns="" xmlns:a16="http://schemas.microsoft.com/office/drawing/2014/main" id="{52B5A72F-ADC0-4043-A1C4-6EA7CE14BF1A}"/>
                  </a:ext>
                </a:extLst>
              </p:cNvPr>
              <p:cNvSpPr/>
              <p:nvPr/>
            </p:nvSpPr>
            <p:spPr>
              <a:xfrm>
                <a:off x="5472959" y="3403219"/>
                <a:ext cx="316246" cy="316246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20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04" name="사각형: 둥근 모서리 103">
                <a:extLst>
                  <a:ext uri="{FF2B5EF4-FFF2-40B4-BE49-F238E27FC236}">
                    <a16:creationId xmlns="" xmlns:a16="http://schemas.microsoft.com/office/drawing/2014/main" id="{5C4FA4E9-DC85-439A-9416-6B883F608D25}"/>
                  </a:ext>
                </a:extLst>
              </p:cNvPr>
              <p:cNvSpPr/>
              <p:nvPr/>
            </p:nvSpPr>
            <p:spPr>
              <a:xfrm>
                <a:off x="6317652" y="3403219"/>
                <a:ext cx="316246" cy="316246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20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="" xmlns:a16="http://schemas.microsoft.com/office/drawing/2014/main" id="{2D6EA90C-38D4-42B8-92B6-61621D44AED4}"/>
                </a:ext>
              </a:extLst>
            </p:cNvPr>
            <p:cNvGrpSpPr/>
            <p:nvPr/>
          </p:nvGrpSpPr>
          <p:grpSpPr>
            <a:xfrm>
              <a:off x="2434727" y="2963205"/>
              <a:ext cx="1126965" cy="466449"/>
              <a:chOff x="2434727" y="2963205"/>
              <a:chExt cx="1126965" cy="466449"/>
            </a:xfrm>
          </p:grpSpPr>
          <p:sp>
            <p:nvSpPr>
              <p:cNvPr id="100" name="TextBox 99">
                <a:extLst>
                  <a:ext uri="{FF2B5EF4-FFF2-40B4-BE49-F238E27FC236}">
                    <a16:creationId xmlns="" xmlns:a16="http://schemas.microsoft.com/office/drawing/2014/main" id="{52786D60-639F-476D-B515-445EBF5B6D36}"/>
                  </a:ext>
                </a:extLst>
              </p:cNvPr>
              <p:cNvSpPr txBox="1"/>
              <p:nvPr/>
            </p:nvSpPr>
            <p:spPr>
              <a:xfrm>
                <a:off x="2434727" y="2963205"/>
                <a:ext cx="283872" cy="46209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+mn-ea"/>
                  </a:rPr>
                  <a:t>-</a:t>
                </a:r>
                <a:endParaRPr lang="ko-KR" altLang="en-US" sz="1200" b="1" dirty="0">
                  <a:latin typeface="+mn-ea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="" xmlns:a16="http://schemas.microsoft.com/office/drawing/2014/main" id="{60FD346F-13F0-422B-961F-0DDF2E3AF2E1}"/>
                  </a:ext>
                </a:extLst>
              </p:cNvPr>
              <p:cNvSpPr txBox="1"/>
              <p:nvPr/>
            </p:nvSpPr>
            <p:spPr>
              <a:xfrm>
                <a:off x="3277820" y="2967556"/>
                <a:ext cx="283872" cy="46209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+mn-ea"/>
                  </a:rPr>
                  <a:t>+</a:t>
                </a:r>
                <a:endParaRPr lang="ko-KR" altLang="en-US" sz="1200" b="1" dirty="0">
                  <a:latin typeface="+mn-ea"/>
                </a:endParaRPr>
              </a:p>
            </p:txBody>
          </p:sp>
        </p:grpSp>
      </p:grpSp>
      <p:sp>
        <p:nvSpPr>
          <p:cNvPr id="106" name="사각형: 둥근 모서리 105">
            <a:extLst>
              <a:ext uri="{FF2B5EF4-FFF2-40B4-BE49-F238E27FC236}">
                <a16:creationId xmlns="" xmlns:a16="http://schemas.microsoft.com/office/drawing/2014/main" id="{F2B2525F-F555-4602-B510-F45A77808A07}"/>
              </a:ext>
            </a:extLst>
          </p:cNvPr>
          <p:cNvSpPr/>
          <p:nvPr/>
        </p:nvSpPr>
        <p:spPr>
          <a:xfrm>
            <a:off x="2845194" y="5560060"/>
            <a:ext cx="2386768" cy="2290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7" name="그래픽 106" descr="돋보기">
            <a:extLst>
              <a:ext uri="{FF2B5EF4-FFF2-40B4-BE49-F238E27FC236}">
                <a16:creationId xmlns="" xmlns:a16="http://schemas.microsoft.com/office/drawing/2014/main" id="{6958A4AD-7D6B-4456-845D-2322C1FF2BE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40749" y="5597294"/>
            <a:ext cx="154947" cy="154947"/>
          </a:xfrm>
          <a:prstGeom prst="rect">
            <a:avLst/>
          </a:prstGeom>
        </p:spPr>
      </p:pic>
      <p:sp>
        <p:nvSpPr>
          <p:cNvPr id="82" name="Rectangle 91">
            <a:extLst>
              <a:ext uri="{FF2B5EF4-FFF2-40B4-BE49-F238E27FC236}">
                <a16:creationId xmlns="" xmlns:a16="http://schemas.microsoft.com/office/drawing/2014/main" id="{110BD38A-4AC6-4BD7-8686-080812A88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086" y="4161603"/>
            <a:ext cx="299880" cy="14446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800" dirty="0">
                <a:latin typeface="+mn-ea"/>
              </a:rPr>
              <a:t>수정</a:t>
            </a:r>
          </a:p>
        </p:txBody>
      </p:sp>
      <p:sp>
        <p:nvSpPr>
          <p:cNvPr id="84" name="Rectangle 91">
            <a:extLst>
              <a:ext uri="{FF2B5EF4-FFF2-40B4-BE49-F238E27FC236}">
                <a16:creationId xmlns="" xmlns:a16="http://schemas.microsoft.com/office/drawing/2014/main" id="{821B5F2B-6FB2-4942-BCD1-E990EE1DC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713" y="4161603"/>
            <a:ext cx="299880" cy="14446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800" dirty="0">
                <a:latin typeface="+mn-ea"/>
              </a:rPr>
              <a:t>검색</a:t>
            </a:r>
          </a:p>
        </p:txBody>
      </p:sp>
      <p:sp>
        <p:nvSpPr>
          <p:cNvPr id="85" name="Rectangle 91">
            <a:extLst>
              <a:ext uri="{FF2B5EF4-FFF2-40B4-BE49-F238E27FC236}">
                <a16:creationId xmlns="" xmlns:a16="http://schemas.microsoft.com/office/drawing/2014/main" id="{C2CD5CEC-2899-4B37-927E-63FF81B20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392" y="4161602"/>
            <a:ext cx="920104" cy="14446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800" dirty="0">
                <a:latin typeface="+mn-ea"/>
              </a:rPr>
              <a:t>기타</a:t>
            </a:r>
          </a:p>
        </p:txBody>
      </p:sp>
      <p:sp>
        <p:nvSpPr>
          <p:cNvPr id="86" name="Rectangle 91">
            <a:extLst>
              <a:ext uri="{FF2B5EF4-FFF2-40B4-BE49-F238E27FC236}">
                <a16:creationId xmlns="" xmlns:a16="http://schemas.microsoft.com/office/drawing/2014/main" id="{A12B5B68-3B8C-4704-AF7C-5E00DF7C2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107" y="4161603"/>
            <a:ext cx="299880" cy="14446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800" dirty="0">
                <a:latin typeface="+mn-ea"/>
              </a:rPr>
              <a:t>추가</a:t>
            </a:r>
          </a:p>
        </p:txBody>
      </p:sp>
      <p:sp>
        <p:nvSpPr>
          <p:cNvPr id="87" name="Rectangle 91">
            <a:extLst>
              <a:ext uri="{FF2B5EF4-FFF2-40B4-BE49-F238E27FC236}">
                <a16:creationId xmlns="" xmlns:a16="http://schemas.microsoft.com/office/drawing/2014/main" id="{304E6978-255F-4378-B2D9-059A7BA60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253" y="4161603"/>
            <a:ext cx="299880" cy="14446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800" dirty="0">
                <a:latin typeface="+mn-ea"/>
              </a:rPr>
              <a:t>삭제</a:t>
            </a:r>
          </a:p>
        </p:txBody>
      </p:sp>
      <p:sp>
        <p:nvSpPr>
          <p:cNvPr id="111" name="Rectangle 91">
            <a:extLst>
              <a:ext uri="{FF2B5EF4-FFF2-40B4-BE49-F238E27FC236}">
                <a16:creationId xmlns="" xmlns:a16="http://schemas.microsoft.com/office/drawing/2014/main" id="{FA9EF362-7E63-4B90-87E5-F177A8B7C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533" y="5618573"/>
            <a:ext cx="144000" cy="1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700" b="0" dirty="0">
                <a:latin typeface="+mn-ea"/>
              </a:rPr>
              <a:t>▲</a:t>
            </a:r>
          </a:p>
        </p:txBody>
      </p:sp>
      <p:sp>
        <p:nvSpPr>
          <p:cNvPr id="112" name="Rectangle 91">
            <a:extLst>
              <a:ext uri="{FF2B5EF4-FFF2-40B4-BE49-F238E27FC236}">
                <a16:creationId xmlns="" xmlns:a16="http://schemas.microsoft.com/office/drawing/2014/main" id="{956270E3-DE81-4248-8D9A-E1F7FE9EF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458" y="5618573"/>
            <a:ext cx="144000" cy="1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700" dirty="0">
                <a:latin typeface="+mn-ea"/>
              </a:rPr>
              <a:t>▼</a:t>
            </a:r>
            <a:endParaRPr lang="ko-KR" altLang="en-US" sz="700" b="0" dirty="0">
              <a:latin typeface="+mn-ea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id="{31DD087F-F5BF-4EC7-A14A-D7FA2052FE73}"/>
              </a:ext>
            </a:extLst>
          </p:cNvPr>
          <p:cNvSpPr/>
          <p:nvPr/>
        </p:nvSpPr>
        <p:spPr>
          <a:xfrm>
            <a:off x="314052" y="6334162"/>
            <a:ext cx="215622" cy="215589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&lt;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="" xmlns:a16="http://schemas.microsoft.com/office/drawing/2014/main" id="{21D0D968-1293-4993-A4A3-EFE858D83C50}"/>
              </a:ext>
            </a:extLst>
          </p:cNvPr>
          <p:cNvSpPr/>
          <p:nvPr/>
        </p:nvSpPr>
        <p:spPr>
          <a:xfrm>
            <a:off x="1945090" y="6334162"/>
            <a:ext cx="215622" cy="215589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&gt;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4" name="Rectangle 91">
            <a:extLst>
              <a:ext uri="{FF2B5EF4-FFF2-40B4-BE49-F238E27FC236}">
                <a16:creationId xmlns="" xmlns:a16="http://schemas.microsoft.com/office/drawing/2014/main" id="{27D4A634-05A0-40E6-B1AB-1EAA3438F8B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632133" y="5615390"/>
            <a:ext cx="144000" cy="1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700" b="0" dirty="0">
                <a:latin typeface="+mn-ea"/>
              </a:rPr>
              <a:t>↔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="" xmlns:a16="http://schemas.microsoft.com/office/drawing/2014/main" id="{91E9FAB6-7DF6-480C-A46E-B60FE38DE36B}"/>
              </a:ext>
            </a:extLst>
          </p:cNvPr>
          <p:cNvSpPr/>
          <p:nvPr/>
        </p:nvSpPr>
        <p:spPr>
          <a:xfrm>
            <a:off x="275567" y="2052659"/>
            <a:ext cx="780785" cy="1444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>
              <a:defRPr/>
            </a:pPr>
            <a:endParaRPr lang="ko-KR" altLang="en-US" sz="800" b="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26" name="Picture 2">
            <a:extLst>
              <a:ext uri="{FF2B5EF4-FFF2-40B4-BE49-F238E27FC236}">
                <a16:creationId xmlns="" xmlns:a16="http://schemas.microsoft.com/office/drawing/2014/main" id="{3A376584-9A1E-4315-BCB1-60FBD02AD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241" y="2062978"/>
            <a:ext cx="154781" cy="1238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" name="직사각형 126">
            <a:extLst>
              <a:ext uri="{FF2B5EF4-FFF2-40B4-BE49-F238E27FC236}">
                <a16:creationId xmlns="" xmlns:a16="http://schemas.microsoft.com/office/drawing/2014/main" id="{B3ACD512-B5DA-44C4-B264-328D92735277}"/>
              </a:ext>
            </a:extLst>
          </p:cNvPr>
          <p:cNvSpPr/>
          <p:nvPr/>
        </p:nvSpPr>
        <p:spPr>
          <a:xfrm>
            <a:off x="1441427" y="2052659"/>
            <a:ext cx="780785" cy="1444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>
              <a:defRPr/>
            </a:pPr>
            <a:endParaRPr lang="ko-KR" altLang="en-US" sz="800" b="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28" name="Picture 2">
            <a:extLst>
              <a:ext uri="{FF2B5EF4-FFF2-40B4-BE49-F238E27FC236}">
                <a16:creationId xmlns="" xmlns:a16="http://schemas.microsoft.com/office/drawing/2014/main" id="{4E972454-BF45-4530-A913-2902B398B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101" y="2062978"/>
            <a:ext cx="154781" cy="1238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9" name="그룹 128">
            <a:extLst>
              <a:ext uri="{FF2B5EF4-FFF2-40B4-BE49-F238E27FC236}">
                <a16:creationId xmlns="" xmlns:a16="http://schemas.microsoft.com/office/drawing/2014/main" id="{5AC04118-D4B5-4051-8344-996D21592365}"/>
              </a:ext>
            </a:extLst>
          </p:cNvPr>
          <p:cNvGrpSpPr/>
          <p:nvPr/>
        </p:nvGrpSpPr>
        <p:grpSpPr>
          <a:xfrm>
            <a:off x="275945" y="2223048"/>
            <a:ext cx="2431840" cy="108000"/>
            <a:chOff x="1318145" y="2957819"/>
            <a:chExt cx="2431840" cy="108000"/>
          </a:xfrm>
        </p:grpSpPr>
        <p:sp>
          <p:nvSpPr>
            <p:cNvPr id="130" name="모서리가 둥근 직사각형 31">
              <a:extLst>
                <a:ext uri="{FF2B5EF4-FFF2-40B4-BE49-F238E27FC236}">
                  <a16:creationId xmlns="" xmlns:a16="http://schemas.microsoft.com/office/drawing/2014/main" id="{69DFB76E-D4F3-4EF2-8606-FC32627D7D4E}"/>
                </a:ext>
              </a:extLst>
            </p:cNvPr>
            <p:cNvSpPr/>
            <p:nvPr/>
          </p:nvSpPr>
          <p:spPr>
            <a:xfrm>
              <a:off x="1318145" y="2957819"/>
              <a:ext cx="252000" cy="108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+mn-ea"/>
                </a:rPr>
                <a:t>전체</a:t>
              </a:r>
              <a:endParaRPr lang="ko-KR" altLang="en-US" sz="700" b="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1" name="모서리가 둥근 직사각형 32">
              <a:extLst>
                <a:ext uri="{FF2B5EF4-FFF2-40B4-BE49-F238E27FC236}">
                  <a16:creationId xmlns="" xmlns:a16="http://schemas.microsoft.com/office/drawing/2014/main" id="{3CAA52C0-C571-4B33-B73B-C05DE82F8F0A}"/>
                </a:ext>
              </a:extLst>
            </p:cNvPr>
            <p:cNvSpPr/>
            <p:nvPr/>
          </p:nvSpPr>
          <p:spPr>
            <a:xfrm>
              <a:off x="1858671" y="2957819"/>
              <a:ext cx="252000" cy="108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b="0" dirty="0">
                  <a:solidFill>
                    <a:schemeClr val="tx1"/>
                  </a:solidFill>
                  <a:latin typeface="+mn-ea"/>
                </a:rPr>
                <a:t>어제</a:t>
              </a:r>
            </a:p>
          </p:txBody>
        </p:sp>
        <p:sp>
          <p:nvSpPr>
            <p:cNvPr id="132" name="모서리가 둥근 직사각형 33">
              <a:extLst>
                <a:ext uri="{FF2B5EF4-FFF2-40B4-BE49-F238E27FC236}">
                  <a16:creationId xmlns="" xmlns:a16="http://schemas.microsoft.com/office/drawing/2014/main" id="{14A854DF-0022-468C-82A0-C617415D0E03}"/>
                </a:ext>
              </a:extLst>
            </p:cNvPr>
            <p:cNvSpPr/>
            <p:nvPr/>
          </p:nvSpPr>
          <p:spPr>
            <a:xfrm>
              <a:off x="1588408" y="2957819"/>
              <a:ext cx="252000" cy="108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b="0" dirty="0">
                  <a:solidFill>
                    <a:schemeClr val="tx1"/>
                  </a:solidFill>
                  <a:latin typeface="+mn-ea"/>
                </a:rPr>
                <a:t>오늘</a:t>
              </a:r>
            </a:p>
          </p:txBody>
        </p:sp>
        <p:sp>
          <p:nvSpPr>
            <p:cNvPr id="133" name="모서리가 둥근 직사각형 34">
              <a:extLst>
                <a:ext uri="{FF2B5EF4-FFF2-40B4-BE49-F238E27FC236}">
                  <a16:creationId xmlns="" xmlns:a16="http://schemas.microsoft.com/office/drawing/2014/main" id="{775034C4-318F-4F8C-90E8-23B9FBF1D637}"/>
                </a:ext>
              </a:extLst>
            </p:cNvPr>
            <p:cNvSpPr/>
            <p:nvPr/>
          </p:nvSpPr>
          <p:spPr>
            <a:xfrm>
              <a:off x="2435197" y="2957819"/>
              <a:ext cx="288000" cy="108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ko-KR" sz="700" dirty="0">
                  <a:solidFill>
                    <a:schemeClr val="tx1"/>
                  </a:solidFill>
                  <a:latin typeface="+mn-ea"/>
                </a:rPr>
                <a:t>7</a:t>
              </a:r>
              <a:r>
                <a:rPr lang="ko-KR" altLang="en-US" sz="700" dirty="0">
                  <a:solidFill>
                    <a:schemeClr val="tx1"/>
                  </a:solidFill>
                  <a:latin typeface="+mn-ea"/>
                </a:rPr>
                <a:t>일간</a:t>
              </a:r>
              <a:endParaRPr lang="ko-KR" altLang="en-US" sz="700" b="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4" name="모서리가 둥근 직사각형 35">
              <a:extLst>
                <a:ext uri="{FF2B5EF4-FFF2-40B4-BE49-F238E27FC236}">
                  <a16:creationId xmlns="" xmlns:a16="http://schemas.microsoft.com/office/drawing/2014/main" id="{DB02E254-3497-4E2F-A983-EE3E412E568D}"/>
                </a:ext>
              </a:extLst>
            </p:cNvPr>
            <p:cNvSpPr/>
            <p:nvPr/>
          </p:nvSpPr>
          <p:spPr>
            <a:xfrm>
              <a:off x="2128934" y="2957819"/>
              <a:ext cx="288000" cy="108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ko-KR" sz="700" dirty="0">
                  <a:solidFill>
                    <a:schemeClr val="tx1"/>
                  </a:solidFill>
                  <a:latin typeface="+mn-ea"/>
                </a:rPr>
                <a:t>3</a:t>
              </a:r>
              <a:r>
                <a:rPr lang="ko-KR" altLang="en-US" sz="700" b="0" dirty="0">
                  <a:solidFill>
                    <a:schemeClr val="tx1"/>
                  </a:solidFill>
                  <a:latin typeface="+mn-ea"/>
                </a:rPr>
                <a:t>일간</a:t>
              </a:r>
            </a:p>
          </p:txBody>
        </p:sp>
        <p:sp>
          <p:nvSpPr>
            <p:cNvPr id="135" name="모서리가 둥근 직사각형 36">
              <a:extLst>
                <a:ext uri="{FF2B5EF4-FFF2-40B4-BE49-F238E27FC236}">
                  <a16:creationId xmlns="" xmlns:a16="http://schemas.microsoft.com/office/drawing/2014/main" id="{8617FA0F-F26C-41CB-AA1E-4E3304B88DB6}"/>
                </a:ext>
              </a:extLst>
            </p:cNvPr>
            <p:cNvSpPr/>
            <p:nvPr/>
          </p:nvSpPr>
          <p:spPr>
            <a:xfrm>
              <a:off x="2741460" y="2957819"/>
              <a:ext cx="324000" cy="108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ko-KR" sz="700" b="0" dirty="0">
                  <a:solidFill>
                    <a:schemeClr val="tx1"/>
                  </a:solidFill>
                  <a:latin typeface="+mn-ea"/>
                </a:rPr>
                <a:t>10</a:t>
              </a:r>
              <a:r>
                <a:rPr lang="ko-KR" altLang="en-US" sz="700" b="0" dirty="0">
                  <a:solidFill>
                    <a:schemeClr val="tx1"/>
                  </a:solidFill>
                  <a:latin typeface="+mn-ea"/>
                </a:rPr>
                <a:t>일간</a:t>
              </a:r>
            </a:p>
          </p:txBody>
        </p:sp>
        <p:sp>
          <p:nvSpPr>
            <p:cNvPr id="136" name="모서리가 둥근 직사각형 37">
              <a:extLst>
                <a:ext uri="{FF2B5EF4-FFF2-40B4-BE49-F238E27FC236}">
                  <a16:creationId xmlns="" xmlns:a16="http://schemas.microsoft.com/office/drawing/2014/main" id="{E8FB8BD4-C1F4-4831-AC57-B20AC4F528D8}"/>
                </a:ext>
              </a:extLst>
            </p:cNvPr>
            <p:cNvSpPr/>
            <p:nvPr/>
          </p:nvSpPr>
          <p:spPr>
            <a:xfrm>
              <a:off x="3083723" y="2957819"/>
              <a:ext cx="324000" cy="108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ko-KR" sz="700" dirty="0">
                  <a:solidFill>
                    <a:schemeClr val="tx1"/>
                  </a:solidFill>
                  <a:latin typeface="+mn-ea"/>
                </a:rPr>
                <a:t>2</a:t>
              </a:r>
              <a:r>
                <a:rPr lang="en-US" altLang="ko-KR" sz="700" b="0" dirty="0">
                  <a:solidFill>
                    <a:schemeClr val="tx1"/>
                  </a:solidFill>
                  <a:latin typeface="+mn-ea"/>
                </a:rPr>
                <a:t>0</a:t>
              </a:r>
              <a:r>
                <a:rPr lang="ko-KR" altLang="en-US" sz="700" b="0" dirty="0">
                  <a:solidFill>
                    <a:schemeClr val="tx1"/>
                  </a:solidFill>
                  <a:latin typeface="+mn-ea"/>
                </a:rPr>
                <a:t>일간</a:t>
              </a:r>
            </a:p>
          </p:txBody>
        </p:sp>
        <p:sp>
          <p:nvSpPr>
            <p:cNvPr id="137" name="모서리가 둥근 직사각형 38">
              <a:extLst>
                <a:ext uri="{FF2B5EF4-FFF2-40B4-BE49-F238E27FC236}">
                  <a16:creationId xmlns="" xmlns:a16="http://schemas.microsoft.com/office/drawing/2014/main" id="{1050A0A5-41D2-4C27-933E-4CD8B2338180}"/>
                </a:ext>
              </a:extLst>
            </p:cNvPr>
            <p:cNvSpPr/>
            <p:nvPr/>
          </p:nvSpPr>
          <p:spPr>
            <a:xfrm>
              <a:off x="3425985" y="2957819"/>
              <a:ext cx="324000" cy="108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ko-KR" sz="700" dirty="0">
                  <a:solidFill>
                    <a:schemeClr val="tx1"/>
                  </a:solidFill>
                  <a:latin typeface="+mn-ea"/>
                </a:rPr>
                <a:t>30</a:t>
              </a:r>
              <a:r>
                <a:rPr lang="ko-KR" altLang="en-US" sz="700" b="0" dirty="0">
                  <a:solidFill>
                    <a:schemeClr val="tx1"/>
                  </a:solidFill>
                  <a:latin typeface="+mn-ea"/>
                </a:rPr>
                <a:t>일간</a:t>
              </a:r>
            </a:p>
          </p:txBody>
        </p:sp>
      </p:grpSp>
      <p:sp>
        <p:nvSpPr>
          <p:cNvPr id="138" name="직사각형 137">
            <a:extLst>
              <a:ext uri="{FF2B5EF4-FFF2-40B4-BE49-F238E27FC236}">
                <a16:creationId xmlns="" xmlns:a16="http://schemas.microsoft.com/office/drawing/2014/main" id="{FBFE8BE2-FB9B-461D-BB89-2E4498867FED}"/>
              </a:ext>
            </a:extLst>
          </p:cNvPr>
          <p:cNvSpPr/>
          <p:nvPr/>
        </p:nvSpPr>
        <p:spPr>
          <a:xfrm>
            <a:off x="3022665" y="4152457"/>
            <a:ext cx="1116000" cy="1444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>
              <a:defRPr/>
            </a:pPr>
            <a:endParaRPr lang="ko-KR" altLang="en-US" sz="800" b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="" xmlns:a16="http://schemas.microsoft.com/office/drawing/2014/main" id="{24575426-8752-4891-973C-1A24938D09D6}"/>
              </a:ext>
            </a:extLst>
          </p:cNvPr>
          <p:cNvSpPr/>
          <p:nvPr/>
        </p:nvSpPr>
        <p:spPr>
          <a:xfrm>
            <a:off x="3994665" y="4152457"/>
            <a:ext cx="144000" cy="1444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ko-KR" altLang="en-US" sz="800" b="0" dirty="0">
                <a:solidFill>
                  <a:schemeClr val="tx1"/>
                </a:solidFill>
                <a:latin typeface="+mn-ea"/>
              </a:rPr>
              <a:t>▼</a:t>
            </a:r>
          </a:p>
        </p:txBody>
      </p:sp>
      <p:sp>
        <p:nvSpPr>
          <p:cNvPr id="140" name="직사각형 139">
            <a:extLst>
              <a:ext uri="{FF2B5EF4-FFF2-40B4-BE49-F238E27FC236}">
                <a16:creationId xmlns="" xmlns:a16="http://schemas.microsoft.com/office/drawing/2014/main" id="{52267434-A55D-4326-87D4-F78DC334CAE6}"/>
              </a:ext>
            </a:extLst>
          </p:cNvPr>
          <p:cNvSpPr/>
          <p:nvPr/>
        </p:nvSpPr>
        <p:spPr>
          <a:xfrm>
            <a:off x="5516463" y="5397473"/>
            <a:ext cx="4062002" cy="5435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>
              <a:defRPr/>
            </a:pPr>
            <a:endParaRPr lang="ko-KR" altLang="en-US" sz="800" b="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="" xmlns:a16="http://schemas.microsoft.com/office/drawing/2014/main" id="{CF71FF97-ACAB-4B9D-9DB3-FBD729C05AEC}"/>
              </a:ext>
            </a:extLst>
          </p:cNvPr>
          <p:cNvSpPr/>
          <p:nvPr/>
        </p:nvSpPr>
        <p:spPr>
          <a:xfrm>
            <a:off x="9436495" y="5397473"/>
            <a:ext cx="144000" cy="5435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>
              <a:defRPr/>
            </a:pPr>
            <a:r>
              <a:rPr lang="ko-KR" altLang="en-US" sz="800" b="0" dirty="0">
                <a:solidFill>
                  <a:schemeClr val="tx1"/>
                </a:solidFill>
                <a:latin typeface="+mn-ea"/>
              </a:rPr>
              <a:t>▲</a:t>
            </a:r>
            <a:endParaRPr lang="en-US" altLang="ko-KR" sz="800" b="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▼</a:t>
            </a:r>
            <a:endParaRPr lang="ko-KR" altLang="en-US" sz="800" b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="" xmlns:a16="http://schemas.microsoft.com/office/drawing/2014/main" id="{501E6635-F996-4D12-8E2B-7A08826772EB}"/>
              </a:ext>
            </a:extLst>
          </p:cNvPr>
          <p:cNvSpPr/>
          <p:nvPr/>
        </p:nvSpPr>
        <p:spPr>
          <a:xfrm>
            <a:off x="2524129" y="3249028"/>
            <a:ext cx="597439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활성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="" xmlns:a16="http://schemas.microsoft.com/office/drawing/2014/main" id="{73933C65-B136-4515-B735-365FC0CF5833}"/>
              </a:ext>
            </a:extLst>
          </p:cNvPr>
          <p:cNvSpPr/>
          <p:nvPr/>
        </p:nvSpPr>
        <p:spPr>
          <a:xfrm>
            <a:off x="1980901" y="5608241"/>
            <a:ext cx="360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 +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="" xmlns:a16="http://schemas.microsoft.com/office/drawing/2014/main" id="{34B702D7-6A25-4007-B2C1-4012AF58ED6A}"/>
              </a:ext>
            </a:extLst>
          </p:cNvPr>
          <p:cNvSpPr/>
          <p:nvPr/>
        </p:nvSpPr>
        <p:spPr>
          <a:xfrm>
            <a:off x="2196901" y="5608241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▼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6" name="Rectangle 171">
            <a:extLst>
              <a:ext uri="{FF2B5EF4-FFF2-40B4-BE49-F238E27FC236}">
                <a16:creationId xmlns="" xmlns:a16="http://schemas.microsoft.com/office/drawing/2014/main" id="{23C22FDD-E98D-48F7-A4FC-07FB3DC45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3261" y="3812594"/>
            <a:ext cx="933847" cy="144463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z="800" b="0" dirty="0">
                <a:latin typeface="+mn-ea"/>
              </a:rPr>
              <a:t>비활성</a:t>
            </a:r>
            <a:endParaRPr lang="en-US" altLang="ko-KR" sz="800" b="0" dirty="0">
              <a:latin typeface="+mn-ea"/>
            </a:endParaRPr>
          </a:p>
        </p:txBody>
      </p:sp>
      <p:sp>
        <p:nvSpPr>
          <p:cNvPr id="147" name="Rectangle 172">
            <a:extLst>
              <a:ext uri="{FF2B5EF4-FFF2-40B4-BE49-F238E27FC236}">
                <a16:creationId xmlns="" xmlns:a16="http://schemas.microsoft.com/office/drawing/2014/main" id="{1B10DB19-8B10-41D1-8C2A-A2DAB76D8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1052" y="3812594"/>
            <a:ext cx="196056" cy="144463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800" dirty="0">
                <a:latin typeface="+mn-ea"/>
              </a:rPr>
              <a:t>▼</a:t>
            </a:r>
          </a:p>
        </p:txBody>
      </p:sp>
      <p:sp>
        <p:nvSpPr>
          <p:cNvPr id="148" name="Rectangle 171">
            <a:extLst>
              <a:ext uri="{FF2B5EF4-FFF2-40B4-BE49-F238E27FC236}">
                <a16:creationId xmlns="" xmlns:a16="http://schemas.microsoft.com/office/drawing/2014/main" id="{CB2AD40B-1835-4255-A466-EB1CCBE92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7706" y="3812594"/>
            <a:ext cx="933847" cy="144463"/>
          </a:xfrm>
          <a:prstGeom prst="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z="800" dirty="0">
                <a:latin typeface="+mn-ea"/>
              </a:rPr>
              <a:t>활성</a:t>
            </a:r>
            <a:endParaRPr lang="en-US" altLang="ko-KR" sz="800" b="0" dirty="0">
              <a:latin typeface="+mn-ea"/>
            </a:endParaRPr>
          </a:p>
        </p:txBody>
      </p:sp>
      <p:sp>
        <p:nvSpPr>
          <p:cNvPr id="149" name="Rectangle 172">
            <a:extLst>
              <a:ext uri="{FF2B5EF4-FFF2-40B4-BE49-F238E27FC236}">
                <a16:creationId xmlns="" xmlns:a16="http://schemas.microsoft.com/office/drawing/2014/main" id="{E39ECD18-9BEC-4CDF-AB24-2DA4D2C32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5497" y="3812594"/>
            <a:ext cx="196056" cy="144463"/>
          </a:xfrm>
          <a:prstGeom prst="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800" dirty="0">
                <a:latin typeface="+mn-ea"/>
              </a:rPr>
              <a:t>▼</a:t>
            </a:r>
          </a:p>
        </p:txBody>
      </p:sp>
      <p:sp>
        <p:nvSpPr>
          <p:cNvPr id="150" name="직사각형 149">
            <a:extLst>
              <a:ext uri="{FF2B5EF4-FFF2-40B4-BE49-F238E27FC236}">
                <a16:creationId xmlns="" xmlns:a16="http://schemas.microsoft.com/office/drawing/2014/main" id="{8EB7B849-ECF2-4A13-8609-9CA95AFEEF1B}"/>
              </a:ext>
            </a:extLst>
          </p:cNvPr>
          <p:cNvSpPr/>
          <p:nvPr/>
        </p:nvSpPr>
        <p:spPr>
          <a:xfrm>
            <a:off x="3274627" y="3249028"/>
            <a:ext cx="597439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비활성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51" name="그룹 150">
            <a:extLst>
              <a:ext uri="{FF2B5EF4-FFF2-40B4-BE49-F238E27FC236}">
                <a16:creationId xmlns="" xmlns:a16="http://schemas.microsoft.com/office/drawing/2014/main" id="{5915A1F8-5D77-4963-88A5-24032DE9AF1C}"/>
              </a:ext>
            </a:extLst>
          </p:cNvPr>
          <p:cNvGrpSpPr/>
          <p:nvPr/>
        </p:nvGrpSpPr>
        <p:grpSpPr>
          <a:xfrm>
            <a:off x="5514681" y="4761872"/>
            <a:ext cx="4071633" cy="471766"/>
            <a:chOff x="6078170" y="6155941"/>
            <a:chExt cx="4071633" cy="471766"/>
          </a:xfrm>
        </p:grpSpPr>
        <p:sp>
          <p:nvSpPr>
            <p:cNvPr id="152" name="직사각형 151">
              <a:extLst>
                <a:ext uri="{FF2B5EF4-FFF2-40B4-BE49-F238E27FC236}">
                  <a16:creationId xmlns="" xmlns:a16="http://schemas.microsoft.com/office/drawing/2014/main" id="{52329005-5A35-45DD-85FB-E8FE246D2CBA}"/>
                </a:ext>
              </a:extLst>
            </p:cNvPr>
            <p:cNvSpPr/>
            <p:nvPr/>
          </p:nvSpPr>
          <p:spPr>
            <a:xfrm>
              <a:off x="6078170" y="6155941"/>
              <a:ext cx="3600033" cy="47176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>
                <a:defRPr/>
              </a:pPr>
              <a:endParaRPr lang="ko-KR" altLang="en-US" sz="800" b="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="" xmlns:a16="http://schemas.microsoft.com/office/drawing/2014/main" id="{7AD3A7F5-6F91-490B-AA1A-44DC881BFD47}"/>
                </a:ext>
              </a:extLst>
            </p:cNvPr>
            <p:cNvSpPr/>
            <p:nvPr/>
          </p:nvSpPr>
          <p:spPr>
            <a:xfrm>
              <a:off x="9678203" y="6155941"/>
              <a:ext cx="471600" cy="47176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+mn-ea"/>
                </a:rPr>
                <a:t>등록</a:t>
              </a:r>
            </a:p>
          </p:txBody>
        </p:sp>
      </p:grpSp>
      <p:grpSp>
        <p:nvGrpSpPr>
          <p:cNvPr id="154" name="그룹 11">
            <a:extLst>
              <a:ext uri="{FF2B5EF4-FFF2-40B4-BE49-F238E27FC236}">
                <a16:creationId xmlns="" xmlns:a16="http://schemas.microsoft.com/office/drawing/2014/main" id="{8C920939-23DF-4490-AFC9-66F2DFEF66F3}"/>
              </a:ext>
            </a:extLst>
          </p:cNvPr>
          <p:cNvGrpSpPr>
            <a:grpSpLocks/>
          </p:cNvGrpSpPr>
          <p:nvPr/>
        </p:nvGrpSpPr>
        <p:grpSpPr bwMode="auto">
          <a:xfrm>
            <a:off x="2444176" y="6374559"/>
            <a:ext cx="2787786" cy="215588"/>
            <a:chOff x="367236" y="3957065"/>
            <a:chExt cx="3214693" cy="219323"/>
          </a:xfrm>
          <a:solidFill>
            <a:schemeClr val="bg1"/>
          </a:solidFill>
        </p:grpSpPr>
        <p:sp>
          <p:nvSpPr>
            <p:cNvPr id="155" name="자유형 14">
              <a:extLst>
                <a:ext uri="{FF2B5EF4-FFF2-40B4-BE49-F238E27FC236}">
                  <a16:creationId xmlns="" xmlns:a16="http://schemas.microsoft.com/office/drawing/2014/main" id="{42D71F82-D66A-48E4-AEBF-671B4AD34B60}"/>
                </a:ext>
              </a:extLst>
            </p:cNvPr>
            <p:cNvSpPr/>
            <p:nvPr userDrawn="1"/>
          </p:nvSpPr>
          <p:spPr bwMode="auto">
            <a:xfrm>
              <a:off x="367236" y="3987319"/>
              <a:ext cx="3214693" cy="120987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ea"/>
              </a:endParaRPr>
            </a:p>
          </p:txBody>
        </p:sp>
        <p:sp>
          <p:nvSpPr>
            <p:cNvPr id="156" name="자유형 16">
              <a:extLst>
                <a:ext uri="{FF2B5EF4-FFF2-40B4-BE49-F238E27FC236}">
                  <a16:creationId xmlns="" xmlns:a16="http://schemas.microsoft.com/office/drawing/2014/main" id="{57CCB6A1-96F5-4881-B90D-A6BD4D715863}"/>
                </a:ext>
              </a:extLst>
            </p:cNvPr>
            <p:cNvSpPr/>
            <p:nvPr userDrawn="1"/>
          </p:nvSpPr>
          <p:spPr bwMode="auto">
            <a:xfrm>
              <a:off x="367236" y="4055401"/>
              <a:ext cx="3214693" cy="120987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ea"/>
              </a:endParaRPr>
            </a:p>
          </p:txBody>
        </p:sp>
        <p:sp>
          <p:nvSpPr>
            <p:cNvPr id="157" name="자유형 15">
              <a:extLst>
                <a:ext uri="{FF2B5EF4-FFF2-40B4-BE49-F238E27FC236}">
                  <a16:creationId xmlns="" xmlns:a16="http://schemas.microsoft.com/office/drawing/2014/main" id="{4B9290F0-9401-4575-88DD-64CF73F19CC1}"/>
                </a:ext>
              </a:extLst>
            </p:cNvPr>
            <p:cNvSpPr/>
            <p:nvPr userDrawn="1"/>
          </p:nvSpPr>
          <p:spPr bwMode="auto">
            <a:xfrm>
              <a:off x="367236" y="3957065"/>
              <a:ext cx="3214693" cy="120987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ea"/>
              </a:endParaRPr>
            </a:p>
          </p:txBody>
        </p:sp>
      </p:grpSp>
      <p:grpSp>
        <p:nvGrpSpPr>
          <p:cNvPr id="158" name="그룹 11">
            <a:extLst>
              <a:ext uri="{FF2B5EF4-FFF2-40B4-BE49-F238E27FC236}">
                <a16:creationId xmlns="" xmlns:a16="http://schemas.microsoft.com/office/drawing/2014/main" id="{E368687D-23C8-4D00-8EA3-3A4D3F4BC79C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8163091" y="4002066"/>
            <a:ext cx="830744" cy="153432"/>
            <a:chOff x="367236" y="3957065"/>
            <a:chExt cx="3214693" cy="219323"/>
          </a:xfrm>
          <a:solidFill>
            <a:schemeClr val="bg1"/>
          </a:solidFill>
        </p:grpSpPr>
        <p:sp>
          <p:nvSpPr>
            <p:cNvPr id="159" name="자유형 14">
              <a:extLst>
                <a:ext uri="{FF2B5EF4-FFF2-40B4-BE49-F238E27FC236}">
                  <a16:creationId xmlns="" xmlns:a16="http://schemas.microsoft.com/office/drawing/2014/main" id="{3B2E08D8-33BA-400E-A5DF-8030A5747513}"/>
                </a:ext>
              </a:extLst>
            </p:cNvPr>
            <p:cNvSpPr/>
            <p:nvPr userDrawn="1"/>
          </p:nvSpPr>
          <p:spPr bwMode="auto">
            <a:xfrm>
              <a:off x="367236" y="3987319"/>
              <a:ext cx="3214693" cy="120987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ea"/>
              </a:endParaRPr>
            </a:p>
          </p:txBody>
        </p:sp>
        <p:sp>
          <p:nvSpPr>
            <p:cNvPr id="160" name="자유형 16">
              <a:extLst>
                <a:ext uri="{FF2B5EF4-FFF2-40B4-BE49-F238E27FC236}">
                  <a16:creationId xmlns="" xmlns:a16="http://schemas.microsoft.com/office/drawing/2014/main" id="{F970BF7C-3C3F-4DC6-AFDF-AB733B2EFAA4}"/>
                </a:ext>
              </a:extLst>
            </p:cNvPr>
            <p:cNvSpPr/>
            <p:nvPr userDrawn="1"/>
          </p:nvSpPr>
          <p:spPr bwMode="auto">
            <a:xfrm>
              <a:off x="367236" y="4055401"/>
              <a:ext cx="3214693" cy="120987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ea"/>
              </a:endParaRPr>
            </a:p>
          </p:txBody>
        </p:sp>
        <p:sp>
          <p:nvSpPr>
            <p:cNvPr id="161" name="자유형 15">
              <a:extLst>
                <a:ext uri="{FF2B5EF4-FFF2-40B4-BE49-F238E27FC236}">
                  <a16:creationId xmlns="" xmlns:a16="http://schemas.microsoft.com/office/drawing/2014/main" id="{6994B268-2A48-4158-9B85-9D5C0FD06FFF}"/>
                </a:ext>
              </a:extLst>
            </p:cNvPr>
            <p:cNvSpPr/>
            <p:nvPr userDrawn="1"/>
          </p:nvSpPr>
          <p:spPr bwMode="auto">
            <a:xfrm>
              <a:off x="367236" y="3957065"/>
              <a:ext cx="3214693" cy="120987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ea"/>
              </a:endParaRPr>
            </a:p>
          </p:txBody>
        </p:sp>
      </p:grpSp>
      <p:sp>
        <p:nvSpPr>
          <p:cNvPr id="162" name="직사각형 161">
            <a:extLst>
              <a:ext uri="{FF2B5EF4-FFF2-40B4-BE49-F238E27FC236}">
                <a16:creationId xmlns="" xmlns:a16="http://schemas.microsoft.com/office/drawing/2014/main" id="{F1C8E90C-3964-420F-86ED-EC898BECF95F}"/>
              </a:ext>
            </a:extLst>
          </p:cNvPr>
          <p:cNvSpPr/>
          <p:nvPr/>
        </p:nvSpPr>
        <p:spPr>
          <a:xfrm>
            <a:off x="2528813" y="5625459"/>
            <a:ext cx="108000" cy="108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X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63" name="그룹 162">
            <a:extLst>
              <a:ext uri="{FF2B5EF4-FFF2-40B4-BE49-F238E27FC236}">
                <a16:creationId xmlns="" xmlns:a16="http://schemas.microsoft.com/office/drawing/2014/main" id="{856D28FF-075B-48AF-9531-33AF0774AA59}"/>
              </a:ext>
            </a:extLst>
          </p:cNvPr>
          <p:cNvGrpSpPr/>
          <p:nvPr/>
        </p:nvGrpSpPr>
        <p:grpSpPr>
          <a:xfrm>
            <a:off x="9274495" y="2346010"/>
            <a:ext cx="468000" cy="433093"/>
            <a:chOff x="-592183" y="5278583"/>
            <a:chExt cx="468000" cy="433093"/>
          </a:xfrm>
        </p:grpSpPr>
        <p:grpSp>
          <p:nvGrpSpPr>
            <p:cNvPr id="164" name="그룹 163">
              <a:extLst>
                <a:ext uri="{FF2B5EF4-FFF2-40B4-BE49-F238E27FC236}">
                  <a16:creationId xmlns="" xmlns:a16="http://schemas.microsoft.com/office/drawing/2014/main" id="{FD732682-B0A1-4B80-AB3F-6CEA9989DBA9}"/>
                </a:ext>
              </a:extLst>
            </p:cNvPr>
            <p:cNvGrpSpPr/>
            <p:nvPr/>
          </p:nvGrpSpPr>
          <p:grpSpPr>
            <a:xfrm>
              <a:off x="-592183" y="5278583"/>
              <a:ext cx="468000" cy="433093"/>
              <a:chOff x="-1697361" y="4221313"/>
              <a:chExt cx="1592710" cy="1490364"/>
            </a:xfrm>
          </p:grpSpPr>
          <p:cxnSp>
            <p:nvCxnSpPr>
              <p:cNvPr id="166" name="직선 연결선 165">
                <a:extLst>
                  <a:ext uri="{FF2B5EF4-FFF2-40B4-BE49-F238E27FC236}">
                    <a16:creationId xmlns="" xmlns:a16="http://schemas.microsoft.com/office/drawing/2014/main" id="{2250C152-A2B3-4CC9-A954-1A9E25AAE6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697359" y="4266436"/>
                <a:ext cx="1592706" cy="1445239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직선 연결선 166">
                <a:extLst>
                  <a:ext uri="{FF2B5EF4-FFF2-40B4-BE49-F238E27FC236}">
                    <a16:creationId xmlns="" xmlns:a16="http://schemas.microsoft.com/office/drawing/2014/main" id="{AC8103D5-B712-4684-B73B-43305840D4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1669011" y="4227840"/>
                <a:ext cx="1564360" cy="1483835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직사각형 167">
                <a:extLst>
                  <a:ext uri="{FF2B5EF4-FFF2-40B4-BE49-F238E27FC236}">
                    <a16:creationId xmlns="" xmlns:a16="http://schemas.microsoft.com/office/drawing/2014/main" id="{7E9A0B33-35E2-44B9-9EE2-A04D4D3B9244}"/>
                  </a:ext>
                </a:extLst>
              </p:cNvPr>
              <p:cNvSpPr/>
              <p:nvPr/>
            </p:nvSpPr>
            <p:spPr>
              <a:xfrm>
                <a:off x="-1697358" y="4227841"/>
                <a:ext cx="1592707" cy="1483836"/>
              </a:xfrm>
              <a:prstGeom prst="rect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69" name="직선 연결선 168">
                <a:extLst>
                  <a:ext uri="{FF2B5EF4-FFF2-40B4-BE49-F238E27FC236}">
                    <a16:creationId xmlns="" xmlns:a16="http://schemas.microsoft.com/office/drawing/2014/main" id="{4375BAFC-0904-4EB9-93F1-C8B68BEF80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697359" y="4221313"/>
                <a:ext cx="1592706" cy="149036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>
                <a:extLst>
                  <a:ext uri="{FF2B5EF4-FFF2-40B4-BE49-F238E27FC236}">
                    <a16:creationId xmlns="" xmlns:a16="http://schemas.microsoft.com/office/drawing/2014/main" id="{F90A8303-D9C0-4390-8FA9-3C2057BA12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1697361" y="4227838"/>
                <a:ext cx="1592708" cy="1469217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5" name="직사각형 164">
              <a:extLst>
                <a:ext uri="{FF2B5EF4-FFF2-40B4-BE49-F238E27FC236}">
                  <a16:creationId xmlns="" xmlns:a16="http://schemas.microsoft.com/office/drawing/2014/main" id="{C30F4486-B992-42BE-AF43-42D9CBC894E7}"/>
                </a:ext>
              </a:extLst>
            </p:cNvPr>
            <p:cNvSpPr/>
            <p:nvPr/>
          </p:nvSpPr>
          <p:spPr>
            <a:xfrm>
              <a:off x="-517954" y="5336616"/>
              <a:ext cx="319542" cy="31892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36000" rIns="36000" bIns="36000" anchor="ctr">
              <a:spAutoFit/>
            </a:bodyPr>
            <a:lstStyle/>
            <a:p>
              <a:pPr algn="ctr"/>
              <a:r>
                <a:rPr lang="ko-KR" altLang="en-US" sz="800" dirty="0">
                  <a:latin typeface="+mn-ea"/>
                </a:rPr>
                <a:t>상품</a:t>
              </a:r>
              <a:endParaRPr lang="en-US" altLang="ko-KR" sz="800" dirty="0">
                <a:latin typeface="+mn-ea"/>
              </a:endParaRPr>
            </a:p>
            <a:p>
              <a:pPr algn="ctr"/>
              <a:r>
                <a:rPr lang="en-US" altLang="ko-KR" sz="800" dirty="0">
                  <a:latin typeface="+mn-ea"/>
                </a:rPr>
                <a:t>IMG</a:t>
              </a:r>
              <a:endParaRPr lang="ko-KR" altLang="en-US" sz="800" dirty="0">
                <a:latin typeface="+mn-ea"/>
              </a:endParaRPr>
            </a:p>
          </p:txBody>
        </p:sp>
      </p:grpSp>
      <p:sp>
        <p:nvSpPr>
          <p:cNvPr id="171" name="직사각형 170">
            <a:extLst>
              <a:ext uri="{FF2B5EF4-FFF2-40B4-BE49-F238E27FC236}">
                <a16:creationId xmlns="" xmlns:a16="http://schemas.microsoft.com/office/drawing/2014/main" id="{D42107CA-2EBD-476A-9D6C-744B1AC8C86E}"/>
              </a:ext>
            </a:extLst>
          </p:cNvPr>
          <p:cNvSpPr/>
          <p:nvPr/>
        </p:nvSpPr>
        <p:spPr>
          <a:xfrm>
            <a:off x="3027344" y="5215073"/>
            <a:ext cx="860109" cy="144000"/>
          </a:xfrm>
          <a:prstGeom prst="rect">
            <a:avLst/>
          </a:prstGeom>
          <a:solidFill>
            <a:srgbClr val="FFFFFF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★ ★ ★ ★ ★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="" xmlns:a16="http://schemas.microsoft.com/office/drawing/2014/main" id="{9F3FBD02-F1D3-45FB-9425-A7D3561BD8AE}"/>
              </a:ext>
            </a:extLst>
          </p:cNvPr>
          <p:cNvSpPr/>
          <p:nvPr/>
        </p:nvSpPr>
        <p:spPr>
          <a:xfrm>
            <a:off x="3855370" y="5215073"/>
            <a:ext cx="144000" cy="144000"/>
          </a:xfrm>
          <a:prstGeom prst="rect">
            <a:avLst/>
          </a:prstGeom>
          <a:solidFill>
            <a:srgbClr val="FFFFFF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▼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="" xmlns:a16="http://schemas.microsoft.com/office/drawing/2014/main" id="{637A0F08-E2C7-4DA3-9F4E-07DC05EA1C9D}"/>
              </a:ext>
            </a:extLst>
          </p:cNvPr>
          <p:cNvSpPr/>
          <p:nvPr/>
        </p:nvSpPr>
        <p:spPr>
          <a:xfrm>
            <a:off x="3022665" y="4157110"/>
            <a:ext cx="1116000" cy="576446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800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800">
                <a:solidFill>
                  <a:schemeClr val="bg1"/>
                </a:solidFill>
                <a:latin typeface="+mn-ea"/>
              </a:rPr>
              <a:t>전체</a:t>
            </a:r>
            <a:endParaRPr lang="en-US" altLang="ko-KR" sz="800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800">
                <a:solidFill>
                  <a:schemeClr val="bg1"/>
                </a:solidFill>
                <a:latin typeface="+mn-ea"/>
              </a:rPr>
              <a:t>상품명</a:t>
            </a:r>
            <a:endParaRPr lang="en-US" altLang="ko-KR" sz="800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800" dirty="0">
                <a:solidFill>
                  <a:schemeClr val="bg1"/>
                </a:solidFill>
                <a:latin typeface="+mn-ea"/>
              </a:rPr>
              <a:t>상품설명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="" xmlns:a16="http://schemas.microsoft.com/office/drawing/2014/main" id="{C7C8A419-28AF-4281-88F9-EE5D7ADE244D}"/>
              </a:ext>
            </a:extLst>
          </p:cNvPr>
          <p:cNvSpPr txBox="1"/>
          <p:nvPr/>
        </p:nvSpPr>
        <p:spPr>
          <a:xfrm>
            <a:off x="65692" y="129164"/>
            <a:ext cx="1823907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>
                <a:solidFill>
                  <a:schemeClr val="bg1"/>
                </a:solidFill>
                <a:latin typeface="+mn-ea"/>
              </a:rPr>
              <a:t>공통폼</a:t>
            </a:r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6898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공통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 err="1">
                <a:latin typeface="+mn-ea"/>
              </a:rPr>
              <a:t>화면설계서</a:t>
            </a:r>
            <a:r>
              <a:rPr lang="ko-KR" altLang="en-US" dirty="0">
                <a:latin typeface="+mn-ea"/>
              </a:rPr>
              <a:t> 문서 정의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2871"/>
              </p:ext>
            </p:extLst>
          </p:nvPr>
        </p:nvGraphicFramePr>
        <p:xfrm>
          <a:off x="4412940" y="4167477"/>
          <a:ext cx="5400600" cy="2163756"/>
        </p:xfrm>
        <a:graphic>
          <a:graphicData uri="http://schemas.openxmlformats.org/drawingml/2006/table">
            <a:tbl>
              <a:tblPr/>
              <a:tblGrid>
                <a:gridCol w="1350150">
                  <a:extLst>
                    <a:ext uri="{9D8B030D-6E8A-4147-A177-3AD203B41FA5}">
                      <a16:colId xmlns="" xmlns:a16="http://schemas.microsoft.com/office/drawing/2014/main" val="641366717"/>
                    </a:ext>
                  </a:extLst>
                </a:gridCol>
                <a:gridCol w="1350150">
                  <a:extLst>
                    <a:ext uri="{9D8B030D-6E8A-4147-A177-3AD203B41FA5}">
                      <a16:colId xmlns="" xmlns:a16="http://schemas.microsoft.com/office/drawing/2014/main" val="2538025893"/>
                    </a:ext>
                  </a:extLst>
                </a:gridCol>
                <a:gridCol w="1350150">
                  <a:extLst>
                    <a:ext uri="{9D8B030D-6E8A-4147-A177-3AD203B41FA5}">
                      <a16:colId xmlns="" xmlns:a16="http://schemas.microsoft.com/office/drawing/2014/main" val="1769403767"/>
                    </a:ext>
                  </a:extLst>
                </a:gridCol>
                <a:gridCol w="1350150">
                  <a:extLst>
                    <a:ext uri="{9D8B030D-6E8A-4147-A177-3AD203B41FA5}">
                      <a16:colId xmlns="" xmlns:a16="http://schemas.microsoft.com/office/drawing/2014/main" val="1102486627"/>
                    </a:ext>
                  </a:extLst>
                </a:gridCol>
              </a:tblGrid>
              <a:tr h="18911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빈 텍스트 상자</a:t>
                      </a:r>
                    </a:p>
                  </a:txBody>
                  <a:tcPr marL="69669" marR="69669" marT="69669" marB="6966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Placeholder </a:t>
                      </a:r>
                      <a:r>
                        <a:rPr kumimoji="0" lang="ko-KR" altLang="en-US" sz="800" b="1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텍스트 존재 시</a:t>
                      </a:r>
                    </a:p>
                  </a:txBody>
                  <a:tcPr marL="69669" marR="69669" marT="69669" marB="6966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ea"/>
                          <a:ea typeface="+mn-ea"/>
                        </a:rPr>
                        <a:t>Read only</a:t>
                      </a:r>
                    </a:p>
                  </a:txBody>
                  <a:tcPr marL="69669" marR="69669" marT="69669" marB="6966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ea"/>
                          <a:ea typeface="+mn-ea"/>
                        </a:rPr>
                        <a:t>내용 입력 중</a:t>
                      </a:r>
                      <a:r>
                        <a:rPr kumimoji="0" lang="en-US" altLang="ko-KR" sz="800" b="1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1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ea"/>
                          <a:ea typeface="+mn-ea"/>
                        </a:rPr>
                        <a:t>개인정보보호</a:t>
                      </a:r>
                      <a:r>
                        <a:rPr kumimoji="0" lang="en-US" altLang="ko-KR" sz="800" b="1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69669" marR="69669" marT="69669" marB="6966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40328537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9669" marR="69669" marT="69669" marB="6966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kern="1200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Quattrocento Sans"/>
                        <a:sym typeface="Quattrocento Sans"/>
                      </a:endParaRPr>
                    </a:p>
                  </a:txBody>
                  <a:tcPr marL="396000" marR="69669" marT="180000" marB="69669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9669" marR="69669" marT="69669" marB="69669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sng" strike="noStrike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9669" marR="69669" marT="69669" marB="69669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97538442"/>
                  </a:ext>
                </a:extLst>
              </a:tr>
              <a:tr h="296176">
                <a:tc>
                  <a:txBody>
                    <a:bodyPr/>
                    <a:lstStyle/>
                    <a:p>
                      <a:pPr marL="90488" marR="0" lvl="0" indent="-90488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빈</a:t>
                      </a:r>
                      <a:r>
                        <a:rPr kumimoji="0" lang="en-US" altLang="ko-KR" sz="700" b="0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텍스트 상자 타입</a:t>
                      </a:r>
                      <a:endParaRPr kumimoji="0" lang="en-US" altLang="ko-KR" sz="700" b="0" i="0" u="none" strike="noStrike" kern="1200" cap="none" spc="0" normalizeH="0" baseline="0" noProof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9669" marR="69669" marT="69669" marB="69669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Placeholder(</a:t>
                      </a:r>
                      <a:r>
                        <a:rPr kumimoji="0" lang="ko-KR" altLang="en-US" sz="700" b="0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가이드 텍스트</a:t>
                      </a:r>
                      <a:r>
                        <a:rPr kumimoji="0" lang="en-US" altLang="ko-KR" sz="700" b="0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) </a:t>
                      </a:r>
                      <a:r>
                        <a:rPr kumimoji="0" lang="ko-KR" altLang="en-US" sz="700" b="0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존재 하는 텍스트 상자</a:t>
                      </a: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텍스트 상자 입력 시 </a:t>
                      </a:r>
                      <a:r>
                        <a:rPr kumimoji="0" lang="en-US" altLang="ko-KR" sz="700" b="0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Placeholder hidden</a:t>
                      </a: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입력 없이 다른 영역을 마우스 클릭 시 </a:t>
                      </a:r>
                      <a:r>
                        <a:rPr kumimoji="0" lang="en-US" altLang="ko-KR" sz="700" b="0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Placeholder </a:t>
                      </a:r>
                      <a:r>
                        <a:rPr kumimoji="0" lang="ko-KR" altLang="en-US" sz="700" b="0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재노출</a:t>
                      </a:r>
                    </a:p>
                  </a:txBody>
                  <a:tcPr marL="69669" marR="69669" marT="69669" marB="69669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텍스트 입력 중인 상태</a:t>
                      </a:r>
                    </a:p>
                    <a:p>
                      <a:pPr marL="90488" marR="0" lvl="0" indent="-90488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입력</a:t>
                      </a:r>
                      <a:r>
                        <a:rPr kumimoji="0" lang="en-US" altLang="ko-KR" sz="700" b="0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/</a:t>
                      </a:r>
                      <a:r>
                        <a:rPr kumimoji="0" lang="ko-KR" altLang="en-US" sz="700" b="0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수정 불가 타입</a:t>
                      </a:r>
                    </a:p>
                  </a:txBody>
                  <a:tcPr marL="69669" marR="69669" marT="69669" marB="69669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텍스트 입력 중인 상태</a:t>
                      </a:r>
                    </a:p>
                    <a:p>
                      <a:pPr marL="90488" marR="0" lvl="0" indent="-90488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텍스트 상자 외부 영역을 클릭 해도 입력 값 유지</a:t>
                      </a:r>
                    </a:p>
                  </a:txBody>
                  <a:tcPr marL="69669" marR="69669" marT="69669" marB="69669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92738673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64862"/>
              </p:ext>
            </p:extLst>
          </p:nvPr>
        </p:nvGraphicFramePr>
        <p:xfrm>
          <a:off x="4412940" y="835346"/>
          <a:ext cx="5400600" cy="2749236"/>
        </p:xfrm>
        <a:graphic>
          <a:graphicData uri="http://schemas.openxmlformats.org/drawingml/2006/table">
            <a:tbl>
              <a:tblPr/>
              <a:tblGrid>
                <a:gridCol w="1350150">
                  <a:extLst>
                    <a:ext uri="{9D8B030D-6E8A-4147-A177-3AD203B41FA5}">
                      <a16:colId xmlns="" xmlns:a16="http://schemas.microsoft.com/office/drawing/2014/main" val="641366717"/>
                    </a:ext>
                  </a:extLst>
                </a:gridCol>
                <a:gridCol w="1350150">
                  <a:extLst>
                    <a:ext uri="{9D8B030D-6E8A-4147-A177-3AD203B41FA5}">
                      <a16:colId xmlns="" xmlns:a16="http://schemas.microsoft.com/office/drawing/2014/main" val="2538025893"/>
                    </a:ext>
                  </a:extLst>
                </a:gridCol>
                <a:gridCol w="1350150">
                  <a:extLst>
                    <a:ext uri="{9D8B030D-6E8A-4147-A177-3AD203B41FA5}">
                      <a16:colId xmlns="" xmlns:a16="http://schemas.microsoft.com/office/drawing/2014/main" val="1769403767"/>
                    </a:ext>
                  </a:extLst>
                </a:gridCol>
                <a:gridCol w="1350150">
                  <a:extLst>
                    <a:ext uri="{9D8B030D-6E8A-4147-A177-3AD203B41FA5}">
                      <a16:colId xmlns="" xmlns:a16="http://schemas.microsoft.com/office/drawing/2014/main" val="1102486627"/>
                    </a:ext>
                  </a:extLst>
                </a:gridCol>
              </a:tblGrid>
              <a:tr h="18911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Select box</a:t>
                      </a:r>
                    </a:p>
                  </a:txBody>
                  <a:tcPr marL="69669" marR="69669" marT="69669" marB="6966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Checkbox /</a:t>
                      </a:r>
                      <a:br>
                        <a:rPr kumimoji="0" lang="en-US" altLang="ko-KR" sz="800" b="1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0" lang="en-US" altLang="ko-KR" sz="800" b="1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Radio Button</a:t>
                      </a:r>
                    </a:p>
                  </a:txBody>
                  <a:tcPr marL="69669" marR="69669" marT="69669" marB="6966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ea"/>
                          <a:ea typeface="+mn-ea"/>
                        </a:rPr>
                        <a:t>Button</a:t>
                      </a:r>
                    </a:p>
                  </a:txBody>
                  <a:tcPr marL="69669" marR="69669" marT="69669" marB="6966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ea"/>
                          <a:ea typeface="+mn-ea"/>
                        </a:rPr>
                        <a:t>Text / Link / </a:t>
                      </a:r>
                      <a:r>
                        <a:rPr kumimoji="0" lang="en-US" altLang="ko-KR" sz="800" b="1" i="0" u="none" strike="noStrike" cap="none" spc="-30" normalizeH="0" baseline="0" dirty="0" err="1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ea"/>
                          <a:ea typeface="+mn-ea"/>
                        </a:rPr>
                        <a:t>Textbutton</a:t>
                      </a:r>
                      <a:endParaRPr kumimoji="0" lang="en-US" altLang="ko-KR" sz="800" b="1" i="0" u="none" strike="noStrike" cap="none" spc="-30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9669" marR="69669" marT="69669" marB="6966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40328537"/>
                  </a:ext>
                </a:extLst>
              </a:tr>
              <a:tr h="180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9669" marR="69669" marT="69669" marB="6966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Quattrocento Sans"/>
                          <a:sym typeface="Quattrocento Sans"/>
                        </a:rPr>
                        <a:t>☐ </a:t>
                      </a:r>
                      <a:r>
                        <a:rPr lang="en-US" altLang="ko-KR" sz="700" b="0" i="0" u="none" strike="noStrike" kern="1200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Quattrocento Sans"/>
                          <a:sym typeface="Quattrocento Sans"/>
                        </a:rPr>
                        <a:t>Check Box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spc="-3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spc="-3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☑ </a:t>
                      </a:r>
                      <a:r>
                        <a:rPr lang="en-US" altLang="ko-KR" sz="700" b="0" i="0" u="none" strike="noStrike" kern="1200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Quattrocento Sans"/>
                          <a:sym typeface="Quattrocento Sans"/>
                        </a:rPr>
                        <a:t>Check Box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Quattrocento Sans"/>
                        <a:sym typeface="Quattrocento San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Quattrocento Sans"/>
                          <a:sym typeface="Quattrocento Sans"/>
                        </a:rPr>
                        <a:t>○ Radio </a:t>
                      </a:r>
                      <a:r>
                        <a:rPr lang="en-US" altLang="ko-KR" sz="700" b="0" i="0" u="none" strike="noStrike" kern="1200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Quattrocento Sans"/>
                          <a:sym typeface="Quattrocento Sans"/>
                        </a:rPr>
                        <a:t>Button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Quattrocento Sans"/>
                        <a:sym typeface="Quattrocento San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Quattrocento Sans"/>
                          <a:sym typeface="Quattrocento Sans"/>
                        </a:rPr>
                        <a:t>🔘 </a:t>
                      </a:r>
                      <a:r>
                        <a:rPr lang="en-US" altLang="ko-KR" sz="70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Quattrocento Sans"/>
                          <a:sym typeface="Quattrocento Sans"/>
                        </a:rPr>
                        <a:t>Radio </a:t>
                      </a:r>
                      <a:r>
                        <a:rPr lang="en-US" altLang="ko-KR" sz="700" b="0" i="0" u="none" strike="noStrike" kern="1200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Quattrocento Sans"/>
                          <a:sym typeface="Quattrocento Sans"/>
                        </a:rPr>
                        <a:t>Button</a:t>
                      </a:r>
                    </a:p>
                  </a:txBody>
                  <a:tcPr marL="396000" marR="69669" marT="180000" marB="69669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spc="-3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조회조건</a:t>
                      </a:r>
                      <a:r>
                        <a:rPr kumimoji="0" lang="ko-KR" altLang="en-US" sz="8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조회결과 </a:t>
                      </a:r>
                      <a:r>
                        <a:rPr kumimoji="0" lang="en-US" altLang="ko-KR" sz="8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 하단</a:t>
                      </a:r>
                      <a:r>
                        <a:rPr kumimoji="0" lang="en-US" altLang="ko-KR" sz="8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최종 적용</a:t>
                      </a:r>
                      <a:r>
                        <a:rPr kumimoji="0" lang="en-US" altLang="ko-KR" sz="8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: </a:t>
                      </a:r>
                    </a:p>
                  </a:txBody>
                  <a:tcPr marL="69669" marR="69669" marT="69669" marB="69669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일반 텍스트</a:t>
                      </a:r>
                      <a:endParaRPr kumimoji="0" lang="en-US" altLang="ko-KR" sz="800" b="0" i="0" u="none" strike="noStrike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sng" strike="noStrike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sng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링크</a:t>
                      </a:r>
                      <a:endParaRPr kumimoji="0" lang="en-US" altLang="ko-KR" sz="800" b="0" i="0" u="sng" strike="noStrike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sng" strike="noStrike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sng" strike="noStrike" cap="none" spc="-3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텍스트버튼</a:t>
                      </a:r>
                      <a:endParaRPr kumimoji="0" lang="en-US" altLang="ko-KR" sz="800" b="0" i="0" u="sng" strike="noStrike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9669" marR="69669" marT="69669" marB="69669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97538442"/>
                  </a:ext>
                </a:extLst>
              </a:tr>
              <a:tr h="29617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spc="-3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드롭다운</a:t>
                      </a:r>
                      <a:r>
                        <a:rPr kumimoji="0" lang="ko-KR" altLang="en-US" sz="7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메뉴 표시</a:t>
                      </a:r>
                      <a:endParaRPr kumimoji="0" lang="en-US" altLang="ko-KR" sz="700" b="0" i="0" u="none" strike="noStrike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9669" marR="69669" marT="69669" marB="6966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체크박스</a:t>
                      </a:r>
                      <a:r>
                        <a:rPr kumimoji="0" lang="en-US" altLang="ko-KR" sz="7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7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라디오 버튼 표시</a:t>
                      </a:r>
                      <a:endParaRPr kumimoji="0" lang="en-US" altLang="ko-KR" sz="700" b="0" i="0" u="none" strike="noStrike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9669" marR="69669" marT="69669" marB="6966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 </a:t>
                      </a:r>
                      <a:r>
                        <a:rPr kumimoji="0" lang="ko-KR" altLang="en-US" sz="700" b="0" i="0" u="none" strike="noStrike" cap="none" spc="-3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상태별</a:t>
                      </a:r>
                      <a:r>
                        <a:rPr kumimoji="0" lang="ko-KR" altLang="en-US" sz="7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표시</a:t>
                      </a:r>
                      <a:endParaRPr kumimoji="0" lang="en-US" altLang="ko-KR" sz="700" b="0" i="0" u="none" strike="noStrike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9669" marR="69669" marT="69669" marB="6966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spc="-3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하이퍼</a:t>
                      </a:r>
                      <a:r>
                        <a:rPr kumimoji="0" lang="ko-KR" altLang="en-US" sz="7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링크가 걸린 텍스트 표시</a:t>
                      </a:r>
                      <a:endParaRPr kumimoji="0" lang="en-US" altLang="ko-KR" sz="700" b="0" i="0" u="none" strike="noStrike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외부 링크의 경우 새 창에서 경로를 </a:t>
                      </a:r>
                      <a:r>
                        <a:rPr kumimoji="0" lang="en-US" altLang="ko-KR" sz="7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Open(</a:t>
                      </a:r>
                      <a:r>
                        <a:rPr kumimoji="0" lang="ko-KR" altLang="en-US" sz="7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별도의</a:t>
                      </a:r>
                      <a:r>
                        <a:rPr kumimoji="0" lang="en-US" altLang="ko-KR" sz="7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7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언급이 없는 경우 외부 링크에 대해 심볼 표시</a:t>
                      </a:r>
                      <a:r>
                        <a:rPr kumimoji="0" lang="en-US" altLang="ko-KR" sz="7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69669" marB="6966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92738673"/>
                  </a:ext>
                </a:extLst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4598191" y="1663186"/>
            <a:ext cx="966877" cy="158400"/>
            <a:chOff x="6186722" y="2408597"/>
            <a:chExt cx="966877" cy="158400"/>
          </a:xfrm>
        </p:grpSpPr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2251668E-721A-4D2E-B617-9662C3912C71}"/>
                </a:ext>
              </a:extLst>
            </p:cNvPr>
            <p:cNvSpPr/>
            <p:nvPr/>
          </p:nvSpPr>
          <p:spPr>
            <a:xfrm>
              <a:off x="6186722" y="2408597"/>
              <a:ext cx="966877" cy="158400"/>
            </a:xfrm>
            <a:prstGeom prst="rect">
              <a:avLst/>
            </a:prstGeom>
            <a:solidFill>
              <a:schemeClr val="bg1"/>
            </a:solidFill>
            <a:ln w="3175" cap="sq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r>
                <a:rPr lang="ko-KR" altLang="en-US" sz="7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셀렉트</a:t>
              </a:r>
              <a:r>
                <a:rPr lang="ko-KR" altLang="en-US" sz="7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 박스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DD1D2CE3-7A42-44B6-955E-F97FD61DFC81}"/>
                </a:ext>
              </a:extLst>
            </p:cNvPr>
            <p:cNvSpPr/>
            <p:nvPr/>
          </p:nvSpPr>
          <p:spPr>
            <a:xfrm>
              <a:off x="6995199" y="2408597"/>
              <a:ext cx="158400" cy="158400"/>
            </a:xfrm>
            <a:prstGeom prst="rect">
              <a:avLst/>
            </a:prstGeom>
            <a:solidFill>
              <a:schemeClr val="bg1"/>
            </a:solidFill>
            <a:ln w="3175" cap="sq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▼</a:t>
              </a:r>
            </a:p>
          </p:txBody>
        </p:sp>
      </p:grpSp>
      <p:graphicFrame>
        <p:nvGraphicFramePr>
          <p:cNvPr id="8" name="표 7">
            <a:extLst>
              <a:ext uri="{FF2B5EF4-FFF2-40B4-BE49-F238E27FC236}">
                <a16:creationId xmlns="" xmlns:a16="http://schemas.microsoft.com/office/drawing/2014/main" id="{AC4894FF-8591-4A8F-87E5-47F50BC82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464634"/>
              </p:ext>
            </p:extLst>
          </p:nvPr>
        </p:nvGraphicFramePr>
        <p:xfrm>
          <a:off x="4600748" y="1821586"/>
          <a:ext cx="964319" cy="764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64319">
                  <a:extLst>
                    <a:ext uri="{9D8B030D-6E8A-4147-A177-3AD203B41FA5}">
                      <a16:colId xmlns="" xmlns:a16="http://schemas.microsoft.com/office/drawing/2014/main" val="2717427486"/>
                    </a:ext>
                  </a:extLst>
                </a:gridCol>
              </a:tblGrid>
              <a:tr h="12235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spc="-3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전체</a:t>
                      </a:r>
                      <a:endParaRPr lang="ko-KR" altLang="en-US" sz="600" b="0" i="0" u="none" strike="noStrike" spc="-30" baseline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marT="18000" marB="18000" anchor="ctr">
                    <a:solidFill>
                      <a:srgbClr val="0067B7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77541079"/>
                  </a:ext>
                </a:extLst>
              </a:tr>
              <a:tr h="12235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spc="-3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36000" marR="0" marT="18000" marB="18000" anchor="ctr">
                    <a:solidFill>
                      <a:schemeClr val="tx1">
                        <a:lumMod val="50000"/>
                        <a:lumOff val="5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83721380"/>
                  </a:ext>
                </a:extLst>
              </a:tr>
              <a:tr h="12235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spc="-3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  <a:endParaRPr lang="en-US" sz="600" b="0" i="0" u="none" strike="noStrike" spc="-30" baseline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marT="18000" marB="18000" anchor="ctr">
                    <a:solidFill>
                      <a:schemeClr val="tx1">
                        <a:lumMod val="50000"/>
                        <a:lumOff val="5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92542666"/>
                  </a:ext>
                </a:extLst>
              </a:tr>
              <a:tr h="12235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spc="-3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36000" marR="0" marT="18000" marB="18000" anchor="ctr">
                    <a:solidFill>
                      <a:schemeClr val="tx1">
                        <a:lumMod val="50000"/>
                        <a:lumOff val="5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88730498"/>
                  </a:ext>
                </a:extLst>
              </a:tr>
              <a:tr h="12235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spc="-3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36000" marR="0" marT="18000" marB="18000" anchor="ctr">
                    <a:solidFill>
                      <a:schemeClr val="tx1">
                        <a:lumMod val="50000"/>
                        <a:lumOff val="5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27108334"/>
                  </a:ext>
                </a:extLst>
              </a:tr>
              <a:tr h="12235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spc="-3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36000" marR="0" marT="18000" marB="18000" anchor="ctr">
                    <a:solidFill>
                      <a:schemeClr val="tx1">
                        <a:lumMod val="50000"/>
                        <a:lumOff val="5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87199650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4521105" y="1418241"/>
            <a:ext cx="966877" cy="158400"/>
            <a:chOff x="6186722" y="2408597"/>
            <a:chExt cx="966877" cy="158400"/>
          </a:xfrm>
        </p:grpSpPr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2251668E-721A-4D2E-B617-9662C3912C71}"/>
                </a:ext>
              </a:extLst>
            </p:cNvPr>
            <p:cNvSpPr/>
            <p:nvPr/>
          </p:nvSpPr>
          <p:spPr>
            <a:xfrm>
              <a:off x="6186722" y="2408597"/>
              <a:ext cx="966877" cy="158400"/>
            </a:xfrm>
            <a:prstGeom prst="rect">
              <a:avLst/>
            </a:prstGeom>
            <a:solidFill>
              <a:schemeClr val="bg1"/>
            </a:solidFill>
            <a:ln w="3175" cap="sq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r>
                <a:rPr lang="ko-KR" altLang="en-US" sz="7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셀렉트</a:t>
              </a:r>
              <a:r>
                <a:rPr lang="ko-KR" altLang="en-US" sz="7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 박스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DD1D2CE3-7A42-44B6-955E-F97FD61DFC81}"/>
                </a:ext>
              </a:extLst>
            </p:cNvPr>
            <p:cNvSpPr/>
            <p:nvPr/>
          </p:nvSpPr>
          <p:spPr>
            <a:xfrm>
              <a:off x="6995199" y="2408597"/>
              <a:ext cx="158400" cy="158400"/>
            </a:xfrm>
            <a:prstGeom prst="rect">
              <a:avLst/>
            </a:prstGeom>
            <a:solidFill>
              <a:schemeClr val="bg1"/>
            </a:solidFill>
            <a:ln w="3175" cap="sq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▼</a:t>
              </a: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AE3AB320-3C1B-4215-B81E-3842871FF6D1}"/>
              </a:ext>
            </a:extLst>
          </p:cNvPr>
          <p:cNvSpPr/>
          <p:nvPr/>
        </p:nvSpPr>
        <p:spPr>
          <a:xfrm>
            <a:off x="7389562" y="2743252"/>
            <a:ext cx="767794" cy="1788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 cap="sq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+mn-ea"/>
              </a:rPr>
              <a:t>버튼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AE3AB320-3C1B-4215-B81E-3842871FF6D1}"/>
              </a:ext>
            </a:extLst>
          </p:cNvPr>
          <p:cNvSpPr/>
          <p:nvPr/>
        </p:nvSpPr>
        <p:spPr>
          <a:xfrm>
            <a:off x="7389562" y="2535776"/>
            <a:ext cx="767794" cy="178825"/>
          </a:xfrm>
          <a:prstGeom prst="rect">
            <a:avLst/>
          </a:prstGeom>
          <a:solidFill>
            <a:schemeClr val="bg1"/>
          </a:solidFill>
          <a:ln w="6350" cap="sq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버튼</a:t>
            </a:r>
            <a:endParaRPr lang="ko-KR" altLang="en-US" sz="7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4" name="Rectangle 91">
            <a:extLst>
              <a:ext uri="{FF2B5EF4-FFF2-40B4-BE49-F238E27FC236}">
                <a16:creationId xmlns="" xmlns:a16="http://schemas.microsoft.com/office/drawing/2014/main" id="{6DEF5BE7-8AAB-4F14-908D-E4B5B1486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1064" y="1452877"/>
            <a:ext cx="368191" cy="1584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dist="12700" dir="2700000" algn="tl" rotWithShape="0">
              <a:prstClr val="black">
                <a:alpha val="22000"/>
              </a:prstClr>
            </a:outerShdw>
          </a:effectLst>
        </p:spPr>
        <p:txBody>
          <a:bodyPr wrap="none" lIns="36000" tIns="0" rIns="36000" bIns="0" anchor="ctr"/>
          <a:lstStyle/>
          <a:p>
            <a:pPr algn="ctr"/>
            <a:r>
              <a:rPr lang="ko-KR" altLang="en-US" sz="700" spc="-30">
                <a:latin typeface="+mn-ea"/>
              </a:rPr>
              <a:t>버튼</a:t>
            </a:r>
            <a:endParaRPr lang="ko-KR" altLang="en-US" sz="700" spc="-30" dirty="0">
              <a:latin typeface="+mn-ea"/>
            </a:endParaRPr>
          </a:p>
        </p:txBody>
      </p:sp>
      <p:sp>
        <p:nvSpPr>
          <p:cNvPr id="15" name="Rectangle 91">
            <a:extLst>
              <a:ext uri="{FF2B5EF4-FFF2-40B4-BE49-F238E27FC236}">
                <a16:creationId xmlns="" xmlns:a16="http://schemas.microsoft.com/office/drawing/2014/main" id="{6DEF5BE7-8AAB-4F14-908D-E4B5B1486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8018" y="1914739"/>
            <a:ext cx="550883" cy="14400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dist="12700" dir="2700000" algn="tl" rotWithShape="0">
              <a:prstClr val="black">
                <a:alpha val="22000"/>
              </a:prstClr>
            </a:outerShdw>
          </a:effectLst>
        </p:spPr>
        <p:txBody>
          <a:bodyPr wrap="none" lIns="36000" tIns="0" rIns="36000" bIns="0" anchor="ctr"/>
          <a:lstStyle/>
          <a:p>
            <a:pPr algn="ctr"/>
            <a:r>
              <a:rPr lang="ko-KR" altLang="en-US" sz="600" spc="-30" dirty="0">
                <a:latin typeface="+mn-ea"/>
              </a:rPr>
              <a:t>버튼</a:t>
            </a:r>
            <a:endParaRPr lang="en-US" altLang="ko-KR" sz="600" spc="-30" dirty="0">
              <a:latin typeface="+mn-ea"/>
            </a:endParaRPr>
          </a:p>
        </p:txBody>
      </p:sp>
      <p:sp>
        <p:nvSpPr>
          <p:cNvPr id="16" name="Rectangle 91">
            <a:extLst>
              <a:ext uri="{FF2B5EF4-FFF2-40B4-BE49-F238E27FC236}">
                <a16:creationId xmlns="" xmlns:a16="http://schemas.microsoft.com/office/drawing/2014/main" id="{6DEF5BE7-8AAB-4F14-908D-E4B5B1486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8018" y="2084806"/>
            <a:ext cx="550883" cy="144002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 w="317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dist="12700" dir="2700000" algn="tl" rotWithShape="0">
              <a:prstClr val="black">
                <a:alpha val="22000"/>
              </a:prstClr>
            </a:outerShdw>
          </a:effectLst>
        </p:spPr>
        <p:txBody>
          <a:bodyPr wrap="none" lIns="36000" tIns="0" rIns="36000" bIns="0" anchor="ctr"/>
          <a:lstStyle/>
          <a:p>
            <a:pPr algn="ctr"/>
            <a:r>
              <a:rPr lang="ko-KR" altLang="en-US" sz="600" spc="-30" dirty="0">
                <a:solidFill>
                  <a:schemeClr val="bg1"/>
                </a:solidFill>
                <a:latin typeface="+mn-ea"/>
              </a:rPr>
              <a:t>버튼</a:t>
            </a:r>
            <a:endParaRPr lang="en-US" altLang="ko-KR" sz="600" spc="-3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412940" y="590401"/>
            <a:ext cx="1309136" cy="246221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n-US" altLang="ko-KR" sz="1000" b="1" spc="-40" dirty="0">
                <a:latin typeface="+mn-ea"/>
              </a:rPr>
              <a:t>3.</a:t>
            </a:r>
            <a:r>
              <a:rPr lang="ko-KR" altLang="en-US" sz="1000" b="1" spc="-40" dirty="0">
                <a:latin typeface="+mn-ea"/>
              </a:rPr>
              <a:t> </a:t>
            </a:r>
            <a:r>
              <a:rPr lang="en-US" altLang="ko-KR" sz="1000" b="1" spc="-40" dirty="0">
                <a:latin typeface="+mn-ea"/>
              </a:rPr>
              <a:t>Component Guide</a:t>
            </a:r>
            <a:endParaRPr lang="ko-KR" altLang="en-US" sz="1000" b="1" spc="-40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412940" y="3880205"/>
            <a:ext cx="1268740" cy="246221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n-US" altLang="ko-KR" sz="1000" b="1" spc="-40" dirty="0">
                <a:latin typeface="+mn-ea"/>
              </a:rPr>
              <a:t>4.</a:t>
            </a:r>
            <a:r>
              <a:rPr lang="ko-KR" altLang="en-US" sz="1000" b="1" spc="-40" dirty="0">
                <a:latin typeface="+mn-ea"/>
              </a:rPr>
              <a:t> </a:t>
            </a:r>
            <a:r>
              <a:rPr lang="en-US" altLang="ko-KR" sz="1000" b="1" spc="-40" dirty="0">
                <a:latin typeface="+mn-ea"/>
              </a:rPr>
              <a:t>Form input Guide</a:t>
            </a:r>
            <a:endParaRPr lang="ko-KR" altLang="en-US" sz="1000" b="1" spc="-40" dirty="0"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2251668E-721A-4D2E-B617-9662C3912C71}"/>
              </a:ext>
            </a:extLst>
          </p:cNvPr>
          <p:cNvSpPr/>
          <p:nvPr/>
        </p:nvSpPr>
        <p:spPr>
          <a:xfrm>
            <a:off x="4490625" y="4520144"/>
            <a:ext cx="1191055" cy="158400"/>
          </a:xfrm>
          <a:prstGeom prst="rect">
            <a:avLst/>
          </a:prstGeom>
          <a:solidFill>
            <a:schemeClr val="bg1"/>
          </a:solidFill>
          <a:ln w="3175" cap="sq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endParaRPr lang="ko-KR" altLang="en-US" sz="7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0" name="Text Box">
            <a:extLst>
              <a:ext uri="{FF2B5EF4-FFF2-40B4-BE49-F238E27FC236}">
                <a16:creationId xmlns="" xmlns:a16="http://schemas.microsoft.com/office/drawing/2014/main" id="{EC1590CC-F603-4056-9278-F9E8905D3616}"/>
              </a:ext>
            </a:extLst>
          </p:cNvPr>
          <p:cNvSpPr/>
          <p:nvPr/>
        </p:nvSpPr>
        <p:spPr>
          <a:xfrm>
            <a:off x="5817096" y="4520144"/>
            <a:ext cx="1224136" cy="158400"/>
          </a:xfrm>
          <a:prstGeom prst="rect">
            <a:avLst/>
          </a:prstGeom>
          <a:solidFill>
            <a:schemeClr val="bg1"/>
          </a:solidFill>
          <a:ln w="3175" cap="sq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Placeholder</a:t>
            </a:r>
          </a:p>
        </p:txBody>
      </p:sp>
      <p:sp>
        <p:nvSpPr>
          <p:cNvPr id="21" name="Text Box">
            <a:extLst>
              <a:ext uri="{FF2B5EF4-FFF2-40B4-BE49-F238E27FC236}">
                <a16:creationId xmlns="" xmlns:a16="http://schemas.microsoft.com/office/drawing/2014/main" id="{10DBE87B-9B8D-4C74-8268-026CE37DC5FC}"/>
              </a:ext>
            </a:extLst>
          </p:cNvPr>
          <p:cNvSpPr/>
          <p:nvPr/>
        </p:nvSpPr>
        <p:spPr>
          <a:xfrm>
            <a:off x="5817096" y="4897350"/>
            <a:ext cx="1224136" cy="158400"/>
          </a:xfrm>
          <a:prstGeom prst="rect">
            <a:avLst/>
          </a:prstGeom>
          <a:solidFill>
            <a:schemeClr val="bg1"/>
          </a:solidFill>
          <a:ln w="3175" cap="sq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anchor="ctr"/>
          <a:lstStyle/>
          <a:p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|</a:t>
            </a:r>
          </a:p>
        </p:txBody>
      </p:sp>
      <p:sp>
        <p:nvSpPr>
          <p:cNvPr id="22" name="Arrow Down">
            <a:extLst>
              <a:ext uri="{FF2B5EF4-FFF2-40B4-BE49-F238E27FC236}">
                <a16:creationId xmlns="" xmlns:a16="http://schemas.microsoft.com/office/drawing/2014/main" id="{EA392A82-A46B-43C3-87CE-76A3662279A2}"/>
              </a:ext>
            </a:extLst>
          </p:cNvPr>
          <p:cNvSpPr>
            <a:spLocks noChangeAspect="1"/>
          </p:cNvSpPr>
          <p:nvPr/>
        </p:nvSpPr>
        <p:spPr bwMode="auto">
          <a:xfrm>
            <a:off x="6609184" y="4638481"/>
            <a:ext cx="224632" cy="312720"/>
          </a:xfrm>
          <a:custGeom>
            <a:avLst/>
            <a:gdLst>
              <a:gd name="T0" fmla="*/ 163 w 331"/>
              <a:gd name="T1" fmla="*/ 0 h 458"/>
              <a:gd name="T2" fmla="*/ 150 w 331"/>
              <a:gd name="T3" fmla="*/ 14 h 458"/>
              <a:gd name="T4" fmla="*/ 150 w 331"/>
              <a:gd name="T5" fmla="*/ 407 h 458"/>
              <a:gd name="T6" fmla="*/ 28 w 331"/>
              <a:gd name="T7" fmla="*/ 285 h 458"/>
              <a:gd name="T8" fmla="*/ 18 w 331"/>
              <a:gd name="T9" fmla="*/ 281 h 458"/>
              <a:gd name="T10" fmla="*/ 9 w 331"/>
              <a:gd name="T11" fmla="*/ 304 h 458"/>
              <a:gd name="T12" fmla="*/ 164 w 331"/>
              <a:gd name="T13" fmla="*/ 458 h 458"/>
              <a:gd name="T14" fmla="*/ 318 w 331"/>
              <a:gd name="T15" fmla="*/ 304 h 458"/>
              <a:gd name="T16" fmla="*/ 299 w 331"/>
              <a:gd name="T17" fmla="*/ 285 h 458"/>
              <a:gd name="T18" fmla="*/ 177 w 331"/>
              <a:gd name="T19" fmla="*/ 407 h 458"/>
              <a:gd name="T20" fmla="*/ 177 w 331"/>
              <a:gd name="T21" fmla="*/ 14 h 458"/>
              <a:gd name="T22" fmla="*/ 163 w 331"/>
              <a:gd name="T23" fmla="*/ 0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1" h="458">
                <a:moveTo>
                  <a:pt x="163" y="0"/>
                </a:moveTo>
                <a:cubicBezTo>
                  <a:pt x="156" y="0"/>
                  <a:pt x="150" y="6"/>
                  <a:pt x="150" y="14"/>
                </a:cubicBezTo>
                <a:lnTo>
                  <a:pt x="150" y="407"/>
                </a:lnTo>
                <a:lnTo>
                  <a:pt x="28" y="285"/>
                </a:lnTo>
                <a:cubicBezTo>
                  <a:pt x="25" y="282"/>
                  <a:pt x="22" y="281"/>
                  <a:pt x="18" y="281"/>
                </a:cubicBezTo>
                <a:cubicBezTo>
                  <a:pt x="6" y="281"/>
                  <a:pt x="0" y="295"/>
                  <a:pt x="9" y="304"/>
                </a:cubicBezTo>
                <a:lnTo>
                  <a:pt x="164" y="458"/>
                </a:lnTo>
                <a:lnTo>
                  <a:pt x="318" y="304"/>
                </a:lnTo>
                <a:cubicBezTo>
                  <a:pt x="331" y="291"/>
                  <a:pt x="312" y="272"/>
                  <a:pt x="299" y="285"/>
                </a:cubicBezTo>
                <a:lnTo>
                  <a:pt x="177" y="407"/>
                </a:lnTo>
                <a:lnTo>
                  <a:pt x="177" y="14"/>
                </a:lnTo>
                <a:cubicBezTo>
                  <a:pt x="177" y="6"/>
                  <a:pt x="171" y="0"/>
                  <a:pt x="163" y="0"/>
                </a:cubicBezTo>
                <a:close/>
              </a:path>
            </a:pathLst>
          </a:custGeom>
          <a:solidFill>
            <a:srgbClr val="00B0F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="" xmlns:a16="http://schemas.microsoft.com/office/drawing/2014/main" id="{8DE64A12-7449-49AE-9E03-522543FD69D0}"/>
              </a:ext>
            </a:extLst>
          </p:cNvPr>
          <p:cNvGrpSpPr/>
          <p:nvPr/>
        </p:nvGrpSpPr>
        <p:grpSpPr>
          <a:xfrm>
            <a:off x="6869408" y="4595779"/>
            <a:ext cx="154920" cy="218125"/>
            <a:chOff x="111899" y="2407400"/>
            <a:chExt cx="154920" cy="218125"/>
          </a:xfrm>
        </p:grpSpPr>
        <p:sp>
          <p:nvSpPr>
            <p:cNvPr id="24" name="타원 23">
              <a:extLst>
                <a:ext uri="{FF2B5EF4-FFF2-40B4-BE49-F238E27FC236}">
                  <a16:creationId xmlns="" xmlns:a16="http://schemas.microsoft.com/office/drawing/2014/main" id="{E91FC5F1-2DC0-4DEC-B378-390267813250}"/>
                </a:ext>
              </a:extLst>
            </p:cNvPr>
            <p:cNvSpPr/>
            <p:nvPr/>
          </p:nvSpPr>
          <p:spPr bwMode="auto">
            <a:xfrm>
              <a:off x="111899" y="2407400"/>
              <a:ext cx="69124" cy="69123"/>
            </a:xfrm>
            <a:prstGeom prst="ellipse">
              <a:avLst/>
            </a:prstGeom>
            <a:solidFill>
              <a:srgbClr val="00B0F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ko-KR" sz="700" kern="0" dirty="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25" name="Arrow Cursor">
              <a:extLst>
                <a:ext uri="{FF2B5EF4-FFF2-40B4-BE49-F238E27FC236}">
                  <a16:creationId xmlns="" xmlns:a16="http://schemas.microsoft.com/office/drawing/2014/main" id="{FCBE9697-DF31-4C90-B7D7-19B60DF4FA2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49378" y="2441961"/>
              <a:ext cx="117441" cy="183564"/>
            </a:xfrm>
            <a:custGeom>
              <a:avLst/>
              <a:gdLst>
                <a:gd name="T0" fmla="*/ 379 w 495"/>
                <a:gd name="T1" fmla="*/ 721 h 773"/>
                <a:gd name="T2" fmla="*/ 269 w 495"/>
                <a:gd name="T3" fmla="*/ 494 h 773"/>
                <a:gd name="T4" fmla="*/ 495 w 495"/>
                <a:gd name="T5" fmla="*/ 494 h 773"/>
                <a:gd name="T6" fmla="*/ 0 w 495"/>
                <a:gd name="T7" fmla="*/ 0 h 773"/>
                <a:gd name="T8" fmla="*/ 0 w 495"/>
                <a:gd name="T9" fmla="*/ 702 h 773"/>
                <a:gd name="T10" fmla="*/ 166 w 495"/>
                <a:gd name="T11" fmla="*/ 536 h 773"/>
                <a:gd name="T12" fmla="*/ 282 w 495"/>
                <a:gd name="T13" fmla="*/ 773 h 773"/>
                <a:gd name="T14" fmla="*/ 379 w 495"/>
                <a:gd name="T15" fmla="*/ 721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5" h="773">
                  <a:moveTo>
                    <a:pt x="379" y="721"/>
                  </a:moveTo>
                  <a:lnTo>
                    <a:pt x="269" y="494"/>
                  </a:lnTo>
                  <a:lnTo>
                    <a:pt x="495" y="494"/>
                  </a:lnTo>
                  <a:lnTo>
                    <a:pt x="0" y="0"/>
                  </a:lnTo>
                  <a:lnTo>
                    <a:pt x="0" y="702"/>
                  </a:lnTo>
                  <a:lnTo>
                    <a:pt x="166" y="536"/>
                  </a:lnTo>
                  <a:lnTo>
                    <a:pt x="282" y="773"/>
                  </a:lnTo>
                  <a:lnTo>
                    <a:pt x="379" y="72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2251668E-721A-4D2E-B617-9662C3912C71}"/>
              </a:ext>
            </a:extLst>
          </p:cNvPr>
          <p:cNvSpPr/>
          <p:nvPr/>
        </p:nvSpPr>
        <p:spPr>
          <a:xfrm>
            <a:off x="7186493" y="4520144"/>
            <a:ext cx="1222891" cy="1584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sq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r>
              <a:rPr lang="ko-KR" altLang="en-US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홍길동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2251668E-721A-4D2E-B617-9662C3912C71}"/>
              </a:ext>
            </a:extLst>
          </p:cNvPr>
          <p:cNvSpPr/>
          <p:nvPr/>
        </p:nvSpPr>
        <p:spPr>
          <a:xfrm>
            <a:off x="8511410" y="4520144"/>
            <a:ext cx="1230122" cy="158400"/>
          </a:xfrm>
          <a:prstGeom prst="rect">
            <a:avLst/>
          </a:prstGeom>
          <a:solidFill>
            <a:schemeClr val="bg1"/>
          </a:solidFill>
          <a:ln w="3175" cap="sq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r>
              <a:rPr lang="en-US" altLang="ko-KR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***************</a:t>
            </a:r>
            <a:endParaRPr lang="ko-KR" altLang="en-US" sz="7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99B2D678-CB25-4E7C-A3B3-90B43F3CBFFC}"/>
              </a:ext>
            </a:extLst>
          </p:cNvPr>
          <p:cNvSpPr txBox="1"/>
          <p:nvPr/>
        </p:nvSpPr>
        <p:spPr>
          <a:xfrm>
            <a:off x="67276" y="3583039"/>
            <a:ext cx="35586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spc="-40" dirty="0">
                <a:latin typeface="+mn-ea"/>
              </a:rPr>
              <a:t>2. </a:t>
            </a:r>
            <a:r>
              <a:rPr lang="ko-KR" altLang="en-US" sz="1000" b="1" spc="-40" dirty="0" err="1">
                <a:latin typeface="+mn-ea"/>
              </a:rPr>
              <a:t>화면설명</a:t>
            </a:r>
            <a:r>
              <a:rPr lang="ko-KR" altLang="en-US" sz="1000" b="1" spc="-40" dirty="0">
                <a:latin typeface="+mn-ea"/>
              </a:rPr>
              <a:t> 규칙</a:t>
            </a:r>
            <a:endParaRPr lang="en-US" altLang="ko-KR" sz="1000" b="1" spc="-4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spc="-40" dirty="0">
                <a:latin typeface="+mn-ea"/>
              </a:rPr>
              <a:t>- </a:t>
            </a:r>
            <a:r>
              <a:rPr lang="ko-KR" altLang="en-US" sz="1000" spc="-40" dirty="0">
                <a:latin typeface="+mn-ea"/>
              </a:rPr>
              <a:t>화면 내 각 설명</a:t>
            </a:r>
            <a:r>
              <a:rPr lang="en-US" altLang="ko-KR" sz="1000" spc="-40" dirty="0">
                <a:latin typeface="+mn-ea"/>
              </a:rPr>
              <a:t>(Description) </a:t>
            </a:r>
            <a:r>
              <a:rPr lang="ko-KR" altLang="en-US" sz="1000" spc="-40" dirty="0">
                <a:latin typeface="+mn-ea"/>
              </a:rPr>
              <a:t>정의는 아래의 라벨로 표기한다</a:t>
            </a: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270947"/>
              </p:ext>
            </p:extLst>
          </p:nvPr>
        </p:nvGraphicFramePr>
        <p:xfrm>
          <a:off x="268753" y="4187709"/>
          <a:ext cx="3982022" cy="2154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00">
                  <a:extLst>
                    <a:ext uri="{9D8B030D-6E8A-4147-A177-3AD203B41FA5}">
                      <a16:colId xmlns="" xmlns:a16="http://schemas.microsoft.com/office/drawing/2014/main" val="4225941659"/>
                    </a:ext>
                  </a:extLst>
                </a:gridCol>
                <a:gridCol w="3611222">
                  <a:extLst>
                    <a:ext uri="{9D8B030D-6E8A-4147-A177-3AD203B41FA5}">
                      <a16:colId xmlns="" xmlns:a16="http://schemas.microsoft.com/office/drawing/2014/main" val="1269799356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kern="1200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라벨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kern="1200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02546824"/>
                  </a:ext>
                </a:extLst>
              </a:tr>
              <a:tr h="2800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상위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88367455"/>
                  </a:ext>
                </a:extLst>
              </a:tr>
              <a:tr h="280086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하위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 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예시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: 1-a)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66513327"/>
                  </a:ext>
                </a:extLst>
              </a:tr>
              <a:tr h="280086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하위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 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예시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: 1-b)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91883742"/>
                  </a:ext>
                </a:extLst>
              </a:tr>
              <a:tr h="280086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일반팝업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16980715"/>
                  </a:ext>
                </a:extLst>
              </a:tr>
              <a:tr h="280086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레이어팝업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42156071"/>
                  </a:ext>
                </a:extLst>
              </a:tr>
              <a:tr h="2800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Alert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알림팝업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시스템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12149729"/>
                  </a:ext>
                </a:extLst>
              </a:tr>
              <a:tr h="2800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Confirm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팝업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시스템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75611189"/>
                  </a:ext>
                </a:extLst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347530" y="4424579"/>
            <a:ext cx="216000" cy="1847349"/>
            <a:chOff x="541538" y="4716624"/>
            <a:chExt cx="216000" cy="1847349"/>
          </a:xfrm>
        </p:grpSpPr>
        <p:sp>
          <p:nvSpPr>
            <p:cNvPr id="31" name="타원 30">
              <a:extLst>
                <a:ext uri="{FF2B5EF4-FFF2-40B4-BE49-F238E27FC236}">
                  <a16:creationId xmlns="" xmlns:a16="http://schemas.microsoft.com/office/drawing/2014/main" id="{C4C92CD1-5590-46D7-906B-93F6B92B795D}"/>
                </a:ext>
              </a:extLst>
            </p:cNvPr>
            <p:cNvSpPr/>
            <p:nvPr/>
          </p:nvSpPr>
          <p:spPr>
            <a:xfrm>
              <a:off x="541538" y="4716624"/>
              <a:ext cx="216000" cy="216000"/>
            </a:xfrm>
            <a:prstGeom prst="ellipse">
              <a:avLst/>
            </a:prstGeom>
            <a:solidFill>
              <a:srgbClr val="006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b="1" dirty="0">
                  <a:latin typeface="+mn-ea"/>
                </a:rPr>
                <a:t>1</a:t>
              </a:r>
              <a:endParaRPr lang="ko-KR" altLang="en-US" sz="800" b="1" dirty="0">
                <a:latin typeface="+mn-ea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="" xmlns:a16="http://schemas.microsoft.com/office/drawing/2014/main" id="{C4C92CD1-5590-46D7-906B-93F6B92B795D}"/>
                </a:ext>
              </a:extLst>
            </p:cNvPr>
            <p:cNvSpPr/>
            <p:nvPr/>
          </p:nvSpPr>
          <p:spPr>
            <a:xfrm>
              <a:off x="563142" y="5035573"/>
              <a:ext cx="172793" cy="172793"/>
            </a:xfrm>
            <a:prstGeom prst="ellipse">
              <a:avLst/>
            </a:prstGeom>
            <a:solidFill>
              <a:srgbClr val="25A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700" b="1" dirty="0">
                  <a:latin typeface="+mn-ea"/>
                </a:rPr>
                <a:t>1a</a:t>
              </a:r>
              <a:endParaRPr lang="ko-KR" altLang="en-US" sz="700" b="1" dirty="0">
                <a:latin typeface="+mn-ea"/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="" xmlns:a16="http://schemas.microsoft.com/office/drawing/2014/main" id="{C4C92CD1-5590-46D7-906B-93F6B92B795D}"/>
                </a:ext>
              </a:extLst>
            </p:cNvPr>
            <p:cNvSpPr/>
            <p:nvPr/>
          </p:nvSpPr>
          <p:spPr>
            <a:xfrm>
              <a:off x="563142" y="6147625"/>
              <a:ext cx="172793" cy="17279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700" b="1" dirty="0">
                  <a:latin typeface="+mn-ea"/>
                </a:rPr>
                <a:t>A1</a:t>
              </a:r>
              <a:endParaRPr lang="ko-KR" altLang="en-US" sz="700" b="1" dirty="0">
                <a:latin typeface="+mn-ea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="" xmlns:a16="http://schemas.microsoft.com/office/drawing/2014/main" id="{C4C92CD1-5590-46D7-906B-93F6B92B795D}"/>
                </a:ext>
              </a:extLst>
            </p:cNvPr>
            <p:cNvSpPr/>
            <p:nvPr/>
          </p:nvSpPr>
          <p:spPr>
            <a:xfrm>
              <a:off x="563142" y="6391180"/>
              <a:ext cx="172793" cy="17279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700" b="1" dirty="0">
                  <a:latin typeface="+mn-ea"/>
                </a:rPr>
                <a:t>c1</a:t>
              </a:r>
              <a:endParaRPr lang="ko-KR" altLang="en-US" sz="700" b="1" dirty="0">
                <a:latin typeface="+mn-ea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="" xmlns:a16="http://schemas.microsoft.com/office/drawing/2014/main" id="{C4C92CD1-5590-46D7-906B-93F6B92B795D}"/>
                </a:ext>
              </a:extLst>
            </p:cNvPr>
            <p:cNvSpPr/>
            <p:nvPr/>
          </p:nvSpPr>
          <p:spPr>
            <a:xfrm>
              <a:off x="563142" y="5563465"/>
              <a:ext cx="172793" cy="17279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700" b="1" dirty="0">
                  <a:latin typeface="+mn-ea"/>
                </a:rPr>
                <a:t>P</a:t>
              </a:r>
              <a:endParaRPr lang="ko-KR" altLang="en-US" sz="700" b="1" dirty="0">
                <a:latin typeface="+mn-ea"/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="" xmlns:a16="http://schemas.microsoft.com/office/drawing/2014/main" id="{C4C92CD1-5590-46D7-906B-93F6B92B795D}"/>
                </a:ext>
              </a:extLst>
            </p:cNvPr>
            <p:cNvSpPr/>
            <p:nvPr/>
          </p:nvSpPr>
          <p:spPr>
            <a:xfrm>
              <a:off x="563142" y="5856497"/>
              <a:ext cx="172793" cy="172793"/>
            </a:xfrm>
            <a:prstGeom prst="ellipse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700" b="1" dirty="0">
                  <a:latin typeface="+mn-ea"/>
                </a:rPr>
                <a:t>L</a:t>
              </a:r>
              <a:endParaRPr lang="ko-KR" altLang="en-US" sz="700" b="1" dirty="0">
                <a:latin typeface="+mn-ea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="" xmlns:a16="http://schemas.microsoft.com/office/drawing/2014/main" id="{C4C92CD1-5590-46D7-906B-93F6B92B795D}"/>
                </a:ext>
              </a:extLst>
            </p:cNvPr>
            <p:cNvSpPr/>
            <p:nvPr/>
          </p:nvSpPr>
          <p:spPr>
            <a:xfrm>
              <a:off x="563142" y="5299519"/>
              <a:ext cx="172793" cy="172793"/>
            </a:xfrm>
            <a:prstGeom prst="ellipse">
              <a:avLst/>
            </a:prstGeom>
            <a:solidFill>
              <a:srgbClr val="25A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700" b="1" dirty="0">
                  <a:latin typeface="+mn-ea"/>
                </a:rPr>
                <a:t>1b</a:t>
              </a:r>
              <a:endParaRPr lang="ko-KR" altLang="en-US" sz="700" b="1" dirty="0">
                <a:latin typeface="+mn-ea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373567" y="2615724"/>
            <a:ext cx="3754757" cy="609600"/>
            <a:chOff x="649538" y="2610218"/>
            <a:chExt cx="4366783" cy="609600"/>
          </a:xfrm>
        </p:grpSpPr>
        <p:grpSp>
          <p:nvGrpSpPr>
            <p:cNvPr id="39" name="Image">
              <a:extLst>
                <a:ext uri="{FF2B5EF4-FFF2-40B4-BE49-F238E27FC236}">
                  <a16:creationId xmlns="" xmlns:a16="http://schemas.microsoft.com/office/drawing/2014/main" id="{0EB2FFF4-C1B0-4A48-A5D9-D23F9C1C67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9538" y="2610218"/>
              <a:ext cx="609600" cy="609600"/>
              <a:chOff x="508000" y="1397000"/>
              <a:chExt cx="1008112" cy="1008112"/>
            </a:xfrm>
          </p:grpSpPr>
          <p:sp>
            <p:nvSpPr>
              <p:cNvPr id="42" name="Border">
                <a:extLst>
                  <a:ext uri="{FF2B5EF4-FFF2-40B4-BE49-F238E27FC236}">
                    <a16:creationId xmlns="" xmlns:a16="http://schemas.microsoft.com/office/drawing/2014/main" id="{5F69669B-118F-4CF9-8B41-3C179FF63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3175" cap="sq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43" name="Line 2">
                <a:extLst>
                  <a:ext uri="{FF2B5EF4-FFF2-40B4-BE49-F238E27FC236}">
                    <a16:creationId xmlns="" xmlns:a16="http://schemas.microsoft.com/office/drawing/2014/main" id="{6A02819F-0A96-4F01-B8C5-7DC60D313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3175" cap="sq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44" name="Line 1">
                <a:extLst>
                  <a:ext uri="{FF2B5EF4-FFF2-40B4-BE49-F238E27FC236}">
                    <a16:creationId xmlns="" xmlns:a16="http://schemas.microsoft.com/office/drawing/2014/main" id="{42188C56-C078-408E-889B-766DB99FE0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3175" cap="sq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0" name="Body Copy">
              <a:extLst>
                <a:ext uri="{FF2B5EF4-FFF2-40B4-BE49-F238E27FC236}">
                  <a16:creationId xmlns="" xmlns:a16="http://schemas.microsoft.com/office/drawing/2014/main" id="{9C5E8F48-24BC-4B88-944A-FBF960D6F249}"/>
                </a:ext>
              </a:extLst>
            </p:cNvPr>
            <p:cNvSpPr txBox="1"/>
            <p:nvPr/>
          </p:nvSpPr>
          <p:spPr>
            <a:xfrm>
              <a:off x="1349627" y="2814838"/>
              <a:ext cx="3666694" cy="2693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700" noProof="1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Cras sit amet nibh libero, in gravida nulla. Nulla vel metus scelerisque ante sollicitudin commodo. Cras purus odio, vestibulum in vulputate at, tempus viverra turpis. </a:t>
              </a:r>
            </a:p>
          </p:txBody>
        </p:sp>
        <p:sp>
          <p:nvSpPr>
            <p:cNvPr id="41" name="h4">
              <a:extLst>
                <a:ext uri="{FF2B5EF4-FFF2-40B4-BE49-F238E27FC236}">
                  <a16:creationId xmlns="" xmlns:a16="http://schemas.microsoft.com/office/drawing/2014/main" id="{A5C3C9D6-2B7C-4DE7-AEC8-0F3D85B75F50}"/>
                </a:ext>
              </a:extLst>
            </p:cNvPr>
            <p:cNvSpPr txBox="1"/>
            <p:nvPr/>
          </p:nvSpPr>
          <p:spPr>
            <a:xfrm>
              <a:off x="1349627" y="2651489"/>
              <a:ext cx="788677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+mn-ea"/>
                  <a:cs typeface="Segoe UI Semibold" panose="020B0702040204020203" pitchFamily="34" charset="0"/>
                </a:rPr>
                <a:t>Media heading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99B2D678-CB25-4E7C-A3B3-90B43F3CBFFC}"/>
              </a:ext>
            </a:extLst>
          </p:cNvPr>
          <p:cNvSpPr txBox="1"/>
          <p:nvPr/>
        </p:nvSpPr>
        <p:spPr>
          <a:xfrm>
            <a:off x="67276" y="590401"/>
            <a:ext cx="4061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spc="-40" dirty="0">
                <a:latin typeface="+mn-ea"/>
              </a:rPr>
              <a:t>1. </a:t>
            </a:r>
            <a:r>
              <a:rPr lang="ko-KR" altLang="en-US" sz="1000" b="1" spc="-40" dirty="0">
                <a:latin typeface="+mn-ea"/>
              </a:rPr>
              <a:t>문서 수정</a:t>
            </a:r>
            <a:r>
              <a:rPr lang="en-US" altLang="ko-KR" sz="1000" b="1" spc="-40" dirty="0">
                <a:latin typeface="+mn-ea"/>
              </a:rPr>
              <a:t>(</a:t>
            </a:r>
            <a:r>
              <a:rPr lang="ko-KR" altLang="en-US" sz="1000" b="1" spc="-40" dirty="0">
                <a:latin typeface="+mn-ea"/>
              </a:rPr>
              <a:t>변경</a:t>
            </a:r>
            <a:r>
              <a:rPr lang="en-US" altLang="ko-KR" sz="1000" b="1" spc="-40" dirty="0">
                <a:latin typeface="+mn-ea"/>
              </a:rPr>
              <a:t>) </a:t>
            </a:r>
            <a:r>
              <a:rPr lang="ko-KR" altLang="en-US" sz="1000" b="1" spc="-40" dirty="0">
                <a:latin typeface="+mn-ea"/>
              </a:rPr>
              <a:t>사항 기록</a:t>
            </a:r>
            <a:endParaRPr lang="en-US" altLang="ko-KR" sz="1000" b="1" spc="-4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spc="-40" dirty="0">
                <a:latin typeface="+mn-ea"/>
              </a:rPr>
              <a:t>※ </a:t>
            </a:r>
            <a:r>
              <a:rPr lang="ko-KR" altLang="en-US" sz="1000" spc="-40" dirty="0">
                <a:latin typeface="+mn-ea"/>
              </a:rPr>
              <a:t>내용이 추가되거나 변경된 경우 페이지 화면 상에 라벨로 표시한다</a:t>
            </a:r>
            <a:r>
              <a:rPr lang="en-US" altLang="ko-KR" sz="1000" spc="-40" dirty="0">
                <a:latin typeface="+mn-ea"/>
              </a:rPr>
              <a:t>.</a:t>
            </a:r>
            <a:br>
              <a:rPr lang="en-US" altLang="ko-KR" sz="1000" spc="-40" dirty="0">
                <a:latin typeface="+mn-ea"/>
              </a:rPr>
            </a:br>
            <a:r>
              <a:rPr lang="en-US" altLang="ko-KR" sz="1000" spc="-40" dirty="0">
                <a:latin typeface="+mn-ea"/>
              </a:rPr>
              <a:t>  1) </a:t>
            </a:r>
            <a:r>
              <a:rPr lang="ko-KR" altLang="en-US" sz="1000" spc="-40" dirty="0">
                <a:latin typeface="+mn-ea"/>
              </a:rPr>
              <a:t>업데이트 날짜 및 내용 표기</a:t>
            </a:r>
            <a:r>
              <a:rPr lang="en-US" altLang="ko-KR" sz="1000" spc="-40" dirty="0">
                <a:latin typeface="+mn-ea"/>
              </a:rPr>
              <a:t/>
            </a:r>
            <a:br>
              <a:rPr lang="en-US" altLang="ko-KR" sz="1000" spc="-40" dirty="0">
                <a:latin typeface="+mn-ea"/>
              </a:rPr>
            </a:br>
            <a:r>
              <a:rPr lang="en-US" altLang="ko-KR" sz="1000" spc="-40" dirty="0">
                <a:latin typeface="+mn-ea"/>
              </a:rPr>
              <a:t>  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051AAAFB-A39A-4020-A095-FACC9F1E35BC}"/>
              </a:ext>
            </a:extLst>
          </p:cNvPr>
          <p:cNvSpPr/>
          <p:nvPr/>
        </p:nvSpPr>
        <p:spPr>
          <a:xfrm>
            <a:off x="370811" y="1402502"/>
            <a:ext cx="1678665" cy="449095"/>
          </a:xfrm>
          <a:prstGeom prst="rect">
            <a:avLst/>
          </a:prstGeom>
          <a:pattFill prst="dkUpDiag">
            <a:fgClr>
              <a:srgbClr val="FFC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[v0.01 2022-04-01]</a:t>
            </a:r>
            <a:br>
              <a:rPr lang="en-US" altLang="ko-KR" sz="900" b="1" dirty="0">
                <a:solidFill>
                  <a:schemeClr val="tx1"/>
                </a:solidFill>
                <a:latin typeface="+mn-ea"/>
              </a:rPr>
            </a:b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  :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변경된 내용 기재 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2370441" y="1156201"/>
            <a:ext cx="1640541" cy="945072"/>
            <a:chOff x="4694852" y="2352650"/>
            <a:chExt cx="1640541" cy="945072"/>
          </a:xfrm>
        </p:grpSpPr>
        <p:grpSp>
          <p:nvGrpSpPr>
            <p:cNvPr id="48" name="Group Box" descr="&lt;SmartSettings&gt;&lt;SmartResize enabled=&quot;True&quot; minWidth=&quot;60&quot; minHeight=&quot;22&quot; /&gt;&lt;/SmartSettings&gt;">
              <a:extLst>
                <a:ext uri="{FF2B5EF4-FFF2-40B4-BE49-F238E27FC236}">
                  <a16:creationId xmlns="" xmlns:a16="http://schemas.microsoft.com/office/drawing/2014/main" id="{446A09B3-1F77-40D8-B32E-77B6D603B0B3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4694852" y="2352650"/>
              <a:ext cx="1640541" cy="945072"/>
              <a:chOff x="595687" y="1184134"/>
              <a:chExt cx="1828800" cy="1792141"/>
            </a:xfrm>
          </p:grpSpPr>
          <p:sp>
            <p:nvSpPr>
              <p:cNvPr id="51" name="Panel" descr="&lt;SmartSettings&gt;&lt;SmartResize anchorLeft=&quot;Relative&quot; anchorTop=&quot;Absolute&quot; anchorRight=&quot;Relative&quot; anchorBottom=&quot;Relative&quot; /&gt;&lt;/SmartSettings&gt;">
                <a:extLst>
                  <a:ext uri="{FF2B5EF4-FFF2-40B4-BE49-F238E27FC236}">
                    <a16:creationId xmlns="" xmlns:a16="http://schemas.microsoft.com/office/drawing/2014/main" id="{8FB87723-42B3-4441-80BC-AE29916C9B3E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7" y="1330354"/>
                <a:ext cx="1828800" cy="164592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52" name="Label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8269D9EC-9928-4A9A-B7DC-828B5CAECEB0}"/>
                  </a:ext>
                </a:extLst>
              </p:cNvPr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654572" y="1184134"/>
                <a:ext cx="339664" cy="297655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0070C0"/>
                    </a:solidFill>
                    <a:latin typeface="+mn-ea"/>
                    <a:cs typeface="Segoe UI" panose="020B0502040204020203" pitchFamily="34" charset="0"/>
                  </a:rPr>
                  <a:t>예시</a:t>
                </a:r>
                <a:endParaRPr lang="en-US" sz="900" dirty="0">
                  <a:solidFill>
                    <a:srgbClr val="0070C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9" name="직사각형 48">
              <a:extLst>
                <a:ext uri="{FF2B5EF4-FFF2-40B4-BE49-F238E27FC236}">
                  <a16:creationId xmlns="" xmlns:a16="http://schemas.microsoft.com/office/drawing/2014/main" id="{E66674DE-0786-4611-B371-AE9FFE320346}"/>
                </a:ext>
              </a:extLst>
            </p:cNvPr>
            <p:cNvSpPr/>
            <p:nvPr/>
          </p:nvSpPr>
          <p:spPr>
            <a:xfrm>
              <a:off x="5985121" y="2520554"/>
              <a:ext cx="221758" cy="66171"/>
            </a:xfrm>
            <a:prstGeom prst="rect">
              <a:avLst/>
            </a:prstGeom>
            <a:pattFill prst="dkUpDiag">
              <a:fgClr>
                <a:srgbClr val="FFC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endParaRPr lang="ko-KR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50" name="그림 49">
              <a:extLst>
                <a:ext uri="{FF2B5EF4-FFF2-40B4-BE49-F238E27FC236}">
                  <a16:creationId xmlns="" xmlns:a16="http://schemas.microsoft.com/office/drawing/2014/main" id="{C778308C-16F4-4CB8-8651-E4FEBEA06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71911" y="2520554"/>
              <a:ext cx="1213209" cy="682811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</p:grpSp>
      <p:cxnSp>
        <p:nvCxnSpPr>
          <p:cNvPr id="53" name="직선 화살표 연결선 52"/>
          <p:cNvCxnSpPr/>
          <p:nvPr/>
        </p:nvCxnSpPr>
        <p:spPr>
          <a:xfrm>
            <a:off x="2036676" y="1637241"/>
            <a:ext cx="289758" cy="0"/>
          </a:xfrm>
          <a:prstGeom prst="straightConnector1">
            <a:avLst/>
          </a:prstGeom>
          <a:ln>
            <a:solidFill>
              <a:srgbClr val="25A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232409DD-F19E-4ADF-B336-AF6EF852519E}"/>
              </a:ext>
            </a:extLst>
          </p:cNvPr>
          <p:cNvSpPr/>
          <p:nvPr/>
        </p:nvSpPr>
        <p:spPr>
          <a:xfrm>
            <a:off x="164468" y="2506564"/>
            <a:ext cx="1008312" cy="850428"/>
          </a:xfrm>
          <a:prstGeom prst="rect">
            <a:avLst/>
          </a:prstGeom>
          <a:solidFill>
            <a:schemeClr val="accent4">
              <a:alpha val="10000"/>
            </a:schemeClr>
          </a:solidFill>
          <a:ln w="31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t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schemeClr val="accent2"/>
                </a:solidFill>
                <a:latin typeface="+mn-ea"/>
              </a:rPr>
              <a:t>V0.01</a:t>
            </a:r>
            <a:endParaRPr lang="ko-KR" altLang="en-US" sz="800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99B2D678-CB25-4E7C-A3B3-90B43F3CBFFC}"/>
              </a:ext>
            </a:extLst>
          </p:cNvPr>
          <p:cNvSpPr txBox="1"/>
          <p:nvPr/>
        </p:nvSpPr>
        <p:spPr>
          <a:xfrm>
            <a:off x="67276" y="2142488"/>
            <a:ext cx="44865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spc="-40" dirty="0">
                <a:latin typeface="+mn-ea"/>
              </a:rPr>
              <a:t>2) </a:t>
            </a:r>
            <a:r>
              <a:rPr lang="ko-KR" altLang="en-US" sz="1000" spc="-40" dirty="0">
                <a:latin typeface="+mn-ea"/>
              </a:rPr>
              <a:t>화면 내 수정</a:t>
            </a:r>
            <a:r>
              <a:rPr lang="en-US" altLang="ko-KR" sz="1000" spc="-40" dirty="0">
                <a:latin typeface="+mn-ea"/>
              </a:rPr>
              <a:t>(</a:t>
            </a:r>
            <a:r>
              <a:rPr lang="ko-KR" altLang="en-US" sz="1000" spc="-40" dirty="0">
                <a:latin typeface="+mn-ea"/>
              </a:rPr>
              <a:t>변경</a:t>
            </a:r>
            <a:r>
              <a:rPr lang="en-US" altLang="ko-KR" sz="1000" spc="-40" dirty="0">
                <a:latin typeface="+mn-ea"/>
              </a:rPr>
              <a:t>) </a:t>
            </a:r>
            <a:r>
              <a:rPr lang="ko-KR" altLang="en-US" sz="1000" spc="-40" dirty="0">
                <a:latin typeface="+mn-ea"/>
              </a:rPr>
              <a:t>영역의 경우 </a:t>
            </a:r>
            <a:r>
              <a:rPr lang="en-US" altLang="ko-KR" sz="1000" spc="-40" dirty="0">
                <a:latin typeface="+mn-ea"/>
              </a:rPr>
              <a:t>UI</a:t>
            </a:r>
            <a:r>
              <a:rPr lang="ko-KR" altLang="en-US" sz="1000" spc="-40" dirty="0">
                <a:latin typeface="+mn-ea"/>
              </a:rPr>
              <a:t> 위에 아래의 라벨 표시</a:t>
            </a:r>
            <a:r>
              <a:rPr lang="en-US" altLang="ko-KR" sz="1000" spc="-40" dirty="0">
                <a:latin typeface="+mn-ea"/>
              </a:rPr>
              <a:t>(</a:t>
            </a:r>
            <a:r>
              <a:rPr lang="ko-KR" altLang="en-US" sz="1000" spc="-40" dirty="0" err="1">
                <a:latin typeface="+mn-ea"/>
              </a:rPr>
              <a:t>버전명</a:t>
            </a:r>
            <a:r>
              <a:rPr lang="ko-KR" altLang="en-US" sz="1000" spc="-40" dirty="0">
                <a:latin typeface="+mn-ea"/>
              </a:rPr>
              <a:t> 표시</a:t>
            </a:r>
            <a:r>
              <a:rPr lang="en-US" altLang="ko-KR" sz="1000" spc="-40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58186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00">
            <a:extLst>
              <a:ext uri="{FF2B5EF4-FFF2-40B4-BE49-F238E27FC236}">
                <a16:creationId xmlns="" xmlns:a16="http://schemas.microsoft.com/office/drawing/2014/main" id="{BCC73B36-E2FC-4231-A1B0-84CAF20C461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654" y="6110562"/>
            <a:ext cx="910869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4" name="Text Box 101">
            <a:extLst>
              <a:ext uri="{FF2B5EF4-FFF2-40B4-BE49-F238E27FC236}">
                <a16:creationId xmlns="" xmlns:a16="http://schemas.microsoft.com/office/drawing/2014/main" id="{4F882C6B-2CE4-4169-B88C-2F8C70E5E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654" y="6148935"/>
            <a:ext cx="48029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buFontTx/>
              <a:buChar char="•"/>
            </a:pPr>
            <a:r>
              <a:rPr lang="ko-KR" altLang="en-US" b="0" dirty="0">
                <a:solidFill>
                  <a:schemeClr val="tx1"/>
                </a:solidFill>
                <a:latin typeface="+mn-ea"/>
                <a:ea typeface="+mn-ea"/>
              </a:rPr>
              <a:t> 개정사유 </a:t>
            </a: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ko-KR" altLang="en-US" b="0" dirty="0">
                <a:solidFill>
                  <a:schemeClr val="tx1"/>
                </a:solidFill>
                <a:latin typeface="+mn-ea"/>
                <a:ea typeface="+mn-ea"/>
              </a:rPr>
              <a:t>제정 또는 개정 내용이 이전 문서에 대해 추가</a:t>
            </a: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b="0" dirty="0">
                <a:solidFill>
                  <a:schemeClr val="tx1"/>
                </a:solidFill>
                <a:latin typeface="+mn-ea"/>
                <a:ea typeface="+mn-ea"/>
              </a:rPr>
              <a:t>수정</a:t>
            </a: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b="0" dirty="0">
                <a:solidFill>
                  <a:schemeClr val="tx1"/>
                </a:solidFill>
                <a:latin typeface="+mn-ea"/>
                <a:ea typeface="+mn-ea"/>
              </a:rPr>
              <a:t>삭제</a:t>
            </a: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b="0" dirty="0">
                <a:solidFill>
                  <a:schemeClr val="tx1"/>
                </a:solidFill>
                <a:latin typeface="+mn-ea"/>
                <a:ea typeface="+mn-ea"/>
              </a:rPr>
              <a:t>확정 인지 선택기입</a:t>
            </a:r>
          </a:p>
          <a:p>
            <a:pPr eaLnBrk="1" hangingPunct="1">
              <a:buFontTx/>
              <a:buChar char="•"/>
            </a:pP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b="0" dirty="0" err="1">
                <a:solidFill>
                  <a:schemeClr val="tx1"/>
                </a:solidFill>
                <a:latin typeface="+mn-ea"/>
                <a:ea typeface="+mn-ea"/>
              </a:rPr>
              <a:t>ver</a:t>
            </a:r>
            <a:r>
              <a:rPr lang="ko-KR" altLang="en-US" b="0" dirty="0">
                <a:solidFill>
                  <a:schemeClr val="tx1"/>
                </a:solidFill>
                <a:latin typeface="+mn-ea"/>
                <a:ea typeface="+mn-ea"/>
              </a:rPr>
              <a:t>내역은 </a:t>
            </a: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0.1~0.90, 1.0, 1.1 </a:t>
            </a:r>
            <a:r>
              <a:rPr lang="ko-KR" altLang="en-US" b="0" dirty="0">
                <a:solidFill>
                  <a:schemeClr val="tx1"/>
                </a:solidFill>
                <a:latin typeface="+mn-ea"/>
                <a:ea typeface="+mn-ea"/>
              </a:rPr>
              <a:t>순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="" xmlns:a16="http://schemas.microsoft.com/office/drawing/2014/main" id="{4665C980-4DCE-4840-BDA7-E09CD3FDF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523871"/>
              </p:ext>
            </p:extLst>
          </p:nvPr>
        </p:nvGraphicFramePr>
        <p:xfrm>
          <a:off x="398654" y="709065"/>
          <a:ext cx="9141452" cy="166793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44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5771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577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40885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0214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6063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353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개정일자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개정사유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개정내역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2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V0.1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2024-05-12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최초작성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성시향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82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V1.0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2024-05-13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 및 </a:t>
                      </a:r>
                      <a:r>
                        <a:rPr lang="ko-KR" altLang="en-US" sz="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컨펌완료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피드백 수정사항 반영</a:t>
                      </a:r>
                      <a:endParaRPr lang="en-US" altLang="ko-KR" sz="8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1) </a:t>
                      </a:r>
                      <a:r>
                        <a:rPr lang="en-US" altLang="ko-KR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 </a:t>
                      </a:r>
                      <a:r>
                        <a:rPr lang="ko-KR" altLang="en-US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 상단 탭으로 </a:t>
                      </a:r>
                      <a:r>
                        <a:rPr lang="en-US" altLang="ko-KR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 </a:t>
                      </a:r>
                      <a:r>
                        <a:rPr lang="ko-KR" altLang="en-US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</a:t>
                      </a:r>
                      <a:endParaRPr lang="en-US" altLang="ko-KR" sz="8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8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1" dirty="0" err="1" smtClean="0">
                          <a:latin typeface="맑은 고딕" panose="020B0503020000020004" pitchFamily="50" charset="-127"/>
                          <a:ea typeface="+mn-ea"/>
                        </a:rPr>
                        <a:t>컨펌완료</a:t>
                      </a:r>
                      <a:r>
                        <a:rPr lang="ko-KR" altLang="en-US" sz="800" b="1" dirty="0" smtClean="0">
                          <a:latin typeface="맑은 고딕" panose="020B0503020000020004" pitchFamily="50" charset="-127"/>
                          <a:ea typeface="+mn-ea"/>
                        </a:rPr>
                        <a:t> 버전 변경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성시향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길은지</a:t>
                      </a:r>
                      <a:endParaRPr lang="en-US" altLang="ko-KR" sz="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김서윤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5701726"/>
                  </a:ext>
                </a:extLst>
              </a:tr>
              <a:tr h="1820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6919467"/>
                  </a:ext>
                </a:extLst>
              </a:tr>
              <a:tr h="1820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35967340"/>
                  </a:ext>
                </a:extLst>
              </a:tr>
              <a:tr h="1820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90872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9621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0700" y="2819160"/>
            <a:ext cx="9008360" cy="480131"/>
          </a:xfrm>
        </p:spPr>
        <p:txBody>
          <a:bodyPr/>
          <a:lstStyle/>
          <a:p>
            <a:r>
              <a:rPr lang="ko-KR" altLang="en-US" dirty="0" smtClean="0"/>
              <a:t>고객센터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778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0700" y="2819160"/>
            <a:ext cx="9008360" cy="480131"/>
          </a:xfrm>
        </p:spPr>
        <p:txBody>
          <a:bodyPr/>
          <a:lstStyle/>
          <a:p>
            <a:r>
              <a:rPr lang="en-US" altLang="ko-KR" dirty="0" smtClean="0"/>
              <a:t>FAQ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2298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809856"/>
              </p:ext>
            </p:extLst>
          </p:nvPr>
        </p:nvGraphicFramePr>
        <p:xfrm>
          <a:off x="7724950" y="793910"/>
          <a:ext cx="2118956" cy="283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52">
                  <a:extLst>
                    <a:ext uri="{9D8B030D-6E8A-4147-A177-3AD203B41FA5}">
                      <a16:colId xmlns="" xmlns:a16="http://schemas.microsoft.com/office/drawing/2014/main" val="1349727040"/>
                    </a:ext>
                  </a:extLst>
                </a:gridCol>
                <a:gridCol w="1823604">
                  <a:extLst>
                    <a:ext uri="{9D8B030D-6E8A-4147-A177-3AD203B41FA5}">
                      <a16:colId xmlns="" xmlns:a16="http://schemas.microsoft.com/office/drawing/2014/main" val="1061280377"/>
                    </a:ext>
                  </a:extLst>
                </a:gridCol>
              </a:tblGrid>
              <a:tr h="214040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정의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PC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 다르게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에서는 고객센터 메인 별도로 제공하지 않고 각 메뉴의 화면만 제공하는 것은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AS-IS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동일하게 유지함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서브페이지 타이틀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(AS-IS)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자주 묻는 질문 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(TO-BE)FAQ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로 통일 변경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서브페이지 타이틀 노출 영역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TO-BE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공통 적용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02966480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분류 탭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(AS-IS)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검색창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좌측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콤보박스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(TO-BE)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탭 메뉴 구성으로 변경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게시물 안내 문구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PC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 문구 통일하여 변경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04332793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페이징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- TO-BE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공통으로 통일하여 변경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20873722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848544" y="116632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 err="1">
                <a:latin typeface="+mn-ea"/>
              </a:rPr>
              <a:t>JWPmall</a:t>
            </a:r>
            <a:r>
              <a:rPr lang="en-US" altLang="ko-KR" sz="800" dirty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고도화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728863" y="116632"/>
            <a:ext cx="25509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>
                <a:latin typeface="+mn-ea"/>
              </a:rPr>
              <a:t>n/a</a:t>
            </a:r>
            <a:endParaRPr lang="ko-KR" altLang="en-US" sz="800" dirty="0"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51523" y="332076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JW</a:t>
            </a:r>
            <a:r>
              <a:rPr lang="ko-KR" altLang="en-US" sz="800" dirty="0" smtClean="0">
                <a:latin typeface="+mn-ea"/>
              </a:rPr>
              <a:t>제약</a:t>
            </a:r>
            <a:r>
              <a:rPr lang="en-US" altLang="ko-KR" sz="800" dirty="0" smtClean="0">
                <a:latin typeface="+mn-ea"/>
              </a:rPr>
              <a:t>_MO_13.</a:t>
            </a:r>
            <a:r>
              <a:rPr lang="ko-KR" altLang="en-US" sz="800" dirty="0" smtClean="0">
                <a:latin typeface="+mn-ea"/>
              </a:rPr>
              <a:t>고객센터 </a:t>
            </a:r>
            <a:r>
              <a:rPr lang="en-US" altLang="ko-KR" sz="800" dirty="0" smtClean="0">
                <a:latin typeface="+mn-ea"/>
              </a:rPr>
              <a:t>SB</a:t>
            </a:r>
            <a:endParaRPr lang="ko-KR" altLang="en-US" sz="800" dirty="0">
              <a:latin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28864" y="332076"/>
            <a:ext cx="3966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n-ea"/>
              </a:rPr>
              <a:t>메인 </a:t>
            </a:r>
            <a:r>
              <a:rPr lang="en-US" altLang="ko-KR" sz="800" dirty="0">
                <a:latin typeface="+mn-ea"/>
              </a:rPr>
              <a:t>&gt; </a:t>
            </a:r>
            <a:r>
              <a:rPr lang="ko-KR" altLang="en-US" sz="800" dirty="0" err="1" smtClean="0">
                <a:latin typeface="+mn-ea"/>
              </a:rPr>
              <a:t>마이페이지</a:t>
            </a:r>
            <a:r>
              <a:rPr lang="ko-KR" altLang="en-US" sz="800" dirty="0" smtClean="0">
                <a:latin typeface="+mn-ea"/>
              </a:rPr>
              <a:t> 메인 </a:t>
            </a:r>
            <a:r>
              <a:rPr lang="en-US" altLang="ko-KR" sz="800" dirty="0" smtClean="0">
                <a:latin typeface="+mn-ea"/>
              </a:rPr>
              <a:t>&gt; FAQ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252703" y="735271"/>
            <a:ext cx="2903973" cy="226591"/>
            <a:chOff x="252703" y="735271"/>
            <a:chExt cx="2903973" cy="226591"/>
          </a:xfrm>
        </p:grpSpPr>
        <p:sp>
          <p:nvSpPr>
            <p:cNvPr id="28" name="갈매기형 수장 27"/>
            <p:cNvSpPr/>
            <p:nvPr/>
          </p:nvSpPr>
          <p:spPr>
            <a:xfrm flipH="1">
              <a:off x="252703" y="779293"/>
              <a:ext cx="106968" cy="138546"/>
            </a:xfrm>
            <a:prstGeom prst="chevron">
              <a:avLst>
                <a:gd name="adj" fmla="val 785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35443" y="735271"/>
              <a:ext cx="1551011" cy="226591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+mn-ea"/>
                </a:rPr>
                <a:t>FAQ</a:t>
              </a:r>
              <a:endParaRPr lang="ko-KR" altLang="en-US" sz="1000" b="1" dirty="0">
                <a:latin typeface="+mn-ea"/>
              </a:endParaRPr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59311" y="739085"/>
              <a:ext cx="235804" cy="218962"/>
            </a:xfrm>
            <a:prstGeom prst="rect">
              <a:avLst/>
            </a:prstGeom>
          </p:spPr>
        </p:pic>
        <p:grpSp>
          <p:nvGrpSpPr>
            <p:cNvPr id="31" name="그룹 30"/>
            <p:cNvGrpSpPr/>
            <p:nvPr/>
          </p:nvGrpSpPr>
          <p:grpSpPr>
            <a:xfrm>
              <a:off x="2942538" y="759974"/>
              <a:ext cx="214138" cy="177185"/>
              <a:chOff x="3007810" y="776345"/>
              <a:chExt cx="214138" cy="177185"/>
            </a:xfrm>
          </p:grpSpPr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07810" y="779534"/>
                <a:ext cx="173996" cy="173996"/>
              </a:xfrm>
              <a:prstGeom prst="rect">
                <a:avLst/>
              </a:prstGeom>
            </p:spPr>
          </p:pic>
          <p:sp>
            <p:nvSpPr>
              <p:cNvPr id="33" name="타원 32">
                <a:extLst>
                  <a:ext uri="{FF2B5EF4-FFF2-40B4-BE49-F238E27FC236}">
                    <a16:creationId xmlns="" xmlns:a16="http://schemas.microsoft.com/office/drawing/2014/main" id="{C4C92CD1-5590-46D7-906B-93F6B92B795D}"/>
                  </a:ext>
                </a:extLst>
              </p:cNvPr>
              <p:cNvSpPr/>
              <p:nvPr/>
            </p:nvSpPr>
            <p:spPr>
              <a:xfrm>
                <a:off x="3085892" y="776345"/>
                <a:ext cx="136056" cy="11877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600" b="1" dirty="0" smtClean="0">
                    <a:latin typeface="+mn-ea"/>
                  </a:rPr>
                  <a:t>1</a:t>
                </a:r>
                <a:endParaRPr lang="ko-KR" altLang="en-US" sz="600" b="1" dirty="0">
                  <a:latin typeface="+mn-ea"/>
                </a:endParaRPr>
              </a:p>
            </p:txBody>
          </p:sp>
        </p:grpSp>
      </p:grpSp>
      <p:grpSp>
        <p:nvGrpSpPr>
          <p:cNvPr id="46" name="그룹 45"/>
          <p:cNvGrpSpPr/>
          <p:nvPr/>
        </p:nvGrpSpPr>
        <p:grpSpPr>
          <a:xfrm>
            <a:off x="169714" y="5877272"/>
            <a:ext cx="3082467" cy="512759"/>
            <a:chOff x="168636" y="6094330"/>
            <a:chExt cx="3082467" cy="512759"/>
          </a:xfrm>
        </p:grpSpPr>
        <p:sp>
          <p:nvSpPr>
            <p:cNvPr id="47" name="직사각형 46"/>
            <p:cNvSpPr/>
            <p:nvPr/>
          </p:nvSpPr>
          <p:spPr>
            <a:xfrm>
              <a:off x="168636" y="6094330"/>
              <a:ext cx="3082467" cy="51275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239933" y="6155352"/>
              <a:ext cx="2911573" cy="449785"/>
              <a:chOff x="142969" y="5964517"/>
              <a:chExt cx="2911573" cy="449785"/>
            </a:xfrm>
          </p:grpSpPr>
          <p:pic>
            <p:nvPicPr>
              <p:cNvPr id="49" name="그림 4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6674" y="5973604"/>
                <a:ext cx="246695" cy="246695"/>
              </a:xfrm>
              <a:prstGeom prst="rect">
                <a:avLst/>
              </a:prstGeom>
            </p:spPr>
          </p:pic>
          <p:pic>
            <p:nvPicPr>
              <p:cNvPr id="50" name="그림 49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16" y="5984604"/>
                <a:ext cx="224695" cy="224695"/>
              </a:xfrm>
              <a:prstGeom prst="rect">
                <a:avLst/>
              </a:prstGeom>
            </p:spPr>
          </p:pic>
          <p:pic>
            <p:nvPicPr>
              <p:cNvPr id="51" name="그림 50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8871" y="5964517"/>
                <a:ext cx="264869" cy="264869"/>
              </a:xfrm>
              <a:prstGeom prst="rect">
                <a:avLst/>
              </a:prstGeom>
            </p:spPr>
          </p:pic>
          <p:pic>
            <p:nvPicPr>
              <p:cNvPr id="52" name="그림 51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8757" y="5967066"/>
                <a:ext cx="259771" cy="259771"/>
              </a:xfrm>
              <a:prstGeom prst="rect">
                <a:avLst/>
              </a:prstGeom>
            </p:spPr>
          </p:pic>
          <p:sp>
            <p:nvSpPr>
              <p:cNvPr id="53" name="Like">
                <a:extLst>
                  <a:ext uri="{FF2B5EF4-FFF2-40B4-BE49-F238E27FC236}">
                    <a16:creationId xmlns:a16="http://schemas.microsoft.com/office/drawing/2014/main" xmlns="" id="{AEE5A28C-3F25-41F4-B8BB-B2936185E8A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111515" y="5986927"/>
                <a:ext cx="249208" cy="220048"/>
              </a:xfrm>
              <a:custGeom>
                <a:avLst/>
                <a:gdLst>
                  <a:gd name="T0" fmla="*/ 174 w 614"/>
                  <a:gd name="T1" fmla="*/ 0 h 538"/>
                  <a:gd name="T2" fmla="*/ 0 w 614"/>
                  <a:gd name="T3" fmla="*/ 174 h 538"/>
                  <a:gd name="T4" fmla="*/ 299 w 614"/>
                  <a:gd name="T5" fmla="*/ 531 h 538"/>
                  <a:gd name="T6" fmla="*/ 307 w 614"/>
                  <a:gd name="T7" fmla="*/ 538 h 538"/>
                  <a:gd name="T8" fmla="*/ 315 w 614"/>
                  <a:gd name="T9" fmla="*/ 531 h 538"/>
                  <a:gd name="T10" fmla="*/ 614 w 614"/>
                  <a:gd name="T11" fmla="*/ 174 h 538"/>
                  <a:gd name="T12" fmla="*/ 440 w 614"/>
                  <a:gd name="T13" fmla="*/ 0 h 538"/>
                  <a:gd name="T14" fmla="*/ 307 w 614"/>
                  <a:gd name="T15" fmla="*/ 65 h 538"/>
                  <a:gd name="T16" fmla="*/ 174 w 614"/>
                  <a:gd name="T17" fmla="*/ 0 h 538"/>
                  <a:gd name="T18" fmla="*/ 174 w 614"/>
                  <a:gd name="T19" fmla="*/ 27 h 538"/>
                  <a:gd name="T20" fmla="*/ 296 w 614"/>
                  <a:gd name="T21" fmla="*/ 93 h 538"/>
                  <a:gd name="T22" fmla="*/ 307 w 614"/>
                  <a:gd name="T23" fmla="*/ 110 h 538"/>
                  <a:gd name="T24" fmla="*/ 318 w 614"/>
                  <a:gd name="T25" fmla="*/ 93 h 538"/>
                  <a:gd name="T26" fmla="*/ 440 w 614"/>
                  <a:gd name="T27" fmla="*/ 27 h 538"/>
                  <a:gd name="T28" fmla="*/ 587 w 614"/>
                  <a:gd name="T29" fmla="*/ 174 h 538"/>
                  <a:gd name="T30" fmla="*/ 307 w 614"/>
                  <a:gd name="T31" fmla="*/ 504 h 538"/>
                  <a:gd name="T32" fmla="*/ 27 w 614"/>
                  <a:gd name="T33" fmla="*/ 174 h 538"/>
                  <a:gd name="T34" fmla="*/ 174 w 614"/>
                  <a:gd name="T35" fmla="*/ 27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4" h="538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371"/>
                      <a:pt x="223" y="468"/>
                      <a:pt x="299" y="531"/>
                    </a:cubicBezTo>
                    <a:lnTo>
                      <a:pt x="307" y="538"/>
                    </a:lnTo>
                    <a:lnTo>
                      <a:pt x="315" y="531"/>
                    </a:lnTo>
                    <a:cubicBezTo>
                      <a:pt x="391" y="468"/>
                      <a:pt x="614" y="371"/>
                      <a:pt x="614" y="174"/>
                    </a:cubicBezTo>
                    <a:cubicBezTo>
                      <a:pt x="614" y="78"/>
                      <a:pt x="536" y="0"/>
                      <a:pt x="440" y="0"/>
                    </a:cubicBezTo>
                    <a:cubicBezTo>
                      <a:pt x="386" y="0"/>
                      <a:pt x="339" y="26"/>
                      <a:pt x="307" y="65"/>
                    </a:cubicBezTo>
                    <a:cubicBezTo>
                      <a:pt x="275" y="26"/>
                      <a:pt x="228" y="0"/>
                      <a:pt x="174" y="0"/>
                    </a:cubicBezTo>
                    <a:close/>
                    <a:moveTo>
                      <a:pt x="174" y="27"/>
                    </a:moveTo>
                    <a:cubicBezTo>
                      <a:pt x="225" y="27"/>
                      <a:pt x="269" y="53"/>
                      <a:pt x="296" y="93"/>
                    </a:cubicBezTo>
                    <a:lnTo>
                      <a:pt x="307" y="110"/>
                    </a:lnTo>
                    <a:lnTo>
                      <a:pt x="318" y="93"/>
                    </a:lnTo>
                    <a:cubicBezTo>
                      <a:pt x="344" y="53"/>
                      <a:pt x="389" y="27"/>
                      <a:pt x="440" y="27"/>
                    </a:cubicBezTo>
                    <a:cubicBezTo>
                      <a:pt x="521" y="27"/>
                      <a:pt x="587" y="93"/>
                      <a:pt x="587" y="174"/>
                    </a:cubicBezTo>
                    <a:cubicBezTo>
                      <a:pt x="587" y="346"/>
                      <a:pt x="395" y="435"/>
                      <a:pt x="307" y="504"/>
                    </a:cubicBezTo>
                    <a:cubicBezTo>
                      <a:pt x="219" y="435"/>
                      <a:pt x="27" y="346"/>
                      <a:pt x="27" y="174"/>
                    </a:cubicBezTo>
                    <a:cubicBezTo>
                      <a:pt x="27" y="93"/>
                      <a:pt x="92" y="27"/>
                      <a:pt x="174" y="27"/>
                    </a:cubicBez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1493448" y="6198858"/>
                <a:ext cx="28725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홈</a:t>
                </a:r>
                <a:endParaRPr lang="ko-KR" altLang="en-US" sz="800" dirty="0">
                  <a:latin typeface="+mn-ea"/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1953773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관심상품</a:t>
                </a:r>
                <a:endParaRPr lang="ko-KR" altLang="en-US" sz="800" dirty="0">
                  <a:latin typeface="+mn-ea"/>
                </a:endParaRPr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2664691" y="6198858"/>
                <a:ext cx="389851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마이</a:t>
                </a:r>
                <a:endParaRPr lang="ko-KR" altLang="en-US" sz="800" dirty="0">
                  <a:latin typeface="+mn-ea"/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725346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마이장부</a:t>
                </a:r>
                <a:endParaRPr lang="ko-KR" altLang="en-US" sz="800" dirty="0">
                  <a:latin typeface="+mn-ea"/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142969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카테고리</a:t>
                </a:r>
                <a:endParaRPr lang="ko-KR" altLang="en-US" sz="800" dirty="0">
                  <a:latin typeface="+mn-ea"/>
                </a:endParaRPr>
              </a:p>
            </p:txBody>
          </p:sp>
        </p:grpSp>
      </p:grpSp>
      <p:sp>
        <p:nvSpPr>
          <p:cNvPr id="38" name="모서리가 둥근 직사각형 37"/>
          <p:cNvSpPr/>
          <p:nvPr/>
        </p:nvSpPr>
        <p:spPr>
          <a:xfrm>
            <a:off x="169713" y="1349995"/>
            <a:ext cx="3082467" cy="484630"/>
          </a:xfrm>
          <a:prstGeom prst="roundRect">
            <a:avLst>
              <a:gd name="adj" fmla="val 2996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36000" rIns="36000" bIns="36000" rtlCol="0" anchor="ctr" anchorCtr="0"/>
          <a:lstStyle/>
          <a:p>
            <a:pPr algn="ctr"/>
            <a:endParaRPr lang="ko-KR" altLang="en-US" sz="1000" b="1" dirty="0" err="1">
              <a:solidFill>
                <a:srgbClr val="7F7F7F"/>
              </a:solidFill>
              <a:latin typeface="+mn-ea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224150" y="1475068"/>
            <a:ext cx="2293482" cy="227787"/>
            <a:chOff x="5034254" y="1772155"/>
            <a:chExt cx="2293482" cy="227787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5034254" y="1772155"/>
              <a:ext cx="1754950" cy="224408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err="1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검색어를</a:t>
              </a:r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 입력하세요</a:t>
              </a:r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.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6872606" y="1775534"/>
              <a:ext cx="455130" cy="224408"/>
            </a:xfrm>
            <a:prstGeom prst="roundRect">
              <a:avLst>
                <a:gd name="adj" fmla="val 5624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bg1"/>
                  </a:solidFill>
                  <a:latin typeface="+mn-ea"/>
                </a:rPr>
                <a:t>조회</a:t>
              </a:r>
              <a:endParaRPr lang="ko-KR" altLang="en-US" sz="8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94146" y="1911491"/>
            <a:ext cx="2497790" cy="257369"/>
          </a:xfrm>
          <a:prstGeom prst="rect">
            <a:avLst/>
          </a:prstGeom>
          <a:noFill/>
        </p:spPr>
        <p:txBody>
          <a:bodyPr vert="horz" wrap="square" lIns="36000" tIns="36000" rIns="36000" bIns="36000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latin typeface="+mn-ea"/>
              </a:rPr>
              <a:t>총 </a:t>
            </a:r>
            <a:r>
              <a:rPr lang="en-US" altLang="ko-KR" sz="800" b="1" dirty="0" smtClean="0">
                <a:solidFill>
                  <a:srgbClr val="FF0000"/>
                </a:solidFill>
                <a:latin typeface="+mn-ea"/>
              </a:rPr>
              <a:t>26</a:t>
            </a:r>
            <a:r>
              <a:rPr lang="ko-KR" altLang="en-US" sz="800" b="1" dirty="0" smtClean="0">
                <a:latin typeface="+mn-ea"/>
              </a:rPr>
              <a:t>건</a:t>
            </a:r>
            <a:r>
              <a:rPr lang="ko-KR" altLang="en-US" sz="800" dirty="0" smtClean="0">
                <a:latin typeface="+mn-ea"/>
              </a:rPr>
              <a:t>의 게시물이 있습니다</a:t>
            </a:r>
            <a:r>
              <a:rPr lang="en-US" altLang="ko-KR" sz="800" dirty="0" smtClean="0">
                <a:latin typeface="+mn-ea"/>
              </a:rPr>
              <a:t>.</a:t>
            </a:r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274945"/>
              </p:ext>
            </p:extLst>
          </p:nvPr>
        </p:nvGraphicFramePr>
        <p:xfrm>
          <a:off x="169713" y="2215037"/>
          <a:ext cx="3082467" cy="1934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9051"/>
                <a:gridCol w="423416"/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Q.  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주문취소가 안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될경우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어떻게 해야 하나요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V</a:t>
                      </a:r>
                      <a:endParaRPr lang="ko-KR" altLang="en-US" sz="8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1369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Q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.   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결제수단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결제정보를 변경하고 싶습니다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V</a:t>
                      </a:r>
                      <a:endParaRPr lang="ko-KR" altLang="en-US" sz="8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93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중략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Q.   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배송조회는 어떻게 하나요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5" name="Text Box 49">
            <a:extLst>
              <a:ext uri="{FF2B5EF4-FFF2-40B4-BE49-F238E27FC236}">
                <a16:creationId xmlns="" xmlns:a16="http://schemas.microsoft.com/office/drawing/2014/main" id="{66DE5402-941F-4B58-9C70-C2FEDBB6E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708" y="5521640"/>
            <a:ext cx="2586730" cy="2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46800" rIns="18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&lt;&lt;   &lt;   </a:t>
            </a:r>
            <a:r>
              <a:rPr lang="en-US" altLang="ko-KR" sz="800" b="1" u="sng" dirty="0">
                <a:solidFill>
                  <a:srgbClr val="0070C0"/>
                </a:solidFill>
                <a:latin typeface="+mn-ea"/>
                <a:ea typeface="+mn-ea"/>
              </a:rPr>
              <a:t>1</a:t>
            </a:r>
            <a:r>
              <a:rPr lang="en-US" altLang="ko-KR" sz="800" dirty="0">
                <a:latin typeface="+mn-ea"/>
                <a:ea typeface="+mn-ea"/>
              </a:rPr>
              <a:t>   2   3   4   5   6   7   8   9   10   &gt;   &gt;&gt;</a:t>
            </a:r>
          </a:p>
        </p:txBody>
      </p:sp>
      <p:sp>
        <p:nvSpPr>
          <p:cNvPr id="3" name="직사각형 2"/>
          <p:cNvSpPr/>
          <p:nvPr/>
        </p:nvSpPr>
        <p:spPr>
          <a:xfrm rot="10800000">
            <a:off x="2942538" y="3853075"/>
            <a:ext cx="2535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latinLnBrk="1">
              <a:defRPr/>
            </a:pPr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V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69713" y="4146847"/>
            <a:ext cx="3082467" cy="1237958"/>
            <a:chOff x="169713" y="3979860"/>
            <a:chExt cx="3082467" cy="1237958"/>
          </a:xfrm>
        </p:grpSpPr>
        <p:sp>
          <p:nvSpPr>
            <p:cNvPr id="66" name="모서리가 둥근 직사각형 65"/>
            <p:cNvSpPr/>
            <p:nvPr/>
          </p:nvSpPr>
          <p:spPr>
            <a:xfrm>
              <a:off x="169713" y="3979860"/>
              <a:ext cx="3082467" cy="1237958"/>
            </a:xfrm>
            <a:prstGeom prst="roundRect">
              <a:avLst>
                <a:gd name="adj" fmla="val 2996"/>
              </a:avLst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endParaRPr lang="ko-KR" altLang="en-US" sz="1000" b="1" dirty="0" err="1">
                <a:solidFill>
                  <a:srgbClr val="7F7F7F"/>
                </a:solidFill>
                <a:latin typeface="+mn-ea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52703" y="4116646"/>
              <a:ext cx="2863831" cy="934478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안녕하세요</a:t>
              </a:r>
              <a:r>
                <a:rPr lang="en-US" altLang="ko-KR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. JW</a:t>
              </a:r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중외제약 고객센터입니다</a:t>
              </a:r>
              <a:r>
                <a:rPr lang="en-US" altLang="ko-KR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.</a:t>
              </a:r>
            </a:p>
            <a:p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r>
                <a:rPr lang="en-US" altLang="ko-KR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‘</a:t>
              </a:r>
              <a:r>
                <a:rPr lang="ko-KR" altLang="en-US" sz="8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마이페이지</a:t>
              </a:r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 </a:t>
              </a:r>
              <a:r>
                <a:rPr lang="en-US" altLang="ko-KR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&gt; </a:t>
              </a:r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주문정보 </a:t>
              </a:r>
              <a:r>
                <a:rPr lang="en-US" altLang="ko-KR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&gt; </a:t>
              </a:r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주문</a:t>
              </a:r>
              <a:r>
                <a:rPr lang="en-US" altLang="ko-KR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/</a:t>
              </a:r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배송내역</a:t>
              </a:r>
              <a:r>
                <a:rPr lang="en-US" altLang="ko-KR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＇</a:t>
              </a:r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에서 주문번호를 선택하신 후</a:t>
              </a:r>
              <a:r>
                <a:rPr lang="en-US" altLang="ko-KR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, </a:t>
              </a:r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우측 배송조회 버튼을 선택하시면</a:t>
              </a:r>
              <a:endPara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주문하신 상품의 배송현황을 확인하실 수 있습니다</a:t>
              </a:r>
              <a:r>
                <a:rPr lang="en-US" altLang="ko-KR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.</a:t>
              </a:r>
            </a:p>
            <a:p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감사합니다</a:t>
              </a:r>
              <a:r>
                <a:rPr lang="en-US" altLang="ko-KR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.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1310423" y="746958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8150" y="1911491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3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224150" y="5510667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4</a:t>
            </a:r>
            <a:endParaRPr lang="ko-KR" altLang="en-US" sz="800" b="1" dirty="0">
              <a:latin typeface="+mn-ea"/>
            </a:endParaRP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xmlns="" id="{A6646BBB-E691-15A1-AEA7-64C1D2460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181269"/>
              </p:ext>
            </p:extLst>
          </p:nvPr>
        </p:nvGraphicFramePr>
        <p:xfrm>
          <a:off x="169713" y="1021734"/>
          <a:ext cx="6800849" cy="262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153">
                  <a:extLst>
                    <a:ext uri="{9D8B030D-6E8A-4147-A177-3AD203B41FA5}">
                      <a16:colId xmlns:a16="http://schemas.microsoft.com/office/drawing/2014/main" xmlns="" val="4116621800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xmlns="" val="1877628278"/>
                    </a:ext>
                  </a:extLst>
                </a:gridCol>
                <a:gridCol w="684076"/>
                <a:gridCol w="792088"/>
                <a:gridCol w="720080"/>
                <a:gridCol w="1152128"/>
                <a:gridCol w="720080"/>
                <a:gridCol w="1080120"/>
              </a:tblGrid>
              <a:tr h="2627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전체</a:t>
                      </a:r>
                      <a:endParaRPr lang="ko-KR" altLang="en-US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아이디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비밀번호 찾기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회원정보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배송관련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상품문의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반품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교환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취소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환불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주문결제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적립금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쿠폰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55144410"/>
                  </a:ext>
                </a:extLst>
              </a:tr>
            </a:tbl>
          </a:graphicData>
        </a:graphic>
      </p:graphicFrame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61713" y="1017212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2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92460" y="547520"/>
            <a:ext cx="7602454" cy="6157844"/>
          </a:xfrm>
          <a:prstGeom prst="rect">
            <a:avLst/>
          </a:prstGeom>
          <a:solidFill>
            <a:schemeClr val="tx1"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AS-IS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동일 유지</a:t>
            </a:r>
            <a:endParaRPr lang="en-US" altLang="ko-KR" sz="1400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고객센터 하위로 메뉴 변경은 고도화 이후 반영으로 협의완료</a:t>
            </a:r>
            <a:endParaRPr lang="en-US" altLang="ko-KR" sz="1400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(2024.05.14)</a:t>
            </a:r>
          </a:p>
          <a:p>
            <a:pPr algn="ctr"/>
            <a:endParaRPr lang="ko-KR" altLang="en-US" sz="1400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9042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0700" y="2819160"/>
            <a:ext cx="9008360" cy="480131"/>
          </a:xfrm>
        </p:spPr>
        <p:txBody>
          <a:bodyPr/>
          <a:lstStyle/>
          <a:p>
            <a:r>
              <a:rPr lang="ko-KR" altLang="en-US" dirty="0" smtClean="0"/>
              <a:t>공지사항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1640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784439"/>
              </p:ext>
            </p:extLst>
          </p:nvPr>
        </p:nvGraphicFramePr>
        <p:xfrm>
          <a:off x="7724950" y="793910"/>
          <a:ext cx="2118956" cy="378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52">
                  <a:extLst>
                    <a:ext uri="{9D8B030D-6E8A-4147-A177-3AD203B41FA5}">
                      <a16:colId xmlns="" xmlns:a16="http://schemas.microsoft.com/office/drawing/2014/main" val="1349727040"/>
                    </a:ext>
                  </a:extLst>
                </a:gridCol>
                <a:gridCol w="1823604">
                  <a:extLst>
                    <a:ext uri="{9D8B030D-6E8A-4147-A177-3AD203B41FA5}">
                      <a16:colId xmlns="" xmlns:a16="http://schemas.microsoft.com/office/drawing/2014/main" val="1061280377"/>
                    </a:ext>
                  </a:extLst>
                </a:gridCol>
              </a:tblGrid>
              <a:tr h="214040">
                <a:tc gridSpan="2"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공지사항 화면 정의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700" b="0" baseline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약가인하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공지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- TO-BE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탭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신규 추가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공지사항 공통기능 반영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02966480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페이징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공통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UI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로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통일 변경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목록 노출 조건은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AS-IS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동일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04332793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 노출 영역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상세화면에서 공지사항 탭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미노출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처리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줄바꿈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처리하여 모두 노출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입점사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정보가 있는 경우 노출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없는 경우 공란으로 표기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등록일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YYYY-MM-DD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형태로 통일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20873722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내용 노출 영역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BO html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등록된 내용 노출 영역으로 좌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우 여백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일정하게 부여되도록 반영 필요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 버튼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디자인 공통으로 통일 변경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명칭 목록보기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목록으로 변경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848544" y="116632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 err="1">
                <a:latin typeface="+mn-ea"/>
              </a:rPr>
              <a:t>JWPmall</a:t>
            </a:r>
            <a:r>
              <a:rPr lang="en-US" altLang="ko-KR" sz="800" dirty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고도화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728863" y="116632"/>
            <a:ext cx="25509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>
                <a:latin typeface="+mn-ea"/>
              </a:rPr>
              <a:t>n/a</a:t>
            </a:r>
            <a:endParaRPr lang="ko-KR" altLang="en-US" sz="800" dirty="0"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51523" y="332076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JW</a:t>
            </a:r>
            <a:r>
              <a:rPr lang="ko-KR" altLang="en-US" sz="800" dirty="0" smtClean="0">
                <a:latin typeface="+mn-ea"/>
              </a:rPr>
              <a:t>제약</a:t>
            </a:r>
            <a:r>
              <a:rPr lang="en-US" altLang="ko-KR" sz="800" dirty="0" smtClean="0">
                <a:latin typeface="+mn-ea"/>
              </a:rPr>
              <a:t>_MO_13.</a:t>
            </a:r>
            <a:r>
              <a:rPr lang="ko-KR" altLang="en-US" sz="800" dirty="0" smtClean="0">
                <a:latin typeface="+mn-ea"/>
              </a:rPr>
              <a:t>고객센터 </a:t>
            </a:r>
            <a:r>
              <a:rPr lang="en-US" altLang="ko-KR" sz="800" dirty="0" smtClean="0">
                <a:latin typeface="+mn-ea"/>
              </a:rPr>
              <a:t>SB</a:t>
            </a:r>
            <a:endParaRPr lang="ko-KR" altLang="en-US" sz="800" dirty="0">
              <a:latin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28864" y="332076"/>
            <a:ext cx="3966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n-ea"/>
              </a:rPr>
              <a:t>메인 </a:t>
            </a:r>
            <a:r>
              <a:rPr lang="en-US" altLang="ko-KR" sz="800" dirty="0">
                <a:latin typeface="+mn-ea"/>
              </a:rPr>
              <a:t>&gt; </a:t>
            </a:r>
            <a:r>
              <a:rPr lang="ko-KR" altLang="en-US" sz="800" dirty="0" err="1" smtClean="0">
                <a:latin typeface="+mn-ea"/>
              </a:rPr>
              <a:t>마이페이지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공지사항</a:t>
            </a:r>
            <a:r>
              <a:rPr lang="en-US" altLang="ko-KR" sz="800" dirty="0" smtClean="0">
                <a:latin typeface="+mn-ea"/>
              </a:rPr>
              <a:t>_</a:t>
            </a:r>
            <a:r>
              <a:rPr lang="ko-KR" altLang="en-US" sz="800" dirty="0" smtClean="0">
                <a:latin typeface="+mn-ea"/>
              </a:rPr>
              <a:t>목록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252703" y="735271"/>
            <a:ext cx="2903973" cy="226591"/>
            <a:chOff x="252703" y="735271"/>
            <a:chExt cx="2903973" cy="226591"/>
          </a:xfrm>
        </p:grpSpPr>
        <p:sp>
          <p:nvSpPr>
            <p:cNvPr id="28" name="갈매기형 수장 27"/>
            <p:cNvSpPr/>
            <p:nvPr/>
          </p:nvSpPr>
          <p:spPr>
            <a:xfrm flipH="1">
              <a:off x="252703" y="779293"/>
              <a:ext cx="106968" cy="138546"/>
            </a:xfrm>
            <a:prstGeom prst="chevron">
              <a:avLst>
                <a:gd name="adj" fmla="val 785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35443" y="735271"/>
              <a:ext cx="1551011" cy="226591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algn="ctr"/>
              <a:r>
                <a:rPr lang="ko-KR" altLang="en-US" sz="1000" b="1" dirty="0" smtClean="0">
                  <a:latin typeface="+mn-ea"/>
                </a:rPr>
                <a:t>공지사항</a:t>
              </a:r>
              <a:endParaRPr lang="ko-KR" altLang="en-US" sz="1000" b="1" dirty="0">
                <a:latin typeface="+mn-ea"/>
              </a:endParaRPr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59311" y="739085"/>
              <a:ext cx="235804" cy="218962"/>
            </a:xfrm>
            <a:prstGeom prst="rect">
              <a:avLst/>
            </a:prstGeom>
          </p:spPr>
        </p:pic>
        <p:grpSp>
          <p:nvGrpSpPr>
            <p:cNvPr id="31" name="그룹 30"/>
            <p:cNvGrpSpPr/>
            <p:nvPr/>
          </p:nvGrpSpPr>
          <p:grpSpPr>
            <a:xfrm>
              <a:off x="2942538" y="759974"/>
              <a:ext cx="214138" cy="177185"/>
              <a:chOff x="3007810" y="776345"/>
              <a:chExt cx="214138" cy="177185"/>
            </a:xfrm>
          </p:grpSpPr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07810" y="779534"/>
                <a:ext cx="173996" cy="173996"/>
              </a:xfrm>
              <a:prstGeom prst="rect">
                <a:avLst/>
              </a:prstGeom>
            </p:spPr>
          </p:pic>
          <p:sp>
            <p:nvSpPr>
              <p:cNvPr id="33" name="타원 32">
                <a:extLst>
                  <a:ext uri="{FF2B5EF4-FFF2-40B4-BE49-F238E27FC236}">
                    <a16:creationId xmlns="" xmlns:a16="http://schemas.microsoft.com/office/drawing/2014/main" id="{C4C92CD1-5590-46D7-906B-93F6B92B795D}"/>
                  </a:ext>
                </a:extLst>
              </p:cNvPr>
              <p:cNvSpPr/>
              <p:nvPr/>
            </p:nvSpPr>
            <p:spPr>
              <a:xfrm>
                <a:off x="3085892" y="776345"/>
                <a:ext cx="136056" cy="11877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600" b="1" dirty="0" smtClean="0">
                    <a:latin typeface="+mn-ea"/>
                  </a:rPr>
                  <a:t>1</a:t>
                </a:r>
                <a:endParaRPr lang="ko-KR" altLang="en-US" sz="600" b="1" dirty="0">
                  <a:latin typeface="+mn-ea"/>
                </a:endParaRPr>
              </a:p>
            </p:txBody>
          </p:sp>
        </p:grpSp>
      </p:grpSp>
      <p:grpSp>
        <p:nvGrpSpPr>
          <p:cNvPr id="46" name="그룹 45"/>
          <p:cNvGrpSpPr/>
          <p:nvPr/>
        </p:nvGrpSpPr>
        <p:grpSpPr>
          <a:xfrm>
            <a:off x="164468" y="5877272"/>
            <a:ext cx="3082467" cy="512759"/>
            <a:chOff x="168636" y="6094330"/>
            <a:chExt cx="3082467" cy="512759"/>
          </a:xfrm>
        </p:grpSpPr>
        <p:sp>
          <p:nvSpPr>
            <p:cNvPr id="47" name="직사각형 46"/>
            <p:cNvSpPr/>
            <p:nvPr/>
          </p:nvSpPr>
          <p:spPr>
            <a:xfrm>
              <a:off x="168636" y="6094330"/>
              <a:ext cx="3082467" cy="51275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239933" y="6155352"/>
              <a:ext cx="2911573" cy="449785"/>
              <a:chOff x="142969" y="5964517"/>
              <a:chExt cx="2911573" cy="449785"/>
            </a:xfrm>
          </p:grpSpPr>
          <p:pic>
            <p:nvPicPr>
              <p:cNvPr id="49" name="그림 4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6674" y="5973604"/>
                <a:ext cx="246695" cy="246695"/>
              </a:xfrm>
              <a:prstGeom prst="rect">
                <a:avLst/>
              </a:prstGeom>
            </p:spPr>
          </p:pic>
          <p:pic>
            <p:nvPicPr>
              <p:cNvPr id="50" name="그림 49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16" y="5984604"/>
                <a:ext cx="224695" cy="224695"/>
              </a:xfrm>
              <a:prstGeom prst="rect">
                <a:avLst/>
              </a:prstGeom>
            </p:spPr>
          </p:pic>
          <p:pic>
            <p:nvPicPr>
              <p:cNvPr id="51" name="그림 50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8871" y="5964517"/>
                <a:ext cx="264869" cy="264869"/>
              </a:xfrm>
              <a:prstGeom prst="rect">
                <a:avLst/>
              </a:prstGeom>
            </p:spPr>
          </p:pic>
          <p:pic>
            <p:nvPicPr>
              <p:cNvPr id="52" name="그림 51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8757" y="5967066"/>
                <a:ext cx="259771" cy="259771"/>
              </a:xfrm>
              <a:prstGeom prst="rect">
                <a:avLst/>
              </a:prstGeom>
            </p:spPr>
          </p:pic>
          <p:sp>
            <p:nvSpPr>
              <p:cNvPr id="53" name="Like">
                <a:extLst>
                  <a:ext uri="{FF2B5EF4-FFF2-40B4-BE49-F238E27FC236}">
                    <a16:creationId xmlns:a16="http://schemas.microsoft.com/office/drawing/2014/main" xmlns="" id="{AEE5A28C-3F25-41F4-B8BB-B2936185E8A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111515" y="5986927"/>
                <a:ext cx="249208" cy="220048"/>
              </a:xfrm>
              <a:custGeom>
                <a:avLst/>
                <a:gdLst>
                  <a:gd name="T0" fmla="*/ 174 w 614"/>
                  <a:gd name="T1" fmla="*/ 0 h 538"/>
                  <a:gd name="T2" fmla="*/ 0 w 614"/>
                  <a:gd name="T3" fmla="*/ 174 h 538"/>
                  <a:gd name="T4" fmla="*/ 299 w 614"/>
                  <a:gd name="T5" fmla="*/ 531 h 538"/>
                  <a:gd name="T6" fmla="*/ 307 w 614"/>
                  <a:gd name="T7" fmla="*/ 538 h 538"/>
                  <a:gd name="T8" fmla="*/ 315 w 614"/>
                  <a:gd name="T9" fmla="*/ 531 h 538"/>
                  <a:gd name="T10" fmla="*/ 614 w 614"/>
                  <a:gd name="T11" fmla="*/ 174 h 538"/>
                  <a:gd name="T12" fmla="*/ 440 w 614"/>
                  <a:gd name="T13" fmla="*/ 0 h 538"/>
                  <a:gd name="T14" fmla="*/ 307 w 614"/>
                  <a:gd name="T15" fmla="*/ 65 h 538"/>
                  <a:gd name="T16" fmla="*/ 174 w 614"/>
                  <a:gd name="T17" fmla="*/ 0 h 538"/>
                  <a:gd name="T18" fmla="*/ 174 w 614"/>
                  <a:gd name="T19" fmla="*/ 27 h 538"/>
                  <a:gd name="T20" fmla="*/ 296 w 614"/>
                  <a:gd name="T21" fmla="*/ 93 h 538"/>
                  <a:gd name="T22" fmla="*/ 307 w 614"/>
                  <a:gd name="T23" fmla="*/ 110 h 538"/>
                  <a:gd name="T24" fmla="*/ 318 w 614"/>
                  <a:gd name="T25" fmla="*/ 93 h 538"/>
                  <a:gd name="T26" fmla="*/ 440 w 614"/>
                  <a:gd name="T27" fmla="*/ 27 h 538"/>
                  <a:gd name="T28" fmla="*/ 587 w 614"/>
                  <a:gd name="T29" fmla="*/ 174 h 538"/>
                  <a:gd name="T30" fmla="*/ 307 w 614"/>
                  <a:gd name="T31" fmla="*/ 504 h 538"/>
                  <a:gd name="T32" fmla="*/ 27 w 614"/>
                  <a:gd name="T33" fmla="*/ 174 h 538"/>
                  <a:gd name="T34" fmla="*/ 174 w 614"/>
                  <a:gd name="T35" fmla="*/ 27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4" h="538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371"/>
                      <a:pt x="223" y="468"/>
                      <a:pt x="299" y="531"/>
                    </a:cubicBezTo>
                    <a:lnTo>
                      <a:pt x="307" y="538"/>
                    </a:lnTo>
                    <a:lnTo>
                      <a:pt x="315" y="531"/>
                    </a:lnTo>
                    <a:cubicBezTo>
                      <a:pt x="391" y="468"/>
                      <a:pt x="614" y="371"/>
                      <a:pt x="614" y="174"/>
                    </a:cubicBezTo>
                    <a:cubicBezTo>
                      <a:pt x="614" y="78"/>
                      <a:pt x="536" y="0"/>
                      <a:pt x="440" y="0"/>
                    </a:cubicBezTo>
                    <a:cubicBezTo>
                      <a:pt x="386" y="0"/>
                      <a:pt x="339" y="26"/>
                      <a:pt x="307" y="65"/>
                    </a:cubicBezTo>
                    <a:cubicBezTo>
                      <a:pt x="275" y="26"/>
                      <a:pt x="228" y="0"/>
                      <a:pt x="174" y="0"/>
                    </a:cubicBezTo>
                    <a:close/>
                    <a:moveTo>
                      <a:pt x="174" y="27"/>
                    </a:moveTo>
                    <a:cubicBezTo>
                      <a:pt x="225" y="27"/>
                      <a:pt x="269" y="53"/>
                      <a:pt x="296" y="93"/>
                    </a:cubicBezTo>
                    <a:lnTo>
                      <a:pt x="307" y="110"/>
                    </a:lnTo>
                    <a:lnTo>
                      <a:pt x="318" y="93"/>
                    </a:lnTo>
                    <a:cubicBezTo>
                      <a:pt x="344" y="53"/>
                      <a:pt x="389" y="27"/>
                      <a:pt x="440" y="27"/>
                    </a:cubicBezTo>
                    <a:cubicBezTo>
                      <a:pt x="521" y="27"/>
                      <a:pt x="587" y="93"/>
                      <a:pt x="587" y="174"/>
                    </a:cubicBezTo>
                    <a:cubicBezTo>
                      <a:pt x="587" y="346"/>
                      <a:pt x="395" y="435"/>
                      <a:pt x="307" y="504"/>
                    </a:cubicBezTo>
                    <a:cubicBezTo>
                      <a:pt x="219" y="435"/>
                      <a:pt x="27" y="346"/>
                      <a:pt x="27" y="174"/>
                    </a:cubicBezTo>
                    <a:cubicBezTo>
                      <a:pt x="27" y="93"/>
                      <a:pt x="92" y="27"/>
                      <a:pt x="174" y="27"/>
                    </a:cubicBez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1493448" y="6198858"/>
                <a:ext cx="28725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홈</a:t>
                </a:r>
                <a:endParaRPr lang="ko-KR" altLang="en-US" sz="800" dirty="0">
                  <a:latin typeface="+mn-ea"/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1953773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관심상품</a:t>
                </a:r>
                <a:endParaRPr lang="ko-KR" altLang="en-US" sz="800" dirty="0">
                  <a:latin typeface="+mn-ea"/>
                </a:endParaRPr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2664691" y="6198858"/>
                <a:ext cx="389851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마이</a:t>
                </a:r>
                <a:endParaRPr lang="ko-KR" altLang="en-US" sz="800" dirty="0">
                  <a:latin typeface="+mn-ea"/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725346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마이장부</a:t>
                </a:r>
                <a:endParaRPr lang="ko-KR" altLang="en-US" sz="800" dirty="0">
                  <a:latin typeface="+mn-ea"/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142969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카테고리</a:t>
                </a:r>
                <a:endParaRPr lang="ko-KR" altLang="en-US" sz="800" dirty="0">
                  <a:latin typeface="+mn-ea"/>
                </a:endParaRPr>
              </a:p>
            </p:txBody>
          </p:sp>
        </p:grpSp>
      </p:grp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xmlns="" id="{A6646BBB-E691-15A1-AEA7-64C1D246080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6897" y="1026212"/>
          <a:ext cx="3070038" cy="262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346">
                  <a:extLst>
                    <a:ext uri="{9D8B030D-6E8A-4147-A177-3AD203B41FA5}">
                      <a16:colId xmlns:a16="http://schemas.microsoft.com/office/drawing/2014/main" xmlns="" val="4116621800"/>
                    </a:ext>
                  </a:extLst>
                </a:gridCol>
                <a:gridCol w="1023346">
                  <a:extLst>
                    <a:ext uri="{9D8B030D-6E8A-4147-A177-3AD203B41FA5}">
                      <a16:colId xmlns:a16="http://schemas.microsoft.com/office/drawing/2014/main" xmlns="" val="1877628278"/>
                    </a:ext>
                  </a:extLst>
                </a:gridCol>
                <a:gridCol w="1023346"/>
              </a:tblGrid>
              <a:tr h="2627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JW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중외제약 공지</a:t>
                      </a:r>
                      <a:endParaRPr lang="ko-KR" altLang="en-US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입점사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공지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약가인하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공지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55144410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172653" y="1396060"/>
          <a:ext cx="3082467" cy="3773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213"/>
                <a:gridCol w="1908966"/>
                <a:gridCol w="720288"/>
              </a:tblGrid>
              <a:tr h="3367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등록일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67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중요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페린젝트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약가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인하 보상 정책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공지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YYYY-MM-DD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67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중요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체스트메이트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기기등록 방법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YYYY-MM-DD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67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중요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JWPmall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PAYCO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결제 서비스 오픈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YYYY-MM-DD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67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27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연휴 배송 일정 안내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YYYY-MM-DD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5316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생략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67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배송정책 변경 안내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YYYY-MM-DD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9" name="Text Box 49">
            <a:extLst>
              <a:ext uri="{FF2B5EF4-FFF2-40B4-BE49-F238E27FC236}">
                <a16:creationId xmlns="" xmlns:a16="http://schemas.microsoft.com/office/drawing/2014/main" id="{66DE5402-941F-4B58-9C70-C2FEDBB6E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398" y="5478919"/>
            <a:ext cx="2586730" cy="2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46800" rIns="18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&lt;&lt;   &lt;   </a:t>
            </a:r>
            <a:r>
              <a:rPr lang="en-US" altLang="ko-KR" sz="800" b="1" u="sng" dirty="0">
                <a:solidFill>
                  <a:srgbClr val="0070C0"/>
                </a:solidFill>
                <a:latin typeface="+mn-ea"/>
                <a:ea typeface="+mn-ea"/>
              </a:rPr>
              <a:t>1</a:t>
            </a:r>
            <a:r>
              <a:rPr lang="en-US" altLang="ko-KR" sz="800" dirty="0">
                <a:latin typeface="+mn-ea"/>
                <a:ea typeface="+mn-ea"/>
              </a:rPr>
              <a:t>   2   3   4   5   6   7   8   9   10   &gt;   &gt;&gt;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2136271" y="1035734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>
                <a:latin typeface="+mn-ea"/>
              </a:rPr>
              <a:t>1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219310" y="5483881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latin typeface="+mn-ea"/>
              </a:rPr>
              <a:t>2</a:t>
            </a:r>
            <a:endParaRPr lang="ko-KR" altLang="en-US" sz="1000" b="1" dirty="0">
              <a:latin typeface="+mn-ea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3564875" y="731694"/>
            <a:ext cx="2903973" cy="226591"/>
            <a:chOff x="252703" y="735271"/>
            <a:chExt cx="2903973" cy="226591"/>
          </a:xfrm>
        </p:grpSpPr>
        <p:sp>
          <p:nvSpPr>
            <p:cNvPr id="44" name="갈매기형 수장 43"/>
            <p:cNvSpPr/>
            <p:nvPr/>
          </p:nvSpPr>
          <p:spPr>
            <a:xfrm flipH="1">
              <a:off x="252703" y="779293"/>
              <a:ext cx="106968" cy="138546"/>
            </a:xfrm>
            <a:prstGeom prst="chevron">
              <a:avLst>
                <a:gd name="adj" fmla="val 785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35443" y="735271"/>
              <a:ext cx="1551011" cy="226591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algn="ctr"/>
              <a:r>
                <a:rPr lang="ko-KR" altLang="en-US" sz="1000" b="1" dirty="0" smtClean="0">
                  <a:latin typeface="+mn-ea"/>
                </a:rPr>
                <a:t>공지사항</a:t>
              </a:r>
              <a:endParaRPr lang="ko-KR" altLang="en-US" sz="1000" b="1" dirty="0">
                <a:latin typeface="+mn-ea"/>
              </a:endParaRPr>
            </a:p>
          </p:txBody>
        </p:sp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59311" y="739085"/>
              <a:ext cx="235804" cy="218962"/>
            </a:xfrm>
            <a:prstGeom prst="rect">
              <a:avLst/>
            </a:prstGeom>
          </p:spPr>
        </p:pic>
        <p:grpSp>
          <p:nvGrpSpPr>
            <p:cNvPr id="65" name="그룹 64"/>
            <p:cNvGrpSpPr/>
            <p:nvPr/>
          </p:nvGrpSpPr>
          <p:grpSpPr>
            <a:xfrm>
              <a:off x="2942538" y="759974"/>
              <a:ext cx="214138" cy="177185"/>
              <a:chOff x="3007810" y="776345"/>
              <a:chExt cx="214138" cy="177185"/>
            </a:xfrm>
          </p:grpSpPr>
          <p:pic>
            <p:nvPicPr>
              <p:cNvPr id="66" name="그림 6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07810" y="779534"/>
                <a:ext cx="173996" cy="173996"/>
              </a:xfrm>
              <a:prstGeom prst="rect">
                <a:avLst/>
              </a:prstGeom>
            </p:spPr>
          </p:pic>
          <p:sp>
            <p:nvSpPr>
              <p:cNvPr id="69" name="타원 68">
                <a:extLst>
                  <a:ext uri="{FF2B5EF4-FFF2-40B4-BE49-F238E27FC236}">
                    <a16:creationId xmlns="" xmlns:a16="http://schemas.microsoft.com/office/drawing/2014/main" id="{C4C92CD1-5590-46D7-906B-93F6B92B795D}"/>
                  </a:ext>
                </a:extLst>
              </p:cNvPr>
              <p:cNvSpPr/>
              <p:nvPr/>
            </p:nvSpPr>
            <p:spPr>
              <a:xfrm>
                <a:off x="3085892" y="776345"/>
                <a:ext cx="136056" cy="11877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600" b="1" dirty="0" smtClean="0">
                    <a:latin typeface="+mn-ea"/>
                  </a:rPr>
                  <a:t>1</a:t>
                </a:r>
                <a:endParaRPr lang="ko-KR" altLang="en-US" sz="600" b="1" dirty="0">
                  <a:latin typeface="+mn-ea"/>
                </a:endParaRPr>
              </a:p>
            </p:txBody>
          </p:sp>
        </p:grpSp>
      </p:grpSp>
      <p:grpSp>
        <p:nvGrpSpPr>
          <p:cNvPr id="70" name="그룹 69"/>
          <p:cNvGrpSpPr/>
          <p:nvPr/>
        </p:nvGrpSpPr>
        <p:grpSpPr>
          <a:xfrm>
            <a:off x="3484523" y="5873695"/>
            <a:ext cx="3082467" cy="512759"/>
            <a:chOff x="168636" y="6094330"/>
            <a:chExt cx="3082467" cy="512759"/>
          </a:xfrm>
        </p:grpSpPr>
        <p:sp>
          <p:nvSpPr>
            <p:cNvPr id="71" name="직사각형 70"/>
            <p:cNvSpPr/>
            <p:nvPr/>
          </p:nvSpPr>
          <p:spPr>
            <a:xfrm>
              <a:off x="168636" y="6094330"/>
              <a:ext cx="3082467" cy="51275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239933" y="6155352"/>
              <a:ext cx="2911573" cy="449785"/>
              <a:chOff x="142969" y="5964517"/>
              <a:chExt cx="2911573" cy="449785"/>
            </a:xfrm>
          </p:grpSpPr>
          <p:pic>
            <p:nvPicPr>
              <p:cNvPr id="73" name="그림 7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6674" y="5973604"/>
                <a:ext cx="246695" cy="246695"/>
              </a:xfrm>
              <a:prstGeom prst="rect">
                <a:avLst/>
              </a:prstGeom>
            </p:spPr>
          </p:pic>
          <p:pic>
            <p:nvPicPr>
              <p:cNvPr id="74" name="그림 7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16" y="5984604"/>
                <a:ext cx="224695" cy="224695"/>
              </a:xfrm>
              <a:prstGeom prst="rect">
                <a:avLst/>
              </a:prstGeom>
            </p:spPr>
          </p:pic>
          <p:pic>
            <p:nvPicPr>
              <p:cNvPr id="75" name="그림 7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8871" y="5964517"/>
                <a:ext cx="264869" cy="264869"/>
              </a:xfrm>
              <a:prstGeom prst="rect">
                <a:avLst/>
              </a:prstGeom>
            </p:spPr>
          </p:pic>
          <p:pic>
            <p:nvPicPr>
              <p:cNvPr id="76" name="그림 7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8757" y="5967066"/>
                <a:ext cx="259771" cy="259771"/>
              </a:xfrm>
              <a:prstGeom prst="rect">
                <a:avLst/>
              </a:prstGeom>
            </p:spPr>
          </p:pic>
          <p:sp>
            <p:nvSpPr>
              <p:cNvPr id="77" name="Like">
                <a:extLst>
                  <a:ext uri="{FF2B5EF4-FFF2-40B4-BE49-F238E27FC236}">
                    <a16:creationId xmlns:a16="http://schemas.microsoft.com/office/drawing/2014/main" xmlns="" id="{AEE5A28C-3F25-41F4-B8BB-B2936185E8A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111515" y="5986927"/>
                <a:ext cx="249208" cy="220048"/>
              </a:xfrm>
              <a:custGeom>
                <a:avLst/>
                <a:gdLst>
                  <a:gd name="T0" fmla="*/ 174 w 614"/>
                  <a:gd name="T1" fmla="*/ 0 h 538"/>
                  <a:gd name="T2" fmla="*/ 0 w 614"/>
                  <a:gd name="T3" fmla="*/ 174 h 538"/>
                  <a:gd name="T4" fmla="*/ 299 w 614"/>
                  <a:gd name="T5" fmla="*/ 531 h 538"/>
                  <a:gd name="T6" fmla="*/ 307 w 614"/>
                  <a:gd name="T7" fmla="*/ 538 h 538"/>
                  <a:gd name="T8" fmla="*/ 315 w 614"/>
                  <a:gd name="T9" fmla="*/ 531 h 538"/>
                  <a:gd name="T10" fmla="*/ 614 w 614"/>
                  <a:gd name="T11" fmla="*/ 174 h 538"/>
                  <a:gd name="T12" fmla="*/ 440 w 614"/>
                  <a:gd name="T13" fmla="*/ 0 h 538"/>
                  <a:gd name="T14" fmla="*/ 307 w 614"/>
                  <a:gd name="T15" fmla="*/ 65 h 538"/>
                  <a:gd name="T16" fmla="*/ 174 w 614"/>
                  <a:gd name="T17" fmla="*/ 0 h 538"/>
                  <a:gd name="T18" fmla="*/ 174 w 614"/>
                  <a:gd name="T19" fmla="*/ 27 h 538"/>
                  <a:gd name="T20" fmla="*/ 296 w 614"/>
                  <a:gd name="T21" fmla="*/ 93 h 538"/>
                  <a:gd name="T22" fmla="*/ 307 w 614"/>
                  <a:gd name="T23" fmla="*/ 110 h 538"/>
                  <a:gd name="T24" fmla="*/ 318 w 614"/>
                  <a:gd name="T25" fmla="*/ 93 h 538"/>
                  <a:gd name="T26" fmla="*/ 440 w 614"/>
                  <a:gd name="T27" fmla="*/ 27 h 538"/>
                  <a:gd name="T28" fmla="*/ 587 w 614"/>
                  <a:gd name="T29" fmla="*/ 174 h 538"/>
                  <a:gd name="T30" fmla="*/ 307 w 614"/>
                  <a:gd name="T31" fmla="*/ 504 h 538"/>
                  <a:gd name="T32" fmla="*/ 27 w 614"/>
                  <a:gd name="T33" fmla="*/ 174 h 538"/>
                  <a:gd name="T34" fmla="*/ 174 w 614"/>
                  <a:gd name="T35" fmla="*/ 27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4" h="538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371"/>
                      <a:pt x="223" y="468"/>
                      <a:pt x="299" y="531"/>
                    </a:cubicBezTo>
                    <a:lnTo>
                      <a:pt x="307" y="538"/>
                    </a:lnTo>
                    <a:lnTo>
                      <a:pt x="315" y="531"/>
                    </a:lnTo>
                    <a:cubicBezTo>
                      <a:pt x="391" y="468"/>
                      <a:pt x="614" y="371"/>
                      <a:pt x="614" y="174"/>
                    </a:cubicBezTo>
                    <a:cubicBezTo>
                      <a:pt x="614" y="78"/>
                      <a:pt x="536" y="0"/>
                      <a:pt x="440" y="0"/>
                    </a:cubicBezTo>
                    <a:cubicBezTo>
                      <a:pt x="386" y="0"/>
                      <a:pt x="339" y="26"/>
                      <a:pt x="307" y="65"/>
                    </a:cubicBezTo>
                    <a:cubicBezTo>
                      <a:pt x="275" y="26"/>
                      <a:pt x="228" y="0"/>
                      <a:pt x="174" y="0"/>
                    </a:cubicBezTo>
                    <a:close/>
                    <a:moveTo>
                      <a:pt x="174" y="27"/>
                    </a:moveTo>
                    <a:cubicBezTo>
                      <a:pt x="225" y="27"/>
                      <a:pt x="269" y="53"/>
                      <a:pt x="296" y="93"/>
                    </a:cubicBezTo>
                    <a:lnTo>
                      <a:pt x="307" y="110"/>
                    </a:lnTo>
                    <a:lnTo>
                      <a:pt x="318" y="93"/>
                    </a:lnTo>
                    <a:cubicBezTo>
                      <a:pt x="344" y="53"/>
                      <a:pt x="389" y="27"/>
                      <a:pt x="440" y="27"/>
                    </a:cubicBezTo>
                    <a:cubicBezTo>
                      <a:pt x="521" y="27"/>
                      <a:pt x="587" y="93"/>
                      <a:pt x="587" y="174"/>
                    </a:cubicBezTo>
                    <a:cubicBezTo>
                      <a:pt x="587" y="346"/>
                      <a:pt x="395" y="435"/>
                      <a:pt x="307" y="504"/>
                    </a:cubicBezTo>
                    <a:cubicBezTo>
                      <a:pt x="219" y="435"/>
                      <a:pt x="27" y="346"/>
                      <a:pt x="27" y="174"/>
                    </a:cubicBezTo>
                    <a:cubicBezTo>
                      <a:pt x="27" y="93"/>
                      <a:pt x="92" y="27"/>
                      <a:pt x="174" y="27"/>
                    </a:cubicBez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1493448" y="6198858"/>
                <a:ext cx="28725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홈</a:t>
                </a:r>
                <a:endParaRPr lang="ko-KR" altLang="en-US" sz="800" dirty="0">
                  <a:latin typeface="+mn-ea"/>
                </a:endParaRPr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1953773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관심상품</a:t>
                </a:r>
                <a:endParaRPr lang="ko-KR" altLang="en-US" sz="800" dirty="0">
                  <a:latin typeface="+mn-ea"/>
                </a:endParaRPr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2664691" y="6198858"/>
                <a:ext cx="389851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마이</a:t>
                </a:r>
                <a:endParaRPr lang="ko-KR" altLang="en-US" sz="800" dirty="0">
                  <a:latin typeface="+mn-ea"/>
                </a:endParaRPr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725346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마이장부</a:t>
                </a:r>
                <a:endParaRPr lang="ko-KR" altLang="en-US" sz="800" dirty="0">
                  <a:latin typeface="+mn-ea"/>
                </a:endParaRPr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142969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카테고리</a:t>
                </a:r>
                <a:endParaRPr lang="ko-KR" altLang="en-US" sz="800" dirty="0">
                  <a:latin typeface="+mn-ea"/>
                </a:endParaRPr>
              </a:p>
            </p:txBody>
          </p:sp>
        </p:grpSp>
      </p:grpSp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398908"/>
              </p:ext>
            </p:extLst>
          </p:nvPr>
        </p:nvGraphicFramePr>
        <p:xfrm>
          <a:off x="3493755" y="1070492"/>
          <a:ext cx="3082467" cy="3689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2467"/>
              </a:tblGrid>
              <a:tr h="340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중요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제목 </a:t>
                      </a:r>
                      <a:r>
                        <a:rPr lang="ko-KR" altLang="en-US" sz="8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줄바꿈</a:t>
                      </a:r>
                      <a:r>
                        <a:rPr lang="ko-KR" altLang="en-US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처리하여 모두 노출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0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07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BO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등록 내용 노출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4" name="모서리가 둥근 직사각형 83"/>
          <p:cNvSpPr/>
          <p:nvPr/>
        </p:nvSpPr>
        <p:spPr>
          <a:xfrm>
            <a:off x="4467855" y="5080305"/>
            <a:ext cx="1152128" cy="224408"/>
          </a:xfrm>
          <a:prstGeom prst="roundRect">
            <a:avLst>
              <a:gd name="adj" fmla="val 23187"/>
            </a:avLst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+mn-ea"/>
              </a:rPr>
              <a:t>목록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493755" y="1461676"/>
            <a:ext cx="1243913" cy="195814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latinLnBrk="1"/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입점사명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모두 노출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239934" y="1466043"/>
            <a:ext cx="1243913" cy="195814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 latinLnBrk="1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YYYY-MM-DD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3287619" y="1091222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latin typeface="+mn-ea"/>
              </a:rPr>
              <a:t>3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4207610" y="5046191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latin typeface="+mn-ea"/>
              </a:rPr>
              <a:t>5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xmlns="" id="{C4C92CD1-5590-46D7-906B-93F6B92B795D}"/>
              </a:ext>
            </a:extLst>
          </p:cNvPr>
          <p:cNvSpPr/>
          <p:nvPr/>
        </p:nvSpPr>
        <p:spPr>
          <a:xfrm>
            <a:off x="4336255" y="3104662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latin typeface="+mn-ea"/>
              </a:rPr>
              <a:t>4</a:t>
            </a:r>
            <a:endParaRPr lang="ko-KR" altLang="en-US" sz="1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906096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800" dirty="0" err="1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마스터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800" dirty="0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마스터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75000"/>
            </a:schemeClr>
          </a:solidFill>
        </a:ln>
      </a:spPr>
      <a:bodyPr lIns="36000" tIns="36000" rIns="36000" bIns="36000" rtlCol="0" anchor="ctr"/>
      <a:lstStyle>
        <a:defPPr algn="ctr">
          <a:defRPr sz="8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36000" tIns="36000" rIns="36000" bIns="36000" rtlCol="0" anchor="ctr" anchorCtr="0">
        <a:spAutoFit/>
      </a:bodyPr>
      <a:lstStyle>
        <a:defPPr>
          <a:defRPr sz="800" dirty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10979</TotalTime>
  <Words>1717</Words>
  <Application>Microsoft Office PowerPoint</Application>
  <PresentationFormat>A4 용지(210x297mm)</PresentationFormat>
  <Paragraphs>552</Paragraphs>
  <Slides>13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13</vt:i4>
      </vt:variant>
    </vt:vector>
  </HeadingPairs>
  <TitlesOfParts>
    <vt:vector size="28" baseType="lpstr">
      <vt:lpstr>Kozuka Gothic Pro M</vt:lpstr>
      <vt:lpstr>Quattrocento Sans</vt:lpstr>
      <vt:lpstr>굴림</vt:lpstr>
      <vt:lpstr>나눔고딕</vt:lpstr>
      <vt:lpstr>맑은 고딕</vt:lpstr>
      <vt:lpstr>Arial</vt:lpstr>
      <vt:lpstr>Calibri</vt:lpstr>
      <vt:lpstr>Calibri Light</vt:lpstr>
      <vt:lpstr>Lucida Sans Unicode</vt:lpstr>
      <vt:lpstr>Segoe UI</vt:lpstr>
      <vt:lpstr>Segoe UI Semibold</vt:lpstr>
      <vt:lpstr>Wingdings</vt:lpstr>
      <vt:lpstr>Office 테마</vt:lpstr>
      <vt:lpstr>마스터 지정</vt:lpstr>
      <vt:lpstr>1_마스터 지정</vt:lpstr>
      <vt:lpstr>PowerPoint 프레젠테이션</vt:lpstr>
      <vt:lpstr>PowerPoint 프레젠테이션</vt:lpstr>
      <vt:lpstr>(공통) 화면설계서 문서 정의</vt:lpstr>
      <vt:lpstr>PowerPoint 프레젠테이션</vt:lpstr>
      <vt:lpstr>고객센터</vt:lpstr>
      <vt:lpstr>FAQ</vt:lpstr>
      <vt:lpstr>PowerPoint 프레젠테이션</vt:lpstr>
      <vt:lpstr>공지사항</vt:lpstr>
      <vt:lpstr>PowerPoint 프레젠테이션</vt:lpstr>
      <vt:lpstr>PowerPoint 프레젠테이션</vt:lpstr>
      <vt:lpstr>1:1 문의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ParkSunMi</dc:creator>
  <cp:lastModifiedBy>MIRAEINT 001</cp:lastModifiedBy>
  <cp:revision>657</cp:revision>
  <dcterms:created xsi:type="dcterms:W3CDTF">2019-05-29T05:36:22Z</dcterms:created>
  <dcterms:modified xsi:type="dcterms:W3CDTF">2024-05-14T08:52:08Z</dcterms:modified>
</cp:coreProperties>
</file>