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Fira Code"/>
      <p:regular r:id="rId39"/>
      <p:bold r:id="rId40"/>
    </p:embeddedFont>
    <p:embeddedFont>
      <p:font typeface="Ex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kAAFuw/eukxYPGnD6g6SlTFI/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Code-bold.fntdata"/><Relationship Id="rId20" Type="http://schemas.openxmlformats.org/officeDocument/2006/relationships/slide" Target="slides/slide15.xml"/><Relationship Id="rId42" Type="http://schemas.openxmlformats.org/officeDocument/2006/relationships/font" Target="fonts/Exo-bold.fntdata"/><Relationship Id="rId41" Type="http://schemas.openxmlformats.org/officeDocument/2006/relationships/font" Target="fonts/Exo-regular.fntdata"/><Relationship Id="rId22" Type="http://schemas.openxmlformats.org/officeDocument/2006/relationships/slide" Target="slides/slide17.xml"/><Relationship Id="rId44" Type="http://schemas.openxmlformats.org/officeDocument/2006/relationships/font" Target="fonts/Exo-boldItalic.fntdata"/><Relationship Id="rId21" Type="http://schemas.openxmlformats.org/officeDocument/2006/relationships/slide" Target="slides/slide16.xml"/><Relationship Id="rId43" Type="http://schemas.openxmlformats.org/officeDocument/2006/relationships/font" Target="fonts/Ex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FiraCode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qU1_eLe9dTM_91NepbdsSd8Ac-Z7mKl_/view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6IhbxuIxPm14pbqyDFdzS0mYVYO1sqOe/view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DEe6DePA3qHGDXJpn62GdWBDlhPFsTPy/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uwAj6FkCCtn5n4o_qzvOCNcpTM1Rysad/view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-JK_diFDQ0Jg9cYHx7NS0HwkT93MciR/view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5AmGwNI24gHOeyLd81nkUtgFSjD9b8qS/view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8oEPCOD_r1poKLF6yZb7UB-I-DlwcC_c/view" TargetMode="External"/><Relationship Id="rId6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ardadfar.github.io/Scotty3D-Cpp-Help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mu-graphics.github.io/Scotty3D/meshedit/loc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MeshEdit Lab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Manipulate Shape!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Flip Edge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433200" y="1037725"/>
            <a:ext cx="481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716250" y="445025"/>
            <a:ext cx="2997326" cy="196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5731089" y="2490525"/>
            <a:ext cx="2972400" cy="19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3229" l="68399" r="17888" t="88279"/>
          <a:stretch/>
        </p:blipFill>
        <p:spPr>
          <a:xfrm>
            <a:off x="6832102" y="4454120"/>
            <a:ext cx="817305" cy="165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0"/>
          <p:cNvGrpSpPr/>
          <p:nvPr/>
        </p:nvGrpSpPr>
        <p:grpSpPr>
          <a:xfrm>
            <a:off x="5693569" y="2517613"/>
            <a:ext cx="3094035" cy="1874824"/>
            <a:chOff x="5015672" y="1298038"/>
            <a:chExt cx="3587703" cy="2173961"/>
          </a:xfrm>
        </p:grpSpPr>
        <p:sp>
          <p:nvSpPr>
            <p:cNvPr id="195" name="Google Shape;195;p10"/>
            <p:cNvSpPr/>
            <p:nvPr/>
          </p:nvSpPr>
          <p:spPr>
            <a:xfrm>
              <a:off x="8244570" y="2342063"/>
              <a:ext cx="73800" cy="79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10"/>
            <p:cNvCxnSpPr>
              <a:stCxn id="197" idx="7"/>
              <a:endCxn id="198" idx="2"/>
            </p:cNvCxnSpPr>
            <p:nvPr/>
          </p:nvCxnSpPr>
          <p:spPr>
            <a:xfrm flipH="1" rot="10800000">
              <a:off x="5319760" y="1518250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0"/>
            <p:cNvCxnSpPr>
              <a:stCxn id="197" idx="5"/>
              <a:endCxn id="200" idx="2"/>
            </p:cNvCxnSpPr>
            <p:nvPr/>
          </p:nvCxnSpPr>
          <p:spPr>
            <a:xfrm>
              <a:off x="5319760" y="2410177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10"/>
            <p:cNvSpPr/>
            <p:nvPr/>
          </p:nvSpPr>
          <p:spPr>
            <a:xfrm>
              <a:off x="5256768" y="2342063"/>
              <a:ext cx="73800" cy="79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6750669" y="3205744"/>
              <a:ext cx="73800" cy="79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6750669" y="1478382"/>
              <a:ext cx="73800" cy="79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10"/>
            <p:cNvGrpSpPr/>
            <p:nvPr/>
          </p:nvGrpSpPr>
          <p:grpSpPr>
            <a:xfrm>
              <a:off x="5832762" y="1771641"/>
              <a:ext cx="405039" cy="328556"/>
              <a:chOff x="1092825" y="1486813"/>
              <a:chExt cx="309900" cy="231900"/>
            </a:xfrm>
          </p:grpSpPr>
          <p:sp>
            <p:nvSpPr>
              <p:cNvPr id="202" name="Google Shape;202;p10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0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e4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04" name="Google Shape;204;p10"/>
            <p:cNvGrpSpPr/>
            <p:nvPr/>
          </p:nvGrpSpPr>
          <p:grpSpPr>
            <a:xfrm>
              <a:off x="5796715" y="1843027"/>
              <a:ext cx="571566" cy="334172"/>
              <a:chOff x="911400" y="1885250"/>
              <a:chExt cx="803100" cy="418500"/>
            </a:xfrm>
          </p:grpSpPr>
          <p:cxnSp>
            <p:nvCxnSpPr>
              <p:cNvPr id="205" name="Google Shape;205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0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7" name="Google Shape;207;p10"/>
            <p:cNvSpPr txBox="1"/>
            <p:nvPr/>
          </p:nvSpPr>
          <p:spPr>
            <a:xfrm>
              <a:off x="5967645" y="1956233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h1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8" name="Google Shape;208;p10"/>
            <p:cNvCxnSpPr>
              <a:stCxn id="198" idx="6"/>
              <a:endCxn id="195" idx="1"/>
            </p:cNvCxnSpPr>
            <p:nvPr/>
          </p:nvCxnSpPr>
          <p:spPr>
            <a:xfrm>
              <a:off x="6824469" y="1518282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0"/>
            <p:cNvCxnSpPr>
              <a:stCxn id="195" idx="3"/>
              <a:endCxn id="200" idx="6"/>
            </p:cNvCxnSpPr>
            <p:nvPr/>
          </p:nvCxnSpPr>
          <p:spPr>
            <a:xfrm flipH="1">
              <a:off x="6824378" y="2410177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0" name="Google Shape;210;p10"/>
            <p:cNvGrpSpPr/>
            <p:nvPr/>
          </p:nvGrpSpPr>
          <p:grpSpPr>
            <a:xfrm>
              <a:off x="7299086" y="1771641"/>
              <a:ext cx="405039" cy="328556"/>
              <a:chOff x="1092825" y="1486813"/>
              <a:chExt cx="309900" cy="231900"/>
            </a:xfrm>
          </p:grpSpPr>
          <p:sp>
            <p:nvSpPr>
              <p:cNvPr id="211" name="Google Shape;211;p10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0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e1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3" name="Google Shape;213;p10"/>
            <p:cNvGrpSpPr/>
            <p:nvPr/>
          </p:nvGrpSpPr>
          <p:grpSpPr>
            <a:xfrm>
              <a:off x="7337446" y="2663800"/>
              <a:ext cx="405039" cy="328556"/>
              <a:chOff x="1092825" y="1486813"/>
              <a:chExt cx="309900" cy="231900"/>
            </a:xfrm>
          </p:grpSpPr>
          <p:sp>
            <p:nvSpPr>
              <p:cNvPr id="214" name="Google Shape;214;p10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0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e2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6" name="Google Shape;216;p10"/>
            <p:cNvGrpSpPr/>
            <p:nvPr/>
          </p:nvGrpSpPr>
          <p:grpSpPr>
            <a:xfrm>
              <a:off x="5832762" y="2663800"/>
              <a:ext cx="405039" cy="328556"/>
              <a:chOff x="1092825" y="1486813"/>
              <a:chExt cx="309900" cy="231900"/>
            </a:xfrm>
          </p:grpSpPr>
          <p:sp>
            <p:nvSpPr>
              <p:cNvPr id="217" name="Google Shape;217;p10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0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e3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9" name="Google Shape;219;p10"/>
            <p:cNvGrpSpPr/>
            <p:nvPr/>
          </p:nvGrpSpPr>
          <p:grpSpPr>
            <a:xfrm flipH="1" rot="-294519">
              <a:off x="7212246" y="1825042"/>
              <a:ext cx="548118" cy="369402"/>
              <a:chOff x="911400" y="1885250"/>
              <a:chExt cx="803100" cy="414900"/>
            </a:xfrm>
          </p:grpSpPr>
          <p:cxnSp>
            <p:nvCxnSpPr>
              <p:cNvPr id="220" name="Google Shape;220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0"/>
              <p:cNvCxnSpPr/>
              <p:nvPr/>
            </p:nvCxnSpPr>
            <p:spPr>
              <a:xfrm flipH="1" rot="10565306">
                <a:off x="1673385" y="1888408"/>
                <a:ext cx="35182" cy="662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2" name="Google Shape;222;p10"/>
            <p:cNvGrpSpPr/>
            <p:nvPr/>
          </p:nvGrpSpPr>
          <p:grpSpPr>
            <a:xfrm>
              <a:off x="5796607" y="2559135"/>
              <a:ext cx="603403" cy="439986"/>
              <a:chOff x="1061713" y="2196148"/>
              <a:chExt cx="585601" cy="393900"/>
            </a:xfrm>
          </p:grpSpPr>
          <p:cxnSp>
            <p:nvCxnSpPr>
              <p:cNvPr id="223" name="Google Shape;223;p10"/>
              <p:cNvCxnSpPr/>
              <p:nvPr/>
            </p:nvCxnSpPr>
            <p:spPr>
              <a:xfrm rot="-267312">
                <a:off x="1074518" y="2217367"/>
                <a:ext cx="559992" cy="3514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0"/>
              <p:cNvCxnSpPr/>
              <p:nvPr/>
            </p:nvCxnSpPr>
            <p:spPr>
              <a:xfrm>
                <a:off x="1622690" y="2496947"/>
                <a:ext cx="24600" cy="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5" name="Google Shape;225;p10"/>
            <p:cNvSpPr txBox="1"/>
            <p:nvPr/>
          </p:nvSpPr>
          <p:spPr>
            <a:xfrm>
              <a:off x="5963007" y="2515758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h2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" name="Google Shape;226;p10"/>
            <p:cNvSpPr txBox="1"/>
            <p:nvPr/>
          </p:nvSpPr>
          <p:spPr>
            <a:xfrm>
              <a:off x="7261052" y="1919715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h5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7289689" y="2515753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h4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28" name="Google Shape;228;p10"/>
            <p:cNvGrpSpPr/>
            <p:nvPr/>
          </p:nvGrpSpPr>
          <p:grpSpPr>
            <a:xfrm rot="10800000">
              <a:off x="7206359" y="2597599"/>
              <a:ext cx="571566" cy="334172"/>
              <a:chOff x="911400" y="1885250"/>
              <a:chExt cx="803100" cy="418500"/>
            </a:xfrm>
          </p:grpSpPr>
          <p:cxnSp>
            <p:nvCxnSpPr>
              <p:cNvPr id="229" name="Google Shape;229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0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1" name="Google Shape;231;p10"/>
            <p:cNvCxnSpPr>
              <a:stCxn id="197" idx="6"/>
              <a:endCxn id="195" idx="2"/>
            </p:cNvCxnSpPr>
            <p:nvPr/>
          </p:nvCxnSpPr>
          <p:spPr>
            <a:xfrm>
              <a:off x="5330568" y="2381963"/>
              <a:ext cx="2913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2" name="Google Shape;232;p10"/>
            <p:cNvGrpSpPr/>
            <p:nvPr/>
          </p:nvGrpSpPr>
          <p:grpSpPr>
            <a:xfrm>
              <a:off x="6583895" y="2217721"/>
              <a:ext cx="405039" cy="328556"/>
              <a:chOff x="1092825" y="1486813"/>
              <a:chExt cx="309900" cy="231900"/>
            </a:xfrm>
          </p:grpSpPr>
          <p:sp>
            <p:nvSpPr>
              <p:cNvPr id="233" name="Google Shape;233;p10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0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e0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35" name="Google Shape;235;p10"/>
            <p:cNvGrpSpPr/>
            <p:nvPr/>
          </p:nvGrpSpPr>
          <p:grpSpPr>
            <a:xfrm rot="-8996015">
              <a:off x="6494069" y="2148504"/>
              <a:ext cx="580440" cy="327421"/>
              <a:chOff x="911400" y="1885250"/>
              <a:chExt cx="803100" cy="418500"/>
            </a:xfrm>
          </p:grpSpPr>
          <p:cxnSp>
            <p:nvCxnSpPr>
              <p:cNvPr id="236" name="Google Shape;236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0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8" name="Google Shape;238;p10"/>
            <p:cNvGrpSpPr/>
            <p:nvPr/>
          </p:nvGrpSpPr>
          <p:grpSpPr>
            <a:xfrm rot="1787231">
              <a:off x="6494028" y="2289169"/>
              <a:ext cx="580202" cy="327509"/>
              <a:chOff x="911400" y="1885250"/>
              <a:chExt cx="803100" cy="418500"/>
            </a:xfrm>
          </p:grpSpPr>
          <p:cxnSp>
            <p:nvCxnSpPr>
              <p:cNvPr id="239" name="Google Shape;239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10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1" name="Google Shape;241;p10"/>
            <p:cNvSpPr txBox="1"/>
            <p:nvPr/>
          </p:nvSpPr>
          <p:spPr>
            <a:xfrm>
              <a:off x="6603326" y="2448973"/>
              <a:ext cx="3618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h3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6603326" y="2122967"/>
              <a:ext cx="3618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h0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6603326" y="1815061"/>
              <a:ext cx="3618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f0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6603326" y="2756879"/>
              <a:ext cx="3618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f1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45" name="Google Shape;245;p10"/>
            <p:cNvGrpSpPr/>
            <p:nvPr/>
          </p:nvGrpSpPr>
          <p:grpSpPr>
            <a:xfrm>
              <a:off x="7244977" y="1651840"/>
              <a:ext cx="603403" cy="439986"/>
              <a:chOff x="1061713" y="2196148"/>
              <a:chExt cx="585601" cy="393900"/>
            </a:xfrm>
          </p:grpSpPr>
          <p:cxnSp>
            <p:nvCxnSpPr>
              <p:cNvPr id="246" name="Google Shape;246;p10"/>
              <p:cNvCxnSpPr/>
              <p:nvPr/>
            </p:nvCxnSpPr>
            <p:spPr>
              <a:xfrm rot="-267312">
                <a:off x="1074518" y="2217367"/>
                <a:ext cx="559992" cy="3514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0"/>
              <p:cNvCxnSpPr/>
              <p:nvPr/>
            </p:nvCxnSpPr>
            <p:spPr>
              <a:xfrm>
                <a:off x="1619142" y="2494073"/>
                <a:ext cx="24600" cy="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8" name="Google Shape;248;p10"/>
            <p:cNvSpPr txBox="1"/>
            <p:nvPr/>
          </p:nvSpPr>
          <p:spPr>
            <a:xfrm>
              <a:off x="7439770" y="1627741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h9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9" name="Google Shape;249;p10"/>
            <p:cNvSpPr txBox="1"/>
            <p:nvPr/>
          </p:nvSpPr>
          <p:spPr>
            <a:xfrm>
              <a:off x="7509296" y="2816022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h8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50" name="Google Shape;250;p10"/>
            <p:cNvGrpSpPr/>
            <p:nvPr/>
          </p:nvGrpSpPr>
          <p:grpSpPr>
            <a:xfrm rot="10800000">
              <a:off x="7310996" y="2724485"/>
              <a:ext cx="571566" cy="334160"/>
              <a:chOff x="911400" y="1881665"/>
              <a:chExt cx="803100" cy="418485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>
                <a:off x="1648189" y="1881665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3" name="Google Shape;253;p10"/>
            <p:cNvGrpSpPr/>
            <p:nvPr/>
          </p:nvGrpSpPr>
          <p:grpSpPr>
            <a:xfrm>
              <a:off x="5702381" y="1694638"/>
              <a:ext cx="571566" cy="334174"/>
              <a:chOff x="911400" y="1881647"/>
              <a:chExt cx="803100" cy="418503"/>
            </a:xfrm>
          </p:grpSpPr>
          <p:cxnSp>
            <p:nvCxnSpPr>
              <p:cNvPr id="254" name="Google Shape;254;p10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0"/>
              <p:cNvCxnSpPr/>
              <p:nvPr/>
            </p:nvCxnSpPr>
            <p:spPr>
              <a:xfrm>
                <a:off x="1648189" y="1881647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6" name="Google Shape;256;p10"/>
            <p:cNvSpPr txBox="1"/>
            <p:nvPr/>
          </p:nvSpPr>
          <p:spPr>
            <a:xfrm>
              <a:off x="5832785" y="1612770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h6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57" name="Google Shape;257;p10"/>
            <p:cNvGrpSpPr/>
            <p:nvPr/>
          </p:nvGrpSpPr>
          <p:grpSpPr>
            <a:xfrm>
              <a:off x="5702300" y="2706839"/>
              <a:ext cx="603403" cy="439986"/>
              <a:chOff x="1061713" y="2196148"/>
              <a:chExt cx="585601" cy="393900"/>
            </a:xfrm>
          </p:grpSpPr>
          <p:cxnSp>
            <p:nvCxnSpPr>
              <p:cNvPr id="258" name="Google Shape;258;p10"/>
              <p:cNvCxnSpPr/>
              <p:nvPr/>
            </p:nvCxnSpPr>
            <p:spPr>
              <a:xfrm rot="-267312">
                <a:off x="1074518" y="2217367"/>
                <a:ext cx="559992" cy="3514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1061715" y="2236210"/>
                <a:ext cx="24600" cy="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0" name="Google Shape;260;p10"/>
            <p:cNvSpPr txBox="1"/>
            <p:nvPr/>
          </p:nvSpPr>
          <p:spPr>
            <a:xfrm>
              <a:off x="5818308" y="2841946"/>
              <a:ext cx="339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h7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8263775" y="2286013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2" name="Google Shape;262;p10"/>
            <p:cNvSpPr txBox="1"/>
            <p:nvPr/>
          </p:nvSpPr>
          <p:spPr>
            <a:xfrm>
              <a:off x="5015672" y="2286013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v3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" name="Google Shape;263;p10"/>
            <p:cNvSpPr txBox="1"/>
            <p:nvPr/>
          </p:nvSpPr>
          <p:spPr>
            <a:xfrm>
              <a:off x="6649318" y="3279999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v0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" name="Google Shape;264;p10"/>
            <p:cNvSpPr txBox="1"/>
            <p:nvPr/>
          </p:nvSpPr>
          <p:spPr>
            <a:xfrm>
              <a:off x="6639723" y="1298038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265" name="Google Shape;265;p10" title="flipedge.mov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200" y="1031425"/>
            <a:ext cx="4710300" cy="35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Collapse Edge 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71" name="Google Shape;271;p11" title="collapse_1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49600"/>
            <a:ext cx="4224450" cy="31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 title="collapse_2.mov">
            <a:hlinkClick r:id="rId5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249600"/>
            <a:ext cx="4224409" cy="31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Erase Edge 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5065500" y="1286113"/>
            <a:ext cx="39345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unfriendly but legal geometry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2" title="edge_erase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375" y="1680913"/>
            <a:ext cx="2352127" cy="28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Crazy Geometry</a:t>
            </a:r>
            <a:endParaRPr/>
          </a:p>
        </p:txBody>
      </p:sp>
      <p:pic>
        <p:nvPicPr>
          <p:cNvPr id="286" name="Google Shape;286;p13" title="bevel weird face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52325"/>
            <a:ext cx="4539074" cy="3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 txBox="1"/>
          <p:nvPr/>
        </p:nvSpPr>
        <p:spPr>
          <a:xfrm>
            <a:off x="5519850" y="3331425"/>
            <a:ext cx="459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5227125" y="3805350"/>
            <a:ext cx="15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5129550" y="3331425"/>
            <a:ext cx="40146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not like this! You probably don’t want to bevel a face like this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5031975" y="1017725"/>
            <a:ext cx="48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you should try to “fail gracefully”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Beveling </a:t>
            </a:r>
            <a:endParaRPr/>
          </a:p>
        </p:txBody>
      </p:sp>
      <p:pic>
        <p:nvPicPr>
          <p:cNvPr id="296" name="Google Shape;296;p14" title="bevel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70925"/>
            <a:ext cx="3972625" cy="29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 title="bevel_vertex.mov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2200" y="1370925"/>
            <a:ext cx="3730094" cy="29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Bevel Face 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311700" y="1106425"/>
            <a:ext cx="7945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std::optional&lt;FaceRef&gt;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bevel_face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(FaceRef edge);</a:t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Halfedge_Mesh::bevel_face_positions</a:t>
            </a:r>
            <a:r>
              <a:rPr b="0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(const std::vector&lt;Vec3&gt;&amp; start_positions,</a:t>
            </a:r>
            <a:endParaRPr b="0" i="0" sz="115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                  FaceRef face, float tangent, float normal);</a:t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311700" y="2031300"/>
            <a:ext cx="2958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bevel_face_positions: normal and tangent offset gives you an absolute offset relative to the start positions, not a delta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900" y="2212825"/>
            <a:ext cx="5191475" cy="1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Helpful functions: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	Edge::center()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	Edge::normal()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	Face::center()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	Face::normal()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	…...and more, see src/geometry/halfedge.h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490250" y="450150"/>
            <a:ext cx="7172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Part 2: Global Operations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Global Operations: Triangulation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077125" y="4553625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triangulate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00" y="1243900"/>
            <a:ext cx="2937823" cy="294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625" y="1243900"/>
            <a:ext cx="3048429" cy="294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324" name="Google Shape;324;p18"/>
          <p:cNvSpPr/>
          <p:nvPr/>
        </p:nvSpPr>
        <p:spPr>
          <a:xfrm>
            <a:off x="4294775" y="2499413"/>
            <a:ext cx="498300" cy="4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Global Operations: Linear Subdivision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1105200" y="4539600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linear_subdivide_positions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00" y="1243900"/>
            <a:ext cx="2937823" cy="294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332" name="Google Shape;332;p19"/>
          <p:cNvSpPr/>
          <p:nvPr/>
        </p:nvSpPr>
        <p:spPr>
          <a:xfrm>
            <a:off x="4294775" y="2499413"/>
            <a:ext cx="498300" cy="4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925" y="1243900"/>
            <a:ext cx="3121058" cy="294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1313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“I hate meshes. I cannot believe how hard this is. Geometry is hard.”</a:t>
            </a:r>
            <a:endParaRPr sz="30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200">
              <a:solidFill>
                <a:srgbClr val="1417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solidFill>
                  <a:srgbClr val="14171A"/>
                </a:solidFill>
                <a:latin typeface="Roboto"/>
                <a:ea typeface="Roboto"/>
                <a:cs typeface="Roboto"/>
                <a:sym typeface="Roboto"/>
              </a:rPr>
              <a:t>— David Baraff, Senior Research Scientist, Pixar Animation Studios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Global Operations: Catmull-Clark Subdivision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1283375" y="4539600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catmullclark_subdivide_positions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40" name="Google Shape;3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0" y="1232487"/>
            <a:ext cx="1545750" cy="154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41" name="Google Shape;3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500" y="1232500"/>
            <a:ext cx="1840137" cy="154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8975" y="1232500"/>
            <a:ext cx="1847817" cy="154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43" name="Google Shape;34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9351" y="1232499"/>
            <a:ext cx="2061398" cy="154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311700" y="2996850"/>
            <a:ext cx="85206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implement: computing position for each new vertex. Each new vertex comes from a old vertex, face, or edge.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Provided: Using your positions to construct the subdivided mesh.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Optional Global Operations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1 (required) or more (extra credit) of the following global ops: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Loop Subdivision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Isotropic Remeshing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Mesh Simplification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three are for triangle meshes only.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Global Operations: Loop Subdivision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1105200" y="4539600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loop_subdivide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4294775" y="2499413"/>
            <a:ext cx="498300" cy="4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00" y="1222500"/>
            <a:ext cx="2550675" cy="29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59" name="Google Shape;3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875" y="1212300"/>
            <a:ext cx="2348128" cy="3008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Global Operations: Simplification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105200" y="4539600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simplify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4294775" y="2499413"/>
            <a:ext cx="498300" cy="4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00" y="1222500"/>
            <a:ext cx="2550675" cy="29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68" name="Google Shape;3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1975" y="1189787"/>
            <a:ext cx="2352585" cy="305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Global Operations: Isotropic Remeshing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1105200" y="4539600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b="1" i="0" lang="en" sz="115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isotropic_remesh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4294775" y="2499413"/>
            <a:ext cx="498300" cy="4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00" y="1222500"/>
            <a:ext cx="2550675" cy="29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1975" y="1222500"/>
            <a:ext cx="2473739" cy="29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490250" y="450150"/>
            <a:ext cx="7172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Meshes in Scotty3D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/>
              <a:t>Scotty3D C++ Reference: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https://cardadfar.github.io/Scotty3D-Cpp-Help/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Codebase: Halfedge_Mesh 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8" name="Google Shape;388;p26"/>
          <p:cNvSpPr txBox="1"/>
          <p:nvPr>
            <p:ph idx="1" type="body"/>
          </p:nvPr>
        </p:nvSpPr>
        <p:spPr>
          <a:xfrm>
            <a:off x="311700" y="1152475"/>
            <a:ext cx="8520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class for MeshEdit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are stored in doubly linked std::list&lt;&gt;s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boundary faces separately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2052325" y="2325150"/>
            <a:ext cx="6174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2052325" y="2981050"/>
            <a:ext cx="687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2052325" y="3636950"/>
            <a:ext cx="687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2052325" y="4266525"/>
            <a:ext cx="9963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3532925" y="23778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4611575" y="23778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532925" y="30337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4611575" y="30337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3532925" y="36896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4611575" y="36896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3532925" y="43455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611575" y="43455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5690225" y="43455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6768875" y="43455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2757525" y="2486550"/>
            <a:ext cx="6876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2792625" y="3175813"/>
            <a:ext cx="6876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2792625" y="3798350"/>
            <a:ext cx="6876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3116500" y="4454250"/>
            <a:ext cx="3228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3946925" y="2519125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3924950" y="315880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908425" y="381470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3924950" y="447060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5003600" y="447060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6082250" y="448695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Codebase: Mesh Elements as Iterators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8" name="Google Shape;418;p27"/>
          <p:cNvSpPr txBox="1"/>
          <p:nvPr>
            <p:ph idx="1" type="body"/>
          </p:nvPr>
        </p:nvSpPr>
        <p:spPr>
          <a:xfrm>
            <a:off x="339775" y="1135625"/>
            <a:ext cx="8520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std::list&lt;&gt; iterators are like pointers to nodes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refer to a mesh element by its iterator, which we rename as Ref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Each vertex, edge, and face contains a HalfedgeRef, and each halfedge contains a VertexRef, EdgeRef, FaceRef, and twin/next HalfedgeRefs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Lots of inter-list relationships! Be careful when deleting elements.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2052325" y="2678850"/>
            <a:ext cx="6174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2052325" y="3231825"/>
            <a:ext cx="687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2052325" y="3744050"/>
            <a:ext cx="6876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2052325" y="4287575"/>
            <a:ext cx="9963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3532925" y="27315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4611575" y="27315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3532925" y="3284475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4611575" y="3284475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532925" y="37967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4611575" y="379670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3532925" y="436655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611575" y="436655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690225" y="4366550"/>
            <a:ext cx="322800" cy="322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6768875" y="4366550"/>
            <a:ext cx="3228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757525" y="2840250"/>
            <a:ext cx="6876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792625" y="3426588"/>
            <a:ext cx="6876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2792625" y="3905450"/>
            <a:ext cx="6876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3116500" y="4475300"/>
            <a:ext cx="322800" cy="1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946925" y="2872825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3924950" y="3409575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3908425" y="392180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3924950" y="449165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5003600" y="449165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6082250" y="4508000"/>
            <a:ext cx="617400" cy="72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27"/>
          <p:cNvCxnSpPr>
            <a:stCxn id="431" idx="1"/>
            <a:endCxn id="428" idx="6"/>
          </p:cNvCxnSpPr>
          <p:nvPr/>
        </p:nvCxnSpPr>
        <p:spPr>
          <a:xfrm rot="10800000">
            <a:off x="4934398" y="3958123"/>
            <a:ext cx="8031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27"/>
          <p:cNvCxnSpPr>
            <a:stCxn id="431" idx="0"/>
            <a:endCxn id="426" idx="5"/>
          </p:cNvCxnSpPr>
          <p:nvPr/>
        </p:nvCxnSpPr>
        <p:spPr>
          <a:xfrm rot="10800000">
            <a:off x="4887125" y="3560150"/>
            <a:ext cx="964500" cy="8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7"/>
          <p:cNvCxnSpPr>
            <a:stCxn id="431" idx="7"/>
            <a:endCxn id="424" idx="5"/>
          </p:cNvCxnSpPr>
          <p:nvPr/>
        </p:nvCxnSpPr>
        <p:spPr>
          <a:xfrm rot="10800000">
            <a:off x="4886952" y="3007123"/>
            <a:ext cx="1078800" cy="14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27"/>
          <p:cNvCxnSpPr>
            <a:stCxn id="431" idx="5"/>
            <a:endCxn id="432" idx="3"/>
          </p:cNvCxnSpPr>
          <p:nvPr/>
        </p:nvCxnSpPr>
        <p:spPr>
          <a:xfrm>
            <a:off x="5965752" y="4642077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7"/>
          <p:cNvCxnSpPr>
            <a:stCxn id="431" idx="3"/>
            <a:endCxn id="430" idx="5"/>
          </p:cNvCxnSpPr>
          <p:nvPr/>
        </p:nvCxnSpPr>
        <p:spPr>
          <a:xfrm rot="10800000">
            <a:off x="4886998" y="4642077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Example: Computing vertex degree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1554300" y="1264050"/>
            <a:ext cx="60354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unsigned int </a:t>
            </a:r>
            <a:r>
              <a:rPr b="0" i="0" lang="en" sz="12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Halfedge_Mesh::degree</a:t>
            </a: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(Halfedge_Mesh::VertexRef v) {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Unsigned int d = 0;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HalfedgeRef h = v-&gt;halfedge();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do {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	d++;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	h = h-&gt;twin()-&gt;next();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} while (h != halfedge);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return d;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311700" y="3620800"/>
            <a:ext cx="85206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considerations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edge degree and face degree the same?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about boundary faces?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Codebase: Edge Cases &amp; Testing</a:t>
            </a:r>
            <a:endParaRPr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0" name="Google Shape;460;p29"/>
          <p:cNvSpPr txBox="1"/>
          <p:nvPr>
            <p:ph idx="1" type="body"/>
          </p:nvPr>
        </p:nvSpPr>
        <p:spPr>
          <a:xfrm>
            <a:off x="311700" y="3280050"/>
            <a:ext cx="85206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optional&lt;T&gt;: either a value of type T or std::nullopt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Halfedge_Mesh::validate() is called after every operation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detect if you produce invalid connectivity or bad vertex positions.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not detect </a:t>
            </a:r>
            <a:r>
              <a:rPr i="1" lang="en"/>
              <a:t>correct</a:t>
            </a:r>
            <a:r>
              <a:rPr lang="en"/>
              <a:t> connectivity.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crash if you have dangling references.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1554300" y="1187850"/>
            <a:ext cx="68520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std::optional&lt;Halfedge_Mesh::VertexRef&gt; </a:t>
            </a:r>
            <a:r>
              <a:rPr b="0" i="0" lang="en" sz="12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Halfedge_Mesh::collapse_edge</a:t>
            </a: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(Halfedge_Mesh::EdgeRef e) {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if (it doesn’t make sense to collapse e)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	return std::nullopt;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VertexRef new_vertex = /* collapse edge */;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	return new_vertex;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Conceptual: Halfedge Meshes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575400" y="4400950"/>
            <a:ext cx="80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Halfedge_Mesh 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{ class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Vertex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{}; class 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Edge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{}; class 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Face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{}; class 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Halfedge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{}; }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813" y="1193782"/>
            <a:ext cx="2464150" cy="28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4965788" y="1087388"/>
            <a:ext cx="28278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Vertex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Halfedge outgoing;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Halfedge one_side;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Halfedge from_inner_loop;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Halfedge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Vertex start_point;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Edge goes_along;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Face lives_in;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Halfedge twin;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Halfedge next;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Conceptual: Manifold Geometry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506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is contained in exactly two faces + the neighborhood of every vertex is flat.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halfedge mesh can </a:t>
            </a:r>
            <a:r>
              <a:rPr b="1" i="1" lang="en"/>
              <a:t>only </a:t>
            </a:r>
            <a:r>
              <a:rPr lang="en"/>
              <a:t>represent manifold geometry, so a valid mesh is </a:t>
            </a:r>
            <a:r>
              <a:rPr b="1" i="1" lang="en"/>
              <a:t>always </a:t>
            </a:r>
            <a:r>
              <a:rPr lang="en"/>
              <a:t>manifold.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when rendered with linear mesh elements (triangles), a valid mesh may appear to be non-manifold.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friend:</a:t>
            </a:r>
            <a:br>
              <a:rPr lang="en"/>
            </a:br>
            <a:r>
              <a:rPr lang="en" sz="115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std::string </a:t>
            </a:r>
            <a:r>
              <a:rPr b="1" lang="en" sz="115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Halfedge_Mesh::validate</a:t>
            </a:r>
            <a:r>
              <a:rPr lang="en" sz="115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();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196" y="422321"/>
            <a:ext cx="2559325" cy="316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6750" y="3738038"/>
            <a:ext cx="2188200" cy="98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Conceptual: Edge Cases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operations must maintain the validity of the mesh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not possible to perform the operation and remain valid, you should not perform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operations should never crash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operations should be user-friendly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result of the operation would be difficult to work with for the user, you should also not perform it (or change your strategy)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075" y="3098025"/>
            <a:ext cx="1958525" cy="16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927" y="3098025"/>
            <a:ext cx="1887823" cy="16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85" name="Google Shape;85;p5"/>
          <p:cNvSpPr txBox="1"/>
          <p:nvPr/>
        </p:nvSpPr>
        <p:spPr>
          <a:xfrm>
            <a:off x="1260250" y="3672250"/>
            <a:ext cx="1958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Collapse?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5349200" y="3672250"/>
            <a:ext cx="1958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90250" y="450150"/>
            <a:ext cx="7172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Part 1: Local Operations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hlink"/>
                </a:solidFill>
                <a:latin typeface="Exo"/>
                <a:ea typeface="Exo"/>
                <a:cs typeface="Exo"/>
                <a:sym typeface="Exo"/>
                <a:hlinkClick r:id="rId3"/>
              </a:rPr>
              <a:t>Local Operations</a:t>
            </a:r>
            <a:r>
              <a:rPr lang="en">
                <a:latin typeface="Exo"/>
                <a:ea typeface="Exo"/>
                <a:cs typeface="Exo"/>
                <a:sym typeface="Exo"/>
              </a:rPr>
              <a:t>: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017725"/>
            <a:ext cx="85206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Flip Edge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 Edge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Collapse Edge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Bevel Face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1 (required) or more (extra credit) of the following local ops: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Bevel Vertex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Bevel Edge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Erase Vertex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Erase Edge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Collapse Face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8" name="Google Shape;98;p7"/>
          <p:cNvSpPr txBox="1"/>
          <p:nvPr/>
        </p:nvSpPr>
        <p:spPr>
          <a:xfrm>
            <a:off x="3444725" y="4406875"/>
            <a:ext cx="569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*see meshedit.cpp for some very helpful comments ;^)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5120775" y="1660613"/>
            <a:ext cx="3511500" cy="230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Local Operations: Flip Edge 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4472813" y="2571750"/>
            <a:ext cx="554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283375" y="4539600"/>
            <a:ext cx="6933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std::optional&lt;EdgeRef&gt; </a:t>
            </a:r>
            <a:r>
              <a:rPr b="1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Halfedge_Mesh::flip_edge</a:t>
            </a:r>
            <a:r>
              <a:rPr b="0" i="0" lang="en" sz="1150" u="none" cap="none" strike="noStrik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(EdgeRef edge);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674800" y="1645002"/>
            <a:ext cx="3568775" cy="23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 b="3229" l="68399" r="17888" t="88279"/>
          <a:stretch/>
        </p:blipFill>
        <p:spPr>
          <a:xfrm>
            <a:off x="6421425" y="3980250"/>
            <a:ext cx="965500" cy="1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8"/>
          <p:cNvGrpSpPr/>
          <p:nvPr/>
        </p:nvGrpSpPr>
        <p:grpSpPr>
          <a:xfrm>
            <a:off x="5076597" y="1692648"/>
            <a:ext cx="3655152" cy="2214831"/>
            <a:chOff x="5015672" y="1298038"/>
            <a:chExt cx="3587703" cy="2173961"/>
          </a:xfrm>
        </p:grpSpPr>
        <p:sp>
          <p:nvSpPr>
            <p:cNvPr id="110" name="Google Shape;110;p8"/>
            <p:cNvSpPr/>
            <p:nvPr/>
          </p:nvSpPr>
          <p:spPr>
            <a:xfrm>
              <a:off x="8244570" y="2342063"/>
              <a:ext cx="73715" cy="7990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8"/>
            <p:cNvCxnSpPr>
              <a:stCxn id="112" idx="7"/>
              <a:endCxn id="113" idx="2"/>
            </p:cNvCxnSpPr>
            <p:nvPr/>
          </p:nvCxnSpPr>
          <p:spPr>
            <a:xfrm flipH="1" rot="10800000">
              <a:off x="5319688" y="1518265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8"/>
            <p:cNvCxnSpPr>
              <a:stCxn id="112" idx="5"/>
              <a:endCxn id="115" idx="2"/>
            </p:cNvCxnSpPr>
            <p:nvPr/>
          </p:nvCxnSpPr>
          <p:spPr>
            <a:xfrm>
              <a:off x="5319688" y="2410269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8"/>
            <p:cNvSpPr/>
            <p:nvPr/>
          </p:nvSpPr>
          <p:spPr>
            <a:xfrm>
              <a:off x="5256768" y="2342063"/>
              <a:ext cx="73715" cy="7990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750669" y="3205744"/>
              <a:ext cx="73715" cy="7990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750669" y="1478382"/>
              <a:ext cx="73800" cy="79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5832762" y="1771641"/>
              <a:ext cx="405039" cy="328556"/>
              <a:chOff x="1092825" y="1486813"/>
              <a:chExt cx="309900" cy="231900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e4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5796680" y="1843043"/>
              <a:ext cx="571535" cy="334176"/>
              <a:chOff x="911400" y="1885250"/>
              <a:chExt cx="803100" cy="418500"/>
            </a:xfrm>
          </p:grpSpPr>
          <p:cxnSp>
            <p:nvCxnSpPr>
              <p:cNvPr id="120" name="Google Shape;120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p8"/>
            <p:cNvSpPr txBox="1"/>
            <p:nvPr/>
          </p:nvSpPr>
          <p:spPr>
            <a:xfrm>
              <a:off x="5967645" y="1956233"/>
              <a:ext cx="405039" cy="328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h1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3" name="Google Shape;123;p8"/>
            <p:cNvCxnSpPr>
              <a:stCxn id="113" idx="6"/>
              <a:endCxn id="110" idx="1"/>
            </p:cNvCxnSpPr>
            <p:nvPr/>
          </p:nvCxnSpPr>
          <p:spPr>
            <a:xfrm>
              <a:off x="6824469" y="1518282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8"/>
            <p:cNvCxnSpPr>
              <a:stCxn id="110" idx="3"/>
              <a:endCxn id="115" idx="6"/>
            </p:cNvCxnSpPr>
            <p:nvPr/>
          </p:nvCxnSpPr>
          <p:spPr>
            <a:xfrm flipH="1">
              <a:off x="6824366" y="2410269"/>
              <a:ext cx="1431000" cy="83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5" name="Google Shape;125;p8"/>
            <p:cNvGrpSpPr/>
            <p:nvPr/>
          </p:nvGrpSpPr>
          <p:grpSpPr>
            <a:xfrm>
              <a:off x="7299086" y="1771641"/>
              <a:ext cx="405039" cy="328556"/>
              <a:chOff x="1092825" y="1486813"/>
              <a:chExt cx="309900" cy="23190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8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e1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>
              <a:off x="7337446" y="2663800"/>
              <a:ext cx="405039" cy="328556"/>
              <a:chOff x="1092825" y="1486813"/>
              <a:chExt cx="309900" cy="231900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8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e2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31" name="Google Shape;131;p8"/>
            <p:cNvGrpSpPr/>
            <p:nvPr/>
          </p:nvGrpSpPr>
          <p:grpSpPr>
            <a:xfrm>
              <a:off x="5832762" y="2663800"/>
              <a:ext cx="405039" cy="328556"/>
              <a:chOff x="1092825" y="1486813"/>
              <a:chExt cx="309900" cy="231900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e3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flipH="1" rot="-294366">
              <a:off x="7212251" y="1824911"/>
              <a:ext cx="548142" cy="369382"/>
              <a:chOff x="911400" y="1885250"/>
              <a:chExt cx="803100" cy="414900"/>
            </a:xfrm>
          </p:grpSpPr>
          <p:cxnSp>
            <p:nvCxnSpPr>
              <p:cNvPr id="135" name="Google Shape;135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8"/>
              <p:cNvCxnSpPr/>
              <p:nvPr/>
            </p:nvCxnSpPr>
            <p:spPr>
              <a:xfrm flipH="1" rot="10565306">
                <a:off x="1673385" y="1888408"/>
                <a:ext cx="35182" cy="662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7" name="Google Shape;137;p8"/>
            <p:cNvGrpSpPr/>
            <p:nvPr/>
          </p:nvGrpSpPr>
          <p:grpSpPr>
            <a:xfrm>
              <a:off x="5796633" y="2559027"/>
              <a:ext cx="603431" cy="440088"/>
              <a:chOff x="1061699" y="2196041"/>
              <a:chExt cx="585606" cy="393989"/>
            </a:xfrm>
          </p:grpSpPr>
          <p:cxnSp>
            <p:nvCxnSpPr>
              <p:cNvPr id="138" name="Google Shape;138;p8"/>
              <p:cNvCxnSpPr/>
              <p:nvPr/>
            </p:nvCxnSpPr>
            <p:spPr>
              <a:xfrm rot="-268007">
                <a:off x="1074534" y="2217311"/>
                <a:ext cx="559936" cy="3514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8"/>
              <p:cNvCxnSpPr/>
              <p:nvPr/>
            </p:nvCxnSpPr>
            <p:spPr>
              <a:xfrm>
                <a:off x="1622690" y="2496947"/>
                <a:ext cx="24600" cy="4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0" name="Google Shape;140;p8"/>
            <p:cNvSpPr txBox="1"/>
            <p:nvPr/>
          </p:nvSpPr>
          <p:spPr>
            <a:xfrm>
              <a:off x="5963007" y="2515758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h2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7261052" y="1919715"/>
              <a:ext cx="405039" cy="328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h5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7289689" y="2515753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h4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43" name="Google Shape;143;p8"/>
            <p:cNvGrpSpPr/>
            <p:nvPr/>
          </p:nvGrpSpPr>
          <p:grpSpPr>
            <a:xfrm rot="10800000">
              <a:off x="7206425" y="2597580"/>
              <a:ext cx="571535" cy="334176"/>
              <a:chOff x="911400" y="1885250"/>
              <a:chExt cx="803100" cy="418500"/>
            </a:xfrm>
          </p:grpSpPr>
          <p:cxnSp>
            <p:nvCxnSpPr>
              <p:cNvPr id="144" name="Google Shape;144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8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6" name="Google Shape;146;p8"/>
            <p:cNvCxnSpPr>
              <a:stCxn id="112" idx="6"/>
              <a:endCxn id="110" idx="2"/>
            </p:cNvCxnSpPr>
            <p:nvPr/>
          </p:nvCxnSpPr>
          <p:spPr>
            <a:xfrm>
              <a:off x="5330483" y="2382017"/>
              <a:ext cx="2914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7" name="Google Shape;147;p8"/>
            <p:cNvGrpSpPr/>
            <p:nvPr/>
          </p:nvGrpSpPr>
          <p:grpSpPr>
            <a:xfrm>
              <a:off x="6583895" y="2217721"/>
              <a:ext cx="405039" cy="328556"/>
              <a:chOff x="1092825" y="1486813"/>
              <a:chExt cx="309900" cy="231900"/>
            </a:xfrm>
          </p:grpSpPr>
          <p:sp>
            <p:nvSpPr>
              <p:cNvPr id="148" name="Google Shape;148;p8"/>
              <p:cNvSpPr/>
              <p:nvPr/>
            </p:nvSpPr>
            <p:spPr>
              <a:xfrm>
                <a:off x="1133925" y="1535563"/>
                <a:ext cx="227700" cy="134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8"/>
              <p:cNvSpPr txBox="1"/>
              <p:nvPr/>
            </p:nvSpPr>
            <p:spPr>
              <a:xfrm>
                <a:off x="1092825" y="1486813"/>
                <a:ext cx="309900" cy="2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/>
                    <a:ea typeface="Courier New"/>
                    <a:cs typeface="Courier New"/>
                    <a:sym typeface="Courier New"/>
                  </a:rPr>
                  <a:t>e0 </a:t>
                </a:r>
                <a:endParaRPr b="1" i="0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50" name="Google Shape;150;p8"/>
            <p:cNvGrpSpPr/>
            <p:nvPr/>
          </p:nvGrpSpPr>
          <p:grpSpPr>
            <a:xfrm rot="-8995947">
              <a:off x="6493935" y="2148369"/>
              <a:ext cx="580475" cy="327429"/>
              <a:chOff x="911400" y="1885250"/>
              <a:chExt cx="803100" cy="418500"/>
            </a:xfrm>
          </p:grpSpPr>
          <p:cxnSp>
            <p:nvCxnSpPr>
              <p:cNvPr id="151" name="Google Shape;151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53" name="Google Shape;153;p8"/>
            <p:cNvGrpSpPr/>
            <p:nvPr/>
          </p:nvGrpSpPr>
          <p:grpSpPr>
            <a:xfrm rot="1787205">
              <a:off x="6494076" y="2289107"/>
              <a:ext cx="580170" cy="327496"/>
              <a:chOff x="911400" y="1885250"/>
              <a:chExt cx="803100" cy="418500"/>
            </a:xfrm>
          </p:grpSpPr>
          <p:cxnSp>
            <p:nvCxnSpPr>
              <p:cNvPr id="154" name="Google Shape;154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>
                <a:off x="911400" y="2300150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6" name="Google Shape;156;p8"/>
            <p:cNvSpPr txBox="1"/>
            <p:nvPr/>
          </p:nvSpPr>
          <p:spPr>
            <a:xfrm>
              <a:off x="6603326" y="2448973"/>
              <a:ext cx="361908" cy="192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h3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8"/>
            <p:cNvSpPr txBox="1"/>
            <p:nvPr/>
          </p:nvSpPr>
          <p:spPr>
            <a:xfrm>
              <a:off x="6603326" y="2122967"/>
              <a:ext cx="361908" cy="192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h0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6603326" y="1815061"/>
              <a:ext cx="361908" cy="192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f0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" name="Google Shape;159;p8"/>
            <p:cNvSpPr txBox="1"/>
            <p:nvPr/>
          </p:nvSpPr>
          <p:spPr>
            <a:xfrm>
              <a:off x="6603326" y="2756879"/>
              <a:ext cx="361908" cy="192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f1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60" name="Google Shape;160;p8"/>
            <p:cNvGrpSpPr/>
            <p:nvPr/>
          </p:nvGrpSpPr>
          <p:grpSpPr>
            <a:xfrm>
              <a:off x="7245019" y="1651851"/>
              <a:ext cx="603426" cy="439988"/>
              <a:chOff x="1061713" y="2196148"/>
              <a:chExt cx="585601" cy="393900"/>
            </a:xfrm>
          </p:grpSpPr>
          <p:cxnSp>
            <p:nvCxnSpPr>
              <p:cNvPr id="161" name="Google Shape;161;p8"/>
              <p:cNvCxnSpPr/>
              <p:nvPr/>
            </p:nvCxnSpPr>
            <p:spPr>
              <a:xfrm rot="-267312">
                <a:off x="1074518" y="2217367"/>
                <a:ext cx="559992" cy="3514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8"/>
              <p:cNvCxnSpPr/>
              <p:nvPr/>
            </p:nvCxnSpPr>
            <p:spPr>
              <a:xfrm>
                <a:off x="1619142" y="2494073"/>
                <a:ext cx="24600" cy="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3" name="Google Shape;163;p8"/>
            <p:cNvSpPr txBox="1"/>
            <p:nvPr/>
          </p:nvSpPr>
          <p:spPr>
            <a:xfrm>
              <a:off x="7439770" y="1627741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h9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7509296" y="2816022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h8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65" name="Google Shape;165;p8"/>
            <p:cNvGrpSpPr/>
            <p:nvPr/>
          </p:nvGrpSpPr>
          <p:grpSpPr>
            <a:xfrm rot="10800000">
              <a:off x="7311062" y="2724465"/>
              <a:ext cx="571535" cy="334164"/>
              <a:chOff x="911400" y="1881665"/>
              <a:chExt cx="803100" cy="418485"/>
            </a:xfrm>
          </p:grpSpPr>
          <p:cxnSp>
            <p:nvCxnSpPr>
              <p:cNvPr id="166" name="Google Shape;166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8"/>
              <p:cNvCxnSpPr/>
              <p:nvPr/>
            </p:nvCxnSpPr>
            <p:spPr>
              <a:xfrm>
                <a:off x="1648189" y="1881665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8" name="Google Shape;168;p8"/>
            <p:cNvGrpSpPr/>
            <p:nvPr/>
          </p:nvGrpSpPr>
          <p:grpSpPr>
            <a:xfrm>
              <a:off x="5702346" y="1694654"/>
              <a:ext cx="571535" cy="334178"/>
              <a:chOff x="911400" y="1881647"/>
              <a:chExt cx="803100" cy="418503"/>
            </a:xfrm>
          </p:grpSpPr>
          <p:cxnSp>
            <p:nvCxnSpPr>
              <p:cNvPr id="169" name="Google Shape;169;p8"/>
              <p:cNvCxnSpPr/>
              <p:nvPr/>
            </p:nvCxnSpPr>
            <p:spPr>
              <a:xfrm flipH="1">
                <a:off x="911400" y="1885250"/>
                <a:ext cx="803100" cy="41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8"/>
              <p:cNvCxnSpPr/>
              <p:nvPr/>
            </p:nvCxnSpPr>
            <p:spPr>
              <a:xfrm>
                <a:off x="1648189" y="1881647"/>
                <a:ext cx="66300" cy="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1" name="Google Shape;171;p8"/>
            <p:cNvSpPr txBox="1"/>
            <p:nvPr/>
          </p:nvSpPr>
          <p:spPr>
            <a:xfrm>
              <a:off x="5832785" y="1612770"/>
              <a:ext cx="405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h6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172" name="Google Shape;172;p8"/>
            <p:cNvGrpSpPr/>
            <p:nvPr/>
          </p:nvGrpSpPr>
          <p:grpSpPr>
            <a:xfrm>
              <a:off x="5702341" y="2706851"/>
              <a:ext cx="603426" cy="439988"/>
              <a:chOff x="1061713" y="2196148"/>
              <a:chExt cx="585601" cy="393900"/>
            </a:xfrm>
          </p:grpSpPr>
          <p:cxnSp>
            <p:nvCxnSpPr>
              <p:cNvPr id="173" name="Google Shape;173;p8"/>
              <p:cNvCxnSpPr/>
              <p:nvPr/>
            </p:nvCxnSpPr>
            <p:spPr>
              <a:xfrm rot="-267312">
                <a:off x="1074518" y="2217367"/>
                <a:ext cx="559992" cy="3514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8"/>
              <p:cNvCxnSpPr/>
              <p:nvPr/>
            </p:nvCxnSpPr>
            <p:spPr>
              <a:xfrm>
                <a:off x="1061715" y="2236210"/>
                <a:ext cx="24600" cy="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5" name="Google Shape;175;p8"/>
            <p:cNvSpPr txBox="1"/>
            <p:nvPr/>
          </p:nvSpPr>
          <p:spPr>
            <a:xfrm>
              <a:off x="5818308" y="2841946"/>
              <a:ext cx="339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h7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8263775" y="2286013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5015672" y="2286013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v3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6649318" y="3279999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v0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6639723" y="1298038"/>
              <a:ext cx="339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b="1" i="0" sz="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PSA: 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diagrams on the documentation doesn’t faithfully represent all the cases! Think about different meshes and draw out some diagrams when  you are implementing meshedit. </a:t>
            </a:r>
            <a:endParaRPr sz="2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