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sldIdLst>
    <p:sldId id="256" r:id="rId2"/>
    <p:sldId id="280" r:id="rId3"/>
    <p:sldId id="281" r:id="rId4"/>
    <p:sldId id="282" r:id="rId5"/>
    <p:sldId id="278" r:id="rId6"/>
    <p:sldId id="279" r:id="rId7"/>
    <p:sldId id="283" r:id="rId8"/>
    <p:sldId id="284" r:id="rId9"/>
    <p:sldId id="285" r:id="rId10"/>
    <p:sldId id="286" r:id="rId11"/>
    <p:sldId id="287" r:id="rId12"/>
    <p:sldId id="257" r:id="rId13"/>
    <p:sldId id="288" r:id="rId14"/>
    <p:sldId id="289" r:id="rId15"/>
    <p:sldId id="290" r:id="rId16"/>
    <p:sldId id="291" r:id="rId17"/>
    <p:sldId id="258" r:id="rId18"/>
    <p:sldId id="292" r:id="rId19"/>
    <p:sldId id="293" r:id="rId20"/>
    <p:sldId id="294" r:id="rId21"/>
    <p:sldId id="295" r:id="rId22"/>
    <p:sldId id="296" r:id="rId23"/>
    <p:sldId id="259" r:id="rId24"/>
    <p:sldId id="297" r:id="rId25"/>
    <p:sldId id="298" r:id="rId26"/>
    <p:sldId id="299" r:id="rId27"/>
    <p:sldId id="272" r:id="rId28"/>
    <p:sldId id="260" r:id="rId29"/>
    <p:sldId id="300" r:id="rId30"/>
    <p:sldId id="301" r:id="rId31"/>
    <p:sldId id="302" r:id="rId32"/>
    <p:sldId id="303" r:id="rId33"/>
    <p:sldId id="261" r:id="rId34"/>
    <p:sldId id="304" r:id="rId35"/>
    <p:sldId id="305" r:id="rId36"/>
    <p:sldId id="306" r:id="rId37"/>
    <p:sldId id="307" r:id="rId38"/>
    <p:sldId id="262" r:id="rId39"/>
    <p:sldId id="308" r:id="rId40"/>
    <p:sldId id="309" r:id="rId41"/>
    <p:sldId id="310" r:id="rId42"/>
    <p:sldId id="263" r:id="rId43"/>
    <p:sldId id="264" r:id="rId44"/>
    <p:sldId id="265" r:id="rId45"/>
    <p:sldId id="266" r:id="rId46"/>
    <p:sldId id="267" r:id="rId47"/>
    <p:sldId id="268" r:id="rId48"/>
    <p:sldId id="269" r:id="rId49"/>
    <p:sldId id="270" r:id="rId50"/>
    <p:sldId id="271" r:id="rId51"/>
    <p:sldId id="273" r:id="rId52"/>
    <p:sldId id="274" r:id="rId53"/>
    <p:sldId id="27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0C12F3-1DF5-42B3-B83A-CB8C03A0F263}" type="datetimeFigureOut">
              <a:rPr lang="en-US" smtClean="0"/>
              <a:pPr/>
              <a:t>05/27/2015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B94DF-99FD-417C-A25C-9D227A471D7D}" type="slidenum">
              <a:rPr lang="en-US" smtClean="0"/>
              <a:pPr/>
              <a:t>‹#›</a:t>
            </a:fld>
            <a:endParaRPr lang="en-US"/>
          </a:p>
        </p:txBody>
      </p:sp>
    </p:spTree>
    <p:extLst>
      <p:ext uri="{BB962C8B-B14F-4D97-AF65-F5344CB8AC3E}">
        <p14:creationId xmlns:p14="http://schemas.microsoft.com/office/powerpoint/2010/main" val="381254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2B94DF-99FD-417C-A25C-9D227A471D7D}" type="slidenum">
              <a:rPr lang="en-US" smtClean="0"/>
              <a:pPr/>
              <a:t>6</a:t>
            </a:fld>
            <a:endParaRPr lang="en-US"/>
          </a:p>
        </p:txBody>
      </p:sp>
    </p:spTree>
    <p:extLst>
      <p:ext uri="{BB962C8B-B14F-4D97-AF65-F5344CB8AC3E}">
        <p14:creationId xmlns:p14="http://schemas.microsoft.com/office/powerpoint/2010/main" val="305973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2FEF5-0D88-403A-B5D6-3926AC0CBDB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2FEF5-0D88-403A-B5D6-3926AC0CBD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2FEF5-0D88-403A-B5D6-3926AC0CBD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27C89D-89A5-4895-B5CA-215C061BF382}" type="datetimeFigureOut">
              <a:rPr lang="en-US" smtClean="0"/>
              <a:pPr/>
              <a:t>05/27/2015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2FEF5-0D88-403A-B5D6-3926AC0CBDB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527C89D-89A5-4895-B5CA-215C061BF382}" type="datetimeFigureOut">
              <a:rPr lang="en-US" smtClean="0"/>
              <a:pPr/>
              <a:t>05/27/2015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5F2FEF5-0D88-403A-B5D6-3926AC0CBDB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527C89D-89A5-4895-B5CA-215C061BF382}" type="datetimeFigureOut">
              <a:rPr lang="en-US" smtClean="0"/>
              <a:pPr/>
              <a:t>05/27/2015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5F2FEF5-0D88-403A-B5D6-3926AC0CBD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Habits of Highly Effective People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6" name="Picture 8" descr="outthere2"/>
          <p:cNvPicPr>
            <a:picLocks noChangeAspect="1" noChangeArrowheads="1"/>
          </p:cNvPicPr>
          <p:nvPr/>
        </p:nvPicPr>
        <p:blipFill>
          <a:blip r:embed="rId2" cstate="print"/>
          <a:srcRect/>
          <a:stretch>
            <a:fillRect/>
          </a:stretch>
        </p:blipFill>
        <p:spPr bwMode="auto">
          <a:xfrm>
            <a:off x="0" y="-1179513"/>
            <a:ext cx="9188450" cy="13754101"/>
          </a:xfrm>
          <a:prstGeom prst="rect">
            <a:avLst/>
          </a:prstGeom>
          <a:noFill/>
        </p:spPr>
      </p:pic>
      <p:sp>
        <p:nvSpPr>
          <p:cNvPr id="32774" name="Text Box 6"/>
          <p:cNvSpPr txBox="1">
            <a:spLocks noChangeArrowheads="1"/>
          </p:cNvSpPr>
          <p:nvPr/>
        </p:nvSpPr>
        <p:spPr bwMode="auto">
          <a:xfrm>
            <a:off x="755650" y="404813"/>
            <a:ext cx="7993063" cy="1004887"/>
          </a:xfrm>
          <a:prstGeom prst="rect">
            <a:avLst/>
          </a:prstGeom>
          <a:noFill/>
          <a:ln w="9525">
            <a:noFill/>
            <a:miter lim="800000"/>
            <a:headEnd/>
            <a:tailEnd/>
          </a:ln>
          <a:effectLst/>
        </p:spPr>
        <p:txBody>
          <a:bodyPr>
            <a:spAutoFit/>
          </a:bodyPr>
          <a:lstStyle/>
          <a:p>
            <a:pPr algn="ctr">
              <a:spcBef>
                <a:spcPct val="50000"/>
              </a:spcBef>
            </a:pPr>
            <a:r>
              <a:rPr lang="nl-NL" sz="2400">
                <a:solidFill>
                  <a:schemeClr val="bg1"/>
                </a:solidFill>
                <a:latin typeface="Century" pitchFamily="18" charset="0"/>
              </a:rPr>
              <a:t>“Anytime we think the problem is </a:t>
            </a:r>
            <a:r>
              <a:rPr lang="nl-NL" sz="2400" b="1">
                <a:solidFill>
                  <a:schemeClr val="bg1"/>
                </a:solidFill>
                <a:latin typeface="Century" pitchFamily="18" charset="0"/>
              </a:rPr>
              <a:t>out there</a:t>
            </a:r>
            <a:r>
              <a:rPr lang="nl-NL" sz="2400">
                <a:solidFill>
                  <a:schemeClr val="bg1"/>
                </a:solidFill>
                <a:latin typeface="Century" pitchFamily="18" charset="0"/>
              </a:rPr>
              <a:t>, </a:t>
            </a:r>
          </a:p>
          <a:p>
            <a:pPr algn="ctr">
              <a:spcBef>
                <a:spcPct val="50000"/>
              </a:spcBef>
            </a:pPr>
            <a:r>
              <a:rPr lang="nl-NL" sz="2400">
                <a:solidFill>
                  <a:schemeClr val="bg1"/>
                </a:solidFill>
                <a:latin typeface="Century" pitchFamily="18" charset="0"/>
              </a:rPr>
              <a:t>that thought is the problem”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en-US"/>
          </a:p>
        </p:txBody>
      </p:sp>
      <p:sp>
        <p:nvSpPr>
          <p:cNvPr id="25603" name="Rectangle 3"/>
          <p:cNvSpPr>
            <a:spLocks noGrp="1" noChangeArrowheads="1"/>
          </p:cNvSpPr>
          <p:nvPr>
            <p:ph type="body" idx="1"/>
          </p:nvPr>
        </p:nvSpPr>
        <p:spPr/>
        <p:txBody>
          <a:bodyPr/>
          <a:lstStyle/>
          <a:p>
            <a:endParaRPr lang="en-US"/>
          </a:p>
        </p:txBody>
      </p:sp>
      <p:pic>
        <p:nvPicPr>
          <p:cNvPr id="25604" name="Picture 4" descr="choose"/>
          <p:cNvPicPr>
            <a:picLocks noChangeAspect="1" noChangeArrowheads="1"/>
          </p:cNvPicPr>
          <p:nvPr/>
        </p:nvPicPr>
        <p:blipFill>
          <a:blip r:embed="rId2" cstate="print"/>
          <a:srcRect/>
          <a:stretch>
            <a:fillRect/>
          </a:stretch>
        </p:blipFill>
        <p:spPr bwMode="auto">
          <a:xfrm>
            <a:off x="0" y="0"/>
            <a:ext cx="9193213" cy="9477375"/>
          </a:xfrm>
          <a:prstGeom prst="rect">
            <a:avLst/>
          </a:prstGeom>
          <a:noFill/>
        </p:spPr>
      </p:pic>
      <p:sp>
        <p:nvSpPr>
          <p:cNvPr id="25605" name="Text Box 5"/>
          <p:cNvSpPr txBox="1">
            <a:spLocks noChangeArrowheads="1"/>
          </p:cNvSpPr>
          <p:nvPr/>
        </p:nvSpPr>
        <p:spPr bwMode="auto">
          <a:xfrm>
            <a:off x="2124075" y="620713"/>
            <a:ext cx="6265863" cy="519112"/>
          </a:xfrm>
          <a:prstGeom prst="rect">
            <a:avLst/>
          </a:prstGeom>
          <a:noFill/>
          <a:ln w="9525">
            <a:noFill/>
            <a:miter lim="800000"/>
            <a:headEnd/>
            <a:tailEnd/>
          </a:ln>
          <a:effectLst/>
        </p:spPr>
        <p:txBody>
          <a:bodyPr>
            <a:spAutoFit/>
          </a:bodyPr>
          <a:lstStyle/>
          <a:p>
            <a:pPr>
              <a:spcBef>
                <a:spcPct val="50000"/>
              </a:spcBef>
            </a:pPr>
            <a:r>
              <a:rPr lang="nl-NL" sz="2800">
                <a:solidFill>
                  <a:schemeClr val="bg1"/>
                </a:solidFill>
                <a:latin typeface="Century" pitchFamily="18" charset="0"/>
              </a:rPr>
              <a:t>You can choose your language</a:t>
            </a:r>
          </a:p>
        </p:txBody>
      </p:sp>
      <p:sp>
        <p:nvSpPr>
          <p:cNvPr id="25606" name="Text Box 6"/>
          <p:cNvSpPr txBox="1">
            <a:spLocks noChangeArrowheads="1"/>
          </p:cNvSpPr>
          <p:nvPr/>
        </p:nvSpPr>
        <p:spPr bwMode="auto">
          <a:xfrm>
            <a:off x="1187450" y="1989138"/>
            <a:ext cx="1800225" cy="4081462"/>
          </a:xfrm>
          <a:prstGeom prst="rect">
            <a:avLst/>
          </a:prstGeom>
          <a:noFill/>
          <a:ln w="9525">
            <a:noFill/>
            <a:miter lim="800000"/>
            <a:headEnd/>
            <a:tailEnd/>
          </a:ln>
          <a:effectLst/>
        </p:spPr>
        <p:txBody>
          <a:bodyPr>
            <a:spAutoFit/>
          </a:bodyPr>
          <a:lstStyle/>
          <a:p>
            <a:pPr>
              <a:spcBef>
                <a:spcPct val="50000"/>
              </a:spcBef>
            </a:pPr>
            <a:r>
              <a:rPr lang="nl-NL" b="1">
                <a:latin typeface="Century" pitchFamily="18" charset="0"/>
              </a:rPr>
              <a:t>Reactive:</a:t>
            </a:r>
          </a:p>
          <a:p>
            <a:pPr>
              <a:spcBef>
                <a:spcPct val="50000"/>
              </a:spcBef>
            </a:pPr>
            <a:endParaRPr lang="nl-NL" b="1">
              <a:latin typeface="Century" pitchFamily="18" charset="0"/>
            </a:endParaRPr>
          </a:p>
          <a:p>
            <a:pPr>
              <a:spcBef>
                <a:spcPct val="50000"/>
              </a:spcBef>
            </a:pPr>
            <a:r>
              <a:rPr lang="nl-NL">
                <a:latin typeface="Century" pitchFamily="18" charset="0"/>
              </a:rPr>
              <a:t>I must</a:t>
            </a:r>
          </a:p>
          <a:p>
            <a:pPr>
              <a:spcBef>
                <a:spcPct val="50000"/>
              </a:spcBef>
            </a:pPr>
            <a:r>
              <a:rPr lang="nl-NL">
                <a:latin typeface="Century" pitchFamily="18" charset="0"/>
              </a:rPr>
              <a:t>If only</a:t>
            </a:r>
          </a:p>
          <a:p>
            <a:pPr>
              <a:spcBef>
                <a:spcPct val="50000"/>
              </a:spcBef>
            </a:pPr>
            <a:r>
              <a:rPr lang="nl-NL">
                <a:latin typeface="Century" pitchFamily="18" charset="0"/>
              </a:rPr>
              <a:t>They made me</a:t>
            </a:r>
          </a:p>
          <a:p>
            <a:pPr>
              <a:spcBef>
                <a:spcPct val="50000"/>
              </a:spcBef>
            </a:pPr>
            <a:r>
              <a:rPr lang="nl-NL">
                <a:latin typeface="Century" pitchFamily="18" charset="0"/>
              </a:rPr>
              <a:t>If I had</a:t>
            </a:r>
          </a:p>
          <a:p>
            <a:pPr>
              <a:spcBef>
                <a:spcPct val="50000"/>
              </a:spcBef>
            </a:pPr>
            <a:endParaRPr lang="nl-NL">
              <a:latin typeface="Century" pitchFamily="18" charset="0"/>
            </a:endParaRPr>
          </a:p>
          <a:p>
            <a:pPr>
              <a:spcBef>
                <a:spcPct val="50000"/>
              </a:spcBef>
            </a:pPr>
            <a:endParaRPr lang="nl-NL">
              <a:latin typeface="Century" pitchFamily="18" charset="0"/>
            </a:endParaRPr>
          </a:p>
          <a:p>
            <a:pPr>
              <a:spcBef>
                <a:spcPct val="50000"/>
              </a:spcBef>
            </a:pPr>
            <a:endParaRPr lang="nl-NL">
              <a:latin typeface="Century" pitchFamily="18" charset="0"/>
            </a:endParaRPr>
          </a:p>
          <a:p>
            <a:pPr>
              <a:spcBef>
                <a:spcPct val="50000"/>
              </a:spcBef>
            </a:pPr>
            <a:endParaRPr lang="nl-NL"/>
          </a:p>
        </p:txBody>
      </p:sp>
      <p:sp>
        <p:nvSpPr>
          <p:cNvPr id="25607" name="Text Box 7"/>
          <p:cNvSpPr txBox="1">
            <a:spLocks noChangeArrowheads="1"/>
          </p:cNvSpPr>
          <p:nvPr/>
        </p:nvSpPr>
        <p:spPr bwMode="auto">
          <a:xfrm>
            <a:off x="6227763" y="2039938"/>
            <a:ext cx="1728787" cy="2843212"/>
          </a:xfrm>
          <a:prstGeom prst="rect">
            <a:avLst/>
          </a:prstGeom>
          <a:noFill/>
          <a:ln w="9525">
            <a:noFill/>
            <a:miter lim="800000"/>
            <a:headEnd/>
            <a:tailEnd/>
          </a:ln>
          <a:effectLst/>
        </p:spPr>
        <p:txBody>
          <a:bodyPr>
            <a:spAutoFit/>
          </a:bodyPr>
          <a:lstStyle/>
          <a:p>
            <a:pPr>
              <a:spcBef>
                <a:spcPct val="50000"/>
              </a:spcBef>
            </a:pPr>
            <a:r>
              <a:rPr lang="nl-NL" b="1">
                <a:latin typeface="Century" pitchFamily="18" charset="0"/>
              </a:rPr>
              <a:t>Proactive:</a:t>
            </a:r>
          </a:p>
          <a:p>
            <a:pPr>
              <a:spcBef>
                <a:spcPct val="50000"/>
              </a:spcBef>
            </a:pPr>
            <a:endParaRPr lang="nl-NL" b="1">
              <a:latin typeface="Century" pitchFamily="18" charset="0"/>
            </a:endParaRPr>
          </a:p>
          <a:p>
            <a:pPr>
              <a:spcBef>
                <a:spcPct val="50000"/>
              </a:spcBef>
            </a:pPr>
            <a:r>
              <a:rPr lang="nl-NL">
                <a:latin typeface="Century" pitchFamily="18" charset="0"/>
              </a:rPr>
              <a:t>I prefer</a:t>
            </a:r>
          </a:p>
          <a:p>
            <a:pPr>
              <a:spcBef>
                <a:spcPct val="50000"/>
              </a:spcBef>
            </a:pPr>
            <a:r>
              <a:rPr lang="nl-NL">
                <a:latin typeface="Century" pitchFamily="18" charset="0"/>
              </a:rPr>
              <a:t>I will</a:t>
            </a:r>
          </a:p>
          <a:p>
            <a:pPr>
              <a:spcBef>
                <a:spcPct val="50000"/>
              </a:spcBef>
            </a:pPr>
            <a:r>
              <a:rPr lang="nl-NL">
                <a:latin typeface="Century" pitchFamily="18" charset="0"/>
              </a:rPr>
              <a:t>I choose</a:t>
            </a:r>
          </a:p>
          <a:p>
            <a:pPr>
              <a:spcBef>
                <a:spcPct val="50000"/>
              </a:spcBef>
            </a:pPr>
            <a:r>
              <a:rPr lang="nl-NL">
                <a:latin typeface="Century" pitchFamily="18" charset="0"/>
              </a:rPr>
              <a:t>I can be</a:t>
            </a:r>
          </a:p>
          <a:p>
            <a:pPr>
              <a:spcBef>
                <a:spcPct val="50000"/>
              </a:spcBef>
            </a:pPr>
            <a:endParaRPr lang="nl-NL">
              <a:latin typeface="Century"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1</a:t>
            </a:r>
            <a:endParaRPr lang="en-US" dirty="0"/>
          </a:p>
        </p:txBody>
      </p:sp>
      <p:graphicFrame>
        <p:nvGraphicFramePr>
          <p:cNvPr id="4" name="Table 3"/>
          <p:cNvGraphicFramePr>
            <a:graphicFrameLocks noGrp="1"/>
          </p:cNvGraphicFramePr>
          <p:nvPr/>
        </p:nvGraphicFramePr>
        <p:xfrm>
          <a:off x="152400" y="1524000"/>
          <a:ext cx="8839200" cy="5181600"/>
        </p:xfrm>
        <a:graphic>
          <a:graphicData uri="http://schemas.openxmlformats.org/drawingml/2006/table">
            <a:tbl>
              <a:tblPr firstRow="1" bandRow="1">
                <a:tableStyleId>{5C22544A-7EE6-4342-B048-85BDC9FD1C3A}</a:tableStyleId>
              </a:tblPr>
              <a:tblGrid>
                <a:gridCol w="4419600"/>
                <a:gridCol w="4419600"/>
              </a:tblGrid>
              <a:tr h="582830">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1005981">
                <a:tc>
                  <a:txBody>
                    <a:bodyPr/>
                    <a:lstStyle/>
                    <a:p>
                      <a:pPr algn="ctr"/>
                      <a:r>
                        <a:rPr lang="en-US" i="1" dirty="0" smtClean="0"/>
                        <a:t>BE PROACTIVE</a:t>
                      </a:r>
                    </a:p>
                    <a:p>
                      <a:pPr algn="ctr"/>
                      <a:endParaRPr lang="en-US" i="1" dirty="0" smtClean="0"/>
                    </a:p>
                  </a:txBody>
                  <a:tcPr/>
                </a:tc>
                <a:tc>
                  <a:txBody>
                    <a:bodyPr/>
                    <a:lstStyle/>
                    <a:p>
                      <a:pPr algn="ctr"/>
                      <a:r>
                        <a:rPr lang="en-US" i="1" dirty="0" smtClean="0"/>
                        <a:t>BE REACTIVE</a:t>
                      </a:r>
                    </a:p>
                  </a:txBody>
                  <a:tcPr/>
                </a:tc>
              </a:tr>
              <a:tr h="3592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Proactive people take responsibility for their own lives. They determine the agendas they will follow and choose their response to what happens around them.</a:t>
                      </a:r>
                      <a:endParaRPr lang="en-US" b="0" dirty="0" smtClean="0">
                        <a:solidFill>
                          <a:schemeClr val="accent1">
                            <a:lumMod val="50000"/>
                          </a:schemeClr>
                        </a:solidFill>
                      </a:endParaRPr>
                    </a:p>
                    <a:p>
                      <a:pPr algn="ctr"/>
                      <a:endParaRPr lang="en-US" b="0" dirty="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Reactive people don’t take responsibility for their own lives. They feel victimized, a product of circumstances, their past, and other people. They do not see as the creative force of their lives.</a:t>
                      </a:r>
                      <a:endParaRPr lang="en-US" b="0" i="1" dirty="0" smtClean="0">
                        <a:solidFill>
                          <a:schemeClr val="accent1">
                            <a:lumMod val="50000"/>
                          </a:schemeClr>
                        </a:solidFill>
                      </a:endParaRPr>
                    </a:p>
                    <a:p>
                      <a:pPr algn="ctr"/>
                      <a:endParaRPr lang="en-US" b="0" i="1" dirty="0">
                        <a:solidFill>
                          <a:schemeClr val="accent1">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descr="graveyard"/>
          <p:cNvPicPr>
            <a:picLocks noChangeAspect="1" noChangeArrowheads="1"/>
          </p:cNvPicPr>
          <p:nvPr/>
        </p:nvPicPr>
        <p:blipFill>
          <a:blip r:embed="rId2" cstate="print"/>
          <a:srcRect/>
          <a:stretch>
            <a:fillRect/>
          </a:stretch>
        </p:blipFill>
        <p:spPr bwMode="auto">
          <a:xfrm>
            <a:off x="0" y="0"/>
            <a:ext cx="9190038" cy="13869988"/>
          </a:xfrm>
          <a:prstGeom prst="rect">
            <a:avLst/>
          </a:prstGeom>
          <a:noFill/>
        </p:spPr>
      </p:pic>
      <p:sp>
        <p:nvSpPr>
          <p:cNvPr id="35845" name="Text Box 5"/>
          <p:cNvSpPr txBox="1">
            <a:spLocks noChangeArrowheads="1"/>
          </p:cNvSpPr>
          <p:nvPr/>
        </p:nvSpPr>
        <p:spPr bwMode="auto">
          <a:xfrm>
            <a:off x="1908175" y="1412875"/>
            <a:ext cx="5400675" cy="2062103"/>
          </a:xfrm>
          <a:prstGeom prst="rect">
            <a:avLst/>
          </a:prstGeom>
          <a:solidFill>
            <a:srgbClr val="33CCCC"/>
          </a:solidFill>
          <a:ln w="38100">
            <a:solidFill>
              <a:schemeClr val="tx1"/>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solidFill>
                  <a:schemeClr val="bg1"/>
                </a:solidFill>
                <a:latin typeface="Century" pitchFamily="18" charset="0"/>
              </a:rPr>
              <a:t> </a:t>
            </a:r>
            <a:r>
              <a:rPr lang="nl-NL" sz="3200" b="1" dirty="0">
                <a:solidFill>
                  <a:schemeClr val="tx2"/>
                </a:solidFill>
                <a:latin typeface="Century" pitchFamily="18" charset="0"/>
              </a:rPr>
              <a:t>2</a:t>
            </a:r>
            <a:r>
              <a:rPr lang="nl-NL" sz="3200" dirty="0">
                <a:solidFill>
                  <a:schemeClr val="tx2"/>
                </a:solidFill>
                <a:latin typeface="Century" pitchFamily="18" charset="0"/>
              </a:rPr>
              <a:t>:  </a:t>
            </a:r>
          </a:p>
          <a:p>
            <a:pPr algn="ctr">
              <a:spcBef>
                <a:spcPct val="50000"/>
              </a:spcBef>
            </a:pPr>
            <a:r>
              <a:rPr lang="nl-NL" sz="3200" dirty="0">
                <a:solidFill>
                  <a:schemeClr val="tx2"/>
                </a:solidFill>
                <a:latin typeface="Century" pitchFamily="18" charset="0"/>
              </a:rPr>
              <a:t>Begin with the end in </a:t>
            </a:r>
            <a:r>
              <a:rPr lang="nl-NL" sz="3200" dirty="0" smtClean="0">
                <a:solidFill>
                  <a:schemeClr val="tx2"/>
                </a:solidFill>
                <a:latin typeface="Century" pitchFamily="18" charset="0"/>
              </a:rPr>
              <a:t>mind</a:t>
            </a:r>
          </a:p>
          <a:p>
            <a:pPr algn="ctr">
              <a:spcBef>
                <a:spcPct val="50000"/>
              </a:spcBef>
            </a:pPr>
            <a:r>
              <a:rPr lang="zh-CN" altLang="en-US" sz="3200" dirty="0" smtClean="0">
                <a:solidFill>
                  <a:schemeClr val="tx2"/>
                </a:solidFill>
                <a:latin typeface="Century" pitchFamily="18" charset="0"/>
              </a:rPr>
              <a:t>以终为始</a:t>
            </a:r>
            <a:endParaRPr lang="nl-NL" sz="3200" dirty="0">
              <a:solidFill>
                <a:schemeClr val="tx2"/>
              </a:solidFill>
              <a:latin typeface="Century"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endParaRPr lang="en-US"/>
          </a:p>
        </p:txBody>
      </p:sp>
      <p:sp>
        <p:nvSpPr>
          <p:cNvPr id="87043" name="Rectangle 3"/>
          <p:cNvSpPr>
            <a:spLocks noGrp="1" noChangeArrowheads="1"/>
          </p:cNvSpPr>
          <p:nvPr>
            <p:ph type="body" idx="1"/>
          </p:nvPr>
        </p:nvSpPr>
        <p:spPr/>
        <p:txBody>
          <a:bodyPr/>
          <a:lstStyle/>
          <a:p>
            <a:endParaRPr lang="en-US"/>
          </a:p>
        </p:txBody>
      </p:sp>
      <p:pic>
        <p:nvPicPr>
          <p:cNvPr id="87044" name="Picture 4" descr="7habits"/>
          <p:cNvPicPr>
            <a:picLocks noChangeAspect="1" noChangeArrowheads="1"/>
          </p:cNvPicPr>
          <p:nvPr/>
        </p:nvPicPr>
        <p:blipFill>
          <a:blip r:embed="rId2" cstate="print"/>
          <a:srcRect/>
          <a:stretch>
            <a:fillRect/>
          </a:stretch>
        </p:blipFill>
        <p:spPr bwMode="auto">
          <a:xfrm>
            <a:off x="0" y="-2332038"/>
            <a:ext cx="9180513" cy="122412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a:p>
        </p:txBody>
      </p:sp>
      <p:sp>
        <p:nvSpPr>
          <p:cNvPr id="41987" name="Rectangle 3"/>
          <p:cNvSpPr>
            <a:spLocks noGrp="1" noChangeArrowheads="1"/>
          </p:cNvSpPr>
          <p:nvPr>
            <p:ph type="body" idx="1"/>
          </p:nvPr>
        </p:nvSpPr>
        <p:spPr/>
        <p:txBody>
          <a:bodyPr/>
          <a:lstStyle/>
          <a:p>
            <a:endParaRPr lang="en-US"/>
          </a:p>
        </p:txBody>
      </p:sp>
      <p:pic>
        <p:nvPicPr>
          <p:cNvPr id="41988" name="Picture 4" descr="you"/>
          <p:cNvPicPr>
            <a:picLocks noChangeAspect="1" noChangeArrowheads="1"/>
          </p:cNvPicPr>
          <p:nvPr/>
        </p:nvPicPr>
        <p:blipFill>
          <a:blip r:embed="rId2" cstate="print"/>
          <a:srcRect/>
          <a:stretch>
            <a:fillRect/>
          </a:stretch>
        </p:blipFill>
        <p:spPr bwMode="auto">
          <a:xfrm>
            <a:off x="0" y="-1179513"/>
            <a:ext cx="9144000" cy="9144001"/>
          </a:xfrm>
          <a:prstGeom prst="rect">
            <a:avLst/>
          </a:prstGeom>
          <a:noFill/>
        </p:spPr>
      </p:pic>
      <p:sp>
        <p:nvSpPr>
          <p:cNvPr id="41989" name="Text Box 5"/>
          <p:cNvSpPr txBox="1">
            <a:spLocks noChangeArrowheads="1"/>
          </p:cNvSpPr>
          <p:nvPr/>
        </p:nvSpPr>
        <p:spPr bwMode="auto">
          <a:xfrm>
            <a:off x="828675" y="487363"/>
            <a:ext cx="7488238" cy="1212850"/>
          </a:xfrm>
          <a:prstGeom prst="rect">
            <a:avLst/>
          </a:prstGeom>
          <a:solidFill>
            <a:srgbClr val="CCCCFF"/>
          </a:solidFill>
          <a:ln w="25400">
            <a:solidFill>
              <a:srgbClr val="FF0000"/>
            </a:solidFill>
            <a:miter lim="800000"/>
            <a:headEnd/>
            <a:tailEnd/>
          </a:ln>
          <a:effectLst/>
        </p:spPr>
        <p:txBody>
          <a:bodyPr>
            <a:spAutoFit/>
          </a:bodyPr>
          <a:lstStyle/>
          <a:p>
            <a:pPr algn="ctr">
              <a:spcBef>
                <a:spcPct val="50000"/>
              </a:spcBef>
            </a:pPr>
            <a:r>
              <a:rPr lang="nl-NL" sz="2400">
                <a:latin typeface="Century" pitchFamily="18" charset="0"/>
              </a:rPr>
              <a:t>The key to the ability to change</a:t>
            </a:r>
            <a:br>
              <a:rPr lang="nl-NL" sz="2400">
                <a:latin typeface="Century" pitchFamily="18" charset="0"/>
              </a:rPr>
            </a:br>
            <a:r>
              <a:rPr lang="nl-NL" sz="2400">
                <a:latin typeface="Century" pitchFamily="18" charset="0"/>
              </a:rPr>
              <a:t>is a changeless sense of who you are, </a:t>
            </a:r>
            <a:br>
              <a:rPr lang="nl-NL" sz="2400">
                <a:latin typeface="Century" pitchFamily="18" charset="0"/>
              </a:rPr>
            </a:br>
            <a:r>
              <a:rPr lang="nl-NL" sz="2400">
                <a:latin typeface="Century" pitchFamily="18" charset="0"/>
              </a:rPr>
              <a:t>what you are about and what you value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script"/>
          <p:cNvPicPr>
            <a:picLocks noChangeAspect="1" noChangeArrowheads="1"/>
          </p:cNvPicPr>
          <p:nvPr/>
        </p:nvPicPr>
        <p:blipFill>
          <a:blip r:embed="rId2" cstate="print"/>
          <a:srcRect/>
          <a:stretch>
            <a:fillRect/>
          </a:stretch>
        </p:blipFill>
        <p:spPr bwMode="auto">
          <a:xfrm>
            <a:off x="1479550" y="2501900"/>
            <a:ext cx="6184900" cy="1854200"/>
          </a:xfrm>
          <a:prstGeom prst="rect">
            <a:avLst/>
          </a:prstGeom>
          <a:noFill/>
        </p:spPr>
      </p:pic>
      <p:sp>
        <p:nvSpPr>
          <p:cNvPr id="40965" name="Text Box 5"/>
          <p:cNvSpPr txBox="1">
            <a:spLocks noChangeArrowheads="1"/>
          </p:cNvSpPr>
          <p:nvPr/>
        </p:nvSpPr>
        <p:spPr bwMode="auto">
          <a:xfrm>
            <a:off x="395288" y="549275"/>
            <a:ext cx="8208962" cy="830997"/>
          </a:xfrm>
          <a:prstGeom prst="rect">
            <a:avLst/>
          </a:prstGeom>
          <a:noFill/>
          <a:ln w="9525">
            <a:noFill/>
            <a:miter lim="800000"/>
            <a:headEnd/>
            <a:tailEnd/>
          </a:ln>
          <a:effectLst/>
        </p:spPr>
        <p:txBody>
          <a:bodyPr>
            <a:spAutoFit/>
          </a:bodyPr>
          <a:lstStyle/>
          <a:p>
            <a:pPr>
              <a:spcBef>
                <a:spcPct val="50000"/>
              </a:spcBef>
            </a:pPr>
            <a:r>
              <a:rPr lang="nl-NL" sz="2400" dirty="0">
                <a:latin typeface="Century" pitchFamily="18" charset="0"/>
              </a:rPr>
              <a:t>Is the script you are </a:t>
            </a:r>
            <a:r>
              <a:rPr lang="nl-NL" sz="2400" dirty="0" smtClean="0">
                <a:latin typeface="Century" pitchFamily="18" charset="0"/>
              </a:rPr>
              <a:t>living in, in </a:t>
            </a:r>
            <a:r>
              <a:rPr lang="nl-NL" sz="2400" dirty="0">
                <a:latin typeface="Century" pitchFamily="18" charset="0"/>
              </a:rPr>
              <a:t>harmony with your values?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2</a:t>
            </a:r>
            <a:endParaRPr lang="en-US" dirty="0"/>
          </a:p>
        </p:txBody>
      </p:sp>
      <p:graphicFrame>
        <p:nvGraphicFramePr>
          <p:cNvPr id="4" name="Table 3"/>
          <p:cNvGraphicFramePr>
            <a:graphicFrameLocks noGrp="1"/>
          </p:cNvGraphicFramePr>
          <p:nvPr/>
        </p:nvGraphicFramePr>
        <p:xfrm>
          <a:off x="152400" y="1524000"/>
          <a:ext cx="8839200" cy="5181600"/>
        </p:xfrm>
        <a:graphic>
          <a:graphicData uri="http://schemas.openxmlformats.org/drawingml/2006/table">
            <a:tbl>
              <a:tblPr firstRow="1" bandRow="1">
                <a:tableStyleId>{5C22544A-7EE6-4342-B048-85BDC9FD1C3A}</a:tableStyleId>
              </a:tblPr>
              <a:tblGrid>
                <a:gridCol w="4419600"/>
                <a:gridCol w="4419600"/>
              </a:tblGrid>
              <a:tr h="466408">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1150047">
                <a:tc>
                  <a:txBody>
                    <a:bodyPr/>
                    <a:lstStyle/>
                    <a:p>
                      <a:pPr algn="ctr"/>
                      <a:r>
                        <a:rPr lang="en-US" i="1" dirty="0" smtClean="0"/>
                        <a:t>BEGIN WITH THE END IN MIND</a:t>
                      </a:r>
                    </a:p>
                  </a:txBody>
                  <a:tcPr/>
                </a:tc>
                <a:tc>
                  <a:txBody>
                    <a:bodyPr/>
                    <a:lstStyle/>
                    <a:p>
                      <a:pPr algn="ctr"/>
                      <a:r>
                        <a:rPr lang="en-US" i="1" dirty="0" smtClean="0"/>
                        <a:t>BEGIN</a:t>
                      </a:r>
                      <a:r>
                        <a:rPr lang="en-US" i="1" baseline="0" dirty="0" smtClean="0"/>
                        <a:t> WITH NO END IN </a:t>
                      </a:r>
                    </a:p>
                    <a:p>
                      <a:pPr algn="ctr"/>
                      <a:r>
                        <a:rPr lang="en-US" i="1" baseline="0" dirty="0" smtClean="0"/>
                        <a:t>MIND</a:t>
                      </a:r>
                    </a:p>
                    <a:p>
                      <a:pPr algn="ctr"/>
                      <a:endParaRPr lang="en-US" b="1" i="1" baseline="0" dirty="0" smtClean="0">
                        <a:solidFill>
                          <a:srgbClr val="0000FF"/>
                        </a:solidFill>
                        <a:latin typeface="Tahoma" pitchFamily="34" charset="0"/>
                      </a:endParaRPr>
                    </a:p>
                  </a:txBody>
                  <a:tcPr/>
                </a:tc>
              </a:tr>
              <a:tr h="3565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use personal vision, correct principles, and their deep sense of personal meaning to accomplish tasks in a positive and effective way. They live life based on self-chosen values and are guided by their personal mission statement.</a:t>
                      </a:r>
                      <a:endParaRPr lang="en-US" b="0" dirty="0" smtClean="0">
                        <a:solidFill>
                          <a:schemeClr val="accent1">
                            <a:lumMod val="50000"/>
                          </a:schemeClr>
                        </a:solidFill>
                      </a:endParaRPr>
                    </a:p>
                    <a:p>
                      <a:pPr algn="ctr"/>
                      <a:endParaRPr lang="en-US" i="1" dirty="0" smtClean="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lack personal vision and have not developed a deep sense of personal meaning and purpose. They have not paid the price to develop a mission statement and thus live life based on society’s values instead of self-chosen values.</a:t>
                      </a:r>
                    </a:p>
                    <a:p>
                      <a:pPr algn="ct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first"/>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6082" name="Text Box 2"/>
          <p:cNvSpPr txBox="1">
            <a:spLocks noChangeArrowheads="1"/>
          </p:cNvSpPr>
          <p:nvPr/>
        </p:nvSpPr>
        <p:spPr bwMode="auto">
          <a:xfrm>
            <a:off x="1835150" y="1341438"/>
            <a:ext cx="5400675" cy="2062103"/>
          </a:xfrm>
          <a:prstGeom prst="rect">
            <a:avLst/>
          </a:prstGeom>
          <a:solidFill>
            <a:srgbClr val="CC9900"/>
          </a:solidFill>
          <a:ln w="38100">
            <a:solidFill>
              <a:schemeClr val="tx1"/>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solidFill>
                  <a:schemeClr val="bg1"/>
                </a:solidFill>
                <a:latin typeface="Century" pitchFamily="18" charset="0"/>
              </a:rPr>
              <a:t> </a:t>
            </a:r>
            <a:r>
              <a:rPr lang="nl-NL" sz="3200" b="1" dirty="0">
                <a:solidFill>
                  <a:schemeClr val="tx2"/>
                </a:solidFill>
                <a:latin typeface="Century" pitchFamily="18" charset="0"/>
              </a:rPr>
              <a:t>3</a:t>
            </a:r>
            <a:r>
              <a:rPr lang="nl-NL" sz="3200" dirty="0">
                <a:solidFill>
                  <a:schemeClr val="tx2"/>
                </a:solidFill>
                <a:latin typeface="Century" pitchFamily="18" charset="0"/>
              </a:rPr>
              <a:t>:  </a:t>
            </a:r>
          </a:p>
          <a:p>
            <a:pPr algn="ctr">
              <a:spcBef>
                <a:spcPct val="50000"/>
              </a:spcBef>
            </a:pPr>
            <a:r>
              <a:rPr lang="nl-NL" sz="3200" dirty="0">
                <a:solidFill>
                  <a:schemeClr val="tx2"/>
                </a:solidFill>
                <a:latin typeface="Century" pitchFamily="18" charset="0"/>
              </a:rPr>
              <a:t>Put first things first </a:t>
            </a:r>
            <a:endParaRPr lang="nl-NL" sz="3200" dirty="0" smtClean="0">
              <a:solidFill>
                <a:schemeClr val="tx2"/>
              </a:solidFill>
              <a:latin typeface="Century" pitchFamily="18" charset="0"/>
            </a:endParaRPr>
          </a:p>
          <a:p>
            <a:pPr algn="ctr">
              <a:spcBef>
                <a:spcPct val="50000"/>
              </a:spcBef>
            </a:pPr>
            <a:r>
              <a:rPr lang="zh-CN" altLang="en-US" sz="3200" dirty="0">
                <a:solidFill>
                  <a:schemeClr val="tx2"/>
                </a:solidFill>
                <a:latin typeface="Century" pitchFamily="18" charset="0"/>
              </a:rPr>
              <a:t>要</a:t>
            </a:r>
            <a:r>
              <a:rPr lang="zh-CN" altLang="en-US" sz="3200" dirty="0" smtClean="0">
                <a:solidFill>
                  <a:schemeClr val="tx2"/>
                </a:solidFill>
                <a:latin typeface="Century" pitchFamily="18" charset="0"/>
              </a:rPr>
              <a:t>事第一</a:t>
            </a:r>
            <a:endParaRPr lang="nl-NL" sz="3200" dirty="0">
              <a:solidFill>
                <a:schemeClr val="tx2"/>
              </a:solidFill>
              <a:latin typeface="Century"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endParaRPr lang="en-US"/>
          </a:p>
        </p:txBody>
      </p:sp>
      <p:sp>
        <p:nvSpPr>
          <p:cNvPr id="3075" name="Rectangle 3"/>
          <p:cNvSpPr>
            <a:spLocks noGrp="1" noChangeArrowheads="1"/>
          </p:cNvSpPr>
          <p:nvPr>
            <p:ph type="body" idx="1"/>
          </p:nvPr>
        </p:nvSpPr>
        <p:spPr/>
        <p:txBody>
          <a:bodyPr/>
          <a:lstStyle/>
          <a:p>
            <a:endParaRPr lang="en-US"/>
          </a:p>
        </p:txBody>
      </p:sp>
      <p:pic>
        <p:nvPicPr>
          <p:cNvPr id="3076" name="Picture 4" descr="Urgent"/>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endParaRPr lang="en-US"/>
          </a:p>
        </p:txBody>
      </p:sp>
      <p:sp>
        <p:nvSpPr>
          <p:cNvPr id="119811" name="Rectangle 3"/>
          <p:cNvSpPr>
            <a:spLocks noGrp="1" noChangeArrowheads="1"/>
          </p:cNvSpPr>
          <p:nvPr>
            <p:ph type="body" idx="1"/>
          </p:nvPr>
        </p:nvSpPr>
        <p:spPr/>
        <p:txBody>
          <a:bodyPr/>
          <a:lstStyle/>
          <a:p>
            <a:endParaRPr lang="en-US"/>
          </a:p>
        </p:txBody>
      </p:sp>
      <p:pic>
        <p:nvPicPr>
          <p:cNvPr id="119812" name="Picture 4" descr="gravity2"/>
          <p:cNvPicPr>
            <a:picLocks noChangeAspect="1" noChangeArrowheads="1"/>
          </p:cNvPicPr>
          <p:nvPr/>
        </p:nvPicPr>
        <p:blipFill>
          <a:blip r:embed="rId2" cstate="print"/>
          <a:srcRect/>
          <a:stretch>
            <a:fillRect/>
          </a:stretch>
        </p:blipFill>
        <p:spPr bwMode="auto">
          <a:xfrm>
            <a:off x="-1949450" y="-3700463"/>
            <a:ext cx="13001625" cy="17857788"/>
          </a:xfrm>
          <a:prstGeom prst="rect">
            <a:avLst/>
          </a:prstGeom>
          <a:noFill/>
        </p:spPr>
      </p:pic>
      <p:sp>
        <p:nvSpPr>
          <p:cNvPr id="119813" name="Text Box 5"/>
          <p:cNvSpPr txBox="1">
            <a:spLocks noChangeArrowheads="1"/>
          </p:cNvSpPr>
          <p:nvPr/>
        </p:nvSpPr>
        <p:spPr bwMode="auto">
          <a:xfrm>
            <a:off x="6096000" y="1828800"/>
            <a:ext cx="3246438" cy="1754326"/>
          </a:xfrm>
          <a:prstGeom prst="rect">
            <a:avLst/>
          </a:prstGeom>
          <a:noFill/>
          <a:ln w="9525">
            <a:noFill/>
            <a:miter lim="800000"/>
            <a:headEnd/>
            <a:tailEnd/>
          </a:ln>
          <a:effectLst/>
        </p:spPr>
        <p:txBody>
          <a:bodyPr wrap="square">
            <a:spAutoFit/>
          </a:bodyPr>
          <a:lstStyle/>
          <a:p>
            <a:pPr algn="ctr"/>
            <a:r>
              <a:rPr lang="nl-NL" sz="2400" dirty="0">
                <a:latin typeface="Century" pitchFamily="18" charset="0"/>
              </a:rPr>
              <a:t>Habits have a tremendous gravity pull</a:t>
            </a:r>
          </a:p>
          <a:p>
            <a:pPr>
              <a:spcBef>
                <a:spcPct val="50000"/>
              </a:spcBef>
            </a:pPr>
            <a:endParaRPr lang="nl-NL" sz="2400" dirty="0">
              <a:latin typeface="Century"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p>
        </p:txBody>
      </p:sp>
      <p:sp>
        <p:nvSpPr>
          <p:cNvPr id="52227" name="Rectangle 3"/>
          <p:cNvSpPr>
            <a:spLocks noGrp="1" noChangeArrowheads="1"/>
          </p:cNvSpPr>
          <p:nvPr>
            <p:ph type="body" idx="1"/>
          </p:nvPr>
        </p:nvSpPr>
        <p:spPr/>
        <p:txBody>
          <a:bodyPr/>
          <a:lstStyle/>
          <a:p>
            <a:endParaRPr lang="en-US"/>
          </a:p>
        </p:txBody>
      </p:sp>
      <p:pic>
        <p:nvPicPr>
          <p:cNvPr id="52228" name="Picture 4" descr="time"/>
          <p:cNvPicPr>
            <a:picLocks noChangeAspect="1" noChangeArrowheads="1"/>
          </p:cNvPicPr>
          <p:nvPr/>
        </p:nvPicPr>
        <p:blipFill>
          <a:blip r:embed="rId2" cstate="print"/>
          <a:srcRect/>
          <a:stretch>
            <a:fillRect/>
          </a:stretch>
        </p:blipFill>
        <p:spPr bwMode="auto">
          <a:xfrm>
            <a:off x="-468313" y="0"/>
            <a:ext cx="10333038" cy="6921500"/>
          </a:xfrm>
          <a:prstGeom prst="rect">
            <a:avLst/>
          </a:prstGeom>
          <a:noFill/>
        </p:spPr>
      </p:pic>
      <p:sp>
        <p:nvSpPr>
          <p:cNvPr id="52229" name="Text Box 5"/>
          <p:cNvSpPr txBox="1">
            <a:spLocks noChangeArrowheads="1"/>
          </p:cNvSpPr>
          <p:nvPr/>
        </p:nvSpPr>
        <p:spPr bwMode="auto">
          <a:xfrm>
            <a:off x="2339975" y="2205038"/>
            <a:ext cx="3457575" cy="2282825"/>
          </a:xfrm>
          <a:prstGeom prst="rect">
            <a:avLst/>
          </a:prstGeom>
          <a:noFill/>
          <a:ln w="9525">
            <a:noFill/>
            <a:miter lim="800000"/>
            <a:headEnd/>
            <a:tailEnd/>
          </a:ln>
          <a:effectLst/>
        </p:spPr>
        <p:txBody>
          <a:bodyPr>
            <a:spAutoFit/>
          </a:bodyPr>
          <a:lstStyle/>
          <a:p>
            <a:pPr algn="ctr">
              <a:spcBef>
                <a:spcPct val="50000"/>
              </a:spcBef>
            </a:pPr>
            <a:r>
              <a:rPr lang="nl-NL" sz="2400">
                <a:solidFill>
                  <a:srgbClr val="FF9900"/>
                </a:solidFill>
                <a:latin typeface="Century" pitchFamily="18" charset="0"/>
              </a:rPr>
              <a:t>The key to time management is not to prioritize what’s on your schedule but to schedule your priorities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inside"/>
          <p:cNvPicPr>
            <a:picLocks noChangeAspect="1" noChangeArrowheads="1"/>
          </p:cNvPicPr>
          <p:nvPr/>
        </p:nvPicPr>
        <p:blipFill>
          <a:blip r:embed="rId2" cstate="print"/>
          <a:srcRect/>
          <a:stretch>
            <a:fillRect/>
          </a:stretch>
        </p:blipFill>
        <p:spPr bwMode="auto">
          <a:xfrm>
            <a:off x="0" y="0"/>
            <a:ext cx="9324975" cy="7254875"/>
          </a:xfrm>
          <a:prstGeom prst="rect">
            <a:avLst/>
          </a:prstGeom>
          <a:noFill/>
        </p:spPr>
      </p:pic>
      <p:sp>
        <p:nvSpPr>
          <p:cNvPr id="53253" name="Text Box 5"/>
          <p:cNvSpPr txBox="1">
            <a:spLocks noChangeArrowheads="1"/>
          </p:cNvSpPr>
          <p:nvPr/>
        </p:nvSpPr>
        <p:spPr bwMode="auto">
          <a:xfrm>
            <a:off x="971550" y="5632450"/>
            <a:ext cx="7345363" cy="1225550"/>
          </a:xfrm>
          <a:prstGeom prst="rect">
            <a:avLst/>
          </a:prstGeom>
          <a:solidFill>
            <a:srgbClr val="FFCCCC"/>
          </a:solidFill>
          <a:ln w="38100">
            <a:solidFill>
              <a:srgbClr val="800000"/>
            </a:solidFill>
            <a:miter lim="800000"/>
            <a:headEnd/>
            <a:tailEnd/>
          </a:ln>
          <a:effectLst/>
        </p:spPr>
        <p:txBody>
          <a:bodyPr>
            <a:spAutoFit/>
          </a:bodyPr>
          <a:lstStyle/>
          <a:p>
            <a:pPr algn="ctr">
              <a:spcBef>
                <a:spcPct val="50000"/>
              </a:spcBef>
            </a:pPr>
            <a:r>
              <a:rPr lang="nl-NL" sz="2400" dirty="0">
                <a:latin typeface="Century" pitchFamily="18" charset="0"/>
              </a:rPr>
              <a:t>It’s almost impossible to say </a:t>
            </a:r>
            <a:r>
              <a:rPr lang="nl-NL" sz="2400" b="1" dirty="0">
                <a:latin typeface="Century" pitchFamily="18" charset="0"/>
              </a:rPr>
              <a:t>NO</a:t>
            </a:r>
            <a:r>
              <a:rPr lang="nl-NL" sz="2400" dirty="0">
                <a:latin typeface="Century" pitchFamily="18" charset="0"/>
              </a:rPr>
              <a:t> to the popularity of urgent, non important matters, if you don’t have a bigger </a:t>
            </a:r>
            <a:r>
              <a:rPr lang="nl-NL" sz="2400" b="1" dirty="0">
                <a:latin typeface="Century" pitchFamily="18" charset="0"/>
              </a:rPr>
              <a:t>YES</a:t>
            </a:r>
            <a:r>
              <a:rPr lang="nl-NL" sz="2400" dirty="0">
                <a:latin typeface="Century" pitchFamily="18" charset="0"/>
              </a:rPr>
              <a:t> burning inside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4" name="Picture 6" descr="wast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3013" name="Text Box 5"/>
          <p:cNvSpPr txBox="1">
            <a:spLocks noChangeArrowheads="1"/>
          </p:cNvSpPr>
          <p:nvPr/>
        </p:nvSpPr>
        <p:spPr bwMode="auto">
          <a:xfrm>
            <a:off x="1116013" y="4652963"/>
            <a:ext cx="6840537" cy="1401762"/>
          </a:xfrm>
          <a:prstGeom prst="rect">
            <a:avLst/>
          </a:prstGeom>
          <a:solidFill>
            <a:srgbClr val="C0C0C0"/>
          </a:solidFill>
          <a:ln w="31750">
            <a:solidFill>
              <a:schemeClr val="tx1"/>
            </a:solidFill>
            <a:miter lim="800000"/>
            <a:headEnd/>
            <a:tailEnd/>
          </a:ln>
          <a:effectLst/>
        </p:spPr>
        <p:txBody>
          <a:bodyPr>
            <a:spAutoFit/>
          </a:bodyPr>
          <a:lstStyle/>
          <a:p>
            <a:pPr algn="ctr">
              <a:spcBef>
                <a:spcPct val="50000"/>
              </a:spcBef>
            </a:pPr>
            <a:r>
              <a:rPr lang="nl-NL" sz="2400">
                <a:latin typeface="Century" pitchFamily="18" charset="0"/>
              </a:rPr>
              <a:t>“Things which matter most should never be at the mercy of things which matter least”</a:t>
            </a:r>
          </a:p>
          <a:p>
            <a:pPr algn="ctr">
              <a:spcBef>
                <a:spcPct val="50000"/>
              </a:spcBef>
            </a:pPr>
            <a:r>
              <a:rPr lang="nl-NL" sz="2400" i="1">
                <a:latin typeface="Century" pitchFamily="18" charset="0"/>
              </a:rPr>
              <a:t>Goethe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3</a:t>
            </a:r>
            <a:endParaRPr lang="en-US" dirty="0"/>
          </a:p>
        </p:txBody>
      </p:sp>
      <p:graphicFrame>
        <p:nvGraphicFramePr>
          <p:cNvPr id="4" name="Table 3"/>
          <p:cNvGraphicFramePr>
            <a:graphicFrameLocks noGrp="1"/>
          </p:cNvGraphicFramePr>
          <p:nvPr/>
        </p:nvGraphicFramePr>
        <p:xfrm>
          <a:off x="152400" y="1524000"/>
          <a:ext cx="8839200" cy="5181600"/>
        </p:xfrm>
        <a:graphic>
          <a:graphicData uri="http://schemas.openxmlformats.org/drawingml/2006/table">
            <a:tbl>
              <a:tblPr firstRow="1" bandRow="1">
                <a:tableStyleId>{5C22544A-7EE6-4342-B048-85BDC9FD1C3A}</a:tableStyleId>
              </a:tblPr>
              <a:tblGrid>
                <a:gridCol w="4419600"/>
                <a:gridCol w="4419600"/>
              </a:tblGrid>
              <a:tr h="499679">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862459">
                <a:tc>
                  <a:txBody>
                    <a:bodyPr/>
                    <a:lstStyle/>
                    <a:p>
                      <a:pPr algn="ctr"/>
                      <a:r>
                        <a:rPr lang="en-US" i="1" dirty="0" smtClean="0"/>
                        <a:t>PUT FIRST THINGS FIRST</a:t>
                      </a:r>
                    </a:p>
                    <a:p>
                      <a:pPr algn="ctr"/>
                      <a:endParaRPr lang="en-US" i="1" dirty="0" smtClean="0">
                        <a:latin typeface="Tahoma" pitchFamily="34" charset="0"/>
                        <a:cs typeface="Tahoma" pitchFamily="34" charset="0"/>
                      </a:endParaRPr>
                    </a:p>
                  </a:txBody>
                  <a:tcPr/>
                </a:tc>
                <a:tc>
                  <a:txBody>
                    <a:bodyPr/>
                    <a:lstStyle/>
                    <a:p>
                      <a:pPr algn="ctr"/>
                      <a:r>
                        <a:rPr lang="en-US" i="1" dirty="0" smtClean="0"/>
                        <a:t>PUT SECOND THINGS FIRST</a:t>
                      </a:r>
                      <a:endParaRPr lang="en-US" i="1" baseline="0" dirty="0" smtClean="0"/>
                    </a:p>
                    <a:p>
                      <a:pPr algn="ctr"/>
                      <a:endParaRPr lang="en-US" b="1" i="1" baseline="0" dirty="0" smtClean="0">
                        <a:solidFill>
                          <a:srgbClr val="0000FF"/>
                        </a:solidFill>
                        <a:latin typeface="Tahoma" pitchFamily="34" charset="0"/>
                      </a:endParaRPr>
                    </a:p>
                  </a:txBody>
                  <a:tcPr/>
                </a:tc>
              </a:tr>
              <a:tr h="38194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exercise discipline, and they plan and execute according to priorities. They also “walk their talk”.</a:t>
                      </a:r>
                      <a:endParaRPr lang="en-US" b="0" i="1" dirty="0" smtClean="0">
                        <a:solidFill>
                          <a:schemeClr val="accent1">
                            <a:lumMod val="50000"/>
                          </a:schemeClr>
                        </a:solidFill>
                      </a:endParaRPr>
                    </a:p>
                    <a:p>
                      <a:pPr algn="ctr"/>
                      <a:endParaRPr lang="en-US" i="1" dirty="0" smtClean="0">
                        <a:solidFill>
                          <a:schemeClr val="accent1">
                            <a:lumMod val="50000"/>
                          </a:schemeClr>
                        </a:solidFill>
                        <a:latin typeface="Tahoma" pitchFamily="34" charset="0"/>
                        <a:cs typeface="Tahom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are crisis managers who are unable to stay focused on high-leverage tasks because of their preoccupation with circumstances, their past, or other people. They are caught up in the “thick of thin things” and are driven by the urgent.</a:t>
                      </a:r>
                    </a:p>
                    <a:p>
                      <a:pPr algn="ct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wimwin"/>
          <p:cNvPicPr>
            <a:picLocks noChangeAspect="1" noChangeArrowheads="1"/>
          </p:cNvPicPr>
          <p:nvPr/>
        </p:nvPicPr>
        <p:blipFill>
          <a:blip r:embed="rId2" cstate="print"/>
          <a:srcRect/>
          <a:stretch>
            <a:fillRect/>
          </a:stretch>
        </p:blipFill>
        <p:spPr bwMode="auto">
          <a:xfrm>
            <a:off x="0" y="0"/>
            <a:ext cx="10909300" cy="6894513"/>
          </a:xfrm>
          <a:prstGeom prst="rect">
            <a:avLst/>
          </a:prstGeom>
          <a:noFill/>
        </p:spPr>
      </p:pic>
      <p:sp>
        <p:nvSpPr>
          <p:cNvPr id="55298" name="Text Box 2"/>
          <p:cNvSpPr txBox="1">
            <a:spLocks noChangeArrowheads="1"/>
          </p:cNvSpPr>
          <p:nvPr/>
        </p:nvSpPr>
        <p:spPr bwMode="auto">
          <a:xfrm>
            <a:off x="3203575" y="549275"/>
            <a:ext cx="5400675" cy="1323439"/>
          </a:xfrm>
          <a:prstGeom prst="rect">
            <a:avLst/>
          </a:prstGeom>
          <a:solidFill>
            <a:schemeClr val="bg1"/>
          </a:solidFill>
          <a:ln w="38100">
            <a:solidFill>
              <a:schemeClr val="tx1"/>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solidFill>
                  <a:schemeClr val="bg1"/>
                </a:solidFill>
                <a:latin typeface="Century" pitchFamily="18" charset="0"/>
              </a:rPr>
              <a:t> </a:t>
            </a:r>
            <a:r>
              <a:rPr lang="nl-NL" sz="3200" b="1" dirty="0">
                <a:solidFill>
                  <a:schemeClr val="tx2"/>
                </a:solidFill>
                <a:latin typeface="Century" pitchFamily="18" charset="0"/>
              </a:rPr>
              <a:t>4</a:t>
            </a:r>
            <a:r>
              <a:rPr lang="nl-NL" sz="3200" dirty="0">
                <a:solidFill>
                  <a:schemeClr val="tx2"/>
                </a:solidFill>
                <a:latin typeface="Century" pitchFamily="18" charset="0"/>
              </a:rPr>
              <a:t>:  Think </a:t>
            </a:r>
            <a:r>
              <a:rPr lang="nl-NL" sz="3200" dirty="0" smtClean="0">
                <a:solidFill>
                  <a:schemeClr val="tx2"/>
                </a:solidFill>
                <a:latin typeface="Century" pitchFamily="18" charset="0"/>
              </a:rPr>
              <a:t>Win/win</a:t>
            </a:r>
          </a:p>
          <a:p>
            <a:pPr algn="ctr">
              <a:spcBef>
                <a:spcPct val="50000"/>
              </a:spcBef>
            </a:pPr>
            <a:r>
              <a:rPr lang="zh-CN" altLang="en-US" sz="3200" dirty="0">
                <a:solidFill>
                  <a:schemeClr val="tx2"/>
                </a:solidFill>
                <a:latin typeface="Century" pitchFamily="18" charset="0"/>
              </a:rPr>
              <a:t>双</a:t>
            </a:r>
            <a:r>
              <a:rPr lang="zh-CN" altLang="en-US" sz="3200" dirty="0" smtClean="0">
                <a:solidFill>
                  <a:schemeClr val="tx2"/>
                </a:solidFill>
                <a:latin typeface="Century" pitchFamily="18" charset="0"/>
              </a:rPr>
              <a:t>赢思维</a:t>
            </a:r>
            <a:endParaRPr lang="nl-NL" sz="3200" dirty="0">
              <a:solidFill>
                <a:schemeClr val="tx2"/>
              </a:solidFill>
              <a:latin typeface="Century"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0" name="Picture 6" descr="strangle"/>
          <p:cNvPicPr>
            <a:picLocks noChangeAspect="1" noChangeArrowheads="1"/>
          </p:cNvPicPr>
          <p:nvPr/>
        </p:nvPicPr>
        <p:blipFill>
          <a:blip r:embed="rId2" cstate="print"/>
          <a:srcRect/>
          <a:stretch>
            <a:fillRect/>
          </a:stretch>
        </p:blipFill>
        <p:spPr bwMode="auto">
          <a:xfrm>
            <a:off x="0" y="0"/>
            <a:ext cx="11341100" cy="8439150"/>
          </a:xfrm>
          <a:prstGeom prst="rect">
            <a:avLst/>
          </a:prstGeom>
          <a:noFill/>
        </p:spPr>
      </p:pic>
      <p:sp>
        <p:nvSpPr>
          <p:cNvPr id="62469" name="Text Box 5"/>
          <p:cNvSpPr txBox="1">
            <a:spLocks noChangeArrowheads="1"/>
          </p:cNvSpPr>
          <p:nvPr/>
        </p:nvSpPr>
        <p:spPr bwMode="auto">
          <a:xfrm>
            <a:off x="539750" y="476250"/>
            <a:ext cx="8353425" cy="885825"/>
          </a:xfrm>
          <a:prstGeom prst="rect">
            <a:avLst/>
          </a:prstGeom>
          <a:noFill/>
          <a:ln w="9525">
            <a:noFill/>
            <a:miter lim="800000"/>
            <a:headEnd/>
            <a:tailEnd/>
          </a:ln>
          <a:effectLst/>
        </p:spPr>
        <p:txBody>
          <a:bodyPr>
            <a:spAutoFit/>
          </a:bodyPr>
          <a:lstStyle/>
          <a:p>
            <a:pPr algn="ctr">
              <a:spcBef>
                <a:spcPct val="50000"/>
              </a:spcBef>
            </a:pPr>
            <a:r>
              <a:rPr lang="nl-NL" sz="2600">
                <a:solidFill>
                  <a:schemeClr val="bg1"/>
                </a:solidFill>
                <a:latin typeface="Century" pitchFamily="18" charset="0"/>
              </a:rPr>
              <a:t>“You can only achieve win/win solutions </a:t>
            </a:r>
            <a:br>
              <a:rPr lang="nl-NL" sz="2600">
                <a:solidFill>
                  <a:schemeClr val="bg1"/>
                </a:solidFill>
                <a:latin typeface="Century" pitchFamily="18" charset="0"/>
              </a:rPr>
            </a:br>
            <a:r>
              <a:rPr lang="nl-NL" sz="2600">
                <a:solidFill>
                  <a:schemeClr val="bg1"/>
                </a:solidFill>
                <a:latin typeface="Century" pitchFamily="18" charset="0"/>
              </a:rPr>
              <a:t>with win/win processes”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p>
        </p:txBody>
      </p:sp>
      <p:sp>
        <p:nvSpPr>
          <p:cNvPr id="57347" name="Rectangle 3"/>
          <p:cNvSpPr>
            <a:spLocks noGrp="1" noChangeArrowheads="1"/>
          </p:cNvSpPr>
          <p:nvPr>
            <p:ph type="body" idx="1"/>
          </p:nvPr>
        </p:nvSpPr>
        <p:spPr/>
        <p:txBody>
          <a:bodyPr/>
          <a:lstStyle/>
          <a:p>
            <a:endParaRPr lang="en-US"/>
          </a:p>
        </p:txBody>
      </p:sp>
      <p:pic>
        <p:nvPicPr>
          <p:cNvPr id="57348" name="Picture 4" descr="alternatives"/>
          <p:cNvPicPr>
            <a:picLocks noChangeAspect="1" noChangeArrowheads="1"/>
          </p:cNvPicPr>
          <p:nvPr/>
        </p:nvPicPr>
        <p:blipFill>
          <a:blip r:embed="rId2" cstate="print"/>
          <a:srcRect/>
          <a:stretch>
            <a:fillRect/>
          </a:stretch>
        </p:blipFill>
        <p:spPr bwMode="auto">
          <a:xfrm>
            <a:off x="-468313" y="-963613"/>
            <a:ext cx="9793288" cy="9793288"/>
          </a:xfrm>
          <a:prstGeom prst="rect">
            <a:avLst/>
          </a:prstGeom>
          <a:noFill/>
        </p:spPr>
      </p:pic>
      <p:sp>
        <p:nvSpPr>
          <p:cNvPr id="57350" name="Text Box 6"/>
          <p:cNvSpPr txBox="1">
            <a:spLocks noChangeArrowheads="1"/>
          </p:cNvSpPr>
          <p:nvPr/>
        </p:nvSpPr>
        <p:spPr bwMode="auto">
          <a:xfrm>
            <a:off x="828675" y="2393950"/>
            <a:ext cx="7488238" cy="530225"/>
          </a:xfrm>
          <a:prstGeom prst="rect">
            <a:avLst/>
          </a:prstGeom>
          <a:solidFill>
            <a:schemeClr val="bg2"/>
          </a:solidFill>
          <a:ln w="41275">
            <a:solidFill>
              <a:schemeClr val="tx1"/>
            </a:solidFill>
            <a:miter lim="800000"/>
            <a:headEnd/>
            <a:tailEnd/>
          </a:ln>
          <a:effectLst/>
        </p:spPr>
        <p:txBody>
          <a:bodyPr>
            <a:spAutoFit/>
          </a:bodyPr>
          <a:lstStyle/>
          <a:p>
            <a:pPr>
              <a:spcBef>
                <a:spcPct val="50000"/>
              </a:spcBef>
            </a:pPr>
            <a:r>
              <a:rPr lang="nl-NL" sz="2600">
                <a:solidFill>
                  <a:schemeClr val="bg1"/>
                </a:solidFill>
                <a:latin typeface="Century" pitchFamily="18" charset="0"/>
              </a:rPr>
              <a:t>It’s not your way or my way, it’s a better way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C720DB70-6F51-4F2B-AF1C-6E444BBE5993}" type="slidenum">
              <a:rPr lang="en-US"/>
              <a:pPr/>
              <a:t>27</a:t>
            </a:fld>
            <a:endParaRPr lang="en-US" sz="1400" b="0"/>
          </a:p>
        </p:txBody>
      </p:sp>
      <p:sp>
        <p:nvSpPr>
          <p:cNvPr id="51202" name="Rectangle 2"/>
          <p:cNvSpPr>
            <a:spLocks noChangeArrowheads="1"/>
          </p:cNvSpPr>
          <p:nvPr/>
        </p:nvSpPr>
        <p:spPr bwMode="auto">
          <a:xfrm>
            <a:off x="1457325" y="381000"/>
            <a:ext cx="6324600" cy="5638800"/>
          </a:xfrm>
          <a:prstGeom prst="rect">
            <a:avLst/>
          </a:prstGeom>
          <a:noFill/>
          <a:ln w="28575">
            <a:solidFill>
              <a:schemeClr val="accent1">
                <a:lumMod val="75000"/>
              </a:schemeClr>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51203" name="Text Box 3"/>
          <p:cNvSpPr txBox="1">
            <a:spLocks noChangeArrowheads="1"/>
          </p:cNvSpPr>
          <p:nvPr/>
        </p:nvSpPr>
        <p:spPr bwMode="auto">
          <a:xfrm>
            <a:off x="1457325" y="1524000"/>
            <a:ext cx="3124200" cy="535531"/>
          </a:xfrm>
          <a:prstGeom prst="rect">
            <a:avLst/>
          </a:prstGeom>
          <a:noFill/>
          <a:ln w="9525">
            <a:noFill/>
            <a:miter lim="800000"/>
            <a:headEnd/>
            <a:tailEnd/>
          </a:ln>
          <a:effectLst/>
        </p:spPr>
        <p:txBody>
          <a:bodyPr>
            <a:spAutoFit/>
          </a:bodyPr>
          <a:lstStyle/>
          <a:p>
            <a:pPr algn="ctr">
              <a:lnSpc>
                <a:spcPct val="90000"/>
              </a:lnSpc>
              <a:tabLst>
                <a:tab pos="346075" algn="l"/>
              </a:tabLst>
              <a:defRPr/>
            </a:pPr>
            <a:r>
              <a:rPr lang="en-US" sz="3200" i="0" dirty="0">
                <a:effectLst>
                  <a:outerShdw blurRad="38100" dist="38100" dir="2700000" algn="tl">
                    <a:srgbClr val="000000"/>
                  </a:outerShdw>
                </a:effectLst>
                <a:latin typeface="+mj-lt"/>
              </a:rPr>
              <a:t>Lose/Win</a:t>
            </a:r>
          </a:p>
        </p:txBody>
      </p:sp>
      <p:sp>
        <p:nvSpPr>
          <p:cNvPr id="51211" name="Line 11"/>
          <p:cNvSpPr>
            <a:spLocks noChangeShapeType="1"/>
          </p:cNvSpPr>
          <p:nvPr/>
        </p:nvSpPr>
        <p:spPr bwMode="auto">
          <a:xfrm>
            <a:off x="4657725" y="381000"/>
            <a:ext cx="0" cy="5638800"/>
          </a:xfrm>
          <a:prstGeom prst="line">
            <a:avLst/>
          </a:prstGeom>
          <a:noFill/>
          <a:ln w="28575">
            <a:solidFill>
              <a:schemeClr val="accent1">
                <a:lumMod val="75000"/>
              </a:schemeClr>
            </a:solidFill>
            <a:round/>
            <a:headEnd/>
            <a:tailEnd/>
          </a:ln>
          <a:effectLst>
            <a:outerShdw dist="35921" dir="2700000" algn="ctr" rotWithShape="0">
              <a:schemeClr val="bg2"/>
            </a:outerShdw>
          </a:effectLst>
        </p:spPr>
        <p:txBody>
          <a:bodyPr wrap="none" anchor="ctr"/>
          <a:lstStyle/>
          <a:p>
            <a:pPr>
              <a:defRPr/>
            </a:pPr>
            <a:endParaRPr lang="en-US"/>
          </a:p>
        </p:txBody>
      </p:sp>
      <p:sp>
        <p:nvSpPr>
          <p:cNvPr id="51212" name="Line 12"/>
          <p:cNvSpPr>
            <a:spLocks noChangeShapeType="1"/>
          </p:cNvSpPr>
          <p:nvPr/>
        </p:nvSpPr>
        <p:spPr bwMode="auto">
          <a:xfrm>
            <a:off x="1457325" y="3200400"/>
            <a:ext cx="6324600" cy="0"/>
          </a:xfrm>
          <a:prstGeom prst="line">
            <a:avLst/>
          </a:prstGeom>
          <a:noFill/>
          <a:ln w="28575">
            <a:solidFill>
              <a:schemeClr val="accent1">
                <a:lumMod val="75000"/>
              </a:schemeClr>
            </a:solidFill>
            <a:round/>
            <a:headEnd/>
            <a:tailEnd/>
          </a:ln>
          <a:effectLst>
            <a:outerShdw dist="35921" dir="2700000" algn="ctr" rotWithShape="0">
              <a:schemeClr val="bg2"/>
            </a:outerShdw>
          </a:effectLst>
        </p:spPr>
        <p:txBody>
          <a:bodyPr wrap="none" anchor="ctr"/>
          <a:lstStyle/>
          <a:p>
            <a:pPr>
              <a:defRPr/>
            </a:pPr>
            <a:endParaRPr lang="en-US"/>
          </a:p>
        </p:txBody>
      </p:sp>
      <p:sp>
        <p:nvSpPr>
          <p:cNvPr id="51215" name="Text Box 15"/>
          <p:cNvSpPr txBox="1">
            <a:spLocks noChangeArrowheads="1"/>
          </p:cNvSpPr>
          <p:nvPr/>
        </p:nvSpPr>
        <p:spPr bwMode="auto">
          <a:xfrm rot="16200000">
            <a:off x="677863" y="850900"/>
            <a:ext cx="1068388" cy="427037"/>
          </a:xfrm>
          <a:prstGeom prst="rect">
            <a:avLst/>
          </a:prstGeom>
          <a:noFill/>
          <a:ln w="9525">
            <a:noFill/>
            <a:miter lim="800000"/>
            <a:headEnd/>
            <a:tailEnd/>
          </a:ln>
          <a:effectLst/>
        </p:spPr>
        <p:txBody>
          <a:bodyPr>
            <a:spAutoFit/>
          </a:bodyPr>
          <a:lstStyle/>
          <a:p>
            <a:pPr algn="r">
              <a:spcBef>
                <a:spcPct val="50000"/>
              </a:spcBef>
              <a:defRPr/>
            </a:pPr>
            <a:r>
              <a:rPr lang="en-US" sz="2200" i="0">
                <a:solidFill>
                  <a:srgbClr val="CC3300"/>
                </a:solidFill>
                <a:effectLst>
                  <a:outerShdw blurRad="38100" dist="38100" dir="2700000" algn="tl">
                    <a:srgbClr val="000000"/>
                  </a:outerShdw>
                </a:effectLst>
                <a:latin typeface="Arial Black" pitchFamily="34" charset="0"/>
              </a:rPr>
              <a:t>High</a:t>
            </a:r>
          </a:p>
        </p:txBody>
      </p:sp>
      <p:sp>
        <p:nvSpPr>
          <p:cNvPr id="51216" name="Text Box 16"/>
          <p:cNvSpPr txBox="1">
            <a:spLocks noChangeArrowheads="1"/>
          </p:cNvSpPr>
          <p:nvPr/>
        </p:nvSpPr>
        <p:spPr bwMode="auto">
          <a:xfrm rot="16200000">
            <a:off x="824707" y="5233194"/>
            <a:ext cx="838200" cy="427037"/>
          </a:xfrm>
          <a:prstGeom prst="rect">
            <a:avLst/>
          </a:prstGeom>
          <a:noFill/>
          <a:ln w="9525">
            <a:noFill/>
            <a:miter lim="800000"/>
            <a:headEnd/>
            <a:tailEnd/>
          </a:ln>
          <a:effectLst/>
        </p:spPr>
        <p:txBody>
          <a:bodyPr>
            <a:spAutoFit/>
          </a:bodyPr>
          <a:lstStyle/>
          <a:p>
            <a:pPr>
              <a:spcBef>
                <a:spcPct val="50000"/>
              </a:spcBef>
              <a:defRPr/>
            </a:pPr>
            <a:r>
              <a:rPr lang="en-US" sz="2200" i="0">
                <a:solidFill>
                  <a:srgbClr val="CC3300"/>
                </a:solidFill>
                <a:effectLst>
                  <a:outerShdw blurRad="38100" dist="38100" dir="2700000" algn="tl">
                    <a:srgbClr val="000000"/>
                  </a:outerShdw>
                </a:effectLst>
                <a:latin typeface="Arial Black" pitchFamily="34" charset="0"/>
              </a:rPr>
              <a:t>Low</a:t>
            </a:r>
          </a:p>
        </p:txBody>
      </p:sp>
      <p:sp>
        <p:nvSpPr>
          <p:cNvPr id="51217" name="Text Box 17"/>
          <p:cNvSpPr txBox="1">
            <a:spLocks noChangeArrowheads="1"/>
          </p:cNvSpPr>
          <p:nvPr/>
        </p:nvSpPr>
        <p:spPr bwMode="auto">
          <a:xfrm>
            <a:off x="4657725" y="1524000"/>
            <a:ext cx="3124200" cy="535531"/>
          </a:xfrm>
          <a:prstGeom prst="rect">
            <a:avLst/>
          </a:prstGeom>
          <a:noFill/>
          <a:ln w="9525">
            <a:noFill/>
            <a:miter lim="800000"/>
            <a:headEnd/>
            <a:tailEnd/>
          </a:ln>
          <a:effectLst/>
        </p:spPr>
        <p:txBody>
          <a:bodyPr>
            <a:spAutoFit/>
          </a:bodyPr>
          <a:lstStyle/>
          <a:p>
            <a:pPr algn="ctr">
              <a:lnSpc>
                <a:spcPct val="90000"/>
              </a:lnSpc>
              <a:tabLst>
                <a:tab pos="346075" algn="l"/>
              </a:tabLst>
              <a:defRPr/>
            </a:pPr>
            <a:r>
              <a:rPr lang="en-US" sz="3200" i="0" dirty="0">
                <a:effectLst>
                  <a:outerShdw blurRad="38100" dist="38100" dir="2700000" algn="tl">
                    <a:srgbClr val="000000"/>
                  </a:outerShdw>
                </a:effectLst>
                <a:latin typeface="+mj-lt"/>
              </a:rPr>
              <a:t>Win/Win</a:t>
            </a:r>
          </a:p>
        </p:txBody>
      </p:sp>
      <p:sp>
        <p:nvSpPr>
          <p:cNvPr id="51218" name="Text Box 18"/>
          <p:cNvSpPr txBox="1">
            <a:spLocks noChangeArrowheads="1"/>
          </p:cNvSpPr>
          <p:nvPr/>
        </p:nvSpPr>
        <p:spPr bwMode="auto">
          <a:xfrm>
            <a:off x="1457325" y="4267200"/>
            <a:ext cx="3124200" cy="535531"/>
          </a:xfrm>
          <a:prstGeom prst="rect">
            <a:avLst/>
          </a:prstGeom>
          <a:noFill/>
          <a:ln w="9525">
            <a:noFill/>
            <a:miter lim="800000"/>
            <a:headEnd/>
            <a:tailEnd/>
          </a:ln>
          <a:effectLst/>
        </p:spPr>
        <p:txBody>
          <a:bodyPr>
            <a:spAutoFit/>
          </a:bodyPr>
          <a:lstStyle/>
          <a:p>
            <a:pPr algn="ctr">
              <a:lnSpc>
                <a:spcPct val="90000"/>
              </a:lnSpc>
              <a:tabLst>
                <a:tab pos="346075" algn="l"/>
              </a:tabLst>
              <a:defRPr/>
            </a:pPr>
            <a:r>
              <a:rPr lang="en-US" sz="3200" i="0" dirty="0">
                <a:effectLst>
                  <a:outerShdw blurRad="38100" dist="38100" dir="2700000" algn="tl">
                    <a:srgbClr val="000000"/>
                  </a:outerShdw>
                </a:effectLst>
                <a:latin typeface="+mj-lt"/>
              </a:rPr>
              <a:t>Lose/Lose</a:t>
            </a:r>
          </a:p>
        </p:txBody>
      </p:sp>
      <p:sp>
        <p:nvSpPr>
          <p:cNvPr id="51219" name="Text Box 19"/>
          <p:cNvSpPr txBox="1">
            <a:spLocks noChangeArrowheads="1"/>
          </p:cNvSpPr>
          <p:nvPr/>
        </p:nvSpPr>
        <p:spPr bwMode="auto">
          <a:xfrm>
            <a:off x="4657725" y="4267200"/>
            <a:ext cx="3124200" cy="535531"/>
          </a:xfrm>
          <a:prstGeom prst="rect">
            <a:avLst/>
          </a:prstGeom>
          <a:noFill/>
          <a:ln w="9525">
            <a:noFill/>
            <a:miter lim="800000"/>
            <a:headEnd/>
            <a:tailEnd/>
          </a:ln>
          <a:effectLst/>
        </p:spPr>
        <p:txBody>
          <a:bodyPr>
            <a:spAutoFit/>
          </a:bodyPr>
          <a:lstStyle/>
          <a:p>
            <a:pPr algn="ctr">
              <a:lnSpc>
                <a:spcPct val="90000"/>
              </a:lnSpc>
              <a:tabLst>
                <a:tab pos="346075" algn="l"/>
              </a:tabLst>
              <a:defRPr/>
            </a:pPr>
            <a:r>
              <a:rPr lang="en-US" sz="3200" i="0" dirty="0">
                <a:effectLst>
                  <a:outerShdw blurRad="38100" dist="38100" dir="2700000" algn="tl">
                    <a:srgbClr val="000000"/>
                  </a:outerShdw>
                </a:effectLst>
                <a:latin typeface="+mj-lt"/>
              </a:rPr>
              <a:t>Win/Lose</a:t>
            </a:r>
          </a:p>
        </p:txBody>
      </p:sp>
      <p:sp>
        <p:nvSpPr>
          <p:cNvPr id="51220" name="Line 20"/>
          <p:cNvSpPr>
            <a:spLocks noChangeShapeType="1"/>
          </p:cNvSpPr>
          <p:nvPr/>
        </p:nvSpPr>
        <p:spPr bwMode="auto">
          <a:xfrm flipV="1">
            <a:off x="1228725" y="1524000"/>
            <a:ext cx="0" cy="3505200"/>
          </a:xfrm>
          <a:prstGeom prst="line">
            <a:avLst/>
          </a:prstGeom>
          <a:noFill/>
          <a:ln w="38100">
            <a:solidFill>
              <a:schemeClr val="accent1">
                <a:lumMod val="75000"/>
              </a:schemeClr>
            </a:solidFill>
            <a:round/>
            <a:headEnd/>
            <a:tailEnd type="triangle" w="med" len="med"/>
          </a:ln>
        </p:spPr>
        <p:txBody>
          <a:bodyPr wrap="none" anchor="ctr"/>
          <a:lstStyle/>
          <a:p>
            <a:endParaRPr lang="en-US"/>
          </a:p>
        </p:txBody>
      </p:sp>
      <p:sp>
        <p:nvSpPr>
          <p:cNvPr id="51221" name="Text Box 21"/>
          <p:cNvSpPr txBox="1">
            <a:spLocks noChangeArrowheads="1"/>
          </p:cNvSpPr>
          <p:nvPr/>
        </p:nvSpPr>
        <p:spPr bwMode="auto">
          <a:xfrm rot="16200000">
            <a:off x="-1824831" y="2950696"/>
            <a:ext cx="5481637" cy="523220"/>
          </a:xfrm>
          <a:prstGeom prst="rect">
            <a:avLst/>
          </a:prstGeom>
          <a:noFill/>
          <a:ln w="9525">
            <a:noFill/>
            <a:miter lim="800000"/>
            <a:headEnd/>
            <a:tailEnd/>
          </a:ln>
          <a:effectLst/>
        </p:spPr>
        <p:txBody>
          <a:bodyPr wrap="square">
            <a:spAutoFit/>
          </a:bodyPr>
          <a:lstStyle/>
          <a:p>
            <a:pPr algn="ctr">
              <a:spcBef>
                <a:spcPct val="50000"/>
              </a:spcBef>
              <a:defRPr/>
            </a:pPr>
            <a:r>
              <a:rPr lang="en-US" sz="2800" i="0" dirty="0">
                <a:solidFill>
                  <a:srgbClr val="FFC000"/>
                </a:solidFill>
                <a:effectLst>
                  <a:outerShdw blurRad="38100" dist="38100" dir="2700000" algn="tl">
                    <a:srgbClr val="000000"/>
                  </a:outerShdw>
                </a:effectLst>
                <a:latin typeface="Arial Black" pitchFamily="34" charset="0"/>
              </a:rPr>
              <a:t>CONSIDERATION</a:t>
            </a:r>
          </a:p>
        </p:txBody>
      </p:sp>
      <p:sp>
        <p:nvSpPr>
          <p:cNvPr id="51224" name="Line 24"/>
          <p:cNvSpPr>
            <a:spLocks noChangeShapeType="1"/>
          </p:cNvSpPr>
          <p:nvPr/>
        </p:nvSpPr>
        <p:spPr bwMode="auto">
          <a:xfrm rot="5400000" flipV="1">
            <a:off x="4695825" y="4305300"/>
            <a:ext cx="0" cy="3886200"/>
          </a:xfrm>
          <a:prstGeom prst="line">
            <a:avLst/>
          </a:prstGeom>
          <a:noFill/>
          <a:ln w="38100">
            <a:solidFill>
              <a:schemeClr val="accent1">
                <a:lumMod val="75000"/>
              </a:schemeClr>
            </a:solidFill>
            <a:round/>
            <a:headEnd/>
            <a:tailEnd type="triangle" w="med" len="med"/>
          </a:ln>
        </p:spPr>
        <p:txBody>
          <a:bodyPr wrap="none" anchor="ctr"/>
          <a:lstStyle/>
          <a:p>
            <a:endParaRPr lang="en-US"/>
          </a:p>
        </p:txBody>
      </p:sp>
      <p:sp>
        <p:nvSpPr>
          <p:cNvPr id="51227" name="Text Box 27"/>
          <p:cNvSpPr txBox="1">
            <a:spLocks noChangeArrowheads="1"/>
          </p:cNvSpPr>
          <p:nvPr/>
        </p:nvSpPr>
        <p:spPr bwMode="auto">
          <a:xfrm>
            <a:off x="1457325" y="6019800"/>
            <a:ext cx="1600200" cy="427038"/>
          </a:xfrm>
          <a:prstGeom prst="rect">
            <a:avLst/>
          </a:prstGeom>
          <a:noFill/>
          <a:ln w="9525">
            <a:noFill/>
            <a:miter lim="800000"/>
            <a:headEnd/>
            <a:tailEnd/>
          </a:ln>
          <a:effectLst/>
        </p:spPr>
        <p:txBody>
          <a:bodyPr>
            <a:spAutoFit/>
          </a:bodyPr>
          <a:lstStyle/>
          <a:p>
            <a:pPr>
              <a:spcBef>
                <a:spcPct val="50000"/>
              </a:spcBef>
              <a:defRPr/>
            </a:pPr>
            <a:r>
              <a:rPr lang="en-US" sz="2200" i="0">
                <a:solidFill>
                  <a:srgbClr val="CC3300"/>
                </a:solidFill>
                <a:effectLst>
                  <a:outerShdw blurRad="38100" dist="38100" dir="2700000" algn="tl">
                    <a:srgbClr val="000000"/>
                  </a:outerShdw>
                </a:effectLst>
                <a:latin typeface="Arial Black" pitchFamily="34" charset="0"/>
              </a:rPr>
              <a:t>Low</a:t>
            </a:r>
          </a:p>
        </p:txBody>
      </p:sp>
      <p:sp>
        <p:nvSpPr>
          <p:cNvPr id="51228" name="Text Box 28"/>
          <p:cNvSpPr txBox="1">
            <a:spLocks noChangeArrowheads="1"/>
          </p:cNvSpPr>
          <p:nvPr/>
        </p:nvSpPr>
        <p:spPr bwMode="auto">
          <a:xfrm>
            <a:off x="6181725" y="6019800"/>
            <a:ext cx="1600200" cy="427038"/>
          </a:xfrm>
          <a:prstGeom prst="rect">
            <a:avLst/>
          </a:prstGeom>
          <a:noFill/>
          <a:ln w="9525">
            <a:noFill/>
            <a:miter lim="800000"/>
            <a:headEnd/>
            <a:tailEnd/>
          </a:ln>
          <a:effectLst/>
        </p:spPr>
        <p:txBody>
          <a:bodyPr>
            <a:spAutoFit/>
          </a:bodyPr>
          <a:lstStyle/>
          <a:p>
            <a:pPr algn="r">
              <a:spcBef>
                <a:spcPct val="50000"/>
              </a:spcBef>
              <a:defRPr/>
            </a:pPr>
            <a:r>
              <a:rPr lang="en-US" sz="2200" i="0">
                <a:solidFill>
                  <a:srgbClr val="CC3300"/>
                </a:solidFill>
                <a:effectLst>
                  <a:outerShdw blurRad="38100" dist="38100" dir="2700000" algn="tl">
                    <a:srgbClr val="000000"/>
                  </a:outerShdw>
                </a:effectLst>
                <a:latin typeface="Arial Black" pitchFamily="34" charset="0"/>
              </a:rPr>
              <a:t>High</a:t>
            </a:r>
          </a:p>
        </p:txBody>
      </p:sp>
      <p:sp>
        <p:nvSpPr>
          <p:cNvPr id="51229" name="Text Box 29"/>
          <p:cNvSpPr txBox="1">
            <a:spLocks noChangeArrowheads="1"/>
          </p:cNvSpPr>
          <p:nvPr/>
        </p:nvSpPr>
        <p:spPr bwMode="auto">
          <a:xfrm>
            <a:off x="2066925" y="6338888"/>
            <a:ext cx="5029200" cy="519112"/>
          </a:xfrm>
          <a:prstGeom prst="rect">
            <a:avLst/>
          </a:prstGeom>
          <a:noFill/>
          <a:ln w="9525">
            <a:noFill/>
            <a:miter lim="800000"/>
            <a:headEnd/>
            <a:tailEnd/>
          </a:ln>
          <a:effectLst/>
        </p:spPr>
        <p:txBody>
          <a:bodyPr>
            <a:spAutoFit/>
          </a:bodyPr>
          <a:lstStyle/>
          <a:p>
            <a:pPr algn="ctr">
              <a:spcBef>
                <a:spcPct val="50000"/>
              </a:spcBef>
              <a:defRPr/>
            </a:pPr>
            <a:r>
              <a:rPr lang="en-US" sz="2800" i="0" dirty="0">
                <a:solidFill>
                  <a:srgbClr val="FFC000"/>
                </a:solidFill>
                <a:effectLst>
                  <a:outerShdw blurRad="38100" dist="38100" dir="2700000" algn="tl">
                    <a:srgbClr val="000000"/>
                  </a:outerShdw>
                </a:effectLst>
                <a:latin typeface="Arial Black" pitchFamily="34" charset="0"/>
              </a:rPr>
              <a:t>COURAGE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strips(upLeft)">
                                      <p:cBhvr>
                                        <p:cTn id="7" dur="500"/>
                                        <p:tgtEl>
                                          <p:spTgt spid="51202"/>
                                        </p:tgtEl>
                                      </p:cBhvr>
                                    </p:animEffect>
                                  </p:childTnLst>
                                </p:cTn>
                              </p:par>
                            </p:childTnLst>
                          </p:cTn>
                        </p:par>
                        <p:par>
                          <p:cTn id="8" fill="hold">
                            <p:stCondLst>
                              <p:cond delay="500"/>
                            </p:stCondLst>
                            <p:childTnLst>
                              <p:par>
                                <p:cTn id="9" presetID="17" presetClass="entr" presetSubtype="1" fill="hold" nodeType="afterEffect">
                                  <p:stCondLst>
                                    <p:cond delay="0"/>
                                  </p:stCondLst>
                                  <p:childTnLst>
                                    <p:set>
                                      <p:cBhvr>
                                        <p:cTn id="10" dur="1" fill="hold">
                                          <p:stCondLst>
                                            <p:cond delay="0"/>
                                          </p:stCondLst>
                                        </p:cTn>
                                        <p:tgtEl>
                                          <p:spTgt spid="51211"/>
                                        </p:tgtEl>
                                        <p:attrNameLst>
                                          <p:attrName>style.visibility</p:attrName>
                                        </p:attrNameLst>
                                      </p:cBhvr>
                                      <p:to>
                                        <p:strVal val="visible"/>
                                      </p:to>
                                    </p:set>
                                    <p:anim calcmode="lin" valueType="num">
                                      <p:cBhvr>
                                        <p:cTn id="11" dur="500" fill="hold"/>
                                        <p:tgtEl>
                                          <p:spTgt spid="51211"/>
                                        </p:tgtEl>
                                        <p:attrNameLst>
                                          <p:attrName>ppt_x</p:attrName>
                                        </p:attrNameLst>
                                      </p:cBhvr>
                                      <p:tavLst>
                                        <p:tav tm="0">
                                          <p:val>
                                            <p:strVal val="#ppt_x"/>
                                          </p:val>
                                        </p:tav>
                                        <p:tav tm="100000">
                                          <p:val>
                                            <p:strVal val="#ppt_x"/>
                                          </p:val>
                                        </p:tav>
                                      </p:tavLst>
                                    </p:anim>
                                    <p:anim calcmode="lin" valueType="num">
                                      <p:cBhvr>
                                        <p:cTn id="12" dur="500" fill="hold"/>
                                        <p:tgtEl>
                                          <p:spTgt spid="51211"/>
                                        </p:tgtEl>
                                        <p:attrNameLst>
                                          <p:attrName>ppt_y</p:attrName>
                                        </p:attrNameLst>
                                      </p:cBhvr>
                                      <p:tavLst>
                                        <p:tav tm="0">
                                          <p:val>
                                            <p:strVal val="#ppt_y-#ppt_h/2"/>
                                          </p:val>
                                        </p:tav>
                                        <p:tav tm="100000">
                                          <p:val>
                                            <p:strVal val="#ppt_y"/>
                                          </p:val>
                                        </p:tav>
                                      </p:tavLst>
                                    </p:anim>
                                    <p:anim calcmode="lin" valueType="num">
                                      <p:cBhvr>
                                        <p:cTn id="13" dur="500" fill="hold"/>
                                        <p:tgtEl>
                                          <p:spTgt spid="51211"/>
                                        </p:tgtEl>
                                        <p:attrNameLst>
                                          <p:attrName>ppt_w</p:attrName>
                                        </p:attrNameLst>
                                      </p:cBhvr>
                                      <p:tavLst>
                                        <p:tav tm="0">
                                          <p:val>
                                            <p:strVal val="#ppt_w"/>
                                          </p:val>
                                        </p:tav>
                                        <p:tav tm="100000">
                                          <p:val>
                                            <p:strVal val="#ppt_w"/>
                                          </p:val>
                                        </p:tav>
                                      </p:tavLst>
                                    </p:anim>
                                    <p:anim calcmode="lin" valueType="num">
                                      <p:cBhvr>
                                        <p:cTn id="14" dur="500" fill="hold"/>
                                        <p:tgtEl>
                                          <p:spTgt spid="5121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7" presetClass="entr" presetSubtype="8" fill="hold" nodeType="afterEffect">
                                  <p:stCondLst>
                                    <p:cond delay="0"/>
                                  </p:stCondLst>
                                  <p:childTnLst>
                                    <p:set>
                                      <p:cBhvr>
                                        <p:cTn id="17" dur="1" fill="hold">
                                          <p:stCondLst>
                                            <p:cond delay="0"/>
                                          </p:stCondLst>
                                        </p:cTn>
                                        <p:tgtEl>
                                          <p:spTgt spid="51212"/>
                                        </p:tgtEl>
                                        <p:attrNameLst>
                                          <p:attrName>style.visibility</p:attrName>
                                        </p:attrNameLst>
                                      </p:cBhvr>
                                      <p:to>
                                        <p:strVal val="visible"/>
                                      </p:to>
                                    </p:set>
                                    <p:anim calcmode="lin" valueType="num">
                                      <p:cBhvr>
                                        <p:cTn id="18" dur="500" fill="hold"/>
                                        <p:tgtEl>
                                          <p:spTgt spid="51212"/>
                                        </p:tgtEl>
                                        <p:attrNameLst>
                                          <p:attrName>ppt_x</p:attrName>
                                        </p:attrNameLst>
                                      </p:cBhvr>
                                      <p:tavLst>
                                        <p:tav tm="0">
                                          <p:val>
                                            <p:strVal val="#ppt_x-#ppt_w/2"/>
                                          </p:val>
                                        </p:tav>
                                        <p:tav tm="100000">
                                          <p:val>
                                            <p:strVal val="#ppt_x"/>
                                          </p:val>
                                        </p:tav>
                                      </p:tavLst>
                                    </p:anim>
                                    <p:anim calcmode="lin" valueType="num">
                                      <p:cBhvr>
                                        <p:cTn id="19" dur="500" fill="hold"/>
                                        <p:tgtEl>
                                          <p:spTgt spid="51212"/>
                                        </p:tgtEl>
                                        <p:attrNameLst>
                                          <p:attrName>ppt_y</p:attrName>
                                        </p:attrNameLst>
                                      </p:cBhvr>
                                      <p:tavLst>
                                        <p:tav tm="0">
                                          <p:val>
                                            <p:strVal val="#ppt_y"/>
                                          </p:val>
                                        </p:tav>
                                        <p:tav tm="100000">
                                          <p:val>
                                            <p:strVal val="#ppt_y"/>
                                          </p:val>
                                        </p:tav>
                                      </p:tavLst>
                                    </p:anim>
                                    <p:anim calcmode="lin" valueType="num">
                                      <p:cBhvr>
                                        <p:cTn id="20" dur="500" fill="hold"/>
                                        <p:tgtEl>
                                          <p:spTgt spid="51212"/>
                                        </p:tgtEl>
                                        <p:attrNameLst>
                                          <p:attrName>ppt_w</p:attrName>
                                        </p:attrNameLst>
                                      </p:cBhvr>
                                      <p:tavLst>
                                        <p:tav tm="0">
                                          <p:val>
                                            <p:fltVal val="0"/>
                                          </p:val>
                                        </p:tav>
                                        <p:tav tm="100000">
                                          <p:val>
                                            <p:strVal val="#ppt_w"/>
                                          </p:val>
                                        </p:tav>
                                      </p:tavLst>
                                    </p:anim>
                                    <p:anim calcmode="lin" valueType="num">
                                      <p:cBhvr>
                                        <p:cTn id="21" dur="500" fill="hold"/>
                                        <p:tgtEl>
                                          <p:spTgt spid="51212"/>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9" presetClass="entr" presetSubtype="0" fill="hold" grpId="0" nodeType="afterEffect">
                                  <p:stCondLst>
                                    <p:cond delay="0"/>
                                  </p:stCondLst>
                                  <p:iterate type="wd">
                                    <p:tmPct val="100000"/>
                                  </p:iterate>
                                  <p:childTnLst>
                                    <p:set>
                                      <p:cBhvr>
                                        <p:cTn id="24" dur="1" fill="hold">
                                          <p:stCondLst>
                                            <p:cond delay="0"/>
                                          </p:stCondLst>
                                        </p:cTn>
                                        <p:tgtEl>
                                          <p:spTgt spid="51216"/>
                                        </p:tgtEl>
                                        <p:attrNameLst>
                                          <p:attrName>style.visibility</p:attrName>
                                        </p:attrNameLst>
                                      </p:cBhvr>
                                      <p:to>
                                        <p:strVal val="visible"/>
                                      </p:to>
                                    </p:set>
                                    <p:animEffect transition="in" filter="dissolve">
                                      <p:cBhvr>
                                        <p:cTn id="25" dur="300"/>
                                        <p:tgtEl>
                                          <p:spTgt spid="51216"/>
                                        </p:tgtEl>
                                      </p:cBhvr>
                                    </p:animEffect>
                                  </p:childTnLst>
                                </p:cTn>
                              </p:par>
                            </p:childTnLst>
                          </p:cTn>
                        </p:par>
                        <p:par>
                          <p:cTn id="26" fill="hold">
                            <p:stCondLst>
                              <p:cond delay="1800"/>
                            </p:stCondLst>
                            <p:childTnLst>
                              <p:par>
                                <p:cTn id="27" presetID="17" presetClass="entr" presetSubtype="4" fill="hold" grpId="0" nodeType="afterEffect">
                                  <p:stCondLst>
                                    <p:cond delay="0"/>
                                  </p:stCondLst>
                                  <p:childTnLst>
                                    <p:set>
                                      <p:cBhvr>
                                        <p:cTn id="28" dur="1" fill="hold">
                                          <p:stCondLst>
                                            <p:cond delay="0"/>
                                          </p:stCondLst>
                                        </p:cTn>
                                        <p:tgtEl>
                                          <p:spTgt spid="51220"/>
                                        </p:tgtEl>
                                        <p:attrNameLst>
                                          <p:attrName>style.visibility</p:attrName>
                                        </p:attrNameLst>
                                      </p:cBhvr>
                                      <p:to>
                                        <p:strVal val="visible"/>
                                      </p:to>
                                    </p:set>
                                    <p:anim calcmode="lin" valueType="num">
                                      <p:cBhvr>
                                        <p:cTn id="29" dur="500" fill="hold"/>
                                        <p:tgtEl>
                                          <p:spTgt spid="51220"/>
                                        </p:tgtEl>
                                        <p:attrNameLst>
                                          <p:attrName>ppt_x</p:attrName>
                                        </p:attrNameLst>
                                      </p:cBhvr>
                                      <p:tavLst>
                                        <p:tav tm="0">
                                          <p:val>
                                            <p:strVal val="#ppt_x"/>
                                          </p:val>
                                        </p:tav>
                                        <p:tav tm="100000">
                                          <p:val>
                                            <p:strVal val="#ppt_x"/>
                                          </p:val>
                                        </p:tav>
                                      </p:tavLst>
                                    </p:anim>
                                    <p:anim calcmode="lin" valueType="num">
                                      <p:cBhvr>
                                        <p:cTn id="30" dur="500" fill="hold"/>
                                        <p:tgtEl>
                                          <p:spTgt spid="51220"/>
                                        </p:tgtEl>
                                        <p:attrNameLst>
                                          <p:attrName>ppt_y</p:attrName>
                                        </p:attrNameLst>
                                      </p:cBhvr>
                                      <p:tavLst>
                                        <p:tav tm="0">
                                          <p:val>
                                            <p:strVal val="#ppt_y+#ppt_h/2"/>
                                          </p:val>
                                        </p:tav>
                                        <p:tav tm="100000">
                                          <p:val>
                                            <p:strVal val="#ppt_y"/>
                                          </p:val>
                                        </p:tav>
                                      </p:tavLst>
                                    </p:anim>
                                    <p:anim calcmode="lin" valueType="num">
                                      <p:cBhvr>
                                        <p:cTn id="31" dur="500" fill="hold"/>
                                        <p:tgtEl>
                                          <p:spTgt spid="51220"/>
                                        </p:tgtEl>
                                        <p:attrNameLst>
                                          <p:attrName>ppt_w</p:attrName>
                                        </p:attrNameLst>
                                      </p:cBhvr>
                                      <p:tavLst>
                                        <p:tav tm="0">
                                          <p:val>
                                            <p:strVal val="#ppt_w"/>
                                          </p:val>
                                        </p:tav>
                                        <p:tav tm="100000">
                                          <p:val>
                                            <p:strVal val="#ppt_w"/>
                                          </p:val>
                                        </p:tav>
                                      </p:tavLst>
                                    </p:anim>
                                    <p:anim calcmode="lin" valueType="num">
                                      <p:cBhvr>
                                        <p:cTn id="32" dur="500" fill="hold"/>
                                        <p:tgtEl>
                                          <p:spTgt spid="51220"/>
                                        </p:tgtEl>
                                        <p:attrNameLst>
                                          <p:attrName>ppt_h</p:attrName>
                                        </p:attrNameLst>
                                      </p:cBhvr>
                                      <p:tavLst>
                                        <p:tav tm="0">
                                          <p:val>
                                            <p:fltVal val="0"/>
                                          </p:val>
                                        </p:tav>
                                        <p:tav tm="100000">
                                          <p:val>
                                            <p:strVal val="#ppt_h"/>
                                          </p:val>
                                        </p:tav>
                                      </p:tavLst>
                                    </p:anim>
                                  </p:childTnLst>
                                </p:cTn>
                              </p:par>
                            </p:childTnLst>
                          </p:cTn>
                        </p:par>
                        <p:par>
                          <p:cTn id="33" fill="hold">
                            <p:stCondLst>
                              <p:cond delay="2300"/>
                            </p:stCondLst>
                            <p:childTnLst>
                              <p:par>
                                <p:cTn id="34" presetID="9" presetClass="entr" presetSubtype="0" fill="hold" grpId="0" nodeType="afterEffect">
                                  <p:stCondLst>
                                    <p:cond delay="0"/>
                                  </p:stCondLst>
                                  <p:iterate type="wd">
                                    <p:tmPct val="100000"/>
                                  </p:iterate>
                                  <p:childTnLst>
                                    <p:set>
                                      <p:cBhvr>
                                        <p:cTn id="35" dur="1" fill="hold">
                                          <p:stCondLst>
                                            <p:cond delay="0"/>
                                          </p:stCondLst>
                                        </p:cTn>
                                        <p:tgtEl>
                                          <p:spTgt spid="51215"/>
                                        </p:tgtEl>
                                        <p:attrNameLst>
                                          <p:attrName>style.visibility</p:attrName>
                                        </p:attrNameLst>
                                      </p:cBhvr>
                                      <p:to>
                                        <p:strVal val="visible"/>
                                      </p:to>
                                    </p:set>
                                    <p:animEffect transition="in" filter="dissolve">
                                      <p:cBhvr>
                                        <p:cTn id="36" dur="300"/>
                                        <p:tgtEl>
                                          <p:spTgt spid="51215"/>
                                        </p:tgtEl>
                                      </p:cBhvr>
                                    </p:animEffect>
                                  </p:childTnLst>
                                </p:cTn>
                              </p:par>
                            </p:childTnLst>
                          </p:cTn>
                        </p:par>
                        <p:par>
                          <p:cTn id="37" fill="hold">
                            <p:stCondLst>
                              <p:cond delay="2600"/>
                            </p:stCondLst>
                            <p:childTnLst>
                              <p:par>
                                <p:cTn id="38" presetID="9" presetClass="entr" presetSubtype="0" fill="hold" grpId="0" nodeType="afterEffect">
                                  <p:stCondLst>
                                    <p:cond delay="0"/>
                                  </p:stCondLst>
                                  <p:iterate type="wd">
                                    <p:tmPct val="100000"/>
                                  </p:iterate>
                                  <p:childTnLst>
                                    <p:set>
                                      <p:cBhvr>
                                        <p:cTn id="39" dur="1" fill="hold">
                                          <p:stCondLst>
                                            <p:cond delay="0"/>
                                          </p:stCondLst>
                                        </p:cTn>
                                        <p:tgtEl>
                                          <p:spTgt spid="51227"/>
                                        </p:tgtEl>
                                        <p:attrNameLst>
                                          <p:attrName>style.visibility</p:attrName>
                                        </p:attrNameLst>
                                      </p:cBhvr>
                                      <p:to>
                                        <p:strVal val="visible"/>
                                      </p:to>
                                    </p:set>
                                    <p:animEffect transition="in" filter="dissolve">
                                      <p:cBhvr>
                                        <p:cTn id="40" dur="300"/>
                                        <p:tgtEl>
                                          <p:spTgt spid="51227"/>
                                        </p:tgtEl>
                                      </p:cBhvr>
                                    </p:animEffect>
                                  </p:childTnLst>
                                </p:cTn>
                              </p:par>
                            </p:childTnLst>
                          </p:cTn>
                        </p:par>
                        <p:par>
                          <p:cTn id="41" fill="hold">
                            <p:stCondLst>
                              <p:cond delay="2900"/>
                            </p:stCondLst>
                            <p:childTnLst>
                              <p:par>
                                <p:cTn id="42" presetID="17" presetClass="entr" presetSubtype="8" fill="hold" grpId="0" nodeType="afterEffect">
                                  <p:stCondLst>
                                    <p:cond delay="0"/>
                                  </p:stCondLst>
                                  <p:childTnLst>
                                    <p:set>
                                      <p:cBhvr>
                                        <p:cTn id="43" dur="1" fill="hold">
                                          <p:stCondLst>
                                            <p:cond delay="0"/>
                                          </p:stCondLst>
                                        </p:cTn>
                                        <p:tgtEl>
                                          <p:spTgt spid="51224"/>
                                        </p:tgtEl>
                                        <p:attrNameLst>
                                          <p:attrName>style.visibility</p:attrName>
                                        </p:attrNameLst>
                                      </p:cBhvr>
                                      <p:to>
                                        <p:strVal val="visible"/>
                                      </p:to>
                                    </p:set>
                                    <p:anim calcmode="lin" valueType="num">
                                      <p:cBhvr>
                                        <p:cTn id="44" dur="500" fill="hold"/>
                                        <p:tgtEl>
                                          <p:spTgt spid="51224"/>
                                        </p:tgtEl>
                                        <p:attrNameLst>
                                          <p:attrName>ppt_x</p:attrName>
                                        </p:attrNameLst>
                                      </p:cBhvr>
                                      <p:tavLst>
                                        <p:tav tm="0">
                                          <p:val>
                                            <p:strVal val="#ppt_x-#ppt_w/2"/>
                                          </p:val>
                                        </p:tav>
                                        <p:tav tm="100000">
                                          <p:val>
                                            <p:strVal val="#ppt_x"/>
                                          </p:val>
                                        </p:tav>
                                      </p:tavLst>
                                    </p:anim>
                                    <p:anim calcmode="lin" valueType="num">
                                      <p:cBhvr>
                                        <p:cTn id="45" dur="500" fill="hold"/>
                                        <p:tgtEl>
                                          <p:spTgt spid="51224"/>
                                        </p:tgtEl>
                                        <p:attrNameLst>
                                          <p:attrName>ppt_y</p:attrName>
                                        </p:attrNameLst>
                                      </p:cBhvr>
                                      <p:tavLst>
                                        <p:tav tm="0">
                                          <p:val>
                                            <p:strVal val="#ppt_y"/>
                                          </p:val>
                                        </p:tav>
                                        <p:tav tm="100000">
                                          <p:val>
                                            <p:strVal val="#ppt_y"/>
                                          </p:val>
                                        </p:tav>
                                      </p:tavLst>
                                    </p:anim>
                                    <p:anim calcmode="lin" valueType="num">
                                      <p:cBhvr>
                                        <p:cTn id="46" dur="500" fill="hold"/>
                                        <p:tgtEl>
                                          <p:spTgt spid="51224"/>
                                        </p:tgtEl>
                                        <p:attrNameLst>
                                          <p:attrName>ppt_w</p:attrName>
                                        </p:attrNameLst>
                                      </p:cBhvr>
                                      <p:tavLst>
                                        <p:tav tm="0">
                                          <p:val>
                                            <p:fltVal val="0"/>
                                          </p:val>
                                        </p:tav>
                                        <p:tav tm="100000">
                                          <p:val>
                                            <p:strVal val="#ppt_w"/>
                                          </p:val>
                                        </p:tav>
                                      </p:tavLst>
                                    </p:anim>
                                    <p:anim calcmode="lin" valueType="num">
                                      <p:cBhvr>
                                        <p:cTn id="47" dur="500" fill="hold"/>
                                        <p:tgtEl>
                                          <p:spTgt spid="51224"/>
                                        </p:tgtEl>
                                        <p:attrNameLst>
                                          <p:attrName>ppt_h</p:attrName>
                                        </p:attrNameLst>
                                      </p:cBhvr>
                                      <p:tavLst>
                                        <p:tav tm="0">
                                          <p:val>
                                            <p:strVal val="#ppt_h"/>
                                          </p:val>
                                        </p:tav>
                                        <p:tav tm="100000">
                                          <p:val>
                                            <p:strVal val="#ppt_h"/>
                                          </p:val>
                                        </p:tav>
                                      </p:tavLst>
                                    </p:anim>
                                  </p:childTnLst>
                                </p:cTn>
                              </p:par>
                            </p:childTnLst>
                          </p:cTn>
                        </p:par>
                        <p:par>
                          <p:cTn id="48" fill="hold">
                            <p:stCondLst>
                              <p:cond delay="3400"/>
                            </p:stCondLst>
                            <p:childTnLst>
                              <p:par>
                                <p:cTn id="49" presetID="9" presetClass="entr" presetSubtype="0" fill="hold" grpId="0" nodeType="afterEffect">
                                  <p:stCondLst>
                                    <p:cond delay="0"/>
                                  </p:stCondLst>
                                  <p:iterate type="wd">
                                    <p:tmPct val="100000"/>
                                  </p:iterate>
                                  <p:childTnLst>
                                    <p:set>
                                      <p:cBhvr>
                                        <p:cTn id="50" dur="1" fill="hold">
                                          <p:stCondLst>
                                            <p:cond delay="0"/>
                                          </p:stCondLst>
                                        </p:cTn>
                                        <p:tgtEl>
                                          <p:spTgt spid="51228"/>
                                        </p:tgtEl>
                                        <p:attrNameLst>
                                          <p:attrName>style.visibility</p:attrName>
                                        </p:attrNameLst>
                                      </p:cBhvr>
                                      <p:to>
                                        <p:strVal val="visible"/>
                                      </p:to>
                                    </p:set>
                                    <p:animEffect transition="in" filter="dissolve">
                                      <p:cBhvr>
                                        <p:cTn id="51" dur="300"/>
                                        <p:tgtEl>
                                          <p:spTgt spid="51228"/>
                                        </p:tgtEl>
                                      </p:cBhvr>
                                    </p:animEffect>
                                  </p:childTnLst>
                                </p:cTn>
                              </p:par>
                            </p:childTnLst>
                          </p:cTn>
                        </p:par>
                        <p:par>
                          <p:cTn id="52" fill="hold">
                            <p:stCondLst>
                              <p:cond delay="3700"/>
                            </p:stCondLst>
                            <p:childTnLst>
                              <p:par>
                                <p:cTn id="53" presetID="9" presetClass="entr" presetSubtype="0" fill="hold" grpId="0" nodeType="afterEffect">
                                  <p:stCondLst>
                                    <p:cond delay="0"/>
                                  </p:stCondLst>
                                  <p:iterate type="wd">
                                    <p:tmPct val="100000"/>
                                  </p:iterate>
                                  <p:childTnLst>
                                    <p:set>
                                      <p:cBhvr>
                                        <p:cTn id="54" dur="1" fill="hold">
                                          <p:stCondLst>
                                            <p:cond delay="0"/>
                                          </p:stCondLst>
                                        </p:cTn>
                                        <p:tgtEl>
                                          <p:spTgt spid="51221"/>
                                        </p:tgtEl>
                                        <p:attrNameLst>
                                          <p:attrName>style.visibility</p:attrName>
                                        </p:attrNameLst>
                                      </p:cBhvr>
                                      <p:to>
                                        <p:strVal val="visible"/>
                                      </p:to>
                                    </p:set>
                                    <p:animEffect transition="in" filter="dissolve">
                                      <p:cBhvr>
                                        <p:cTn id="55" dur="300"/>
                                        <p:tgtEl>
                                          <p:spTgt spid="51221"/>
                                        </p:tgtEl>
                                      </p:cBhvr>
                                    </p:animEffect>
                                  </p:childTnLst>
                                </p:cTn>
                              </p:par>
                            </p:childTnLst>
                          </p:cTn>
                        </p:par>
                        <p:par>
                          <p:cTn id="56" fill="hold">
                            <p:stCondLst>
                              <p:cond delay="4000"/>
                            </p:stCondLst>
                            <p:childTnLst>
                              <p:par>
                                <p:cTn id="57" presetID="9" presetClass="entr" presetSubtype="0" fill="hold" grpId="0" nodeType="afterEffect">
                                  <p:stCondLst>
                                    <p:cond delay="0"/>
                                  </p:stCondLst>
                                  <p:iterate type="wd">
                                    <p:tmPct val="100000"/>
                                  </p:iterate>
                                  <p:childTnLst>
                                    <p:set>
                                      <p:cBhvr>
                                        <p:cTn id="58" dur="1" fill="hold">
                                          <p:stCondLst>
                                            <p:cond delay="0"/>
                                          </p:stCondLst>
                                        </p:cTn>
                                        <p:tgtEl>
                                          <p:spTgt spid="51229"/>
                                        </p:tgtEl>
                                        <p:attrNameLst>
                                          <p:attrName>style.visibility</p:attrName>
                                        </p:attrNameLst>
                                      </p:cBhvr>
                                      <p:to>
                                        <p:strVal val="visible"/>
                                      </p:to>
                                    </p:set>
                                    <p:animEffect transition="in" filter="dissolve">
                                      <p:cBhvr>
                                        <p:cTn id="59" dur="300"/>
                                        <p:tgtEl>
                                          <p:spTgt spid="51229"/>
                                        </p:tgtEl>
                                      </p:cBhvr>
                                    </p:animEffect>
                                  </p:childTnLst>
                                </p:cTn>
                              </p:par>
                            </p:childTnLst>
                          </p:cTn>
                        </p:par>
                        <p:par>
                          <p:cTn id="60" fill="hold">
                            <p:stCondLst>
                              <p:cond delay="4300"/>
                            </p:stCondLst>
                            <p:childTnLst>
                              <p:par>
                                <p:cTn id="61" presetID="5" presetClass="entr" presetSubtype="10" fill="hold" grpId="0" nodeType="afterEffect">
                                  <p:stCondLst>
                                    <p:cond delay="0"/>
                                  </p:stCondLst>
                                  <p:iterate type="wd">
                                    <p:tmPct val="100000"/>
                                  </p:iterate>
                                  <p:childTnLst>
                                    <p:set>
                                      <p:cBhvr>
                                        <p:cTn id="62" dur="1" fill="hold">
                                          <p:stCondLst>
                                            <p:cond delay="0"/>
                                          </p:stCondLst>
                                        </p:cTn>
                                        <p:tgtEl>
                                          <p:spTgt spid="51203"/>
                                        </p:tgtEl>
                                        <p:attrNameLst>
                                          <p:attrName>style.visibility</p:attrName>
                                        </p:attrNameLst>
                                      </p:cBhvr>
                                      <p:to>
                                        <p:strVal val="visible"/>
                                      </p:to>
                                    </p:set>
                                    <p:animEffect transition="in" filter="checkerboard(across)">
                                      <p:cBhvr>
                                        <p:cTn id="63" dur="300"/>
                                        <p:tgtEl>
                                          <p:spTgt spid="51203"/>
                                        </p:tgtEl>
                                      </p:cBhvr>
                                    </p:animEffect>
                                  </p:childTnLst>
                                </p:cTn>
                              </p:par>
                            </p:childTnLst>
                          </p:cTn>
                        </p:par>
                        <p:par>
                          <p:cTn id="64" fill="hold">
                            <p:stCondLst>
                              <p:cond delay="4600"/>
                            </p:stCondLst>
                            <p:childTnLst>
                              <p:par>
                                <p:cTn id="65" presetID="5" presetClass="entr" presetSubtype="10" fill="hold" grpId="0" nodeType="afterEffect">
                                  <p:stCondLst>
                                    <p:cond delay="0"/>
                                  </p:stCondLst>
                                  <p:iterate type="wd">
                                    <p:tmPct val="100000"/>
                                  </p:iterate>
                                  <p:childTnLst>
                                    <p:set>
                                      <p:cBhvr>
                                        <p:cTn id="66" dur="1" fill="hold">
                                          <p:stCondLst>
                                            <p:cond delay="0"/>
                                          </p:stCondLst>
                                        </p:cTn>
                                        <p:tgtEl>
                                          <p:spTgt spid="51217"/>
                                        </p:tgtEl>
                                        <p:attrNameLst>
                                          <p:attrName>style.visibility</p:attrName>
                                        </p:attrNameLst>
                                      </p:cBhvr>
                                      <p:to>
                                        <p:strVal val="visible"/>
                                      </p:to>
                                    </p:set>
                                    <p:animEffect transition="in" filter="checkerboard(across)">
                                      <p:cBhvr>
                                        <p:cTn id="67" dur="300"/>
                                        <p:tgtEl>
                                          <p:spTgt spid="51217"/>
                                        </p:tgtEl>
                                      </p:cBhvr>
                                    </p:animEffect>
                                  </p:childTnLst>
                                </p:cTn>
                              </p:par>
                            </p:childTnLst>
                          </p:cTn>
                        </p:par>
                        <p:par>
                          <p:cTn id="68" fill="hold">
                            <p:stCondLst>
                              <p:cond delay="4900"/>
                            </p:stCondLst>
                            <p:childTnLst>
                              <p:par>
                                <p:cTn id="69" presetID="5" presetClass="entr" presetSubtype="10" fill="hold" grpId="0" nodeType="afterEffect">
                                  <p:stCondLst>
                                    <p:cond delay="0"/>
                                  </p:stCondLst>
                                  <p:iterate type="wd">
                                    <p:tmPct val="100000"/>
                                  </p:iterate>
                                  <p:childTnLst>
                                    <p:set>
                                      <p:cBhvr>
                                        <p:cTn id="70" dur="1" fill="hold">
                                          <p:stCondLst>
                                            <p:cond delay="0"/>
                                          </p:stCondLst>
                                        </p:cTn>
                                        <p:tgtEl>
                                          <p:spTgt spid="51218"/>
                                        </p:tgtEl>
                                        <p:attrNameLst>
                                          <p:attrName>style.visibility</p:attrName>
                                        </p:attrNameLst>
                                      </p:cBhvr>
                                      <p:to>
                                        <p:strVal val="visible"/>
                                      </p:to>
                                    </p:set>
                                    <p:animEffect transition="in" filter="checkerboard(across)">
                                      <p:cBhvr>
                                        <p:cTn id="71" dur="300"/>
                                        <p:tgtEl>
                                          <p:spTgt spid="51218"/>
                                        </p:tgtEl>
                                      </p:cBhvr>
                                    </p:animEffect>
                                  </p:childTnLst>
                                </p:cTn>
                              </p:par>
                            </p:childTnLst>
                          </p:cTn>
                        </p:par>
                        <p:par>
                          <p:cTn id="72" fill="hold">
                            <p:stCondLst>
                              <p:cond delay="5200"/>
                            </p:stCondLst>
                            <p:childTnLst>
                              <p:par>
                                <p:cTn id="73" presetID="5" presetClass="entr" presetSubtype="10" fill="hold" grpId="0" nodeType="afterEffect">
                                  <p:stCondLst>
                                    <p:cond delay="0"/>
                                  </p:stCondLst>
                                  <p:iterate type="wd">
                                    <p:tmPct val="100000"/>
                                  </p:iterate>
                                  <p:childTnLst>
                                    <p:set>
                                      <p:cBhvr>
                                        <p:cTn id="74" dur="1" fill="hold">
                                          <p:stCondLst>
                                            <p:cond delay="0"/>
                                          </p:stCondLst>
                                        </p:cTn>
                                        <p:tgtEl>
                                          <p:spTgt spid="51219"/>
                                        </p:tgtEl>
                                        <p:attrNameLst>
                                          <p:attrName>style.visibility</p:attrName>
                                        </p:attrNameLst>
                                      </p:cBhvr>
                                      <p:to>
                                        <p:strVal val="visible"/>
                                      </p:to>
                                    </p:set>
                                    <p:animEffect transition="in" filter="checkerboard(across)">
                                      <p:cBhvr>
                                        <p:cTn id="75" dur="3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utoUpdateAnimBg="0"/>
      <p:bldP spid="51215" grpId="0" autoUpdateAnimBg="0"/>
      <p:bldP spid="51216" grpId="0" autoUpdateAnimBg="0"/>
      <p:bldP spid="51217" grpId="0" autoUpdateAnimBg="0"/>
      <p:bldP spid="51218" grpId="0" autoUpdateAnimBg="0"/>
      <p:bldP spid="51219" grpId="0" autoUpdateAnimBg="0"/>
      <p:bldP spid="51220" grpId="0" animBg="1"/>
      <p:bldP spid="51221" grpId="0" autoUpdateAnimBg="0"/>
      <p:bldP spid="51224" grpId="0" animBg="1"/>
      <p:bldP spid="51227" grpId="0" autoUpdateAnimBg="0"/>
      <p:bldP spid="51228" grpId="0" autoUpdateAnimBg="0"/>
      <p:bldP spid="5122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4</a:t>
            </a:r>
            <a:endParaRPr lang="en-US" dirty="0"/>
          </a:p>
        </p:txBody>
      </p:sp>
      <p:graphicFrame>
        <p:nvGraphicFramePr>
          <p:cNvPr id="4" name="Table 3"/>
          <p:cNvGraphicFramePr>
            <a:graphicFrameLocks noGrp="1"/>
          </p:cNvGraphicFramePr>
          <p:nvPr/>
        </p:nvGraphicFramePr>
        <p:xfrm>
          <a:off x="152400" y="1524001"/>
          <a:ext cx="8839200" cy="5181599"/>
        </p:xfrm>
        <a:graphic>
          <a:graphicData uri="http://schemas.openxmlformats.org/drawingml/2006/table">
            <a:tbl>
              <a:tblPr firstRow="1" bandRow="1">
                <a:tableStyleId>{5C22544A-7EE6-4342-B048-85BDC9FD1C3A}</a:tableStyleId>
              </a:tblPr>
              <a:tblGrid>
                <a:gridCol w="4419600"/>
                <a:gridCol w="4419600"/>
              </a:tblGrid>
              <a:tr h="538061">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928707">
                <a:tc>
                  <a:txBody>
                    <a:bodyPr/>
                    <a:lstStyle/>
                    <a:p>
                      <a:pPr algn="ctr"/>
                      <a:r>
                        <a:rPr lang="en-US" i="1" dirty="0" smtClean="0"/>
                        <a:t>THINK WIN-WIN</a:t>
                      </a:r>
                    </a:p>
                    <a:p>
                      <a:pPr algn="ctr"/>
                      <a:endParaRPr lang="en-US" i="1" dirty="0" smtClean="0"/>
                    </a:p>
                  </a:txBody>
                  <a:tcPr/>
                </a:tc>
                <a:tc>
                  <a:txBody>
                    <a:bodyPr/>
                    <a:lstStyle/>
                    <a:p>
                      <a:pPr algn="ctr"/>
                      <a:r>
                        <a:rPr lang="en-US" i="1" dirty="0" smtClean="0"/>
                        <a:t>THINK WIN-LOSE OR LOSE-WIN</a:t>
                      </a:r>
                      <a:endParaRPr lang="en-US" i="1" baseline="0" dirty="0" smtClean="0"/>
                    </a:p>
                    <a:p>
                      <a:pPr algn="ctr"/>
                      <a:endParaRPr lang="en-US" b="1" i="1" baseline="0" dirty="0" smtClean="0">
                        <a:solidFill>
                          <a:srgbClr val="0000FF"/>
                        </a:solidFill>
                        <a:latin typeface="Tahoma" pitchFamily="34" charset="0"/>
                      </a:endParaRPr>
                    </a:p>
                  </a:txBody>
                  <a:tcPr/>
                </a:tc>
              </a:tr>
              <a:tr h="37148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have an abundance mentality and the spirit of cooperation. They achieve effective communication and high trust levels in their Emotional Bank Accounts with others, resulting in rewarding relationships and greater power to influence.</a:t>
                      </a:r>
                    </a:p>
                    <a:p>
                      <a:pPr algn="ctr"/>
                      <a:endParaRPr lang="en-US" i="1" dirty="0" smtClean="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have a scarcity mentality and see life as a zero-sum game. They have ineffective communication skills and low trust levels in their Emotional Bank Accounts with others, resulting in a defensive mentality and adversarial feelings.</a:t>
                      </a:r>
                    </a:p>
                    <a:p>
                      <a:pPr algn="ct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4" descr="listentoyourself"/>
          <p:cNvPicPr>
            <a:picLocks noChangeAspect="1" noChangeArrowheads="1"/>
          </p:cNvPicPr>
          <p:nvPr/>
        </p:nvPicPr>
        <p:blipFill>
          <a:blip r:embed="rId2" cstate="print"/>
          <a:srcRect/>
          <a:stretch>
            <a:fillRect/>
          </a:stretch>
        </p:blipFill>
        <p:spPr bwMode="auto">
          <a:xfrm>
            <a:off x="0" y="0"/>
            <a:ext cx="9612313" cy="6881813"/>
          </a:xfrm>
          <a:prstGeom prst="rect">
            <a:avLst/>
          </a:prstGeom>
          <a:noFill/>
        </p:spPr>
      </p:pic>
      <p:sp>
        <p:nvSpPr>
          <p:cNvPr id="63490" name="Text Box 2"/>
          <p:cNvSpPr txBox="1">
            <a:spLocks noChangeArrowheads="1"/>
          </p:cNvSpPr>
          <p:nvPr/>
        </p:nvSpPr>
        <p:spPr bwMode="auto">
          <a:xfrm>
            <a:off x="1908175" y="4149725"/>
            <a:ext cx="5400675" cy="2554545"/>
          </a:xfrm>
          <a:prstGeom prst="rect">
            <a:avLst/>
          </a:prstGeom>
          <a:solidFill>
            <a:srgbClr val="339966"/>
          </a:solidFill>
          <a:ln w="38100">
            <a:solidFill>
              <a:srgbClr val="800000"/>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solidFill>
                  <a:schemeClr val="bg1"/>
                </a:solidFill>
                <a:latin typeface="Century" pitchFamily="18" charset="0"/>
              </a:rPr>
              <a:t> </a:t>
            </a:r>
            <a:r>
              <a:rPr lang="nl-NL" sz="3200" b="1" dirty="0">
                <a:solidFill>
                  <a:schemeClr val="tx2"/>
                </a:solidFill>
                <a:latin typeface="Century" pitchFamily="18" charset="0"/>
              </a:rPr>
              <a:t>5</a:t>
            </a:r>
            <a:r>
              <a:rPr lang="nl-NL" sz="3200" dirty="0">
                <a:solidFill>
                  <a:schemeClr val="tx2"/>
                </a:solidFill>
                <a:latin typeface="Century" pitchFamily="18" charset="0"/>
              </a:rPr>
              <a:t>:  </a:t>
            </a:r>
          </a:p>
          <a:p>
            <a:pPr algn="ctr">
              <a:spcBef>
                <a:spcPct val="50000"/>
              </a:spcBef>
            </a:pPr>
            <a:r>
              <a:rPr lang="nl-NL" sz="3200" dirty="0">
                <a:solidFill>
                  <a:schemeClr val="tx2"/>
                </a:solidFill>
                <a:latin typeface="Century" pitchFamily="18" charset="0"/>
              </a:rPr>
              <a:t>Seek first to understand, then to be </a:t>
            </a:r>
            <a:r>
              <a:rPr lang="nl-NL" sz="3200" dirty="0" smtClean="0">
                <a:solidFill>
                  <a:schemeClr val="tx2"/>
                </a:solidFill>
                <a:latin typeface="Century" pitchFamily="18" charset="0"/>
              </a:rPr>
              <a:t>understood</a:t>
            </a:r>
          </a:p>
          <a:p>
            <a:pPr algn="ctr">
              <a:spcBef>
                <a:spcPct val="50000"/>
              </a:spcBef>
            </a:pPr>
            <a:r>
              <a:rPr lang="zh-CN" altLang="en-US" sz="3200" dirty="0" smtClean="0">
                <a:solidFill>
                  <a:schemeClr val="tx2"/>
                </a:solidFill>
                <a:latin typeface="Century" pitchFamily="18" charset="0"/>
              </a:rPr>
              <a:t>知彼解己</a:t>
            </a:r>
            <a:endParaRPr lang="nl-NL" sz="3200" dirty="0">
              <a:solidFill>
                <a:schemeClr val="tx2"/>
              </a:solidFill>
              <a:latin typeface="Century"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endParaRPr lang="en-US"/>
          </a:p>
        </p:txBody>
      </p:sp>
      <p:sp>
        <p:nvSpPr>
          <p:cNvPr id="115715" name="Rectangle 3"/>
          <p:cNvSpPr>
            <a:spLocks noGrp="1" noChangeArrowheads="1"/>
          </p:cNvSpPr>
          <p:nvPr>
            <p:ph type="body" idx="1"/>
          </p:nvPr>
        </p:nvSpPr>
        <p:spPr/>
        <p:txBody>
          <a:bodyPr/>
          <a:lstStyle/>
          <a:p>
            <a:endParaRPr lang="en-US"/>
          </a:p>
        </p:txBody>
      </p:sp>
      <p:pic>
        <p:nvPicPr>
          <p:cNvPr id="115716" name="Picture 4" descr="gravity"/>
          <p:cNvPicPr>
            <a:picLocks noChangeAspect="1" noChangeArrowheads="1"/>
          </p:cNvPicPr>
          <p:nvPr/>
        </p:nvPicPr>
        <p:blipFill>
          <a:blip r:embed="rId2" cstate="print"/>
          <a:srcRect/>
          <a:stretch>
            <a:fillRect/>
          </a:stretch>
        </p:blipFill>
        <p:spPr bwMode="auto">
          <a:xfrm>
            <a:off x="0" y="0"/>
            <a:ext cx="10333038" cy="6881813"/>
          </a:xfrm>
          <a:prstGeom prst="rect">
            <a:avLst/>
          </a:prstGeom>
          <a:noFill/>
        </p:spPr>
      </p:pic>
      <p:sp>
        <p:nvSpPr>
          <p:cNvPr id="115717" name="Text Box 5"/>
          <p:cNvSpPr txBox="1">
            <a:spLocks noChangeArrowheads="1"/>
          </p:cNvSpPr>
          <p:nvPr/>
        </p:nvSpPr>
        <p:spPr bwMode="auto">
          <a:xfrm>
            <a:off x="2286000" y="4495800"/>
            <a:ext cx="6508750" cy="1462088"/>
          </a:xfrm>
          <a:prstGeom prst="rect">
            <a:avLst/>
          </a:prstGeom>
          <a:noFill/>
          <a:ln w="9525">
            <a:noFill/>
            <a:miter lim="800000"/>
            <a:headEnd/>
            <a:tailEnd/>
          </a:ln>
          <a:effectLst/>
        </p:spPr>
        <p:txBody>
          <a:bodyPr wrap="none">
            <a:spAutoFit/>
          </a:bodyPr>
          <a:lstStyle/>
          <a:p>
            <a:pPr algn="ctr"/>
            <a:endParaRPr lang="nl-NL" dirty="0">
              <a:solidFill>
                <a:schemeClr val="bg1"/>
              </a:solidFill>
              <a:latin typeface="Century" pitchFamily="18" charset="0"/>
            </a:endParaRPr>
          </a:p>
          <a:p>
            <a:pPr algn="ctr"/>
            <a:r>
              <a:rPr lang="nl-NL" sz="2400" dirty="0">
                <a:solidFill>
                  <a:schemeClr val="bg1"/>
                </a:solidFill>
                <a:latin typeface="Century" pitchFamily="18" charset="0"/>
              </a:rPr>
              <a:t>Lift off takes a lot of effort, </a:t>
            </a:r>
          </a:p>
          <a:p>
            <a:pPr algn="ctr"/>
            <a:r>
              <a:rPr lang="nl-NL" sz="2400" dirty="0">
                <a:solidFill>
                  <a:schemeClr val="bg1"/>
                </a:solidFill>
                <a:latin typeface="Century" pitchFamily="18" charset="0"/>
              </a:rPr>
              <a:t>but once we break out of the gravity pull, </a:t>
            </a:r>
          </a:p>
          <a:p>
            <a:pPr algn="ctr"/>
            <a:r>
              <a:rPr lang="nl-NL" sz="2400" dirty="0">
                <a:solidFill>
                  <a:schemeClr val="bg1"/>
                </a:solidFill>
                <a:latin typeface="Century" pitchFamily="18" charset="0"/>
              </a:rPr>
              <a:t>our freedom takes on a whole new dimension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p:txBody>
          <a:bodyPr/>
          <a:lstStyle/>
          <a:p>
            <a:endParaRPr lang="en-US"/>
          </a:p>
        </p:txBody>
      </p:sp>
      <p:pic>
        <p:nvPicPr>
          <p:cNvPr id="66564" name="Picture 4" descr="listen"/>
          <p:cNvPicPr>
            <a:picLocks noChangeAspect="1" noChangeArrowheads="1"/>
          </p:cNvPicPr>
          <p:nvPr/>
        </p:nvPicPr>
        <p:blipFill>
          <a:blip r:embed="rId2" cstate="print"/>
          <a:srcRect/>
          <a:stretch>
            <a:fillRect/>
          </a:stretch>
        </p:blipFill>
        <p:spPr bwMode="auto">
          <a:xfrm>
            <a:off x="0" y="0"/>
            <a:ext cx="10404475" cy="692943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en-US"/>
          </a:p>
        </p:txBody>
      </p:sp>
      <p:sp>
        <p:nvSpPr>
          <p:cNvPr id="67587" name="Rectangle 3"/>
          <p:cNvSpPr>
            <a:spLocks noGrp="1" noChangeArrowheads="1"/>
          </p:cNvSpPr>
          <p:nvPr>
            <p:ph type="body" idx="1"/>
          </p:nvPr>
        </p:nvSpPr>
        <p:spPr/>
        <p:txBody>
          <a:bodyPr/>
          <a:lstStyle/>
          <a:p>
            <a:endParaRPr lang="en-US"/>
          </a:p>
        </p:txBody>
      </p:sp>
      <p:pic>
        <p:nvPicPr>
          <p:cNvPr id="67588" name="Picture 4" descr="prescription"/>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7589" name="Text Box 5"/>
          <p:cNvSpPr txBox="1">
            <a:spLocks noChangeArrowheads="1"/>
          </p:cNvSpPr>
          <p:nvPr/>
        </p:nvSpPr>
        <p:spPr bwMode="auto">
          <a:xfrm>
            <a:off x="827088" y="476250"/>
            <a:ext cx="7489825" cy="1606550"/>
          </a:xfrm>
          <a:prstGeom prst="rect">
            <a:avLst/>
          </a:prstGeom>
          <a:solidFill>
            <a:srgbClr val="33CC33"/>
          </a:solidFill>
          <a:ln w="53975">
            <a:solidFill>
              <a:schemeClr val="tx1"/>
            </a:solidFill>
            <a:miter lim="800000"/>
            <a:headEnd/>
            <a:tailEnd/>
          </a:ln>
          <a:effectLst/>
        </p:spPr>
        <p:txBody>
          <a:bodyPr>
            <a:spAutoFit/>
          </a:bodyPr>
          <a:lstStyle/>
          <a:p>
            <a:pPr algn="ctr">
              <a:spcBef>
                <a:spcPct val="50000"/>
              </a:spcBef>
            </a:pPr>
            <a:r>
              <a:rPr lang="nl-NL" sz="2400">
                <a:latin typeface="Century" pitchFamily="18" charset="0"/>
              </a:rPr>
              <a:t>“We have such a tendency to fix things up with good advice, but often we fail to take the time to diagnose, to really deeply understand another human being first”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endParaRPr lang="en-US"/>
          </a:p>
        </p:txBody>
      </p:sp>
      <p:sp>
        <p:nvSpPr>
          <p:cNvPr id="69635" name="Rectangle 3"/>
          <p:cNvSpPr>
            <a:spLocks noGrp="1" noChangeArrowheads="1"/>
          </p:cNvSpPr>
          <p:nvPr>
            <p:ph type="body" idx="1"/>
          </p:nvPr>
        </p:nvSpPr>
        <p:spPr/>
        <p:txBody>
          <a:bodyPr/>
          <a:lstStyle/>
          <a:p>
            <a:endParaRPr lang="en-US"/>
          </a:p>
        </p:txBody>
      </p:sp>
      <p:pic>
        <p:nvPicPr>
          <p:cNvPr id="69636" name="Picture 4" descr="autobiograpy"/>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9637" name="Text Box 5"/>
          <p:cNvSpPr txBox="1">
            <a:spLocks noChangeArrowheads="1"/>
          </p:cNvSpPr>
          <p:nvPr/>
        </p:nvSpPr>
        <p:spPr bwMode="auto">
          <a:xfrm>
            <a:off x="1619250" y="260350"/>
            <a:ext cx="5689600" cy="1219200"/>
          </a:xfrm>
          <a:prstGeom prst="rect">
            <a:avLst/>
          </a:prstGeom>
          <a:solidFill>
            <a:schemeClr val="bg1"/>
          </a:solidFill>
          <a:ln w="31750">
            <a:solidFill>
              <a:schemeClr val="tx1"/>
            </a:solidFill>
            <a:miter lim="800000"/>
            <a:headEnd/>
            <a:tailEnd/>
          </a:ln>
          <a:effectLst/>
        </p:spPr>
        <p:txBody>
          <a:bodyPr>
            <a:spAutoFit/>
          </a:bodyPr>
          <a:lstStyle/>
          <a:p>
            <a:pPr algn="ctr">
              <a:spcBef>
                <a:spcPct val="50000"/>
              </a:spcBef>
            </a:pPr>
            <a:r>
              <a:rPr lang="nl-NL" sz="2400" dirty="0">
                <a:latin typeface="Century" pitchFamily="18" charset="0"/>
              </a:rPr>
              <a:t>Reading your own autobiography </a:t>
            </a:r>
            <a:br>
              <a:rPr lang="nl-NL" sz="2400" dirty="0">
                <a:latin typeface="Century" pitchFamily="18" charset="0"/>
              </a:rPr>
            </a:br>
            <a:r>
              <a:rPr lang="nl-NL" sz="2400" dirty="0">
                <a:latin typeface="Century" pitchFamily="18" charset="0"/>
              </a:rPr>
              <a:t>into other people’s lives</a:t>
            </a:r>
            <a:br>
              <a:rPr lang="nl-NL" sz="2400" dirty="0">
                <a:latin typeface="Century" pitchFamily="18" charset="0"/>
              </a:rPr>
            </a:br>
            <a:r>
              <a:rPr lang="nl-NL" sz="2400" dirty="0">
                <a:latin typeface="Century" pitchFamily="18" charset="0"/>
              </a:rPr>
              <a:t> is nót (even close to) listening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5</a:t>
            </a:r>
            <a:endParaRPr lang="en-US" dirty="0"/>
          </a:p>
        </p:txBody>
      </p:sp>
      <p:graphicFrame>
        <p:nvGraphicFramePr>
          <p:cNvPr id="4" name="Table 3"/>
          <p:cNvGraphicFramePr>
            <a:graphicFrameLocks noGrp="1"/>
          </p:cNvGraphicFramePr>
          <p:nvPr/>
        </p:nvGraphicFramePr>
        <p:xfrm>
          <a:off x="152400" y="1524001"/>
          <a:ext cx="8839200" cy="5181599"/>
        </p:xfrm>
        <a:graphic>
          <a:graphicData uri="http://schemas.openxmlformats.org/drawingml/2006/table">
            <a:tbl>
              <a:tblPr firstRow="1" bandRow="1">
                <a:tableStyleId>{5C22544A-7EE6-4342-B048-85BDC9FD1C3A}</a:tableStyleId>
              </a:tblPr>
              <a:tblGrid>
                <a:gridCol w="4419600"/>
                <a:gridCol w="4419600"/>
              </a:tblGrid>
              <a:tr h="538061">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1326725">
                <a:tc>
                  <a:txBody>
                    <a:bodyPr/>
                    <a:lstStyle/>
                    <a:p>
                      <a:pPr algn="ctr"/>
                      <a:r>
                        <a:rPr lang="en-US" i="1" dirty="0" smtClean="0"/>
                        <a:t>SEEK FIRST TO</a:t>
                      </a:r>
                      <a:r>
                        <a:rPr lang="en-US" i="1" baseline="0" dirty="0" smtClean="0"/>
                        <a:t> UNDERSTAND THEN TO BE UNDERSTOOD</a:t>
                      </a:r>
                      <a:endParaRPr lang="en-US" i="1" dirty="0" smtClean="0"/>
                    </a:p>
                    <a:p>
                      <a:pPr algn="ctr"/>
                      <a:endParaRPr lang="en-US" i="1" dirty="0" smtClean="0"/>
                    </a:p>
                  </a:txBody>
                  <a:tcPr/>
                </a:tc>
                <a:tc>
                  <a:txBody>
                    <a:bodyPr/>
                    <a:lstStyle/>
                    <a:p>
                      <a:pPr algn="ctr"/>
                      <a:r>
                        <a:rPr lang="en-US" i="1" baseline="0" dirty="0" smtClean="0"/>
                        <a:t>SEEK FIRST TO BE UNDERSTOOD</a:t>
                      </a:r>
                    </a:p>
                    <a:p>
                      <a:pPr algn="ctr"/>
                      <a:endParaRPr lang="en-US" b="1" i="1" baseline="0" dirty="0" smtClean="0">
                        <a:solidFill>
                          <a:srgbClr val="0000FF"/>
                        </a:solidFill>
                        <a:latin typeface="Tahoma" pitchFamily="34" charset="0"/>
                      </a:endParaRPr>
                    </a:p>
                  </a:txBody>
                  <a:tcPr/>
                </a:tc>
              </a:tr>
              <a:tr h="3316813">
                <a:tc>
                  <a:txBody>
                    <a:bodyPr/>
                    <a:lstStyle/>
                    <a:p>
                      <a:pPr algn="ctr">
                        <a:spcBef>
                          <a:spcPct val="50000"/>
                        </a:spcBef>
                      </a:pPr>
                      <a:r>
                        <a:rPr lang="en-US" b="0" i="0" dirty="0" smtClean="0">
                          <a:solidFill>
                            <a:schemeClr val="accent1">
                              <a:lumMod val="50000"/>
                            </a:schemeClr>
                          </a:solidFill>
                          <a:latin typeface="Tahoma" pitchFamily="34" charset="0"/>
                        </a:rPr>
                        <a:t>Through perceptive observation and empathic listening, these non-judgmental people are intent on learning the needs, interests, and concerns of others. They are then able to courageously state their own needs and wants.</a:t>
                      </a:r>
                    </a:p>
                    <a:p>
                      <a:pPr algn="ctr"/>
                      <a:endParaRPr lang="en-US" i="1" dirty="0" smtClean="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These people put forth their point of view based solely on their auto-biography and motives, without attempting to understand others first. They blindly prescribe without first diagnosing the problem.</a:t>
                      </a: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3m"/>
          <p:cNvPicPr>
            <a:picLocks noChangeAspect="1" noChangeArrowheads="1"/>
          </p:cNvPicPr>
          <p:nvPr/>
        </p:nvPicPr>
        <p:blipFill>
          <a:blip r:embed="rId2" cstate="print"/>
          <a:srcRect/>
          <a:stretch>
            <a:fillRect/>
          </a:stretch>
        </p:blipFill>
        <p:spPr bwMode="auto">
          <a:xfrm>
            <a:off x="0" y="-1179513"/>
            <a:ext cx="10693400" cy="8037513"/>
          </a:xfrm>
          <a:prstGeom prst="rect">
            <a:avLst/>
          </a:prstGeom>
          <a:noFill/>
        </p:spPr>
      </p:pic>
      <p:sp>
        <p:nvSpPr>
          <p:cNvPr id="72706" name="Text Box 2"/>
          <p:cNvSpPr txBox="1">
            <a:spLocks noChangeArrowheads="1"/>
          </p:cNvSpPr>
          <p:nvPr/>
        </p:nvSpPr>
        <p:spPr bwMode="auto">
          <a:xfrm>
            <a:off x="971550" y="855663"/>
            <a:ext cx="5400675" cy="2062103"/>
          </a:xfrm>
          <a:prstGeom prst="rect">
            <a:avLst/>
          </a:prstGeom>
          <a:solidFill>
            <a:srgbClr val="66FFCC"/>
          </a:solidFill>
          <a:ln w="38100">
            <a:solidFill>
              <a:srgbClr val="00FF00"/>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solidFill>
                  <a:schemeClr val="bg1"/>
                </a:solidFill>
                <a:latin typeface="Century" pitchFamily="18" charset="0"/>
              </a:rPr>
              <a:t> </a:t>
            </a:r>
            <a:r>
              <a:rPr lang="nl-NL" sz="3200" b="1" dirty="0">
                <a:latin typeface="Century" pitchFamily="18" charset="0"/>
              </a:rPr>
              <a:t>6</a:t>
            </a:r>
            <a:r>
              <a:rPr lang="nl-NL" sz="3200" dirty="0">
                <a:solidFill>
                  <a:schemeClr val="tx2"/>
                </a:solidFill>
                <a:latin typeface="Century" pitchFamily="18" charset="0"/>
              </a:rPr>
              <a:t>:  </a:t>
            </a:r>
          </a:p>
          <a:p>
            <a:pPr algn="ctr">
              <a:spcBef>
                <a:spcPct val="50000"/>
              </a:spcBef>
            </a:pPr>
            <a:r>
              <a:rPr lang="nl-NL" sz="3200" dirty="0" smtClean="0">
                <a:solidFill>
                  <a:schemeClr val="tx2"/>
                </a:solidFill>
                <a:latin typeface="Century" pitchFamily="18" charset="0"/>
              </a:rPr>
              <a:t>Synergize</a:t>
            </a:r>
          </a:p>
          <a:p>
            <a:pPr algn="ctr">
              <a:spcBef>
                <a:spcPct val="50000"/>
              </a:spcBef>
            </a:pPr>
            <a:r>
              <a:rPr lang="zh-CN" altLang="en-US" sz="3200" dirty="0" smtClean="0">
                <a:solidFill>
                  <a:schemeClr val="tx2"/>
                </a:solidFill>
                <a:latin typeface="Century" pitchFamily="18" charset="0"/>
              </a:rPr>
              <a:t>统合综效</a:t>
            </a:r>
            <a:endParaRPr lang="nl-NL" sz="3200" dirty="0">
              <a:solidFill>
                <a:schemeClr val="tx2"/>
              </a:solidFill>
              <a:latin typeface="Century" pitchFamily="18" charset="0"/>
            </a:endParaRPr>
          </a:p>
        </p:txBody>
      </p:sp>
      <p:sp>
        <p:nvSpPr>
          <p:cNvPr id="72707" name="Text Box 3"/>
          <p:cNvSpPr txBox="1">
            <a:spLocks noChangeArrowheads="1"/>
          </p:cNvSpPr>
          <p:nvPr/>
        </p:nvSpPr>
        <p:spPr bwMode="auto">
          <a:xfrm>
            <a:off x="1331913" y="4911725"/>
            <a:ext cx="6840537" cy="822325"/>
          </a:xfrm>
          <a:prstGeom prst="rect">
            <a:avLst/>
          </a:prstGeom>
          <a:noFill/>
          <a:ln w="9525">
            <a:noFill/>
            <a:miter lim="800000"/>
            <a:headEnd/>
            <a:tailEnd/>
          </a:ln>
          <a:effectLst/>
        </p:spPr>
        <p:txBody>
          <a:bodyPr>
            <a:spAutoFit/>
          </a:bodyPr>
          <a:lstStyle/>
          <a:p>
            <a:pPr algn="ctr">
              <a:spcBef>
                <a:spcPct val="50000"/>
              </a:spcBef>
            </a:pPr>
            <a:r>
              <a:rPr lang="nl-NL" sz="2400">
                <a:solidFill>
                  <a:schemeClr val="bg1"/>
                </a:solidFill>
                <a:latin typeface="Century" pitchFamily="18" charset="0"/>
              </a:rPr>
              <a:t>“The whole is greater </a:t>
            </a:r>
            <a:br>
              <a:rPr lang="nl-NL" sz="2400">
                <a:solidFill>
                  <a:schemeClr val="bg1"/>
                </a:solidFill>
                <a:latin typeface="Century" pitchFamily="18" charset="0"/>
              </a:rPr>
            </a:br>
            <a:r>
              <a:rPr lang="nl-NL" sz="2400">
                <a:solidFill>
                  <a:schemeClr val="bg1"/>
                </a:solidFill>
                <a:latin typeface="Century" pitchFamily="18" charset="0"/>
              </a:rPr>
              <a:t>than the sum of its parts”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endParaRPr lang="en-US"/>
          </a:p>
        </p:txBody>
      </p:sp>
      <p:sp>
        <p:nvSpPr>
          <p:cNvPr id="73731" name="Rectangle 3"/>
          <p:cNvSpPr>
            <a:spLocks noGrp="1" noChangeArrowheads="1"/>
          </p:cNvSpPr>
          <p:nvPr>
            <p:ph type="body" idx="1"/>
          </p:nvPr>
        </p:nvSpPr>
        <p:spPr/>
        <p:txBody>
          <a:bodyPr/>
          <a:lstStyle/>
          <a:p>
            <a:endParaRPr lang="en-US"/>
          </a:p>
        </p:txBody>
      </p:sp>
      <p:pic>
        <p:nvPicPr>
          <p:cNvPr id="73732" name="Picture 4" descr="short circuit"/>
          <p:cNvPicPr>
            <a:picLocks noChangeAspect="1" noChangeArrowheads="1"/>
          </p:cNvPicPr>
          <p:nvPr/>
        </p:nvPicPr>
        <p:blipFill>
          <a:blip r:embed="rId2" cstate="print"/>
          <a:srcRect/>
          <a:stretch>
            <a:fillRect/>
          </a:stretch>
        </p:blipFill>
        <p:spPr bwMode="auto">
          <a:xfrm>
            <a:off x="0" y="0"/>
            <a:ext cx="9396413" cy="6842125"/>
          </a:xfrm>
          <a:prstGeom prst="rect">
            <a:avLst/>
          </a:prstGeom>
          <a:noFill/>
        </p:spPr>
      </p:pic>
      <p:sp>
        <p:nvSpPr>
          <p:cNvPr id="73733" name="Text Box 5"/>
          <p:cNvSpPr txBox="1">
            <a:spLocks noChangeArrowheads="1"/>
          </p:cNvSpPr>
          <p:nvPr/>
        </p:nvSpPr>
        <p:spPr bwMode="auto">
          <a:xfrm>
            <a:off x="1187450" y="1773238"/>
            <a:ext cx="5040313" cy="814387"/>
          </a:xfrm>
          <a:prstGeom prst="rect">
            <a:avLst/>
          </a:prstGeom>
          <a:solidFill>
            <a:srgbClr val="FFCC99"/>
          </a:solidFill>
          <a:ln w="34925">
            <a:solidFill>
              <a:schemeClr val="accent2"/>
            </a:solidFill>
            <a:miter lim="800000"/>
            <a:headEnd/>
            <a:tailEnd/>
          </a:ln>
          <a:effectLst/>
        </p:spPr>
        <p:txBody>
          <a:bodyPr>
            <a:spAutoFit/>
          </a:bodyPr>
          <a:lstStyle/>
          <a:p>
            <a:pPr>
              <a:spcBef>
                <a:spcPct val="50000"/>
              </a:spcBef>
            </a:pPr>
            <a:r>
              <a:rPr lang="nl-NL">
                <a:latin typeface="Century" pitchFamily="18" charset="0"/>
              </a:rPr>
              <a:t>“When we are left to our own experiences,</a:t>
            </a:r>
          </a:p>
          <a:p>
            <a:pPr>
              <a:spcBef>
                <a:spcPct val="50000"/>
              </a:spcBef>
            </a:pPr>
            <a:r>
              <a:rPr lang="nl-NL">
                <a:latin typeface="Century" pitchFamily="18" charset="0"/>
              </a:rPr>
              <a:t>we constantly suffer from a shortage of data”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en-US"/>
          </a:p>
        </p:txBody>
      </p:sp>
      <p:sp>
        <p:nvSpPr>
          <p:cNvPr id="74755" name="Rectangle 3"/>
          <p:cNvSpPr>
            <a:spLocks noGrp="1" noChangeArrowheads="1"/>
          </p:cNvSpPr>
          <p:nvPr>
            <p:ph type="body" idx="1"/>
          </p:nvPr>
        </p:nvSpPr>
        <p:spPr/>
        <p:txBody>
          <a:bodyPr/>
          <a:lstStyle/>
          <a:p>
            <a:endParaRPr lang="en-US"/>
          </a:p>
        </p:txBody>
      </p:sp>
      <p:pic>
        <p:nvPicPr>
          <p:cNvPr id="74757" name="Picture 5" descr="perceptual"/>
          <p:cNvPicPr>
            <a:picLocks noChangeAspect="1" noChangeArrowheads="1"/>
          </p:cNvPicPr>
          <p:nvPr/>
        </p:nvPicPr>
        <p:blipFill>
          <a:blip r:embed="rId2" cstate="print"/>
          <a:srcRect/>
          <a:stretch>
            <a:fillRect/>
          </a:stretch>
        </p:blipFill>
        <p:spPr bwMode="auto">
          <a:xfrm>
            <a:off x="0" y="-3916363"/>
            <a:ext cx="9161463" cy="12214226"/>
          </a:xfrm>
          <a:prstGeom prst="rect">
            <a:avLst/>
          </a:prstGeom>
          <a:noFill/>
        </p:spPr>
      </p:pic>
      <p:sp>
        <p:nvSpPr>
          <p:cNvPr id="74758" name="Text Box 6"/>
          <p:cNvSpPr txBox="1">
            <a:spLocks noChangeArrowheads="1"/>
          </p:cNvSpPr>
          <p:nvPr/>
        </p:nvSpPr>
        <p:spPr bwMode="auto">
          <a:xfrm>
            <a:off x="250825" y="333375"/>
            <a:ext cx="8713788" cy="1006475"/>
          </a:xfrm>
          <a:prstGeom prst="rect">
            <a:avLst/>
          </a:prstGeom>
          <a:noFill/>
          <a:ln w="9525">
            <a:noFill/>
            <a:miter lim="800000"/>
            <a:headEnd/>
            <a:tailEnd/>
          </a:ln>
          <a:effectLst/>
        </p:spPr>
        <p:txBody>
          <a:bodyPr>
            <a:spAutoFit/>
          </a:bodyPr>
          <a:lstStyle/>
          <a:p>
            <a:pPr>
              <a:spcBef>
                <a:spcPct val="50000"/>
              </a:spcBef>
            </a:pPr>
            <a:r>
              <a:rPr lang="nl-NL" sz="2000">
                <a:solidFill>
                  <a:schemeClr val="bg1"/>
                </a:solidFill>
                <a:latin typeface="Century" pitchFamily="18" charset="0"/>
              </a:rPr>
              <a:t>“The person who is truly effective has the humility to recognize his own perceptual limitations and to appreciate the rich resources available through interaction with the hearts and minds of other human beings”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en-US"/>
          </a:p>
        </p:txBody>
      </p:sp>
      <p:sp>
        <p:nvSpPr>
          <p:cNvPr id="70659" name="Rectangle 3"/>
          <p:cNvSpPr>
            <a:spLocks noGrp="1" noChangeArrowheads="1"/>
          </p:cNvSpPr>
          <p:nvPr>
            <p:ph type="body" idx="1"/>
          </p:nvPr>
        </p:nvSpPr>
        <p:spPr/>
        <p:txBody>
          <a:bodyPr/>
          <a:lstStyle/>
          <a:p>
            <a:endParaRPr lang="en-US"/>
          </a:p>
        </p:txBody>
      </p:sp>
      <p:pic>
        <p:nvPicPr>
          <p:cNvPr id="70660" name="Picture 4" descr="open"/>
          <p:cNvPicPr>
            <a:picLocks noChangeAspect="1" noChangeArrowheads="1"/>
          </p:cNvPicPr>
          <p:nvPr/>
        </p:nvPicPr>
        <p:blipFill>
          <a:blip r:embed="rId2" cstate="print"/>
          <a:srcRect/>
          <a:stretch>
            <a:fillRect/>
          </a:stretch>
        </p:blipFill>
        <p:spPr bwMode="auto">
          <a:xfrm>
            <a:off x="0" y="0"/>
            <a:ext cx="10404475" cy="6929438"/>
          </a:xfrm>
          <a:prstGeom prst="rect">
            <a:avLst/>
          </a:prstGeom>
          <a:noFill/>
        </p:spPr>
      </p:pic>
      <p:sp>
        <p:nvSpPr>
          <p:cNvPr id="70661" name="Text Box 5"/>
          <p:cNvSpPr txBox="1">
            <a:spLocks noChangeArrowheads="1"/>
          </p:cNvSpPr>
          <p:nvPr/>
        </p:nvSpPr>
        <p:spPr bwMode="auto">
          <a:xfrm>
            <a:off x="2771775" y="620713"/>
            <a:ext cx="5400675" cy="1228725"/>
          </a:xfrm>
          <a:prstGeom prst="rect">
            <a:avLst/>
          </a:prstGeom>
          <a:solidFill>
            <a:schemeClr val="accent1"/>
          </a:solidFill>
          <a:ln w="41275">
            <a:solidFill>
              <a:schemeClr val="tx2"/>
            </a:solidFill>
            <a:miter lim="800000"/>
            <a:headEnd/>
            <a:tailEnd/>
          </a:ln>
          <a:effectLst/>
        </p:spPr>
        <p:txBody>
          <a:bodyPr>
            <a:spAutoFit/>
          </a:bodyPr>
          <a:lstStyle/>
          <a:p>
            <a:pPr algn="ctr">
              <a:spcBef>
                <a:spcPct val="50000"/>
              </a:spcBef>
            </a:pPr>
            <a:r>
              <a:rPr lang="nl-NL" sz="2400">
                <a:latin typeface="Century" pitchFamily="18" charset="0"/>
              </a:rPr>
              <a:t>In order to have influence, </a:t>
            </a:r>
            <a:br>
              <a:rPr lang="nl-NL" sz="2400">
                <a:latin typeface="Century" pitchFamily="18" charset="0"/>
              </a:rPr>
            </a:br>
            <a:r>
              <a:rPr lang="nl-NL" sz="2400">
                <a:latin typeface="Century" pitchFamily="18" charset="0"/>
              </a:rPr>
              <a:t>you have to open yourself up</a:t>
            </a:r>
            <a:br>
              <a:rPr lang="nl-NL" sz="2400">
                <a:latin typeface="Century" pitchFamily="18" charset="0"/>
              </a:rPr>
            </a:br>
            <a:r>
              <a:rPr lang="nl-NL" sz="2400">
                <a:latin typeface="Century" pitchFamily="18" charset="0"/>
              </a:rPr>
              <a:t> to bé influenced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6</a:t>
            </a:r>
            <a:endParaRPr lang="en-US" dirty="0"/>
          </a:p>
        </p:txBody>
      </p:sp>
      <p:graphicFrame>
        <p:nvGraphicFramePr>
          <p:cNvPr id="4" name="Table 3"/>
          <p:cNvGraphicFramePr>
            <a:graphicFrameLocks noGrp="1"/>
          </p:cNvGraphicFramePr>
          <p:nvPr/>
        </p:nvGraphicFramePr>
        <p:xfrm>
          <a:off x="152400" y="1524000"/>
          <a:ext cx="8839200" cy="5181600"/>
        </p:xfrm>
        <a:graphic>
          <a:graphicData uri="http://schemas.openxmlformats.org/drawingml/2006/table">
            <a:tbl>
              <a:tblPr firstRow="1" bandRow="1">
                <a:tableStyleId>{5C22544A-7EE6-4342-B048-85BDC9FD1C3A}</a:tableStyleId>
              </a:tblPr>
              <a:tblGrid>
                <a:gridCol w="4419600"/>
                <a:gridCol w="4419600"/>
              </a:tblGrid>
              <a:tr h="699180">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1206806">
                <a:tc>
                  <a:txBody>
                    <a:bodyPr/>
                    <a:lstStyle/>
                    <a:p>
                      <a:pPr algn="ctr"/>
                      <a:r>
                        <a:rPr lang="en-US" i="1" dirty="0" smtClean="0"/>
                        <a:t>SYNERGIZE</a:t>
                      </a:r>
                    </a:p>
                    <a:p>
                      <a:pPr algn="ctr"/>
                      <a:endParaRPr lang="en-US" i="1" dirty="0" smtClean="0"/>
                    </a:p>
                  </a:txBody>
                  <a:tcPr/>
                </a:tc>
                <a:tc>
                  <a:txBody>
                    <a:bodyPr/>
                    <a:lstStyle/>
                    <a:p>
                      <a:pPr algn="ctr"/>
                      <a:r>
                        <a:rPr lang="en-US" i="1" baseline="0" dirty="0" smtClean="0"/>
                        <a:t>COMPROMISE, FIGHT OR FLIGHT</a:t>
                      </a:r>
                    </a:p>
                    <a:p>
                      <a:pPr algn="ctr"/>
                      <a:endParaRPr lang="en-US" b="1" i="1" baseline="0" dirty="0" smtClean="0">
                        <a:solidFill>
                          <a:srgbClr val="0000FF"/>
                        </a:solidFill>
                        <a:latin typeface="Tahoma" pitchFamily="34" charset="0"/>
                      </a:endParaRPr>
                    </a:p>
                  </a:txBody>
                  <a:tcPr/>
                </a:tc>
              </a:tr>
              <a:tr h="3275614">
                <a:tc>
                  <a:txBody>
                    <a:bodyPr/>
                    <a:lstStyle/>
                    <a:p>
                      <a:pPr algn="ctr">
                        <a:spcBef>
                          <a:spcPct val="50000"/>
                        </a:spcBef>
                      </a:pPr>
                      <a:r>
                        <a:rPr lang="en-US" b="0" i="0" dirty="0" smtClean="0">
                          <a:solidFill>
                            <a:schemeClr val="accent1">
                              <a:lumMod val="50000"/>
                            </a:schemeClr>
                          </a:solidFill>
                          <a:latin typeface="Tahoma" pitchFamily="34" charset="0"/>
                        </a:rPr>
                        <a:t>Effective people know that the whole is greater than the sum of the parts. They value and benefit from differences in others, which results in creative cooperation and team-work.</a:t>
                      </a:r>
                      <a:endParaRPr lang="en-US" b="0" i="1" dirty="0" smtClean="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Ineffective people believe the whole is less than the sum of the parts. They try to “clone”</a:t>
                      </a:r>
                      <a:r>
                        <a:rPr lang="en-US" b="0" i="0" baseline="0" dirty="0" smtClean="0">
                          <a:solidFill>
                            <a:schemeClr val="accent1">
                              <a:lumMod val="50000"/>
                            </a:schemeClr>
                          </a:solidFill>
                          <a:latin typeface="Tahoma" pitchFamily="34" charset="0"/>
                        </a:rPr>
                        <a:t> </a:t>
                      </a:r>
                      <a:r>
                        <a:rPr lang="en-US" b="0" i="0" dirty="0" smtClean="0">
                          <a:solidFill>
                            <a:schemeClr val="accent1">
                              <a:lumMod val="50000"/>
                            </a:schemeClr>
                          </a:solidFill>
                          <a:latin typeface="Tahoma" pitchFamily="34" charset="0"/>
                        </a:rPr>
                        <a:t>other people in their own image. Differences in others are looked upon as threats.</a:t>
                      </a: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endParaRPr lang="en-US"/>
          </a:p>
        </p:txBody>
      </p:sp>
      <p:sp>
        <p:nvSpPr>
          <p:cNvPr id="90115" name="Rectangle 3"/>
          <p:cNvSpPr>
            <a:spLocks noGrp="1" noChangeArrowheads="1"/>
          </p:cNvSpPr>
          <p:nvPr>
            <p:ph type="body" idx="1"/>
          </p:nvPr>
        </p:nvSpPr>
        <p:spPr/>
        <p:txBody>
          <a:bodyPr/>
          <a:lstStyle/>
          <a:p>
            <a:endParaRPr lang="en-US"/>
          </a:p>
        </p:txBody>
      </p:sp>
      <p:pic>
        <p:nvPicPr>
          <p:cNvPr id="90116" name="Picture 4" descr="read"/>
          <p:cNvPicPr>
            <a:picLocks noChangeAspect="1" noChangeArrowheads="1"/>
          </p:cNvPicPr>
          <p:nvPr/>
        </p:nvPicPr>
        <p:blipFill>
          <a:blip r:embed="rId2" cstate="print"/>
          <a:srcRect/>
          <a:stretch>
            <a:fillRect/>
          </a:stretch>
        </p:blipFill>
        <p:spPr bwMode="auto">
          <a:xfrm>
            <a:off x="0" y="0"/>
            <a:ext cx="10404475" cy="6888163"/>
          </a:xfrm>
          <a:prstGeom prst="rect">
            <a:avLst/>
          </a:prstGeom>
          <a:noFill/>
        </p:spPr>
      </p:pic>
      <p:sp>
        <p:nvSpPr>
          <p:cNvPr id="90117" name="Text Box 5"/>
          <p:cNvSpPr txBox="1">
            <a:spLocks noChangeArrowheads="1"/>
          </p:cNvSpPr>
          <p:nvPr/>
        </p:nvSpPr>
        <p:spPr bwMode="auto">
          <a:xfrm>
            <a:off x="3203575" y="549275"/>
            <a:ext cx="5400675" cy="2062103"/>
          </a:xfrm>
          <a:prstGeom prst="rect">
            <a:avLst/>
          </a:prstGeom>
          <a:solidFill>
            <a:srgbClr val="33CCCC"/>
          </a:solidFill>
          <a:ln w="38100">
            <a:solidFill>
              <a:schemeClr val="tx1"/>
            </a:solidFill>
            <a:miter lim="800000"/>
            <a:headEnd/>
            <a:tailEnd/>
          </a:ln>
          <a:effectLst/>
        </p:spPr>
        <p:txBody>
          <a:bodyPr>
            <a:spAutoFit/>
          </a:bodyPr>
          <a:lstStyle/>
          <a:p>
            <a:pPr algn="ctr">
              <a:spcBef>
                <a:spcPct val="50000"/>
              </a:spcBef>
            </a:pPr>
            <a:r>
              <a:rPr lang="nl-NL" sz="3200" b="1" dirty="0">
                <a:solidFill>
                  <a:schemeClr val="tx2"/>
                </a:solidFill>
                <a:latin typeface="Century" pitchFamily="18" charset="0"/>
              </a:rPr>
              <a:t>Habit</a:t>
            </a:r>
            <a:r>
              <a:rPr lang="nl-NL" sz="3200" b="1" dirty="0">
                <a:latin typeface="Century" pitchFamily="18" charset="0"/>
              </a:rPr>
              <a:t> 7</a:t>
            </a:r>
            <a:r>
              <a:rPr lang="nl-NL" sz="3200" dirty="0">
                <a:solidFill>
                  <a:schemeClr val="tx2"/>
                </a:solidFill>
                <a:latin typeface="Century" pitchFamily="18" charset="0"/>
              </a:rPr>
              <a:t>:  </a:t>
            </a:r>
          </a:p>
          <a:p>
            <a:pPr algn="ctr">
              <a:spcBef>
                <a:spcPct val="50000"/>
              </a:spcBef>
            </a:pPr>
            <a:r>
              <a:rPr lang="nl-NL" sz="3200" dirty="0">
                <a:solidFill>
                  <a:schemeClr val="tx2"/>
                </a:solidFill>
                <a:latin typeface="Century" pitchFamily="18" charset="0"/>
              </a:rPr>
              <a:t>Sharpen the </a:t>
            </a:r>
            <a:r>
              <a:rPr lang="nl-NL" sz="3200" dirty="0" smtClean="0">
                <a:solidFill>
                  <a:schemeClr val="tx2"/>
                </a:solidFill>
                <a:latin typeface="Century" pitchFamily="18" charset="0"/>
              </a:rPr>
              <a:t>Saw</a:t>
            </a:r>
          </a:p>
          <a:p>
            <a:pPr algn="ctr">
              <a:spcBef>
                <a:spcPct val="50000"/>
              </a:spcBef>
            </a:pPr>
            <a:r>
              <a:rPr lang="zh-CN" altLang="en-US" sz="3200" dirty="0">
                <a:solidFill>
                  <a:schemeClr val="tx2"/>
                </a:solidFill>
                <a:latin typeface="Century" pitchFamily="18" charset="0"/>
              </a:rPr>
              <a:t>不</a:t>
            </a:r>
            <a:r>
              <a:rPr lang="zh-CN" altLang="en-US" sz="3200" dirty="0" smtClean="0">
                <a:solidFill>
                  <a:schemeClr val="tx2"/>
                </a:solidFill>
                <a:latin typeface="Century" pitchFamily="18" charset="0"/>
              </a:rPr>
              <a:t>断更新</a:t>
            </a:r>
            <a:endParaRPr lang="nl-NL" sz="3200" dirty="0">
              <a:solidFill>
                <a:schemeClr val="tx2"/>
              </a:solidFill>
              <a:latin typeface="Century"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endParaRPr lang="en-US"/>
          </a:p>
        </p:txBody>
      </p:sp>
      <p:sp>
        <p:nvSpPr>
          <p:cNvPr id="118787" name="Rectangle 3"/>
          <p:cNvSpPr>
            <a:spLocks noGrp="1" noChangeArrowheads="1"/>
          </p:cNvSpPr>
          <p:nvPr>
            <p:ph type="body" idx="1"/>
          </p:nvPr>
        </p:nvSpPr>
        <p:spPr/>
        <p:txBody>
          <a:bodyPr/>
          <a:lstStyle/>
          <a:p>
            <a:endParaRPr lang="en-US"/>
          </a:p>
        </p:txBody>
      </p:sp>
      <p:pic>
        <p:nvPicPr>
          <p:cNvPr id="118788" name="Picture 4" descr="ready"/>
          <p:cNvPicPr>
            <a:picLocks noChangeAspect="1" noChangeArrowheads="1"/>
          </p:cNvPicPr>
          <p:nvPr/>
        </p:nvPicPr>
        <p:blipFill>
          <a:blip r:embed="rId2" cstate="print"/>
          <a:srcRect/>
          <a:stretch>
            <a:fillRect/>
          </a:stretch>
        </p:blipFill>
        <p:spPr bwMode="auto">
          <a:xfrm>
            <a:off x="0" y="0"/>
            <a:ext cx="9685338" cy="6915150"/>
          </a:xfrm>
          <a:prstGeom prst="rect">
            <a:avLst/>
          </a:prstGeom>
          <a:noFill/>
        </p:spPr>
      </p:pic>
      <p:sp>
        <p:nvSpPr>
          <p:cNvPr id="118789" name="Text Box 5"/>
          <p:cNvSpPr txBox="1">
            <a:spLocks noChangeArrowheads="1"/>
          </p:cNvSpPr>
          <p:nvPr/>
        </p:nvSpPr>
        <p:spPr bwMode="auto">
          <a:xfrm>
            <a:off x="1403350" y="981075"/>
            <a:ext cx="5616575" cy="457200"/>
          </a:xfrm>
          <a:prstGeom prst="rect">
            <a:avLst/>
          </a:prstGeom>
          <a:noFill/>
          <a:ln w="9525">
            <a:noFill/>
            <a:miter lim="800000"/>
            <a:headEnd/>
            <a:tailEnd/>
          </a:ln>
          <a:effectLst/>
        </p:spPr>
        <p:txBody>
          <a:bodyPr>
            <a:spAutoFit/>
          </a:bodyPr>
          <a:lstStyle/>
          <a:p>
            <a:pPr algn="ctr">
              <a:spcBef>
                <a:spcPct val="50000"/>
              </a:spcBef>
            </a:pPr>
            <a:r>
              <a:rPr lang="nl-NL" sz="2400" b="1">
                <a:solidFill>
                  <a:srgbClr val="FF3300"/>
                </a:solidFill>
                <a:latin typeface="Century" pitchFamily="18" charset="0"/>
              </a:rPr>
              <a:t>Ready</a:t>
            </a:r>
            <a:r>
              <a:rPr lang="nl-NL" sz="2400">
                <a:solidFill>
                  <a:schemeClr val="bg1"/>
                </a:solidFill>
                <a:latin typeface="Century" pitchFamily="18" charset="0"/>
              </a:rPr>
              <a:t> for take off ?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8" name="Picture 6" descr="sharpen the saw"/>
          <p:cNvPicPr>
            <a:picLocks noChangeAspect="1" noChangeArrowheads="1"/>
          </p:cNvPicPr>
          <p:nvPr/>
        </p:nvPicPr>
        <p:blipFill>
          <a:blip r:embed="rId2" cstate="print"/>
          <a:srcRect/>
          <a:stretch>
            <a:fillRect/>
          </a:stretch>
        </p:blipFill>
        <p:spPr bwMode="auto">
          <a:xfrm>
            <a:off x="0" y="-6148388"/>
            <a:ext cx="9223375" cy="13898563"/>
          </a:xfrm>
          <a:prstGeom prst="rect">
            <a:avLst/>
          </a:prstGeom>
          <a:noFill/>
        </p:spPr>
      </p:pic>
      <p:sp>
        <p:nvSpPr>
          <p:cNvPr id="79879" name="Text Box 7"/>
          <p:cNvSpPr txBox="1">
            <a:spLocks noChangeArrowheads="1"/>
          </p:cNvSpPr>
          <p:nvPr/>
        </p:nvSpPr>
        <p:spPr bwMode="auto">
          <a:xfrm>
            <a:off x="395288" y="1052513"/>
            <a:ext cx="7993062" cy="419100"/>
          </a:xfrm>
          <a:prstGeom prst="rect">
            <a:avLst/>
          </a:prstGeom>
          <a:solidFill>
            <a:schemeClr val="accent1"/>
          </a:solidFill>
          <a:ln w="22225">
            <a:solidFill>
              <a:schemeClr val="bg2"/>
            </a:solidFill>
            <a:miter lim="800000"/>
            <a:headEnd/>
            <a:tailEnd/>
          </a:ln>
          <a:effectLst/>
        </p:spPr>
        <p:txBody>
          <a:bodyPr>
            <a:spAutoFit/>
          </a:bodyPr>
          <a:lstStyle/>
          <a:p>
            <a:pPr>
              <a:spcBef>
                <a:spcPct val="50000"/>
              </a:spcBef>
            </a:pPr>
            <a:r>
              <a:rPr lang="nl-NL" sz="2000">
                <a:latin typeface="Century" pitchFamily="18" charset="0"/>
              </a:rPr>
              <a:t>Read, write, relax, exercise, play, love, get involved, meditate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1" name="Picture 7" descr="little things"/>
          <p:cNvPicPr>
            <a:picLocks noChangeAspect="1" noChangeArrowheads="1"/>
          </p:cNvPicPr>
          <p:nvPr/>
        </p:nvPicPr>
        <p:blipFill>
          <a:blip r:embed="rId2" cstate="print"/>
          <a:srcRect/>
          <a:stretch>
            <a:fillRect/>
          </a:stretch>
        </p:blipFill>
        <p:spPr bwMode="auto">
          <a:xfrm>
            <a:off x="-180975" y="-171450"/>
            <a:ext cx="10801350" cy="7192963"/>
          </a:xfrm>
          <a:prstGeom prst="rect">
            <a:avLst/>
          </a:prstGeom>
          <a:noFill/>
        </p:spPr>
      </p:pic>
      <p:sp>
        <p:nvSpPr>
          <p:cNvPr id="88069" name="Text Box 5"/>
          <p:cNvSpPr txBox="1">
            <a:spLocks noChangeArrowheads="1"/>
          </p:cNvSpPr>
          <p:nvPr/>
        </p:nvSpPr>
        <p:spPr bwMode="auto">
          <a:xfrm>
            <a:off x="323850" y="765175"/>
            <a:ext cx="8713788" cy="1616075"/>
          </a:xfrm>
          <a:prstGeom prst="rect">
            <a:avLst/>
          </a:prstGeom>
          <a:noFill/>
          <a:ln w="9525">
            <a:noFill/>
            <a:miter lim="800000"/>
            <a:headEnd/>
            <a:tailEnd/>
          </a:ln>
          <a:effectLst/>
        </p:spPr>
        <p:txBody>
          <a:bodyPr>
            <a:spAutoFit/>
          </a:bodyPr>
          <a:lstStyle/>
          <a:p>
            <a:pPr algn="ctr">
              <a:spcBef>
                <a:spcPct val="50000"/>
              </a:spcBef>
            </a:pPr>
            <a:r>
              <a:rPr lang="nl-NL" sz="2000">
                <a:solidFill>
                  <a:schemeClr val="bg1"/>
                </a:solidFill>
                <a:latin typeface="Century" pitchFamily="18" charset="0"/>
              </a:rPr>
              <a:t>“Sometimes when I consider what tremendous consequences come from little things … I am tempted to think … there are no little things”</a:t>
            </a:r>
          </a:p>
          <a:p>
            <a:pPr algn="ctr">
              <a:spcBef>
                <a:spcPct val="50000"/>
              </a:spcBef>
            </a:pPr>
            <a:endParaRPr lang="nl-NL" sz="2000">
              <a:solidFill>
                <a:schemeClr val="bg1"/>
              </a:solidFill>
              <a:latin typeface="Century" pitchFamily="18" charset="0"/>
            </a:endParaRPr>
          </a:p>
          <a:p>
            <a:pPr algn="ctr">
              <a:spcBef>
                <a:spcPct val="50000"/>
              </a:spcBef>
            </a:pPr>
            <a:r>
              <a:rPr lang="nl-NL" sz="2000" i="1">
                <a:solidFill>
                  <a:schemeClr val="bg1"/>
                </a:solidFill>
                <a:latin typeface="Century" pitchFamily="18" charset="0"/>
              </a:rPr>
              <a:t>Bruce Barton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7</a:t>
            </a:r>
            <a:endParaRPr lang="en-US" dirty="0"/>
          </a:p>
        </p:txBody>
      </p:sp>
      <p:graphicFrame>
        <p:nvGraphicFramePr>
          <p:cNvPr id="4" name="Table 3"/>
          <p:cNvGraphicFramePr>
            <a:graphicFrameLocks noGrp="1"/>
          </p:cNvGraphicFramePr>
          <p:nvPr/>
        </p:nvGraphicFramePr>
        <p:xfrm>
          <a:off x="152400" y="1524000"/>
          <a:ext cx="8839200" cy="5181600"/>
        </p:xfrm>
        <a:graphic>
          <a:graphicData uri="http://schemas.openxmlformats.org/drawingml/2006/table">
            <a:tbl>
              <a:tblPr firstRow="1" bandRow="1">
                <a:tableStyleId>{5C22544A-7EE6-4342-B048-85BDC9FD1C3A}</a:tableStyleId>
              </a:tblPr>
              <a:tblGrid>
                <a:gridCol w="4419600"/>
                <a:gridCol w="4419600"/>
              </a:tblGrid>
              <a:tr h="699180">
                <a:tc>
                  <a:txBody>
                    <a:bodyPr/>
                    <a:lstStyle/>
                    <a:p>
                      <a:pPr algn="ctr"/>
                      <a:r>
                        <a:rPr lang="en-US" dirty="0" smtClean="0"/>
                        <a:t>Effective People</a:t>
                      </a:r>
                      <a:endParaRPr lang="en-US" dirty="0"/>
                    </a:p>
                  </a:txBody>
                  <a:tcPr/>
                </a:tc>
                <a:tc>
                  <a:txBody>
                    <a:bodyPr/>
                    <a:lstStyle/>
                    <a:p>
                      <a:pPr algn="ctr"/>
                      <a:r>
                        <a:rPr lang="en-US" dirty="0" smtClean="0"/>
                        <a:t>Ineffective People</a:t>
                      </a:r>
                      <a:endParaRPr lang="en-US" dirty="0"/>
                    </a:p>
                  </a:txBody>
                  <a:tcPr/>
                </a:tc>
              </a:tr>
              <a:tr h="1206806">
                <a:tc>
                  <a:txBody>
                    <a:bodyPr/>
                    <a:lstStyle/>
                    <a:p>
                      <a:pPr algn="ctr"/>
                      <a:r>
                        <a:rPr lang="en-US" i="1" dirty="0" smtClean="0"/>
                        <a:t>SHARPEN THE SAW</a:t>
                      </a:r>
                    </a:p>
                    <a:p>
                      <a:pPr algn="ctr"/>
                      <a:endParaRPr lang="en-US" i="1" dirty="0" smtClean="0"/>
                    </a:p>
                  </a:txBody>
                  <a:tcPr/>
                </a:tc>
                <a:tc>
                  <a:txBody>
                    <a:bodyPr/>
                    <a:lstStyle/>
                    <a:p>
                      <a:pPr algn="ctr"/>
                      <a:r>
                        <a:rPr lang="en-US" i="1" baseline="0" dirty="0" smtClean="0"/>
                        <a:t>WEAR OU T THE SAW</a:t>
                      </a:r>
                    </a:p>
                    <a:p>
                      <a:pPr algn="ctr"/>
                      <a:endParaRPr lang="en-US" b="1" i="1" baseline="0" dirty="0" smtClean="0">
                        <a:solidFill>
                          <a:srgbClr val="0000FF"/>
                        </a:solidFill>
                        <a:latin typeface="Tahoma" pitchFamily="34" charset="0"/>
                      </a:endParaRPr>
                    </a:p>
                  </a:txBody>
                  <a:tcPr/>
                </a:tc>
              </a:tr>
              <a:tr h="3275614">
                <a:tc>
                  <a:txBody>
                    <a:bodyPr/>
                    <a:lstStyle/>
                    <a:p>
                      <a:pPr algn="ctr">
                        <a:spcBef>
                          <a:spcPct val="50000"/>
                        </a:spcBef>
                      </a:pPr>
                      <a:r>
                        <a:rPr lang="en-US" b="0" i="0" dirty="0" smtClean="0">
                          <a:solidFill>
                            <a:schemeClr val="accent1">
                              <a:lumMod val="50000"/>
                            </a:schemeClr>
                          </a:solidFill>
                          <a:latin typeface="Tahoma" pitchFamily="34" charset="0"/>
                        </a:rPr>
                        <a:t>Effective people are involved in self-renewal and self-improvement in the physical, mental, spiritual, and social-emotional areas, which enhance all areas off their life and nurture the other six habits.</a:t>
                      </a:r>
                      <a:endParaRPr lang="en-US" b="0" i="1" dirty="0" smtClean="0">
                        <a:solidFill>
                          <a:schemeClr val="accent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50000"/>
                            </a:schemeClr>
                          </a:solidFill>
                          <a:latin typeface="Tahoma" pitchFamily="34" charset="0"/>
                        </a:rPr>
                        <a:t>Ineffective people fall back, lose their interest, and get disordered. They lack a program of self-renewal and self-improvement and eventually lose the cutting edge they once had.</a:t>
                      </a:r>
                      <a:endParaRPr lang="en-US" b="0" i="0" dirty="0">
                        <a:solidFill>
                          <a:schemeClr val="accent1">
                            <a:lumMod val="50000"/>
                          </a:schemeClr>
                        </a:solidFill>
                        <a:latin typeface="Tahom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Principles Upon which the 7 Habits are Based</a:t>
            </a:r>
            <a:endParaRPr lang="en-US" dirty="0"/>
          </a:p>
        </p:txBody>
      </p:sp>
      <p:sp>
        <p:nvSpPr>
          <p:cNvPr id="3" name="Content Placeholder 2"/>
          <p:cNvSpPr>
            <a:spLocks noGrp="1"/>
          </p:cNvSpPr>
          <p:nvPr>
            <p:ph idx="1"/>
          </p:nvPr>
        </p:nvSpPr>
        <p:spPr/>
        <p:txBody>
          <a:bodyPr/>
          <a:lstStyle/>
          <a:p>
            <a:pPr>
              <a:buNone/>
            </a:pPr>
            <a:r>
              <a:rPr lang="en-US" dirty="0" smtClean="0"/>
              <a:t>    The 7 habits center on the timeless and universal principles of:</a:t>
            </a:r>
          </a:p>
          <a:p>
            <a:pPr>
              <a:buNone/>
            </a:pPr>
            <a:endParaRPr lang="en-US" dirty="0" smtClean="0"/>
          </a:p>
          <a:p>
            <a:r>
              <a:rPr lang="en-US" dirty="0" smtClean="0"/>
              <a:t>Personal </a:t>
            </a:r>
          </a:p>
          <a:p>
            <a:r>
              <a:rPr lang="en-US" dirty="0" smtClean="0"/>
              <a:t>Interpersonal</a:t>
            </a:r>
          </a:p>
          <a:p>
            <a:r>
              <a:rPr lang="en-US" dirty="0" smtClean="0"/>
              <a:t>Managerial</a:t>
            </a:r>
          </a:p>
          <a:p>
            <a:r>
              <a:rPr lang="en-US" dirty="0" smtClean="0"/>
              <a:t>Organizational Effectiveness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Principles Upon which the 7 Habits are Based</a:t>
            </a:r>
            <a:endParaRPr lang="en-US" dirty="0"/>
          </a:p>
        </p:txBody>
      </p:sp>
      <p:sp>
        <p:nvSpPr>
          <p:cNvPr id="3" name="Content Placeholder 2"/>
          <p:cNvSpPr>
            <a:spLocks noGrp="1"/>
          </p:cNvSpPr>
          <p:nvPr>
            <p:ph idx="1"/>
          </p:nvPr>
        </p:nvSpPr>
        <p:spPr/>
        <p:txBody>
          <a:bodyPr>
            <a:normAutofit/>
          </a:bodyPr>
          <a:lstStyle/>
          <a:p>
            <a:r>
              <a:rPr lang="en-US" sz="2400" dirty="0" smtClean="0">
                <a:latin typeface="Tahoma" pitchFamily="34" charset="0"/>
              </a:rPr>
              <a:t>The principle of continuous learning, of self-education - the discipline that drives us toward the values we believe in. Such constant learning is required in today’s world, in light of 	the fact that many of us can expect to work in up to five radically different fields before we retire</a:t>
            </a:r>
          </a:p>
          <a:p>
            <a:endParaRPr lang="en-US" sz="2400" dirty="0" smtClean="0">
              <a:latin typeface="Tahoma" pitchFamily="34" charset="0"/>
            </a:endParaRPr>
          </a:p>
          <a:p>
            <a:r>
              <a:rPr lang="en-US" sz="2400" dirty="0" smtClean="0">
                <a:latin typeface="Tahoma" pitchFamily="34" charset="0"/>
              </a:rPr>
              <a:t>The principle of service, of giving oneself to others, of helping to facilitate other people’s work</a:t>
            </a:r>
          </a:p>
          <a:p>
            <a:endParaRPr lang="en-US" sz="2400" dirty="0" smtClean="0">
              <a:latin typeface="Tahoma" pitchFamily="34" charset="0"/>
            </a:endParaRPr>
          </a:p>
          <a:p>
            <a:r>
              <a:rPr lang="en-US" sz="2400" dirty="0" smtClean="0">
                <a:latin typeface="Tahoma" pitchFamily="34" charset="0"/>
              </a:rPr>
              <a:t>The principle of affirmation of others - treating people as proactive individuals who have great potential</a:t>
            </a:r>
          </a:p>
          <a:p>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Principles Upon which the 7 Habits are Based</a:t>
            </a:r>
            <a:endParaRPr lang="en-US" dirty="0"/>
          </a:p>
        </p:txBody>
      </p:sp>
      <p:sp>
        <p:nvSpPr>
          <p:cNvPr id="3" name="Content Placeholder 2"/>
          <p:cNvSpPr>
            <a:spLocks noGrp="1"/>
          </p:cNvSpPr>
          <p:nvPr>
            <p:ph idx="1"/>
          </p:nvPr>
        </p:nvSpPr>
        <p:spPr/>
        <p:txBody>
          <a:bodyPr>
            <a:normAutofit/>
          </a:bodyPr>
          <a:lstStyle/>
          <a:p>
            <a:r>
              <a:rPr lang="en-US" sz="2400" dirty="0" smtClean="0">
                <a:latin typeface="Tahoma" pitchFamily="34" charset="0"/>
              </a:rPr>
              <a:t>The principle of staying positive and optimistic, radiating positive energy - including avoiding the four emotional cancers (criticizing complaining, comparing and competing)</a:t>
            </a:r>
          </a:p>
          <a:p>
            <a:endParaRPr lang="en-US" sz="2400" dirty="0" smtClean="0">
              <a:latin typeface="Tahoma" pitchFamily="34" charset="0"/>
            </a:endParaRPr>
          </a:p>
          <a:p>
            <a:r>
              <a:rPr lang="en-US" sz="2400" dirty="0" smtClean="0">
                <a:latin typeface="Tahoma" pitchFamily="34" charset="0"/>
              </a:rPr>
              <a:t>The principle of balance - the ability to identify our various roles and to spend appropriate amounts of time in, and focus on, all the important roles and dimensions of our life. Success in one area of our life cannot compensate for neglect or failure in other areas of our life.</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Principles Upon which the 7 Habits are Based</a:t>
            </a:r>
            <a:endParaRPr lang="en-US" dirty="0"/>
          </a:p>
        </p:txBody>
      </p:sp>
      <p:sp>
        <p:nvSpPr>
          <p:cNvPr id="3" name="Content Placeholder 2"/>
          <p:cNvSpPr>
            <a:spLocks noGrp="1"/>
          </p:cNvSpPr>
          <p:nvPr>
            <p:ph idx="1"/>
          </p:nvPr>
        </p:nvSpPr>
        <p:spPr/>
        <p:txBody>
          <a:bodyPr>
            <a:normAutofit/>
          </a:bodyPr>
          <a:lstStyle/>
          <a:p>
            <a:r>
              <a:rPr lang="en-US" sz="2400" dirty="0" smtClean="0">
                <a:latin typeface="Tahoma" pitchFamily="34" charset="0"/>
              </a:rPr>
              <a:t>The balance of spontaneity and serendipity - the ability to experience life with a sense of adventure, excitement, and fresh rediscovery, instead of trying to find a serious side to things that have no serious side.</a:t>
            </a:r>
          </a:p>
          <a:p>
            <a:endParaRPr lang="en-US" sz="2400" dirty="0" smtClean="0">
              <a:latin typeface="Tahoma" pitchFamily="34" charset="0"/>
            </a:endParaRPr>
          </a:p>
          <a:p>
            <a:r>
              <a:rPr lang="en-US" sz="2400" dirty="0" smtClean="0">
                <a:latin typeface="Tahoma" pitchFamily="34" charset="0"/>
              </a:rPr>
              <a:t>The principle of consistent self-renewal and self-improvement in the four dimensions of one’s life: physical, mental, spiritual, and social - emotional.</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Unique Human Endowments</a:t>
            </a:r>
            <a:endParaRPr lang="en-US" dirty="0"/>
          </a:p>
        </p:txBody>
      </p:sp>
      <p:sp>
        <p:nvSpPr>
          <p:cNvPr id="3" name="Content Placeholder 2"/>
          <p:cNvSpPr>
            <a:spLocks noGrp="1"/>
          </p:cNvSpPr>
          <p:nvPr>
            <p:ph idx="1"/>
          </p:nvPr>
        </p:nvSpPr>
        <p:spPr/>
        <p:txBody>
          <a:bodyPr>
            <a:normAutofit/>
          </a:bodyPr>
          <a:lstStyle/>
          <a:p>
            <a:r>
              <a:rPr lang="en-US" b="1" dirty="0" smtClean="0"/>
              <a:t>Self Awareness: </a:t>
            </a:r>
          </a:p>
          <a:p>
            <a:pPr>
              <a:buNone/>
            </a:pPr>
            <a:endParaRPr lang="en-US" dirty="0" smtClean="0"/>
          </a:p>
          <a:p>
            <a:pPr>
              <a:buNone/>
            </a:pPr>
            <a:r>
              <a:rPr lang="en-US" b="1" dirty="0" smtClean="0">
                <a:solidFill>
                  <a:srgbClr val="0000FF"/>
                </a:solidFill>
                <a:latin typeface="Tahoma" pitchFamily="34" charset="0"/>
              </a:rPr>
              <a:t>	</a:t>
            </a:r>
            <a:r>
              <a:rPr lang="en-US" sz="2400" dirty="0" smtClean="0">
                <a:latin typeface="Tahoma" pitchFamily="34" charset="0"/>
              </a:rPr>
              <a:t>We begin to become self-aware and explore the programs we are living out. We come to realize that we stand apart from our programming and can even examine it. We also realize that between stimulus and response, we have the freedom to choose. This self-awareness then leads to the ability to look at other unique endowments in our secret life.</a:t>
            </a:r>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Unique Human Endowments</a:t>
            </a:r>
            <a:endParaRPr lang="en-US" dirty="0"/>
          </a:p>
        </p:txBody>
      </p:sp>
      <p:sp>
        <p:nvSpPr>
          <p:cNvPr id="3" name="Content Placeholder 2"/>
          <p:cNvSpPr>
            <a:spLocks noGrp="1"/>
          </p:cNvSpPr>
          <p:nvPr>
            <p:ph idx="1"/>
          </p:nvPr>
        </p:nvSpPr>
        <p:spPr/>
        <p:txBody>
          <a:bodyPr>
            <a:normAutofit/>
          </a:bodyPr>
          <a:lstStyle/>
          <a:p>
            <a:r>
              <a:rPr lang="en-US" b="1" dirty="0" smtClean="0"/>
              <a:t>Conscience: </a:t>
            </a:r>
          </a:p>
          <a:p>
            <a:pPr>
              <a:buNone/>
            </a:pPr>
            <a:endParaRPr lang="en-US" dirty="0" smtClean="0"/>
          </a:p>
          <a:p>
            <a:pPr>
              <a:buNone/>
            </a:pPr>
            <a:r>
              <a:rPr lang="en-US" b="1" dirty="0" smtClean="0">
                <a:solidFill>
                  <a:srgbClr val="0000FF"/>
                </a:solidFill>
                <a:latin typeface="Tahoma" pitchFamily="34" charset="0"/>
              </a:rPr>
              <a:t>	</a:t>
            </a:r>
            <a:r>
              <a:rPr lang="en-US" sz="2400" dirty="0" smtClean="0">
                <a:latin typeface="Tahoma" pitchFamily="34" charset="0"/>
              </a:rPr>
              <a:t>Our conscience is our internal sense of right and wrong, our “moral nature.” It is the “greater harmonizer” and “balance wheel” of all the principles that govern our behavior. Our conscience gives us a sense of the degree to which our thoughts and actions are in harmony with our principles.</a:t>
            </a:r>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Unique Human Endowments</a:t>
            </a:r>
            <a:endParaRPr lang="en-US" dirty="0"/>
          </a:p>
        </p:txBody>
      </p:sp>
      <p:sp>
        <p:nvSpPr>
          <p:cNvPr id="3" name="Content Placeholder 2"/>
          <p:cNvSpPr>
            <a:spLocks noGrp="1"/>
          </p:cNvSpPr>
          <p:nvPr>
            <p:ph idx="1"/>
          </p:nvPr>
        </p:nvSpPr>
        <p:spPr/>
        <p:txBody>
          <a:bodyPr>
            <a:normAutofit/>
          </a:bodyPr>
          <a:lstStyle/>
          <a:p>
            <a:r>
              <a:rPr lang="en-US" b="1" dirty="0" smtClean="0"/>
              <a:t>Power of Imagination: </a:t>
            </a:r>
          </a:p>
          <a:p>
            <a:pPr>
              <a:buNone/>
            </a:pPr>
            <a:endParaRPr lang="en-US" dirty="0" smtClean="0"/>
          </a:p>
          <a:p>
            <a:pPr>
              <a:buNone/>
            </a:pPr>
            <a:r>
              <a:rPr lang="en-US" b="1" dirty="0" smtClean="0">
                <a:solidFill>
                  <a:srgbClr val="0000FF"/>
                </a:solidFill>
                <a:latin typeface="Tahoma" pitchFamily="34" charset="0"/>
              </a:rPr>
              <a:t>	</a:t>
            </a:r>
            <a:r>
              <a:rPr lang="en-US" sz="2400" dirty="0" smtClean="0">
                <a:latin typeface="Tahoma" pitchFamily="34" charset="0"/>
              </a:rPr>
              <a:t>We can visit the power of the mind to create or to imagine that which does not exist now. In that imagination lie our faith and our hope for the future. We look at what is possible, what we can envision.</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create a HABIT?</a:t>
            </a:r>
            <a:endParaRPr lang="en-US" dirty="0"/>
          </a:p>
        </p:txBody>
      </p:sp>
      <p:sp>
        <p:nvSpPr>
          <p:cNvPr id="3" name="Content Placeholder 2"/>
          <p:cNvSpPr>
            <a:spLocks noGrp="1"/>
          </p:cNvSpPr>
          <p:nvPr>
            <p:ph idx="1"/>
          </p:nvPr>
        </p:nvSpPr>
        <p:spPr/>
        <p:txBody>
          <a:bodyPr/>
          <a:lstStyle/>
          <a:p>
            <a:r>
              <a:rPr lang="en-US" dirty="0" smtClean="0"/>
              <a:t>We are what we repeatedly do </a:t>
            </a:r>
          </a:p>
          <a:p>
            <a:endParaRPr lang="en-US" dirty="0" smtClean="0"/>
          </a:p>
          <a:p>
            <a:r>
              <a:rPr lang="en-US" dirty="0" smtClean="0"/>
              <a:t>Excellence, then, is not an act, but a habit </a:t>
            </a:r>
          </a:p>
          <a:p>
            <a:endParaRPr lang="en-US" dirty="0" smtClean="0"/>
          </a:p>
          <a:p>
            <a:r>
              <a:rPr lang="en-US" dirty="0" smtClean="0"/>
              <a:t>Habits are learned and unlearned </a:t>
            </a:r>
          </a:p>
          <a:p>
            <a:endParaRPr lang="en-US" dirty="0" smtClean="0"/>
          </a:p>
          <a:p>
            <a:r>
              <a:rPr lang="en-US" dirty="0" smtClean="0"/>
              <a:t>We are not the habits, hence we can change them</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Unique Human Endowments</a:t>
            </a:r>
            <a:endParaRPr lang="en-US" dirty="0"/>
          </a:p>
        </p:txBody>
      </p:sp>
      <p:sp>
        <p:nvSpPr>
          <p:cNvPr id="3" name="Content Placeholder 2"/>
          <p:cNvSpPr>
            <a:spLocks noGrp="1"/>
          </p:cNvSpPr>
          <p:nvPr>
            <p:ph idx="1"/>
          </p:nvPr>
        </p:nvSpPr>
        <p:spPr/>
        <p:txBody>
          <a:bodyPr>
            <a:normAutofit/>
          </a:bodyPr>
          <a:lstStyle/>
          <a:p>
            <a:r>
              <a:rPr lang="en-US" b="1" dirty="0" smtClean="0"/>
              <a:t>Will Power or Independent Will: </a:t>
            </a:r>
          </a:p>
          <a:p>
            <a:pPr>
              <a:buNone/>
            </a:pPr>
            <a:endParaRPr lang="en-US" dirty="0" smtClean="0"/>
          </a:p>
          <a:p>
            <a:pPr>
              <a:buNone/>
            </a:pPr>
            <a:r>
              <a:rPr lang="en-US" b="1" dirty="0" smtClean="0">
                <a:solidFill>
                  <a:srgbClr val="0000FF"/>
                </a:solidFill>
                <a:latin typeface="Tahoma" pitchFamily="34" charset="0"/>
              </a:rPr>
              <a:t>	</a:t>
            </a:r>
            <a:r>
              <a:rPr lang="en-US" sz="2400" dirty="0" smtClean="0">
                <a:latin typeface="Tahoma" pitchFamily="34" charset="0"/>
              </a:rPr>
              <a:t>Willpower refers to our determination, our resoluteness - our ability to act based solely on our self-awareness. We ask ourselves, “Am I really willing to the distance on my mission statement?” “Am I willing to walk my talk?” “Am I really willing to put first things first in spite of external distractions and pressures?” “Am I going to live a life of total integrity?”</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 Shift</a:t>
            </a:r>
            <a:endParaRPr lang="en-US" dirty="0"/>
          </a:p>
        </p:txBody>
      </p:sp>
      <p:graphicFrame>
        <p:nvGraphicFramePr>
          <p:cNvPr id="4" name="Content Placeholder 3"/>
          <p:cNvGraphicFramePr>
            <a:graphicFrameLocks noGrp="1"/>
          </p:cNvGraphicFramePr>
          <p:nvPr>
            <p:ph idx="1"/>
          </p:nvPr>
        </p:nvGraphicFramePr>
        <p:xfrm>
          <a:off x="304801" y="1600200"/>
          <a:ext cx="8534400" cy="4992624"/>
        </p:xfrm>
        <a:graphic>
          <a:graphicData uri="http://schemas.openxmlformats.org/drawingml/2006/table">
            <a:tbl>
              <a:tblPr firstRow="1" bandRow="1">
                <a:tableStyleId>{5C22544A-7EE6-4342-B048-85BDC9FD1C3A}</a:tableStyleId>
              </a:tblPr>
              <a:tblGrid>
                <a:gridCol w="1185334"/>
                <a:gridCol w="3635022"/>
                <a:gridCol w="3714044"/>
              </a:tblGrid>
              <a:tr h="370840">
                <a:tc>
                  <a:txBody>
                    <a:bodyPr/>
                    <a:lstStyle/>
                    <a:p>
                      <a:pPr algn="ctr"/>
                      <a:r>
                        <a:rPr lang="en-US" b="0" dirty="0" smtClean="0">
                          <a:latin typeface="Tahoma" pitchFamily="34" charset="0"/>
                          <a:cs typeface="Tahoma" pitchFamily="34" charset="0"/>
                        </a:rPr>
                        <a:t>HABIT</a:t>
                      </a:r>
                      <a:endParaRPr lang="en-US" b="0" dirty="0">
                        <a:latin typeface="Tahoma" pitchFamily="34" charset="0"/>
                        <a:cs typeface="Tahoma" pitchFamily="34" charset="0"/>
                      </a:endParaRPr>
                    </a:p>
                  </a:txBody>
                  <a:tcPr/>
                </a:tc>
                <a:tc>
                  <a:txBody>
                    <a:bodyPr/>
                    <a:lstStyle/>
                    <a:p>
                      <a:pPr algn="ctr">
                        <a:lnSpc>
                          <a:spcPct val="90000"/>
                        </a:lnSpc>
                        <a:defRPr/>
                      </a:pPr>
                      <a:r>
                        <a:rPr lang="en-US" sz="1800" b="0" i="0" dirty="0" smtClean="0">
                          <a:solidFill>
                            <a:schemeClr val="bg1"/>
                          </a:solidFill>
                          <a:latin typeface="Tahoma" pitchFamily="34" charset="0"/>
                        </a:rPr>
                        <a:t>A BREAK FROM</a:t>
                      </a:r>
                    </a:p>
                    <a:p>
                      <a:pPr algn="ctr">
                        <a:lnSpc>
                          <a:spcPct val="90000"/>
                        </a:lnSpc>
                        <a:defRPr/>
                      </a:pPr>
                      <a:r>
                        <a:rPr lang="en-US" sz="1800" b="0" i="0" dirty="0" smtClean="0">
                          <a:solidFill>
                            <a:schemeClr val="bg1"/>
                          </a:solidFill>
                          <a:latin typeface="Tahoma" pitchFamily="34" charset="0"/>
                        </a:rPr>
                        <a:t>TRADITIONAL WISDOM</a:t>
                      </a:r>
                      <a:endParaRPr lang="en-US" sz="1800" b="0" i="0" dirty="0" smtClean="0">
                        <a:solidFill>
                          <a:schemeClr val="bg1"/>
                        </a:solidFill>
                        <a:effectLst>
                          <a:outerShdw blurRad="38100" dist="38100" dir="2700000" algn="tl">
                            <a:srgbClr val="000000"/>
                          </a:outerShdw>
                        </a:effectLst>
                        <a:latin typeface="Tahoma" pitchFamily="34" charset="0"/>
                      </a:endParaRPr>
                    </a:p>
                  </a:txBody>
                  <a:tcPr/>
                </a:tc>
                <a:tc>
                  <a:txBody>
                    <a:bodyPr/>
                    <a:lstStyle/>
                    <a:p>
                      <a:pPr algn="ctr">
                        <a:lnSpc>
                          <a:spcPct val="90000"/>
                        </a:lnSpc>
                        <a:defRPr/>
                      </a:pPr>
                      <a:r>
                        <a:rPr lang="en-US" sz="1800" b="0" i="0" dirty="0" smtClean="0">
                          <a:solidFill>
                            <a:schemeClr val="bg1"/>
                          </a:solidFill>
                          <a:latin typeface="Tahoma" pitchFamily="34" charset="0"/>
                        </a:rPr>
                        <a:t>TOWARD</a:t>
                      </a:r>
                    </a:p>
                    <a:p>
                      <a:pPr algn="ctr">
                        <a:lnSpc>
                          <a:spcPct val="90000"/>
                        </a:lnSpc>
                        <a:defRPr/>
                      </a:pPr>
                      <a:r>
                        <a:rPr lang="en-US" sz="1800" b="0" i="0" dirty="0" smtClean="0">
                          <a:solidFill>
                            <a:schemeClr val="bg1"/>
                          </a:solidFill>
                          <a:latin typeface="Tahoma" pitchFamily="34" charset="0"/>
                        </a:rPr>
                        <a:t>7 HABITS PRINCIPLES</a:t>
                      </a:r>
                      <a:endParaRPr lang="en-US" sz="1800" b="0" i="0" dirty="0" smtClean="0">
                        <a:solidFill>
                          <a:schemeClr val="bg1"/>
                        </a:solidFill>
                        <a:effectLst>
                          <a:outerShdw blurRad="38100" dist="38100" dir="2700000" algn="tl">
                            <a:srgbClr val="000000"/>
                          </a:outerShdw>
                        </a:effectLst>
                        <a:latin typeface="Tahoma" pitchFamily="34" charset="0"/>
                      </a:endParaRPr>
                    </a:p>
                  </a:txBody>
                  <a:tcPr/>
                </a:tc>
              </a:tr>
              <a:tr h="370840">
                <a:tc>
                  <a:txBody>
                    <a:bodyPr/>
                    <a:lstStyle/>
                    <a:p>
                      <a:pPr algn="ctr"/>
                      <a:r>
                        <a:rPr lang="en-US" sz="1800" dirty="0" smtClean="0"/>
                        <a:t>Habit 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We are a product of our environment and upbringing.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We are a product of our choices to our environment and upbringing.</a:t>
                      </a:r>
                    </a:p>
                  </a:txBody>
                  <a:tcPr/>
                </a:tc>
              </a:tr>
              <a:tr h="370840">
                <a:tc>
                  <a:txBody>
                    <a:bodyPr/>
                    <a:lstStyle/>
                    <a:p>
                      <a:pPr algn="ctr"/>
                      <a:r>
                        <a:rPr lang="en-US" sz="1800" dirty="0" smtClean="0"/>
                        <a:t>Habit 2</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Society is the source of our values.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Values are self-chosen and provide foundation for decision making. Values flow out of principles.</a:t>
                      </a:r>
                    </a:p>
                  </a:txBody>
                  <a:tcPr/>
                </a:tc>
              </a:tr>
              <a:tr h="370840">
                <a:tc>
                  <a:txBody>
                    <a:bodyPr/>
                    <a:lstStyle/>
                    <a:p>
                      <a:pPr algn="ctr"/>
                      <a:r>
                        <a:rPr lang="en-US" sz="1800" dirty="0" smtClean="0"/>
                        <a:t>Habit</a:t>
                      </a:r>
                      <a:r>
                        <a:rPr lang="en-US" sz="1800" baseline="0" dirty="0" smtClean="0"/>
                        <a:t> 3</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Reactive to the tyranny of the urgent. Acted upon by the environment.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Actions flow from that which is important.</a:t>
                      </a:r>
                    </a:p>
                  </a:txBody>
                  <a:tcPr/>
                </a:tc>
              </a:tr>
              <a:tr h="370840">
                <a:tc>
                  <a:txBody>
                    <a:bodyPr/>
                    <a:lstStyle/>
                    <a:p>
                      <a:pPr algn="ctr"/>
                      <a:r>
                        <a:rPr lang="en-US" sz="1800" dirty="0" smtClean="0"/>
                        <a:t>Habit 4</a:t>
                      </a:r>
                      <a:endParaRPr lang="en-US" sz="1800" dirty="0"/>
                    </a:p>
                  </a:txBody>
                  <a:tcPr/>
                </a:tc>
                <a:tc>
                  <a:txBody>
                    <a:bodyPr/>
                    <a:lstStyle/>
                    <a:p>
                      <a:pPr algn="ctr">
                        <a:lnSpc>
                          <a:spcPct val="80000"/>
                        </a:lnSpc>
                      </a:pPr>
                      <a:r>
                        <a:rPr lang="en-US" sz="1600" b="0" i="0" dirty="0" smtClean="0">
                          <a:solidFill>
                            <a:schemeClr val="tx1"/>
                          </a:solidFill>
                          <a:latin typeface="Arial Narrow" pitchFamily="34" charset="0"/>
                        </a:rPr>
                        <a:t>Win-lose.</a:t>
                      </a:r>
                    </a:p>
                    <a:p>
                      <a:pPr algn="ctr">
                        <a:lnSpc>
                          <a:spcPct val="80000"/>
                        </a:lnSpc>
                      </a:pPr>
                      <a:r>
                        <a:rPr lang="en-US" sz="1600" b="0" i="0" dirty="0" smtClean="0">
                          <a:solidFill>
                            <a:schemeClr val="tx1"/>
                          </a:solidFill>
                          <a:latin typeface="Arial Narrow" pitchFamily="34" charset="0"/>
                        </a:rPr>
                        <a:t>One-sided benefit.</a:t>
                      </a:r>
                    </a:p>
                  </a:txBody>
                  <a:tcPr/>
                </a:tc>
                <a:tc>
                  <a:txBody>
                    <a:bodyPr/>
                    <a:lstStyle/>
                    <a:p>
                      <a:pPr algn="ctr">
                        <a:lnSpc>
                          <a:spcPct val="80000"/>
                        </a:lnSpc>
                      </a:pPr>
                      <a:r>
                        <a:rPr lang="en-US" sz="1600" b="0" i="0" dirty="0" smtClean="0">
                          <a:solidFill>
                            <a:schemeClr val="tx1"/>
                          </a:solidFill>
                          <a:latin typeface="Arial Narrow" pitchFamily="34" charset="0"/>
                        </a:rPr>
                        <a:t>Win-win.</a:t>
                      </a:r>
                    </a:p>
                    <a:p>
                      <a:pPr algn="ctr">
                        <a:lnSpc>
                          <a:spcPct val="80000"/>
                        </a:lnSpc>
                      </a:pPr>
                      <a:r>
                        <a:rPr lang="en-US" sz="1600" b="0" i="0" dirty="0" smtClean="0">
                          <a:solidFill>
                            <a:schemeClr val="tx1"/>
                          </a:solidFill>
                          <a:latin typeface="Arial Narrow" pitchFamily="34" charset="0"/>
                        </a:rPr>
                        <a:t>Mutual benefit.</a:t>
                      </a:r>
                    </a:p>
                  </a:txBody>
                  <a:tcPr/>
                </a:tc>
              </a:tr>
              <a:tr h="370840">
                <a:tc>
                  <a:txBody>
                    <a:bodyPr/>
                    <a:lstStyle/>
                    <a:p>
                      <a:pPr algn="ctr"/>
                      <a:r>
                        <a:rPr lang="en-US" sz="1800" dirty="0" smtClean="0"/>
                        <a:t>Habit</a:t>
                      </a:r>
                      <a:r>
                        <a:rPr lang="en-US" sz="1800" baseline="0" dirty="0" smtClean="0"/>
                        <a:t> 5</a:t>
                      </a:r>
                      <a:endParaRPr lang="en-US" sz="1800"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b="0" i="0" dirty="0" smtClean="0">
                          <a:solidFill>
                            <a:schemeClr val="tx1"/>
                          </a:solidFill>
                          <a:latin typeface="Arial Narrow" pitchFamily="34" charset="0"/>
                        </a:rPr>
                        <a:t>Fight, flight, or compromise when faced with conflict.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Communication solves problems.</a:t>
                      </a:r>
                    </a:p>
                    <a:p>
                      <a:pPr algn="ctr"/>
                      <a:endParaRPr lang="en-US" sz="1600" b="0" dirty="0">
                        <a:solidFill>
                          <a:schemeClr val="tx1"/>
                        </a:solidFill>
                      </a:endParaRPr>
                    </a:p>
                  </a:txBody>
                  <a:tcPr/>
                </a:tc>
              </a:tr>
              <a:tr h="370840">
                <a:tc>
                  <a:txBody>
                    <a:bodyPr/>
                    <a:lstStyle/>
                    <a:p>
                      <a:pPr algn="ctr"/>
                      <a:r>
                        <a:rPr lang="en-US" sz="1800" dirty="0" smtClean="0"/>
                        <a:t>Habit 6</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Differences are threats. Independence is the highest value. Unity means sameness.</a:t>
                      </a:r>
                      <a:endParaRPr lang="en-US" sz="1600" b="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Differences are values and are opportunities for synergy.</a:t>
                      </a:r>
                    </a:p>
                    <a:p>
                      <a:pPr algn="ctr"/>
                      <a:endParaRPr lang="en-US" sz="1600" b="0" dirty="0">
                        <a:solidFill>
                          <a:schemeClr val="tx1"/>
                        </a:solidFill>
                      </a:endParaRPr>
                    </a:p>
                  </a:txBody>
                  <a:tcPr/>
                </a:tc>
              </a:tr>
              <a:tr h="370840">
                <a:tc>
                  <a:txBody>
                    <a:bodyPr/>
                    <a:lstStyle/>
                    <a:p>
                      <a:pPr algn="ctr"/>
                      <a:r>
                        <a:rPr lang="en-US" sz="1800" dirty="0" smtClean="0"/>
                        <a:t>Habit 7</a:t>
                      </a:r>
                      <a:endParaRPr lang="en-US" sz="1800" dirty="0"/>
                    </a:p>
                  </a:txBody>
                  <a:tcPr/>
                </a:tc>
                <a:tc>
                  <a:txBody>
                    <a:bodyPr/>
                    <a:lstStyle/>
                    <a:p>
                      <a:pPr algn="ctr">
                        <a:lnSpc>
                          <a:spcPct val="80000"/>
                        </a:lnSpc>
                      </a:pPr>
                      <a:r>
                        <a:rPr lang="en-US" sz="1600" b="0" i="0" dirty="0" smtClean="0">
                          <a:solidFill>
                            <a:schemeClr val="tx1"/>
                          </a:solidFill>
                          <a:latin typeface="Arial Narrow" pitchFamily="34" charset="0"/>
                        </a:rPr>
                        <a:t>Entropy.</a:t>
                      </a:r>
                    </a:p>
                    <a:p>
                      <a:pPr algn="ctr">
                        <a:lnSpc>
                          <a:spcPct val="80000"/>
                        </a:lnSpc>
                      </a:pPr>
                      <a:r>
                        <a:rPr lang="en-US" sz="1600" b="0" i="0" dirty="0" smtClean="0">
                          <a:solidFill>
                            <a:schemeClr val="tx1"/>
                          </a:solidFill>
                          <a:latin typeface="Arial Narrow" pitchFamily="34" charset="0"/>
                        </a:rPr>
                        <a:t>Burnout on one track - typically work.</a:t>
                      </a:r>
                      <a:endParaRPr lang="en-US" sz="1600" b="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chemeClr val="tx1"/>
                          </a:solidFill>
                          <a:latin typeface="Arial Narrow" pitchFamily="34" charset="0"/>
                        </a:rPr>
                        <a:t>Continuous self-renewal and self-improvement.</a:t>
                      </a:r>
                    </a:p>
                  </a:txBody>
                  <a:tcPr/>
                </a:tc>
              </a:tr>
            </a:tbl>
          </a:graphicData>
        </a:graphic>
      </p:graphicFrame>
      <p:sp>
        <p:nvSpPr>
          <p:cNvPr id="5" name="AutoShape 12"/>
          <p:cNvSpPr>
            <a:spLocks noChangeArrowheads="1"/>
          </p:cNvSpPr>
          <p:nvPr/>
        </p:nvSpPr>
        <p:spPr bwMode="auto">
          <a:xfrm>
            <a:off x="4724400" y="1676400"/>
            <a:ext cx="838200" cy="381000"/>
          </a:xfrm>
          <a:prstGeom prst="rightArrow">
            <a:avLst>
              <a:gd name="adj1" fmla="val 50000"/>
              <a:gd name="adj2" fmla="val 55000"/>
            </a:avLst>
          </a:prstGeom>
          <a:solidFill>
            <a:srgbClr val="FF0000"/>
          </a:solidFill>
          <a:ln w="9525">
            <a:noFill/>
            <a:miter lim="800000"/>
            <a:headEnd/>
            <a:tailEnd/>
          </a:ln>
          <a:effectLst>
            <a:outerShdw dist="35921" dir="2700000" algn="ctr" rotWithShape="0">
              <a:schemeClr val="tx1"/>
            </a:outerShdw>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p:spPr>
        <p:txBody>
          <a:bodyPr/>
          <a:lstStyle/>
          <a:p>
            <a:fld id="{168A604E-03A3-48DE-9677-CF2837401346}" type="slidenum">
              <a:rPr lang="en-US"/>
              <a:pPr/>
              <a:t>52</a:t>
            </a:fld>
            <a:endParaRPr lang="en-US" sz="1400" b="0"/>
          </a:p>
        </p:txBody>
      </p:sp>
      <p:sp>
        <p:nvSpPr>
          <p:cNvPr id="40962" name="Rectangle 2"/>
          <p:cNvSpPr>
            <a:spLocks noChangeArrowheads="1"/>
          </p:cNvSpPr>
          <p:nvPr/>
        </p:nvSpPr>
        <p:spPr bwMode="auto">
          <a:xfrm>
            <a:off x="1320800" y="960438"/>
            <a:ext cx="6324600" cy="5638800"/>
          </a:xfrm>
          <a:prstGeom prst="rect">
            <a:avLst/>
          </a:prstGeom>
          <a:noFill/>
          <a:ln w="28575">
            <a:solidFill>
              <a:schemeClr val="accent1">
                <a:lumMod val="50000"/>
              </a:schemeClr>
            </a:solidFill>
            <a:miter lim="800000"/>
            <a:headEnd/>
            <a:tailEnd/>
          </a:ln>
        </p:spPr>
        <p:txBody>
          <a:bodyPr wrap="none" anchor="ctr"/>
          <a:lstStyle/>
          <a:p>
            <a:endParaRPr lang="en-US"/>
          </a:p>
        </p:txBody>
      </p:sp>
      <p:sp>
        <p:nvSpPr>
          <p:cNvPr id="40963" name="Text Box 3"/>
          <p:cNvSpPr txBox="1">
            <a:spLocks noChangeArrowheads="1"/>
          </p:cNvSpPr>
          <p:nvPr/>
        </p:nvSpPr>
        <p:spPr bwMode="auto">
          <a:xfrm>
            <a:off x="1397000" y="1536700"/>
            <a:ext cx="3200400" cy="1190625"/>
          </a:xfrm>
          <a:prstGeom prst="rect">
            <a:avLst/>
          </a:prstGeom>
          <a:noFill/>
          <a:ln w="9525">
            <a:noFill/>
            <a:miter lim="800000"/>
            <a:headEnd/>
            <a:tailEnd/>
          </a:ln>
        </p:spPr>
        <p:txBody>
          <a:bodyPr>
            <a:spAutoFit/>
          </a:bodyPr>
          <a:lstStyle/>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Crisis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Pressing problems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Deadline-driven projects, 	meetings, preparations</a:t>
            </a:r>
          </a:p>
        </p:txBody>
      </p:sp>
      <p:sp>
        <p:nvSpPr>
          <p:cNvPr id="40964" name="Text Box 4"/>
          <p:cNvSpPr txBox="1">
            <a:spLocks noChangeArrowheads="1"/>
          </p:cNvSpPr>
          <p:nvPr/>
        </p:nvSpPr>
        <p:spPr bwMode="auto">
          <a:xfrm>
            <a:off x="4597400" y="1536700"/>
            <a:ext cx="3200400" cy="2014538"/>
          </a:xfrm>
          <a:prstGeom prst="rect">
            <a:avLst/>
          </a:prstGeom>
          <a:noFill/>
          <a:ln w="9525">
            <a:noFill/>
            <a:miter lim="800000"/>
            <a:headEnd/>
            <a:tailEnd/>
          </a:ln>
        </p:spPr>
        <p:txBody>
          <a:bodyPr>
            <a:spAutoFit/>
          </a:bodyPr>
          <a:lstStyle/>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Preparation</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Prevention</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Values clarification</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Planning</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Relationship building</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True re-creation</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Empowerment</a:t>
            </a:r>
          </a:p>
        </p:txBody>
      </p:sp>
      <p:sp>
        <p:nvSpPr>
          <p:cNvPr id="40965" name="Text Box 5"/>
          <p:cNvSpPr txBox="1">
            <a:spLocks noChangeArrowheads="1"/>
          </p:cNvSpPr>
          <p:nvPr/>
        </p:nvSpPr>
        <p:spPr bwMode="auto">
          <a:xfrm>
            <a:off x="1397000" y="4432300"/>
            <a:ext cx="3200400" cy="2014538"/>
          </a:xfrm>
          <a:prstGeom prst="rect">
            <a:avLst/>
          </a:prstGeom>
          <a:noFill/>
          <a:ln w="9525">
            <a:noFill/>
            <a:miter lim="800000"/>
            <a:headEnd/>
            <a:tailEnd/>
          </a:ln>
        </p:spPr>
        <p:txBody>
          <a:bodyPr>
            <a:spAutoFit/>
          </a:bodyPr>
          <a:lstStyle/>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Interruptions, some </a:t>
            </a:r>
          </a:p>
          <a:p>
            <a:pPr>
              <a:lnSpc>
                <a:spcPct val="90000"/>
              </a:lnSpc>
              <a:tabLst>
                <a:tab pos="346075" algn="l"/>
              </a:tabLst>
            </a:pPr>
            <a:r>
              <a:rPr lang="en-US" sz="2000" b="1" i="0" dirty="0">
                <a:solidFill>
                  <a:schemeClr val="accent1">
                    <a:lumMod val="50000"/>
                  </a:schemeClr>
                </a:solidFill>
                <a:latin typeface="Arial Narrow" pitchFamily="34" charset="0"/>
              </a:rPr>
              <a:t>	phone calls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Some mail, some reports </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Some meetings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Many proximate,</a:t>
            </a:r>
          </a:p>
          <a:p>
            <a:pPr>
              <a:lnSpc>
                <a:spcPct val="90000"/>
              </a:lnSpc>
              <a:tabLst>
                <a:tab pos="346075" algn="l"/>
              </a:tabLst>
            </a:pPr>
            <a:r>
              <a:rPr lang="en-US" sz="2000" b="1" i="0" dirty="0">
                <a:solidFill>
                  <a:schemeClr val="accent1">
                    <a:lumMod val="50000"/>
                  </a:schemeClr>
                </a:solidFill>
                <a:latin typeface="Arial Narrow" pitchFamily="34" charset="0"/>
              </a:rPr>
              <a:t>	pressing matters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Many popular activities</a:t>
            </a:r>
          </a:p>
        </p:txBody>
      </p:sp>
      <p:sp>
        <p:nvSpPr>
          <p:cNvPr id="40966" name="Text Box 6"/>
          <p:cNvSpPr txBox="1">
            <a:spLocks noChangeArrowheads="1"/>
          </p:cNvSpPr>
          <p:nvPr/>
        </p:nvSpPr>
        <p:spPr bwMode="auto">
          <a:xfrm>
            <a:off x="4597400" y="4432300"/>
            <a:ext cx="3200400" cy="1739900"/>
          </a:xfrm>
          <a:prstGeom prst="rect">
            <a:avLst/>
          </a:prstGeom>
          <a:noFill/>
          <a:ln w="9525">
            <a:noFill/>
            <a:miter lim="800000"/>
            <a:headEnd/>
            <a:tailEnd/>
          </a:ln>
        </p:spPr>
        <p:txBody>
          <a:bodyPr>
            <a:spAutoFit/>
          </a:bodyPr>
          <a:lstStyle/>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Trivia, busywork</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Some phone calls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Time wasters</a:t>
            </a: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“Escape” activities</a:t>
            </a:r>
          </a:p>
          <a:p>
            <a:pPr>
              <a:lnSpc>
                <a:spcPct val="90000"/>
              </a:lnSpc>
              <a:tabLst>
                <a:tab pos="346075" algn="l"/>
              </a:tabLst>
            </a:pPr>
            <a:r>
              <a:rPr lang="en-US" sz="2000" b="1" i="0" dirty="0">
                <a:solidFill>
                  <a:schemeClr val="accent1">
                    <a:lumMod val="50000"/>
                  </a:schemeClr>
                </a:solidFill>
                <a:latin typeface="Arial Black" pitchFamily="34" charset="0"/>
              </a:rPr>
              <a:t>.	</a:t>
            </a:r>
            <a:r>
              <a:rPr lang="en-US" sz="2000" b="1" i="0" dirty="0">
                <a:solidFill>
                  <a:schemeClr val="accent1">
                    <a:lumMod val="50000"/>
                  </a:schemeClr>
                </a:solidFill>
                <a:latin typeface="Arial Narrow" pitchFamily="34" charset="0"/>
              </a:rPr>
              <a:t>Irrelevant mail</a:t>
            </a:r>
            <a:endParaRPr lang="en-US" sz="2000" b="1" i="0" dirty="0">
              <a:solidFill>
                <a:schemeClr val="accent1">
                  <a:lumMod val="50000"/>
                </a:schemeClr>
              </a:solidFill>
              <a:latin typeface="Arial Black" pitchFamily="34" charset="0"/>
            </a:endParaRPr>
          </a:p>
          <a:p>
            <a:pPr>
              <a:lnSpc>
                <a:spcPct val="90000"/>
              </a:lnSpc>
              <a:tabLst>
                <a:tab pos="346075" algn="l"/>
              </a:tabLst>
            </a:pPr>
            <a:r>
              <a:rPr lang="en-US" sz="2000" b="1" i="0" dirty="0">
                <a:solidFill>
                  <a:schemeClr val="accent1">
                    <a:lumMod val="50000"/>
                  </a:schemeClr>
                </a:solidFill>
                <a:latin typeface="Arial Black" pitchFamily="34" charset="0"/>
              </a:rPr>
              <a:t>.</a:t>
            </a:r>
            <a:r>
              <a:rPr lang="en-US" sz="2000" b="1" i="0" dirty="0">
                <a:solidFill>
                  <a:schemeClr val="accent1">
                    <a:lumMod val="50000"/>
                  </a:schemeClr>
                </a:solidFill>
                <a:latin typeface="Arial Narrow" pitchFamily="34" charset="0"/>
              </a:rPr>
              <a:t> 	Excessive TV</a:t>
            </a:r>
          </a:p>
        </p:txBody>
      </p:sp>
      <p:sp>
        <p:nvSpPr>
          <p:cNvPr id="40967" name="Text Box 7"/>
          <p:cNvSpPr txBox="1">
            <a:spLocks noChangeArrowheads="1"/>
          </p:cNvSpPr>
          <p:nvPr/>
        </p:nvSpPr>
        <p:spPr bwMode="auto">
          <a:xfrm>
            <a:off x="1397000" y="960438"/>
            <a:ext cx="685800" cy="641350"/>
          </a:xfrm>
          <a:prstGeom prst="rect">
            <a:avLst/>
          </a:prstGeom>
          <a:noFill/>
          <a:ln w="9525">
            <a:noFill/>
            <a:miter lim="800000"/>
            <a:headEnd/>
            <a:tailEnd/>
          </a:ln>
          <a:effectLst/>
        </p:spPr>
        <p:txBody>
          <a:bodyPr>
            <a:spAutoFit/>
          </a:bodyPr>
          <a:lstStyle/>
          <a:p>
            <a:pPr>
              <a:spcBef>
                <a:spcPct val="50000"/>
              </a:spcBef>
              <a:defRPr/>
            </a:pPr>
            <a:r>
              <a:rPr lang="en-US" sz="3600" b="1" i="0">
                <a:solidFill>
                  <a:srgbClr val="FFCC00"/>
                </a:solidFill>
                <a:effectLst>
                  <a:outerShdw blurRad="38100" dist="38100" dir="2700000" algn="tl">
                    <a:srgbClr val="000000"/>
                  </a:outerShdw>
                </a:effectLst>
                <a:latin typeface="Arial Black" pitchFamily="34" charset="0"/>
              </a:rPr>
              <a:t>I</a:t>
            </a:r>
          </a:p>
        </p:txBody>
      </p:sp>
      <p:sp>
        <p:nvSpPr>
          <p:cNvPr id="40968" name="Text Box 8"/>
          <p:cNvSpPr txBox="1">
            <a:spLocks noChangeArrowheads="1"/>
          </p:cNvSpPr>
          <p:nvPr/>
        </p:nvSpPr>
        <p:spPr bwMode="auto">
          <a:xfrm>
            <a:off x="4597400" y="960438"/>
            <a:ext cx="685800" cy="641350"/>
          </a:xfrm>
          <a:prstGeom prst="rect">
            <a:avLst/>
          </a:prstGeom>
          <a:noFill/>
          <a:ln w="9525">
            <a:noFill/>
            <a:miter lim="800000"/>
            <a:headEnd/>
            <a:tailEnd/>
          </a:ln>
          <a:effectLst/>
        </p:spPr>
        <p:txBody>
          <a:bodyPr>
            <a:spAutoFit/>
          </a:bodyPr>
          <a:lstStyle/>
          <a:p>
            <a:pPr>
              <a:spcBef>
                <a:spcPct val="50000"/>
              </a:spcBef>
              <a:defRPr/>
            </a:pPr>
            <a:r>
              <a:rPr lang="en-US" sz="3600" b="1" i="0">
                <a:solidFill>
                  <a:srgbClr val="FFCC00"/>
                </a:solidFill>
                <a:effectLst>
                  <a:outerShdw blurRad="38100" dist="38100" dir="2700000" algn="tl">
                    <a:srgbClr val="000000"/>
                  </a:outerShdw>
                </a:effectLst>
                <a:latin typeface="Arial Black" pitchFamily="34" charset="0"/>
              </a:rPr>
              <a:t>II</a:t>
            </a:r>
          </a:p>
        </p:txBody>
      </p:sp>
      <p:sp>
        <p:nvSpPr>
          <p:cNvPr id="40969" name="Text Box 9"/>
          <p:cNvSpPr txBox="1">
            <a:spLocks noChangeArrowheads="1"/>
          </p:cNvSpPr>
          <p:nvPr/>
        </p:nvSpPr>
        <p:spPr bwMode="auto">
          <a:xfrm>
            <a:off x="1397000" y="3856038"/>
            <a:ext cx="838200" cy="641350"/>
          </a:xfrm>
          <a:prstGeom prst="rect">
            <a:avLst/>
          </a:prstGeom>
          <a:noFill/>
          <a:ln w="9525">
            <a:noFill/>
            <a:miter lim="800000"/>
            <a:headEnd/>
            <a:tailEnd/>
          </a:ln>
          <a:effectLst/>
        </p:spPr>
        <p:txBody>
          <a:bodyPr>
            <a:spAutoFit/>
          </a:bodyPr>
          <a:lstStyle/>
          <a:p>
            <a:pPr>
              <a:spcBef>
                <a:spcPct val="50000"/>
              </a:spcBef>
              <a:defRPr/>
            </a:pPr>
            <a:r>
              <a:rPr lang="en-US" sz="3600" b="1" i="0">
                <a:solidFill>
                  <a:srgbClr val="FFCC00"/>
                </a:solidFill>
                <a:effectLst>
                  <a:outerShdw blurRad="38100" dist="38100" dir="2700000" algn="tl">
                    <a:srgbClr val="000000"/>
                  </a:outerShdw>
                </a:effectLst>
                <a:latin typeface="Arial Black" pitchFamily="34" charset="0"/>
              </a:rPr>
              <a:t>III</a:t>
            </a:r>
          </a:p>
        </p:txBody>
      </p:sp>
      <p:sp>
        <p:nvSpPr>
          <p:cNvPr id="40970" name="Text Box 10"/>
          <p:cNvSpPr txBox="1">
            <a:spLocks noChangeArrowheads="1"/>
          </p:cNvSpPr>
          <p:nvPr/>
        </p:nvSpPr>
        <p:spPr bwMode="auto">
          <a:xfrm>
            <a:off x="4597400" y="3856038"/>
            <a:ext cx="838200" cy="641350"/>
          </a:xfrm>
          <a:prstGeom prst="rect">
            <a:avLst/>
          </a:prstGeom>
          <a:noFill/>
          <a:ln w="9525">
            <a:noFill/>
            <a:miter lim="800000"/>
            <a:headEnd/>
            <a:tailEnd/>
          </a:ln>
          <a:effectLst/>
        </p:spPr>
        <p:txBody>
          <a:bodyPr>
            <a:spAutoFit/>
          </a:bodyPr>
          <a:lstStyle/>
          <a:p>
            <a:pPr>
              <a:spcBef>
                <a:spcPct val="50000"/>
              </a:spcBef>
              <a:defRPr/>
            </a:pPr>
            <a:r>
              <a:rPr lang="en-US" sz="3600" b="1" i="0">
                <a:solidFill>
                  <a:srgbClr val="FFCC00"/>
                </a:solidFill>
                <a:effectLst>
                  <a:outerShdw blurRad="38100" dist="38100" dir="2700000" algn="tl">
                    <a:srgbClr val="000000"/>
                  </a:outerShdw>
                </a:effectLst>
                <a:latin typeface="Arial Black" pitchFamily="34" charset="0"/>
              </a:rPr>
              <a:t>IV</a:t>
            </a:r>
          </a:p>
        </p:txBody>
      </p:sp>
      <p:sp>
        <p:nvSpPr>
          <p:cNvPr id="40971" name="Line 11"/>
          <p:cNvSpPr>
            <a:spLocks noChangeShapeType="1"/>
          </p:cNvSpPr>
          <p:nvPr/>
        </p:nvSpPr>
        <p:spPr bwMode="auto">
          <a:xfrm>
            <a:off x="4521200" y="960438"/>
            <a:ext cx="0" cy="5638800"/>
          </a:xfrm>
          <a:prstGeom prst="line">
            <a:avLst/>
          </a:prstGeom>
          <a:noFill/>
          <a:ln w="28575">
            <a:solidFill>
              <a:schemeClr val="accent1">
                <a:lumMod val="50000"/>
              </a:schemeClr>
            </a:solidFill>
            <a:round/>
            <a:headEnd/>
            <a:tailEnd/>
          </a:ln>
        </p:spPr>
        <p:txBody>
          <a:bodyPr wrap="none" anchor="ctr"/>
          <a:lstStyle/>
          <a:p>
            <a:endParaRPr lang="en-US"/>
          </a:p>
        </p:txBody>
      </p:sp>
      <p:sp>
        <p:nvSpPr>
          <p:cNvPr id="40972" name="Line 12"/>
          <p:cNvSpPr>
            <a:spLocks noChangeShapeType="1"/>
          </p:cNvSpPr>
          <p:nvPr/>
        </p:nvSpPr>
        <p:spPr bwMode="auto">
          <a:xfrm>
            <a:off x="1320800" y="3779838"/>
            <a:ext cx="6324600" cy="0"/>
          </a:xfrm>
          <a:prstGeom prst="line">
            <a:avLst/>
          </a:prstGeom>
          <a:noFill/>
          <a:ln w="28575">
            <a:solidFill>
              <a:schemeClr val="accent1">
                <a:lumMod val="50000"/>
              </a:schemeClr>
            </a:solidFill>
            <a:round/>
            <a:headEnd/>
            <a:tailEnd/>
          </a:ln>
        </p:spPr>
        <p:txBody>
          <a:bodyPr wrap="none" anchor="ctr"/>
          <a:lstStyle/>
          <a:p>
            <a:endParaRPr lang="en-US"/>
          </a:p>
        </p:txBody>
      </p:sp>
      <p:sp>
        <p:nvSpPr>
          <p:cNvPr id="40973" name="Text Box 13"/>
          <p:cNvSpPr txBox="1">
            <a:spLocks noChangeArrowheads="1"/>
          </p:cNvSpPr>
          <p:nvPr/>
        </p:nvSpPr>
        <p:spPr bwMode="auto">
          <a:xfrm>
            <a:off x="1701800" y="533400"/>
            <a:ext cx="2514600" cy="427038"/>
          </a:xfrm>
          <a:prstGeom prst="rect">
            <a:avLst/>
          </a:prstGeom>
          <a:noFill/>
          <a:ln w="9525">
            <a:noFill/>
            <a:miter lim="800000"/>
            <a:headEnd/>
            <a:tailEnd/>
          </a:ln>
          <a:effectLst/>
        </p:spPr>
        <p:txBody>
          <a:bodyPr>
            <a:spAutoFit/>
          </a:bodyPr>
          <a:lstStyle/>
          <a:p>
            <a:pPr algn="ctr">
              <a:spcBef>
                <a:spcPct val="50000"/>
              </a:spcBef>
              <a:defRPr/>
            </a:pPr>
            <a:r>
              <a:rPr lang="en-US" sz="2200" i="0" dirty="0">
                <a:effectLst>
                  <a:outerShdw blurRad="38100" dist="38100" dir="2700000" algn="tl">
                    <a:srgbClr val="000000"/>
                  </a:outerShdw>
                </a:effectLst>
                <a:latin typeface="+mj-lt"/>
              </a:rPr>
              <a:t>Urgent</a:t>
            </a:r>
          </a:p>
        </p:txBody>
      </p:sp>
      <p:sp>
        <p:nvSpPr>
          <p:cNvPr id="40974" name="Text Box 14"/>
          <p:cNvSpPr txBox="1">
            <a:spLocks noChangeArrowheads="1"/>
          </p:cNvSpPr>
          <p:nvPr/>
        </p:nvSpPr>
        <p:spPr bwMode="auto">
          <a:xfrm>
            <a:off x="4826000" y="533400"/>
            <a:ext cx="2514600" cy="427038"/>
          </a:xfrm>
          <a:prstGeom prst="rect">
            <a:avLst/>
          </a:prstGeom>
          <a:noFill/>
          <a:ln w="9525">
            <a:noFill/>
            <a:miter lim="800000"/>
            <a:headEnd/>
            <a:tailEnd/>
          </a:ln>
          <a:effectLst/>
        </p:spPr>
        <p:txBody>
          <a:bodyPr>
            <a:spAutoFit/>
          </a:bodyPr>
          <a:lstStyle/>
          <a:p>
            <a:pPr algn="ctr">
              <a:spcBef>
                <a:spcPct val="50000"/>
              </a:spcBef>
              <a:defRPr/>
            </a:pPr>
            <a:r>
              <a:rPr lang="en-US" sz="2200" i="0" dirty="0">
                <a:effectLst>
                  <a:outerShdw blurRad="38100" dist="38100" dir="2700000" algn="tl">
                    <a:srgbClr val="000000"/>
                  </a:outerShdw>
                </a:effectLst>
                <a:latin typeface="+mj-lt"/>
              </a:rPr>
              <a:t>Not Urgent</a:t>
            </a:r>
          </a:p>
        </p:txBody>
      </p:sp>
      <p:sp>
        <p:nvSpPr>
          <p:cNvPr id="40975" name="Text Box 15"/>
          <p:cNvSpPr txBox="1">
            <a:spLocks noChangeArrowheads="1"/>
          </p:cNvSpPr>
          <p:nvPr/>
        </p:nvSpPr>
        <p:spPr bwMode="auto">
          <a:xfrm rot="16200000">
            <a:off x="-126206" y="2132806"/>
            <a:ext cx="2514600" cy="427038"/>
          </a:xfrm>
          <a:prstGeom prst="rect">
            <a:avLst/>
          </a:prstGeom>
          <a:noFill/>
          <a:ln w="9525">
            <a:noFill/>
            <a:miter lim="800000"/>
            <a:headEnd/>
            <a:tailEnd/>
          </a:ln>
          <a:effectLst/>
        </p:spPr>
        <p:txBody>
          <a:bodyPr>
            <a:spAutoFit/>
          </a:bodyPr>
          <a:lstStyle/>
          <a:p>
            <a:pPr algn="ctr">
              <a:spcBef>
                <a:spcPct val="50000"/>
              </a:spcBef>
              <a:defRPr/>
            </a:pPr>
            <a:r>
              <a:rPr lang="en-US" sz="2200" i="0" dirty="0">
                <a:effectLst>
                  <a:outerShdw blurRad="38100" dist="38100" dir="2700000" algn="tl">
                    <a:srgbClr val="000000"/>
                  </a:outerShdw>
                </a:effectLst>
                <a:latin typeface="+mj-lt"/>
              </a:rPr>
              <a:t>Important</a:t>
            </a:r>
          </a:p>
        </p:txBody>
      </p:sp>
      <p:sp>
        <p:nvSpPr>
          <p:cNvPr id="40976" name="Text Box 16"/>
          <p:cNvSpPr txBox="1">
            <a:spLocks noChangeArrowheads="1"/>
          </p:cNvSpPr>
          <p:nvPr/>
        </p:nvSpPr>
        <p:spPr bwMode="auto">
          <a:xfrm rot="16200000">
            <a:off x="-126206" y="4952206"/>
            <a:ext cx="2514600" cy="427038"/>
          </a:xfrm>
          <a:prstGeom prst="rect">
            <a:avLst/>
          </a:prstGeom>
          <a:noFill/>
          <a:ln w="9525">
            <a:noFill/>
            <a:miter lim="800000"/>
            <a:headEnd/>
            <a:tailEnd/>
          </a:ln>
          <a:effectLst/>
        </p:spPr>
        <p:txBody>
          <a:bodyPr>
            <a:spAutoFit/>
          </a:bodyPr>
          <a:lstStyle/>
          <a:p>
            <a:pPr algn="ctr">
              <a:spcBef>
                <a:spcPct val="50000"/>
              </a:spcBef>
              <a:defRPr/>
            </a:pPr>
            <a:r>
              <a:rPr lang="en-US" sz="2200" i="0" dirty="0">
                <a:effectLst>
                  <a:outerShdw blurRad="38100" dist="38100" dir="2700000" algn="tl">
                    <a:srgbClr val="000000"/>
                  </a:outerShdw>
                </a:effectLst>
                <a:latin typeface="+mj-lt"/>
              </a:rPr>
              <a:t>Not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Left)">
                                      <p:cBhvr>
                                        <p:cTn id="7" dur="500"/>
                                        <p:tgtEl>
                                          <p:spTgt spid="40962"/>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40971"/>
                                        </p:tgtEl>
                                        <p:attrNameLst>
                                          <p:attrName>style.visibility</p:attrName>
                                        </p:attrNameLst>
                                      </p:cBhvr>
                                      <p:to>
                                        <p:strVal val="visible"/>
                                      </p:to>
                                    </p:set>
                                    <p:anim calcmode="lin" valueType="num">
                                      <p:cBhvr>
                                        <p:cTn id="11" dur="500" fill="hold"/>
                                        <p:tgtEl>
                                          <p:spTgt spid="40971"/>
                                        </p:tgtEl>
                                        <p:attrNameLst>
                                          <p:attrName>ppt_x</p:attrName>
                                        </p:attrNameLst>
                                      </p:cBhvr>
                                      <p:tavLst>
                                        <p:tav tm="0">
                                          <p:val>
                                            <p:strVal val="#ppt_x"/>
                                          </p:val>
                                        </p:tav>
                                        <p:tav tm="100000">
                                          <p:val>
                                            <p:strVal val="#ppt_x"/>
                                          </p:val>
                                        </p:tav>
                                      </p:tavLst>
                                    </p:anim>
                                    <p:anim calcmode="lin" valueType="num">
                                      <p:cBhvr>
                                        <p:cTn id="12" dur="500" fill="hold"/>
                                        <p:tgtEl>
                                          <p:spTgt spid="40971"/>
                                        </p:tgtEl>
                                        <p:attrNameLst>
                                          <p:attrName>ppt_y</p:attrName>
                                        </p:attrNameLst>
                                      </p:cBhvr>
                                      <p:tavLst>
                                        <p:tav tm="0">
                                          <p:val>
                                            <p:strVal val="#ppt_y-#ppt_h/2"/>
                                          </p:val>
                                        </p:tav>
                                        <p:tav tm="100000">
                                          <p:val>
                                            <p:strVal val="#ppt_y"/>
                                          </p:val>
                                        </p:tav>
                                      </p:tavLst>
                                    </p:anim>
                                    <p:anim calcmode="lin" valueType="num">
                                      <p:cBhvr>
                                        <p:cTn id="13" dur="500" fill="hold"/>
                                        <p:tgtEl>
                                          <p:spTgt spid="40971"/>
                                        </p:tgtEl>
                                        <p:attrNameLst>
                                          <p:attrName>ppt_w</p:attrName>
                                        </p:attrNameLst>
                                      </p:cBhvr>
                                      <p:tavLst>
                                        <p:tav tm="0">
                                          <p:val>
                                            <p:strVal val="#ppt_w"/>
                                          </p:val>
                                        </p:tav>
                                        <p:tav tm="100000">
                                          <p:val>
                                            <p:strVal val="#ppt_w"/>
                                          </p:val>
                                        </p:tav>
                                      </p:tavLst>
                                    </p:anim>
                                    <p:anim calcmode="lin" valueType="num">
                                      <p:cBhvr>
                                        <p:cTn id="14" dur="500" fill="hold"/>
                                        <p:tgtEl>
                                          <p:spTgt spid="4097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40972"/>
                                        </p:tgtEl>
                                        <p:attrNameLst>
                                          <p:attrName>style.visibility</p:attrName>
                                        </p:attrNameLst>
                                      </p:cBhvr>
                                      <p:to>
                                        <p:strVal val="visible"/>
                                      </p:to>
                                    </p:set>
                                    <p:anim calcmode="lin" valueType="num">
                                      <p:cBhvr>
                                        <p:cTn id="18" dur="500" fill="hold"/>
                                        <p:tgtEl>
                                          <p:spTgt spid="40972"/>
                                        </p:tgtEl>
                                        <p:attrNameLst>
                                          <p:attrName>ppt_x</p:attrName>
                                        </p:attrNameLst>
                                      </p:cBhvr>
                                      <p:tavLst>
                                        <p:tav tm="0">
                                          <p:val>
                                            <p:strVal val="#ppt_x-#ppt_w/2"/>
                                          </p:val>
                                        </p:tav>
                                        <p:tav tm="100000">
                                          <p:val>
                                            <p:strVal val="#ppt_x"/>
                                          </p:val>
                                        </p:tav>
                                      </p:tavLst>
                                    </p:anim>
                                    <p:anim calcmode="lin" valueType="num">
                                      <p:cBhvr>
                                        <p:cTn id="19" dur="500" fill="hold"/>
                                        <p:tgtEl>
                                          <p:spTgt spid="40972"/>
                                        </p:tgtEl>
                                        <p:attrNameLst>
                                          <p:attrName>ppt_y</p:attrName>
                                        </p:attrNameLst>
                                      </p:cBhvr>
                                      <p:tavLst>
                                        <p:tav tm="0">
                                          <p:val>
                                            <p:strVal val="#ppt_y"/>
                                          </p:val>
                                        </p:tav>
                                        <p:tav tm="100000">
                                          <p:val>
                                            <p:strVal val="#ppt_y"/>
                                          </p:val>
                                        </p:tav>
                                      </p:tavLst>
                                    </p:anim>
                                    <p:anim calcmode="lin" valueType="num">
                                      <p:cBhvr>
                                        <p:cTn id="20" dur="500" fill="hold"/>
                                        <p:tgtEl>
                                          <p:spTgt spid="40972"/>
                                        </p:tgtEl>
                                        <p:attrNameLst>
                                          <p:attrName>ppt_w</p:attrName>
                                        </p:attrNameLst>
                                      </p:cBhvr>
                                      <p:tavLst>
                                        <p:tav tm="0">
                                          <p:val>
                                            <p:fltVal val="0"/>
                                          </p:val>
                                        </p:tav>
                                        <p:tav tm="100000">
                                          <p:val>
                                            <p:strVal val="#ppt_w"/>
                                          </p:val>
                                        </p:tav>
                                      </p:tavLst>
                                    </p:anim>
                                    <p:anim calcmode="lin" valueType="num">
                                      <p:cBhvr>
                                        <p:cTn id="21" dur="500" fill="hold"/>
                                        <p:tgtEl>
                                          <p:spTgt spid="40972"/>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9" presetClass="entr" presetSubtype="0" fill="hold" grpId="0" nodeType="afterEffect">
                                  <p:stCondLst>
                                    <p:cond delay="0"/>
                                  </p:stCondLst>
                                  <p:iterate type="wd">
                                    <p:tmPct val="100000"/>
                                  </p:iterate>
                                  <p:childTnLst>
                                    <p:set>
                                      <p:cBhvr>
                                        <p:cTn id="24" dur="1" fill="hold">
                                          <p:stCondLst>
                                            <p:cond delay="0"/>
                                          </p:stCondLst>
                                        </p:cTn>
                                        <p:tgtEl>
                                          <p:spTgt spid="40973"/>
                                        </p:tgtEl>
                                        <p:attrNameLst>
                                          <p:attrName>style.visibility</p:attrName>
                                        </p:attrNameLst>
                                      </p:cBhvr>
                                      <p:to>
                                        <p:strVal val="visible"/>
                                      </p:to>
                                    </p:set>
                                    <p:animEffect transition="in" filter="dissolve">
                                      <p:cBhvr>
                                        <p:cTn id="25" dur="300"/>
                                        <p:tgtEl>
                                          <p:spTgt spid="40973"/>
                                        </p:tgtEl>
                                      </p:cBhvr>
                                    </p:animEffect>
                                  </p:childTnLst>
                                </p:cTn>
                              </p:par>
                            </p:childTnLst>
                          </p:cTn>
                        </p:par>
                        <p:par>
                          <p:cTn id="26" fill="hold">
                            <p:stCondLst>
                              <p:cond delay="1800"/>
                            </p:stCondLst>
                            <p:childTnLst>
                              <p:par>
                                <p:cTn id="27" presetID="9" presetClass="entr" presetSubtype="0" fill="hold" grpId="0" nodeType="afterEffect">
                                  <p:stCondLst>
                                    <p:cond delay="0"/>
                                  </p:stCondLst>
                                  <p:iterate type="wd">
                                    <p:tmPct val="100000"/>
                                  </p:iterate>
                                  <p:childTnLst>
                                    <p:set>
                                      <p:cBhvr>
                                        <p:cTn id="28" dur="1" fill="hold">
                                          <p:stCondLst>
                                            <p:cond delay="0"/>
                                          </p:stCondLst>
                                        </p:cTn>
                                        <p:tgtEl>
                                          <p:spTgt spid="40974"/>
                                        </p:tgtEl>
                                        <p:attrNameLst>
                                          <p:attrName>style.visibility</p:attrName>
                                        </p:attrNameLst>
                                      </p:cBhvr>
                                      <p:to>
                                        <p:strVal val="visible"/>
                                      </p:to>
                                    </p:set>
                                    <p:animEffect transition="in" filter="dissolve">
                                      <p:cBhvr>
                                        <p:cTn id="29" dur="300"/>
                                        <p:tgtEl>
                                          <p:spTgt spid="40974"/>
                                        </p:tgtEl>
                                      </p:cBhvr>
                                    </p:animEffect>
                                  </p:childTnLst>
                                </p:cTn>
                              </p:par>
                            </p:childTnLst>
                          </p:cTn>
                        </p:par>
                        <p:par>
                          <p:cTn id="30" fill="hold">
                            <p:stCondLst>
                              <p:cond delay="2400"/>
                            </p:stCondLst>
                            <p:childTnLst>
                              <p:par>
                                <p:cTn id="31" presetID="9" presetClass="entr" presetSubtype="0" fill="hold" grpId="0" nodeType="afterEffect">
                                  <p:stCondLst>
                                    <p:cond delay="0"/>
                                  </p:stCondLst>
                                  <p:iterate type="wd">
                                    <p:tmPct val="100000"/>
                                  </p:iterate>
                                  <p:childTnLst>
                                    <p:set>
                                      <p:cBhvr>
                                        <p:cTn id="32" dur="1" fill="hold">
                                          <p:stCondLst>
                                            <p:cond delay="0"/>
                                          </p:stCondLst>
                                        </p:cTn>
                                        <p:tgtEl>
                                          <p:spTgt spid="40975"/>
                                        </p:tgtEl>
                                        <p:attrNameLst>
                                          <p:attrName>style.visibility</p:attrName>
                                        </p:attrNameLst>
                                      </p:cBhvr>
                                      <p:to>
                                        <p:strVal val="visible"/>
                                      </p:to>
                                    </p:set>
                                    <p:animEffect transition="in" filter="dissolve">
                                      <p:cBhvr>
                                        <p:cTn id="33" dur="300"/>
                                        <p:tgtEl>
                                          <p:spTgt spid="40975"/>
                                        </p:tgtEl>
                                      </p:cBhvr>
                                    </p:animEffect>
                                  </p:childTnLst>
                                </p:cTn>
                              </p:par>
                            </p:childTnLst>
                          </p:cTn>
                        </p:par>
                        <p:par>
                          <p:cTn id="34" fill="hold">
                            <p:stCondLst>
                              <p:cond delay="2700"/>
                            </p:stCondLst>
                            <p:childTnLst>
                              <p:par>
                                <p:cTn id="35" presetID="9" presetClass="entr" presetSubtype="0" fill="hold" grpId="0" nodeType="afterEffect">
                                  <p:stCondLst>
                                    <p:cond delay="0"/>
                                  </p:stCondLst>
                                  <p:iterate type="wd">
                                    <p:tmPct val="100000"/>
                                  </p:iterate>
                                  <p:childTnLst>
                                    <p:set>
                                      <p:cBhvr>
                                        <p:cTn id="36" dur="1" fill="hold">
                                          <p:stCondLst>
                                            <p:cond delay="0"/>
                                          </p:stCondLst>
                                        </p:cTn>
                                        <p:tgtEl>
                                          <p:spTgt spid="40976"/>
                                        </p:tgtEl>
                                        <p:attrNameLst>
                                          <p:attrName>style.visibility</p:attrName>
                                        </p:attrNameLst>
                                      </p:cBhvr>
                                      <p:to>
                                        <p:strVal val="visible"/>
                                      </p:to>
                                    </p:set>
                                    <p:animEffect transition="in" filter="dissolve">
                                      <p:cBhvr>
                                        <p:cTn id="37" dur="300"/>
                                        <p:tgtEl>
                                          <p:spTgt spid="40976"/>
                                        </p:tgtEl>
                                      </p:cBhvr>
                                    </p:animEffect>
                                  </p:childTnLst>
                                </p:cTn>
                              </p:par>
                            </p:childTnLst>
                          </p:cTn>
                        </p:par>
                        <p:par>
                          <p:cTn id="38" fill="hold">
                            <p:stCondLst>
                              <p:cond delay="3300"/>
                            </p:stCondLst>
                            <p:childTnLst>
                              <p:par>
                                <p:cTn id="39" presetID="19" presetClass="entr" presetSubtype="10" fill="hold" grpId="0" nodeType="afterEffect">
                                  <p:stCondLst>
                                    <p:cond delay="0"/>
                                  </p:stCondLst>
                                  <p:childTnLst>
                                    <p:set>
                                      <p:cBhvr>
                                        <p:cTn id="40" dur="1" fill="hold">
                                          <p:stCondLst>
                                            <p:cond delay="0"/>
                                          </p:stCondLst>
                                        </p:cTn>
                                        <p:tgtEl>
                                          <p:spTgt spid="40967"/>
                                        </p:tgtEl>
                                        <p:attrNameLst>
                                          <p:attrName>style.visibility</p:attrName>
                                        </p:attrNameLst>
                                      </p:cBhvr>
                                      <p:to>
                                        <p:strVal val="visible"/>
                                      </p:to>
                                    </p:set>
                                    <p:anim calcmode="lin" valueType="num">
                                      <p:cBhvr>
                                        <p:cTn id="41" dur="5000" fill="hold"/>
                                        <p:tgtEl>
                                          <p:spTgt spid="40967"/>
                                        </p:tgtEl>
                                        <p:attrNameLst>
                                          <p:attrName>ppt_w</p:attrName>
                                        </p:attrNameLst>
                                      </p:cBhvr>
                                      <p:tavLst>
                                        <p:tav tm="0" fmla="#ppt_w*sin(2.5*pi*$)">
                                          <p:val>
                                            <p:fltVal val="0"/>
                                          </p:val>
                                        </p:tav>
                                        <p:tav tm="100000">
                                          <p:val>
                                            <p:fltVal val="1"/>
                                          </p:val>
                                        </p:tav>
                                      </p:tavLst>
                                    </p:anim>
                                    <p:anim calcmode="lin" valueType="num">
                                      <p:cBhvr>
                                        <p:cTn id="42" dur="5000" fill="hold"/>
                                        <p:tgtEl>
                                          <p:spTgt spid="4096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iterate type="wd">
                                    <p:tmPct val="100000"/>
                                  </p:iterate>
                                  <p:childTnLst>
                                    <p:set>
                                      <p:cBhvr>
                                        <p:cTn id="46" dur="1" fill="hold">
                                          <p:stCondLst>
                                            <p:cond delay="0"/>
                                          </p:stCondLst>
                                        </p:cTn>
                                        <p:tgtEl>
                                          <p:spTgt spid="40963"/>
                                        </p:tgtEl>
                                        <p:attrNameLst>
                                          <p:attrName>style.visibility</p:attrName>
                                        </p:attrNameLst>
                                      </p:cBhvr>
                                      <p:to>
                                        <p:strVal val="visible"/>
                                      </p:to>
                                    </p:set>
                                    <p:animEffect transition="in" filter="checkerboard(across)">
                                      <p:cBhvr>
                                        <p:cTn id="47" dur="300"/>
                                        <p:tgtEl>
                                          <p:spTgt spid="40963"/>
                                        </p:tgtEl>
                                      </p:cBhvr>
                                    </p:animEffect>
                                  </p:childTnLst>
                                </p:cTn>
                              </p:par>
                            </p:childTnLst>
                          </p:cTn>
                        </p:par>
                        <p:par>
                          <p:cTn id="48" fill="hold">
                            <p:stCondLst>
                              <p:cond delay="3600"/>
                            </p:stCondLst>
                            <p:childTnLst>
                              <p:par>
                                <p:cTn id="49" presetID="19" presetClass="entr" presetSubtype="10" fill="hold" grpId="0" nodeType="afterEffect">
                                  <p:stCondLst>
                                    <p:cond delay="0"/>
                                  </p:stCondLst>
                                  <p:childTnLst>
                                    <p:set>
                                      <p:cBhvr>
                                        <p:cTn id="50" dur="1" fill="hold">
                                          <p:stCondLst>
                                            <p:cond delay="0"/>
                                          </p:stCondLst>
                                        </p:cTn>
                                        <p:tgtEl>
                                          <p:spTgt spid="40968"/>
                                        </p:tgtEl>
                                        <p:attrNameLst>
                                          <p:attrName>style.visibility</p:attrName>
                                        </p:attrNameLst>
                                      </p:cBhvr>
                                      <p:to>
                                        <p:strVal val="visible"/>
                                      </p:to>
                                    </p:set>
                                    <p:anim calcmode="lin" valueType="num">
                                      <p:cBhvr>
                                        <p:cTn id="51" dur="5000" fill="hold"/>
                                        <p:tgtEl>
                                          <p:spTgt spid="40968"/>
                                        </p:tgtEl>
                                        <p:attrNameLst>
                                          <p:attrName>ppt_w</p:attrName>
                                        </p:attrNameLst>
                                      </p:cBhvr>
                                      <p:tavLst>
                                        <p:tav tm="0" fmla="#ppt_w*sin(2.5*pi*$)">
                                          <p:val>
                                            <p:fltVal val="0"/>
                                          </p:val>
                                        </p:tav>
                                        <p:tav tm="100000">
                                          <p:val>
                                            <p:fltVal val="1"/>
                                          </p:val>
                                        </p:tav>
                                      </p:tavLst>
                                    </p:anim>
                                    <p:anim calcmode="lin" valueType="num">
                                      <p:cBhvr>
                                        <p:cTn id="52" dur="5000" fill="hold"/>
                                        <p:tgtEl>
                                          <p:spTgt spid="40968"/>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iterate type="wd">
                                    <p:tmPct val="100000"/>
                                  </p:iterate>
                                  <p:childTnLst>
                                    <p:set>
                                      <p:cBhvr>
                                        <p:cTn id="56" dur="1" fill="hold">
                                          <p:stCondLst>
                                            <p:cond delay="0"/>
                                          </p:stCondLst>
                                        </p:cTn>
                                        <p:tgtEl>
                                          <p:spTgt spid="40964"/>
                                        </p:tgtEl>
                                        <p:attrNameLst>
                                          <p:attrName>style.visibility</p:attrName>
                                        </p:attrNameLst>
                                      </p:cBhvr>
                                      <p:to>
                                        <p:strVal val="visible"/>
                                      </p:to>
                                    </p:set>
                                    <p:animEffect transition="in" filter="checkerboard(across)">
                                      <p:cBhvr>
                                        <p:cTn id="57" dur="300"/>
                                        <p:tgtEl>
                                          <p:spTgt spid="40964"/>
                                        </p:tgtEl>
                                      </p:cBhvr>
                                    </p:animEffect>
                                  </p:childTnLst>
                                </p:cTn>
                              </p:par>
                            </p:childTnLst>
                          </p:cTn>
                        </p:par>
                        <p:par>
                          <p:cTn id="58" fill="hold">
                            <p:stCondLst>
                              <p:cond delay="5100"/>
                            </p:stCondLst>
                            <p:childTnLst>
                              <p:par>
                                <p:cTn id="59" presetID="19" presetClass="entr" presetSubtype="10" fill="hold" grpId="0" nodeType="afterEffect">
                                  <p:stCondLst>
                                    <p:cond delay="0"/>
                                  </p:stCondLst>
                                  <p:childTnLst>
                                    <p:set>
                                      <p:cBhvr>
                                        <p:cTn id="60" dur="1" fill="hold">
                                          <p:stCondLst>
                                            <p:cond delay="0"/>
                                          </p:stCondLst>
                                        </p:cTn>
                                        <p:tgtEl>
                                          <p:spTgt spid="40969"/>
                                        </p:tgtEl>
                                        <p:attrNameLst>
                                          <p:attrName>style.visibility</p:attrName>
                                        </p:attrNameLst>
                                      </p:cBhvr>
                                      <p:to>
                                        <p:strVal val="visible"/>
                                      </p:to>
                                    </p:set>
                                    <p:anim calcmode="lin" valueType="num">
                                      <p:cBhvr>
                                        <p:cTn id="61" dur="5000" fill="hold"/>
                                        <p:tgtEl>
                                          <p:spTgt spid="40969"/>
                                        </p:tgtEl>
                                        <p:attrNameLst>
                                          <p:attrName>ppt_w</p:attrName>
                                        </p:attrNameLst>
                                      </p:cBhvr>
                                      <p:tavLst>
                                        <p:tav tm="0" fmla="#ppt_w*sin(2.5*pi*$)">
                                          <p:val>
                                            <p:fltVal val="0"/>
                                          </p:val>
                                        </p:tav>
                                        <p:tav tm="100000">
                                          <p:val>
                                            <p:fltVal val="1"/>
                                          </p:val>
                                        </p:tav>
                                      </p:tavLst>
                                    </p:anim>
                                    <p:anim calcmode="lin" valueType="num">
                                      <p:cBhvr>
                                        <p:cTn id="62" dur="5000" fill="hold"/>
                                        <p:tgtEl>
                                          <p:spTgt spid="4096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iterate type="wd">
                                    <p:tmPct val="100000"/>
                                  </p:iterate>
                                  <p:childTnLst>
                                    <p:set>
                                      <p:cBhvr>
                                        <p:cTn id="66" dur="1" fill="hold">
                                          <p:stCondLst>
                                            <p:cond delay="0"/>
                                          </p:stCondLst>
                                        </p:cTn>
                                        <p:tgtEl>
                                          <p:spTgt spid="40965"/>
                                        </p:tgtEl>
                                        <p:attrNameLst>
                                          <p:attrName>style.visibility</p:attrName>
                                        </p:attrNameLst>
                                      </p:cBhvr>
                                      <p:to>
                                        <p:strVal val="visible"/>
                                      </p:to>
                                    </p:set>
                                    <p:animEffect transition="in" filter="checkerboard(across)">
                                      <p:cBhvr>
                                        <p:cTn id="67" dur="300"/>
                                        <p:tgtEl>
                                          <p:spTgt spid="40965"/>
                                        </p:tgtEl>
                                      </p:cBhvr>
                                    </p:animEffect>
                                  </p:childTnLst>
                                </p:cTn>
                              </p:par>
                            </p:childTnLst>
                          </p:cTn>
                        </p:par>
                        <p:par>
                          <p:cTn id="68" fill="hold">
                            <p:stCondLst>
                              <p:cond delay="8100"/>
                            </p:stCondLst>
                            <p:childTnLst>
                              <p:par>
                                <p:cTn id="69" presetID="19" presetClass="entr" presetSubtype="10" fill="hold" grpId="0" nodeType="afterEffect">
                                  <p:stCondLst>
                                    <p:cond delay="0"/>
                                  </p:stCondLst>
                                  <p:childTnLst>
                                    <p:set>
                                      <p:cBhvr>
                                        <p:cTn id="70" dur="1" fill="hold">
                                          <p:stCondLst>
                                            <p:cond delay="0"/>
                                          </p:stCondLst>
                                        </p:cTn>
                                        <p:tgtEl>
                                          <p:spTgt spid="40970"/>
                                        </p:tgtEl>
                                        <p:attrNameLst>
                                          <p:attrName>style.visibility</p:attrName>
                                        </p:attrNameLst>
                                      </p:cBhvr>
                                      <p:to>
                                        <p:strVal val="visible"/>
                                      </p:to>
                                    </p:set>
                                    <p:anim calcmode="lin" valueType="num">
                                      <p:cBhvr>
                                        <p:cTn id="71" dur="5000" fill="hold"/>
                                        <p:tgtEl>
                                          <p:spTgt spid="40970"/>
                                        </p:tgtEl>
                                        <p:attrNameLst>
                                          <p:attrName>ppt_w</p:attrName>
                                        </p:attrNameLst>
                                      </p:cBhvr>
                                      <p:tavLst>
                                        <p:tav tm="0" fmla="#ppt_w*sin(2.5*pi*$)">
                                          <p:val>
                                            <p:fltVal val="0"/>
                                          </p:val>
                                        </p:tav>
                                        <p:tav tm="100000">
                                          <p:val>
                                            <p:fltVal val="1"/>
                                          </p:val>
                                        </p:tav>
                                      </p:tavLst>
                                    </p:anim>
                                    <p:anim calcmode="lin" valueType="num">
                                      <p:cBhvr>
                                        <p:cTn id="72" dur="5000" fill="hold"/>
                                        <p:tgtEl>
                                          <p:spTgt spid="40970"/>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iterate type="wd">
                                    <p:tmPct val="100000"/>
                                  </p:iterate>
                                  <p:childTnLst>
                                    <p:set>
                                      <p:cBhvr>
                                        <p:cTn id="76" dur="1" fill="hold">
                                          <p:stCondLst>
                                            <p:cond delay="0"/>
                                          </p:stCondLst>
                                        </p:cTn>
                                        <p:tgtEl>
                                          <p:spTgt spid="40966"/>
                                        </p:tgtEl>
                                        <p:attrNameLst>
                                          <p:attrName>style.visibility</p:attrName>
                                        </p:attrNameLst>
                                      </p:cBhvr>
                                      <p:to>
                                        <p:strVal val="visible"/>
                                      </p:to>
                                    </p:set>
                                    <p:animEffect transition="in" filter="checkerboard(across)">
                                      <p:cBhvr>
                                        <p:cTn id="77" dur="3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utoUpdateAnimBg="0"/>
      <p:bldP spid="40964" grpId="0" autoUpdateAnimBg="0"/>
      <p:bldP spid="40965" grpId="0" autoUpdateAnimBg="0"/>
      <p:bldP spid="40966" grpId="0" autoUpdateAnimBg="0"/>
      <p:bldP spid="40967" grpId="0" autoUpdateAnimBg="0"/>
      <p:bldP spid="40968" grpId="0" autoUpdateAnimBg="0"/>
      <p:bldP spid="40969" grpId="0" autoUpdateAnimBg="0"/>
      <p:bldP spid="40970" grpId="0" autoUpdateAnimBg="0"/>
      <p:bldP spid="40971" grpId="0" animBg="1"/>
      <p:bldP spid="40972" grpId="0" animBg="1"/>
      <p:bldP spid="40973" grpId="0" autoUpdateAnimBg="0"/>
      <p:bldP spid="40974" grpId="0" autoUpdateAnimBg="0"/>
      <p:bldP spid="40975" grpId="0" autoUpdateAnimBg="0"/>
      <p:bldP spid="4097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Immune System</a:t>
            </a:r>
            <a:endParaRPr lang="en-US" dirty="0"/>
          </a:p>
        </p:txBody>
      </p:sp>
      <p:grpSp>
        <p:nvGrpSpPr>
          <p:cNvPr id="4" name="Group 56"/>
          <p:cNvGrpSpPr>
            <a:grpSpLocks/>
          </p:cNvGrpSpPr>
          <p:nvPr/>
        </p:nvGrpSpPr>
        <p:grpSpPr bwMode="auto">
          <a:xfrm>
            <a:off x="2133600" y="2286000"/>
            <a:ext cx="5029200" cy="3321050"/>
            <a:chOff x="1344" y="1056"/>
            <a:chExt cx="3168" cy="2092"/>
          </a:xfrm>
        </p:grpSpPr>
        <p:pic>
          <p:nvPicPr>
            <p:cNvPr id="5" name="Picture 3" descr="img5"/>
            <p:cNvPicPr>
              <a:picLocks noChangeAspect="1" noChangeArrowheads="1"/>
            </p:cNvPicPr>
            <p:nvPr/>
          </p:nvPicPr>
          <p:blipFill>
            <a:blip r:embed="rId2" cstate="print"/>
            <a:srcRect/>
            <a:stretch>
              <a:fillRect/>
            </a:stretch>
          </p:blipFill>
          <p:spPr bwMode="auto">
            <a:xfrm>
              <a:off x="2496" y="1440"/>
              <a:ext cx="720" cy="1680"/>
            </a:xfrm>
            <a:prstGeom prst="rect">
              <a:avLst/>
            </a:prstGeom>
            <a:solidFill>
              <a:srgbClr val="FFFFCC"/>
            </a:solidFill>
            <a:ln w="9525">
              <a:noFill/>
              <a:miter lim="800000"/>
              <a:headEnd/>
              <a:tailEnd/>
            </a:ln>
          </p:spPr>
        </p:pic>
        <p:sp>
          <p:nvSpPr>
            <p:cNvPr id="6" name="Text Box 8"/>
            <p:cNvSpPr txBox="1">
              <a:spLocks noChangeArrowheads="1"/>
            </p:cNvSpPr>
            <p:nvPr/>
          </p:nvSpPr>
          <p:spPr bwMode="auto">
            <a:xfrm>
              <a:off x="2016" y="1056"/>
              <a:ext cx="1776" cy="233"/>
            </a:xfrm>
            <a:prstGeom prst="rect">
              <a:avLst/>
            </a:prstGeom>
            <a:noFill/>
            <a:ln w="9525">
              <a:noFill/>
              <a:miter lim="800000"/>
              <a:headEnd/>
              <a:tailEnd/>
            </a:ln>
          </p:spPr>
          <p:txBody>
            <a:bodyPr>
              <a:spAutoFit/>
            </a:bodyPr>
            <a:lstStyle/>
            <a:p>
              <a:pPr>
                <a:spcBef>
                  <a:spcPct val="50000"/>
                </a:spcBef>
              </a:pPr>
              <a:r>
                <a:rPr lang="en-US" b="1" i="0" u="sng" dirty="0">
                  <a:solidFill>
                    <a:schemeClr val="accent1">
                      <a:lumMod val="75000"/>
                    </a:schemeClr>
                  </a:solidFill>
                  <a:latin typeface="Arial Narrow" pitchFamily="34" charset="0"/>
                </a:rPr>
                <a:t>Live the Seven Habits</a:t>
              </a:r>
            </a:p>
          </p:txBody>
        </p:sp>
        <p:sp>
          <p:nvSpPr>
            <p:cNvPr id="7" name="Text Box 9"/>
            <p:cNvSpPr txBox="1">
              <a:spLocks noChangeArrowheads="1"/>
            </p:cNvSpPr>
            <p:nvPr/>
          </p:nvSpPr>
          <p:spPr bwMode="auto">
            <a:xfrm>
              <a:off x="1536" y="1488"/>
              <a:ext cx="1008" cy="300"/>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Spend time</a:t>
              </a:r>
            </a:p>
            <a:p>
              <a:pPr>
                <a:lnSpc>
                  <a:spcPct val="70000"/>
                </a:lnSpc>
              </a:pPr>
              <a:r>
                <a:rPr lang="en-US" sz="1800" b="1" i="0">
                  <a:solidFill>
                    <a:srgbClr val="FFC000"/>
                  </a:solidFill>
                  <a:latin typeface="Arial Narrow" pitchFamily="34" charset="0"/>
                </a:rPr>
                <a:t>in Quadrant II</a:t>
              </a:r>
            </a:p>
          </p:txBody>
        </p:sp>
        <p:sp>
          <p:nvSpPr>
            <p:cNvPr id="8" name="Text Box 11"/>
            <p:cNvSpPr txBox="1">
              <a:spLocks noChangeArrowheads="1"/>
            </p:cNvSpPr>
            <p:nvPr/>
          </p:nvSpPr>
          <p:spPr bwMode="auto">
            <a:xfrm>
              <a:off x="1392" y="1874"/>
              <a:ext cx="1008" cy="300"/>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Follow correct</a:t>
              </a:r>
            </a:p>
            <a:p>
              <a:pPr>
                <a:lnSpc>
                  <a:spcPct val="70000"/>
                </a:lnSpc>
              </a:pPr>
              <a:r>
                <a:rPr lang="en-US" sz="1800" b="1" i="0">
                  <a:solidFill>
                    <a:srgbClr val="FFC000"/>
                  </a:solidFill>
                  <a:latin typeface="Arial Narrow" pitchFamily="34" charset="0"/>
                </a:rPr>
                <a:t>principles</a:t>
              </a:r>
            </a:p>
          </p:txBody>
        </p:sp>
        <p:sp>
          <p:nvSpPr>
            <p:cNvPr id="9" name="Text Box 12"/>
            <p:cNvSpPr txBox="1">
              <a:spLocks noChangeArrowheads="1"/>
            </p:cNvSpPr>
            <p:nvPr/>
          </p:nvSpPr>
          <p:spPr bwMode="auto">
            <a:xfrm>
              <a:off x="1344" y="2300"/>
              <a:ext cx="1008" cy="179"/>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Control own life</a:t>
              </a:r>
            </a:p>
          </p:txBody>
        </p:sp>
        <p:sp>
          <p:nvSpPr>
            <p:cNvPr id="10" name="Text Box 13"/>
            <p:cNvSpPr txBox="1">
              <a:spLocks noChangeArrowheads="1"/>
            </p:cNvSpPr>
            <p:nvPr/>
          </p:nvSpPr>
          <p:spPr bwMode="auto">
            <a:xfrm>
              <a:off x="1584" y="2606"/>
              <a:ext cx="1200" cy="542"/>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Maintain high</a:t>
              </a:r>
            </a:p>
            <a:p>
              <a:pPr>
                <a:lnSpc>
                  <a:spcPct val="70000"/>
                </a:lnSpc>
              </a:pPr>
              <a:r>
                <a:rPr lang="en-US" sz="1800" b="1" i="0">
                  <a:solidFill>
                    <a:srgbClr val="FFC000"/>
                  </a:solidFill>
                  <a:latin typeface="Arial Narrow" pitchFamily="34" charset="0"/>
                </a:rPr>
                <a:t>Emotional Bank</a:t>
              </a:r>
            </a:p>
            <a:p>
              <a:pPr>
                <a:lnSpc>
                  <a:spcPct val="70000"/>
                </a:lnSpc>
              </a:pPr>
              <a:r>
                <a:rPr lang="en-US" sz="1800" b="1" i="0">
                  <a:solidFill>
                    <a:srgbClr val="FFC000"/>
                  </a:solidFill>
                  <a:latin typeface="Arial Narrow" pitchFamily="34" charset="0"/>
                </a:rPr>
                <a:t>Account with self</a:t>
              </a:r>
            </a:p>
            <a:p>
              <a:pPr>
                <a:lnSpc>
                  <a:spcPct val="70000"/>
                </a:lnSpc>
              </a:pPr>
              <a:r>
                <a:rPr lang="en-US" sz="1800" b="1" i="0">
                  <a:solidFill>
                    <a:srgbClr val="FFC000"/>
                  </a:solidFill>
                  <a:latin typeface="Arial Narrow" pitchFamily="34" charset="0"/>
                </a:rPr>
                <a:t>and others</a:t>
              </a:r>
            </a:p>
          </p:txBody>
        </p:sp>
        <p:sp>
          <p:nvSpPr>
            <p:cNvPr id="11" name="Text Box 14"/>
            <p:cNvSpPr txBox="1">
              <a:spLocks noChangeArrowheads="1"/>
            </p:cNvSpPr>
            <p:nvPr/>
          </p:nvSpPr>
          <p:spPr bwMode="auto">
            <a:xfrm>
              <a:off x="3168" y="1440"/>
              <a:ext cx="1152" cy="300"/>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Maintain reserve</a:t>
              </a:r>
            </a:p>
            <a:p>
              <a:pPr>
                <a:lnSpc>
                  <a:spcPct val="70000"/>
                </a:lnSpc>
              </a:pPr>
              <a:r>
                <a:rPr lang="en-US" sz="1800" b="1" i="0">
                  <a:solidFill>
                    <a:srgbClr val="FFC000"/>
                  </a:solidFill>
                  <a:latin typeface="Arial Narrow" pitchFamily="34" charset="0"/>
                </a:rPr>
                <a:t>capacity</a:t>
              </a:r>
            </a:p>
          </p:txBody>
        </p:sp>
        <p:sp>
          <p:nvSpPr>
            <p:cNvPr id="12" name="Text Box 15"/>
            <p:cNvSpPr txBox="1">
              <a:spLocks noChangeArrowheads="1"/>
            </p:cNvSpPr>
            <p:nvPr/>
          </p:nvSpPr>
          <p:spPr bwMode="auto">
            <a:xfrm>
              <a:off x="3456" y="1776"/>
              <a:ext cx="816" cy="179"/>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Be resilient</a:t>
              </a:r>
            </a:p>
          </p:txBody>
        </p:sp>
        <p:sp>
          <p:nvSpPr>
            <p:cNvPr id="13" name="Text Box 16"/>
            <p:cNvSpPr txBox="1">
              <a:spLocks noChangeArrowheads="1"/>
            </p:cNvSpPr>
            <p:nvPr/>
          </p:nvSpPr>
          <p:spPr bwMode="auto">
            <a:xfrm>
              <a:off x="3552" y="2004"/>
              <a:ext cx="960" cy="300"/>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Empower and</a:t>
              </a:r>
            </a:p>
            <a:p>
              <a:pPr>
                <a:lnSpc>
                  <a:spcPct val="70000"/>
                </a:lnSpc>
              </a:pPr>
              <a:r>
                <a:rPr lang="en-US" sz="1800" b="1" i="0">
                  <a:solidFill>
                    <a:srgbClr val="FFC000"/>
                  </a:solidFill>
                  <a:latin typeface="Arial Narrow" pitchFamily="34" charset="0"/>
                </a:rPr>
                <a:t>serve others</a:t>
              </a:r>
            </a:p>
          </p:txBody>
        </p:sp>
        <p:sp>
          <p:nvSpPr>
            <p:cNvPr id="14" name="Text Box 17"/>
            <p:cNvSpPr txBox="1">
              <a:spLocks noChangeArrowheads="1"/>
            </p:cNvSpPr>
            <p:nvPr/>
          </p:nvSpPr>
          <p:spPr bwMode="auto">
            <a:xfrm>
              <a:off x="3408" y="2340"/>
              <a:ext cx="960" cy="300"/>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Communicate</a:t>
              </a:r>
            </a:p>
            <a:p>
              <a:pPr>
                <a:lnSpc>
                  <a:spcPct val="70000"/>
                </a:lnSpc>
              </a:pPr>
              <a:r>
                <a:rPr lang="en-US" sz="1800" b="1" i="0">
                  <a:solidFill>
                    <a:srgbClr val="FFC000"/>
                  </a:solidFill>
                  <a:latin typeface="Arial Narrow" pitchFamily="34" charset="0"/>
                </a:rPr>
                <a:t>Empathically</a:t>
              </a:r>
            </a:p>
          </p:txBody>
        </p:sp>
        <p:sp>
          <p:nvSpPr>
            <p:cNvPr id="15" name="Text Box 18"/>
            <p:cNvSpPr txBox="1">
              <a:spLocks noChangeArrowheads="1"/>
            </p:cNvSpPr>
            <p:nvPr/>
          </p:nvSpPr>
          <p:spPr bwMode="auto">
            <a:xfrm>
              <a:off x="3072" y="2696"/>
              <a:ext cx="1200" cy="421"/>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Synergize with</a:t>
              </a:r>
            </a:p>
            <a:p>
              <a:pPr>
                <a:lnSpc>
                  <a:spcPct val="70000"/>
                </a:lnSpc>
              </a:pPr>
              <a:r>
                <a:rPr lang="en-US" sz="1800" b="1" i="0">
                  <a:solidFill>
                    <a:srgbClr val="FFC000"/>
                  </a:solidFill>
                  <a:latin typeface="Arial Narrow" pitchFamily="34" charset="0"/>
                </a:rPr>
                <a:t>others using a</a:t>
              </a:r>
            </a:p>
            <a:p>
              <a:pPr>
                <a:lnSpc>
                  <a:spcPct val="70000"/>
                </a:lnSpc>
              </a:pPr>
              <a:r>
                <a:rPr lang="en-US" sz="1800" b="1" i="0">
                  <a:solidFill>
                    <a:srgbClr val="FFC000"/>
                  </a:solidFill>
                  <a:latin typeface="Arial Narrow" pitchFamily="34" charset="0"/>
                </a:rPr>
                <a:t>win-win approach</a:t>
              </a:r>
            </a:p>
          </p:txBody>
        </p:sp>
      </p:grpSp>
      <p:sp>
        <p:nvSpPr>
          <p:cNvPr id="16" name="AutoShape 7"/>
          <p:cNvSpPr>
            <a:spLocks noChangeArrowheads="1"/>
          </p:cNvSpPr>
          <p:nvPr/>
        </p:nvSpPr>
        <p:spPr bwMode="auto">
          <a:xfrm>
            <a:off x="1828800" y="1447800"/>
            <a:ext cx="5410200" cy="5257800"/>
          </a:xfrm>
          <a:custGeom>
            <a:avLst/>
            <a:gdLst>
              <a:gd name="T0" fmla="*/ 2705100 w 21600"/>
              <a:gd name="T1" fmla="*/ 0 h 21600"/>
              <a:gd name="T2" fmla="*/ 792244 w 21600"/>
              <a:gd name="T3" fmla="*/ 769927 h 21600"/>
              <a:gd name="T4" fmla="*/ 0 w 21600"/>
              <a:gd name="T5" fmla="*/ 2628900 h 21600"/>
              <a:gd name="T6" fmla="*/ 792244 w 21600"/>
              <a:gd name="T7" fmla="*/ 4487873 h 21600"/>
              <a:gd name="T8" fmla="*/ 2705100 w 21600"/>
              <a:gd name="T9" fmla="*/ 5257800 h 21600"/>
              <a:gd name="T10" fmla="*/ 4617957 w 21600"/>
              <a:gd name="T11" fmla="*/ 4487873 h 21600"/>
              <a:gd name="T12" fmla="*/ 5410200 w 21600"/>
              <a:gd name="T13" fmla="*/ 2628900 h 21600"/>
              <a:gd name="T14" fmla="*/ 4617957 w 21600"/>
              <a:gd name="T15" fmla="*/ 76992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4" y="10800"/>
                </a:moveTo>
                <a:cubicBezTo>
                  <a:pt x="824" y="16310"/>
                  <a:pt x="5290" y="20776"/>
                  <a:pt x="10800" y="20776"/>
                </a:cubicBezTo>
                <a:cubicBezTo>
                  <a:pt x="16310" y="20776"/>
                  <a:pt x="20776" y="16310"/>
                  <a:pt x="20776" y="10800"/>
                </a:cubicBezTo>
                <a:cubicBezTo>
                  <a:pt x="20776" y="5290"/>
                  <a:pt x="16310" y="824"/>
                  <a:pt x="10800" y="824"/>
                </a:cubicBezTo>
                <a:cubicBezTo>
                  <a:pt x="5290" y="824"/>
                  <a:pt x="824" y="5290"/>
                  <a:pt x="824" y="10800"/>
                </a:cubicBezTo>
                <a:close/>
              </a:path>
            </a:pathLst>
          </a:custGeom>
          <a:solidFill>
            <a:srgbClr val="CC3300"/>
          </a:solidFill>
          <a:ln w="9525">
            <a:noFill/>
            <a:round/>
            <a:headEnd/>
            <a:tailEnd/>
          </a:ln>
        </p:spPr>
        <p:txBody>
          <a:bodyPr wrap="none" anchor="ctr"/>
          <a:lstStyle/>
          <a:p>
            <a:pPr algn="ctr"/>
            <a:endParaRPr lang="en-US">
              <a:solidFill>
                <a:srgbClr val="FFC000"/>
              </a:solidFill>
            </a:endParaRPr>
          </a:p>
        </p:txBody>
      </p:sp>
      <p:sp>
        <p:nvSpPr>
          <p:cNvPr id="17" name="Text Box 19"/>
          <p:cNvSpPr txBox="1">
            <a:spLocks noChangeArrowheads="1"/>
          </p:cNvSpPr>
          <p:nvPr/>
        </p:nvSpPr>
        <p:spPr bwMode="auto">
          <a:xfrm>
            <a:off x="6400800" y="1676400"/>
            <a:ext cx="1295400" cy="284163"/>
          </a:xfrm>
          <a:prstGeom prst="rect">
            <a:avLst/>
          </a:prstGeom>
          <a:noFill/>
          <a:ln w="9525">
            <a:noFill/>
            <a:miter lim="800000"/>
            <a:headEnd/>
            <a:tailEnd/>
          </a:ln>
        </p:spPr>
        <p:txBody>
          <a:bodyPr>
            <a:spAutoFit/>
          </a:bodyPr>
          <a:lstStyle/>
          <a:p>
            <a:pPr>
              <a:lnSpc>
                <a:spcPct val="70000"/>
              </a:lnSpc>
            </a:pPr>
            <a:r>
              <a:rPr lang="en-US" sz="1800" b="1" i="0" dirty="0">
                <a:solidFill>
                  <a:srgbClr val="FFC000"/>
                </a:solidFill>
                <a:latin typeface="Arial Narrow" pitchFamily="34" charset="0"/>
              </a:rPr>
              <a:t>Duplicity</a:t>
            </a:r>
          </a:p>
        </p:txBody>
      </p:sp>
      <p:sp>
        <p:nvSpPr>
          <p:cNvPr id="18" name="Text Box 20"/>
          <p:cNvSpPr txBox="1">
            <a:spLocks noChangeArrowheads="1"/>
          </p:cNvSpPr>
          <p:nvPr/>
        </p:nvSpPr>
        <p:spPr bwMode="auto">
          <a:xfrm>
            <a:off x="7239000" y="2590800"/>
            <a:ext cx="1295400" cy="284162"/>
          </a:xfrm>
          <a:prstGeom prst="rect">
            <a:avLst/>
          </a:prstGeom>
          <a:noFill/>
          <a:ln w="9525">
            <a:noFill/>
            <a:miter lim="800000"/>
            <a:headEnd/>
            <a:tailEnd/>
          </a:ln>
        </p:spPr>
        <p:txBody>
          <a:bodyPr>
            <a:spAutoFit/>
          </a:bodyPr>
          <a:lstStyle/>
          <a:p>
            <a:pPr>
              <a:lnSpc>
                <a:spcPct val="70000"/>
              </a:lnSpc>
            </a:pPr>
            <a:r>
              <a:rPr lang="en-US" sz="1800" b="1" i="0" dirty="0">
                <a:solidFill>
                  <a:srgbClr val="FFC000"/>
                </a:solidFill>
                <a:latin typeface="Arial Narrow" pitchFamily="34" charset="0"/>
              </a:rPr>
              <a:t>Unkindness</a:t>
            </a:r>
          </a:p>
        </p:txBody>
      </p:sp>
      <p:sp>
        <p:nvSpPr>
          <p:cNvPr id="19" name="Text Box 21"/>
          <p:cNvSpPr txBox="1">
            <a:spLocks noChangeArrowheads="1"/>
          </p:cNvSpPr>
          <p:nvPr/>
        </p:nvSpPr>
        <p:spPr bwMode="auto">
          <a:xfrm>
            <a:off x="7620000" y="3505200"/>
            <a:ext cx="1371600" cy="476250"/>
          </a:xfrm>
          <a:prstGeom prst="rect">
            <a:avLst/>
          </a:prstGeom>
          <a:noFill/>
          <a:ln w="9525">
            <a:noFill/>
            <a:miter lim="800000"/>
            <a:headEnd/>
            <a:tailEnd/>
          </a:ln>
        </p:spPr>
        <p:txBody>
          <a:bodyPr>
            <a:spAutoFit/>
          </a:bodyPr>
          <a:lstStyle/>
          <a:p>
            <a:pPr>
              <a:lnSpc>
                <a:spcPct val="70000"/>
              </a:lnSpc>
            </a:pPr>
            <a:r>
              <a:rPr lang="en-US" sz="1800" b="1" i="0" dirty="0">
                <a:solidFill>
                  <a:srgbClr val="FFC000"/>
                </a:solidFill>
                <a:latin typeface="Arial Narrow" pitchFamily="34" charset="0"/>
              </a:rPr>
              <a:t>Violated</a:t>
            </a:r>
          </a:p>
          <a:p>
            <a:pPr>
              <a:lnSpc>
                <a:spcPct val="70000"/>
              </a:lnSpc>
            </a:pPr>
            <a:r>
              <a:rPr lang="en-US" sz="1800" b="1" i="0" dirty="0">
                <a:solidFill>
                  <a:srgbClr val="FFC000"/>
                </a:solidFill>
                <a:latin typeface="Arial Narrow" pitchFamily="34" charset="0"/>
              </a:rPr>
              <a:t>expectations</a:t>
            </a:r>
          </a:p>
        </p:txBody>
      </p:sp>
      <p:sp>
        <p:nvSpPr>
          <p:cNvPr id="20" name="Text Box 22"/>
          <p:cNvSpPr txBox="1">
            <a:spLocks noChangeArrowheads="1"/>
          </p:cNvSpPr>
          <p:nvPr/>
        </p:nvSpPr>
        <p:spPr bwMode="auto">
          <a:xfrm>
            <a:off x="7467600" y="4629150"/>
            <a:ext cx="1524000" cy="476250"/>
          </a:xfrm>
          <a:prstGeom prst="rect">
            <a:avLst/>
          </a:prstGeom>
          <a:noFill/>
          <a:ln w="9525">
            <a:noFill/>
            <a:miter lim="800000"/>
            <a:headEnd/>
            <a:tailEnd/>
          </a:ln>
        </p:spPr>
        <p:txBody>
          <a:bodyPr>
            <a:spAutoFit/>
          </a:bodyPr>
          <a:lstStyle/>
          <a:p>
            <a:pPr>
              <a:lnSpc>
                <a:spcPct val="70000"/>
              </a:lnSpc>
            </a:pPr>
            <a:r>
              <a:rPr lang="en-US" sz="1800" b="1" i="0" dirty="0">
                <a:solidFill>
                  <a:srgbClr val="FFC000"/>
                </a:solidFill>
                <a:latin typeface="Arial Narrow" pitchFamily="34" charset="0"/>
              </a:rPr>
              <a:t>Outside stress</a:t>
            </a:r>
          </a:p>
          <a:p>
            <a:pPr>
              <a:lnSpc>
                <a:spcPct val="70000"/>
              </a:lnSpc>
            </a:pPr>
            <a:r>
              <a:rPr lang="en-US" sz="1800" b="1" i="0" dirty="0">
                <a:solidFill>
                  <a:srgbClr val="FFC000"/>
                </a:solidFill>
                <a:latin typeface="Arial Narrow" pitchFamily="34" charset="0"/>
              </a:rPr>
              <a:t>and pressures</a:t>
            </a:r>
          </a:p>
        </p:txBody>
      </p:sp>
      <p:sp>
        <p:nvSpPr>
          <p:cNvPr id="21" name="Text Box 23"/>
          <p:cNvSpPr txBox="1">
            <a:spLocks noChangeArrowheads="1"/>
          </p:cNvSpPr>
          <p:nvPr/>
        </p:nvSpPr>
        <p:spPr bwMode="auto">
          <a:xfrm>
            <a:off x="838200" y="1676400"/>
            <a:ext cx="1447800" cy="284163"/>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Time wasters</a:t>
            </a:r>
          </a:p>
        </p:txBody>
      </p:sp>
      <p:sp>
        <p:nvSpPr>
          <p:cNvPr id="22" name="Text Box 24"/>
          <p:cNvSpPr txBox="1">
            <a:spLocks noChangeArrowheads="1"/>
          </p:cNvSpPr>
          <p:nvPr/>
        </p:nvSpPr>
        <p:spPr bwMode="auto">
          <a:xfrm>
            <a:off x="381000" y="2667000"/>
            <a:ext cx="1447800" cy="284163"/>
          </a:xfrm>
          <a:prstGeom prst="rect">
            <a:avLst/>
          </a:prstGeom>
          <a:noFill/>
          <a:ln w="9525">
            <a:noFill/>
            <a:miter lim="800000"/>
            <a:headEnd/>
            <a:tailEnd/>
          </a:ln>
        </p:spPr>
        <p:txBody>
          <a:bodyPr>
            <a:spAutoFit/>
          </a:bodyPr>
          <a:lstStyle/>
          <a:p>
            <a:pPr>
              <a:lnSpc>
                <a:spcPct val="70000"/>
              </a:lnSpc>
            </a:pPr>
            <a:r>
              <a:rPr lang="en-US" sz="1800" b="1" i="0">
                <a:solidFill>
                  <a:srgbClr val="FFC000"/>
                </a:solidFill>
                <a:latin typeface="Arial Narrow" pitchFamily="34" charset="0"/>
              </a:rPr>
              <a:t>Interruptions</a:t>
            </a:r>
          </a:p>
        </p:txBody>
      </p:sp>
      <p:sp>
        <p:nvSpPr>
          <p:cNvPr id="23" name="Text Box 25"/>
          <p:cNvSpPr txBox="1">
            <a:spLocks noChangeArrowheads="1"/>
          </p:cNvSpPr>
          <p:nvPr/>
        </p:nvSpPr>
        <p:spPr bwMode="auto">
          <a:xfrm>
            <a:off x="381000" y="3581400"/>
            <a:ext cx="1143000" cy="476250"/>
          </a:xfrm>
          <a:prstGeom prst="rect">
            <a:avLst/>
          </a:prstGeom>
          <a:noFill/>
          <a:ln w="9525">
            <a:noFill/>
            <a:miter lim="800000"/>
            <a:headEnd/>
            <a:tailEnd/>
          </a:ln>
        </p:spPr>
        <p:txBody>
          <a:bodyPr>
            <a:spAutoFit/>
          </a:bodyPr>
          <a:lstStyle/>
          <a:p>
            <a:pPr>
              <a:lnSpc>
                <a:spcPct val="70000"/>
              </a:lnSpc>
            </a:pPr>
            <a:r>
              <a:rPr lang="en-US" sz="1800" b="1" i="0" dirty="0">
                <a:solidFill>
                  <a:srgbClr val="FFC000"/>
                </a:solidFill>
                <a:latin typeface="Arial Narrow" pitchFamily="34" charset="0"/>
              </a:rPr>
              <a:t>Pressing</a:t>
            </a:r>
          </a:p>
          <a:p>
            <a:pPr>
              <a:lnSpc>
                <a:spcPct val="70000"/>
              </a:lnSpc>
            </a:pPr>
            <a:r>
              <a:rPr lang="en-US" sz="1800" b="1" i="0" dirty="0">
                <a:solidFill>
                  <a:srgbClr val="FFC000"/>
                </a:solidFill>
                <a:latin typeface="Arial Narrow" pitchFamily="34" charset="0"/>
              </a:rPr>
              <a:t>problems</a:t>
            </a:r>
          </a:p>
        </p:txBody>
      </p:sp>
      <p:sp>
        <p:nvSpPr>
          <p:cNvPr id="24" name="Text Box 26"/>
          <p:cNvSpPr txBox="1">
            <a:spLocks noChangeArrowheads="1"/>
          </p:cNvSpPr>
          <p:nvPr/>
        </p:nvSpPr>
        <p:spPr bwMode="auto">
          <a:xfrm>
            <a:off x="762000" y="4592637"/>
            <a:ext cx="914400" cy="288797"/>
          </a:xfrm>
          <a:prstGeom prst="rect">
            <a:avLst/>
          </a:prstGeom>
          <a:noFill/>
          <a:ln w="9525">
            <a:noFill/>
            <a:miter lim="800000"/>
            <a:headEnd/>
            <a:tailEnd/>
          </a:ln>
        </p:spPr>
        <p:txBody>
          <a:bodyPr>
            <a:spAutoFit/>
          </a:bodyPr>
          <a:lstStyle/>
          <a:p>
            <a:pPr>
              <a:lnSpc>
                <a:spcPct val="70000"/>
              </a:lnSpc>
            </a:pPr>
            <a:r>
              <a:rPr lang="en-US" sz="1800" b="1" i="0" dirty="0" smtClean="0">
                <a:solidFill>
                  <a:srgbClr val="FFC000"/>
                </a:solidFill>
                <a:latin typeface="Arial Narrow" pitchFamily="34" charset="0"/>
              </a:rPr>
              <a:t>Crisis</a:t>
            </a:r>
            <a:endParaRPr lang="en-US" sz="1800" b="1" i="0" dirty="0">
              <a:solidFill>
                <a:srgbClr val="FFC000"/>
              </a:solidFill>
              <a:latin typeface="Arial Narrow" pitchFamily="34" charset="0"/>
            </a:endParaRPr>
          </a:p>
        </p:txBody>
      </p:sp>
      <p:sp>
        <p:nvSpPr>
          <p:cNvPr id="25" name="Line 41"/>
          <p:cNvSpPr>
            <a:spLocks noChangeShapeType="1"/>
          </p:cNvSpPr>
          <p:nvPr/>
        </p:nvSpPr>
        <p:spPr bwMode="auto">
          <a:xfrm>
            <a:off x="1676400" y="2819400"/>
            <a:ext cx="3810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26" name="Line 42"/>
          <p:cNvSpPr>
            <a:spLocks noChangeShapeType="1"/>
          </p:cNvSpPr>
          <p:nvPr/>
        </p:nvSpPr>
        <p:spPr bwMode="auto">
          <a:xfrm>
            <a:off x="1371600" y="3810000"/>
            <a:ext cx="3810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27" name="Line 47"/>
          <p:cNvSpPr>
            <a:spLocks noChangeShapeType="1"/>
          </p:cNvSpPr>
          <p:nvPr/>
        </p:nvSpPr>
        <p:spPr bwMode="auto">
          <a:xfrm rot="1800000" flipH="1">
            <a:off x="6881636" y="2655196"/>
            <a:ext cx="304800" cy="176213"/>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28" name="Line 48"/>
          <p:cNvSpPr>
            <a:spLocks noChangeShapeType="1"/>
          </p:cNvSpPr>
          <p:nvPr/>
        </p:nvSpPr>
        <p:spPr bwMode="auto">
          <a:xfrm flipH="1">
            <a:off x="7239000" y="3733800"/>
            <a:ext cx="3810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29" name="Line 51"/>
          <p:cNvSpPr>
            <a:spLocks noChangeShapeType="1"/>
          </p:cNvSpPr>
          <p:nvPr/>
        </p:nvSpPr>
        <p:spPr bwMode="auto">
          <a:xfrm>
            <a:off x="1447800" y="4724400"/>
            <a:ext cx="4572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30" name="Line 50"/>
          <p:cNvSpPr>
            <a:spLocks noChangeShapeType="1"/>
          </p:cNvSpPr>
          <p:nvPr/>
        </p:nvSpPr>
        <p:spPr bwMode="auto">
          <a:xfrm>
            <a:off x="2209800" y="1828800"/>
            <a:ext cx="3810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31" name="Line 52"/>
          <p:cNvSpPr>
            <a:spLocks noChangeShapeType="1"/>
          </p:cNvSpPr>
          <p:nvPr/>
        </p:nvSpPr>
        <p:spPr bwMode="auto">
          <a:xfrm flipH="1">
            <a:off x="6019800" y="1828800"/>
            <a:ext cx="3048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
        <p:nvSpPr>
          <p:cNvPr id="32" name="Line 53"/>
          <p:cNvSpPr>
            <a:spLocks noChangeShapeType="1"/>
          </p:cNvSpPr>
          <p:nvPr/>
        </p:nvSpPr>
        <p:spPr bwMode="auto">
          <a:xfrm flipH="1">
            <a:off x="7162800" y="4800600"/>
            <a:ext cx="304800" cy="0"/>
          </a:xfrm>
          <a:prstGeom prst="line">
            <a:avLst/>
          </a:prstGeom>
          <a:noFill/>
          <a:ln w="9525">
            <a:solidFill>
              <a:srgbClr val="FF0000"/>
            </a:solidFill>
            <a:round/>
            <a:headEnd/>
            <a:tailEnd type="triangle" w="med" len="med"/>
          </a:ln>
        </p:spPr>
        <p:txBody>
          <a:bodyPr wrap="none" anchor="ctr"/>
          <a:lstStyle/>
          <a:p>
            <a:endParaRPr lang="en-US">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ppt_x</p:attrName>
                                        </p:attrNameLst>
                                      </p:cBhvr>
                                      <p:tavLst>
                                        <p:tav tm="0">
                                          <p:val>
                                            <p:strVal val="#ppt_x-#ppt_w/2"/>
                                          </p:val>
                                        </p:tav>
                                        <p:tav tm="100000">
                                          <p:val>
                                            <p:strVal val="#ppt_x"/>
                                          </p:val>
                                        </p:tav>
                                      </p:tavLst>
                                    </p:anim>
                                    <p:anim calcmode="lin" valueType="num">
                                      <p:cBhvr>
                                        <p:cTn id="12" dur="500" fill="hold"/>
                                        <p:tgtEl>
                                          <p:spTgt spid="30"/>
                                        </p:tgtEl>
                                        <p:attrNameLst>
                                          <p:attrName>ppt_y</p:attrName>
                                        </p:attrNameLst>
                                      </p:cBhvr>
                                      <p:tavLst>
                                        <p:tav tm="0">
                                          <p:val>
                                            <p:strVal val="#ppt_y"/>
                                          </p:val>
                                        </p:tav>
                                        <p:tav tm="100000">
                                          <p:val>
                                            <p:strVal val="#ppt_y"/>
                                          </p:val>
                                        </p:tav>
                                      </p:tavLst>
                                    </p:anim>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par>
                          <p:cTn id="19" fill="hold">
                            <p:stCondLst>
                              <p:cond delay="1500"/>
                            </p:stCondLst>
                            <p:childTnLst>
                              <p:par>
                                <p:cTn id="20" presetID="17" presetClass="entr" presetSubtype="2"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ppt_x</p:attrName>
                                        </p:attrNameLst>
                                      </p:cBhvr>
                                      <p:tavLst>
                                        <p:tav tm="0">
                                          <p:val>
                                            <p:strVal val="#ppt_x+#ppt_w/2"/>
                                          </p:val>
                                        </p:tav>
                                        <p:tav tm="100000">
                                          <p:val>
                                            <p:strVal val="#ppt_x"/>
                                          </p:val>
                                        </p:tav>
                                      </p:tavLst>
                                    </p:anim>
                                    <p:anim calcmode="lin" valueType="num">
                                      <p:cBhvr>
                                        <p:cTn id="23" dur="500" fill="hold"/>
                                        <p:tgtEl>
                                          <p:spTgt spid="31"/>
                                        </p:tgtEl>
                                        <p:attrNameLst>
                                          <p:attrName>ppt_y</p:attrName>
                                        </p:attrNameLst>
                                      </p:cBhvr>
                                      <p:tavLst>
                                        <p:tav tm="0">
                                          <p:val>
                                            <p:strVal val="#ppt_y"/>
                                          </p:val>
                                        </p:tav>
                                        <p:tav tm="100000">
                                          <p:val>
                                            <p:strVal val="#ppt_y"/>
                                          </p:val>
                                        </p:tav>
                                      </p:tavLst>
                                    </p:anim>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par>
                          <p:cTn id="30" fill="hold">
                            <p:stCondLst>
                              <p:cond delay="2500"/>
                            </p:stCondLst>
                            <p:childTnLst>
                              <p:par>
                                <p:cTn id="31" presetID="17" presetClass="entr" presetSubtype="8"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ppt_x</p:attrName>
                                        </p:attrNameLst>
                                      </p:cBhvr>
                                      <p:tavLst>
                                        <p:tav tm="0">
                                          <p:val>
                                            <p:strVal val="#ppt_x-#ppt_w/2"/>
                                          </p:val>
                                        </p:tav>
                                        <p:tav tm="100000">
                                          <p:val>
                                            <p:strVal val="#ppt_x"/>
                                          </p:val>
                                        </p:tav>
                                      </p:tavLst>
                                    </p:anim>
                                    <p:anim calcmode="lin" valueType="num">
                                      <p:cBhvr>
                                        <p:cTn id="34" dur="500" fill="hold"/>
                                        <p:tgtEl>
                                          <p:spTgt spid="25"/>
                                        </p:tgtEl>
                                        <p:attrNameLst>
                                          <p:attrName>ppt_y</p:attrName>
                                        </p:attrNameLst>
                                      </p:cBhvr>
                                      <p:tavLst>
                                        <p:tav tm="0">
                                          <p:val>
                                            <p:strVal val="#ppt_y"/>
                                          </p:val>
                                        </p:tav>
                                        <p:tav tm="100000">
                                          <p:val>
                                            <p:strVal val="#ppt_y"/>
                                          </p:val>
                                        </p:tav>
                                      </p:tavLst>
                                    </p:anim>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childTnLst>
                                </p:cTn>
                              </p:par>
                            </p:childTnLst>
                          </p:cTn>
                        </p:par>
                        <p:par>
                          <p:cTn id="37" fill="hold">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childTnLst>
                          </p:cTn>
                        </p:par>
                        <p:par>
                          <p:cTn id="41" fill="hold">
                            <p:stCondLst>
                              <p:cond delay="3500"/>
                            </p:stCondLst>
                            <p:childTnLst>
                              <p:par>
                                <p:cTn id="42" presetID="17" presetClass="entr" presetSubtype="2"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ppt_x</p:attrName>
                                        </p:attrNameLst>
                                      </p:cBhvr>
                                      <p:tavLst>
                                        <p:tav tm="0">
                                          <p:val>
                                            <p:strVal val="#ppt_x+#ppt_w/2"/>
                                          </p:val>
                                        </p:tav>
                                        <p:tav tm="100000">
                                          <p:val>
                                            <p:strVal val="#ppt_x"/>
                                          </p:val>
                                        </p:tav>
                                      </p:tavLst>
                                    </p:anim>
                                    <p:anim calcmode="lin" valueType="num">
                                      <p:cBhvr>
                                        <p:cTn id="45" dur="500" fill="hold"/>
                                        <p:tgtEl>
                                          <p:spTgt spid="27"/>
                                        </p:tgtEl>
                                        <p:attrNameLst>
                                          <p:attrName>ppt_y</p:attrName>
                                        </p:attrNameLst>
                                      </p:cBhvr>
                                      <p:tavLst>
                                        <p:tav tm="0">
                                          <p:val>
                                            <p:strVal val="#ppt_y"/>
                                          </p:val>
                                        </p:tav>
                                        <p:tav tm="100000">
                                          <p:val>
                                            <p:strVal val="#ppt_y"/>
                                          </p:val>
                                        </p:tav>
                                      </p:tavLst>
                                    </p:anim>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9"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par>
                          <p:cTn id="52" fill="hold">
                            <p:stCondLst>
                              <p:cond delay="4500"/>
                            </p:stCondLst>
                            <p:childTnLst>
                              <p:par>
                                <p:cTn id="53" presetID="17"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ppt_x</p:attrName>
                                        </p:attrNameLst>
                                      </p:cBhvr>
                                      <p:tavLst>
                                        <p:tav tm="0">
                                          <p:val>
                                            <p:strVal val="#ppt_x-#ppt_w/2"/>
                                          </p:val>
                                        </p:tav>
                                        <p:tav tm="100000">
                                          <p:val>
                                            <p:strVal val="#ppt_x"/>
                                          </p:val>
                                        </p:tav>
                                      </p:tavLst>
                                    </p:anim>
                                    <p:anim calcmode="lin" valueType="num">
                                      <p:cBhvr>
                                        <p:cTn id="56" dur="500" fill="hold"/>
                                        <p:tgtEl>
                                          <p:spTgt spid="26"/>
                                        </p:tgtEl>
                                        <p:attrNameLst>
                                          <p:attrName>ppt_y</p:attrName>
                                        </p:attrNameLst>
                                      </p:cBhvr>
                                      <p:tavLst>
                                        <p:tav tm="0">
                                          <p:val>
                                            <p:strVal val="#ppt_y"/>
                                          </p:val>
                                        </p:tav>
                                        <p:tav tm="100000">
                                          <p:val>
                                            <p:strVal val="#ppt_y"/>
                                          </p:val>
                                        </p:tav>
                                      </p:tavLst>
                                    </p:anim>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strVal val="#ppt_h"/>
                                          </p:val>
                                        </p:tav>
                                        <p:tav tm="100000">
                                          <p:val>
                                            <p:strVal val="#ppt_h"/>
                                          </p:val>
                                        </p:tav>
                                      </p:tavLst>
                                    </p:anim>
                                  </p:childTnLst>
                                </p:cTn>
                              </p:par>
                            </p:childTnLst>
                          </p:cTn>
                        </p:par>
                        <p:par>
                          <p:cTn id="59" fill="hold">
                            <p:stCondLst>
                              <p:cond delay="5000"/>
                            </p:stCondLst>
                            <p:childTnLst>
                              <p:par>
                                <p:cTn id="60" presetID="9"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par>
                          <p:cTn id="63" fill="hold">
                            <p:stCondLst>
                              <p:cond delay="5500"/>
                            </p:stCondLst>
                            <p:childTnLst>
                              <p:par>
                                <p:cTn id="64" presetID="17" presetClass="entr" presetSubtype="2"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ppt_x</p:attrName>
                                        </p:attrNameLst>
                                      </p:cBhvr>
                                      <p:tavLst>
                                        <p:tav tm="0">
                                          <p:val>
                                            <p:strVal val="#ppt_x+#ppt_w/2"/>
                                          </p:val>
                                        </p:tav>
                                        <p:tav tm="100000">
                                          <p:val>
                                            <p:strVal val="#ppt_x"/>
                                          </p:val>
                                        </p:tav>
                                      </p:tavLst>
                                    </p:anim>
                                    <p:anim calcmode="lin" valueType="num">
                                      <p:cBhvr>
                                        <p:cTn id="67" dur="500" fill="hold"/>
                                        <p:tgtEl>
                                          <p:spTgt spid="28"/>
                                        </p:tgtEl>
                                        <p:attrNameLst>
                                          <p:attrName>ppt_y</p:attrName>
                                        </p:attrNameLst>
                                      </p:cBhvr>
                                      <p:tavLst>
                                        <p:tav tm="0">
                                          <p:val>
                                            <p:strVal val="#ppt_y"/>
                                          </p:val>
                                        </p:tav>
                                        <p:tav tm="100000">
                                          <p:val>
                                            <p:strVal val="#ppt_y"/>
                                          </p:val>
                                        </p:tav>
                                      </p:tavLst>
                                    </p:anim>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strVal val="#ppt_h"/>
                                          </p:val>
                                        </p:tav>
                                        <p:tav tm="100000">
                                          <p:val>
                                            <p:strVal val="#ppt_h"/>
                                          </p:val>
                                        </p:tav>
                                      </p:tavLst>
                                    </p:anim>
                                  </p:childTnLst>
                                </p:cTn>
                              </p:par>
                            </p:childTnLst>
                          </p:cTn>
                        </p:par>
                        <p:par>
                          <p:cTn id="70" fill="hold">
                            <p:stCondLst>
                              <p:cond delay="6000"/>
                            </p:stCondLst>
                            <p:childTnLst>
                              <p:par>
                                <p:cTn id="71" presetID="9"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dissolve">
                                      <p:cBhvr>
                                        <p:cTn id="73" dur="500"/>
                                        <p:tgtEl>
                                          <p:spTgt spid="24"/>
                                        </p:tgtEl>
                                      </p:cBhvr>
                                    </p:animEffect>
                                  </p:childTnLst>
                                </p:cTn>
                              </p:par>
                            </p:childTnLst>
                          </p:cTn>
                        </p:par>
                        <p:par>
                          <p:cTn id="74" fill="hold">
                            <p:stCondLst>
                              <p:cond delay="6500"/>
                            </p:stCondLst>
                            <p:childTnLst>
                              <p:par>
                                <p:cTn id="75" presetID="17" presetClass="entr" presetSubtype="8"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ppt_x</p:attrName>
                                        </p:attrNameLst>
                                      </p:cBhvr>
                                      <p:tavLst>
                                        <p:tav tm="0">
                                          <p:val>
                                            <p:strVal val="#ppt_x-#ppt_w/2"/>
                                          </p:val>
                                        </p:tav>
                                        <p:tav tm="100000">
                                          <p:val>
                                            <p:strVal val="#ppt_x"/>
                                          </p:val>
                                        </p:tav>
                                      </p:tavLst>
                                    </p:anim>
                                    <p:anim calcmode="lin" valueType="num">
                                      <p:cBhvr>
                                        <p:cTn id="78" dur="500" fill="hold"/>
                                        <p:tgtEl>
                                          <p:spTgt spid="29"/>
                                        </p:tgtEl>
                                        <p:attrNameLst>
                                          <p:attrName>ppt_y</p:attrName>
                                        </p:attrNameLst>
                                      </p:cBhvr>
                                      <p:tavLst>
                                        <p:tav tm="0">
                                          <p:val>
                                            <p:strVal val="#ppt_y"/>
                                          </p:val>
                                        </p:tav>
                                        <p:tav tm="100000">
                                          <p:val>
                                            <p:strVal val="#ppt_y"/>
                                          </p:val>
                                        </p:tav>
                                      </p:tavLst>
                                    </p:anim>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strVal val="#ppt_h"/>
                                          </p:val>
                                        </p:tav>
                                        <p:tav tm="100000">
                                          <p:val>
                                            <p:strVal val="#ppt_h"/>
                                          </p:val>
                                        </p:tav>
                                      </p:tavLst>
                                    </p:anim>
                                  </p:childTnLst>
                                </p:cTn>
                              </p:par>
                            </p:childTnLst>
                          </p:cTn>
                        </p:par>
                        <p:par>
                          <p:cTn id="81" fill="hold">
                            <p:stCondLst>
                              <p:cond delay="7000"/>
                            </p:stCondLst>
                            <p:childTnLst>
                              <p:par>
                                <p:cTn id="82" presetID="9" presetClass="entr" presetSubtype="0"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dissolve">
                                      <p:cBhvr>
                                        <p:cTn id="84" dur="500"/>
                                        <p:tgtEl>
                                          <p:spTgt spid="20"/>
                                        </p:tgtEl>
                                      </p:cBhvr>
                                    </p:animEffect>
                                  </p:childTnLst>
                                </p:cTn>
                              </p:par>
                            </p:childTnLst>
                          </p:cTn>
                        </p:par>
                        <p:par>
                          <p:cTn id="85" fill="hold">
                            <p:stCondLst>
                              <p:cond delay="7500"/>
                            </p:stCondLst>
                            <p:childTnLst>
                              <p:par>
                                <p:cTn id="86" presetID="17" presetClass="entr" presetSubtype="2"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500" fill="hold"/>
                                        <p:tgtEl>
                                          <p:spTgt spid="32"/>
                                        </p:tgtEl>
                                        <p:attrNameLst>
                                          <p:attrName>ppt_x</p:attrName>
                                        </p:attrNameLst>
                                      </p:cBhvr>
                                      <p:tavLst>
                                        <p:tav tm="0">
                                          <p:val>
                                            <p:strVal val="#ppt_x+#ppt_w/2"/>
                                          </p:val>
                                        </p:tav>
                                        <p:tav tm="100000">
                                          <p:val>
                                            <p:strVal val="#ppt_x"/>
                                          </p:val>
                                        </p:tav>
                                      </p:tavLst>
                                    </p:anim>
                                    <p:anim calcmode="lin" valueType="num">
                                      <p:cBhvr>
                                        <p:cTn id="89" dur="500" fill="hold"/>
                                        <p:tgtEl>
                                          <p:spTgt spid="32"/>
                                        </p:tgtEl>
                                        <p:attrNameLst>
                                          <p:attrName>ppt_y</p:attrName>
                                        </p:attrNameLst>
                                      </p:cBhvr>
                                      <p:tavLst>
                                        <p:tav tm="0">
                                          <p:val>
                                            <p:strVal val="#ppt_y"/>
                                          </p:val>
                                        </p:tav>
                                        <p:tav tm="100000">
                                          <p:val>
                                            <p:strVal val="#ppt_y"/>
                                          </p:val>
                                        </p:tav>
                                      </p:tavLst>
                                    </p:anim>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nimBg="1"/>
      <p:bldP spid="26" grpId="0" animBg="1"/>
      <p:bldP spid="27" grpId="0" animBg="1"/>
      <p:bldP spid="28" grpId="0" animBg="1"/>
      <p:bldP spid="29"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9233" name="Object 17"/>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32" name="CorelDRAW" r:id="rId4" imgW="3274200" imgH="3091320" progId="">
                  <p:embed/>
                </p:oleObj>
              </mc:Choice>
              <mc:Fallback>
                <p:oleObj name="CorelDRAW" r:id="rId4" imgW="3274200" imgH="3091320"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233"/>
                                        </p:tgtEl>
                                        <p:attrNameLst>
                                          <p:attrName>style.visibility</p:attrName>
                                        </p:attrNameLst>
                                      </p:cBhvr>
                                      <p:to>
                                        <p:strVal val="visible"/>
                                      </p:to>
                                    </p:set>
                                    <p:animEffect transition="in" filter="dissolve">
                                      <p:cBhvr>
                                        <p:cTn id="7"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en-US"/>
          </a:p>
        </p:txBody>
      </p:sp>
      <p:sp>
        <p:nvSpPr>
          <p:cNvPr id="23555" name="Rectangle 3"/>
          <p:cNvSpPr>
            <a:spLocks noGrp="1" noChangeArrowheads="1"/>
          </p:cNvSpPr>
          <p:nvPr>
            <p:ph type="body" idx="1"/>
          </p:nvPr>
        </p:nvSpPr>
        <p:spPr/>
        <p:txBody>
          <a:bodyPr/>
          <a:lstStyle/>
          <a:p>
            <a:endParaRPr lang="en-US"/>
          </a:p>
        </p:txBody>
      </p:sp>
      <p:pic>
        <p:nvPicPr>
          <p:cNvPr id="23556" name="Picture 4" descr="responsable"/>
          <p:cNvPicPr>
            <a:picLocks noChangeAspect="1" noChangeArrowheads="1"/>
          </p:cNvPicPr>
          <p:nvPr/>
        </p:nvPicPr>
        <p:blipFill>
          <a:blip r:embed="rId2" cstate="print"/>
          <a:srcRect/>
          <a:stretch>
            <a:fillRect/>
          </a:stretch>
        </p:blipFill>
        <p:spPr bwMode="auto">
          <a:xfrm>
            <a:off x="-2124075" y="-471488"/>
            <a:ext cx="15697200" cy="10453688"/>
          </a:xfrm>
          <a:prstGeom prst="rect">
            <a:avLst/>
          </a:prstGeom>
          <a:noFill/>
        </p:spPr>
      </p:pic>
      <p:sp>
        <p:nvSpPr>
          <p:cNvPr id="23557" name="Text Box 5"/>
          <p:cNvSpPr txBox="1">
            <a:spLocks noChangeArrowheads="1"/>
          </p:cNvSpPr>
          <p:nvPr/>
        </p:nvSpPr>
        <p:spPr bwMode="auto">
          <a:xfrm>
            <a:off x="684213" y="2060575"/>
            <a:ext cx="6840537" cy="1236663"/>
          </a:xfrm>
          <a:prstGeom prst="rect">
            <a:avLst/>
          </a:prstGeom>
          <a:noFill/>
          <a:ln w="9525">
            <a:noFill/>
            <a:miter lim="800000"/>
            <a:headEnd/>
            <a:tailEnd/>
          </a:ln>
          <a:effectLst/>
        </p:spPr>
        <p:txBody>
          <a:bodyPr>
            <a:spAutoFit/>
          </a:bodyPr>
          <a:lstStyle/>
          <a:p>
            <a:pPr>
              <a:spcBef>
                <a:spcPct val="50000"/>
              </a:spcBef>
            </a:pPr>
            <a:endParaRPr lang="nl-NL" dirty="0">
              <a:solidFill>
                <a:schemeClr val="bg1"/>
              </a:solidFill>
            </a:endParaRPr>
          </a:p>
          <a:p>
            <a:pPr>
              <a:spcBef>
                <a:spcPct val="50000"/>
              </a:spcBef>
            </a:pPr>
            <a:endParaRPr lang="nl-NL" dirty="0">
              <a:solidFill>
                <a:schemeClr val="bg1"/>
              </a:solidFill>
            </a:endParaRPr>
          </a:p>
          <a:p>
            <a:pPr>
              <a:spcBef>
                <a:spcPct val="50000"/>
              </a:spcBef>
            </a:pPr>
            <a:r>
              <a:rPr lang="nl-NL" sz="2000" dirty="0">
                <a:solidFill>
                  <a:schemeClr val="bg1"/>
                </a:solidFill>
                <a:latin typeface="Century" pitchFamily="18" charset="0"/>
              </a:rPr>
              <a:t>“You are respons-</a:t>
            </a:r>
            <a:r>
              <a:rPr lang="nl-NL" sz="2000" i="1" dirty="0">
                <a:solidFill>
                  <a:schemeClr val="bg1"/>
                </a:solidFill>
                <a:latin typeface="Century" pitchFamily="18" charset="0"/>
              </a:rPr>
              <a:t>able: able to choose your </a:t>
            </a:r>
            <a:r>
              <a:rPr lang="nl-NL" sz="2000" i="1" dirty="0" smtClean="0">
                <a:solidFill>
                  <a:schemeClr val="bg1"/>
                </a:solidFill>
                <a:latin typeface="Century" pitchFamily="18" charset="0"/>
              </a:rPr>
              <a:t>response!”</a:t>
            </a:r>
            <a:endParaRPr lang="nl-NL" sz="2000" i="1" dirty="0">
              <a:solidFill>
                <a:schemeClr val="bg1"/>
              </a:solidFill>
              <a:latin typeface="Century" pitchFamily="18" charset="0"/>
            </a:endParaRPr>
          </a:p>
        </p:txBody>
      </p:sp>
      <p:sp>
        <p:nvSpPr>
          <p:cNvPr id="23559" name="Text Box 7"/>
          <p:cNvSpPr txBox="1">
            <a:spLocks noChangeArrowheads="1"/>
          </p:cNvSpPr>
          <p:nvPr/>
        </p:nvSpPr>
        <p:spPr bwMode="auto">
          <a:xfrm>
            <a:off x="611188" y="692150"/>
            <a:ext cx="5400675" cy="2062103"/>
          </a:xfrm>
          <a:prstGeom prst="rect">
            <a:avLst/>
          </a:prstGeom>
          <a:solidFill>
            <a:srgbClr val="3366FF"/>
          </a:solidFill>
          <a:ln w="38100">
            <a:solidFill>
              <a:schemeClr val="bg1"/>
            </a:solidFill>
            <a:miter lim="800000"/>
            <a:headEnd/>
            <a:tailEnd/>
          </a:ln>
          <a:effectLst/>
        </p:spPr>
        <p:txBody>
          <a:bodyPr>
            <a:spAutoFit/>
          </a:bodyPr>
          <a:lstStyle/>
          <a:p>
            <a:pPr algn="ctr">
              <a:spcBef>
                <a:spcPct val="50000"/>
              </a:spcBef>
            </a:pPr>
            <a:r>
              <a:rPr lang="nl-NL" sz="3200" b="1" dirty="0">
                <a:solidFill>
                  <a:schemeClr val="bg1"/>
                </a:solidFill>
                <a:latin typeface="Century" pitchFamily="18" charset="0"/>
              </a:rPr>
              <a:t>Habit 1</a:t>
            </a:r>
            <a:r>
              <a:rPr lang="nl-NL" sz="3200" dirty="0">
                <a:solidFill>
                  <a:schemeClr val="bg1"/>
                </a:solidFill>
                <a:latin typeface="Century" pitchFamily="18" charset="0"/>
              </a:rPr>
              <a:t>:  </a:t>
            </a:r>
          </a:p>
          <a:p>
            <a:pPr algn="ctr">
              <a:spcBef>
                <a:spcPct val="50000"/>
              </a:spcBef>
            </a:pPr>
            <a:r>
              <a:rPr lang="nl-NL" sz="3200" dirty="0">
                <a:solidFill>
                  <a:schemeClr val="bg1"/>
                </a:solidFill>
                <a:latin typeface="Century" pitchFamily="18" charset="0"/>
              </a:rPr>
              <a:t>Be </a:t>
            </a:r>
            <a:r>
              <a:rPr lang="nl-NL" sz="3200" dirty="0" smtClean="0">
                <a:solidFill>
                  <a:schemeClr val="bg1"/>
                </a:solidFill>
                <a:latin typeface="Century" pitchFamily="18" charset="0"/>
              </a:rPr>
              <a:t>proactive</a:t>
            </a:r>
          </a:p>
          <a:p>
            <a:pPr algn="ctr">
              <a:spcBef>
                <a:spcPct val="50000"/>
              </a:spcBef>
            </a:pPr>
            <a:r>
              <a:rPr lang="zh-CN" altLang="en-US" sz="3200" dirty="0" smtClean="0">
                <a:solidFill>
                  <a:schemeClr val="bg1"/>
                </a:solidFill>
                <a:latin typeface="Century" pitchFamily="18" charset="0"/>
              </a:rPr>
              <a:t>积极主动</a:t>
            </a:r>
            <a:endParaRPr lang="nl-NL" sz="3200" dirty="0">
              <a:solidFill>
                <a:schemeClr val="bg1"/>
              </a:solidFill>
              <a:latin typeface="Century"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circles-concern-influence"/>
          <p:cNvPicPr>
            <a:picLocks noChangeAspect="1" noChangeArrowheads="1"/>
          </p:cNvPicPr>
          <p:nvPr/>
        </p:nvPicPr>
        <p:blipFill>
          <a:blip r:embed="rId2" cstate="print"/>
          <a:srcRect/>
          <a:stretch>
            <a:fillRect/>
          </a:stretch>
        </p:blipFill>
        <p:spPr bwMode="auto">
          <a:xfrm>
            <a:off x="1476375" y="549275"/>
            <a:ext cx="5903913" cy="5903913"/>
          </a:xfrm>
          <a:prstGeom prst="rect">
            <a:avLst/>
          </a:prstGeom>
          <a:noFill/>
        </p:spPr>
      </p:pic>
      <p:pic>
        <p:nvPicPr>
          <p:cNvPr id="101379" name="Picture 3" descr="circle"/>
          <p:cNvPicPr>
            <a:picLocks noChangeAspect="1" noChangeArrowheads="1"/>
          </p:cNvPicPr>
          <p:nvPr/>
        </p:nvPicPr>
        <p:blipFill>
          <a:blip r:embed="rId3" cstate="print"/>
          <a:srcRect/>
          <a:stretch>
            <a:fillRect/>
          </a:stretch>
        </p:blipFill>
        <p:spPr bwMode="auto">
          <a:xfrm>
            <a:off x="0" y="-746125"/>
            <a:ext cx="9144000" cy="9144000"/>
          </a:xfrm>
          <a:prstGeom prst="rect">
            <a:avLst/>
          </a:prstGeom>
          <a:noFill/>
        </p:spPr>
      </p:pic>
      <p:sp>
        <p:nvSpPr>
          <p:cNvPr id="101380" name="Text Box 4"/>
          <p:cNvSpPr txBox="1">
            <a:spLocks noChangeArrowheads="1"/>
          </p:cNvSpPr>
          <p:nvPr/>
        </p:nvSpPr>
        <p:spPr bwMode="auto">
          <a:xfrm>
            <a:off x="2843213" y="173038"/>
            <a:ext cx="3816350" cy="519112"/>
          </a:xfrm>
          <a:prstGeom prst="rect">
            <a:avLst/>
          </a:prstGeom>
          <a:noFill/>
          <a:ln w="9525">
            <a:noFill/>
            <a:miter lim="800000"/>
            <a:headEnd/>
            <a:tailEnd/>
          </a:ln>
          <a:effectLst/>
        </p:spPr>
        <p:txBody>
          <a:bodyPr>
            <a:spAutoFit/>
          </a:bodyPr>
          <a:lstStyle/>
          <a:p>
            <a:pPr>
              <a:spcBef>
                <a:spcPct val="50000"/>
              </a:spcBef>
            </a:pPr>
            <a:r>
              <a:rPr lang="nl-NL" sz="2800" b="1">
                <a:latin typeface="Century" pitchFamily="18" charset="0"/>
              </a:rPr>
              <a:t>Circle of Concern</a:t>
            </a:r>
          </a:p>
        </p:txBody>
      </p:sp>
      <p:sp>
        <p:nvSpPr>
          <p:cNvPr id="101381" name="Text Box 5"/>
          <p:cNvSpPr txBox="1">
            <a:spLocks noChangeArrowheads="1"/>
          </p:cNvSpPr>
          <p:nvPr/>
        </p:nvSpPr>
        <p:spPr bwMode="auto">
          <a:xfrm>
            <a:off x="2700338" y="2997200"/>
            <a:ext cx="3600450" cy="519113"/>
          </a:xfrm>
          <a:prstGeom prst="rect">
            <a:avLst/>
          </a:prstGeom>
          <a:noFill/>
          <a:ln w="9525">
            <a:noFill/>
            <a:miter lim="800000"/>
            <a:headEnd/>
            <a:tailEnd/>
          </a:ln>
          <a:effectLst/>
        </p:spPr>
        <p:txBody>
          <a:bodyPr>
            <a:spAutoFit/>
          </a:bodyPr>
          <a:lstStyle/>
          <a:p>
            <a:pPr algn="ctr">
              <a:spcBef>
                <a:spcPct val="50000"/>
              </a:spcBef>
            </a:pPr>
            <a:r>
              <a:rPr lang="nl-NL" sz="2800">
                <a:solidFill>
                  <a:schemeClr val="bg1"/>
                </a:solidFill>
                <a:latin typeface="Century" pitchFamily="18" charset="0"/>
              </a:rPr>
              <a:t>Circle of influence</a:t>
            </a:r>
          </a:p>
        </p:txBody>
      </p:sp>
      <p:sp>
        <p:nvSpPr>
          <p:cNvPr id="101382" name="Rectangle 6"/>
          <p:cNvSpPr>
            <a:spLocks noChangeArrowheads="1"/>
          </p:cNvSpPr>
          <p:nvPr/>
        </p:nvSpPr>
        <p:spPr bwMode="auto">
          <a:xfrm>
            <a:off x="2773363" y="1341438"/>
            <a:ext cx="3527425" cy="957262"/>
          </a:xfrm>
          <a:prstGeom prst="rect">
            <a:avLst/>
          </a:prstGeom>
          <a:solidFill>
            <a:schemeClr val="bg1"/>
          </a:solidFill>
          <a:ln w="41275">
            <a:solidFill>
              <a:schemeClr val="bg2"/>
            </a:solidFill>
            <a:miter lim="800000"/>
            <a:headEnd/>
            <a:tailEnd/>
          </a:ln>
          <a:effectLst/>
        </p:spPr>
        <p:txBody>
          <a:bodyPr>
            <a:spAutoFit/>
          </a:bodyPr>
          <a:lstStyle/>
          <a:p>
            <a:pPr algn="ctr">
              <a:spcBef>
                <a:spcPct val="50000"/>
              </a:spcBef>
            </a:pPr>
            <a:r>
              <a:rPr lang="nl-NL">
                <a:latin typeface="Century" pitchFamily="18" charset="0"/>
              </a:rPr>
              <a:t>We have a wide range of concerns, but not all of them fall into our circle of influence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endParaRPr lang="en-US"/>
          </a:p>
        </p:txBody>
      </p:sp>
      <p:sp>
        <p:nvSpPr>
          <p:cNvPr id="102403" name="Rectangle 3"/>
          <p:cNvSpPr>
            <a:spLocks noGrp="1" noChangeArrowheads="1"/>
          </p:cNvSpPr>
          <p:nvPr>
            <p:ph type="body" idx="1"/>
          </p:nvPr>
        </p:nvSpPr>
        <p:spPr/>
        <p:txBody>
          <a:bodyPr/>
          <a:lstStyle/>
          <a:p>
            <a:endParaRPr lang="en-US"/>
          </a:p>
        </p:txBody>
      </p:sp>
      <p:pic>
        <p:nvPicPr>
          <p:cNvPr id="102404" name="Picture 4" descr="circle3 copy"/>
          <p:cNvPicPr>
            <a:picLocks noChangeAspect="1" noChangeArrowheads="1"/>
          </p:cNvPicPr>
          <p:nvPr/>
        </p:nvPicPr>
        <p:blipFill>
          <a:blip r:embed="rId2" cstate="print"/>
          <a:srcRect/>
          <a:stretch>
            <a:fillRect/>
          </a:stretch>
        </p:blipFill>
        <p:spPr bwMode="auto">
          <a:xfrm>
            <a:off x="0" y="-1538288"/>
            <a:ext cx="9144000" cy="9144001"/>
          </a:xfrm>
          <a:prstGeom prst="rect">
            <a:avLst/>
          </a:prstGeom>
          <a:noFill/>
        </p:spPr>
      </p:pic>
      <p:sp>
        <p:nvSpPr>
          <p:cNvPr id="102405" name="Text Box 5"/>
          <p:cNvSpPr txBox="1">
            <a:spLocks noChangeArrowheads="1"/>
          </p:cNvSpPr>
          <p:nvPr/>
        </p:nvSpPr>
        <p:spPr bwMode="auto">
          <a:xfrm>
            <a:off x="1547813" y="1095375"/>
            <a:ext cx="6337300" cy="3800475"/>
          </a:xfrm>
          <a:prstGeom prst="rect">
            <a:avLst/>
          </a:prstGeom>
          <a:noFill/>
          <a:ln w="9525">
            <a:noFill/>
            <a:miter lim="800000"/>
            <a:headEnd/>
            <a:tailEnd/>
          </a:ln>
          <a:effectLst/>
        </p:spPr>
        <p:txBody>
          <a:bodyPr>
            <a:spAutoFit/>
          </a:bodyPr>
          <a:lstStyle/>
          <a:p>
            <a:pPr algn="ctr"/>
            <a:r>
              <a:rPr lang="nl-NL" dirty="0">
                <a:solidFill>
                  <a:schemeClr val="bg1"/>
                </a:solidFill>
                <a:latin typeface="Century" pitchFamily="18" charset="0"/>
              </a:rPr>
              <a:t>“Proactive people focus </a:t>
            </a:r>
            <a:r>
              <a:rPr lang="nl-NL" dirty="0" smtClean="0">
                <a:solidFill>
                  <a:schemeClr val="bg1"/>
                </a:solidFill>
                <a:latin typeface="Century" pitchFamily="18" charset="0"/>
              </a:rPr>
              <a:t>on their </a:t>
            </a:r>
            <a:r>
              <a:rPr lang="nl-NL" dirty="0">
                <a:solidFill>
                  <a:schemeClr val="bg1"/>
                </a:solidFill>
                <a:latin typeface="Century" pitchFamily="18" charset="0"/>
              </a:rPr>
              <a:t>efforts in their circle of influence, causing the circle of influence to increase</a:t>
            </a: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endParaRPr lang="nl-NL" dirty="0">
              <a:solidFill>
                <a:schemeClr val="bg1"/>
              </a:solidFill>
              <a:latin typeface="Century" pitchFamily="18" charset="0"/>
            </a:endParaRPr>
          </a:p>
          <a:p>
            <a:pPr algn="ctr"/>
            <a:r>
              <a:rPr lang="nl-NL" dirty="0">
                <a:solidFill>
                  <a:schemeClr val="bg1"/>
                </a:solidFill>
                <a:latin typeface="Century" pitchFamily="18" charset="0"/>
              </a:rPr>
              <a:t>Reactive people focus their effort in the circle of concern. The negative energy generated by that focus causes the circle of influence to shrink”   </a:t>
            </a:r>
          </a:p>
          <a:p>
            <a:pPr>
              <a:spcBef>
                <a:spcPct val="50000"/>
              </a:spcBef>
            </a:pPr>
            <a:endParaRPr lang="nl-NL" dirty="0">
              <a:solidFill>
                <a:schemeClr val="bg1"/>
              </a:solidFill>
              <a:latin typeface="Century"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289</TotalTime>
  <Words>1637</Words>
  <Application>Microsoft Office PowerPoint</Application>
  <PresentationFormat>On-screen Show (4:3)</PresentationFormat>
  <Paragraphs>280</Paragraphs>
  <Slides>53</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6" baseType="lpstr">
      <vt:lpstr>华文楷体</vt:lpstr>
      <vt:lpstr>Arial</vt:lpstr>
      <vt:lpstr>Arial Black</vt:lpstr>
      <vt:lpstr>Arial Narrow</vt:lpstr>
      <vt:lpstr>Calibri</vt:lpstr>
      <vt:lpstr>Century</vt:lpstr>
      <vt:lpstr>Corbel</vt:lpstr>
      <vt:lpstr>Tahoma</vt:lpstr>
      <vt:lpstr>Wingdings</vt:lpstr>
      <vt:lpstr>Wingdings 2</vt:lpstr>
      <vt:lpstr>Wingdings 3</vt:lpstr>
      <vt:lpstr>Module</vt:lpstr>
      <vt:lpstr>CorelDRAW</vt:lpstr>
      <vt:lpstr>7 Habits of Highly Effective People</vt:lpstr>
      <vt:lpstr>PowerPoint Presentation</vt:lpstr>
      <vt:lpstr>PowerPoint Presentation</vt:lpstr>
      <vt:lpstr>PowerPoint Presentation</vt:lpstr>
      <vt:lpstr>Can we create a HABIT?</vt:lpstr>
      <vt:lpstr>PowerPoint Presentation</vt:lpstr>
      <vt:lpstr>PowerPoint Presentation</vt:lpstr>
      <vt:lpstr>PowerPoint Presentation</vt:lpstr>
      <vt:lpstr>PowerPoint Presentation</vt:lpstr>
      <vt:lpstr>PowerPoint Presentation</vt:lpstr>
      <vt:lpstr>PowerPoint Presentation</vt:lpstr>
      <vt:lpstr>Habit 1</vt:lpstr>
      <vt:lpstr>PowerPoint Presentation</vt:lpstr>
      <vt:lpstr>PowerPoint Presentation</vt:lpstr>
      <vt:lpstr>PowerPoint Presentation</vt:lpstr>
      <vt:lpstr>PowerPoint Presentation</vt:lpstr>
      <vt:lpstr>Habit 2</vt:lpstr>
      <vt:lpstr>PowerPoint Presentation</vt:lpstr>
      <vt:lpstr>PowerPoint Presentation</vt:lpstr>
      <vt:lpstr>PowerPoint Presentation</vt:lpstr>
      <vt:lpstr>PowerPoint Presentation</vt:lpstr>
      <vt:lpstr>PowerPoint Presentation</vt:lpstr>
      <vt:lpstr>Habit 3</vt:lpstr>
      <vt:lpstr>PowerPoint Presentation</vt:lpstr>
      <vt:lpstr>PowerPoint Presentation</vt:lpstr>
      <vt:lpstr>PowerPoint Presentation</vt:lpstr>
      <vt:lpstr>PowerPoint Presentation</vt:lpstr>
      <vt:lpstr>Habit 4</vt:lpstr>
      <vt:lpstr>PowerPoint Presentation</vt:lpstr>
      <vt:lpstr>PowerPoint Presentation</vt:lpstr>
      <vt:lpstr>PowerPoint Presentation</vt:lpstr>
      <vt:lpstr>PowerPoint Presentation</vt:lpstr>
      <vt:lpstr>Habit 5</vt:lpstr>
      <vt:lpstr>PowerPoint Presentation</vt:lpstr>
      <vt:lpstr>PowerPoint Presentation</vt:lpstr>
      <vt:lpstr>PowerPoint Presentation</vt:lpstr>
      <vt:lpstr>PowerPoint Presentation</vt:lpstr>
      <vt:lpstr>Habit 6</vt:lpstr>
      <vt:lpstr>PowerPoint Presentation</vt:lpstr>
      <vt:lpstr>PowerPoint Presentation</vt:lpstr>
      <vt:lpstr>PowerPoint Presentation</vt:lpstr>
      <vt:lpstr>Habit 7</vt:lpstr>
      <vt:lpstr>7 Principles Upon which the 7 Habits are Based</vt:lpstr>
      <vt:lpstr>7 Principles Upon which the 7 Habits are Based</vt:lpstr>
      <vt:lpstr>7 Principles Upon which the 7 Habits are Based</vt:lpstr>
      <vt:lpstr>7 Principles Upon which the 7 Habits are Based</vt:lpstr>
      <vt:lpstr>4 Unique Human Endowments</vt:lpstr>
      <vt:lpstr>4 Unique Human Endowments</vt:lpstr>
      <vt:lpstr>4 Unique Human Endowments</vt:lpstr>
      <vt:lpstr>4 Unique Human Endowments</vt:lpstr>
      <vt:lpstr>Paradigm Shift</vt:lpstr>
      <vt:lpstr>PowerPoint Presentation</vt:lpstr>
      <vt:lpstr>Personal Immune System</vt:lpstr>
    </vt:vector>
  </TitlesOfParts>
  <Company>exevo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Habits of Highly Effective People</dc:title>
  <dc:creator>singhsac</dc:creator>
  <cp:lastModifiedBy>Wang, Hui (DS CDC - IPG Supplies IT)</cp:lastModifiedBy>
  <cp:revision>28</cp:revision>
  <dcterms:created xsi:type="dcterms:W3CDTF">2013-01-30T10:47:01Z</dcterms:created>
  <dcterms:modified xsi:type="dcterms:W3CDTF">2015-05-27T11:20:35Z</dcterms:modified>
</cp:coreProperties>
</file>