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 roundtripDataSignature="AMtx7mjACxEo6CDehF3xl1/KfVKzJX5i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uncatcherstudio.com/block-poster/"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u="sng">
                <a:solidFill>
                  <a:schemeClr val="hlink"/>
                </a:solidFill>
                <a:hlinkClick r:id="rId2"/>
              </a:rPr>
              <a:t>https://suncatcherstudio.com/block-poster/</a:t>
            </a:r>
            <a:endParaRPr/>
          </a:p>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0"/>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3887391" y="987426"/>
            <a:ext cx="4629150" cy="4873625"/>
          </a:xfrm>
          <a:prstGeom prst="rect">
            <a:avLst/>
          </a:prstGeom>
          <a:noFill/>
          <a:ln>
            <a:noFill/>
          </a:ln>
        </p:spPr>
      </p:sp>
      <p:sp>
        <p:nvSpPr>
          <p:cNvPr id="68" name="Google Shape;68;p11"/>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hyperlink" Target="mailto:honghao_zhen@stanford.edu" TargetMode="External"/><Relationship Id="rId10" Type="http://schemas.openxmlformats.org/officeDocument/2006/relationships/hyperlink" Target="mailto:alainasl@stanford.edu" TargetMode="External"/><Relationship Id="rId13" Type="http://schemas.openxmlformats.org/officeDocument/2006/relationships/image" Target="../media/image1.png"/><Relationship Id="rId12" Type="http://schemas.openxmlformats.org/officeDocument/2006/relationships/hyperlink" Target="mailto:amrit2@stanford.edu"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3.jpg"/><Relationship Id="rId14" Type="http://schemas.openxmlformats.org/officeDocument/2006/relationships/image" Target="../media/image5.png"/><Relationship Id="rId5" Type="http://schemas.openxmlformats.org/officeDocument/2006/relationships/hyperlink" Target="https://arxiv.org/abs/1409.4842" TargetMode="Externa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
          <p:cNvPicPr preferRelativeResize="0"/>
          <p:nvPr/>
        </p:nvPicPr>
        <p:blipFill>
          <a:blip r:embed="rId3">
            <a:alphaModFix/>
          </a:blip>
          <a:stretch>
            <a:fillRect/>
          </a:stretch>
        </p:blipFill>
        <p:spPr>
          <a:xfrm>
            <a:off x="137156" y="5772374"/>
            <a:ext cx="2610181" cy="585000"/>
          </a:xfrm>
          <a:prstGeom prst="rect">
            <a:avLst/>
          </a:prstGeom>
          <a:noFill/>
          <a:ln>
            <a:noFill/>
          </a:ln>
        </p:spPr>
      </p:pic>
      <p:sp>
        <p:nvSpPr>
          <p:cNvPr id="90" name="Google Shape;90;p1"/>
          <p:cNvSpPr/>
          <p:nvPr/>
        </p:nvSpPr>
        <p:spPr>
          <a:xfrm>
            <a:off x="126525" y="4442073"/>
            <a:ext cx="4243200" cy="1294500"/>
          </a:xfrm>
          <a:prstGeom prst="roundRect">
            <a:avLst>
              <a:gd fmla="val 16667" name="adj"/>
            </a:avLst>
          </a:prstGeom>
          <a:solidFill>
            <a:srgbClr val="F4CC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 name="Google Shape;91;p1"/>
          <p:cNvSpPr/>
          <p:nvPr/>
        </p:nvSpPr>
        <p:spPr>
          <a:xfrm>
            <a:off x="4705850" y="5466354"/>
            <a:ext cx="4243200" cy="775200"/>
          </a:xfrm>
          <a:prstGeom prst="roundRect">
            <a:avLst>
              <a:gd fmla="val 16667" name="adj"/>
            </a:avLst>
          </a:prstGeom>
          <a:solidFill>
            <a:srgbClr val="F4CC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 name="Google Shape;92;p1"/>
          <p:cNvSpPr/>
          <p:nvPr/>
        </p:nvSpPr>
        <p:spPr>
          <a:xfrm>
            <a:off x="134300" y="1130373"/>
            <a:ext cx="4269600" cy="1200600"/>
          </a:xfrm>
          <a:prstGeom prst="roundRect">
            <a:avLst>
              <a:gd fmla="val 16667" name="adj"/>
            </a:avLst>
          </a:prstGeom>
          <a:solidFill>
            <a:srgbClr val="F4CC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 name="Google Shape;93;p1"/>
          <p:cNvSpPr/>
          <p:nvPr/>
        </p:nvSpPr>
        <p:spPr>
          <a:xfrm>
            <a:off x="99247" y="82391"/>
            <a:ext cx="8945506" cy="859056"/>
          </a:xfrm>
          <a:prstGeom prst="roundRect">
            <a:avLst>
              <a:gd fmla="val 16667" name="adj"/>
            </a:avLst>
          </a:prstGeom>
          <a:noFill/>
          <a:ln cap="flat" cmpd="sng" w="28575">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 name="Google Shape;94;p1"/>
          <p:cNvSpPr/>
          <p:nvPr/>
        </p:nvSpPr>
        <p:spPr>
          <a:xfrm>
            <a:off x="152053" y="982349"/>
            <a:ext cx="4263989" cy="307776"/>
          </a:xfrm>
          <a:prstGeom prst="roundRect">
            <a:avLst>
              <a:gd fmla="val 16667" name="adj"/>
            </a:avLst>
          </a:prstGeom>
          <a:solidFill>
            <a:srgbClr val="85200C"/>
          </a:solidFill>
          <a:ln cap="flat" cmpd="sng" w="1905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 name="Google Shape;95;p1"/>
          <p:cNvSpPr txBox="1"/>
          <p:nvPr/>
        </p:nvSpPr>
        <p:spPr>
          <a:xfrm>
            <a:off x="739824" y="182459"/>
            <a:ext cx="81195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900"/>
              <a:buFont typeface="Arial"/>
              <a:buNone/>
            </a:pPr>
            <a:r>
              <a:rPr b="1" lang="en-US" sz="1600">
                <a:solidFill>
                  <a:schemeClr val="dk1"/>
                </a:solidFill>
                <a:highlight>
                  <a:srgbClr val="FFFFFF"/>
                </a:highlight>
              </a:rPr>
              <a:t>Deep Learning to Automate Diagnosis of Diabetic Retinopathy</a:t>
            </a:r>
            <a:endParaRPr b="1" i="0" sz="1400" u="none" cap="none" strike="noStrike">
              <a:solidFill>
                <a:srgbClr val="000000"/>
              </a:solidFill>
            </a:endParaRPr>
          </a:p>
        </p:txBody>
      </p:sp>
      <p:sp>
        <p:nvSpPr>
          <p:cNvPr id="96" name="Google Shape;96;p1"/>
          <p:cNvSpPr txBox="1"/>
          <p:nvPr/>
        </p:nvSpPr>
        <p:spPr>
          <a:xfrm>
            <a:off x="152097" y="985642"/>
            <a:ext cx="42639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Background and</a:t>
            </a:r>
            <a:r>
              <a:rPr lang="en-US">
                <a:solidFill>
                  <a:schemeClr val="lt1"/>
                </a:solidFill>
                <a:latin typeface="Calibri"/>
                <a:ea typeface="Calibri"/>
                <a:cs typeface="Calibri"/>
                <a:sym typeface="Calibri"/>
              </a:rPr>
              <a:t> Significance</a:t>
            </a:r>
            <a:endParaRPr b="0" i="0" sz="1400" u="none" cap="none" strike="noStrike">
              <a:solidFill>
                <a:srgbClr val="000000"/>
              </a:solidFill>
              <a:latin typeface="Arial"/>
              <a:ea typeface="Arial"/>
              <a:cs typeface="Arial"/>
              <a:sym typeface="Arial"/>
            </a:endParaRPr>
          </a:p>
        </p:txBody>
      </p:sp>
      <p:sp>
        <p:nvSpPr>
          <p:cNvPr id="97" name="Google Shape;97;p1"/>
          <p:cNvSpPr txBox="1"/>
          <p:nvPr/>
        </p:nvSpPr>
        <p:spPr>
          <a:xfrm>
            <a:off x="100075" y="1270050"/>
            <a:ext cx="4323600" cy="1200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900"/>
              <a:buFont typeface="Arial"/>
              <a:buNone/>
            </a:pPr>
            <a:r>
              <a:rPr lang="en-US" sz="800">
                <a:latin typeface="Calibri"/>
                <a:ea typeface="Calibri"/>
                <a:cs typeface="Calibri"/>
                <a:sym typeface="Calibri"/>
              </a:rPr>
              <a:t>Diabetic retinopathy (DR) is a common and  dangerous complication of diabetes, with approximately 1 in 3 diabetes patients contracting DR during  their lifetime. DR and the damage caused by it is permanent, but treatment can help to maintain one’s vision and prevent further vision loss. Thus, early detection and treatment is imperative to those suffering from diabetic retinopathy. The current screening process for DR is rather inaccessible and time-consuming; it requires a well-trained, licensed </a:t>
            </a:r>
            <a:r>
              <a:rPr lang="en-US" sz="800">
                <a:latin typeface="Calibri"/>
                <a:ea typeface="Calibri"/>
                <a:cs typeface="Calibri"/>
                <a:sym typeface="Calibri"/>
              </a:rPr>
              <a:t>ophthalmologist</a:t>
            </a:r>
            <a:r>
              <a:rPr lang="en-US" sz="800">
                <a:latin typeface="Calibri"/>
                <a:ea typeface="Calibri"/>
                <a:cs typeface="Calibri"/>
                <a:sym typeface="Calibri"/>
              </a:rPr>
              <a:t>, costs hundreds of dollars out of pocket, and is prone to misdiagnosis. </a:t>
            </a:r>
            <a:r>
              <a:rPr lang="en-US" sz="800">
                <a:solidFill>
                  <a:schemeClr val="dk1"/>
                </a:solidFill>
                <a:latin typeface="Calibri"/>
                <a:ea typeface="Calibri"/>
                <a:cs typeface="Calibri"/>
                <a:sym typeface="Calibri"/>
              </a:rPr>
              <a:t>We will take an input of an eye with ranging severity of diabetic retinopathy and will output the predicted diagnosis.</a:t>
            </a:r>
            <a:endParaRPr i="0" sz="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900"/>
              <a:buFont typeface="Arial"/>
              <a:buNone/>
            </a:pPr>
            <a:r>
              <a:t/>
            </a:r>
            <a:endParaRPr i="0" sz="800" u="none" cap="none" strike="noStrike">
              <a:solidFill>
                <a:schemeClr val="dk1"/>
              </a:solidFill>
              <a:latin typeface="Calibri"/>
              <a:ea typeface="Calibri"/>
              <a:cs typeface="Calibri"/>
              <a:sym typeface="Calibri"/>
            </a:endParaRPr>
          </a:p>
        </p:txBody>
      </p:sp>
      <p:pic>
        <p:nvPicPr>
          <p:cNvPr id="98" name="Google Shape;98;p1"/>
          <p:cNvPicPr preferRelativeResize="0"/>
          <p:nvPr/>
        </p:nvPicPr>
        <p:blipFill rotWithShape="1">
          <a:blip r:embed="rId4">
            <a:alphaModFix/>
          </a:blip>
          <a:srcRect b="0" l="0" r="0" t="0"/>
          <a:stretch/>
        </p:blipFill>
        <p:spPr>
          <a:xfrm>
            <a:off x="413908" y="163453"/>
            <a:ext cx="667374" cy="667374"/>
          </a:xfrm>
          <a:prstGeom prst="rect">
            <a:avLst/>
          </a:prstGeom>
          <a:noFill/>
          <a:ln>
            <a:noFill/>
          </a:ln>
        </p:spPr>
      </p:pic>
      <p:sp>
        <p:nvSpPr>
          <p:cNvPr id="99" name="Google Shape;99;p1"/>
          <p:cNvSpPr txBox="1"/>
          <p:nvPr/>
        </p:nvSpPr>
        <p:spPr>
          <a:xfrm>
            <a:off x="4663317" y="6212340"/>
            <a:ext cx="35688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1" i="0" lang="en-US" sz="800" u="none" cap="none" strike="noStrike">
                <a:solidFill>
                  <a:schemeClr val="dk1"/>
                </a:solidFill>
                <a:latin typeface="Calibri"/>
                <a:ea typeface="Calibri"/>
                <a:cs typeface="Calibri"/>
                <a:sym typeface="Calibri"/>
              </a:rPr>
              <a:t>References</a:t>
            </a:r>
            <a:endParaRPr b="0" i="0" sz="1400" u="none" cap="none" strike="noStrike">
              <a:solidFill>
                <a:srgbClr val="000000"/>
              </a:solidFill>
              <a:latin typeface="Arial"/>
              <a:ea typeface="Arial"/>
              <a:cs typeface="Arial"/>
              <a:sym typeface="Arial"/>
            </a:endParaRPr>
          </a:p>
        </p:txBody>
      </p:sp>
      <p:sp>
        <p:nvSpPr>
          <p:cNvPr id="100" name="Google Shape;100;p1"/>
          <p:cNvSpPr txBox="1"/>
          <p:nvPr/>
        </p:nvSpPr>
        <p:spPr>
          <a:xfrm>
            <a:off x="3100887" y="376693"/>
            <a:ext cx="3397200" cy="292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alibri"/>
                <a:ea typeface="Calibri"/>
                <a:cs typeface="Calibri"/>
                <a:sym typeface="Calibri"/>
              </a:rPr>
              <a:t>Alaina Lim, </a:t>
            </a:r>
            <a:r>
              <a:rPr lang="en-US" sz="1150">
                <a:solidFill>
                  <a:schemeClr val="dk1"/>
                </a:solidFill>
                <a:highlight>
                  <a:srgbClr val="FFFFFF"/>
                </a:highlight>
              </a:rPr>
              <a:t>Amrit Singh, Honghao Zhen</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4709163" y="5427613"/>
            <a:ext cx="4246500" cy="307800"/>
          </a:xfrm>
          <a:prstGeom prst="roundRect">
            <a:avLst>
              <a:gd fmla="val 16667" name="adj"/>
            </a:avLst>
          </a:prstGeom>
          <a:solidFill>
            <a:srgbClr val="85200C"/>
          </a:solidFill>
          <a:ln cap="flat" cmpd="sng" w="1905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 name="Google Shape;102;p1"/>
          <p:cNvSpPr txBox="1"/>
          <p:nvPr/>
        </p:nvSpPr>
        <p:spPr>
          <a:xfrm>
            <a:off x="4735237" y="5427638"/>
            <a:ext cx="41844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lang="en-US">
                <a:solidFill>
                  <a:schemeClr val="lt1"/>
                </a:solidFill>
                <a:latin typeface="Calibri"/>
                <a:ea typeface="Calibri"/>
                <a:cs typeface="Calibri"/>
                <a:sym typeface="Calibri"/>
              </a:rPr>
              <a:t>Next Steps</a:t>
            </a:r>
            <a:endParaRPr b="0" i="0" sz="1400" u="none" cap="none" strike="noStrike">
              <a:solidFill>
                <a:srgbClr val="000000"/>
              </a:solidFill>
              <a:latin typeface="Arial"/>
              <a:ea typeface="Arial"/>
              <a:cs typeface="Arial"/>
              <a:sym typeface="Arial"/>
            </a:endParaRPr>
          </a:p>
        </p:txBody>
      </p:sp>
      <p:sp>
        <p:nvSpPr>
          <p:cNvPr id="103" name="Google Shape;103;p1"/>
          <p:cNvSpPr txBox="1"/>
          <p:nvPr/>
        </p:nvSpPr>
        <p:spPr>
          <a:xfrm>
            <a:off x="2676223" y="729621"/>
            <a:ext cx="4246500" cy="192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50"/>
              <a:buFont typeface="Arial"/>
              <a:buNone/>
            </a:pPr>
            <a:r>
              <a:rPr lang="en-US" sz="650">
                <a:solidFill>
                  <a:schemeClr val="dk1"/>
                </a:solidFill>
                <a:latin typeface="Calibri"/>
                <a:ea typeface="Calibri"/>
                <a:cs typeface="Calibri"/>
                <a:sym typeface="Calibri"/>
              </a:rPr>
              <a:t>Stanford University Department of Computer Science, Stanford University Department of Mechanical Engineering</a:t>
            </a:r>
            <a:endParaRPr b="0" i="0" sz="1400" u="none" cap="none" strike="noStrike">
              <a:solidFill>
                <a:srgbClr val="000000"/>
              </a:solidFill>
              <a:latin typeface="Arial"/>
              <a:ea typeface="Arial"/>
              <a:cs typeface="Arial"/>
              <a:sym typeface="Arial"/>
            </a:endParaRPr>
          </a:p>
        </p:txBody>
      </p:sp>
      <p:sp>
        <p:nvSpPr>
          <p:cNvPr id="104" name="Google Shape;104;p1"/>
          <p:cNvSpPr txBox="1"/>
          <p:nvPr/>
        </p:nvSpPr>
        <p:spPr>
          <a:xfrm>
            <a:off x="4679475" y="6323205"/>
            <a:ext cx="4259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00"/>
              <a:buFont typeface="Arial"/>
              <a:buNone/>
            </a:pPr>
            <a:r>
              <a:rPr lang="en-US" sz="400">
                <a:solidFill>
                  <a:schemeClr val="dk1"/>
                </a:solidFill>
                <a:latin typeface="Calibri"/>
                <a:ea typeface="Calibri"/>
                <a:cs typeface="Calibri"/>
                <a:sym typeface="Calibri"/>
              </a:rPr>
              <a:t>[1] He, Kaiming et al. (2015). “Deep Residual Learning for Image Recognition”. In:doi:10.48550/ARXIV.1512.03385.url:https://arxiv.org/abs/1512.03385.</a:t>
            </a:r>
            <a:endParaRPr sz="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500"/>
              <a:buFont typeface="Arial"/>
              <a:buNone/>
            </a:pPr>
            <a:r>
              <a:rPr lang="en-US" sz="400">
                <a:solidFill>
                  <a:schemeClr val="dk1"/>
                </a:solidFill>
                <a:latin typeface="Calibri"/>
                <a:ea typeface="Calibri"/>
                <a:cs typeface="Calibri"/>
                <a:sym typeface="Calibri"/>
              </a:rPr>
              <a:t>[2]National Eye Institute (2022). “Diabetic Retinopathy”. In: National Institute of Health. url :https://www.nei.nih.gov/learn-about-eye-health/eye-conditions-and-diseases/diabetic-retinopathy</a:t>
            </a:r>
            <a:endParaRPr sz="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500"/>
              <a:buFont typeface="Arial"/>
              <a:buNone/>
            </a:pPr>
            <a:r>
              <a:rPr lang="en-US" sz="400">
                <a:solidFill>
                  <a:schemeClr val="dk1"/>
                </a:solidFill>
                <a:latin typeface="Calibri"/>
                <a:ea typeface="Calibri"/>
                <a:cs typeface="Calibri"/>
                <a:sym typeface="Calibri"/>
              </a:rPr>
              <a:t>[3] Szegedy, Christian et al. (2014). “Going Deeper with Convolutions”. In:doi:10 . 48550 / ARXIV . 1409 . 4842.url:</a:t>
            </a:r>
            <a:r>
              <a:rPr lang="en-US" sz="400" u="sng">
                <a:solidFill>
                  <a:schemeClr val="hlink"/>
                </a:solidFill>
                <a:latin typeface="Calibri"/>
                <a:ea typeface="Calibri"/>
                <a:cs typeface="Calibri"/>
                <a:sym typeface="Calibri"/>
                <a:hlinkClick r:id="rId5"/>
              </a:rPr>
              <a:t>https://arxiv.org/abs/1409.4842</a:t>
            </a:r>
            <a:r>
              <a:rPr lang="en-US" sz="400">
                <a:solidFill>
                  <a:schemeClr val="dk1"/>
                </a:solidFill>
                <a:latin typeface="Calibri"/>
                <a:ea typeface="Calibri"/>
                <a:cs typeface="Calibri"/>
                <a:sym typeface="Calibri"/>
              </a:rPr>
              <a:t>.</a:t>
            </a:r>
            <a:endParaRPr sz="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500"/>
              <a:buFont typeface="Arial"/>
              <a:buNone/>
            </a:pPr>
            <a:r>
              <a:rPr lang="en-US" sz="400">
                <a:solidFill>
                  <a:schemeClr val="dk1"/>
                </a:solidFill>
                <a:latin typeface="Calibri"/>
                <a:ea typeface="Calibri"/>
                <a:cs typeface="Calibri"/>
                <a:sym typeface="Calibri"/>
              </a:rPr>
              <a:t>[4] Simonyan, Karen, Andrew Zisserman (2014). “Very Deep Convolutional Networks for Large-Scale Image Recognition”.In:2019 Amity International Conference on Artificial Intelligence (AICAI).url: https://doi.org/10.48550/arXiv.1409.1556.</a:t>
            </a:r>
            <a:endParaRPr sz="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500"/>
              <a:buFont typeface="Arial"/>
              <a:buNone/>
            </a:pPr>
            <a:r>
              <a:t/>
            </a:r>
            <a:endParaRPr sz="400">
              <a:solidFill>
                <a:schemeClr val="dk1"/>
              </a:solidFill>
              <a:latin typeface="Calibri"/>
              <a:ea typeface="Calibri"/>
              <a:cs typeface="Calibri"/>
              <a:sym typeface="Calibri"/>
            </a:endParaRPr>
          </a:p>
        </p:txBody>
      </p:sp>
      <p:sp>
        <p:nvSpPr>
          <p:cNvPr id="105" name="Google Shape;105;p1"/>
          <p:cNvSpPr txBox="1"/>
          <p:nvPr/>
        </p:nvSpPr>
        <p:spPr>
          <a:xfrm>
            <a:off x="0" y="2302275"/>
            <a:ext cx="11694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
              <a:buFont typeface="Arial"/>
              <a:buNone/>
            </a:pPr>
            <a:r>
              <a:rPr b="1" i="0" lang="en-US" sz="600" u="none" cap="none" strike="noStrike">
                <a:solidFill>
                  <a:schemeClr val="dk1"/>
                </a:solidFill>
                <a:latin typeface="Calibri"/>
                <a:ea typeface="Calibri"/>
                <a:cs typeface="Calibri"/>
                <a:sym typeface="Calibri"/>
              </a:rPr>
              <a:t>FIG 1 </a:t>
            </a:r>
            <a:r>
              <a:rPr lang="en-US" sz="600">
                <a:solidFill>
                  <a:schemeClr val="dk1"/>
                </a:solidFill>
                <a:latin typeface="Calibri"/>
                <a:ea typeface="Calibri"/>
                <a:cs typeface="Calibri"/>
                <a:sym typeface="Calibri"/>
              </a:rPr>
              <a:t>(A) Class 0 original image (B) Class 4 original image </a:t>
            </a:r>
            <a:r>
              <a:rPr lang="en-US" sz="600">
                <a:solidFill>
                  <a:schemeClr val="dk1"/>
                </a:solidFill>
                <a:latin typeface="Calibri"/>
                <a:ea typeface="Calibri"/>
                <a:cs typeface="Calibri"/>
                <a:sym typeface="Calibri"/>
              </a:rPr>
              <a:t>(C) Class 0 image after Fourier transform (D) Class 4 image after Fourier transform. Nodules and lesions on the reina are accentuated in the Class 4 transformed image.</a:t>
            </a:r>
            <a:endParaRPr b="1" i="0" sz="600" u="none" cap="none" strike="noStrike">
              <a:solidFill>
                <a:schemeClr val="dk1"/>
              </a:solidFill>
              <a:latin typeface="Calibri"/>
              <a:ea typeface="Calibri"/>
              <a:cs typeface="Calibri"/>
              <a:sym typeface="Calibri"/>
            </a:endParaRPr>
          </a:p>
        </p:txBody>
      </p:sp>
      <p:pic>
        <p:nvPicPr>
          <p:cNvPr id="106" name="Google Shape;106;p1"/>
          <p:cNvPicPr preferRelativeResize="0"/>
          <p:nvPr/>
        </p:nvPicPr>
        <p:blipFill>
          <a:blip r:embed="rId6">
            <a:alphaModFix/>
          </a:blip>
          <a:stretch>
            <a:fillRect/>
          </a:stretch>
        </p:blipFill>
        <p:spPr>
          <a:xfrm>
            <a:off x="1081275" y="2347137"/>
            <a:ext cx="3322358" cy="716075"/>
          </a:xfrm>
          <a:prstGeom prst="rect">
            <a:avLst/>
          </a:prstGeom>
          <a:noFill/>
          <a:ln>
            <a:noFill/>
          </a:ln>
        </p:spPr>
      </p:pic>
      <p:sp>
        <p:nvSpPr>
          <p:cNvPr id="107" name="Google Shape;107;p1"/>
          <p:cNvSpPr txBox="1"/>
          <p:nvPr/>
        </p:nvSpPr>
        <p:spPr>
          <a:xfrm>
            <a:off x="103650" y="4607550"/>
            <a:ext cx="4297500" cy="1169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800">
                <a:latin typeface="Calibri"/>
                <a:ea typeface="Calibri"/>
                <a:cs typeface="Calibri"/>
                <a:sym typeface="Calibri"/>
              </a:rPr>
              <a:t>A convolutional Neural Network is the most suitable classification tool due to its flexibility and ability to capture high degrees of variance. We implemented 3 renown architectures: </a:t>
            </a:r>
            <a:endParaRPr sz="800">
              <a:latin typeface="Calibri"/>
              <a:ea typeface="Calibri"/>
              <a:cs typeface="Calibri"/>
              <a:sym typeface="Calibri"/>
            </a:endParaRPr>
          </a:p>
          <a:p>
            <a:pPr indent="0" lvl="0" marL="0" rtl="0" algn="just">
              <a:spcBef>
                <a:spcPts val="0"/>
              </a:spcBef>
              <a:spcAft>
                <a:spcPts val="0"/>
              </a:spcAft>
              <a:buNone/>
            </a:pPr>
            <a:r>
              <a:rPr b="1" lang="en-US" sz="800" u="sng">
                <a:latin typeface="Calibri"/>
                <a:ea typeface="Calibri"/>
                <a:cs typeface="Calibri"/>
                <a:sym typeface="Calibri"/>
              </a:rPr>
              <a:t>VGG-16</a:t>
            </a:r>
            <a:r>
              <a:rPr lang="en-US" sz="800">
                <a:latin typeface="Calibri"/>
                <a:ea typeface="Calibri"/>
                <a:cs typeface="Calibri"/>
                <a:sym typeface="Calibri"/>
              </a:rPr>
              <a:t>: Introduced by Oxford’s Visual Geometry Group in 2014, VGG improves upon AlexNet with its increase in the number of kernel-sized filters</a:t>
            </a:r>
            <a:endParaRPr sz="800">
              <a:latin typeface="Calibri"/>
              <a:ea typeface="Calibri"/>
              <a:cs typeface="Calibri"/>
              <a:sym typeface="Calibri"/>
            </a:endParaRPr>
          </a:p>
          <a:p>
            <a:pPr indent="0" lvl="0" marL="0" rtl="0" algn="just">
              <a:spcBef>
                <a:spcPts val="0"/>
              </a:spcBef>
              <a:spcAft>
                <a:spcPts val="0"/>
              </a:spcAft>
              <a:buNone/>
            </a:pPr>
            <a:r>
              <a:rPr b="1" lang="en-US" sz="800" u="sng">
                <a:latin typeface="Calibri"/>
                <a:ea typeface="Calibri"/>
                <a:cs typeface="Calibri"/>
                <a:sym typeface="Calibri"/>
              </a:rPr>
              <a:t>GoogleNet</a:t>
            </a:r>
            <a:r>
              <a:rPr lang="en-US" sz="800">
                <a:latin typeface="Calibri"/>
                <a:ea typeface="Calibri"/>
                <a:cs typeface="Calibri"/>
                <a:sym typeface="Calibri"/>
              </a:rPr>
              <a:t>: Developed by Google in 2014, GoogleNet uses 1x1 convolutions to minimize the number of parameters and increase depth as well as </a:t>
            </a:r>
            <a:r>
              <a:rPr lang="en-US" sz="800">
                <a:latin typeface="Calibri"/>
                <a:ea typeface="Calibri"/>
                <a:cs typeface="Calibri"/>
                <a:sym typeface="Calibri"/>
              </a:rPr>
              <a:t>inception</a:t>
            </a:r>
            <a:r>
              <a:rPr lang="en-US" sz="800">
                <a:latin typeface="Calibri"/>
                <a:ea typeface="Calibri"/>
                <a:cs typeface="Calibri"/>
                <a:sym typeface="Calibri"/>
              </a:rPr>
              <a:t> modules.</a:t>
            </a:r>
            <a:endParaRPr sz="800">
              <a:latin typeface="Calibri"/>
              <a:ea typeface="Calibri"/>
              <a:cs typeface="Calibri"/>
              <a:sym typeface="Calibri"/>
            </a:endParaRPr>
          </a:p>
          <a:p>
            <a:pPr indent="0" lvl="0" marL="0" rtl="0" algn="just">
              <a:spcBef>
                <a:spcPts val="0"/>
              </a:spcBef>
              <a:spcAft>
                <a:spcPts val="0"/>
              </a:spcAft>
              <a:buNone/>
            </a:pPr>
            <a:r>
              <a:rPr b="1" lang="en-US" sz="800" u="sng">
                <a:latin typeface="Calibri"/>
                <a:ea typeface="Calibri"/>
                <a:cs typeface="Calibri"/>
                <a:sym typeface="Calibri"/>
              </a:rPr>
              <a:t>ResNet-50</a:t>
            </a:r>
            <a:r>
              <a:rPr lang="en-US" sz="800">
                <a:latin typeface="Calibri"/>
                <a:ea typeface="Calibri"/>
                <a:cs typeface="Calibri"/>
                <a:sym typeface="Calibri"/>
              </a:rPr>
              <a:t>: Proposed by Microsoft Research in 2015, skip connections connect layers to other layers further in architecture, skipping some layers creating residual blocks. </a:t>
            </a:r>
            <a:endParaRPr sz="800">
              <a:latin typeface="Calibri"/>
              <a:ea typeface="Calibri"/>
              <a:cs typeface="Calibri"/>
              <a:sym typeface="Calibri"/>
            </a:endParaRPr>
          </a:p>
        </p:txBody>
      </p:sp>
      <p:sp>
        <p:nvSpPr>
          <p:cNvPr id="108" name="Google Shape;108;p1"/>
          <p:cNvSpPr txBox="1"/>
          <p:nvPr/>
        </p:nvSpPr>
        <p:spPr>
          <a:xfrm>
            <a:off x="3176638" y="6406250"/>
            <a:ext cx="1074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
              <a:buFont typeface="Arial"/>
              <a:buNone/>
            </a:pPr>
            <a:r>
              <a:rPr b="1" i="0" lang="en-US" sz="600" u="none" cap="none" strike="noStrike">
                <a:solidFill>
                  <a:schemeClr val="dk1"/>
                </a:solidFill>
                <a:latin typeface="Calibri"/>
                <a:ea typeface="Calibri"/>
                <a:cs typeface="Calibri"/>
                <a:sym typeface="Calibri"/>
              </a:rPr>
              <a:t>FIG </a:t>
            </a:r>
            <a:r>
              <a:rPr b="1" lang="en-US" sz="600">
                <a:solidFill>
                  <a:schemeClr val="dk1"/>
                </a:solidFill>
                <a:latin typeface="Calibri"/>
                <a:ea typeface="Calibri"/>
                <a:cs typeface="Calibri"/>
                <a:sym typeface="Calibri"/>
              </a:rPr>
              <a:t>2</a:t>
            </a:r>
            <a:r>
              <a:rPr b="1" i="0" lang="en-US" sz="600" u="none" cap="none" strike="noStrike">
                <a:solidFill>
                  <a:schemeClr val="dk1"/>
                </a:solidFill>
                <a:latin typeface="Calibri"/>
                <a:ea typeface="Calibri"/>
                <a:cs typeface="Calibri"/>
                <a:sym typeface="Calibri"/>
              </a:rPr>
              <a:t> </a:t>
            </a:r>
            <a:r>
              <a:rPr lang="en-US" sz="600">
                <a:solidFill>
                  <a:schemeClr val="dk1"/>
                </a:solidFill>
                <a:latin typeface="Calibri"/>
                <a:ea typeface="Calibri"/>
                <a:cs typeface="Calibri"/>
                <a:sym typeface="Calibri"/>
              </a:rPr>
              <a:t>Overview of VGG (a)[4], GoogleNet (b)[3], and ResNet (c)[1] architectures</a:t>
            </a:r>
            <a:endParaRPr b="1" i="0" sz="600" u="none" cap="none" strike="noStrike">
              <a:solidFill>
                <a:schemeClr val="dk1"/>
              </a:solidFill>
              <a:latin typeface="Calibri"/>
              <a:ea typeface="Calibri"/>
              <a:cs typeface="Calibri"/>
              <a:sym typeface="Calibri"/>
            </a:endParaRPr>
          </a:p>
        </p:txBody>
      </p:sp>
      <p:sp>
        <p:nvSpPr>
          <p:cNvPr id="109" name="Google Shape;109;p1"/>
          <p:cNvSpPr txBox="1"/>
          <p:nvPr/>
        </p:nvSpPr>
        <p:spPr>
          <a:xfrm>
            <a:off x="99250" y="6262650"/>
            <a:ext cx="307200" cy="20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
              <a:buFont typeface="Arial"/>
              <a:buNone/>
            </a:pPr>
            <a:r>
              <a:rPr b="1" lang="en-US" sz="700">
                <a:solidFill>
                  <a:schemeClr val="dk1"/>
                </a:solidFill>
                <a:latin typeface="Calibri"/>
                <a:ea typeface="Calibri"/>
                <a:cs typeface="Calibri"/>
                <a:sym typeface="Calibri"/>
              </a:rPr>
              <a:t>2c</a:t>
            </a:r>
            <a:endParaRPr b="0" i="0" sz="1400" u="none" cap="none" strike="noStrike">
              <a:solidFill>
                <a:srgbClr val="000000"/>
              </a:solidFill>
              <a:latin typeface="Arial"/>
              <a:ea typeface="Arial"/>
              <a:cs typeface="Arial"/>
              <a:sym typeface="Arial"/>
            </a:endParaRPr>
          </a:p>
        </p:txBody>
      </p:sp>
      <p:sp>
        <p:nvSpPr>
          <p:cNvPr id="110" name="Google Shape;110;p1"/>
          <p:cNvSpPr txBox="1"/>
          <p:nvPr/>
        </p:nvSpPr>
        <p:spPr>
          <a:xfrm>
            <a:off x="4713500" y="5661125"/>
            <a:ext cx="4243200" cy="677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800">
                <a:latin typeface="Calibri"/>
                <a:ea typeface="Calibri"/>
                <a:cs typeface="Calibri"/>
                <a:sym typeface="Calibri"/>
              </a:rPr>
              <a:t>There is much more to improve on in terms of DR diagnosis; we would be interested in implementing newer, more advanced architectures such as Inception V-3 that could possibly learn the features of DR better. In addition, we want to augment the data more and further refine the Fourier transformed images for a wider training set of data.</a:t>
            </a:r>
            <a:endParaRPr sz="800">
              <a:latin typeface="Calibri"/>
              <a:ea typeface="Calibri"/>
              <a:cs typeface="Calibri"/>
              <a:sym typeface="Calibri"/>
            </a:endParaRPr>
          </a:p>
        </p:txBody>
      </p:sp>
      <p:sp>
        <p:nvSpPr>
          <p:cNvPr id="111" name="Google Shape;111;p1"/>
          <p:cNvSpPr/>
          <p:nvPr/>
        </p:nvSpPr>
        <p:spPr>
          <a:xfrm>
            <a:off x="4668600" y="1133674"/>
            <a:ext cx="4269600" cy="716100"/>
          </a:xfrm>
          <a:prstGeom prst="roundRect">
            <a:avLst>
              <a:gd fmla="val 16667" name="adj"/>
            </a:avLst>
          </a:prstGeom>
          <a:solidFill>
            <a:srgbClr val="F4CC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2" name="Google Shape;112;p1"/>
          <p:cNvSpPr/>
          <p:nvPr/>
        </p:nvSpPr>
        <p:spPr>
          <a:xfrm>
            <a:off x="4686353" y="985649"/>
            <a:ext cx="4263900" cy="307800"/>
          </a:xfrm>
          <a:prstGeom prst="roundRect">
            <a:avLst>
              <a:gd fmla="val 16667" name="adj"/>
            </a:avLst>
          </a:prstGeom>
          <a:solidFill>
            <a:srgbClr val="85200C"/>
          </a:solidFill>
          <a:ln cap="flat" cmpd="sng" w="1905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3" name="Google Shape;113;p1"/>
          <p:cNvSpPr txBox="1"/>
          <p:nvPr/>
        </p:nvSpPr>
        <p:spPr>
          <a:xfrm>
            <a:off x="4686397" y="988942"/>
            <a:ext cx="42639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lang="en-US">
                <a:solidFill>
                  <a:schemeClr val="lt1"/>
                </a:solidFill>
                <a:latin typeface="Calibri"/>
                <a:ea typeface="Calibri"/>
                <a:cs typeface="Calibri"/>
                <a:sym typeface="Calibri"/>
              </a:rPr>
              <a:t>Results</a:t>
            </a:r>
            <a:endParaRPr b="0" i="0" sz="1400" u="none" cap="none" strike="noStrike">
              <a:solidFill>
                <a:srgbClr val="000000"/>
              </a:solidFill>
              <a:latin typeface="Arial"/>
              <a:ea typeface="Arial"/>
              <a:cs typeface="Arial"/>
              <a:sym typeface="Arial"/>
            </a:endParaRPr>
          </a:p>
        </p:txBody>
      </p:sp>
      <p:pic>
        <p:nvPicPr>
          <p:cNvPr id="114" name="Google Shape;114;p1"/>
          <p:cNvPicPr preferRelativeResize="0"/>
          <p:nvPr/>
        </p:nvPicPr>
        <p:blipFill>
          <a:blip r:embed="rId7">
            <a:alphaModFix/>
          </a:blip>
          <a:stretch>
            <a:fillRect/>
          </a:stretch>
        </p:blipFill>
        <p:spPr>
          <a:xfrm>
            <a:off x="4830713" y="1899738"/>
            <a:ext cx="1864721" cy="697215"/>
          </a:xfrm>
          <a:prstGeom prst="rect">
            <a:avLst/>
          </a:prstGeom>
          <a:noFill/>
          <a:ln>
            <a:noFill/>
          </a:ln>
        </p:spPr>
      </p:pic>
      <p:pic>
        <p:nvPicPr>
          <p:cNvPr id="115" name="Google Shape;115;p1"/>
          <p:cNvPicPr preferRelativeResize="0"/>
          <p:nvPr/>
        </p:nvPicPr>
        <p:blipFill rotWithShape="1">
          <a:blip r:embed="rId8">
            <a:alphaModFix/>
          </a:blip>
          <a:srcRect b="0" l="6144" r="8748" t="0"/>
          <a:stretch/>
        </p:blipFill>
        <p:spPr>
          <a:xfrm>
            <a:off x="6813922" y="1904387"/>
            <a:ext cx="1927665" cy="711449"/>
          </a:xfrm>
          <a:prstGeom prst="rect">
            <a:avLst/>
          </a:prstGeom>
          <a:noFill/>
          <a:ln>
            <a:noFill/>
          </a:ln>
        </p:spPr>
      </p:pic>
      <p:pic>
        <p:nvPicPr>
          <p:cNvPr id="116" name="Google Shape;116;p1"/>
          <p:cNvPicPr preferRelativeResize="0"/>
          <p:nvPr/>
        </p:nvPicPr>
        <p:blipFill rotWithShape="1">
          <a:blip r:embed="rId9">
            <a:alphaModFix/>
          </a:blip>
          <a:srcRect b="0" l="6515" r="8645" t="764"/>
          <a:stretch/>
        </p:blipFill>
        <p:spPr>
          <a:xfrm>
            <a:off x="5157174" y="4316372"/>
            <a:ext cx="3322373" cy="1072153"/>
          </a:xfrm>
          <a:prstGeom prst="rect">
            <a:avLst/>
          </a:prstGeom>
          <a:noFill/>
          <a:ln>
            <a:noFill/>
          </a:ln>
        </p:spPr>
      </p:pic>
      <p:sp>
        <p:nvSpPr>
          <p:cNvPr id="117" name="Google Shape;117;p1"/>
          <p:cNvSpPr txBox="1"/>
          <p:nvPr/>
        </p:nvSpPr>
        <p:spPr>
          <a:xfrm>
            <a:off x="4637450" y="1249925"/>
            <a:ext cx="4395300" cy="9357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rPr lang="en-US" sz="800">
                <a:solidFill>
                  <a:schemeClr val="dk1"/>
                </a:solidFill>
                <a:latin typeface="Calibri"/>
                <a:ea typeface="Calibri"/>
                <a:cs typeface="Calibri"/>
                <a:sym typeface="Calibri"/>
              </a:rPr>
              <a:t>Th</a:t>
            </a:r>
            <a:r>
              <a:rPr lang="en-US" sz="800">
                <a:solidFill>
                  <a:schemeClr val="dk1"/>
                </a:solidFill>
                <a:latin typeface="Calibri"/>
                <a:ea typeface="Calibri"/>
                <a:cs typeface="Calibri"/>
                <a:sym typeface="Calibri"/>
              </a:rPr>
              <a:t>e modified ResNet-50 with SGD optimizer and weights transferred from the Resnet-18 model performed the best after careful optimization of learning rate and batch size. Interestingly, the SGD optimizer performed 16% better than the popular Adam optimizer without any difference in training time. We attribute this to SGD’s ability to better generalize and locate a global minimum.</a:t>
            </a:r>
            <a:endParaRPr sz="800">
              <a:solidFill>
                <a:schemeClr val="dk1"/>
              </a:solidFill>
              <a:latin typeface="Calibri"/>
              <a:ea typeface="Calibri"/>
              <a:cs typeface="Calibri"/>
              <a:sym typeface="Calibri"/>
            </a:endParaRPr>
          </a:p>
          <a:p>
            <a:pPr indent="0" lvl="0" marL="0" marR="0" rtl="0" algn="just">
              <a:lnSpc>
                <a:spcPct val="100000"/>
              </a:lnSpc>
              <a:spcBef>
                <a:spcPts val="1200"/>
              </a:spcBef>
              <a:spcAft>
                <a:spcPts val="0"/>
              </a:spcAft>
              <a:buClr>
                <a:srgbClr val="000000"/>
              </a:buClr>
              <a:buSzPts val="900"/>
              <a:buFont typeface="Arial"/>
              <a:buNone/>
            </a:pPr>
            <a:r>
              <a:t/>
            </a:r>
            <a:endParaRPr i="0" sz="800" u="none" cap="none" strike="noStrike">
              <a:solidFill>
                <a:schemeClr val="dk1"/>
              </a:solidFill>
              <a:latin typeface="Calibri"/>
              <a:ea typeface="Calibri"/>
              <a:cs typeface="Calibri"/>
              <a:sym typeface="Calibri"/>
            </a:endParaRPr>
          </a:p>
        </p:txBody>
      </p:sp>
      <p:sp>
        <p:nvSpPr>
          <p:cNvPr id="118" name="Google Shape;118;p1"/>
          <p:cNvSpPr txBox="1"/>
          <p:nvPr/>
        </p:nvSpPr>
        <p:spPr>
          <a:xfrm>
            <a:off x="2809573" y="581384"/>
            <a:ext cx="4246500" cy="192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50"/>
              <a:buFont typeface="Arial"/>
              <a:buNone/>
            </a:pPr>
            <a:r>
              <a:rPr lang="en-US" sz="650" u="sng">
                <a:solidFill>
                  <a:schemeClr val="hlink"/>
                </a:solidFill>
                <a:latin typeface="Calibri"/>
                <a:ea typeface="Calibri"/>
                <a:cs typeface="Calibri"/>
                <a:sym typeface="Calibri"/>
                <a:hlinkClick r:id="rId10"/>
              </a:rPr>
              <a:t>alainasl@stanford.edu</a:t>
            </a:r>
            <a:r>
              <a:rPr lang="en-US" sz="650">
                <a:solidFill>
                  <a:schemeClr val="dk1"/>
                </a:solidFill>
                <a:latin typeface="Calibri"/>
                <a:ea typeface="Calibri"/>
                <a:cs typeface="Calibri"/>
                <a:sym typeface="Calibri"/>
              </a:rPr>
              <a:t>, </a:t>
            </a:r>
            <a:r>
              <a:rPr lang="en-US" sz="650" u="sng">
                <a:solidFill>
                  <a:schemeClr val="hlink"/>
                </a:solidFill>
                <a:latin typeface="Calibri"/>
                <a:ea typeface="Calibri"/>
                <a:cs typeface="Calibri"/>
                <a:sym typeface="Calibri"/>
                <a:hlinkClick r:id="rId11"/>
              </a:rPr>
              <a:t>honghao_zhen@stanford.edu</a:t>
            </a:r>
            <a:r>
              <a:rPr lang="en-US" sz="650">
                <a:solidFill>
                  <a:schemeClr val="dk1"/>
                </a:solidFill>
                <a:latin typeface="Calibri"/>
                <a:ea typeface="Calibri"/>
                <a:cs typeface="Calibri"/>
                <a:sym typeface="Calibri"/>
              </a:rPr>
              <a:t>, </a:t>
            </a:r>
            <a:r>
              <a:rPr lang="en-US" sz="650" u="sng">
                <a:solidFill>
                  <a:schemeClr val="hlink"/>
                </a:solidFill>
                <a:latin typeface="Calibri"/>
                <a:ea typeface="Calibri"/>
                <a:cs typeface="Calibri"/>
                <a:sym typeface="Calibri"/>
                <a:hlinkClick r:id="rId12"/>
              </a:rPr>
              <a:t>amrit2@stanford.edu</a:t>
            </a:r>
            <a:r>
              <a:rPr lang="en-US" sz="650">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4662550" y="2833475"/>
            <a:ext cx="4269600" cy="1400700"/>
          </a:xfrm>
          <a:prstGeom prst="roundRect">
            <a:avLst>
              <a:gd fmla="val 16667" name="adj"/>
            </a:avLst>
          </a:prstGeom>
          <a:solidFill>
            <a:srgbClr val="F4CC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0" name="Google Shape;120;p1"/>
          <p:cNvSpPr/>
          <p:nvPr/>
        </p:nvSpPr>
        <p:spPr>
          <a:xfrm>
            <a:off x="4680303" y="2685449"/>
            <a:ext cx="4263900" cy="307800"/>
          </a:xfrm>
          <a:prstGeom prst="roundRect">
            <a:avLst>
              <a:gd fmla="val 16667" name="adj"/>
            </a:avLst>
          </a:prstGeom>
          <a:solidFill>
            <a:srgbClr val="85200C"/>
          </a:solidFill>
          <a:ln cap="flat" cmpd="sng" w="1905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1" name="Google Shape;121;p1"/>
          <p:cNvSpPr txBox="1"/>
          <p:nvPr/>
        </p:nvSpPr>
        <p:spPr>
          <a:xfrm>
            <a:off x="4680347" y="2688742"/>
            <a:ext cx="42639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lang="en-US">
                <a:solidFill>
                  <a:schemeClr val="lt1"/>
                </a:solidFill>
                <a:latin typeface="Calibri"/>
                <a:ea typeface="Calibri"/>
                <a:cs typeface="Calibri"/>
                <a:sym typeface="Calibri"/>
              </a:rPr>
              <a:t>Discussion</a:t>
            </a:r>
            <a:endParaRPr b="0" i="0" sz="1400" u="none" cap="none" strike="noStrike">
              <a:solidFill>
                <a:srgbClr val="000000"/>
              </a:solidFill>
              <a:latin typeface="Arial"/>
              <a:ea typeface="Arial"/>
              <a:cs typeface="Arial"/>
              <a:sym typeface="Arial"/>
            </a:endParaRPr>
          </a:p>
        </p:txBody>
      </p:sp>
      <p:sp>
        <p:nvSpPr>
          <p:cNvPr id="122" name="Google Shape;122;p1"/>
          <p:cNvSpPr txBox="1"/>
          <p:nvPr/>
        </p:nvSpPr>
        <p:spPr>
          <a:xfrm>
            <a:off x="4605750" y="2993251"/>
            <a:ext cx="4395300" cy="1508400"/>
          </a:xfrm>
          <a:prstGeom prst="rect">
            <a:avLst/>
          </a:prstGeom>
          <a:noFill/>
          <a:ln>
            <a:noFill/>
          </a:ln>
        </p:spPr>
        <p:txBody>
          <a:bodyPr anchorCtr="0" anchor="t" bIns="45700" lIns="91425" spcFirstLastPara="1" rIns="91425" wrap="square" tIns="45700">
            <a:spAutoFit/>
          </a:bodyPr>
          <a:lstStyle/>
          <a:p>
            <a:pPr indent="0" lvl="0" marL="0" rtl="0" algn="just">
              <a:lnSpc>
                <a:spcPct val="100000"/>
              </a:lnSpc>
              <a:spcBef>
                <a:spcPts val="1200"/>
              </a:spcBef>
              <a:spcAft>
                <a:spcPts val="0"/>
              </a:spcAft>
              <a:buClr>
                <a:schemeClr val="dk1"/>
              </a:buClr>
              <a:buSzPts val="1100"/>
              <a:buFont typeface="Arial"/>
              <a:buNone/>
            </a:pPr>
            <a:r>
              <a:rPr lang="en-US" sz="800">
                <a:solidFill>
                  <a:schemeClr val="dk1"/>
                </a:solidFill>
                <a:latin typeface="Calibri"/>
                <a:ea typeface="Calibri"/>
                <a:cs typeface="Calibri"/>
                <a:sym typeface="Calibri"/>
              </a:rPr>
              <a:t>This project explores the </a:t>
            </a:r>
            <a:r>
              <a:rPr lang="en-US" sz="800">
                <a:solidFill>
                  <a:schemeClr val="dk1"/>
                </a:solidFill>
                <a:latin typeface="Calibri"/>
                <a:ea typeface="Calibri"/>
                <a:cs typeface="Calibri"/>
                <a:sym typeface="Calibri"/>
              </a:rPr>
              <a:t>effectiveness</a:t>
            </a:r>
            <a:r>
              <a:rPr lang="en-US" sz="800">
                <a:solidFill>
                  <a:schemeClr val="dk1"/>
                </a:solidFill>
                <a:latin typeface="Calibri"/>
                <a:ea typeface="Calibri"/>
                <a:cs typeface="Calibri"/>
                <a:sym typeface="Calibri"/>
              </a:rPr>
              <a:t> of different neural net architectures at classifying diabetic retinopathy images. Although our best model was only able to classify retinas with 84% accuracy, it does correctly diagnose 97% of DR-positive images, thereby validating the use of CNNs as a viable </a:t>
            </a:r>
            <a:r>
              <a:rPr lang="en-US" sz="800">
                <a:solidFill>
                  <a:schemeClr val="dk1"/>
                </a:solidFill>
                <a:latin typeface="Calibri"/>
                <a:ea typeface="Calibri"/>
                <a:cs typeface="Calibri"/>
                <a:sym typeface="Calibri"/>
              </a:rPr>
              <a:t>means</a:t>
            </a:r>
            <a:r>
              <a:rPr lang="en-US" sz="800">
                <a:solidFill>
                  <a:schemeClr val="dk1"/>
                </a:solidFill>
                <a:latin typeface="Calibri"/>
                <a:ea typeface="Calibri"/>
                <a:cs typeface="Calibri"/>
                <a:sym typeface="Calibri"/>
              </a:rPr>
              <a:t> of flagging potential DR cases for further evaluation by a trained physi</a:t>
            </a:r>
            <a:r>
              <a:rPr lang="en-US" sz="800">
                <a:solidFill>
                  <a:schemeClr val="dk1"/>
                </a:solidFill>
                <a:latin typeface="Calibri"/>
                <a:ea typeface="Calibri"/>
                <a:cs typeface="Calibri"/>
                <a:sym typeface="Calibri"/>
              </a:rPr>
              <a:t>c</a:t>
            </a:r>
            <a:r>
              <a:rPr lang="en-US" sz="800">
                <a:solidFill>
                  <a:schemeClr val="dk1"/>
                </a:solidFill>
                <a:latin typeface="Calibri"/>
                <a:ea typeface="Calibri"/>
                <a:cs typeface="Calibri"/>
                <a:sym typeface="Calibri"/>
              </a:rPr>
              <a:t>ian. </a:t>
            </a:r>
            <a:endParaRPr sz="800">
              <a:solidFill>
                <a:schemeClr val="dk1"/>
              </a:solidFill>
              <a:latin typeface="Calibri"/>
              <a:ea typeface="Calibri"/>
              <a:cs typeface="Calibri"/>
              <a:sym typeface="Calibri"/>
            </a:endParaRPr>
          </a:p>
          <a:p>
            <a:pPr indent="0" lvl="0" marL="0" rtl="0" algn="just">
              <a:lnSpc>
                <a:spcPct val="100000"/>
              </a:lnSpc>
              <a:spcBef>
                <a:spcPts val="1200"/>
              </a:spcBef>
              <a:spcAft>
                <a:spcPts val="0"/>
              </a:spcAft>
              <a:buClr>
                <a:schemeClr val="dk1"/>
              </a:buClr>
              <a:buSzPts val="1100"/>
              <a:buFont typeface="Arial"/>
              <a:buNone/>
            </a:pPr>
            <a:r>
              <a:rPr lang="en-US" sz="800">
                <a:solidFill>
                  <a:schemeClr val="dk1"/>
                </a:solidFill>
                <a:latin typeface="Calibri"/>
                <a:ea typeface="Calibri"/>
                <a:cs typeface="Calibri"/>
                <a:sym typeface="Calibri"/>
              </a:rPr>
              <a:t>We observed the importance of carefully tuning hyperparameters such as the learning rate and batch size, while taking advantage of transfer learning to obtain network weights while training on a simpler model. S</a:t>
            </a:r>
            <a:r>
              <a:rPr lang="en-US" sz="800">
                <a:solidFill>
                  <a:schemeClr val="dk1"/>
                </a:solidFill>
                <a:latin typeface="Calibri"/>
                <a:ea typeface="Calibri"/>
                <a:cs typeface="Calibri"/>
                <a:sym typeface="Calibri"/>
              </a:rPr>
              <a:t>ubsequently</a:t>
            </a:r>
            <a:r>
              <a:rPr lang="en-US" sz="800">
                <a:solidFill>
                  <a:schemeClr val="dk1"/>
                </a:solidFill>
                <a:latin typeface="Calibri"/>
                <a:ea typeface="Calibri"/>
                <a:cs typeface="Calibri"/>
                <a:sym typeface="Calibri"/>
              </a:rPr>
              <a:t> porting those weights over to our full model, we minimized the risk of overfitting, resulting in a model that generalizes better when exposed to unseen data.</a:t>
            </a:r>
            <a:endParaRPr sz="800">
              <a:solidFill>
                <a:schemeClr val="dk1"/>
              </a:solidFill>
              <a:latin typeface="Calibri"/>
              <a:ea typeface="Calibri"/>
              <a:cs typeface="Calibri"/>
              <a:sym typeface="Calibri"/>
            </a:endParaRPr>
          </a:p>
          <a:p>
            <a:pPr indent="0" lvl="0" marL="0" marR="0" rtl="0" algn="just">
              <a:lnSpc>
                <a:spcPct val="100000"/>
              </a:lnSpc>
              <a:spcBef>
                <a:spcPts val="1200"/>
              </a:spcBef>
              <a:spcAft>
                <a:spcPts val="0"/>
              </a:spcAft>
              <a:buClr>
                <a:srgbClr val="000000"/>
              </a:buClr>
              <a:buSzPts val="900"/>
              <a:buFont typeface="Arial"/>
              <a:buNone/>
            </a:pPr>
            <a:r>
              <a:t/>
            </a:r>
            <a:endParaRPr sz="800">
              <a:latin typeface="Calibri"/>
              <a:ea typeface="Calibri"/>
              <a:cs typeface="Calibri"/>
              <a:sym typeface="Calibri"/>
            </a:endParaRPr>
          </a:p>
        </p:txBody>
      </p:sp>
      <p:sp>
        <p:nvSpPr>
          <p:cNvPr id="123" name="Google Shape;123;p1"/>
          <p:cNvSpPr/>
          <p:nvPr/>
        </p:nvSpPr>
        <p:spPr>
          <a:xfrm>
            <a:off x="157300" y="3297708"/>
            <a:ext cx="4269600" cy="987000"/>
          </a:xfrm>
          <a:prstGeom prst="roundRect">
            <a:avLst>
              <a:gd fmla="val 16667" name="adj"/>
            </a:avLst>
          </a:prstGeom>
          <a:solidFill>
            <a:srgbClr val="F4CC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4" name="Google Shape;124;p1"/>
          <p:cNvSpPr/>
          <p:nvPr/>
        </p:nvSpPr>
        <p:spPr>
          <a:xfrm>
            <a:off x="160153" y="3173837"/>
            <a:ext cx="4263900" cy="307800"/>
          </a:xfrm>
          <a:prstGeom prst="roundRect">
            <a:avLst>
              <a:gd fmla="val 16667" name="adj"/>
            </a:avLst>
          </a:prstGeom>
          <a:solidFill>
            <a:srgbClr val="85200C"/>
          </a:solidFill>
          <a:ln cap="flat" cmpd="sng" w="1905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5" name="Google Shape;125;p1"/>
          <p:cNvSpPr txBox="1"/>
          <p:nvPr/>
        </p:nvSpPr>
        <p:spPr>
          <a:xfrm>
            <a:off x="122250" y="3455688"/>
            <a:ext cx="4323600" cy="954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900"/>
              <a:buFont typeface="Arial"/>
              <a:buNone/>
            </a:pPr>
            <a:r>
              <a:rPr lang="en-US" sz="800">
                <a:latin typeface="Calibri"/>
                <a:ea typeface="Calibri"/>
                <a:cs typeface="Calibri"/>
                <a:sym typeface="Calibri"/>
              </a:rPr>
              <a:t>The dataset used was APTOS 2019 Blindness Detection by Kaggle. The images of retinas provided are colored, labeled 0 (no symptoms) to 4 (severe DR), and with varying brightness, focus, and magnification. DR is characterized by the presence of lesions, nodules, abnormal vascular structures etc. on the retina, which our Convolutional Neural Net would identify. For select training examples, we used a Fourier transform and high-pass filter to accentuate the nodules and lesions while </a:t>
            </a:r>
            <a:r>
              <a:rPr lang="en-US" sz="800">
                <a:latin typeface="Calibri"/>
                <a:ea typeface="Calibri"/>
                <a:cs typeface="Calibri"/>
                <a:sym typeface="Calibri"/>
              </a:rPr>
              <a:t>suppressing</a:t>
            </a:r>
            <a:r>
              <a:rPr lang="en-US" sz="800">
                <a:latin typeface="Calibri"/>
                <a:ea typeface="Calibri"/>
                <a:cs typeface="Calibri"/>
                <a:sym typeface="Calibri"/>
              </a:rPr>
              <a:t> non-DR features, thereby augmenting our training data.</a:t>
            </a:r>
            <a:endParaRPr sz="800">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900"/>
              <a:buFont typeface="Arial"/>
              <a:buNone/>
            </a:pPr>
            <a:r>
              <a:t/>
            </a:r>
            <a:endParaRPr b="1" sz="800">
              <a:latin typeface="Calibri"/>
              <a:ea typeface="Calibri"/>
              <a:cs typeface="Calibri"/>
              <a:sym typeface="Calibri"/>
            </a:endParaRPr>
          </a:p>
        </p:txBody>
      </p:sp>
      <p:sp>
        <p:nvSpPr>
          <p:cNvPr id="126" name="Google Shape;126;p1"/>
          <p:cNvSpPr/>
          <p:nvPr/>
        </p:nvSpPr>
        <p:spPr>
          <a:xfrm>
            <a:off x="133300" y="4324475"/>
            <a:ext cx="4243200" cy="307800"/>
          </a:xfrm>
          <a:prstGeom prst="roundRect">
            <a:avLst>
              <a:gd fmla="val 16667" name="adj"/>
            </a:avLst>
          </a:prstGeom>
          <a:solidFill>
            <a:srgbClr val="85200C"/>
          </a:solidFill>
          <a:ln cap="flat" cmpd="sng" w="1905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7" name="Google Shape;127;p1"/>
          <p:cNvSpPr txBox="1"/>
          <p:nvPr/>
        </p:nvSpPr>
        <p:spPr>
          <a:xfrm>
            <a:off x="152097" y="3173817"/>
            <a:ext cx="42639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lang="en-US">
                <a:solidFill>
                  <a:schemeClr val="lt1"/>
                </a:solidFill>
                <a:latin typeface="Calibri"/>
                <a:ea typeface="Calibri"/>
                <a:cs typeface="Calibri"/>
                <a:sym typeface="Calibri"/>
              </a:rPr>
              <a:t>Data and Features</a:t>
            </a:r>
            <a:endParaRPr b="0" i="0" sz="1400" u="none" cap="none" strike="noStrike">
              <a:solidFill>
                <a:srgbClr val="000000"/>
              </a:solidFill>
              <a:latin typeface="Arial"/>
              <a:ea typeface="Arial"/>
              <a:cs typeface="Arial"/>
              <a:sym typeface="Arial"/>
            </a:endParaRPr>
          </a:p>
        </p:txBody>
      </p:sp>
      <p:sp>
        <p:nvSpPr>
          <p:cNvPr id="128" name="Google Shape;128;p1"/>
          <p:cNvSpPr txBox="1"/>
          <p:nvPr/>
        </p:nvSpPr>
        <p:spPr>
          <a:xfrm>
            <a:off x="137147" y="4313367"/>
            <a:ext cx="42639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lang="en-US">
                <a:solidFill>
                  <a:schemeClr val="lt1"/>
                </a:solidFill>
                <a:latin typeface="Calibri"/>
                <a:ea typeface="Calibri"/>
                <a:cs typeface="Calibri"/>
                <a:sym typeface="Calibri"/>
              </a:rPr>
              <a:t>Models</a:t>
            </a:r>
            <a:endParaRPr b="0" i="0" sz="1400" u="none" cap="none" strike="noStrike">
              <a:solidFill>
                <a:srgbClr val="000000"/>
              </a:solidFill>
              <a:latin typeface="Arial"/>
              <a:ea typeface="Arial"/>
              <a:cs typeface="Arial"/>
              <a:sym typeface="Arial"/>
            </a:endParaRPr>
          </a:p>
        </p:txBody>
      </p:sp>
      <p:sp>
        <p:nvSpPr>
          <p:cNvPr id="129" name="Google Shape;129;p1"/>
          <p:cNvSpPr txBox="1"/>
          <p:nvPr/>
        </p:nvSpPr>
        <p:spPr>
          <a:xfrm>
            <a:off x="99250" y="5753900"/>
            <a:ext cx="307200" cy="20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
              <a:buFont typeface="Arial"/>
              <a:buNone/>
            </a:pPr>
            <a:r>
              <a:rPr b="1" lang="en-US" sz="700">
                <a:solidFill>
                  <a:schemeClr val="dk1"/>
                </a:solidFill>
                <a:latin typeface="Calibri"/>
                <a:ea typeface="Calibri"/>
                <a:cs typeface="Calibri"/>
                <a:sym typeface="Calibri"/>
              </a:rPr>
              <a:t>2b</a:t>
            </a:r>
            <a:endParaRPr b="0" i="0" sz="1400" u="none" cap="none" strike="noStrike">
              <a:solidFill>
                <a:srgbClr val="000000"/>
              </a:solidFill>
              <a:latin typeface="Arial"/>
              <a:ea typeface="Arial"/>
              <a:cs typeface="Arial"/>
              <a:sym typeface="Arial"/>
            </a:endParaRPr>
          </a:p>
        </p:txBody>
      </p:sp>
      <p:pic>
        <p:nvPicPr>
          <p:cNvPr id="130" name="Google Shape;130;p1"/>
          <p:cNvPicPr preferRelativeResize="0"/>
          <p:nvPr/>
        </p:nvPicPr>
        <p:blipFill>
          <a:blip r:embed="rId13">
            <a:alphaModFix/>
          </a:blip>
          <a:stretch>
            <a:fillRect/>
          </a:stretch>
        </p:blipFill>
        <p:spPr>
          <a:xfrm>
            <a:off x="2868962" y="5891950"/>
            <a:ext cx="1722900" cy="477000"/>
          </a:xfrm>
          <a:prstGeom prst="rect">
            <a:avLst/>
          </a:prstGeom>
          <a:noFill/>
          <a:ln>
            <a:noFill/>
          </a:ln>
        </p:spPr>
      </p:pic>
      <p:sp>
        <p:nvSpPr>
          <p:cNvPr id="131" name="Google Shape;131;p1"/>
          <p:cNvSpPr txBox="1"/>
          <p:nvPr/>
        </p:nvSpPr>
        <p:spPr>
          <a:xfrm>
            <a:off x="2747325" y="5733525"/>
            <a:ext cx="307200" cy="20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
              <a:buFont typeface="Arial"/>
              <a:buNone/>
            </a:pPr>
            <a:r>
              <a:rPr b="1" lang="en-US" sz="700">
                <a:solidFill>
                  <a:schemeClr val="dk1"/>
                </a:solidFill>
                <a:latin typeface="Calibri"/>
                <a:ea typeface="Calibri"/>
                <a:cs typeface="Calibri"/>
                <a:sym typeface="Calibri"/>
              </a:rPr>
              <a:t>2a</a:t>
            </a:r>
            <a:endParaRPr b="0" i="0" sz="1400" u="none" cap="none" strike="noStrike">
              <a:solidFill>
                <a:srgbClr val="000000"/>
              </a:solidFill>
              <a:latin typeface="Arial"/>
              <a:ea typeface="Arial"/>
              <a:cs typeface="Arial"/>
              <a:sym typeface="Arial"/>
            </a:endParaRPr>
          </a:p>
        </p:txBody>
      </p:sp>
      <p:pic>
        <p:nvPicPr>
          <p:cNvPr id="132" name="Google Shape;132;p1"/>
          <p:cNvPicPr preferRelativeResize="0"/>
          <p:nvPr/>
        </p:nvPicPr>
        <p:blipFill>
          <a:blip r:embed="rId14">
            <a:alphaModFix/>
          </a:blip>
          <a:stretch>
            <a:fillRect/>
          </a:stretch>
        </p:blipFill>
        <p:spPr>
          <a:xfrm flipH="1" rot="10800000">
            <a:off x="99238" y="6393175"/>
            <a:ext cx="3077401" cy="32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2019-08-16T17:46:31Z</dcterms:created>
  <dc:creator>Alaina Sydney Lim</dc:creator>
</cp:coreProperties>
</file>