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26339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矩形 9"/>
          <p:cNvSpPr/>
          <p:nvPr/>
        </p:nvSpPr>
        <p:spPr>
          <a:xfrm>
            <a:off x="-1" y="6785999"/>
            <a:ext cx="12260971" cy="72001"/>
          </a:xfrm>
          <a:prstGeom prst="rect">
            <a:avLst/>
          </a:prstGeom>
          <a:solidFill>
            <a:srgbClr val="B32C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标题文本"/>
          <p:cNvSpPr txBox="1"/>
          <p:nvPr>
            <p:ph type="title" hasCustomPrompt="1"/>
          </p:nvPr>
        </p:nvSpPr>
        <p:spPr>
          <a:xfrm>
            <a:off x="28800" y="2412000"/>
            <a:ext cx="12193200" cy="831601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9" name="正文级别 1…"/>
          <p:cNvSpPr txBox="1"/>
          <p:nvPr>
            <p:ph type="body" sz="quarter" idx="1" hasCustomPrompt="1"/>
          </p:nvPr>
        </p:nvSpPr>
        <p:spPr>
          <a:xfrm>
            <a:off x="28800" y="3437999"/>
            <a:ext cx="12193200" cy="5832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200"/>
            </a:lvl1pPr>
            <a:lvl2pPr marL="0" indent="457200" algn="ctr">
              <a:buSzTx/>
              <a:buFontTx/>
              <a:buNone/>
              <a:defRPr sz="3200"/>
            </a:lvl2pPr>
            <a:lvl3pPr marL="0" indent="914400" algn="ctr">
              <a:buSzTx/>
              <a:buFontTx/>
              <a:buNone/>
              <a:defRPr sz="3200"/>
            </a:lvl3pPr>
            <a:lvl4pPr marL="0" indent="1371600" algn="ctr">
              <a:buSzTx/>
              <a:buFontTx/>
              <a:buNone/>
              <a:defRPr sz="3200"/>
            </a:lvl4pPr>
            <a:lvl5pPr marL="0" indent="1828800" algn="ctr">
              <a:buSzTx/>
              <a:buFont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等腰三角形 31"/>
          <p:cNvSpPr/>
          <p:nvPr/>
        </p:nvSpPr>
        <p:spPr>
          <a:xfrm rot="5400000">
            <a:off x="10781222" y="2497747"/>
            <a:ext cx="368239" cy="317449"/>
          </a:xfrm>
          <a:prstGeom prst="triangle">
            <a:avLst/>
          </a:prstGeom>
          <a:solidFill>
            <a:srgbClr val="C0000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椭圆 6"/>
          <p:cNvSpPr/>
          <p:nvPr/>
        </p:nvSpPr>
        <p:spPr>
          <a:xfrm>
            <a:off x="-3095597" y="-1013852"/>
            <a:ext cx="18440345" cy="2933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0" y="0"/>
                </a:moveTo>
                <a:cubicBezTo>
                  <a:pt x="-29" y="46"/>
                  <a:pt x="4888" y="508"/>
                  <a:pt x="10844" y="508"/>
                </a:cubicBezTo>
                <a:lnTo>
                  <a:pt x="21571" y="0"/>
                </a:lnTo>
                <a:cubicBezTo>
                  <a:pt x="21571" y="11929"/>
                  <a:pt x="16742" y="21600"/>
                  <a:pt x="10786" y="21600"/>
                </a:cubicBezTo>
                <a:cubicBezTo>
                  <a:pt x="4829" y="21600"/>
                  <a:pt x="0" y="11929"/>
                  <a:pt x="0" y="0"/>
                </a:cubicBezTo>
                <a:close/>
              </a:path>
            </a:pathLst>
          </a:custGeom>
          <a:solidFill>
            <a:srgbClr val="B32C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" name="图片 8" descr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77" y="81112"/>
            <a:ext cx="3171688" cy="17840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等腰三角形 30"/>
          <p:cNvSpPr/>
          <p:nvPr/>
        </p:nvSpPr>
        <p:spPr>
          <a:xfrm rot="5400000">
            <a:off x="7826348" y="4654691"/>
            <a:ext cx="523221" cy="451054"/>
          </a:xfrm>
          <a:prstGeom prst="triangle">
            <a:avLst/>
          </a:prstGeom>
          <a:solidFill>
            <a:srgbClr val="80808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等腰三角形 31"/>
          <p:cNvSpPr/>
          <p:nvPr/>
        </p:nvSpPr>
        <p:spPr>
          <a:xfrm rot="5400000">
            <a:off x="3535400" y="6075083"/>
            <a:ext cx="179518" cy="154757"/>
          </a:xfrm>
          <a:prstGeom prst="triangle">
            <a:avLst/>
          </a:prstGeom>
          <a:solidFill>
            <a:srgbClr val="C00000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等腰三角形 31"/>
          <p:cNvSpPr/>
          <p:nvPr/>
        </p:nvSpPr>
        <p:spPr>
          <a:xfrm rot="5400000">
            <a:off x="1824652" y="3812602"/>
            <a:ext cx="321735" cy="277357"/>
          </a:xfrm>
          <a:prstGeom prst="triangle">
            <a:avLst/>
          </a:prstGeom>
          <a:solidFill>
            <a:srgbClr val="C00000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等腰三角形 31"/>
          <p:cNvSpPr/>
          <p:nvPr/>
        </p:nvSpPr>
        <p:spPr>
          <a:xfrm rot="5400000">
            <a:off x="7642744" y="5882673"/>
            <a:ext cx="225652" cy="194528"/>
          </a:xfrm>
          <a:prstGeom prst="triangle">
            <a:avLst/>
          </a:prstGeom>
          <a:solidFill>
            <a:srgbClr val="C00000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等腰三角形 31"/>
          <p:cNvSpPr/>
          <p:nvPr/>
        </p:nvSpPr>
        <p:spPr>
          <a:xfrm rot="5400000">
            <a:off x="11579574" y="4828742"/>
            <a:ext cx="166724" cy="143728"/>
          </a:xfrm>
          <a:prstGeom prst="triangle">
            <a:avLst/>
          </a:prstGeom>
          <a:solidFill>
            <a:srgbClr val="C00000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等腰三角形 31"/>
          <p:cNvSpPr/>
          <p:nvPr/>
        </p:nvSpPr>
        <p:spPr>
          <a:xfrm rot="5400000">
            <a:off x="606774" y="2051674"/>
            <a:ext cx="166724" cy="143728"/>
          </a:xfrm>
          <a:prstGeom prst="triangle">
            <a:avLst/>
          </a:prstGeom>
          <a:solidFill>
            <a:srgbClr val="808080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26339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矩形 9"/>
          <p:cNvSpPr/>
          <p:nvPr/>
        </p:nvSpPr>
        <p:spPr>
          <a:xfrm>
            <a:off x="-1" y="6785999"/>
            <a:ext cx="12260971" cy="72001"/>
          </a:xfrm>
          <a:prstGeom prst="rect">
            <a:avLst/>
          </a:prstGeom>
          <a:solidFill>
            <a:srgbClr val="B32C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half" idx="1" hasCustomPrompt="1"/>
          </p:nvPr>
        </p:nvSpPr>
        <p:spPr>
          <a:xfrm>
            <a:off x="647997" y="1511999"/>
            <a:ext cx="5353201" cy="49860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sz="quarter" idx="1" hasCustomPrompt="1"/>
          </p:nvPr>
        </p:nvSpPr>
        <p:spPr>
          <a:xfrm>
            <a:off x="647999" y="1511999"/>
            <a:ext cx="5353201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>
                <a:solidFill>
                  <a:srgbClr val="404040"/>
                </a:solidFill>
              </a:defRPr>
            </a:lvl1pPr>
            <a:lvl2pPr marL="0" indent="457200">
              <a:buSzTx/>
              <a:buFontTx/>
              <a:buNone/>
              <a:defRPr b="1">
                <a:solidFill>
                  <a:srgbClr val="404040"/>
                </a:solidFill>
              </a:defRPr>
            </a:lvl2pPr>
            <a:lvl3pPr marL="0" indent="914400">
              <a:buSzTx/>
              <a:buFontTx/>
              <a:buNone/>
              <a:defRPr b="1">
                <a:solidFill>
                  <a:srgbClr val="404040"/>
                </a:solidFill>
              </a:defRPr>
            </a:lvl3pPr>
            <a:lvl4pPr marL="0" indent="1371600">
              <a:buSzTx/>
              <a:buFontTx/>
              <a:buNone/>
              <a:defRPr b="1">
                <a:solidFill>
                  <a:srgbClr val="404040"/>
                </a:solidFill>
              </a:defRPr>
            </a:lvl4pPr>
            <a:lvl5pPr marL="0" indent="1828800">
              <a:buSzTx/>
              <a:buFontTx/>
              <a:buNone/>
              <a:defRPr b="1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文本占位符 4"/>
          <p:cNvSpPr/>
          <p:nvPr>
            <p:ph type="body" sz="quarter" idx="13"/>
          </p:nvPr>
        </p:nvSpPr>
        <p:spPr>
          <a:xfrm>
            <a:off x="6170612" y="1515282"/>
            <a:ext cx="5277389" cy="823914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b="1">
                <a:solidFill>
                  <a:srgbClr val="404040"/>
                </a:solidFill>
              </a:defRPr>
            </a:pP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26339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4" name="矩形 9"/>
          <p:cNvSpPr/>
          <p:nvPr/>
        </p:nvSpPr>
        <p:spPr>
          <a:xfrm>
            <a:off x="-1" y="6785999"/>
            <a:ext cx="12260971" cy="72001"/>
          </a:xfrm>
          <a:prstGeom prst="rect">
            <a:avLst/>
          </a:prstGeom>
          <a:solidFill>
            <a:srgbClr val="B32C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26339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3" name="矩形 9"/>
          <p:cNvSpPr/>
          <p:nvPr/>
        </p:nvSpPr>
        <p:spPr>
          <a:xfrm>
            <a:off x="-1" y="6785999"/>
            <a:ext cx="12260971" cy="72001"/>
          </a:xfrm>
          <a:prstGeom prst="rect">
            <a:avLst/>
          </a:prstGeom>
          <a:solidFill>
            <a:srgbClr val="B32C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标题文本"/>
          <p:cNvSpPr txBox="1"/>
          <p:nvPr>
            <p:ph type="title" hasCustomPrompt="1"/>
          </p:nvPr>
        </p:nvSpPr>
        <p:spPr>
          <a:xfrm>
            <a:off x="696000" y="3894458"/>
            <a:ext cx="10800000" cy="7920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" name="任意多边形 18"/>
          <p:cNvSpPr/>
          <p:nvPr/>
        </p:nvSpPr>
        <p:spPr>
          <a:xfrm>
            <a:off x="5059017" y="2013586"/>
            <a:ext cx="3307712" cy="166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09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8891"/>
                </a:lnTo>
              </a:path>
            </a:pathLst>
          </a:custGeom>
          <a:ln w="31750">
            <a:solidFill>
              <a:srgbClr val="80808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任意多边形 22"/>
          <p:cNvSpPr/>
          <p:nvPr/>
        </p:nvSpPr>
        <p:spPr>
          <a:xfrm>
            <a:off x="6687763" y="1560076"/>
            <a:ext cx="2177943" cy="1403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981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9711" y="21600"/>
                </a:lnTo>
              </a:path>
            </a:pathLst>
          </a:custGeom>
          <a:ln w="31750">
            <a:solidFill>
              <a:srgbClr val="A6A6A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TextBox 5"/>
          <p:cNvSpPr txBox="1"/>
          <p:nvPr/>
        </p:nvSpPr>
        <p:spPr>
          <a:xfrm>
            <a:off x="3012880" y="2326054"/>
            <a:ext cx="4548779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5400" b="1">
                <a:solidFill>
                  <a:srgbClr val="B32C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 b="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谢谢观赏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 descr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" y="0"/>
            <a:ext cx="1226339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9"/>
          <p:cNvSpPr/>
          <p:nvPr/>
        </p:nvSpPr>
        <p:spPr>
          <a:xfrm>
            <a:off x="-1" y="6785999"/>
            <a:ext cx="12260971" cy="72001"/>
          </a:xfrm>
          <a:prstGeom prst="rect">
            <a:avLst/>
          </a:prstGeom>
          <a:solidFill>
            <a:srgbClr val="B32C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647999" y="359999"/>
            <a:ext cx="10800001" cy="79200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47999" y="1511999"/>
            <a:ext cx="10800001" cy="49860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8" name="组合 6"/>
          <p:cNvGrpSpPr/>
          <p:nvPr/>
        </p:nvGrpSpPr>
        <p:grpSpPr>
          <a:xfrm>
            <a:off x="-1" y="367238"/>
            <a:ext cx="513550" cy="575737"/>
            <a:chOff x="139139" y="37453"/>
            <a:chExt cx="513548" cy="575735"/>
          </a:xfrm>
        </p:grpSpPr>
        <p:sp>
          <p:nvSpPr>
            <p:cNvPr id="6" name="等腰三角形 30"/>
            <p:cNvSpPr/>
            <p:nvPr/>
          </p:nvSpPr>
          <p:spPr>
            <a:xfrm rot="5400000">
              <a:off x="105746" y="70846"/>
              <a:ext cx="484205" cy="417419"/>
            </a:xfrm>
            <a:prstGeom prst="triangle">
              <a:avLst/>
            </a:prstGeom>
            <a:solidFill>
              <a:srgbClr val="808080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等腰三角形 31"/>
            <p:cNvSpPr/>
            <p:nvPr/>
          </p:nvSpPr>
          <p:spPr>
            <a:xfrm rot="5400000">
              <a:off x="272821" y="233323"/>
              <a:ext cx="408005" cy="351729"/>
            </a:xfrm>
            <a:prstGeom prst="triangle">
              <a:avLst/>
            </a:prstGeom>
            <a:solidFill>
              <a:srgbClr val="C00000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40404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1pPr>
      <a:lvl2pPr marL="685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2pPr>
      <a:lvl3pPr marL="1188720" marR="0" indent="-27432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solidFill>
            <a:srgbClr val="595959"/>
          </a:solidFill>
          <a:uFillTx/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  <a:sym typeface="微软雅黑 Light" panose="020B0502040204020203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/>
          <p:cNvSpPr txBox="1"/>
          <p:nvPr>
            <p:ph type="ctrTitle"/>
          </p:nvPr>
        </p:nvSpPr>
        <p:spPr>
          <a:xfrm>
            <a:off x="3669665" y="3155950"/>
            <a:ext cx="5577840" cy="831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sz="6600"/>
              <a:t>Vue</a:t>
            </a:r>
            <a:r>
              <a:rPr lang="zh-CN" sz="6600"/>
              <a:t>前端</a:t>
            </a:r>
            <a:r>
              <a:rPr lang="zh-CN" sz="6600"/>
              <a:t>框架</a:t>
            </a:r>
            <a:endParaRPr lang="zh-CN" sz="6600"/>
          </a:p>
        </p:txBody>
      </p:sp>
      <p:sp>
        <p:nvSpPr>
          <p:cNvPr id="109" name="贺鹏程…"/>
          <p:cNvSpPr txBox="1"/>
          <p:nvPr/>
        </p:nvSpPr>
        <p:spPr>
          <a:xfrm>
            <a:off x="5055310" y="5564647"/>
            <a:ext cx="2807346" cy="8305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defRPr>
                <a:solidFill>
                  <a:schemeClr val="accent2"/>
                </a:solidFill>
              </a:defRPr>
            </a:pPr>
            <a:r>
              <a:t>贺鹏程 </a:t>
            </a:r>
          </a:p>
          <a:p>
            <a:pPr algn="ctr">
              <a:defRPr>
                <a:solidFill>
                  <a:schemeClr val="accent2"/>
                </a:solidFill>
              </a:defRPr>
            </a:pPr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2019年</a:t>
            </a:r>
            <a:r>
              <a:rPr lang="en-US"/>
              <a:t>0</a:t>
            </a:r>
            <a:r>
              <a:rPr lang="en-US"/>
              <a:t>8</a:t>
            </a:r>
            <a:r>
              <a:t>月</a:t>
            </a:r>
            <a:r>
              <a:rPr lang="en-US"/>
              <a:t>03</a:t>
            </a:r>
            <a:r>
              <a:t>日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个人记忆法则：用纸和笔记东西比你用电脑敲强10倍，用电脑敲比只用眼睛看强10倍，综上所述，用纸和笔比只用眼强100倍！…"/>
          <p:cNvSpPr txBox="1"/>
          <p:nvPr/>
        </p:nvSpPr>
        <p:spPr>
          <a:xfrm>
            <a:off x="1131617" y="1348953"/>
            <a:ext cx="9929032" cy="4627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defRPr sz="2800">
                <a:solidFill>
                  <a:srgbClr val="FF2600"/>
                </a:solidFill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记忆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强化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法则：用纸和笔记东西比你用电脑敲强10倍，用电脑敲比只用眼睛看强10倍，综上所述，用纸和笔比只用眼强100倍！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 eaLnBrk="1">
              <a:lnSpc>
                <a:spcPct val="200000"/>
              </a:lnSpc>
              <a:defRPr sz="2500">
                <a:solidFill>
                  <a:srgbClr val="942192"/>
                </a:solidFill>
              </a:defRPr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老师课堂讲，同学们用眼看，留点印象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>
              <a:lnSpc>
                <a:spcPct val="200000"/>
              </a:lnSpc>
              <a:defRPr sz="2500">
                <a:solidFill>
                  <a:srgbClr val="942192"/>
                </a:solidFill>
              </a:defRPr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课堂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记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笔记，思考老师所讲，加深印象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>
              <a:lnSpc>
                <a:spcPct val="200000"/>
              </a:lnSpc>
              <a:defRPr sz="2500">
                <a:solidFill>
                  <a:srgbClr val="942192"/>
                </a:solidFill>
              </a:defRPr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课间键盘敲，练习所学知识，深化印象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>
              <a:lnSpc>
                <a:spcPct val="200000"/>
              </a:lnSpc>
              <a:defRPr sz="2500">
                <a:solidFill>
                  <a:srgbClr val="942192"/>
                </a:solidFill>
              </a:defRPr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同学间分享，梳理所学知识，强化印象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>
              <a:lnSpc>
                <a:spcPct val="200000"/>
              </a:lnSpc>
              <a:defRPr sz="2500">
                <a:solidFill>
                  <a:srgbClr val="942192"/>
                </a:solidFill>
              </a:defRPr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工作翻笔记，实践知识体系，固化印象</a:t>
            </a:r>
            <a:endParaRPr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-48260" y="12700"/>
            <a:ext cx="12288520" cy="764540"/>
          </a:xfrm>
          <a:prstGeom prst="flowChartProcess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6800" y="148590"/>
            <a:ext cx="243840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学习方法分享</a:t>
            </a:r>
            <a:endParaRPr kumimoji="0" lang="zh-CN" sz="32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副标题 2"/>
          <p:cNvSpPr txBox="1"/>
          <p:nvPr>
            <p:ph type="subTitle" sz="quarter" idx="1"/>
          </p:nvPr>
        </p:nvSpPr>
        <p:spPr>
          <a:xfrm>
            <a:off x="1784985" y="3155950"/>
            <a:ext cx="9348470" cy="6991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 sz="3800" spc="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3700" spc="0"/>
            </a:pPr>
            <a:r>
              <a:rPr lang="zh-CN" sz="3800" spc="28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唯一能够让你自信的东西就是奋斗</a:t>
            </a:r>
            <a:endParaRPr lang="zh-CN" sz="3800" spc="28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贺鹏程…"/>
          <p:cNvSpPr txBox="1"/>
          <p:nvPr/>
        </p:nvSpPr>
        <p:spPr>
          <a:xfrm>
            <a:off x="5055310" y="5522736"/>
            <a:ext cx="2807346" cy="914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defRPr>
                <a:solidFill>
                  <a:schemeClr val="accent2"/>
                </a:solidFill>
              </a:defRPr>
            </a:pPr>
            <a:r>
              <a:t>贺鹏程 </a:t>
            </a:r>
          </a:p>
          <a:p>
            <a:pPr algn="ctr">
              <a:defRPr>
                <a:solidFill>
                  <a:schemeClr val="accent2"/>
                </a:solidFill>
              </a:defRPr>
            </a:pPr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2019年7月16日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/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等线</vt:lpstr>
      <vt:lpstr>微软雅黑</vt:lpstr>
      <vt:lpstr>Arial</vt:lpstr>
      <vt:lpstr>微软雅黑 Light</vt:lpstr>
      <vt:lpstr>Impact</vt:lpstr>
      <vt:lpstr>楷体</vt:lpstr>
      <vt:lpstr>Menlo</vt:lpstr>
      <vt:lpstr>Arial Unicode MS</vt:lpstr>
      <vt:lpstr>Calibri</vt:lpstr>
      <vt:lpstr>Segoe Print</vt:lpstr>
      <vt:lpstr>Office 主题​​</vt:lpstr>
      <vt:lpstr>Vue</vt:lpstr>
      <vt:lpstr>PowerPoint 演示文稿</vt:lpstr>
      <vt:lpstr>Vue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Vue.js课程 第一天</dc:title>
  <dc:creator/>
  <cp:lastModifiedBy>buhe</cp:lastModifiedBy>
  <cp:revision>14</cp:revision>
  <dcterms:created xsi:type="dcterms:W3CDTF">2019-07-16T09:31:00Z</dcterms:created>
  <dcterms:modified xsi:type="dcterms:W3CDTF">2019-08-01T14:32:54Z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