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  <p:sldMasterId id="2147483654" r:id="rId4"/>
    <p:sldMasterId id="2147483657" r:id="rId5"/>
  </p:sldMasterIdLst>
  <p:notesMasterIdLst>
    <p:notesMasterId r:id="rId12"/>
  </p:notesMasterIdLst>
  <p:handoutMasterIdLst>
    <p:handoutMasterId r:id="rId30"/>
  </p:handoutMasterIdLst>
  <p:sldIdLst>
    <p:sldId id="281" r:id="rId6"/>
    <p:sldId id="380" r:id="rId7"/>
    <p:sldId id="383" r:id="rId8"/>
    <p:sldId id="381" r:id="rId9"/>
    <p:sldId id="384" r:id="rId10"/>
    <p:sldId id="356" r:id="rId11"/>
    <p:sldId id="385" r:id="rId13"/>
    <p:sldId id="447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421" r:id="rId22"/>
    <p:sldId id="394" r:id="rId23"/>
    <p:sldId id="396" r:id="rId24"/>
    <p:sldId id="484" r:id="rId25"/>
    <p:sldId id="480" r:id="rId26"/>
    <p:sldId id="398" r:id="rId27"/>
    <p:sldId id="420" r:id="rId28"/>
    <p:sldId id="43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黑体" panose="02010609060101010101" pitchFamily="49" charset="-122"/>
      <p:regular r:id="rId38"/>
    </p:embeddedFont>
    <p:embeddedFont>
      <p:font typeface="微软雅黑" panose="020B0503020204020204" pitchFamily="34" charset="-122"/>
      <p:regular r:id="rId39"/>
    </p:embeddedFont>
    <p:embeddedFont>
      <p:font typeface="楷体" panose="02010609060101010101" pitchFamily="49" charset="-122"/>
      <p:regular r:id="rId4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B1C19B43-EE9D-4DFD-9410-88C624084D1C}">
          <p14:sldIdLst>
            <p14:sldId id="281"/>
          </p14:sldIdLst>
        </p14:section>
        <p14:section name="效果展示" id="{182FE8BD-54BC-437B-8E26-56B53DB1D5D4}">
          <p14:sldIdLst>
            <p14:sldId id="380"/>
            <p14:sldId id="383"/>
            <p14:sldId id="381"/>
          </p14:sldIdLst>
        </p14:section>
        <p14:section name="自我介绍" id="{A8874CCE-217A-405C-B73A-F20894D604A9}">
          <p14:sldIdLst>
            <p14:sldId id="384"/>
            <p14:sldId id="356"/>
            <p14:sldId id="385"/>
            <p14:sldId id="447"/>
          </p14:sldIdLst>
        </p14:section>
        <p14:section name="技术储备" id="{9158CED8-4BEC-4CBC-BDA9-69D23F2FA5B9}">
          <p14:sldIdLst>
            <p14:sldId id="386"/>
            <p14:sldId id="387"/>
          </p14:sldIdLst>
        </p14:section>
        <p14:section name="开发环境" id="{5348B0B1-E63A-4EB9-AD86-165F67D136CD}">
          <p14:sldIdLst>
            <p14:sldId id="388"/>
            <p14:sldId id="389"/>
            <p14:sldId id="390"/>
          </p14:sldIdLst>
        </p14:section>
        <p14:section name="课程安排" id="{C21FE9B3-B5A7-4BE0-A0A4-2C4D8AB5FB57}">
          <p14:sldIdLst>
            <p14:sldId id="391"/>
            <p14:sldId id="392"/>
            <p14:sldId id="421"/>
          </p14:sldIdLst>
        </p14:section>
        <p14:section name="第一天" id="{6AC46E7A-68F7-45E8-985E-A510BC74A8EC}">
          <p14:sldIdLst>
            <p14:sldId id="394"/>
            <p14:sldId id="396"/>
            <p14:sldId id="484"/>
            <p14:sldId id="480"/>
            <p14:sldId id="398"/>
            <p14:sldId id="420"/>
            <p14:sldId id="4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D26"/>
    <a:srgbClr val="676767"/>
    <a:srgbClr val="017ACD"/>
    <a:srgbClr val="686868"/>
    <a:srgbClr val="007BCC"/>
    <a:srgbClr val="77787A"/>
    <a:srgbClr val="FBD5D5"/>
    <a:srgbClr val="17375E"/>
    <a:srgbClr val="EFF7FF"/>
    <a:srgbClr val="79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2" autoAdjust="0"/>
    <p:restoredTop sz="94620" autoAdjust="0"/>
  </p:normalViewPr>
  <p:slideViewPr>
    <p:cSldViewPr>
      <p:cViewPr varScale="1">
        <p:scale>
          <a:sx n="139" d="100"/>
          <a:sy n="139" d="100"/>
        </p:scale>
        <p:origin x="276" y="108"/>
      </p:cViewPr>
      <p:guideLst>
        <p:guide orient="horz" pos="1643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920"/>
        <p:guide pos="22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0" Type="http://schemas.openxmlformats.org/officeDocument/2006/relationships/font" Target="fonts/font7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BF9BEBB-0C8C-448F-8B1E-AB3D3A63D29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16C04FFA-30FB-4789-AF0D-FE45D693E85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6C0DFE-995E-4476-9553-BCD59C7C9BF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1E6D2325-92D3-44C5-B559-71D9348616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D2325-92D3-44C5-B559-71D9348616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3" Type="http://schemas.openxmlformats.org/officeDocument/2006/relationships/image" Target="../media/image1.emf"/><Relationship Id="rId21" Type="http://schemas.openxmlformats.org/officeDocument/2006/relationships/theme" Target="../theme/theme1.xml"/><Relationship Id="rId20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7.emf"/><Relationship Id="rId18" Type="http://schemas.openxmlformats.org/officeDocument/2006/relationships/image" Target="../media/image16.emf"/><Relationship Id="rId17" Type="http://schemas.openxmlformats.org/officeDocument/2006/relationships/image" Target="../media/image15.emf"/><Relationship Id="rId16" Type="http://schemas.openxmlformats.org/officeDocument/2006/relationships/image" Target="../media/image14.emf"/><Relationship Id="rId15" Type="http://schemas.openxmlformats.org/officeDocument/2006/relationships/image" Target="../media/image13.emf"/><Relationship Id="rId14" Type="http://schemas.openxmlformats.org/officeDocument/2006/relationships/image" Target="../media/image12.emf"/><Relationship Id="rId13" Type="http://schemas.openxmlformats.org/officeDocument/2006/relationships/image" Target="../media/image11.emf"/><Relationship Id="rId12" Type="http://schemas.openxmlformats.org/officeDocument/2006/relationships/image" Target="../media/image10.emf"/><Relationship Id="rId11" Type="http://schemas.openxmlformats.org/officeDocument/2006/relationships/image" Target="../media/image9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13706740 w 1180531"/>
              <a:gd name="T1" fmla="*/ 0 h 577560"/>
              <a:gd name="T2" fmla="*/ 13706740 w 1180531"/>
              <a:gd name="T3" fmla="*/ 5444423 h 577560"/>
              <a:gd name="T4" fmla="*/ 12365510 w 1180531"/>
              <a:gd name="T5" fmla="*/ 6805598 h 577560"/>
              <a:gd name="T6" fmla="*/ 1341216 w 1180531"/>
              <a:gd name="T7" fmla="*/ 6805598 h 577560"/>
              <a:gd name="T8" fmla="*/ 0 w 1180531"/>
              <a:gd name="T9" fmla="*/ 5444423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13706740 w 1180531"/>
              <a:gd name="T1" fmla="*/ 0 h 577560"/>
              <a:gd name="T2" fmla="*/ 13706740 w 1180531"/>
              <a:gd name="T3" fmla="*/ 5444423 h 577560"/>
              <a:gd name="T4" fmla="*/ 12365510 w 1180531"/>
              <a:gd name="T5" fmla="*/ 6805598 h 577560"/>
              <a:gd name="T6" fmla="*/ 1341216 w 1180531"/>
              <a:gd name="T7" fmla="*/ 6805598 h 577560"/>
              <a:gd name="T8" fmla="*/ 0 w 1180531"/>
              <a:gd name="T9" fmla="*/ 5444423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autumnfish.cn/webmusic/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jpe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5033" y="2068299"/>
            <a:ext cx="3265170" cy="58356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5816" y="285978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黑马程序员深圳校区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前端教研部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0" y="3666490"/>
            <a:ext cx="1297940" cy="1297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技术储备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691680" y="1431411"/>
            <a:ext cx="1966689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 HTML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695128" y="2319214"/>
            <a:ext cx="1966689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  CSS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691680" y="3267421"/>
            <a:ext cx="1966689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   JS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695033" y="4142861"/>
            <a:ext cx="2016224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4.  AJAX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908996" y="1431484"/>
            <a:ext cx="2016224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  VUE2.X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909403" y="2318940"/>
            <a:ext cx="2016224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en-US" altLang="zh-CN" sz="2400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axios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909225" y="3267421"/>
            <a:ext cx="1966689" cy="455613"/>
          </a:xfrm>
          <a:prstGeom prst="rect">
            <a:avLst/>
          </a:prstGeom>
          <a:solidFill>
            <a:srgbClr val="AD2C2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7.   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bldLvl="0" animBg="1"/>
      <p:bldP spid="32" grpId="0" bldLvl="0" animBg="1"/>
      <p:bldP spid="33" grpId="0" bldLvl="0" animBg="1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220" y="115510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3648" y="115699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windows10</a:t>
            </a:r>
            <a:endParaRPr lang="zh-CN" altLang="en-US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156552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浏览器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4980" y="15674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chrome</a:t>
            </a:r>
            <a:endParaRPr lang="zh-CN" altLang="en-US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552" y="197405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编辑器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4980" y="197594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vscode</a:t>
            </a:r>
            <a:endParaRPr lang="zh-CN" altLang="en-US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9822"/>
            <a:ext cx="1689419" cy="112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51" y="2861630"/>
            <a:ext cx="2732552" cy="18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3" y="3286692"/>
            <a:ext cx="1488140" cy="98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35269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 </a:t>
            </a: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5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9" y="843558"/>
            <a:ext cx="1689419" cy="112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759460"/>
            <a:ext cx="2066290" cy="410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课程安排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8220" y="11551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第一天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3648" y="1156990"/>
            <a:ext cx="3205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vue3.0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特性介绍、</a:t>
            </a:r>
            <a:r>
              <a:rPr lang="en-US" altLang="zh-CN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vue3.0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全家桶</a:t>
            </a:r>
            <a:r>
              <a:rPr lang="zh-CN" altLang="en-US" sz="14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endParaRPr lang="zh-CN" altLang="en-US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8220" y="156552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第二天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4980" y="1567408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sz="1400" dirty="0" err="1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黑马电影</a:t>
            </a:r>
            <a:endParaRPr lang="zh-CN" sz="14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7946" y="1347885"/>
            <a:ext cx="4319588" cy="13220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54D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特性介绍</a:t>
            </a:r>
            <a:endParaRPr lang="en-US" altLang="zh-CN" sz="2000" dirty="0">
              <a:solidFill>
                <a:srgbClr val="E54D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全家桶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23478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第一天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222440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539552" y="933237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虚拟DOM重写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539552" y="1613747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优化 slots 的生成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539750" y="2294255"/>
            <a:ext cx="4834255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静态树提升(Static Tree Hoisting)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539552" y="2974767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静态属性提升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655277"/>
            <a:ext cx="340360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 Proxy 的 Observation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294722"/>
            <a:ext cx="739775" cy="506730"/>
          </a:xfrm>
          <a:prstGeom prst="rect">
            <a:avLst/>
          </a:prstGeom>
        </p:spPr>
        <p:txBody>
          <a:bodyPr wrap="none">
            <a:spAutoFit/>
          </a:bodyPr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3604895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Vue3.0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全家桶使用</a:t>
            </a: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-Vue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481132" y="731307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481132" y="1302807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132" y="1915582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539552" y="2575982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生命周期函数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81132" y="3235747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组件传值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584637" y="4009812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4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23478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第一天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TextBox 9"/>
          <p:cNvSpPr txBox="1"/>
          <p:nvPr/>
        </p:nvSpPr>
        <p:spPr>
          <a:xfrm>
            <a:off x="3558421" y="1384204"/>
            <a:ext cx="4319588" cy="1322070"/>
          </a:xfrm>
          <a:prstGeom prst="rect">
            <a:avLst/>
          </a:prstGeom>
          <a:noFill/>
        </p:spPr>
        <p:txBody>
          <a:bodyPr>
            <a:spAutoFit/>
          </a:bodyPr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新特性介绍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Vue3.0</a:t>
            </a:r>
            <a:r>
              <a:rPr lang="zh-CN" altLang="en-US" sz="2000" dirty="0">
                <a:solidFill>
                  <a:srgbClr val="E54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全家桶使用</a:t>
            </a:r>
            <a:endParaRPr lang="zh-CN" altLang="en-US" sz="2000" dirty="0">
              <a:solidFill>
                <a:srgbClr val="E54D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39552" y="123478"/>
            <a:ext cx="4681220" cy="860425"/>
          </a:xfrm>
          <a:prstGeom prst="rect">
            <a:avLst/>
          </a:prstGeom>
        </p:spPr>
        <p:txBody>
          <a:bodyPr wrap="none">
            <a:spAutoFit/>
          </a:bodyPr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Vue3.0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全家桶使用</a:t>
            </a: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-VueRouter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50240"/>
            <a:ext cx="3452495" cy="4213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30" y="650240"/>
            <a:ext cx="3673475" cy="416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3790315" cy="1245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Vue3.0</a:t>
            </a: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全家桶使用</a:t>
            </a:r>
            <a:r>
              <a:rPr lang="en-US" altLang="zh-CN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-Vuex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85" y="848360"/>
            <a:ext cx="4055110" cy="3908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20" y="1544955"/>
            <a:ext cx="3686175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98822" y="2787774"/>
            <a:ext cx="354635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5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7045" y="3114675"/>
            <a:ext cx="1773555" cy="1773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17865" y="2715766"/>
            <a:ext cx="21082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明天见</a:t>
            </a:r>
            <a:endParaRPr lang="en-US" altLang="zh-CN" sz="5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2387084"/>
            <a:ext cx="4572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dirty="0">
                <a:hlinkClick r:id="rId1"/>
              </a:rPr>
              <a:t>http://huangjiangjun.top/movie/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1560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801370"/>
            <a:ext cx="2216150" cy="3979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775" y="801370"/>
            <a:ext cx="2229485" cy="4039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0" y="801370"/>
            <a:ext cx="2276475" cy="404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3ec232dee7680f823edf873510e2c9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075" y="687070"/>
            <a:ext cx="2750185" cy="412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3639" y="2257053"/>
            <a:ext cx="15163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5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段子黄</a:t>
            </a:r>
            <a:endParaRPr lang="zh-CN" altLang="en-US" sz="35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123478"/>
            <a:ext cx="8178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endParaRPr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94944" y="1923678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500" dirty="0">
                <a:solidFill>
                  <a:srgbClr val="E54D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花姐</a:t>
            </a:r>
            <a:endParaRPr lang="zh-CN" altLang="en-US" sz="3500" dirty="0">
              <a:solidFill>
                <a:srgbClr val="E54D2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 descr="图片包含 游戏机, 水果, 动物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59582"/>
            <a:ext cx="2850414" cy="32476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7" y="889831"/>
            <a:ext cx="2242559" cy="3363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39552" y="123478"/>
            <a:ext cx="2405380" cy="86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资料获取找黑妹</a:t>
            </a:r>
            <a:endParaRPr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716915"/>
            <a:ext cx="4095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38466" y="2333223"/>
            <a:ext cx="14670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技术储备</a:t>
            </a:r>
            <a:endParaRPr lang="en-US" altLang="zh-CN" sz="2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6500,&quot;width&quot;:4331}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全屏显示(16:9)</PresentationFormat>
  <Paragraphs>134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楷体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黄Sir</cp:lastModifiedBy>
  <cp:revision>420</cp:revision>
  <dcterms:created xsi:type="dcterms:W3CDTF">2015-06-29T07:19:00Z</dcterms:created>
  <dcterms:modified xsi:type="dcterms:W3CDTF">2020-07-15T11:01:48Z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