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509"/>
    <a:srgbClr val="6D3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6CAF9-752D-449B-A093-041041BAA1ED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8253B-4FC5-4C56-94C9-75FFD69F4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18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8253B-4FC5-4C56-94C9-75FFD69F467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08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35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62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1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2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91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7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4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06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BCF04-F9CA-4732-8A9E-11BC045D5E3F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1DA6B-BC78-4F85-BAA9-C90BB7B7A4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4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1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81756B1-6CEB-31E4-5A0A-F3C46A1A3291}"/>
              </a:ext>
            </a:extLst>
          </p:cNvPr>
          <p:cNvSpPr/>
          <p:nvPr/>
        </p:nvSpPr>
        <p:spPr>
          <a:xfrm>
            <a:off x="-1" y="0"/>
            <a:ext cx="21674667" cy="12192000"/>
          </a:xfrm>
          <a:custGeom>
            <a:avLst/>
            <a:gdLst>
              <a:gd name="connsiteX0" fmla="*/ 0 w 21674667"/>
              <a:gd name="connsiteY0" fmla="*/ 0 h 12192000"/>
              <a:gd name="connsiteX1" fmla="*/ 21674668 w 21674667"/>
              <a:gd name="connsiteY1" fmla="*/ 0 h 12192000"/>
              <a:gd name="connsiteX2" fmla="*/ 21674668 w 21674667"/>
              <a:gd name="connsiteY2" fmla="*/ 12192000 h 12192000"/>
              <a:gd name="connsiteX3" fmla="*/ 0 w 21674667"/>
              <a:gd name="connsiteY3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7" h="12192000">
                <a:moveTo>
                  <a:pt x="0" y="0"/>
                </a:moveTo>
                <a:lnTo>
                  <a:pt x="21674668" y="0"/>
                </a:lnTo>
                <a:lnTo>
                  <a:pt x="21674668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F8F9FA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ADCFCB81-3D45-662B-2B44-91684DC34FCB}"/>
              </a:ext>
            </a:extLst>
          </p:cNvPr>
          <p:cNvSpPr/>
          <p:nvPr/>
        </p:nvSpPr>
        <p:spPr>
          <a:xfrm>
            <a:off x="-1" y="0"/>
            <a:ext cx="21674667" cy="1625600"/>
          </a:xfrm>
          <a:custGeom>
            <a:avLst/>
            <a:gdLst>
              <a:gd name="connsiteX0" fmla="*/ 0 w 21674667"/>
              <a:gd name="connsiteY0" fmla="*/ 0 h 1625600"/>
              <a:gd name="connsiteX1" fmla="*/ 21674668 w 21674667"/>
              <a:gd name="connsiteY1" fmla="*/ 0 h 1625600"/>
              <a:gd name="connsiteX2" fmla="*/ 21674668 w 21674667"/>
              <a:gd name="connsiteY2" fmla="*/ 1625600 h 1625600"/>
              <a:gd name="connsiteX3" fmla="*/ 0 w 21674667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7" h="1625600">
                <a:moveTo>
                  <a:pt x="0" y="0"/>
                </a:moveTo>
                <a:lnTo>
                  <a:pt x="21674668" y="0"/>
                </a:lnTo>
                <a:lnTo>
                  <a:pt x="21674668" y="1625600"/>
                </a:lnTo>
                <a:lnTo>
                  <a:pt x="0" y="1625600"/>
                </a:lnTo>
                <a:close/>
              </a:path>
            </a:pathLst>
          </a:custGeom>
          <a:solidFill>
            <a:srgbClr val="1E3A8A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49118-C712-8CB2-EA41-490BE54A8065}"/>
              </a:ext>
            </a:extLst>
          </p:cNvPr>
          <p:cNvSpPr txBox="1"/>
          <p:nvPr/>
        </p:nvSpPr>
        <p:spPr>
          <a:xfrm>
            <a:off x="6599600" y="54426"/>
            <a:ext cx="7420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관광개발시설자금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71D2D-1F0D-1E45-BECD-E12C80C15435}"/>
              </a:ext>
            </a:extLst>
          </p:cNvPr>
          <p:cNvSpPr txBox="1"/>
          <p:nvPr/>
        </p:nvSpPr>
        <p:spPr>
          <a:xfrm>
            <a:off x="6654904" y="952321"/>
            <a:ext cx="7310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2025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관광진흥개발기금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융자지원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 dirty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0848726-BD7C-2376-6919-D9C56F868D45}"/>
              </a:ext>
            </a:extLst>
          </p:cNvPr>
          <p:cNvSpPr/>
          <p:nvPr/>
        </p:nvSpPr>
        <p:spPr>
          <a:xfrm>
            <a:off x="677332" y="2031999"/>
            <a:ext cx="20320000" cy="4282783"/>
          </a:xfrm>
          <a:custGeom>
            <a:avLst/>
            <a:gdLst>
              <a:gd name="connsiteX0" fmla="*/ 20116800 w 20320000"/>
              <a:gd name="connsiteY0" fmla="*/ 0 h 4064000"/>
              <a:gd name="connsiteX1" fmla="*/ 20320000 w 20320000"/>
              <a:gd name="connsiteY1" fmla="*/ 0 h 4064000"/>
              <a:gd name="connsiteX2" fmla="*/ 20320000 w 20320000"/>
              <a:gd name="connsiteY2" fmla="*/ 4064000 h 4064000"/>
              <a:gd name="connsiteX3" fmla="*/ 20116800 w 20320000"/>
              <a:gd name="connsiteY3" fmla="*/ 4064000 h 4064000"/>
              <a:gd name="connsiteX4" fmla="*/ 203200 w 20320000"/>
              <a:gd name="connsiteY4" fmla="*/ 4064000 h 4064000"/>
              <a:gd name="connsiteX5" fmla="*/ 0 w 20320000"/>
              <a:gd name="connsiteY5" fmla="*/ 4064000 h 4064000"/>
              <a:gd name="connsiteX6" fmla="*/ 0 w 20320000"/>
              <a:gd name="connsiteY6" fmla="*/ 0 h 4064000"/>
              <a:gd name="connsiteX7" fmla="*/ 203200 w 20320000"/>
              <a:gd name="connsiteY7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00" h="4064000">
                <a:moveTo>
                  <a:pt x="20116800" y="0"/>
                </a:moveTo>
                <a:cubicBezTo>
                  <a:pt x="20229024" y="0"/>
                  <a:pt x="20320000" y="0"/>
                  <a:pt x="20320000" y="0"/>
                </a:cubicBezTo>
                <a:lnTo>
                  <a:pt x="20320000" y="4064000"/>
                </a:lnTo>
                <a:cubicBezTo>
                  <a:pt x="20320000" y="4064000"/>
                  <a:pt x="20229024" y="4064000"/>
                  <a:pt x="20116800" y="4064000"/>
                </a:cubicBezTo>
                <a:lnTo>
                  <a:pt x="203200" y="4064000"/>
                </a:lnTo>
                <a:cubicBezTo>
                  <a:pt x="90976" y="4064000"/>
                  <a:pt x="0" y="4064000"/>
                  <a:pt x="0" y="4064000"/>
                </a:cubicBezTo>
                <a:lnTo>
                  <a:pt x="0" y="0"/>
                </a:lnTo>
                <a:cubicBezTo>
                  <a:pt x="0" y="0"/>
                  <a:pt x="90976" y="0"/>
                  <a:pt x="203200" y="0"/>
                </a:cubicBezTo>
                <a:close/>
              </a:path>
            </a:pathLst>
          </a:custGeom>
          <a:solidFill>
            <a:srgbClr val="FFFFFF"/>
          </a:solidFill>
          <a:ln w="4063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4A5846-C698-75D8-8416-5644EEFCCFA9}"/>
              </a:ext>
            </a:extLst>
          </p:cNvPr>
          <p:cNvSpPr txBox="1"/>
          <p:nvPr/>
        </p:nvSpPr>
        <p:spPr>
          <a:xfrm>
            <a:off x="992292" y="2115317"/>
            <a:ext cx="7274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📋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관광진흥개발기금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융자지원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개요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ED0C2B3-A25F-F57F-9B91-16D4C25C42B7}"/>
              </a:ext>
            </a:extLst>
          </p:cNvPr>
          <p:cNvSpPr/>
          <p:nvPr/>
        </p:nvSpPr>
        <p:spPr>
          <a:xfrm>
            <a:off x="1083732" y="2844800"/>
            <a:ext cx="6502400" cy="3251200"/>
          </a:xfrm>
          <a:custGeom>
            <a:avLst/>
            <a:gdLst>
              <a:gd name="connsiteX0" fmla="*/ 6366934 w 6502400"/>
              <a:gd name="connsiteY0" fmla="*/ 0 h 2980266"/>
              <a:gd name="connsiteX1" fmla="*/ 6502400 w 6502400"/>
              <a:gd name="connsiteY1" fmla="*/ 0 h 2980266"/>
              <a:gd name="connsiteX2" fmla="*/ 6502400 w 6502400"/>
              <a:gd name="connsiteY2" fmla="*/ 2980267 h 2980266"/>
              <a:gd name="connsiteX3" fmla="*/ 6366934 w 6502400"/>
              <a:gd name="connsiteY3" fmla="*/ 2980267 h 2980266"/>
              <a:gd name="connsiteX4" fmla="*/ 135467 w 6502400"/>
              <a:gd name="connsiteY4" fmla="*/ 2980267 h 2980266"/>
              <a:gd name="connsiteX5" fmla="*/ 0 w 6502400"/>
              <a:gd name="connsiteY5" fmla="*/ 2980267 h 2980266"/>
              <a:gd name="connsiteX6" fmla="*/ 0 w 6502400"/>
              <a:gd name="connsiteY6" fmla="*/ 0 h 2980266"/>
              <a:gd name="connsiteX7" fmla="*/ 135467 w 6502400"/>
              <a:gd name="connsiteY7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" h="2980266">
                <a:moveTo>
                  <a:pt x="6366934" y="0"/>
                </a:moveTo>
                <a:cubicBezTo>
                  <a:pt x="6441750" y="0"/>
                  <a:pt x="6502400" y="0"/>
                  <a:pt x="6502400" y="0"/>
                </a:cubicBezTo>
                <a:lnTo>
                  <a:pt x="6502400" y="2980267"/>
                </a:lnTo>
                <a:cubicBezTo>
                  <a:pt x="6502400" y="2980267"/>
                  <a:pt x="6441750" y="2980267"/>
                  <a:pt x="6366934" y="2980267"/>
                </a:cubicBezTo>
                <a:lnTo>
                  <a:pt x="135467" y="2980267"/>
                </a:lnTo>
                <a:cubicBezTo>
                  <a:pt x="60650" y="2980267"/>
                  <a:pt x="0" y="2980267"/>
                  <a:pt x="0" y="2980267"/>
                </a:cubicBezTo>
                <a:lnTo>
                  <a:pt x="0" y="0"/>
                </a:lnTo>
                <a:cubicBezTo>
                  <a:pt x="0" y="0"/>
                  <a:pt x="60650" y="0"/>
                  <a:pt x="135467" y="0"/>
                </a:cubicBezTo>
                <a:close/>
              </a:path>
            </a:pathLst>
          </a:custGeom>
          <a:solidFill>
            <a:srgbClr val="F3F4F6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6A733-94A0-7D60-A1C2-FC2B67E992EC}"/>
              </a:ext>
            </a:extLst>
          </p:cNvPr>
          <p:cNvSpPr txBox="1"/>
          <p:nvPr/>
        </p:nvSpPr>
        <p:spPr>
          <a:xfrm>
            <a:off x="1398692" y="2978335"/>
            <a:ext cx="569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💰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규모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조건</a:t>
            </a:r>
            <a:r>
              <a:rPr lang="en-US" altLang="ko-KR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_2025</a:t>
            </a:r>
            <a:r>
              <a:rPr lang="ko-KR" altLang="en-US" sz="2800" b="1" spc="0" baseline="0" dirty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 기준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7B36E-0926-F072-4A57-30DE1D44C698}"/>
              </a:ext>
            </a:extLst>
          </p:cNvPr>
          <p:cNvSpPr txBox="1"/>
          <p:nvPr/>
        </p:nvSpPr>
        <p:spPr>
          <a:xfrm>
            <a:off x="1669625" y="3443710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총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융자규모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3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,50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0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억원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이내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A2EDAA-3752-6B80-A401-3317AC6DF387}"/>
              </a:ext>
            </a:extLst>
          </p:cNvPr>
          <p:cNvSpPr txBox="1"/>
          <p:nvPr/>
        </p:nvSpPr>
        <p:spPr>
          <a:xfrm>
            <a:off x="1669625" y="3850110"/>
            <a:ext cx="4596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시설자금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한도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중소기업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최대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150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억원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9C531-EBBE-EE4E-B909-765D37215754}"/>
              </a:ext>
            </a:extLst>
          </p:cNvPr>
          <p:cNvSpPr txBox="1"/>
          <p:nvPr/>
        </p:nvSpPr>
        <p:spPr>
          <a:xfrm>
            <a:off x="1669625" y="4256510"/>
            <a:ext cx="5238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금리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기준금리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3.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03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% (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중소기업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우대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적용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A1997B-890C-DDB4-CE9E-EDD9CFC3B0CB}"/>
              </a:ext>
            </a:extLst>
          </p:cNvPr>
          <p:cNvSpPr txBox="1"/>
          <p:nvPr/>
        </p:nvSpPr>
        <p:spPr>
          <a:xfrm>
            <a:off x="1669625" y="4662910"/>
            <a:ext cx="4676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상환기간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9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(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4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거치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5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분할상환</a:t>
            </a:r>
            <a:r>
              <a:rPr lang="ko-KR" altLang="en-US" sz="2000" spc="0" baseline="0" dirty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09040-5607-2DC1-7E4B-8CD103C6B3CB}"/>
              </a:ext>
            </a:extLst>
          </p:cNvPr>
          <p:cNvSpPr txBox="1"/>
          <p:nvPr/>
        </p:nvSpPr>
        <p:spPr>
          <a:xfrm>
            <a:off x="1398692" y="5145801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🏢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대상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74151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업종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58A261-6409-E757-728B-8F2653701A2F}"/>
              </a:ext>
            </a:extLst>
          </p:cNvPr>
          <p:cNvSpPr txBox="1"/>
          <p:nvPr/>
        </p:nvSpPr>
        <p:spPr>
          <a:xfrm>
            <a:off x="1669625" y="5543444"/>
            <a:ext cx="4204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관광식당업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(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연면적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1,000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㎡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이상</a:t>
            </a:r>
            <a:r>
              <a:rPr lang="ko-KR" altLang="en-US" sz="2000" spc="0" baseline="0">
                <a:ln/>
                <a:solidFill>
                  <a:srgbClr val="4B556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00FC0D3-3FB7-CDD7-D0DE-B95BC2DBFC89}"/>
              </a:ext>
            </a:extLst>
          </p:cNvPr>
          <p:cNvSpPr/>
          <p:nvPr/>
        </p:nvSpPr>
        <p:spPr>
          <a:xfrm>
            <a:off x="7857065" y="2844800"/>
            <a:ext cx="6502400" cy="3216718"/>
          </a:xfrm>
          <a:custGeom>
            <a:avLst/>
            <a:gdLst>
              <a:gd name="connsiteX0" fmla="*/ 6366934 w 6502400"/>
              <a:gd name="connsiteY0" fmla="*/ 0 h 2980266"/>
              <a:gd name="connsiteX1" fmla="*/ 6502400 w 6502400"/>
              <a:gd name="connsiteY1" fmla="*/ 0 h 2980266"/>
              <a:gd name="connsiteX2" fmla="*/ 6502400 w 6502400"/>
              <a:gd name="connsiteY2" fmla="*/ 2980267 h 2980266"/>
              <a:gd name="connsiteX3" fmla="*/ 6366934 w 6502400"/>
              <a:gd name="connsiteY3" fmla="*/ 2980267 h 2980266"/>
              <a:gd name="connsiteX4" fmla="*/ 135467 w 6502400"/>
              <a:gd name="connsiteY4" fmla="*/ 2980267 h 2980266"/>
              <a:gd name="connsiteX5" fmla="*/ 0 w 6502400"/>
              <a:gd name="connsiteY5" fmla="*/ 2980267 h 2980266"/>
              <a:gd name="connsiteX6" fmla="*/ 0 w 6502400"/>
              <a:gd name="connsiteY6" fmla="*/ 0 h 2980266"/>
              <a:gd name="connsiteX7" fmla="*/ 135467 w 6502400"/>
              <a:gd name="connsiteY7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" h="2980266">
                <a:moveTo>
                  <a:pt x="6366934" y="0"/>
                </a:moveTo>
                <a:cubicBezTo>
                  <a:pt x="6441750" y="0"/>
                  <a:pt x="6502400" y="0"/>
                  <a:pt x="6502400" y="0"/>
                </a:cubicBezTo>
                <a:lnTo>
                  <a:pt x="6502400" y="2980267"/>
                </a:lnTo>
                <a:cubicBezTo>
                  <a:pt x="6502400" y="2980267"/>
                  <a:pt x="6441750" y="2980267"/>
                  <a:pt x="6366934" y="2980267"/>
                </a:cubicBezTo>
                <a:lnTo>
                  <a:pt x="135467" y="2980267"/>
                </a:lnTo>
                <a:cubicBezTo>
                  <a:pt x="60651" y="2980267"/>
                  <a:pt x="0" y="2980267"/>
                  <a:pt x="0" y="2980267"/>
                </a:cubicBezTo>
                <a:lnTo>
                  <a:pt x="0" y="0"/>
                </a:lnTo>
                <a:cubicBezTo>
                  <a:pt x="0" y="0"/>
                  <a:pt x="60651" y="0"/>
                  <a:pt x="135467" y="0"/>
                </a:cubicBezTo>
                <a:close/>
              </a:path>
            </a:pathLst>
          </a:custGeom>
          <a:solidFill>
            <a:srgbClr val="DBEAFE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23218D-E905-1E74-AFB1-053CF1C28C9D}"/>
              </a:ext>
            </a:extLst>
          </p:cNvPr>
          <p:cNvSpPr txBox="1"/>
          <p:nvPr/>
        </p:nvSpPr>
        <p:spPr>
          <a:xfrm>
            <a:off x="8172025" y="2978335"/>
            <a:ext cx="3651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📈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1E40A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프로세스</a:t>
            </a:r>
          </a:p>
        </p:txBody>
      </p:sp>
      <p:grpSp>
        <p:nvGrpSpPr>
          <p:cNvPr id="24" name="그래픽 4">
            <a:extLst>
              <a:ext uri="{FF2B5EF4-FFF2-40B4-BE49-F238E27FC236}">
                <a16:creationId xmlns:a16="http://schemas.microsoft.com/office/drawing/2014/main" id="{997D61EA-0CBF-4F39-028C-0F95E2F8A0D6}"/>
              </a:ext>
            </a:extLst>
          </p:cNvPr>
          <p:cNvGrpSpPr/>
          <p:nvPr/>
        </p:nvGrpSpPr>
        <p:grpSpPr>
          <a:xfrm>
            <a:off x="8561492" y="3549226"/>
            <a:ext cx="3367582" cy="2384214"/>
            <a:chOff x="8561492" y="3549226"/>
            <a:chExt cx="3367582" cy="238421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B3A06AAC-5381-8B8B-47FB-1436D518552B}"/>
                </a:ext>
              </a:extLst>
            </p:cNvPr>
            <p:cNvSpPr/>
            <p:nvPr/>
          </p:nvSpPr>
          <p:spPr>
            <a:xfrm>
              <a:off x="8561492" y="3549226"/>
              <a:ext cx="487680" cy="487680"/>
            </a:xfrm>
            <a:custGeom>
              <a:avLst/>
              <a:gdLst>
                <a:gd name="connsiteX0" fmla="*/ 488300 w 487680"/>
                <a:gd name="connsiteY0" fmla="*/ 244100 h 487680"/>
                <a:gd name="connsiteX1" fmla="*/ 244460 w 487680"/>
                <a:gd name="connsiteY1" fmla="*/ 487940 h 487680"/>
                <a:gd name="connsiteX2" fmla="*/ 620 w 487680"/>
                <a:gd name="connsiteY2" fmla="*/ 244100 h 487680"/>
                <a:gd name="connsiteX3" fmla="*/ 244460 w 487680"/>
                <a:gd name="connsiteY3" fmla="*/ 260 h 487680"/>
                <a:gd name="connsiteX4" fmla="*/ 488300 w 487680"/>
                <a:gd name="connsiteY4" fmla="*/ 24410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8300" y="244100"/>
                  </a:moveTo>
                  <a:cubicBezTo>
                    <a:pt x="488300" y="378769"/>
                    <a:pt x="379129" y="487940"/>
                    <a:pt x="244460" y="487940"/>
                  </a:cubicBezTo>
                  <a:cubicBezTo>
                    <a:pt x="109791" y="487940"/>
                    <a:pt x="620" y="378769"/>
                    <a:pt x="620" y="244100"/>
                  </a:cubicBezTo>
                  <a:cubicBezTo>
                    <a:pt x="620" y="109431"/>
                    <a:pt x="109791" y="260"/>
                    <a:pt x="244460" y="260"/>
                  </a:cubicBezTo>
                  <a:cubicBezTo>
                    <a:pt x="379129" y="260"/>
                    <a:pt x="488300" y="109431"/>
                    <a:pt x="488300" y="244100"/>
                  </a:cubicBezTo>
                  <a:close/>
                </a:path>
              </a:pathLst>
            </a:custGeom>
            <a:solidFill>
              <a:srgbClr val="3B82F6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A29D4D-3C91-4947-F561-F9FF31A30E09}"/>
                </a:ext>
              </a:extLst>
            </p:cNvPr>
            <p:cNvSpPr txBox="1"/>
            <p:nvPr/>
          </p:nvSpPr>
          <p:spPr>
            <a:xfrm>
              <a:off x="8661154" y="3643391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633900-71AF-D903-D325-200337F10492}"/>
                </a:ext>
              </a:extLst>
            </p:cNvPr>
            <p:cNvSpPr txBox="1"/>
            <p:nvPr/>
          </p:nvSpPr>
          <p:spPr>
            <a:xfrm>
              <a:off x="9120292" y="3593921"/>
              <a:ext cx="2808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사업계획서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작성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접수</a:t>
              </a: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E77CA5E9-1E29-EB94-A1A4-ABDAD07851B4}"/>
                </a:ext>
              </a:extLst>
            </p:cNvPr>
            <p:cNvSpPr/>
            <p:nvPr/>
          </p:nvSpPr>
          <p:spPr>
            <a:xfrm>
              <a:off x="8561492" y="4023360"/>
              <a:ext cx="487680" cy="487680"/>
            </a:xfrm>
            <a:custGeom>
              <a:avLst/>
              <a:gdLst>
                <a:gd name="connsiteX0" fmla="*/ 488300 w 487680"/>
                <a:gd name="connsiteY0" fmla="*/ 244100 h 487680"/>
                <a:gd name="connsiteX1" fmla="*/ 244460 w 487680"/>
                <a:gd name="connsiteY1" fmla="*/ 487940 h 487680"/>
                <a:gd name="connsiteX2" fmla="*/ 620 w 487680"/>
                <a:gd name="connsiteY2" fmla="*/ 244100 h 487680"/>
                <a:gd name="connsiteX3" fmla="*/ 244460 w 487680"/>
                <a:gd name="connsiteY3" fmla="*/ 260 h 487680"/>
                <a:gd name="connsiteX4" fmla="*/ 488300 w 487680"/>
                <a:gd name="connsiteY4" fmla="*/ 24410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8300" y="244100"/>
                  </a:moveTo>
                  <a:cubicBezTo>
                    <a:pt x="488300" y="378769"/>
                    <a:pt x="379129" y="487940"/>
                    <a:pt x="244460" y="487940"/>
                  </a:cubicBezTo>
                  <a:cubicBezTo>
                    <a:pt x="109791" y="487940"/>
                    <a:pt x="620" y="378769"/>
                    <a:pt x="620" y="244100"/>
                  </a:cubicBezTo>
                  <a:cubicBezTo>
                    <a:pt x="620" y="109431"/>
                    <a:pt x="109791" y="260"/>
                    <a:pt x="244460" y="260"/>
                  </a:cubicBezTo>
                  <a:cubicBezTo>
                    <a:pt x="379129" y="260"/>
                    <a:pt x="488300" y="109431"/>
                    <a:pt x="488300" y="244100"/>
                  </a:cubicBezTo>
                  <a:close/>
                </a:path>
              </a:pathLst>
            </a:custGeom>
            <a:solidFill>
              <a:srgbClr val="3B82F6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BDCAA7-8D24-176E-BA82-51C6E6BEAE53}"/>
                </a:ext>
              </a:extLst>
            </p:cNvPr>
            <p:cNvSpPr txBox="1"/>
            <p:nvPr/>
          </p:nvSpPr>
          <p:spPr>
            <a:xfrm>
              <a:off x="8661154" y="411752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00C523-5838-DED1-29C3-DC55CE5ECC7D}"/>
                </a:ext>
              </a:extLst>
            </p:cNvPr>
            <p:cNvSpPr txBox="1"/>
            <p:nvPr/>
          </p:nvSpPr>
          <p:spPr>
            <a:xfrm>
              <a:off x="9120292" y="4068054"/>
              <a:ext cx="20152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서류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담보심사</a:t>
              </a: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EFEEDA44-8E5E-BC07-19DE-866C731EFF45}"/>
                </a:ext>
              </a:extLst>
            </p:cNvPr>
            <p:cNvSpPr/>
            <p:nvPr/>
          </p:nvSpPr>
          <p:spPr>
            <a:xfrm>
              <a:off x="8561492" y="4497493"/>
              <a:ext cx="487680" cy="487680"/>
            </a:xfrm>
            <a:custGeom>
              <a:avLst/>
              <a:gdLst>
                <a:gd name="connsiteX0" fmla="*/ 488300 w 487680"/>
                <a:gd name="connsiteY0" fmla="*/ 244100 h 487680"/>
                <a:gd name="connsiteX1" fmla="*/ 244460 w 487680"/>
                <a:gd name="connsiteY1" fmla="*/ 487940 h 487680"/>
                <a:gd name="connsiteX2" fmla="*/ 620 w 487680"/>
                <a:gd name="connsiteY2" fmla="*/ 244100 h 487680"/>
                <a:gd name="connsiteX3" fmla="*/ 244460 w 487680"/>
                <a:gd name="connsiteY3" fmla="*/ 260 h 487680"/>
                <a:gd name="connsiteX4" fmla="*/ 488300 w 487680"/>
                <a:gd name="connsiteY4" fmla="*/ 24410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8300" y="244100"/>
                  </a:moveTo>
                  <a:cubicBezTo>
                    <a:pt x="488300" y="378769"/>
                    <a:pt x="379129" y="487940"/>
                    <a:pt x="244460" y="487940"/>
                  </a:cubicBezTo>
                  <a:cubicBezTo>
                    <a:pt x="109791" y="487940"/>
                    <a:pt x="620" y="378769"/>
                    <a:pt x="620" y="244100"/>
                  </a:cubicBezTo>
                  <a:cubicBezTo>
                    <a:pt x="620" y="109431"/>
                    <a:pt x="109791" y="260"/>
                    <a:pt x="244460" y="260"/>
                  </a:cubicBezTo>
                  <a:cubicBezTo>
                    <a:pt x="379129" y="260"/>
                    <a:pt x="488300" y="109431"/>
                    <a:pt x="488300" y="244100"/>
                  </a:cubicBezTo>
                  <a:close/>
                </a:path>
              </a:pathLst>
            </a:custGeom>
            <a:solidFill>
              <a:srgbClr val="3B82F6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095813-995A-CA44-04C9-F70BD3CA3BF9}"/>
                </a:ext>
              </a:extLst>
            </p:cNvPr>
            <p:cNvSpPr txBox="1"/>
            <p:nvPr/>
          </p:nvSpPr>
          <p:spPr>
            <a:xfrm>
              <a:off x="8661154" y="4591658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C97F0F-06B6-DC97-4727-F17376A9AF0B}"/>
                </a:ext>
              </a:extLst>
            </p:cNvPr>
            <p:cNvSpPr txBox="1"/>
            <p:nvPr/>
          </p:nvSpPr>
          <p:spPr>
            <a:xfrm>
              <a:off x="9120292" y="4542188"/>
              <a:ext cx="20778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융자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선정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승인</a:t>
              </a: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59C8E5B4-6EF4-B6FC-8D52-873A47DCD2A4}"/>
                </a:ext>
              </a:extLst>
            </p:cNvPr>
            <p:cNvSpPr/>
            <p:nvPr/>
          </p:nvSpPr>
          <p:spPr>
            <a:xfrm>
              <a:off x="8561492" y="4971626"/>
              <a:ext cx="487680" cy="487680"/>
            </a:xfrm>
            <a:custGeom>
              <a:avLst/>
              <a:gdLst>
                <a:gd name="connsiteX0" fmla="*/ 488300 w 487680"/>
                <a:gd name="connsiteY0" fmla="*/ 244100 h 487680"/>
                <a:gd name="connsiteX1" fmla="*/ 244460 w 487680"/>
                <a:gd name="connsiteY1" fmla="*/ 487940 h 487680"/>
                <a:gd name="connsiteX2" fmla="*/ 620 w 487680"/>
                <a:gd name="connsiteY2" fmla="*/ 244100 h 487680"/>
                <a:gd name="connsiteX3" fmla="*/ 244460 w 487680"/>
                <a:gd name="connsiteY3" fmla="*/ 260 h 487680"/>
                <a:gd name="connsiteX4" fmla="*/ 488300 w 487680"/>
                <a:gd name="connsiteY4" fmla="*/ 24410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8300" y="244100"/>
                  </a:moveTo>
                  <a:cubicBezTo>
                    <a:pt x="488300" y="378769"/>
                    <a:pt x="379129" y="487940"/>
                    <a:pt x="244460" y="487940"/>
                  </a:cubicBezTo>
                  <a:cubicBezTo>
                    <a:pt x="109791" y="487940"/>
                    <a:pt x="620" y="378769"/>
                    <a:pt x="620" y="244100"/>
                  </a:cubicBezTo>
                  <a:cubicBezTo>
                    <a:pt x="620" y="109431"/>
                    <a:pt x="109791" y="260"/>
                    <a:pt x="244460" y="260"/>
                  </a:cubicBezTo>
                  <a:cubicBezTo>
                    <a:pt x="379129" y="260"/>
                    <a:pt x="488300" y="109431"/>
                    <a:pt x="488300" y="244100"/>
                  </a:cubicBezTo>
                  <a:close/>
                </a:path>
              </a:pathLst>
            </a:custGeom>
            <a:solidFill>
              <a:srgbClr val="3B82F6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98EB8A4-FD58-A311-94FC-C082D618DDD2}"/>
                </a:ext>
              </a:extLst>
            </p:cNvPr>
            <p:cNvSpPr txBox="1"/>
            <p:nvPr/>
          </p:nvSpPr>
          <p:spPr>
            <a:xfrm>
              <a:off x="8661154" y="5065791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B04AFD-EF64-124B-BDB2-65737EE3CCFA}"/>
                </a:ext>
              </a:extLst>
            </p:cNvPr>
            <p:cNvSpPr txBox="1"/>
            <p:nvPr/>
          </p:nvSpPr>
          <p:spPr>
            <a:xfrm>
              <a:off x="9120292" y="5016321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기성검사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후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자금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집행</a:t>
              </a: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BE48648F-E989-E41F-99A8-143C90654B28}"/>
                </a:ext>
              </a:extLst>
            </p:cNvPr>
            <p:cNvSpPr/>
            <p:nvPr/>
          </p:nvSpPr>
          <p:spPr>
            <a:xfrm>
              <a:off x="8561492" y="5445760"/>
              <a:ext cx="487680" cy="487680"/>
            </a:xfrm>
            <a:custGeom>
              <a:avLst/>
              <a:gdLst>
                <a:gd name="connsiteX0" fmla="*/ 488300 w 487680"/>
                <a:gd name="connsiteY0" fmla="*/ 244100 h 487680"/>
                <a:gd name="connsiteX1" fmla="*/ 244460 w 487680"/>
                <a:gd name="connsiteY1" fmla="*/ 487940 h 487680"/>
                <a:gd name="connsiteX2" fmla="*/ 620 w 487680"/>
                <a:gd name="connsiteY2" fmla="*/ 244100 h 487680"/>
                <a:gd name="connsiteX3" fmla="*/ 244460 w 487680"/>
                <a:gd name="connsiteY3" fmla="*/ 260 h 487680"/>
                <a:gd name="connsiteX4" fmla="*/ 488300 w 487680"/>
                <a:gd name="connsiteY4" fmla="*/ 244100 h 487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80" h="487680">
                  <a:moveTo>
                    <a:pt x="488300" y="244100"/>
                  </a:moveTo>
                  <a:cubicBezTo>
                    <a:pt x="488300" y="378769"/>
                    <a:pt x="379129" y="487940"/>
                    <a:pt x="244460" y="487940"/>
                  </a:cubicBezTo>
                  <a:cubicBezTo>
                    <a:pt x="109791" y="487940"/>
                    <a:pt x="620" y="378769"/>
                    <a:pt x="620" y="244100"/>
                  </a:cubicBezTo>
                  <a:cubicBezTo>
                    <a:pt x="620" y="109431"/>
                    <a:pt x="109791" y="260"/>
                    <a:pt x="244460" y="260"/>
                  </a:cubicBezTo>
                  <a:cubicBezTo>
                    <a:pt x="379129" y="260"/>
                    <a:pt x="488300" y="109431"/>
                    <a:pt x="488300" y="244100"/>
                  </a:cubicBezTo>
                  <a:close/>
                </a:path>
              </a:pathLst>
            </a:custGeom>
            <a:solidFill>
              <a:srgbClr val="3B82F6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D42715-71B2-6A7F-A2E0-54EAC7841DA3}"/>
                </a:ext>
              </a:extLst>
            </p:cNvPr>
            <p:cNvSpPr txBox="1"/>
            <p:nvPr/>
          </p:nvSpPr>
          <p:spPr>
            <a:xfrm>
              <a:off x="8661154" y="5539925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BD3964-221B-BCC8-700E-10D4EA34CF12}"/>
                </a:ext>
              </a:extLst>
            </p:cNvPr>
            <p:cNvSpPr txBox="1"/>
            <p:nvPr/>
          </p:nvSpPr>
          <p:spPr>
            <a:xfrm>
              <a:off x="9120292" y="5490454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사업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완료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000" spc="0" baseline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운영개시</a:t>
              </a:r>
            </a:p>
          </p:txBody>
        </p:sp>
      </p:grp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B1E52A4-67B8-31FB-5388-823A4CCF423B}"/>
              </a:ext>
            </a:extLst>
          </p:cNvPr>
          <p:cNvSpPr/>
          <p:nvPr/>
        </p:nvSpPr>
        <p:spPr>
          <a:xfrm>
            <a:off x="14630399" y="2844799"/>
            <a:ext cx="6096000" cy="3141511"/>
          </a:xfrm>
          <a:custGeom>
            <a:avLst/>
            <a:gdLst>
              <a:gd name="connsiteX0" fmla="*/ 5960534 w 6096000"/>
              <a:gd name="connsiteY0" fmla="*/ 0 h 2980266"/>
              <a:gd name="connsiteX1" fmla="*/ 6096000 w 6096000"/>
              <a:gd name="connsiteY1" fmla="*/ 0 h 2980266"/>
              <a:gd name="connsiteX2" fmla="*/ 6096000 w 6096000"/>
              <a:gd name="connsiteY2" fmla="*/ 2980267 h 2980266"/>
              <a:gd name="connsiteX3" fmla="*/ 5960534 w 6096000"/>
              <a:gd name="connsiteY3" fmla="*/ 2980267 h 2980266"/>
              <a:gd name="connsiteX4" fmla="*/ 135467 w 6096000"/>
              <a:gd name="connsiteY4" fmla="*/ 2980267 h 2980266"/>
              <a:gd name="connsiteX5" fmla="*/ 0 w 6096000"/>
              <a:gd name="connsiteY5" fmla="*/ 2980267 h 2980266"/>
              <a:gd name="connsiteX6" fmla="*/ 0 w 6096000"/>
              <a:gd name="connsiteY6" fmla="*/ 0 h 2980266"/>
              <a:gd name="connsiteX7" fmla="*/ 135467 w 6096000"/>
              <a:gd name="connsiteY7" fmla="*/ 0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2980266">
                <a:moveTo>
                  <a:pt x="5960534" y="0"/>
                </a:moveTo>
                <a:cubicBezTo>
                  <a:pt x="6035350" y="0"/>
                  <a:pt x="6096000" y="0"/>
                  <a:pt x="6096000" y="0"/>
                </a:cubicBezTo>
                <a:lnTo>
                  <a:pt x="6096000" y="2980267"/>
                </a:lnTo>
                <a:cubicBezTo>
                  <a:pt x="6096000" y="2980267"/>
                  <a:pt x="6035350" y="2980267"/>
                  <a:pt x="5960534" y="2980267"/>
                </a:cubicBezTo>
                <a:lnTo>
                  <a:pt x="135467" y="2980267"/>
                </a:lnTo>
                <a:cubicBezTo>
                  <a:pt x="60651" y="2980267"/>
                  <a:pt x="0" y="2980267"/>
                  <a:pt x="0" y="2980267"/>
                </a:cubicBezTo>
                <a:lnTo>
                  <a:pt x="0" y="0"/>
                </a:lnTo>
                <a:cubicBezTo>
                  <a:pt x="0" y="0"/>
                  <a:pt x="60651" y="0"/>
                  <a:pt x="135467" y="0"/>
                </a:cubicBezTo>
                <a:close/>
              </a:path>
            </a:pathLst>
          </a:custGeom>
          <a:solidFill>
            <a:srgbClr val="ECFDF5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700B1-490F-410C-33E2-348752544774}"/>
              </a:ext>
            </a:extLst>
          </p:cNvPr>
          <p:cNvSpPr txBox="1"/>
          <p:nvPr/>
        </p:nvSpPr>
        <p:spPr>
          <a:xfrm>
            <a:off x="14945359" y="2978335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🎯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유형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특징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B9DF8B-5FF0-589A-3147-C843D117A3FC}"/>
              </a:ext>
            </a:extLst>
          </p:cNvPr>
          <p:cNvSpPr txBox="1"/>
          <p:nvPr/>
        </p:nvSpPr>
        <p:spPr>
          <a:xfrm>
            <a:off x="15216292" y="3443710"/>
            <a:ext cx="2938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관광호텔업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휴양시설업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99450B-6840-4CD9-FE30-13B6804121FA}"/>
              </a:ext>
            </a:extLst>
          </p:cNvPr>
          <p:cNvSpPr txBox="1"/>
          <p:nvPr/>
        </p:nvSpPr>
        <p:spPr>
          <a:xfrm>
            <a:off x="15216292" y="3850110"/>
            <a:ext cx="342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유원시설업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국제회의시설업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F8909E-658E-0D51-903A-064545043546}"/>
              </a:ext>
            </a:extLst>
          </p:cNvPr>
          <p:cNvSpPr txBox="1"/>
          <p:nvPr/>
        </p:nvSpPr>
        <p:spPr>
          <a:xfrm>
            <a:off x="15216292" y="4256510"/>
            <a:ext cx="4065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관광지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·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관광단지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·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관광특구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내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업종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85827A-7802-3FA9-5730-C5E7647BD5AD}"/>
              </a:ext>
            </a:extLst>
          </p:cNvPr>
          <p:cNvSpPr txBox="1"/>
          <p:nvPr/>
        </p:nvSpPr>
        <p:spPr>
          <a:xfrm>
            <a:off x="15216292" y="4662910"/>
            <a:ext cx="4011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중소기업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우대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금리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1.25%p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할인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7F4628-7914-FD48-DF71-A0FB048F04C6}"/>
              </a:ext>
            </a:extLst>
          </p:cNvPr>
          <p:cNvSpPr txBox="1"/>
          <p:nvPr/>
        </p:nvSpPr>
        <p:spPr>
          <a:xfrm>
            <a:off x="15216292" y="5069310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인구감소지역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추가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우대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6EF6AEBD-79E8-FE0B-C398-DA4FEDE0E5AC}"/>
              </a:ext>
            </a:extLst>
          </p:cNvPr>
          <p:cNvSpPr/>
          <p:nvPr/>
        </p:nvSpPr>
        <p:spPr>
          <a:xfrm>
            <a:off x="677332" y="6502400"/>
            <a:ext cx="20320000" cy="4876800"/>
          </a:xfrm>
          <a:custGeom>
            <a:avLst/>
            <a:gdLst>
              <a:gd name="connsiteX0" fmla="*/ 20116800 w 20320000"/>
              <a:gd name="connsiteY0" fmla="*/ 0 h 4876800"/>
              <a:gd name="connsiteX1" fmla="*/ 20320000 w 20320000"/>
              <a:gd name="connsiteY1" fmla="*/ 0 h 4876800"/>
              <a:gd name="connsiteX2" fmla="*/ 20320000 w 20320000"/>
              <a:gd name="connsiteY2" fmla="*/ 4876800 h 4876800"/>
              <a:gd name="connsiteX3" fmla="*/ 20116800 w 20320000"/>
              <a:gd name="connsiteY3" fmla="*/ 4876800 h 4876800"/>
              <a:gd name="connsiteX4" fmla="*/ 203200 w 20320000"/>
              <a:gd name="connsiteY4" fmla="*/ 4876800 h 4876800"/>
              <a:gd name="connsiteX5" fmla="*/ 0 w 20320000"/>
              <a:gd name="connsiteY5" fmla="*/ 4876800 h 4876800"/>
              <a:gd name="connsiteX6" fmla="*/ 0 w 20320000"/>
              <a:gd name="connsiteY6" fmla="*/ 0 h 4876800"/>
              <a:gd name="connsiteX7" fmla="*/ 203200 w 20320000"/>
              <a:gd name="connsiteY7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00" h="4876800">
                <a:moveTo>
                  <a:pt x="20116800" y="0"/>
                </a:moveTo>
                <a:cubicBezTo>
                  <a:pt x="20229024" y="0"/>
                  <a:pt x="20320000" y="0"/>
                  <a:pt x="20320000" y="0"/>
                </a:cubicBezTo>
                <a:lnTo>
                  <a:pt x="20320000" y="4876800"/>
                </a:lnTo>
                <a:cubicBezTo>
                  <a:pt x="20320000" y="4876800"/>
                  <a:pt x="20229024" y="4876800"/>
                  <a:pt x="20116800" y="4876800"/>
                </a:cubicBezTo>
                <a:lnTo>
                  <a:pt x="203200" y="4876800"/>
                </a:lnTo>
                <a:cubicBezTo>
                  <a:pt x="90976" y="4876800"/>
                  <a:pt x="0" y="4876800"/>
                  <a:pt x="0" y="4876800"/>
                </a:cubicBezTo>
                <a:lnTo>
                  <a:pt x="0" y="0"/>
                </a:lnTo>
                <a:cubicBezTo>
                  <a:pt x="0" y="0"/>
                  <a:pt x="90976" y="0"/>
                  <a:pt x="203200" y="0"/>
                </a:cubicBezTo>
                <a:close/>
              </a:path>
            </a:pathLst>
          </a:custGeom>
          <a:solidFill>
            <a:srgbClr val="FFFFFF"/>
          </a:solidFill>
          <a:ln w="4063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F9186F-C5C6-3804-7A5D-E4B60EC5AAB3}"/>
              </a:ext>
            </a:extLst>
          </p:cNvPr>
          <p:cNvSpPr txBox="1"/>
          <p:nvPr/>
        </p:nvSpPr>
        <p:spPr>
          <a:xfrm>
            <a:off x="992292" y="6585717"/>
            <a:ext cx="1093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🎯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사례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명륜동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샤브샤브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레스토랑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77CC6FC4-B721-C530-B28C-2C28761A9B05}"/>
              </a:ext>
            </a:extLst>
          </p:cNvPr>
          <p:cNvSpPr/>
          <p:nvPr/>
        </p:nvSpPr>
        <p:spPr>
          <a:xfrm>
            <a:off x="1083732" y="7315200"/>
            <a:ext cx="6096000" cy="3793066"/>
          </a:xfrm>
          <a:custGeom>
            <a:avLst/>
            <a:gdLst>
              <a:gd name="connsiteX0" fmla="*/ 5960534 w 6096000"/>
              <a:gd name="connsiteY0" fmla="*/ 0 h 3793066"/>
              <a:gd name="connsiteX1" fmla="*/ 6096000 w 6096000"/>
              <a:gd name="connsiteY1" fmla="*/ 0 h 3793066"/>
              <a:gd name="connsiteX2" fmla="*/ 6096000 w 6096000"/>
              <a:gd name="connsiteY2" fmla="*/ 3793067 h 3793066"/>
              <a:gd name="connsiteX3" fmla="*/ 5960534 w 6096000"/>
              <a:gd name="connsiteY3" fmla="*/ 3793067 h 3793066"/>
              <a:gd name="connsiteX4" fmla="*/ 135467 w 6096000"/>
              <a:gd name="connsiteY4" fmla="*/ 3793067 h 3793066"/>
              <a:gd name="connsiteX5" fmla="*/ 0 w 6096000"/>
              <a:gd name="connsiteY5" fmla="*/ 3793067 h 3793066"/>
              <a:gd name="connsiteX6" fmla="*/ 0 w 6096000"/>
              <a:gd name="connsiteY6" fmla="*/ 0 h 3793066"/>
              <a:gd name="connsiteX7" fmla="*/ 135467 w 6096000"/>
              <a:gd name="connsiteY7" fmla="*/ 0 h 379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793066">
                <a:moveTo>
                  <a:pt x="5960534" y="0"/>
                </a:moveTo>
                <a:cubicBezTo>
                  <a:pt x="6035350" y="0"/>
                  <a:pt x="6096000" y="0"/>
                  <a:pt x="6096000" y="0"/>
                </a:cubicBezTo>
                <a:lnTo>
                  <a:pt x="6096000" y="3793067"/>
                </a:lnTo>
                <a:cubicBezTo>
                  <a:pt x="6096000" y="3793067"/>
                  <a:pt x="6035350" y="3793067"/>
                  <a:pt x="5960534" y="3793067"/>
                </a:cubicBezTo>
                <a:lnTo>
                  <a:pt x="135467" y="3793067"/>
                </a:lnTo>
                <a:cubicBezTo>
                  <a:pt x="60650" y="3793067"/>
                  <a:pt x="0" y="3793067"/>
                  <a:pt x="0" y="3793067"/>
                </a:cubicBezTo>
                <a:lnTo>
                  <a:pt x="0" y="0"/>
                </a:lnTo>
                <a:cubicBezTo>
                  <a:pt x="0" y="0"/>
                  <a:pt x="60650" y="0"/>
                  <a:pt x="135467" y="0"/>
                </a:cubicBezTo>
                <a:close/>
              </a:path>
            </a:pathLst>
          </a:custGeom>
          <a:solidFill>
            <a:srgbClr val="ECFDF5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65B65-9D06-0353-F34F-D479EE9E4A0B}"/>
              </a:ext>
            </a:extLst>
          </p:cNvPr>
          <p:cNvSpPr txBox="1"/>
          <p:nvPr/>
        </p:nvSpPr>
        <p:spPr>
          <a:xfrm>
            <a:off x="1398692" y="7419247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📊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개요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911DA3-498E-3DEA-788D-93BCA624365F}"/>
              </a:ext>
            </a:extLst>
          </p:cNvPr>
          <p:cNvSpPr txBox="1"/>
          <p:nvPr/>
        </p:nvSpPr>
        <p:spPr>
          <a:xfrm>
            <a:off x="1669625" y="7952356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투자규모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100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억원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58DE5C-B25C-DBA4-04AD-3A70590AD0BB}"/>
              </a:ext>
            </a:extLst>
          </p:cNvPr>
          <p:cNvSpPr txBox="1"/>
          <p:nvPr/>
        </p:nvSpPr>
        <p:spPr>
          <a:xfrm>
            <a:off x="1669625" y="8358756"/>
            <a:ext cx="364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위치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부산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동래구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명륜동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36BC4D-97B1-0289-822E-238EC566C2F9}"/>
              </a:ext>
            </a:extLst>
          </p:cNvPr>
          <p:cNvSpPr txBox="1"/>
          <p:nvPr/>
        </p:nvSpPr>
        <p:spPr>
          <a:xfrm>
            <a:off x="1669625" y="8765156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규모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연면적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1,200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㎡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59FEEF-E2CC-D5BB-B355-746F61986872}"/>
              </a:ext>
            </a:extLst>
          </p:cNvPr>
          <p:cNvSpPr txBox="1"/>
          <p:nvPr/>
        </p:nvSpPr>
        <p:spPr>
          <a:xfrm>
            <a:off x="1669625" y="917155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좌석수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200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석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(VIP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룸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포함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84AA48-F7F1-E4E0-4514-E4EC93501ECC}"/>
              </a:ext>
            </a:extLst>
          </p:cNvPr>
          <p:cNvSpPr txBox="1"/>
          <p:nvPr/>
        </p:nvSpPr>
        <p:spPr>
          <a:xfrm>
            <a:off x="1669625" y="9577956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객단가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평균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45,000</a:t>
            </a:r>
            <a:r>
              <a:rPr lang="ko-KR" altLang="en-US" sz="24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8A6262-E586-0EC8-9059-A5C2BB591EA8}"/>
              </a:ext>
            </a:extLst>
          </p:cNvPr>
          <p:cNvSpPr txBox="1"/>
          <p:nvPr/>
        </p:nvSpPr>
        <p:spPr>
          <a:xfrm>
            <a:off x="1398692" y="10060847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🎯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타겟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고객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065F4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구성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BAEC60-1C6D-8BED-3BFE-4757B329D4F5}"/>
              </a:ext>
            </a:extLst>
          </p:cNvPr>
          <p:cNvSpPr txBox="1"/>
          <p:nvPr/>
        </p:nvSpPr>
        <p:spPr>
          <a:xfrm>
            <a:off x="1669625" y="10555710"/>
            <a:ext cx="6833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지역주민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40% |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관광객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30% |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비즈니스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20% | 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이벤트</a:t>
            </a:r>
            <a:r>
              <a:rPr lang="ko-KR" altLang="en-US" sz="2000" spc="0" baseline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10%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E88E7536-9505-EDC6-4B4C-35A2C539C703}"/>
              </a:ext>
            </a:extLst>
          </p:cNvPr>
          <p:cNvSpPr/>
          <p:nvPr/>
        </p:nvSpPr>
        <p:spPr>
          <a:xfrm>
            <a:off x="7450665" y="7315200"/>
            <a:ext cx="6096000" cy="3793066"/>
          </a:xfrm>
          <a:custGeom>
            <a:avLst/>
            <a:gdLst>
              <a:gd name="connsiteX0" fmla="*/ 5960534 w 6096000"/>
              <a:gd name="connsiteY0" fmla="*/ 0 h 3793066"/>
              <a:gd name="connsiteX1" fmla="*/ 6096000 w 6096000"/>
              <a:gd name="connsiteY1" fmla="*/ 0 h 3793066"/>
              <a:gd name="connsiteX2" fmla="*/ 6096000 w 6096000"/>
              <a:gd name="connsiteY2" fmla="*/ 3793067 h 3793066"/>
              <a:gd name="connsiteX3" fmla="*/ 5960534 w 6096000"/>
              <a:gd name="connsiteY3" fmla="*/ 3793067 h 3793066"/>
              <a:gd name="connsiteX4" fmla="*/ 135467 w 6096000"/>
              <a:gd name="connsiteY4" fmla="*/ 3793067 h 3793066"/>
              <a:gd name="connsiteX5" fmla="*/ 0 w 6096000"/>
              <a:gd name="connsiteY5" fmla="*/ 3793067 h 3793066"/>
              <a:gd name="connsiteX6" fmla="*/ 0 w 6096000"/>
              <a:gd name="connsiteY6" fmla="*/ 0 h 3793066"/>
              <a:gd name="connsiteX7" fmla="*/ 135467 w 6096000"/>
              <a:gd name="connsiteY7" fmla="*/ 0 h 379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793066">
                <a:moveTo>
                  <a:pt x="5960534" y="0"/>
                </a:moveTo>
                <a:cubicBezTo>
                  <a:pt x="6035350" y="0"/>
                  <a:pt x="6096000" y="0"/>
                  <a:pt x="6096000" y="0"/>
                </a:cubicBezTo>
                <a:lnTo>
                  <a:pt x="6096000" y="3793067"/>
                </a:lnTo>
                <a:cubicBezTo>
                  <a:pt x="6096000" y="3793067"/>
                  <a:pt x="6035350" y="3793067"/>
                  <a:pt x="5960534" y="3793067"/>
                </a:cubicBezTo>
                <a:lnTo>
                  <a:pt x="135467" y="3793067"/>
                </a:lnTo>
                <a:cubicBezTo>
                  <a:pt x="60651" y="3793067"/>
                  <a:pt x="0" y="3793067"/>
                  <a:pt x="0" y="3793067"/>
                </a:cubicBezTo>
                <a:lnTo>
                  <a:pt x="0" y="0"/>
                </a:lnTo>
                <a:cubicBezTo>
                  <a:pt x="0" y="0"/>
                  <a:pt x="60651" y="0"/>
                  <a:pt x="135467" y="0"/>
                </a:cubicBezTo>
                <a:close/>
              </a:path>
            </a:pathLst>
          </a:custGeom>
          <a:solidFill>
            <a:srgbClr val="FEF3C7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692B262-7D7B-7FDA-4D10-F506CB73B620}"/>
              </a:ext>
            </a:extLst>
          </p:cNvPr>
          <p:cNvSpPr txBox="1"/>
          <p:nvPr/>
        </p:nvSpPr>
        <p:spPr>
          <a:xfrm>
            <a:off x="7765625" y="7419247"/>
            <a:ext cx="2544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💡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차별화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65FFEA-2227-2922-26A4-91EF8DD40782}"/>
              </a:ext>
            </a:extLst>
          </p:cNvPr>
          <p:cNvSpPr txBox="1"/>
          <p:nvPr/>
        </p:nvSpPr>
        <p:spPr>
          <a:xfrm>
            <a:off x="8036559" y="7952356"/>
            <a:ext cx="3190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프리미엄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식재료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활용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ED6A43-61EA-0596-3B39-DEEE96106E3F}"/>
              </a:ext>
            </a:extLst>
          </p:cNvPr>
          <p:cNvSpPr txBox="1"/>
          <p:nvPr/>
        </p:nvSpPr>
        <p:spPr>
          <a:xfrm>
            <a:off x="8036559" y="8358756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고급스러운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인테리어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디자인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297910-F6E6-530E-3D30-0D94778CE5AB}"/>
              </a:ext>
            </a:extLst>
          </p:cNvPr>
          <p:cNvSpPr txBox="1"/>
          <p:nvPr/>
        </p:nvSpPr>
        <p:spPr>
          <a:xfrm>
            <a:off x="8036559" y="8765156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VIP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룸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프라이빗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룸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593E87-9B60-F301-63CB-750D7A81DDB5}"/>
              </a:ext>
            </a:extLst>
          </p:cNvPr>
          <p:cNvSpPr txBox="1"/>
          <p:nvPr/>
        </p:nvSpPr>
        <p:spPr>
          <a:xfrm>
            <a:off x="8036559" y="9171556"/>
            <a:ext cx="355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개인별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맞춤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서비스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제공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08BB97-474C-DA4E-99FF-45B59C0D3C2A}"/>
              </a:ext>
            </a:extLst>
          </p:cNvPr>
          <p:cNvSpPr txBox="1"/>
          <p:nvPr/>
        </p:nvSpPr>
        <p:spPr>
          <a:xfrm>
            <a:off x="8036559" y="9577956"/>
            <a:ext cx="3632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창의적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육수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메뉴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개발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77AAA9-617B-7003-04B9-E4833ACFCDDB}"/>
              </a:ext>
            </a:extLst>
          </p:cNvPr>
          <p:cNvSpPr txBox="1"/>
          <p:nvPr/>
        </p:nvSpPr>
        <p:spPr>
          <a:xfrm>
            <a:off x="7765625" y="10060847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🌏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입지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2400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장점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2BEEDA-788A-60F3-A609-191181252EEC}"/>
              </a:ext>
            </a:extLst>
          </p:cNvPr>
          <p:cNvSpPr txBox="1"/>
          <p:nvPr/>
        </p:nvSpPr>
        <p:spPr>
          <a:xfrm>
            <a:off x="8036559" y="10555710"/>
            <a:ext cx="5705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높은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인구밀도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|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지하철역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인접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|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대형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상업시설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집적</a:t>
            </a: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912109CF-FFAE-3A27-EC53-550EFCF687D0}"/>
              </a:ext>
            </a:extLst>
          </p:cNvPr>
          <p:cNvSpPr/>
          <p:nvPr/>
        </p:nvSpPr>
        <p:spPr>
          <a:xfrm>
            <a:off x="13817599" y="7315200"/>
            <a:ext cx="6908800" cy="3793066"/>
          </a:xfrm>
          <a:custGeom>
            <a:avLst/>
            <a:gdLst>
              <a:gd name="connsiteX0" fmla="*/ 6773334 w 6908800"/>
              <a:gd name="connsiteY0" fmla="*/ 0 h 3793066"/>
              <a:gd name="connsiteX1" fmla="*/ 6908800 w 6908800"/>
              <a:gd name="connsiteY1" fmla="*/ 0 h 3793066"/>
              <a:gd name="connsiteX2" fmla="*/ 6908800 w 6908800"/>
              <a:gd name="connsiteY2" fmla="*/ 3793067 h 3793066"/>
              <a:gd name="connsiteX3" fmla="*/ 6773334 w 6908800"/>
              <a:gd name="connsiteY3" fmla="*/ 3793067 h 3793066"/>
              <a:gd name="connsiteX4" fmla="*/ 135467 w 6908800"/>
              <a:gd name="connsiteY4" fmla="*/ 3793067 h 3793066"/>
              <a:gd name="connsiteX5" fmla="*/ 0 w 6908800"/>
              <a:gd name="connsiteY5" fmla="*/ 3793067 h 3793066"/>
              <a:gd name="connsiteX6" fmla="*/ 0 w 6908800"/>
              <a:gd name="connsiteY6" fmla="*/ 0 h 3793066"/>
              <a:gd name="connsiteX7" fmla="*/ 135467 w 6908800"/>
              <a:gd name="connsiteY7" fmla="*/ 0 h 379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800" h="3793066">
                <a:moveTo>
                  <a:pt x="6773334" y="0"/>
                </a:moveTo>
                <a:cubicBezTo>
                  <a:pt x="6848150" y="0"/>
                  <a:pt x="6908800" y="0"/>
                  <a:pt x="6908800" y="0"/>
                </a:cubicBezTo>
                <a:lnTo>
                  <a:pt x="6908800" y="3793067"/>
                </a:lnTo>
                <a:cubicBezTo>
                  <a:pt x="6908800" y="3793067"/>
                  <a:pt x="6848150" y="3793067"/>
                  <a:pt x="6773334" y="3793067"/>
                </a:cubicBezTo>
                <a:lnTo>
                  <a:pt x="135467" y="3793067"/>
                </a:lnTo>
                <a:cubicBezTo>
                  <a:pt x="60651" y="3793067"/>
                  <a:pt x="0" y="3793067"/>
                  <a:pt x="0" y="3793067"/>
                </a:cubicBezTo>
                <a:lnTo>
                  <a:pt x="0" y="0"/>
                </a:lnTo>
                <a:cubicBezTo>
                  <a:pt x="0" y="0"/>
                  <a:pt x="60651" y="0"/>
                  <a:pt x="135467" y="0"/>
                </a:cubicBezTo>
                <a:close/>
              </a:path>
            </a:pathLst>
          </a:custGeom>
          <a:solidFill>
            <a:srgbClr val="FEF2F2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FA92C1-BEB6-4C1C-1993-E8864D1E01FF}"/>
              </a:ext>
            </a:extLst>
          </p:cNvPr>
          <p:cNvSpPr txBox="1"/>
          <p:nvPr/>
        </p:nvSpPr>
        <p:spPr>
          <a:xfrm>
            <a:off x="14132559" y="7419247"/>
            <a:ext cx="3400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📈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재무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성과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81169BD-A59D-D091-FF04-198968E0A3F8}"/>
              </a:ext>
            </a:extLst>
          </p:cNvPr>
          <p:cNvSpPr txBox="1"/>
          <p:nvPr/>
        </p:nvSpPr>
        <p:spPr>
          <a:xfrm>
            <a:off x="14403492" y="7952356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연간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예상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31.2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억원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A32AF1-82C7-5C89-667C-87182471F63B}"/>
              </a:ext>
            </a:extLst>
          </p:cNvPr>
          <p:cNvSpPr txBox="1"/>
          <p:nvPr/>
        </p:nvSpPr>
        <p:spPr>
          <a:xfrm>
            <a:off x="14403492" y="8358756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영업이익률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15%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F6A0F3-7162-0D2C-32BA-DF96A1AFFFD3}"/>
              </a:ext>
            </a:extLst>
          </p:cNvPr>
          <p:cNvSpPr txBox="1"/>
          <p:nvPr/>
        </p:nvSpPr>
        <p:spPr>
          <a:xfrm>
            <a:off x="14403492" y="876515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내부수익률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(IRR): 8.2%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C7390D-C329-5D47-04AF-503243DB4D83}"/>
              </a:ext>
            </a:extLst>
          </p:cNvPr>
          <p:cNvSpPr txBox="1"/>
          <p:nvPr/>
        </p:nvSpPr>
        <p:spPr>
          <a:xfrm>
            <a:off x="14403492" y="9171556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순현재가치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(NPV): 15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억원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78C3AB-7D90-F2AA-F4BC-88A764C9107E}"/>
              </a:ext>
            </a:extLst>
          </p:cNvPr>
          <p:cNvSpPr txBox="1"/>
          <p:nvPr/>
        </p:nvSpPr>
        <p:spPr>
          <a:xfrm>
            <a:off x="14403492" y="957795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투자회수기간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: 8.5</a:t>
            </a:r>
            <a:r>
              <a:rPr lang="ko-KR" altLang="en-US" sz="24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146118-31EE-38BE-ACEB-A4AA23F125CD}"/>
              </a:ext>
            </a:extLst>
          </p:cNvPr>
          <p:cNvSpPr txBox="1"/>
          <p:nvPr/>
        </p:nvSpPr>
        <p:spPr>
          <a:xfrm>
            <a:off x="14132559" y="10060847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✅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991B1B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요인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52A19-4E55-48FF-064D-72FD8A626F99}"/>
              </a:ext>
            </a:extLst>
          </p:cNvPr>
          <p:cNvSpPr txBox="1"/>
          <p:nvPr/>
        </p:nvSpPr>
        <p:spPr>
          <a:xfrm>
            <a:off x="14403492" y="10555710"/>
            <a:ext cx="613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철저한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시장조사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| 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정교한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재무모델링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| 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체계적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DC262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사업계획</a:t>
            </a:r>
          </a:p>
        </p:txBody>
      </p:sp>
    </p:spTree>
    <p:extLst>
      <p:ext uri="{BB962C8B-B14F-4D97-AF65-F5344CB8AC3E}">
        <p14:creationId xmlns:p14="http://schemas.microsoft.com/office/powerpoint/2010/main" val="380581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7E392-8AF9-1C1E-BC57-0BCBA553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FE67DBC-B3BC-A393-852D-E0CF0FF6B093}"/>
              </a:ext>
            </a:extLst>
          </p:cNvPr>
          <p:cNvSpPr/>
          <p:nvPr/>
        </p:nvSpPr>
        <p:spPr>
          <a:xfrm>
            <a:off x="-1" y="0"/>
            <a:ext cx="21674667" cy="12192000"/>
          </a:xfrm>
          <a:custGeom>
            <a:avLst/>
            <a:gdLst>
              <a:gd name="connsiteX0" fmla="*/ 0 w 21674667"/>
              <a:gd name="connsiteY0" fmla="*/ 0 h 12192000"/>
              <a:gd name="connsiteX1" fmla="*/ 21674668 w 21674667"/>
              <a:gd name="connsiteY1" fmla="*/ 0 h 12192000"/>
              <a:gd name="connsiteX2" fmla="*/ 21674668 w 21674667"/>
              <a:gd name="connsiteY2" fmla="*/ 12192000 h 12192000"/>
              <a:gd name="connsiteX3" fmla="*/ 0 w 21674667"/>
              <a:gd name="connsiteY3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7" h="12192000">
                <a:moveTo>
                  <a:pt x="0" y="0"/>
                </a:moveTo>
                <a:lnTo>
                  <a:pt x="21674668" y="0"/>
                </a:lnTo>
                <a:lnTo>
                  <a:pt x="21674668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F8F9FA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000D8B5-7D0F-6C12-4660-F3672537E7E9}"/>
              </a:ext>
            </a:extLst>
          </p:cNvPr>
          <p:cNvSpPr/>
          <p:nvPr/>
        </p:nvSpPr>
        <p:spPr>
          <a:xfrm>
            <a:off x="-1" y="0"/>
            <a:ext cx="21674667" cy="1625600"/>
          </a:xfrm>
          <a:custGeom>
            <a:avLst/>
            <a:gdLst>
              <a:gd name="connsiteX0" fmla="*/ 0 w 21674667"/>
              <a:gd name="connsiteY0" fmla="*/ 0 h 1625600"/>
              <a:gd name="connsiteX1" fmla="*/ 21674668 w 21674667"/>
              <a:gd name="connsiteY1" fmla="*/ 0 h 1625600"/>
              <a:gd name="connsiteX2" fmla="*/ 21674668 w 21674667"/>
              <a:gd name="connsiteY2" fmla="*/ 1625600 h 1625600"/>
              <a:gd name="connsiteX3" fmla="*/ 0 w 21674667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74667" h="1625600">
                <a:moveTo>
                  <a:pt x="0" y="0"/>
                </a:moveTo>
                <a:lnTo>
                  <a:pt x="21674668" y="0"/>
                </a:lnTo>
                <a:lnTo>
                  <a:pt x="21674668" y="1625600"/>
                </a:lnTo>
                <a:lnTo>
                  <a:pt x="0" y="1625600"/>
                </a:lnTo>
                <a:close/>
              </a:path>
            </a:pathLst>
          </a:custGeom>
          <a:solidFill>
            <a:srgbClr val="1E3A8A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9E5E3-DF7E-8B36-3BDF-3D6EF8315D06}"/>
              </a:ext>
            </a:extLst>
          </p:cNvPr>
          <p:cNvSpPr txBox="1"/>
          <p:nvPr/>
        </p:nvSpPr>
        <p:spPr>
          <a:xfrm>
            <a:off x="7344850" y="52034"/>
            <a:ext cx="74206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관광개발시설자금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4400" b="1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994FC-B52E-C4C7-EE62-57A1C6E09794}"/>
              </a:ext>
            </a:extLst>
          </p:cNvPr>
          <p:cNvSpPr txBox="1"/>
          <p:nvPr/>
        </p:nvSpPr>
        <p:spPr>
          <a:xfrm>
            <a:off x="8811643" y="1009904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실무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적용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가이드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spc="0" baseline="0">
                <a:ln/>
                <a:solidFill>
                  <a:srgbClr val="93C5FD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6AE44A3-EB45-2ADE-603B-FE51D7DA4D72}"/>
              </a:ext>
            </a:extLst>
          </p:cNvPr>
          <p:cNvSpPr/>
          <p:nvPr/>
        </p:nvSpPr>
        <p:spPr>
          <a:xfrm>
            <a:off x="677332" y="2032000"/>
            <a:ext cx="10160000" cy="4334933"/>
          </a:xfrm>
          <a:custGeom>
            <a:avLst/>
            <a:gdLst>
              <a:gd name="connsiteX0" fmla="*/ 9956800 w 10160000"/>
              <a:gd name="connsiteY0" fmla="*/ 0 h 4334933"/>
              <a:gd name="connsiteX1" fmla="*/ 10160000 w 10160000"/>
              <a:gd name="connsiteY1" fmla="*/ 0 h 4334933"/>
              <a:gd name="connsiteX2" fmla="*/ 10160000 w 10160000"/>
              <a:gd name="connsiteY2" fmla="*/ 4334934 h 4334933"/>
              <a:gd name="connsiteX3" fmla="*/ 9956800 w 10160000"/>
              <a:gd name="connsiteY3" fmla="*/ 4334934 h 4334933"/>
              <a:gd name="connsiteX4" fmla="*/ 203200 w 10160000"/>
              <a:gd name="connsiteY4" fmla="*/ 4334934 h 4334933"/>
              <a:gd name="connsiteX5" fmla="*/ 0 w 10160000"/>
              <a:gd name="connsiteY5" fmla="*/ 4334934 h 4334933"/>
              <a:gd name="connsiteX6" fmla="*/ 0 w 10160000"/>
              <a:gd name="connsiteY6" fmla="*/ 0 h 4334933"/>
              <a:gd name="connsiteX7" fmla="*/ 203200 w 10160000"/>
              <a:gd name="connsiteY7" fmla="*/ 0 h 433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0000" h="4334933">
                <a:moveTo>
                  <a:pt x="9956800" y="0"/>
                </a:moveTo>
                <a:cubicBezTo>
                  <a:pt x="10069025" y="0"/>
                  <a:pt x="10160000" y="0"/>
                  <a:pt x="10160000" y="0"/>
                </a:cubicBezTo>
                <a:lnTo>
                  <a:pt x="10160000" y="4334934"/>
                </a:lnTo>
                <a:cubicBezTo>
                  <a:pt x="10160000" y="4334934"/>
                  <a:pt x="10069025" y="4334934"/>
                  <a:pt x="9956800" y="4334934"/>
                </a:cubicBezTo>
                <a:lnTo>
                  <a:pt x="203200" y="4334934"/>
                </a:lnTo>
                <a:cubicBezTo>
                  <a:pt x="90976" y="4334934"/>
                  <a:pt x="0" y="4334934"/>
                  <a:pt x="0" y="4334934"/>
                </a:cubicBezTo>
                <a:lnTo>
                  <a:pt x="0" y="0"/>
                </a:lnTo>
                <a:cubicBezTo>
                  <a:pt x="0" y="0"/>
                  <a:pt x="90976" y="0"/>
                  <a:pt x="203200" y="0"/>
                </a:cubicBezTo>
                <a:close/>
              </a:path>
            </a:pathLst>
          </a:custGeom>
          <a:solidFill>
            <a:srgbClr val="FFFFFF"/>
          </a:solidFill>
          <a:ln w="4063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29F80-26A0-952D-25E2-8855277C8484}"/>
              </a:ext>
            </a:extLst>
          </p:cNvPr>
          <p:cNvSpPr txBox="1"/>
          <p:nvPr/>
        </p:nvSpPr>
        <p:spPr>
          <a:xfrm>
            <a:off x="992292" y="2115317"/>
            <a:ext cx="6627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🔧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프로세스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0652DFD-1D5E-382F-1641-3825BD340333}"/>
              </a:ext>
            </a:extLst>
          </p:cNvPr>
          <p:cNvSpPr/>
          <p:nvPr/>
        </p:nvSpPr>
        <p:spPr>
          <a:xfrm>
            <a:off x="1083732" y="2844800"/>
            <a:ext cx="9347200" cy="812800"/>
          </a:xfrm>
          <a:custGeom>
            <a:avLst/>
            <a:gdLst>
              <a:gd name="connsiteX0" fmla="*/ 9238827 w 9347200"/>
              <a:gd name="connsiteY0" fmla="*/ 0 h 812800"/>
              <a:gd name="connsiteX1" fmla="*/ 9347200 w 9347200"/>
              <a:gd name="connsiteY1" fmla="*/ 0 h 812800"/>
              <a:gd name="connsiteX2" fmla="*/ 9347200 w 9347200"/>
              <a:gd name="connsiteY2" fmla="*/ 812800 h 812800"/>
              <a:gd name="connsiteX3" fmla="*/ 9238827 w 9347200"/>
              <a:gd name="connsiteY3" fmla="*/ 812800 h 812800"/>
              <a:gd name="connsiteX4" fmla="*/ 108373 w 9347200"/>
              <a:gd name="connsiteY4" fmla="*/ 812800 h 812800"/>
              <a:gd name="connsiteX5" fmla="*/ 0 w 9347200"/>
              <a:gd name="connsiteY5" fmla="*/ 812800 h 812800"/>
              <a:gd name="connsiteX6" fmla="*/ 0 w 9347200"/>
              <a:gd name="connsiteY6" fmla="*/ 0 h 812800"/>
              <a:gd name="connsiteX7" fmla="*/ 108373 w 9347200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7200" h="812800">
                <a:moveTo>
                  <a:pt x="9238827" y="0"/>
                </a:moveTo>
                <a:cubicBezTo>
                  <a:pt x="9298680" y="0"/>
                  <a:pt x="9347200" y="0"/>
                  <a:pt x="9347200" y="0"/>
                </a:cubicBezTo>
                <a:lnTo>
                  <a:pt x="9347200" y="812800"/>
                </a:lnTo>
                <a:cubicBezTo>
                  <a:pt x="9347200" y="812800"/>
                  <a:pt x="9298680" y="812800"/>
                  <a:pt x="9238827" y="812800"/>
                </a:cubicBezTo>
                <a:lnTo>
                  <a:pt x="108373" y="812800"/>
                </a:lnTo>
                <a:cubicBezTo>
                  <a:pt x="48520" y="812800"/>
                  <a:pt x="0" y="812800"/>
                  <a:pt x="0" y="812800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92B89-D74D-2AD7-684D-F14B2CF710C4}"/>
              </a:ext>
            </a:extLst>
          </p:cNvPr>
          <p:cNvSpPr txBox="1"/>
          <p:nvPr/>
        </p:nvSpPr>
        <p:spPr>
          <a:xfrm>
            <a:off x="1398692" y="2823818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입지환경분석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16049E-D5BE-8B97-7E17-B7262D745D92}"/>
              </a:ext>
            </a:extLst>
          </p:cNvPr>
          <p:cNvSpPr txBox="1"/>
          <p:nvPr/>
        </p:nvSpPr>
        <p:spPr>
          <a:xfrm>
            <a:off x="1398692" y="3268027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인구통계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교통접근성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상권분석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SWOT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0431381-50B5-BFD0-5BA8-942CD6DACE61}"/>
              </a:ext>
            </a:extLst>
          </p:cNvPr>
          <p:cNvSpPr/>
          <p:nvPr/>
        </p:nvSpPr>
        <p:spPr>
          <a:xfrm>
            <a:off x="1083732" y="3793066"/>
            <a:ext cx="9347200" cy="812800"/>
          </a:xfrm>
          <a:custGeom>
            <a:avLst/>
            <a:gdLst>
              <a:gd name="connsiteX0" fmla="*/ 9238827 w 9347200"/>
              <a:gd name="connsiteY0" fmla="*/ 0 h 812800"/>
              <a:gd name="connsiteX1" fmla="*/ 9347200 w 9347200"/>
              <a:gd name="connsiteY1" fmla="*/ 0 h 812800"/>
              <a:gd name="connsiteX2" fmla="*/ 9347200 w 9347200"/>
              <a:gd name="connsiteY2" fmla="*/ 812800 h 812800"/>
              <a:gd name="connsiteX3" fmla="*/ 9238827 w 9347200"/>
              <a:gd name="connsiteY3" fmla="*/ 812800 h 812800"/>
              <a:gd name="connsiteX4" fmla="*/ 108373 w 9347200"/>
              <a:gd name="connsiteY4" fmla="*/ 812800 h 812800"/>
              <a:gd name="connsiteX5" fmla="*/ 0 w 9347200"/>
              <a:gd name="connsiteY5" fmla="*/ 812800 h 812800"/>
              <a:gd name="connsiteX6" fmla="*/ 0 w 9347200"/>
              <a:gd name="connsiteY6" fmla="*/ 0 h 812800"/>
              <a:gd name="connsiteX7" fmla="*/ 108373 w 9347200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7200" h="812800">
                <a:moveTo>
                  <a:pt x="9238827" y="0"/>
                </a:moveTo>
                <a:cubicBezTo>
                  <a:pt x="9298680" y="0"/>
                  <a:pt x="9347200" y="0"/>
                  <a:pt x="9347200" y="0"/>
                </a:cubicBezTo>
                <a:lnTo>
                  <a:pt x="9347200" y="812800"/>
                </a:lnTo>
                <a:cubicBezTo>
                  <a:pt x="9347200" y="812800"/>
                  <a:pt x="9298680" y="812800"/>
                  <a:pt x="9238827" y="812800"/>
                </a:cubicBezTo>
                <a:lnTo>
                  <a:pt x="108373" y="812800"/>
                </a:lnTo>
                <a:cubicBezTo>
                  <a:pt x="48520" y="812800"/>
                  <a:pt x="0" y="812800"/>
                  <a:pt x="0" y="812800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E1B37-66F8-0FC4-C179-1ABC1228BDB5}"/>
              </a:ext>
            </a:extLst>
          </p:cNvPr>
          <p:cNvSpPr txBox="1"/>
          <p:nvPr/>
        </p:nvSpPr>
        <p:spPr>
          <a:xfrm>
            <a:off x="1398692" y="3772085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2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시장성분석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09313-E6D0-09E3-C85D-BF01B57A88FD}"/>
              </a:ext>
            </a:extLst>
          </p:cNvPr>
          <p:cNvSpPr txBox="1"/>
          <p:nvPr/>
        </p:nvSpPr>
        <p:spPr>
          <a:xfrm>
            <a:off x="1398692" y="4216294"/>
            <a:ext cx="4706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산업동향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수요예측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경쟁분석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차별화전략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00D7838C-D0D0-DF5E-DA57-9A08B47EE4AF}"/>
              </a:ext>
            </a:extLst>
          </p:cNvPr>
          <p:cNvSpPr/>
          <p:nvPr/>
        </p:nvSpPr>
        <p:spPr>
          <a:xfrm>
            <a:off x="1083732" y="4741333"/>
            <a:ext cx="9347200" cy="812800"/>
          </a:xfrm>
          <a:custGeom>
            <a:avLst/>
            <a:gdLst>
              <a:gd name="connsiteX0" fmla="*/ 9238827 w 9347200"/>
              <a:gd name="connsiteY0" fmla="*/ 0 h 812800"/>
              <a:gd name="connsiteX1" fmla="*/ 9347200 w 9347200"/>
              <a:gd name="connsiteY1" fmla="*/ 0 h 812800"/>
              <a:gd name="connsiteX2" fmla="*/ 9347200 w 9347200"/>
              <a:gd name="connsiteY2" fmla="*/ 812800 h 812800"/>
              <a:gd name="connsiteX3" fmla="*/ 9238827 w 9347200"/>
              <a:gd name="connsiteY3" fmla="*/ 812800 h 812800"/>
              <a:gd name="connsiteX4" fmla="*/ 108373 w 9347200"/>
              <a:gd name="connsiteY4" fmla="*/ 812800 h 812800"/>
              <a:gd name="connsiteX5" fmla="*/ 0 w 9347200"/>
              <a:gd name="connsiteY5" fmla="*/ 812800 h 812800"/>
              <a:gd name="connsiteX6" fmla="*/ 0 w 9347200"/>
              <a:gd name="connsiteY6" fmla="*/ 0 h 812800"/>
              <a:gd name="connsiteX7" fmla="*/ 108373 w 9347200"/>
              <a:gd name="connsiteY7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7200" h="812800">
                <a:moveTo>
                  <a:pt x="9238827" y="0"/>
                </a:moveTo>
                <a:cubicBezTo>
                  <a:pt x="9298680" y="0"/>
                  <a:pt x="9347200" y="0"/>
                  <a:pt x="9347200" y="0"/>
                </a:cubicBezTo>
                <a:lnTo>
                  <a:pt x="9347200" y="812800"/>
                </a:lnTo>
                <a:cubicBezTo>
                  <a:pt x="9347200" y="812800"/>
                  <a:pt x="9298680" y="812800"/>
                  <a:pt x="9238827" y="812800"/>
                </a:cubicBezTo>
                <a:lnTo>
                  <a:pt x="108373" y="812800"/>
                </a:lnTo>
                <a:cubicBezTo>
                  <a:pt x="48520" y="812800"/>
                  <a:pt x="0" y="812800"/>
                  <a:pt x="0" y="812800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rgbClr val="D18509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DCA8B-24F3-9E8B-D5B0-4CEB8E8BAAC3}"/>
              </a:ext>
            </a:extLst>
          </p:cNvPr>
          <p:cNvSpPr txBox="1"/>
          <p:nvPr/>
        </p:nvSpPr>
        <p:spPr>
          <a:xfrm>
            <a:off x="1398692" y="4720351"/>
            <a:ext cx="3191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3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재무타당성분석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31D005-2769-3793-5C97-90BD9E224F9D}"/>
              </a:ext>
            </a:extLst>
          </p:cNvPr>
          <p:cNvSpPr txBox="1"/>
          <p:nvPr/>
        </p:nvSpPr>
        <p:spPr>
          <a:xfrm>
            <a:off x="1398692" y="5164560"/>
            <a:ext cx="5912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투자비산정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수익성분석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NPV/IRR 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계산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, </a:t>
            </a:r>
            <a:r>
              <a:rPr lang="ko-KR" altLang="en-US" sz="2000" spc="0" baseline="0" dirty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민감도분석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3D6F3B4-2FAD-514B-7294-20E3C82116D4}"/>
              </a:ext>
            </a:extLst>
          </p:cNvPr>
          <p:cNvSpPr/>
          <p:nvPr/>
        </p:nvSpPr>
        <p:spPr>
          <a:xfrm>
            <a:off x="1083732" y="5689600"/>
            <a:ext cx="9347200" cy="541866"/>
          </a:xfrm>
          <a:custGeom>
            <a:avLst/>
            <a:gdLst>
              <a:gd name="connsiteX0" fmla="*/ 9238827 w 9347200"/>
              <a:gd name="connsiteY0" fmla="*/ 0 h 541866"/>
              <a:gd name="connsiteX1" fmla="*/ 9347200 w 9347200"/>
              <a:gd name="connsiteY1" fmla="*/ 0 h 541866"/>
              <a:gd name="connsiteX2" fmla="*/ 9347200 w 9347200"/>
              <a:gd name="connsiteY2" fmla="*/ 541867 h 541866"/>
              <a:gd name="connsiteX3" fmla="*/ 9238827 w 9347200"/>
              <a:gd name="connsiteY3" fmla="*/ 541867 h 541866"/>
              <a:gd name="connsiteX4" fmla="*/ 108373 w 9347200"/>
              <a:gd name="connsiteY4" fmla="*/ 541867 h 541866"/>
              <a:gd name="connsiteX5" fmla="*/ 0 w 9347200"/>
              <a:gd name="connsiteY5" fmla="*/ 541867 h 541866"/>
              <a:gd name="connsiteX6" fmla="*/ 0 w 9347200"/>
              <a:gd name="connsiteY6" fmla="*/ 0 h 541866"/>
              <a:gd name="connsiteX7" fmla="*/ 108373 w 9347200"/>
              <a:gd name="connsiteY7" fmla="*/ 0 h 54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47200" h="541866">
                <a:moveTo>
                  <a:pt x="9238827" y="0"/>
                </a:moveTo>
                <a:cubicBezTo>
                  <a:pt x="9298680" y="0"/>
                  <a:pt x="9347200" y="0"/>
                  <a:pt x="9347200" y="0"/>
                </a:cubicBezTo>
                <a:lnTo>
                  <a:pt x="9347200" y="541867"/>
                </a:lnTo>
                <a:cubicBezTo>
                  <a:pt x="9347200" y="541867"/>
                  <a:pt x="9298680" y="541867"/>
                  <a:pt x="9238827" y="541867"/>
                </a:cubicBezTo>
                <a:lnTo>
                  <a:pt x="108373" y="541867"/>
                </a:lnTo>
                <a:cubicBezTo>
                  <a:pt x="48520" y="541867"/>
                  <a:pt x="0" y="541867"/>
                  <a:pt x="0" y="541867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rgbClr val="6D31F3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2902AC-C3DB-8693-33E6-626DB12062D7}"/>
              </a:ext>
            </a:extLst>
          </p:cNvPr>
          <p:cNvSpPr txBox="1"/>
          <p:nvPr/>
        </p:nvSpPr>
        <p:spPr>
          <a:xfrm>
            <a:off x="1398692" y="5725768"/>
            <a:ext cx="8614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4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융자지원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적합성분석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-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법적요건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충족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상환계획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, </a:t>
            </a:r>
            <a:r>
              <a:rPr lang="ko-KR" altLang="en-US" sz="24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종합평가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E243298-9B42-98CC-CF4C-3AED9D6CA04D}"/>
              </a:ext>
            </a:extLst>
          </p:cNvPr>
          <p:cNvSpPr/>
          <p:nvPr/>
        </p:nvSpPr>
        <p:spPr>
          <a:xfrm>
            <a:off x="11108265" y="2032000"/>
            <a:ext cx="9889066" cy="4334933"/>
          </a:xfrm>
          <a:custGeom>
            <a:avLst/>
            <a:gdLst>
              <a:gd name="connsiteX0" fmla="*/ 9685867 w 9889066"/>
              <a:gd name="connsiteY0" fmla="*/ 0 h 4334933"/>
              <a:gd name="connsiteX1" fmla="*/ 9889067 w 9889066"/>
              <a:gd name="connsiteY1" fmla="*/ 0 h 4334933"/>
              <a:gd name="connsiteX2" fmla="*/ 9889067 w 9889066"/>
              <a:gd name="connsiteY2" fmla="*/ 4334934 h 4334933"/>
              <a:gd name="connsiteX3" fmla="*/ 9685867 w 9889066"/>
              <a:gd name="connsiteY3" fmla="*/ 4334934 h 4334933"/>
              <a:gd name="connsiteX4" fmla="*/ 203200 w 9889066"/>
              <a:gd name="connsiteY4" fmla="*/ 4334934 h 4334933"/>
              <a:gd name="connsiteX5" fmla="*/ 0 w 9889066"/>
              <a:gd name="connsiteY5" fmla="*/ 4334934 h 4334933"/>
              <a:gd name="connsiteX6" fmla="*/ 0 w 9889066"/>
              <a:gd name="connsiteY6" fmla="*/ 0 h 4334933"/>
              <a:gd name="connsiteX7" fmla="*/ 203200 w 9889066"/>
              <a:gd name="connsiteY7" fmla="*/ 0 h 433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89066" h="4334933">
                <a:moveTo>
                  <a:pt x="9685867" y="0"/>
                </a:moveTo>
                <a:cubicBezTo>
                  <a:pt x="9798091" y="0"/>
                  <a:pt x="9889067" y="0"/>
                  <a:pt x="9889067" y="0"/>
                </a:cubicBezTo>
                <a:lnTo>
                  <a:pt x="9889067" y="4334934"/>
                </a:lnTo>
                <a:cubicBezTo>
                  <a:pt x="9889067" y="4334934"/>
                  <a:pt x="9798091" y="4334934"/>
                  <a:pt x="9685867" y="4334934"/>
                </a:cubicBezTo>
                <a:lnTo>
                  <a:pt x="203200" y="4334934"/>
                </a:lnTo>
                <a:cubicBezTo>
                  <a:pt x="90975" y="4334934"/>
                  <a:pt x="0" y="4334934"/>
                  <a:pt x="0" y="4334934"/>
                </a:cubicBezTo>
                <a:lnTo>
                  <a:pt x="0" y="0"/>
                </a:lnTo>
                <a:cubicBezTo>
                  <a:pt x="0" y="0"/>
                  <a:pt x="90975" y="0"/>
                  <a:pt x="203200" y="0"/>
                </a:cubicBezTo>
                <a:close/>
              </a:path>
            </a:pathLst>
          </a:custGeom>
          <a:solidFill>
            <a:srgbClr val="FFFFFF"/>
          </a:solidFill>
          <a:ln w="4063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97FAF-760A-ADF6-2BC0-FC06188FB668}"/>
              </a:ext>
            </a:extLst>
          </p:cNvPr>
          <p:cNvSpPr txBox="1"/>
          <p:nvPr/>
        </p:nvSpPr>
        <p:spPr>
          <a:xfrm>
            <a:off x="11423225" y="2115317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🎯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승인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2BE46B11-8A2B-79B0-41E0-ACE563C410DD}"/>
              </a:ext>
            </a:extLst>
          </p:cNvPr>
          <p:cNvSpPr/>
          <p:nvPr/>
        </p:nvSpPr>
        <p:spPr>
          <a:xfrm>
            <a:off x="11514665" y="2844800"/>
            <a:ext cx="9076266" cy="1117900"/>
          </a:xfrm>
          <a:custGeom>
            <a:avLst/>
            <a:gdLst>
              <a:gd name="connsiteX0" fmla="*/ 8967893 w 9076266"/>
              <a:gd name="connsiteY0" fmla="*/ 0 h 948266"/>
              <a:gd name="connsiteX1" fmla="*/ 9076267 w 9076266"/>
              <a:gd name="connsiteY1" fmla="*/ 0 h 948266"/>
              <a:gd name="connsiteX2" fmla="*/ 9076267 w 9076266"/>
              <a:gd name="connsiteY2" fmla="*/ 948267 h 948266"/>
              <a:gd name="connsiteX3" fmla="*/ 8967893 w 9076266"/>
              <a:gd name="connsiteY3" fmla="*/ 948267 h 948266"/>
              <a:gd name="connsiteX4" fmla="*/ 108373 w 9076266"/>
              <a:gd name="connsiteY4" fmla="*/ 948267 h 948266"/>
              <a:gd name="connsiteX5" fmla="*/ 0 w 9076266"/>
              <a:gd name="connsiteY5" fmla="*/ 948267 h 948266"/>
              <a:gd name="connsiteX6" fmla="*/ 0 w 9076266"/>
              <a:gd name="connsiteY6" fmla="*/ 0 h 948266"/>
              <a:gd name="connsiteX7" fmla="*/ 108373 w 9076266"/>
              <a:gd name="connsiteY7" fmla="*/ 0 h 94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6266" h="948266">
                <a:moveTo>
                  <a:pt x="8967893" y="0"/>
                </a:moveTo>
                <a:cubicBezTo>
                  <a:pt x="9027747" y="0"/>
                  <a:pt x="9076267" y="0"/>
                  <a:pt x="9076267" y="0"/>
                </a:cubicBezTo>
                <a:lnTo>
                  <a:pt x="9076267" y="948267"/>
                </a:lnTo>
                <a:cubicBezTo>
                  <a:pt x="9076267" y="948267"/>
                  <a:pt x="9027747" y="948267"/>
                  <a:pt x="8967893" y="948267"/>
                </a:cubicBezTo>
                <a:lnTo>
                  <a:pt x="108373" y="948267"/>
                </a:lnTo>
                <a:cubicBezTo>
                  <a:pt x="48520" y="948267"/>
                  <a:pt x="0" y="948267"/>
                  <a:pt x="0" y="948267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rgbClr val="F0F9FF"/>
          </a:solidFill>
          <a:ln w="27087" cap="flat">
            <a:solidFill>
              <a:srgbClr val="3B82F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474F37-58FE-25EF-988F-7F69CF3032B3}"/>
              </a:ext>
            </a:extLst>
          </p:cNvPr>
          <p:cNvSpPr txBox="1"/>
          <p:nvPr/>
        </p:nvSpPr>
        <p:spPr>
          <a:xfrm>
            <a:off x="11770598" y="2844290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Segoe UI Emoji"/>
                <a:rtl val="0"/>
              </a:rPr>
              <a:t>📋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완성도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높은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사업계획서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1E40A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886660-5804-171A-BE96-5A09FEB3E127}"/>
              </a:ext>
            </a:extLst>
          </p:cNvPr>
          <p:cNvSpPr txBox="1"/>
          <p:nvPr/>
        </p:nvSpPr>
        <p:spPr>
          <a:xfrm>
            <a:off x="12032813" y="3266072"/>
            <a:ext cx="3611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명확한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개요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목표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E93C1-B240-CF50-ED83-AB6ACF4E5CD3}"/>
              </a:ext>
            </a:extLst>
          </p:cNvPr>
          <p:cNvSpPr txBox="1"/>
          <p:nvPr/>
        </p:nvSpPr>
        <p:spPr>
          <a:xfrm>
            <a:off x="12032813" y="3613000"/>
            <a:ext cx="3730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정량적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근거가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포함된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3730A3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시장분석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F9519AC7-D28B-0EA7-D914-BCD56E9D8026}"/>
              </a:ext>
            </a:extLst>
          </p:cNvPr>
          <p:cNvSpPr/>
          <p:nvPr/>
        </p:nvSpPr>
        <p:spPr>
          <a:xfrm>
            <a:off x="11514670" y="4067750"/>
            <a:ext cx="9076266" cy="1114266"/>
          </a:xfrm>
          <a:custGeom>
            <a:avLst/>
            <a:gdLst>
              <a:gd name="connsiteX0" fmla="*/ 8967893 w 9076266"/>
              <a:gd name="connsiteY0" fmla="*/ 0 h 948266"/>
              <a:gd name="connsiteX1" fmla="*/ 9076267 w 9076266"/>
              <a:gd name="connsiteY1" fmla="*/ 0 h 948266"/>
              <a:gd name="connsiteX2" fmla="*/ 9076267 w 9076266"/>
              <a:gd name="connsiteY2" fmla="*/ 948267 h 948266"/>
              <a:gd name="connsiteX3" fmla="*/ 8967893 w 9076266"/>
              <a:gd name="connsiteY3" fmla="*/ 948267 h 948266"/>
              <a:gd name="connsiteX4" fmla="*/ 108373 w 9076266"/>
              <a:gd name="connsiteY4" fmla="*/ 948267 h 948266"/>
              <a:gd name="connsiteX5" fmla="*/ 0 w 9076266"/>
              <a:gd name="connsiteY5" fmla="*/ 948267 h 948266"/>
              <a:gd name="connsiteX6" fmla="*/ 0 w 9076266"/>
              <a:gd name="connsiteY6" fmla="*/ 0 h 948266"/>
              <a:gd name="connsiteX7" fmla="*/ 108373 w 9076266"/>
              <a:gd name="connsiteY7" fmla="*/ 0 h 94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6266" h="948266">
                <a:moveTo>
                  <a:pt x="8967893" y="0"/>
                </a:moveTo>
                <a:cubicBezTo>
                  <a:pt x="9027747" y="0"/>
                  <a:pt x="9076267" y="0"/>
                  <a:pt x="9076267" y="0"/>
                </a:cubicBezTo>
                <a:lnTo>
                  <a:pt x="9076267" y="948267"/>
                </a:lnTo>
                <a:cubicBezTo>
                  <a:pt x="9076267" y="948267"/>
                  <a:pt x="9027747" y="948267"/>
                  <a:pt x="8967893" y="948267"/>
                </a:cubicBezTo>
                <a:lnTo>
                  <a:pt x="108373" y="948267"/>
                </a:lnTo>
                <a:cubicBezTo>
                  <a:pt x="48520" y="948267"/>
                  <a:pt x="0" y="948267"/>
                  <a:pt x="0" y="948267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rgbClr val="F0FDF4"/>
          </a:solidFill>
          <a:ln w="27087" cap="flat">
            <a:solidFill>
              <a:srgbClr val="10B98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12FAD4-0954-1AFD-DF0E-340715496720}"/>
              </a:ext>
            </a:extLst>
          </p:cNvPr>
          <p:cNvSpPr txBox="1"/>
          <p:nvPr/>
        </p:nvSpPr>
        <p:spPr>
          <a:xfrm>
            <a:off x="11864263" y="4099732"/>
            <a:ext cx="3451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Segoe UI Emoji"/>
                <a:rtl val="0"/>
              </a:rPr>
              <a:t>💰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정교한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재무모델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065F46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구축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291B18-491A-6D72-1565-C6A80CE25F32}"/>
              </a:ext>
            </a:extLst>
          </p:cNvPr>
          <p:cNvSpPr txBox="1"/>
          <p:nvPr/>
        </p:nvSpPr>
        <p:spPr>
          <a:xfrm>
            <a:off x="11980255" y="4504567"/>
            <a:ext cx="3605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매출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-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비용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구조의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합리적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추정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9139F-849F-C77E-874C-AFDAFE0FDC6F}"/>
              </a:ext>
            </a:extLst>
          </p:cNvPr>
          <p:cNvSpPr txBox="1"/>
          <p:nvPr/>
        </p:nvSpPr>
        <p:spPr>
          <a:xfrm>
            <a:off x="11980255" y="4833888"/>
            <a:ext cx="3486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시나리오별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민감도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분석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04785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실시</a:t>
            </a: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4F0395EA-2BD4-3E06-402B-C4372AD809B2}"/>
              </a:ext>
            </a:extLst>
          </p:cNvPr>
          <p:cNvSpPr/>
          <p:nvPr/>
        </p:nvSpPr>
        <p:spPr>
          <a:xfrm>
            <a:off x="11514140" y="5258557"/>
            <a:ext cx="9076266" cy="948266"/>
          </a:xfrm>
          <a:custGeom>
            <a:avLst/>
            <a:gdLst>
              <a:gd name="connsiteX0" fmla="*/ 8967893 w 9076266"/>
              <a:gd name="connsiteY0" fmla="*/ 0 h 948266"/>
              <a:gd name="connsiteX1" fmla="*/ 9076267 w 9076266"/>
              <a:gd name="connsiteY1" fmla="*/ 0 h 948266"/>
              <a:gd name="connsiteX2" fmla="*/ 9076267 w 9076266"/>
              <a:gd name="connsiteY2" fmla="*/ 948267 h 948266"/>
              <a:gd name="connsiteX3" fmla="*/ 8967893 w 9076266"/>
              <a:gd name="connsiteY3" fmla="*/ 948267 h 948266"/>
              <a:gd name="connsiteX4" fmla="*/ 108373 w 9076266"/>
              <a:gd name="connsiteY4" fmla="*/ 948267 h 948266"/>
              <a:gd name="connsiteX5" fmla="*/ 0 w 9076266"/>
              <a:gd name="connsiteY5" fmla="*/ 948267 h 948266"/>
              <a:gd name="connsiteX6" fmla="*/ 0 w 9076266"/>
              <a:gd name="connsiteY6" fmla="*/ 0 h 948266"/>
              <a:gd name="connsiteX7" fmla="*/ 108373 w 9076266"/>
              <a:gd name="connsiteY7" fmla="*/ 0 h 94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6266" h="948266">
                <a:moveTo>
                  <a:pt x="8967893" y="0"/>
                </a:moveTo>
                <a:cubicBezTo>
                  <a:pt x="9027747" y="0"/>
                  <a:pt x="9076267" y="0"/>
                  <a:pt x="9076267" y="0"/>
                </a:cubicBezTo>
                <a:lnTo>
                  <a:pt x="9076267" y="948267"/>
                </a:lnTo>
                <a:cubicBezTo>
                  <a:pt x="9076267" y="948267"/>
                  <a:pt x="9027747" y="948267"/>
                  <a:pt x="8967893" y="948267"/>
                </a:cubicBezTo>
                <a:lnTo>
                  <a:pt x="108373" y="948267"/>
                </a:lnTo>
                <a:cubicBezTo>
                  <a:pt x="48520" y="948267"/>
                  <a:pt x="0" y="948267"/>
                  <a:pt x="0" y="948267"/>
                </a:cubicBezTo>
                <a:lnTo>
                  <a:pt x="0" y="0"/>
                </a:lnTo>
                <a:cubicBezTo>
                  <a:pt x="0" y="0"/>
                  <a:pt x="48520" y="0"/>
                  <a:pt x="108373" y="0"/>
                </a:cubicBezTo>
                <a:close/>
              </a:path>
            </a:pathLst>
          </a:custGeom>
          <a:solidFill>
            <a:srgbClr val="FFFBEB"/>
          </a:solidFill>
          <a:ln w="27087" cap="flat">
            <a:solidFill>
              <a:srgbClr val="F59E0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4CBDE6-24EB-514D-B7E8-DF2C426CC3E3}"/>
              </a:ext>
            </a:extLst>
          </p:cNvPr>
          <p:cNvSpPr txBox="1"/>
          <p:nvPr/>
        </p:nvSpPr>
        <p:spPr>
          <a:xfrm>
            <a:off x="11762917" y="5352163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Segoe UI Emoji"/>
                <a:rtl val="0"/>
              </a:rPr>
              <a:t>🔍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차별화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요소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92400E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강조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8038F3-93A5-BFD5-FF22-428F16FAF4EC}"/>
              </a:ext>
            </a:extLst>
          </p:cNvPr>
          <p:cNvSpPr txBox="1"/>
          <p:nvPr/>
        </p:nvSpPr>
        <p:spPr>
          <a:xfrm>
            <a:off x="11864263" y="5797084"/>
            <a:ext cx="717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독특한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모델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경쟁우위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| •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경제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기여도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A1620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부각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567A5D68-8524-C808-1D07-3E17B8AEE7F2}"/>
              </a:ext>
            </a:extLst>
          </p:cNvPr>
          <p:cNvSpPr/>
          <p:nvPr/>
        </p:nvSpPr>
        <p:spPr>
          <a:xfrm>
            <a:off x="677332" y="6637866"/>
            <a:ext cx="20320000" cy="4741333"/>
          </a:xfrm>
          <a:custGeom>
            <a:avLst/>
            <a:gdLst>
              <a:gd name="connsiteX0" fmla="*/ 20116800 w 20320000"/>
              <a:gd name="connsiteY0" fmla="*/ 0 h 4741333"/>
              <a:gd name="connsiteX1" fmla="*/ 20320000 w 20320000"/>
              <a:gd name="connsiteY1" fmla="*/ 0 h 4741333"/>
              <a:gd name="connsiteX2" fmla="*/ 20320000 w 20320000"/>
              <a:gd name="connsiteY2" fmla="*/ 4741334 h 4741333"/>
              <a:gd name="connsiteX3" fmla="*/ 20116800 w 20320000"/>
              <a:gd name="connsiteY3" fmla="*/ 4741334 h 4741333"/>
              <a:gd name="connsiteX4" fmla="*/ 203200 w 20320000"/>
              <a:gd name="connsiteY4" fmla="*/ 4741334 h 4741333"/>
              <a:gd name="connsiteX5" fmla="*/ 0 w 20320000"/>
              <a:gd name="connsiteY5" fmla="*/ 4741334 h 4741333"/>
              <a:gd name="connsiteX6" fmla="*/ 0 w 20320000"/>
              <a:gd name="connsiteY6" fmla="*/ 0 h 4741333"/>
              <a:gd name="connsiteX7" fmla="*/ 203200 w 20320000"/>
              <a:gd name="connsiteY7" fmla="*/ 0 h 4741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00" h="4741333">
                <a:moveTo>
                  <a:pt x="20116800" y="0"/>
                </a:moveTo>
                <a:cubicBezTo>
                  <a:pt x="20229024" y="0"/>
                  <a:pt x="20320000" y="0"/>
                  <a:pt x="20320000" y="0"/>
                </a:cubicBezTo>
                <a:lnTo>
                  <a:pt x="20320000" y="4741334"/>
                </a:lnTo>
                <a:cubicBezTo>
                  <a:pt x="20320000" y="4741334"/>
                  <a:pt x="20229024" y="4741334"/>
                  <a:pt x="20116800" y="4741334"/>
                </a:cubicBezTo>
                <a:lnTo>
                  <a:pt x="203200" y="4741334"/>
                </a:lnTo>
                <a:cubicBezTo>
                  <a:pt x="90976" y="4741334"/>
                  <a:pt x="0" y="4741334"/>
                  <a:pt x="0" y="4741334"/>
                </a:cubicBezTo>
                <a:lnTo>
                  <a:pt x="0" y="0"/>
                </a:lnTo>
                <a:cubicBezTo>
                  <a:pt x="0" y="0"/>
                  <a:pt x="90976" y="0"/>
                  <a:pt x="203200" y="0"/>
                </a:cubicBezTo>
                <a:close/>
              </a:path>
            </a:pathLst>
          </a:custGeom>
          <a:solidFill>
            <a:srgbClr val="FFFFFF"/>
          </a:solidFill>
          <a:ln w="4063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123F28-CAA5-1EE8-91C0-68DE44A34F6A}"/>
              </a:ext>
            </a:extLst>
          </p:cNvPr>
          <p:cNvSpPr txBox="1"/>
          <p:nvPr/>
        </p:nvSpPr>
        <p:spPr>
          <a:xfrm>
            <a:off x="992292" y="6683083"/>
            <a:ext cx="1111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🏆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관광개발시설자금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성공을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위한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핵심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1F2937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체크리스트</a:t>
            </a:r>
          </a:p>
        </p:txBody>
      </p:sp>
      <p:grpSp>
        <p:nvGrpSpPr>
          <p:cNvPr id="39" name="그래픽 2">
            <a:extLst>
              <a:ext uri="{FF2B5EF4-FFF2-40B4-BE49-F238E27FC236}">
                <a16:creationId xmlns:a16="http://schemas.microsoft.com/office/drawing/2014/main" id="{A1B07495-A0FB-6D0C-01D3-885024378669}"/>
              </a:ext>
            </a:extLst>
          </p:cNvPr>
          <p:cNvGrpSpPr/>
          <p:nvPr/>
        </p:nvGrpSpPr>
        <p:grpSpPr>
          <a:xfrm>
            <a:off x="1083732" y="7374466"/>
            <a:ext cx="19236266" cy="1754241"/>
            <a:chOff x="1083732" y="7450666"/>
            <a:chExt cx="19236266" cy="1754241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4930E33-1E53-7FDC-8C7E-653719657FB0}"/>
                </a:ext>
              </a:extLst>
            </p:cNvPr>
            <p:cNvSpPr/>
            <p:nvPr/>
          </p:nvSpPr>
          <p:spPr>
            <a:xfrm>
              <a:off x="1083732" y="7450666"/>
              <a:ext cx="2980266" cy="1711332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0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0" y="550"/>
                    <a:pt x="135547" y="550"/>
                  </a:cubicBezTo>
                  <a:close/>
                </a:path>
              </a:pathLst>
            </a:custGeom>
            <a:solidFill>
              <a:srgbClr val="DBEAFE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98CCF1-8C2B-9A6E-79B3-8C250704EDB8}"/>
                </a:ext>
              </a:extLst>
            </p:cNvPr>
            <p:cNvSpPr txBox="1"/>
            <p:nvPr/>
          </p:nvSpPr>
          <p:spPr>
            <a:xfrm>
              <a:off x="1195492" y="7535373"/>
              <a:ext cx="2209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 dirty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🎯</a:t>
              </a:r>
              <a:r>
                <a:rPr lang="ko-KR" altLang="en-US" sz="2400" b="1" spc="0" baseline="0" dirty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사업</a:t>
              </a:r>
              <a:r>
                <a:rPr lang="ko-KR" altLang="en-US" sz="2400" b="1" spc="0" baseline="0" dirty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1E40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적합성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9ACFE1-B871-462A-E03C-AE3A04826EF1}"/>
                </a:ext>
              </a:extLst>
            </p:cNvPr>
            <p:cNvSpPr txBox="1"/>
            <p:nvPr/>
          </p:nvSpPr>
          <p:spPr>
            <a:xfrm>
              <a:off x="1263225" y="8123515"/>
              <a:ext cx="2502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관광식당업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요건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충족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0EE28-CA79-9ED5-E972-4DE981253309}"/>
                </a:ext>
              </a:extLst>
            </p:cNvPr>
            <p:cNvSpPr txBox="1"/>
            <p:nvPr/>
          </p:nvSpPr>
          <p:spPr>
            <a:xfrm>
              <a:off x="1263225" y="8489698"/>
              <a:ext cx="2523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연면적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1,000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㎡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이상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02FE89-4610-8545-485B-0CBAC3E9B4BD}"/>
                </a:ext>
              </a:extLst>
            </p:cNvPr>
            <p:cNvSpPr txBox="1"/>
            <p:nvPr/>
          </p:nvSpPr>
          <p:spPr>
            <a:xfrm>
              <a:off x="1263225" y="87987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건축허가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 dirty="0">
                  <a:ln/>
                  <a:solidFill>
                    <a:srgbClr val="1E3A8A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완료</a:t>
              </a: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0CBC337D-F820-82DD-363B-E8545049801F}"/>
                </a:ext>
              </a:extLst>
            </p:cNvPr>
            <p:cNvSpPr/>
            <p:nvPr/>
          </p:nvSpPr>
          <p:spPr>
            <a:xfrm>
              <a:off x="4334932" y="7450666"/>
              <a:ext cx="2980266" cy="1711332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1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1" y="550"/>
                    <a:pt x="135547" y="550"/>
                  </a:cubicBezTo>
                  <a:close/>
                </a:path>
              </a:pathLst>
            </a:custGeom>
            <a:solidFill>
              <a:srgbClr val="DCFCE7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233990-A796-7E07-63A3-81B63BDD56E5}"/>
                </a:ext>
              </a:extLst>
            </p:cNvPr>
            <p:cNvSpPr txBox="1"/>
            <p:nvPr/>
          </p:nvSpPr>
          <p:spPr>
            <a:xfrm>
              <a:off x="4446692" y="7535373"/>
              <a:ext cx="22092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16653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📊</a:t>
              </a:r>
              <a:r>
                <a:rPr lang="ko-KR" altLang="en-US" sz="2400" b="1" spc="0" baseline="0">
                  <a:ln/>
                  <a:solidFill>
                    <a:srgbClr val="16653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16653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재무</a:t>
              </a:r>
              <a:r>
                <a:rPr lang="ko-KR" altLang="en-US" sz="2400" b="1" spc="0" baseline="0">
                  <a:ln/>
                  <a:solidFill>
                    <a:srgbClr val="16653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16653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건전성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D3F4047-8B48-9B7E-7E86-316FE214C565}"/>
                </a:ext>
              </a:extLst>
            </p:cNvPr>
            <p:cNvSpPr txBox="1"/>
            <p:nvPr/>
          </p:nvSpPr>
          <p:spPr>
            <a:xfrm>
              <a:off x="4514425" y="8123515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IRR 7%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이상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확보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7C391E-4A5F-7590-A0E3-5A1CB5EEF3A0}"/>
                </a:ext>
              </a:extLst>
            </p:cNvPr>
            <p:cNvSpPr txBox="1"/>
            <p:nvPr/>
          </p:nvSpPr>
          <p:spPr>
            <a:xfrm>
              <a:off x="4514425" y="8489698"/>
              <a:ext cx="1925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NPV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양수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입증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5CFC1E4-1BA8-175C-37B7-274725BD898B}"/>
                </a:ext>
              </a:extLst>
            </p:cNvPr>
            <p:cNvSpPr txBox="1"/>
            <p:nvPr/>
          </p:nvSpPr>
          <p:spPr>
            <a:xfrm>
              <a:off x="4514425" y="87987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상환능력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14532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충분</a:t>
              </a: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ACD0C8F-054E-CD79-BA37-E224EA224D98}"/>
                </a:ext>
              </a:extLst>
            </p:cNvPr>
            <p:cNvSpPr/>
            <p:nvPr/>
          </p:nvSpPr>
          <p:spPr>
            <a:xfrm>
              <a:off x="7586132" y="7450666"/>
              <a:ext cx="2980266" cy="1711332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0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0" y="550"/>
                    <a:pt x="135547" y="550"/>
                  </a:cubicBezTo>
                  <a:close/>
                </a:path>
              </a:pathLst>
            </a:custGeom>
            <a:solidFill>
              <a:srgbClr val="FEF3C7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CE46704-3920-5A06-81FF-F04C8924AA05}"/>
                </a:ext>
              </a:extLst>
            </p:cNvPr>
            <p:cNvSpPr txBox="1"/>
            <p:nvPr/>
          </p:nvSpPr>
          <p:spPr>
            <a:xfrm>
              <a:off x="7697892" y="7535373"/>
              <a:ext cx="1917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92400E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🏢</a:t>
              </a:r>
              <a:r>
                <a:rPr lang="ko-KR" altLang="en-US" sz="2400" b="1" spc="0" baseline="0">
                  <a:ln/>
                  <a:solidFill>
                    <a:srgbClr val="92400E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92400E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</a:t>
              </a:r>
              <a:r>
                <a:rPr lang="ko-KR" altLang="en-US" sz="2400" b="1" spc="0" baseline="0">
                  <a:ln/>
                  <a:solidFill>
                    <a:srgbClr val="92400E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92400E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계획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F79720-A4D2-17D4-92E7-44BB98118F4F}"/>
                </a:ext>
              </a:extLst>
            </p:cNvPr>
            <p:cNvSpPr txBox="1"/>
            <p:nvPr/>
          </p:nvSpPr>
          <p:spPr>
            <a:xfrm>
              <a:off x="7765625" y="8123515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부동산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설정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76CC4C-23C2-8832-A2A2-6967C0672CD6}"/>
                </a:ext>
              </a:extLst>
            </p:cNvPr>
            <p:cNvSpPr txBox="1"/>
            <p:nvPr/>
          </p:nvSpPr>
          <p:spPr>
            <a:xfrm>
              <a:off x="7765625" y="8489698"/>
              <a:ext cx="200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신용보증서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확보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6CA64F-07ED-BFD8-0701-7E82F3227345}"/>
                </a:ext>
              </a:extLst>
            </p:cNvPr>
            <p:cNvSpPr txBox="1"/>
            <p:nvPr/>
          </p:nvSpPr>
          <p:spPr>
            <a:xfrm>
              <a:off x="7765625" y="879873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담보가액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1620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충분</a:t>
              </a: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98A3EC17-5364-DD23-1724-20525B23573B}"/>
                </a:ext>
              </a:extLst>
            </p:cNvPr>
            <p:cNvSpPr/>
            <p:nvPr/>
          </p:nvSpPr>
          <p:spPr>
            <a:xfrm>
              <a:off x="10837332" y="7450666"/>
              <a:ext cx="2980266" cy="1754241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1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1" y="550"/>
                    <a:pt x="135547" y="550"/>
                  </a:cubicBezTo>
                  <a:close/>
                </a:path>
              </a:pathLst>
            </a:custGeom>
            <a:solidFill>
              <a:srgbClr val="FDF2F8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0765AF-96AE-619B-5B1E-B3D1E7526866}"/>
                </a:ext>
              </a:extLst>
            </p:cNvPr>
            <p:cNvSpPr txBox="1"/>
            <p:nvPr/>
          </p:nvSpPr>
          <p:spPr>
            <a:xfrm>
              <a:off x="10949092" y="7535373"/>
              <a:ext cx="1917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BE185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📋</a:t>
              </a:r>
              <a:r>
                <a:rPr lang="ko-KR" altLang="en-US" sz="2400" b="1" spc="0" baseline="0">
                  <a:ln/>
                  <a:solidFill>
                    <a:srgbClr val="BE185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BE185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서류</a:t>
              </a:r>
              <a:r>
                <a:rPr lang="ko-KR" altLang="en-US" sz="2400" b="1" spc="0" baseline="0">
                  <a:ln/>
                  <a:solidFill>
                    <a:srgbClr val="BE185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BE185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준비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8B8469-CFE3-F6E2-8018-13D3FE02ECC0}"/>
                </a:ext>
              </a:extLst>
            </p:cNvPr>
            <p:cNvSpPr txBox="1"/>
            <p:nvPr/>
          </p:nvSpPr>
          <p:spPr>
            <a:xfrm>
              <a:off x="11016825" y="8123515"/>
              <a:ext cx="200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융자신청서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완성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AE36B6-D7CF-5531-5572-60FD36EBDF0E}"/>
                </a:ext>
              </a:extLst>
            </p:cNvPr>
            <p:cNvSpPr txBox="1"/>
            <p:nvPr/>
          </p:nvSpPr>
          <p:spPr>
            <a:xfrm>
              <a:off x="11016825" y="8489698"/>
              <a:ext cx="222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사업계획서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정교화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FD36E0-47EF-5556-79AB-CEB0B27ECC80}"/>
                </a:ext>
              </a:extLst>
            </p:cNvPr>
            <p:cNvSpPr txBox="1"/>
            <p:nvPr/>
          </p:nvSpPr>
          <p:spPr>
            <a:xfrm>
              <a:off x="11016825" y="8798731"/>
              <a:ext cx="2007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재무제표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A21CA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신뢰성</a:t>
              </a: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64DA7DF-6BEE-CF01-FD31-56480C7A33BF}"/>
                </a:ext>
              </a:extLst>
            </p:cNvPr>
            <p:cNvSpPr/>
            <p:nvPr/>
          </p:nvSpPr>
          <p:spPr>
            <a:xfrm>
              <a:off x="14088532" y="7450666"/>
              <a:ext cx="2980266" cy="1711332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1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1" y="550"/>
                    <a:pt x="135547" y="550"/>
                  </a:cubicBezTo>
                  <a:close/>
                </a:path>
              </a:pathLst>
            </a:custGeom>
            <a:solidFill>
              <a:srgbClr val="F3E8FF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BB0489-3062-18F3-E68F-6798E4E89DDF}"/>
                </a:ext>
              </a:extLst>
            </p:cNvPr>
            <p:cNvSpPr txBox="1"/>
            <p:nvPr/>
          </p:nvSpPr>
          <p:spPr>
            <a:xfrm>
              <a:off x="14200292" y="7535373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7C3AE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🌟</a:t>
              </a:r>
              <a:r>
                <a:rPr lang="ko-KR" altLang="en-US" sz="2400" b="1" spc="0" baseline="0">
                  <a:ln/>
                  <a:solidFill>
                    <a:srgbClr val="7C3AE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7C3AED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차별화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B79EC2-407C-902D-BFE2-8D6DBB928BA7}"/>
                </a:ext>
              </a:extLst>
            </p:cNvPr>
            <p:cNvSpPr txBox="1"/>
            <p:nvPr/>
          </p:nvSpPr>
          <p:spPr>
            <a:xfrm>
              <a:off x="14268025" y="8123515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독창적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컨셉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842802C-0EF2-7AE6-C070-E3FADAC1ABE5}"/>
                </a:ext>
              </a:extLst>
            </p:cNvPr>
            <p:cNvSpPr txBox="1"/>
            <p:nvPr/>
          </p:nvSpPr>
          <p:spPr>
            <a:xfrm>
              <a:off x="14268025" y="8489698"/>
              <a:ext cx="2226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프리미엄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포지셔닝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57B826C-8EAD-681F-72C7-52217895E13F}"/>
                </a:ext>
              </a:extLst>
            </p:cNvPr>
            <p:cNvSpPr txBox="1"/>
            <p:nvPr/>
          </p:nvSpPr>
          <p:spPr>
            <a:xfrm>
              <a:off x="14268025" y="8798731"/>
              <a:ext cx="2063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관광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연계성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6D28D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강화</a:t>
              </a: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188A0BDA-E95A-4F3F-CCA1-9965EBE32200}"/>
                </a:ext>
              </a:extLst>
            </p:cNvPr>
            <p:cNvSpPr/>
            <p:nvPr/>
          </p:nvSpPr>
          <p:spPr>
            <a:xfrm>
              <a:off x="17339732" y="7450666"/>
              <a:ext cx="2980266" cy="1711332"/>
            </a:xfrm>
            <a:custGeom>
              <a:avLst/>
              <a:gdLst>
                <a:gd name="connsiteX0" fmla="*/ 2844880 w 2980266"/>
                <a:gd name="connsiteY0" fmla="*/ 550 h 1490133"/>
                <a:gd name="connsiteX1" fmla="*/ 2980347 w 2980266"/>
                <a:gd name="connsiteY1" fmla="*/ 550 h 1490133"/>
                <a:gd name="connsiteX2" fmla="*/ 2980347 w 2980266"/>
                <a:gd name="connsiteY2" fmla="*/ 1490683 h 1490133"/>
                <a:gd name="connsiteX3" fmla="*/ 2844880 w 2980266"/>
                <a:gd name="connsiteY3" fmla="*/ 1490683 h 1490133"/>
                <a:gd name="connsiteX4" fmla="*/ 135547 w 2980266"/>
                <a:gd name="connsiteY4" fmla="*/ 1490683 h 1490133"/>
                <a:gd name="connsiteX5" fmla="*/ 80 w 2980266"/>
                <a:gd name="connsiteY5" fmla="*/ 1490683 h 1490133"/>
                <a:gd name="connsiteX6" fmla="*/ 80 w 2980266"/>
                <a:gd name="connsiteY6" fmla="*/ 550 h 1490133"/>
                <a:gd name="connsiteX7" fmla="*/ 135547 w 2980266"/>
                <a:gd name="connsiteY7" fmla="*/ 550 h 149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80266" h="1490133">
                  <a:moveTo>
                    <a:pt x="2844880" y="550"/>
                  </a:moveTo>
                  <a:cubicBezTo>
                    <a:pt x="2919696" y="550"/>
                    <a:pt x="2980347" y="550"/>
                    <a:pt x="2980347" y="550"/>
                  </a:cubicBezTo>
                  <a:lnTo>
                    <a:pt x="2980347" y="1490683"/>
                  </a:lnTo>
                  <a:cubicBezTo>
                    <a:pt x="2980347" y="1490683"/>
                    <a:pt x="2919696" y="1490683"/>
                    <a:pt x="2844880" y="1490683"/>
                  </a:cubicBezTo>
                  <a:lnTo>
                    <a:pt x="135547" y="1490683"/>
                  </a:lnTo>
                  <a:cubicBezTo>
                    <a:pt x="60731" y="1490683"/>
                    <a:pt x="80" y="1490683"/>
                    <a:pt x="80" y="1490683"/>
                  </a:cubicBezTo>
                  <a:lnTo>
                    <a:pt x="80" y="550"/>
                  </a:lnTo>
                  <a:cubicBezTo>
                    <a:pt x="80" y="550"/>
                    <a:pt x="60731" y="550"/>
                    <a:pt x="135547" y="550"/>
                  </a:cubicBezTo>
                  <a:close/>
                </a:path>
              </a:pathLst>
            </a:custGeom>
            <a:solidFill>
              <a:srgbClr val="ECFDF5"/>
            </a:solidFill>
            <a:ln w="135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32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E99B2B-A502-48D5-17B5-8705904B9396}"/>
                </a:ext>
              </a:extLst>
            </p:cNvPr>
            <p:cNvSpPr txBox="1"/>
            <p:nvPr/>
          </p:nvSpPr>
          <p:spPr>
            <a:xfrm>
              <a:off x="17451492" y="7535373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04785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⏰</a:t>
              </a:r>
              <a:r>
                <a:rPr lang="ko-KR" altLang="en-US" sz="2400" b="1" spc="0" baseline="0">
                  <a:ln/>
                  <a:solidFill>
                    <a:srgbClr val="04785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047857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타이밍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31D7BD-0B24-B4BA-99E2-579A08A63E60}"/>
                </a:ext>
              </a:extLst>
            </p:cNvPr>
            <p:cNvSpPr txBox="1"/>
            <p:nvPr/>
          </p:nvSpPr>
          <p:spPr>
            <a:xfrm>
              <a:off x="17519225" y="8123515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신청기간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준수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979416-5A3E-FB62-C365-DCBAC1E11C51}"/>
                </a:ext>
              </a:extLst>
            </p:cNvPr>
            <p:cNvSpPr txBox="1"/>
            <p:nvPr/>
          </p:nvSpPr>
          <p:spPr>
            <a:xfrm>
              <a:off x="17519225" y="8489698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은행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사전협의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F55433-C1E0-AD4A-AA01-72BF01611137}"/>
                </a:ext>
              </a:extLst>
            </p:cNvPr>
            <p:cNvSpPr txBox="1"/>
            <p:nvPr/>
          </p:nvSpPr>
          <p:spPr>
            <a:xfrm>
              <a:off x="17519225" y="8798731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Symbol"/>
                  <a:rtl val="0"/>
                </a:rPr>
                <a:t>✓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신속한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065F4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대응</a:t>
              </a:r>
            </a:p>
          </p:txBody>
        </p:sp>
      </p:grp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F29FF326-67C1-2462-9B5F-F546D82EACAB}"/>
              </a:ext>
            </a:extLst>
          </p:cNvPr>
          <p:cNvSpPr/>
          <p:nvPr/>
        </p:nvSpPr>
        <p:spPr>
          <a:xfrm>
            <a:off x="1083732" y="9211733"/>
            <a:ext cx="19507200" cy="1354666"/>
          </a:xfrm>
          <a:custGeom>
            <a:avLst/>
            <a:gdLst>
              <a:gd name="connsiteX0" fmla="*/ 19371734 w 19507200"/>
              <a:gd name="connsiteY0" fmla="*/ 0 h 1354666"/>
              <a:gd name="connsiteX1" fmla="*/ 19507200 w 19507200"/>
              <a:gd name="connsiteY1" fmla="*/ 0 h 1354666"/>
              <a:gd name="connsiteX2" fmla="*/ 19507200 w 19507200"/>
              <a:gd name="connsiteY2" fmla="*/ 1354667 h 1354666"/>
              <a:gd name="connsiteX3" fmla="*/ 19371734 w 19507200"/>
              <a:gd name="connsiteY3" fmla="*/ 1354667 h 1354666"/>
              <a:gd name="connsiteX4" fmla="*/ 135467 w 19507200"/>
              <a:gd name="connsiteY4" fmla="*/ 1354667 h 1354666"/>
              <a:gd name="connsiteX5" fmla="*/ 0 w 19507200"/>
              <a:gd name="connsiteY5" fmla="*/ 1354667 h 1354666"/>
              <a:gd name="connsiteX6" fmla="*/ 0 w 19507200"/>
              <a:gd name="connsiteY6" fmla="*/ 0 h 1354666"/>
              <a:gd name="connsiteX7" fmla="*/ 135467 w 19507200"/>
              <a:gd name="connsiteY7" fmla="*/ 0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07200" h="1354666">
                <a:moveTo>
                  <a:pt x="19371734" y="0"/>
                </a:moveTo>
                <a:cubicBezTo>
                  <a:pt x="19446550" y="0"/>
                  <a:pt x="19507200" y="0"/>
                  <a:pt x="19507200" y="0"/>
                </a:cubicBezTo>
                <a:lnTo>
                  <a:pt x="19507200" y="1354667"/>
                </a:lnTo>
                <a:cubicBezTo>
                  <a:pt x="19507200" y="1354667"/>
                  <a:pt x="19446550" y="1354667"/>
                  <a:pt x="19371734" y="1354667"/>
                </a:cubicBezTo>
                <a:lnTo>
                  <a:pt x="135467" y="1354667"/>
                </a:lnTo>
                <a:cubicBezTo>
                  <a:pt x="60650" y="1354667"/>
                  <a:pt x="0" y="1354667"/>
                  <a:pt x="0" y="1354667"/>
                </a:cubicBezTo>
                <a:lnTo>
                  <a:pt x="0" y="0"/>
                </a:lnTo>
                <a:cubicBezTo>
                  <a:pt x="0" y="0"/>
                  <a:pt x="60650" y="0"/>
                  <a:pt x="135467" y="0"/>
                </a:cubicBezTo>
                <a:close/>
              </a:path>
            </a:pathLst>
          </a:custGeom>
          <a:solidFill>
            <a:srgbClr val="F1F5F9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6D7F29-B45F-78BF-C69D-439D781597C0}"/>
              </a:ext>
            </a:extLst>
          </p:cNvPr>
          <p:cNvSpPr txBox="1"/>
          <p:nvPr/>
        </p:nvSpPr>
        <p:spPr>
          <a:xfrm>
            <a:off x="9666650" y="9248047"/>
            <a:ext cx="26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💡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추가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>
                <a:ln/>
                <a:solidFill>
                  <a:srgbClr val="334155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팁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DB94AB-B528-54AF-686F-4086D7E620E6}"/>
              </a:ext>
            </a:extLst>
          </p:cNvPr>
          <p:cNvSpPr txBox="1"/>
          <p:nvPr/>
        </p:nvSpPr>
        <p:spPr>
          <a:xfrm>
            <a:off x="1534159" y="9742910"/>
            <a:ext cx="5929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추진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반드시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융자취급은행과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상담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진행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9F7F0A-5AD8-7CC2-E18E-5A752B2BA83E}"/>
              </a:ext>
            </a:extLst>
          </p:cNvPr>
          <p:cNvSpPr txBox="1"/>
          <p:nvPr/>
        </p:nvSpPr>
        <p:spPr>
          <a:xfrm>
            <a:off x="1534159" y="10149846"/>
            <a:ext cx="6785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담보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설정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가능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여부를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미리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확인하여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원활한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진행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 dirty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도모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1D2DFB-5066-09BD-C151-A824B6C65927}"/>
              </a:ext>
            </a:extLst>
          </p:cNvPr>
          <p:cNvSpPr txBox="1"/>
          <p:nvPr/>
        </p:nvSpPr>
        <p:spPr>
          <a:xfrm>
            <a:off x="10068559" y="9742910"/>
            <a:ext cx="6660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지역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경제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기여도와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관광산업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발전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효과를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구체적으로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제시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6EA1971-1915-55AD-0C68-E451652C8A1E}"/>
              </a:ext>
            </a:extLst>
          </p:cNvPr>
          <p:cNvSpPr txBox="1"/>
          <p:nvPr/>
        </p:nvSpPr>
        <p:spPr>
          <a:xfrm>
            <a:off x="10068559" y="10149846"/>
            <a:ext cx="611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•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시나리오별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민감도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분석을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통한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리스크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대응방안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spc="0" baseline="0">
                <a:ln/>
                <a:solidFill>
                  <a:srgbClr val="475569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마련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DD220D7A-52BD-D60A-0124-951DEF0F4E2D}"/>
              </a:ext>
            </a:extLst>
          </p:cNvPr>
          <p:cNvSpPr/>
          <p:nvPr/>
        </p:nvSpPr>
        <p:spPr>
          <a:xfrm>
            <a:off x="677332" y="10837333"/>
            <a:ext cx="20320000" cy="1083733"/>
          </a:xfrm>
          <a:custGeom>
            <a:avLst/>
            <a:gdLst>
              <a:gd name="connsiteX0" fmla="*/ 20116800 w 20320000"/>
              <a:gd name="connsiteY0" fmla="*/ 0 h 1083733"/>
              <a:gd name="connsiteX1" fmla="*/ 20320000 w 20320000"/>
              <a:gd name="connsiteY1" fmla="*/ 0 h 1083733"/>
              <a:gd name="connsiteX2" fmla="*/ 20320000 w 20320000"/>
              <a:gd name="connsiteY2" fmla="*/ 1083733 h 1083733"/>
              <a:gd name="connsiteX3" fmla="*/ 20116800 w 20320000"/>
              <a:gd name="connsiteY3" fmla="*/ 1083733 h 1083733"/>
              <a:gd name="connsiteX4" fmla="*/ 203200 w 20320000"/>
              <a:gd name="connsiteY4" fmla="*/ 1083733 h 1083733"/>
              <a:gd name="connsiteX5" fmla="*/ 0 w 20320000"/>
              <a:gd name="connsiteY5" fmla="*/ 1083733 h 1083733"/>
              <a:gd name="connsiteX6" fmla="*/ 0 w 20320000"/>
              <a:gd name="connsiteY6" fmla="*/ 0 h 1083733"/>
              <a:gd name="connsiteX7" fmla="*/ 203200 w 20320000"/>
              <a:gd name="connsiteY7" fmla="*/ 0 h 108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20000" h="1083733">
                <a:moveTo>
                  <a:pt x="20116800" y="0"/>
                </a:moveTo>
                <a:cubicBezTo>
                  <a:pt x="20229024" y="0"/>
                  <a:pt x="20320000" y="0"/>
                  <a:pt x="20320000" y="0"/>
                </a:cubicBezTo>
                <a:lnTo>
                  <a:pt x="20320000" y="1083733"/>
                </a:lnTo>
                <a:cubicBezTo>
                  <a:pt x="20320000" y="1083733"/>
                  <a:pt x="20229024" y="1083733"/>
                  <a:pt x="20116800" y="1083733"/>
                </a:cubicBezTo>
                <a:lnTo>
                  <a:pt x="203200" y="1083733"/>
                </a:lnTo>
                <a:cubicBezTo>
                  <a:pt x="90976" y="1083733"/>
                  <a:pt x="0" y="1083733"/>
                  <a:pt x="0" y="1083733"/>
                </a:cubicBezTo>
                <a:lnTo>
                  <a:pt x="0" y="0"/>
                </a:lnTo>
                <a:cubicBezTo>
                  <a:pt x="0" y="0"/>
                  <a:pt x="90976" y="0"/>
                  <a:pt x="203200" y="0"/>
                </a:cubicBezTo>
                <a:close/>
              </a:path>
            </a:pathLst>
          </a:custGeom>
          <a:solidFill>
            <a:srgbClr val="1E3A8A"/>
          </a:solidFill>
          <a:ln w="1354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32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6315AB8-C3FB-058D-61CA-1B90DA6B9CC7}"/>
              </a:ext>
            </a:extLst>
          </p:cNvPr>
          <p:cNvSpPr txBox="1"/>
          <p:nvPr/>
        </p:nvSpPr>
        <p:spPr>
          <a:xfrm>
            <a:off x="9034461" y="10844159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Segoe UI Emoji"/>
                <a:rtl val="0"/>
              </a:rPr>
              <a:t>💡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문의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3200" b="1" spc="0" baseline="0">
                <a:ln/>
                <a:solidFill>
                  <a:srgbClr val="FFFFFF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7661F2-4BFF-A723-9FFB-135866BE2374}"/>
              </a:ext>
            </a:extLst>
          </p:cNvPr>
          <p:cNvSpPr txBox="1"/>
          <p:nvPr/>
        </p:nvSpPr>
        <p:spPr>
          <a:xfrm>
            <a:off x="6255763" y="11428934"/>
            <a:ext cx="1070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관광진흥개발기금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융자지원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전문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컨설팅을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통해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성공적인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추진을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2400" spc="0" baseline="0" dirty="0">
                <a:ln/>
                <a:solidFill>
                  <a:srgbClr val="DBEAFE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지원합니다</a:t>
            </a:r>
          </a:p>
        </p:txBody>
      </p:sp>
    </p:spTree>
    <p:extLst>
      <p:ext uri="{BB962C8B-B14F-4D97-AF65-F5344CB8AC3E}">
        <p14:creationId xmlns:p14="http://schemas.microsoft.com/office/powerpoint/2010/main" val="36087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래픽 4">
            <a:extLst>
              <a:ext uri="{FF2B5EF4-FFF2-40B4-BE49-F238E27FC236}">
                <a16:creationId xmlns:a16="http://schemas.microsoft.com/office/drawing/2014/main" id="{C0F32A6A-4CDB-D283-381A-500FBBD048A1}"/>
              </a:ext>
            </a:extLst>
          </p:cNvPr>
          <p:cNvGrpSpPr/>
          <p:nvPr/>
        </p:nvGrpSpPr>
        <p:grpSpPr>
          <a:xfrm>
            <a:off x="0" y="-1"/>
            <a:ext cx="21674138" cy="12191703"/>
            <a:chOff x="0" y="-1"/>
            <a:chExt cx="21674138" cy="12191703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C519794-8ECD-98DD-321A-C836B93ADCBD}"/>
                </a:ext>
              </a:extLst>
            </p:cNvPr>
            <p:cNvSpPr/>
            <p:nvPr/>
          </p:nvSpPr>
          <p:spPr>
            <a:xfrm>
              <a:off x="0" y="-1"/>
              <a:ext cx="21674138" cy="12191703"/>
            </a:xfrm>
            <a:custGeom>
              <a:avLst/>
              <a:gdLst>
                <a:gd name="connsiteX0" fmla="*/ 0 w 21674138"/>
                <a:gd name="connsiteY0" fmla="*/ 0 h 12191703"/>
                <a:gd name="connsiteX1" fmla="*/ 21674138 w 21674138"/>
                <a:gd name="connsiteY1" fmla="*/ 0 h 12191703"/>
                <a:gd name="connsiteX2" fmla="*/ 21674138 w 21674138"/>
                <a:gd name="connsiteY2" fmla="*/ 12191703 h 12191703"/>
                <a:gd name="connsiteX3" fmla="*/ 0 w 21674138"/>
                <a:gd name="connsiteY3" fmla="*/ 12191703 h 1219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4138" h="12191703">
                  <a:moveTo>
                    <a:pt x="0" y="0"/>
                  </a:moveTo>
                  <a:lnTo>
                    <a:pt x="21674138" y="0"/>
                  </a:lnTo>
                  <a:lnTo>
                    <a:pt x="21674138" y="12191703"/>
                  </a:lnTo>
                  <a:lnTo>
                    <a:pt x="0" y="12191703"/>
                  </a:lnTo>
                  <a:close/>
                </a:path>
              </a:pathLst>
            </a:custGeom>
            <a:solidFill>
              <a:srgbClr val="F8F9FA"/>
            </a:solidFill>
            <a:ln w="11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E08536EE-C706-F834-3B26-ACBCE53A3DB5}"/>
                </a:ext>
              </a:extLst>
            </p:cNvPr>
            <p:cNvSpPr/>
            <p:nvPr/>
          </p:nvSpPr>
          <p:spPr>
            <a:xfrm>
              <a:off x="0" y="-1"/>
              <a:ext cx="21674138" cy="2257722"/>
            </a:xfrm>
            <a:custGeom>
              <a:avLst/>
              <a:gdLst>
                <a:gd name="connsiteX0" fmla="*/ 0 w 21674138"/>
                <a:gd name="connsiteY0" fmla="*/ 0 h 2257722"/>
                <a:gd name="connsiteX1" fmla="*/ 21674138 w 21674138"/>
                <a:gd name="connsiteY1" fmla="*/ 0 h 2257722"/>
                <a:gd name="connsiteX2" fmla="*/ 21674138 w 21674138"/>
                <a:gd name="connsiteY2" fmla="*/ 2257723 h 2257722"/>
                <a:gd name="connsiteX3" fmla="*/ 0 w 21674138"/>
                <a:gd name="connsiteY3" fmla="*/ 2257723 h 2257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74138" h="2257722">
                  <a:moveTo>
                    <a:pt x="0" y="0"/>
                  </a:moveTo>
                  <a:lnTo>
                    <a:pt x="21674138" y="0"/>
                  </a:lnTo>
                  <a:lnTo>
                    <a:pt x="21674138" y="2257723"/>
                  </a:lnTo>
                  <a:lnTo>
                    <a:pt x="0" y="2257723"/>
                  </a:lnTo>
                  <a:close/>
                </a:path>
              </a:pathLst>
            </a:custGeom>
            <a:solidFill>
              <a:srgbClr val="000000"/>
            </a:solidFill>
            <a:ln w="11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F20F7C-4FFB-60CC-A5D0-CCD741FDA5AF}"/>
                </a:ext>
              </a:extLst>
            </p:cNvPr>
            <p:cNvSpPr txBox="1"/>
            <p:nvPr/>
          </p:nvSpPr>
          <p:spPr>
            <a:xfrm>
              <a:off x="992266" y="267626"/>
              <a:ext cx="5814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4400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골프연습장</a:t>
              </a:r>
              <a:r>
                <a:rPr lang="ko-KR" altLang="en-US" sz="4400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4400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설립을</a:t>
              </a:r>
              <a:r>
                <a:rPr lang="ko-KR" altLang="en-US" sz="4400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4400" b="1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위한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8D3778-7C9D-1572-29E5-5E738BCB5179}"/>
                </a:ext>
              </a:extLst>
            </p:cNvPr>
            <p:cNvSpPr txBox="1"/>
            <p:nvPr/>
          </p:nvSpPr>
          <p:spPr>
            <a:xfrm>
              <a:off x="992266" y="944943"/>
              <a:ext cx="54168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4400" b="1" spc="0" baseline="0" dirty="0" err="1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튼튼론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자금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활용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4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사례</a:t>
              </a:r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8BBB888E-5A76-1056-38BA-E6EF87E12542}"/>
                </a:ext>
              </a:extLst>
            </p:cNvPr>
            <p:cNvSpPr/>
            <p:nvPr/>
          </p:nvSpPr>
          <p:spPr>
            <a:xfrm>
              <a:off x="15593369" y="468850"/>
              <a:ext cx="4515445" cy="1354633"/>
            </a:xfrm>
            <a:custGeom>
              <a:avLst/>
              <a:gdLst>
                <a:gd name="connsiteX0" fmla="*/ 4289673 w 4515445"/>
                <a:gd name="connsiteY0" fmla="*/ 0 h 1354633"/>
                <a:gd name="connsiteX1" fmla="*/ 4515446 w 4515445"/>
                <a:gd name="connsiteY1" fmla="*/ 0 h 1354633"/>
                <a:gd name="connsiteX2" fmla="*/ 4515446 w 4515445"/>
                <a:gd name="connsiteY2" fmla="*/ 1354634 h 1354633"/>
                <a:gd name="connsiteX3" fmla="*/ 4289673 w 4515445"/>
                <a:gd name="connsiteY3" fmla="*/ 1354634 h 1354633"/>
                <a:gd name="connsiteX4" fmla="*/ 225772 w 4515445"/>
                <a:gd name="connsiteY4" fmla="*/ 1354634 h 1354633"/>
                <a:gd name="connsiteX5" fmla="*/ 0 w 4515445"/>
                <a:gd name="connsiteY5" fmla="*/ 1354634 h 1354633"/>
                <a:gd name="connsiteX6" fmla="*/ 0 w 4515445"/>
                <a:gd name="connsiteY6" fmla="*/ 0 h 1354633"/>
                <a:gd name="connsiteX7" fmla="*/ 225772 w 4515445"/>
                <a:gd name="connsiteY7" fmla="*/ 0 h 1354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15445" h="1354633">
                  <a:moveTo>
                    <a:pt x="4289673" y="0"/>
                  </a:moveTo>
                  <a:cubicBezTo>
                    <a:pt x="4414364" y="0"/>
                    <a:pt x="4515446" y="0"/>
                    <a:pt x="4515446" y="0"/>
                  </a:cubicBezTo>
                  <a:lnTo>
                    <a:pt x="4515446" y="1354634"/>
                  </a:lnTo>
                  <a:cubicBezTo>
                    <a:pt x="4515446" y="1354634"/>
                    <a:pt x="4414364" y="1354634"/>
                    <a:pt x="4289673" y="1354634"/>
                  </a:cubicBezTo>
                  <a:lnTo>
                    <a:pt x="225772" y="1354634"/>
                  </a:lnTo>
                  <a:cubicBezTo>
                    <a:pt x="101082" y="1354634"/>
                    <a:pt x="0" y="1354634"/>
                    <a:pt x="0" y="1354634"/>
                  </a:cubicBezTo>
                  <a:lnTo>
                    <a:pt x="0" y="0"/>
                  </a:lnTo>
                  <a:cubicBezTo>
                    <a:pt x="0" y="0"/>
                    <a:pt x="101082" y="0"/>
                    <a:pt x="225772" y="0"/>
                  </a:cubicBez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225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E7C9D6-253D-3275-A37A-26AD6EA95BF5}"/>
                </a:ext>
              </a:extLst>
            </p:cNvPr>
            <p:cNvSpPr txBox="1"/>
            <p:nvPr/>
          </p:nvSpPr>
          <p:spPr>
            <a:xfrm>
              <a:off x="16217066" y="537386"/>
              <a:ext cx="3137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🎉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2025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특별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혜택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8E293B1-EA01-9C97-2B8D-A55B7248D911}"/>
                </a:ext>
              </a:extLst>
            </p:cNvPr>
            <p:cNvSpPr txBox="1"/>
            <p:nvPr/>
          </p:nvSpPr>
          <p:spPr>
            <a:xfrm>
              <a:off x="16713932" y="1036836"/>
              <a:ext cx="2079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기준금리</a:t>
              </a:r>
              <a:r>
                <a:rPr lang="ko-KR" altLang="en-US" spc="0" baseline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-1.25%p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FA7A89-6F4C-5B0D-B99C-25526CE689F7}"/>
                </a:ext>
              </a:extLst>
            </p:cNvPr>
            <p:cNvSpPr txBox="1"/>
            <p:nvPr/>
          </p:nvSpPr>
          <p:spPr>
            <a:xfrm>
              <a:off x="16939892" y="1427567"/>
              <a:ext cx="16674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(1</a:t>
              </a:r>
              <a:r>
                <a:rPr lang="ko-KR" altLang="en-US" sz="1600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년간</a:t>
              </a:r>
              <a:r>
                <a:rPr lang="ko-KR" altLang="en-US" sz="1600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600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최저</a:t>
              </a:r>
              <a:r>
                <a:rPr lang="ko-KR" altLang="en-US" sz="1600" spc="0" baseline="0" dirty="0">
                  <a:ln/>
                  <a:solidFill>
                    <a:srgbClr val="FFFFF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1%)</a:t>
              </a: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5CF522F7-A9D3-6038-2C1C-C7A11179B3C1}"/>
                </a:ext>
              </a:extLst>
            </p:cNvPr>
            <p:cNvSpPr/>
            <p:nvPr/>
          </p:nvSpPr>
          <p:spPr>
            <a:xfrm>
              <a:off x="1083706" y="2709266"/>
              <a:ext cx="19506724" cy="2031950"/>
            </a:xfrm>
            <a:custGeom>
              <a:avLst/>
              <a:gdLst>
                <a:gd name="connsiteX0" fmla="*/ 19326106 w 19506724"/>
                <a:gd name="connsiteY0" fmla="*/ 0 h 2031950"/>
                <a:gd name="connsiteX1" fmla="*/ 19506724 w 19506724"/>
                <a:gd name="connsiteY1" fmla="*/ 0 h 2031950"/>
                <a:gd name="connsiteX2" fmla="*/ 19506724 w 19506724"/>
                <a:gd name="connsiteY2" fmla="*/ 2031951 h 2031950"/>
                <a:gd name="connsiteX3" fmla="*/ 19326106 w 19506724"/>
                <a:gd name="connsiteY3" fmla="*/ 2031951 h 2031950"/>
                <a:gd name="connsiteX4" fmla="*/ 180618 w 19506724"/>
                <a:gd name="connsiteY4" fmla="*/ 2031951 h 2031950"/>
                <a:gd name="connsiteX5" fmla="*/ 0 w 19506724"/>
                <a:gd name="connsiteY5" fmla="*/ 2031951 h 2031950"/>
                <a:gd name="connsiteX6" fmla="*/ 0 w 19506724"/>
                <a:gd name="connsiteY6" fmla="*/ 0 h 2031950"/>
                <a:gd name="connsiteX7" fmla="*/ 180618 w 19506724"/>
                <a:gd name="connsiteY7" fmla="*/ 0 h 203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6724" h="2031950">
                  <a:moveTo>
                    <a:pt x="19326106" y="0"/>
                  </a:moveTo>
                  <a:cubicBezTo>
                    <a:pt x="19425858" y="0"/>
                    <a:pt x="19506724" y="0"/>
                    <a:pt x="19506724" y="0"/>
                  </a:cubicBezTo>
                  <a:lnTo>
                    <a:pt x="19506724" y="2031951"/>
                  </a:lnTo>
                  <a:cubicBezTo>
                    <a:pt x="19506724" y="2031951"/>
                    <a:pt x="19425858" y="2031951"/>
                    <a:pt x="19326106" y="2031951"/>
                  </a:cubicBezTo>
                  <a:lnTo>
                    <a:pt x="180618" y="2031951"/>
                  </a:lnTo>
                  <a:cubicBezTo>
                    <a:pt x="80865" y="2031951"/>
                    <a:pt x="0" y="2031951"/>
                    <a:pt x="0" y="2031951"/>
                  </a:cubicBezTo>
                  <a:lnTo>
                    <a:pt x="0" y="0"/>
                  </a:lnTo>
                  <a:cubicBezTo>
                    <a:pt x="0" y="0"/>
                    <a:pt x="80865" y="0"/>
                    <a:pt x="180618" y="0"/>
                  </a:cubicBezTo>
                  <a:close/>
                </a:path>
              </a:pathLst>
            </a:custGeom>
            <a:solidFill>
              <a:srgbClr val="FFFFFF"/>
            </a:solidFill>
            <a:ln w="11286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113D44-25E9-94DC-1512-EE4076240BFC}"/>
                </a:ext>
              </a:extLst>
            </p:cNvPr>
            <p:cNvSpPr txBox="1"/>
            <p:nvPr/>
          </p:nvSpPr>
          <p:spPr>
            <a:xfrm>
              <a:off x="1443811" y="2721929"/>
              <a:ext cx="30187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🎯</a:t>
              </a:r>
              <a:r>
                <a:rPr lang="ko-KR" altLang="en-US" sz="3200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3200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튼튼론이란</a:t>
              </a:r>
              <a:r>
                <a:rPr lang="ko-KR" altLang="en-US" sz="3200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?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133960-97A7-252B-5B40-1B39B0532D03}"/>
                </a:ext>
              </a:extLst>
            </p:cNvPr>
            <p:cNvSpPr txBox="1"/>
            <p:nvPr/>
          </p:nvSpPr>
          <p:spPr>
            <a:xfrm>
              <a:off x="1443811" y="3320909"/>
              <a:ext cx="9647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국민체육진흥공단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(KSPO)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이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주관하는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대한민국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스포츠산업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육성을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위한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핵심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정책자금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융자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사업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74A2F8-1965-71DE-8E82-0D9BD0844006}"/>
                </a:ext>
              </a:extLst>
            </p:cNvPr>
            <p:cNvSpPr txBox="1"/>
            <p:nvPr/>
          </p:nvSpPr>
          <p:spPr>
            <a:xfrm>
              <a:off x="1443811" y="3684140"/>
              <a:ext cx="24753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•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총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융자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규모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2,415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억원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E642017-0C17-77A7-9E9F-054182E3C49E}"/>
                </a:ext>
              </a:extLst>
            </p:cNvPr>
            <p:cNvSpPr txBox="1"/>
            <p:nvPr/>
          </p:nvSpPr>
          <p:spPr>
            <a:xfrm>
              <a:off x="1443811" y="4022799"/>
              <a:ext cx="4738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•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지원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형태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은행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담보부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대리대출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(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저금리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정책자금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05BE9E30-A428-2CF5-DB01-08B371407BE3}"/>
                </a:ext>
              </a:extLst>
            </p:cNvPr>
            <p:cNvSpPr/>
            <p:nvPr/>
          </p:nvSpPr>
          <p:spPr>
            <a:xfrm>
              <a:off x="1083706" y="5192761"/>
              <a:ext cx="9482435" cy="3386584"/>
            </a:xfrm>
            <a:custGeom>
              <a:avLst/>
              <a:gdLst>
                <a:gd name="connsiteX0" fmla="*/ 9301818 w 9482435"/>
                <a:gd name="connsiteY0" fmla="*/ 0 h 3386584"/>
                <a:gd name="connsiteX1" fmla="*/ 9482435 w 9482435"/>
                <a:gd name="connsiteY1" fmla="*/ 0 h 3386584"/>
                <a:gd name="connsiteX2" fmla="*/ 9482435 w 9482435"/>
                <a:gd name="connsiteY2" fmla="*/ 3386584 h 3386584"/>
                <a:gd name="connsiteX3" fmla="*/ 9301818 w 9482435"/>
                <a:gd name="connsiteY3" fmla="*/ 3386584 h 3386584"/>
                <a:gd name="connsiteX4" fmla="*/ 180618 w 9482435"/>
                <a:gd name="connsiteY4" fmla="*/ 3386584 h 3386584"/>
                <a:gd name="connsiteX5" fmla="*/ 0 w 9482435"/>
                <a:gd name="connsiteY5" fmla="*/ 3386584 h 3386584"/>
                <a:gd name="connsiteX6" fmla="*/ 0 w 9482435"/>
                <a:gd name="connsiteY6" fmla="*/ 0 h 3386584"/>
                <a:gd name="connsiteX7" fmla="*/ 180618 w 9482435"/>
                <a:gd name="connsiteY7" fmla="*/ 0 h 338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2435" h="3386584">
                  <a:moveTo>
                    <a:pt x="9301818" y="0"/>
                  </a:moveTo>
                  <a:cubicBezTo>
                    <a:pt x="9401570" y="0"/>
                    <a:pt x="9482435" y="0"/>
                    <a:pt x="9482435" y="0"/>
                  </a:cubicBezTo>
                  <a:lnTo>
                    <a:pt x="9482435" y="3386584"/>
                  </a:lnTo>
                  <a:cubicBezTo>
                    <a:pt x="9482435" y="3386584"/>
                    <a:pt x="9401570" y="3386584"/>
                    <a:pt x="9301818" y="3386584"/>
                  </a:cubicBezTo>
                  <a:lnTo>
                    <a:pt x="180618" y="3386584"/>
                  </a:lnTo>
                  <a:cubicBezTo>
                    <a:pt x="80865" y="3386584"/>
                    <a:pt x="0" y="3386584"/>
                    <a:pt x="0" y="3386584"/>
                  </a:cubicBezTo>
                  <a:lnTo>
                    <a:pt x="0" y="0"/>
                  </a:lnTo>
                  <a:cubicBezTo>
                    <a:pt x="0" y="0"/>
                    <a:pt x="80865" y="0"/>
                    <a:pt x="180618" y="0"/>
                  </a:cubicBezTo>
                  <a:close/>
                </a:path>
              </a:pathLst>
            </a:custGeom>
            <a:solidFill>
              <a:srgbClr val="FFFFFF"/>
            </a:solidFill>
            <a:ln w="11286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BA81B0-A5F0-DF3A-565D-5E6D261638EA}"/>
                </a:ext>
              </a:extLst>
            </p:cNvPr>
            <p:cNvSpPr txBox="1"/>
            <p:nvPr/>
          </p:nvSpPr>
          <p:spPr>
            <a:xfrm>
              <a:off x="1443811" y="5254569"/>
              <a:ext cx="3991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🏌️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골프연습장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지원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0077B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조건</a:t>
              </a: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149AABC4-2473-CACA-D2E7-EFE8BB05A16D}"/>
                </a:ext>
              </a:extLst>
            </p:cNvPr>
            <p:cNvSpPr/>
            <p:nvPr/>
          </p:nvSpPr>
          <p:spPr>
            <a:xfrm>
              <a:off x="1761023" y="5941863"/>
              <a:ext cx="4063900" cy="2411710"/>
            </a:xfrm>
            <a:custGeom>
              <a:avLst/>
              <a:gdLst>
                <a:gd name="connsiteX0" fmla="*/ 3928438 w 4063900"/>
                <a:gd name="connsiteY0" fmla="*/ 0 h 2031950"/>
                <a:gd name="connsiteX1" fmla="*/ 4063901 w 4063900"/>
                <a:gd name="connsiteY1" fmla="*/ 0 h 2031950"/>
                <a:gd name="connsiteX2" fmla="*/ 4063901 w 4063900"/>
                <a:gd name="connsiteY2" fmla="*/ 2031951 h 2031950"/>
                <a:gd name="connsiteX3" fmla="*/ 3928438 w 4063900"/>
                <a:gd name="connsiteY3" fmla="*/ 2031951 h 2031950"/>
                <a:gd name="connsiteX4" fmla="*/ 135463 w 4063900"/>
                <a:gd name="connsiteY4" fmla="*/ 2031951 h 2031950"/>
                <a:gd name="connsiteX5" fmla="*/ 0 w 4063900"/>
                <a:gd name="connsiteY5" fmla="*/ 2031951 h 2031950"/>
                <a:gd name="connsiteX6" fmla="*/ 0 w 4063900"/>
                <a:gd name="connsiteY6" fmla="*/ 0 h 2031950"/>
                <a:gd name="connsiteX7" fmla="*/ 135463 w 4063900"/>
                <a:gd name="connsiteY7" fmla="*/ 0 h 203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3900" h="2031950">
                  <a:moveTo>
                    <a:pt x="3928438" y="0"/>
                  </a:moveTo>
                  <a:cubicBezTo>
                    <a:pt x="4003252" y="0"/>
                    <a:pt x="4063901" y="0"/>
                    <a:pt x="4063901" y="0"/>
                  </a:cubicBezTo>
                  <a:lnTo>
                    <a:pt x="4063901" y="2031951"/>
                  </a:lnTo>
                  <a:cubicBezTo>
                    <a:pt x="4063901" y="2031951"/>
                    <a:pt x="4003252" y="2031951"/>
                    <a:pt x="3928438" y="2031951"/>
                  </a:cubicBezTo>
                  <a:lnTo>
                    <a:pt x="135463" y="2031951"/>
                  </a:lnTo>
                  <a:cubicBezTo>
                    <a:pt x="60649" y="2031951"/>
                    <a:pt x="0" y="2031951"/>
                    <a:pt x="0" y="2031951"/>
                  </a:cubicBezTo>
                  <a:lnTo>
                    <a:pt x="0" y="0"/>
                  </a:lnTo>
                  <a:cubicBezTo>
                    <a:pt x="0" y="0"/>
                    <a:pt x="60649" y="0"/>
                    <a:pt x="135463" y="0"/>
                  </a:cubicBezTo>
                  <a:close/>
                </a:path>
              </a:pathLst>
            </a:custGeom>
            <a:solidFill>
              <a:srgbClr val="FFB347">
                <a:alpha val="10000"/>
              </a:srgbClr>
            </a:solidFill>
            <a:ln w="22572" cap="flat">
              <a:solidFill>
                <a:srgbClr val="FFB3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013436-D10B-2131-77A6-1EF5BE8733A5}"/>
                </a:ext>
              </a:extLst>
            </p:cNvPr>
            <p:cNvSpPr txBox="1"/>
            <p:nvPr/>
          </p:nvSpPr>
          <p:spPr>
            <a:xfrm>
              <a:off x="3024217" y="6047813"/>
              <a:ext cx="1502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시설설치자금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76E0A7B-9172-FAC2-9416-22912814219C}"/>
                </a:ext>
              </a:extLst>
            </p:cNvPr>
            <p:cNvSpPr txBox="1"/>
            <p:nvPr/>
          </p:nvSpPr>
          <p:spPr>
            <a:xfrm>
              <a:off x="2602782" y="6438968"/>
              <a:ext cx="24208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최대</a:t>
              </a:r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20</a:t>
              </a:r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억원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AD23034-F69D-2540-20F0-364D43643911}"/>
                </a:ext>
              </a:extLst>
            </p:cNvPr>
            <p:cNvSpPr txBox="1"/>
            <p:nvPr/>
          </p:nvSpPr>
          <p:spPr>
            <a:xfrm>
              <a:off x="3082292" y="7023848"/>
              <a:ext cx="1511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상환조건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10</a:t>
              </a:r>
              <a:r>
                <a:rPr lang="ko-KR" altLang="en-US" sz="16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B684DBA-F027-90F3-974E-DB039D6EAD07}"/>
                </a:ext>
              </a:extLst>
            </p:cNvPr>
            <p:cNvSpPr txBox="1"/>
            <p:nvPr/>
          </p:nvSpPr>
          <p:spPr>
            <a:xfrm>
              <a:off x="3082292" y="7307825"/>
              <a:ext cx="1515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(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거치기간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4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948B0C-C12B-A713-21D9-E119F90E2624}"/>
                </a:ext>
              </a:extLst>
            </p:cNvPr>
            <p:cNvSpPr txBox="1"/>
            <p:nvPr/>
          </p:nvSpPr>
          <p:spPr>
            <a:xfrm>
              <a:off x="3019327" y="7633266"/>
              <a:ext cx="1845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건축공사</a:t>
              </a:r>
              <a:r>
                <a:rPr lang="ko-KR" altLang="en-US" sz="14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4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설비공사</a:t>
              </a:r>
              <a:r>
                <a:rPr lang="ko-KR" altLang="en-US" sz="14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등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E13B558-D182-EA1A-660D-7BEBDACFC8FB}"/>
                </a:ext>
              </a:extLst>
            </p:cNvPr>
            <p:cNvSpPr txBox="1"/>
            <p:nvPr/>
          </p:nvSpPr>
          <p:spPr>
            <a:xfrm>
              <a:off x="3143663" y="7933824"/>
              <a:ext cx="16401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spc="0" baseline="0" dirty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※</a:t>
              </a:r>
              <a:r>
                <a:rPr lang="ko-KR" altLang="en-US" sz="1400" spc="0" baseline="0" dirty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spc="0" baseline="0" dirty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토지구매비</a:t>
              </a:r>
              <a:r>
                <a:rPr lang="ko-KR" altLang="en-US" sz="1400" spc="0" baseline="0" dirty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spc="0" baseline="0" dirty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제외</a:t>
              </a:r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3083802B-64FD-0FAE-50E6-671A35596AB8}"/>
                </a:ext>
              </a:extLst>
            </p:cNvPr>
            <p:cNvSpPr/>
            <p:nvPr/>
          </p:nvSpPr>
          <p:spPr>
            <a:xfrm>
              <a:off x="6276469" y="5941862"/>
              <a:ext cx="4063900" cy="2411710"/>
            </a:xfrm>
            <a:custGeom>
              <a:avLst/>
              <a:gdLst>
                <a:gd name="connsiteX0" fmla="*/ 3928438 w 4063900"/>
                <a:gd name="connsiteY0" fmla="*/ 0 h 2031950"/>
                <a:gd name="connsiteX1" fmla="*/ 4063901 w 4063900"/>
                <a:gd name="connsiteY1" fmla="*/ 0 h 2031950"/>
                <a:gd name="connsiteX2" fmla="*/ 4063901 w 4063900"/>
                <a:gd name="connsiteY2" fmla="*/ 2031951 h 2031950"/>
                <a:gd name="connsiteX3" fmla="*/ 3928438 w 4063900"/>
                <a:gd name="connsiteY3" fmla="*/ 2031951 h 2031950"/>
                <a:gd name="connsiteX4" fmla="*/ 135463 w 4063900"/>
                <a:gd name="connsiteY4" fmla="*/ 2031951 h 2031950"/>
                <a:gd name="connsiteX5" fmla="*/ 0 w 4063900"/>
                <a:gd name="connsiteY5" fmla="*/ 2031951 h 2031950"/>
                <a:gd name="connsiteX6" fmla="*/ 0 w 4063900"/>
                <a:gd name="connsiteY6" fmla="*/ 0 h 2031950"/>
                <a:gd name="connsiteX7" fmla="*/ 135463 w 4063900"/>
                <a:gd name="connsiteY7" fmla="*/ 0 h 203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3900" h="2031950">
                  <a:moveTo>
                    <a:pt x="3928438" y="0"/>
                  </a:moveTo>
                  <a:cubicBezTo>
                    <a:pt x="4003252" y="0"/>
                    <a:pt x="4063901" y="0"/>
                    <a:pt x="4063901" y="0"/>
                  </a:cubicBezTo>
                  <a:lnTo>
                    <a:pt x="4063901" y="2031951"/>
                  </a:lnTo>
                  <a:cubicBezTo>
                    <a:pt x="4063901" y="2031951"/>
                    <a:pt x="4003252" y="2031951"/>
                    <a:pt x="3928438" y="2031951"/>
                  </a:cubicBezTo>
                  <a:lnTo>
                    <a:pt x="135463" y="2031951"/>
                  </a:lnTo>
                  <a:cubicBezTo>
                    <a:pt x="60649" y="2031951"/>
                    <a:pt x="0" y="2031951"/>
                    <a:pt x="0" y="2031951"/>
                  </a:cubicBezTo>
                  <a:lnTo>
                    <a:pt x="0" y="0"/>
                  </a:lnTo>
                  <a:cubicBezTo>
                    <a:pt x="0" y="0"/>
                    <a:pt x="60649" y="0"/>
                    <a:pt x="135463" y="0"/>
                  </a:cubicBezTo>
                  <a:close/>
                </a:path>
              </a:pathLst>
            </a:custGeom>
            <a:solidFill>
              <a:srgbClr val="2A9D8F">
                <a:alpha val="10000"/>
              </a:srgbClr>
            </a:solidFill>
            <a:ln w="22572" cap="flat">
              <a:solidFill>
                <a:srgbClr val="2A9D8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1D6D91-71F7-AC43-FC48-4C053F59F388}"/>
                </a:ext>
              </a:extLst>
            </p:cNvPr>
            <p:cNvSpPr txBox="1"/>
            <p:nvPr/>
          </p:nvSpPr>
          <p:spPr>
            <a:xfrm>
              <a:off x="7652548" y="6047813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개보수자금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D09720-3FA3-C98A-3400-2EE66B2B1D70}"/>
                </a:ext>
              </a:extLst>
            </p:cNvPr>
            <p:cNvSpPr txBox="1"/>
            <p:nvPr/>
          </p:nvSpPr>
          <p:spPr>
            <a:xfrm>
              <a:off x="7124823" y="6400231"/>
              <a:ext cx="23358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최대</a:t>
              </a:r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10</a:t>
              </a:r>
              <a:r>
                <a:rPr lang="ko-KR" altLang="en-US" sz="3200" b="1" spc="0" baseline="0" dirty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억원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2366238-B592-4884-876C-164DA4A978AD}"/>
                </a:ext>
              </a:extLst>
            </p:cNvPr>
            <p:cNvSpPr txBox="1"/>
            <p:nvPr/>
          </p:nvSpPr>
          <p:spPr>
            <a:xfrm>
              <a:off x="7671946" y="7057852"/>
              <a:ext cx="1404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상환조건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5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507434D-3347-68F2-00A1-E96A8406E0DC}"/>
                </a:ext>
              </a:extLst>
            </p:cNvPr>
            <p:cNvSpPr txBox="1"/>
            <p:nvPr/>
          </p:nvSpPr>
          <p:spPr>
            <a:xfrm>
              <a:off x="7629826" y="7378301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(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거치기간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2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A3DA743-E2E8-26ED-5FED-7495BA5F6747}"/>
                </a:ext>
              </a:extLst>
            </p:cNvPr>
            <p:cNvSpPr txBox="1"/>
            <p:nvPr/>
          </p:nvSpPr>
          <p:spPr>
            <a:xfrm>
              <a:off x="7671747" y="7763994"/>
              <a:ext cx="1513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기존</a:t>
              </a:r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시설</a:t>
              </a:r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b="1" spc="0" baseline="0" dirty="0" err="1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증</a:t>
              </a:r>
              <a:r>
                <a:rPr lang="ko-KR" altLang="en-US" sz="1400" b="1" spc="0" baseline="0" dirty="0" err="1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·</a:t>
              </a:r>
              <a:r>
                <a:rPr lang="ko-KR" altLang="en-US" sz="1400" b="1" spc="0" baseline="0" dirty="0" err="1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개축</a:t>
              </a:r>
              <a:endParaRPr lang="ko-KR" altLang="en-US" sz="1400" b="1" spc="0" baseline="0" dirty="0">
                <a:ln/>
                <a:solidFill>
                  <a:srgbClr val="666666"/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D8070E7-3D29-960E-ED50-C2810EDA9271}"/>
                </a:ext>
              </a:extLst>
            </p:cNvPr>
            <p:cNvSpPr txBox="1"/>
            <p:nvPr/>
          </p:nvSpPr>
          <p:spPr>
            <a:xfrm>
              <a:off x="7878056" y="7989766"/>
              <a:ext cx="1077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설비교체</a:t>
              </a:r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b="1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등</a:t>
              </a: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668F144B-DD6E-C981-E21D-7DE5CD7E060B}"/>
                </a:ext>
              </a:extLst>
            </p:cNvPr>
            <p:cNvSpPr/>
            <p:nvPr/>
          </p:nvSpPr>
          <p:spPr>
            <a:xfrm>
              <a:off x="11107995" y="5192761"/>
              <a:ext cx="9482435" cy="3386584"/>
            </a:xfrm>
            <a:custGeom>
              <a:avLst/>
              <a:gdLst>
                <a:gd name="connsiteX0" fmla="*/ 9301818 w 9482435"/>
                <a:gd name="connsiteY0" fmla="*/ 0 h 3386584"/>
                <a:gd name="connsiteX1" fmla="*/ 9482435 w 9482435"/>
                <a:gd name="connsiteY1" fmla="*/ 0 h 3386584"/>
                <a:gd name="connsiteX2" fmla="*/ 9482435 w 9482435"/>
                <a:gd name="connsiteY2" fmla="*/ 3386584 h 3386584"/>
                <a:gd name="connsiteX3" fmla="*/ 9301818 w 9482435"/>
                <a:gd name="connsiteY3" fmla="*/ 3386584 h 3386584"/>
                <a:gd name="connsiteX4" fmla="*/ 180618 w 9482435"/>
                <a:gd name="connsiteY4" fmla="*/ 3386584 h 3386584"/>
                <a:gd name="connsiteX5" fmla="*/ 0 w 9482435"/>
                <a:gd name="connsiteY5" fmla="*/ 3386584 h 3386584"/>
                <a:gd name="connsiteX6" fmla="*/ 0 w 9482435"/>
                <a:gd name="connsiteY6" fmla="*/ 0 h 3386584"/>
                <a:gd name="connsiteX7" fmla="*/ 180618 w 9482435"/>
                <a:gd name="connsiteY7" fmla="*/ 0 h 338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2435" h="3386584">
                  <a:moveTo>
                    <a:pt x="9301818" y="0"/>
                  </a:moveTo>
                  <a:cubicBezTo>
                    <a:pt x="9401570" y="0"/>
                    <a:pt x="9482435" y="0"/>
                    <a:pt x="9482435" y="0"/>
                  </a:cubicBezTo>
                  <a:lnTo>
                    <a:pt x="9482435" y="3386584"/>
                  </a:lnTo>
                  <a:cubicBezTo>
                    <a:pt x="9482435" y="3386584"/>
                    <a:pt x="9401570" y="3386584"/>
                    <a:pt x="9301818" y="3386584"/>
                  </a:cubicBezTo>
                  <a:lnTo>
                    <a:pt x="180618" y="3386584"/>
                  </a:lnTo>
                  <a:cubicBezTo>
                    <a:pt x="80865" y="3386584"/>
                    <a:pt x="0" y="3386584"/>
                    <a:pt x="0" y="3386584"/>
                  </a:cubicBezTo>
                  <a:lnTo>
                    <a:pt x="0" y="0"/>
                  </a:lnTo>
                  <a:cubicBezTo>
                    <a:pt x="0" y="0"/>
                    <a:pt x="80865" y="0"/>
                    <a:pt x="180618" y="0"/>
                  </a:cubicBezTo>
                  <a:close/>
                </a:path>
              </a:pathLst>
            </a:custGeom>
            <a:solidFill>
              <a:srgbClr val="FFFFFF"/>
            </a:solidFill>
            <a:ln w="11286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69EE78A-CB05-66E7-4E74-5696F94B496E}"/>
                </a:ext>
              </a:extLst>
            </p:cNvPr>
            <p:cNvSpPr txBox="1"/>
            <p:nvPr/>
          </p:nvSpPr>
          <p:spPr>
            <a:xfrm>
              <a:off x="11468100" y="5254569"/>
              <a:ext cx="43957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💰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2025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특별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금리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8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혜택</a:t>
              </a: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4B6A1C2-7ECB-1C62-225F-8F894511F241}"/>
                </a:ext>
              </a:extLst>
            </p:cNvPr>
            <p:cNvSpPr/>
            <p:nvPr/>
          </p:nvSpPr>
          <p:spPr>
            <a:xfrm>
              <a:off x="11785312" y="5941862"/>
              <a:ext cx="4063900" cy="1354634"/>
            </a:xfrm>
            <a:custGeom>
              <a:avLst/>
              <a:gdLst>
                <a:gd name="connsiteX0" fmla="*/ 3928438 w 4063900"/>
                <a:gd name="connsiteY0" fmla="*/ 0 h 1128861"/>
                <a:gd name="connsiteX1" fmla="*/ 4063901 w 4063900"/>
                <a:gd name="connsiteY1" fmla="*/ 0 h 1128861"/>
                <a:gd name="connsiteX2" fmla="*/ 4063901 w 4063900"/>
                <a:gd name="connsiteY2" fmla="*/ 1128861 h 1128861"/>
                <a:gd name="connsiteX3" fmla="*/ 3928438 w 4063900"/>
                <a:gd name="connsiteY3" fmla="*/ 1128861 h 1128861"/>
                <a:gd name="connsiteX4" fmla="*/ 135463 w 4063900"/>
                <a:gd name="connsiteY4" fmla="*/ 1128861 h 1128861"/>
                <a:gd name="connsiteX5" fmla="*/ 0 w 4063900"/>
                <a:gd name="connsiteY5" fmla="*/ 1128861 h 1128861"/>
                <a:gd name="connsiteX6" fmla="*/ 0 w 4063900"/>
                <a:gd name="connsiteY6" fmla="*/ 0 h 1128861"/>
                <a:gd name="connsiteX7" fmla="*/ 135463 w 4063900"/>
                <a:gd name="connsiteY7" fmla="*/ 0 h 112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3900" h="1128861">
                  <a:moveTo>
                    <a:pt x="3928438" y="0"/>
                  </a:moveTo>
                  <a:cubicBezTo>
                    <a:pt x="4003252" y="0"/>
                    <a:pt x="4063901" y="0"/>
                    <a:pt x="4063901" y="0"/>
                  </a:cubicBezTo>
                  <a:lnTo>
                    <a:pt x="4063901" y="1128861"/>
                  </a:lnTo>
                  <a:cubicBezTo>
                    <a:pt x="4063901" y="1128861"/>
                    <a:pt x="4003252" y="1128861"/>
                    <a:pt x="3928438" y="1128861"/>
                  </a:cubicBezTo>
                  <a:lnTo>
                    <a:pt x="135463" y="1128861"/>
                  </a:lnTo>
                  <a:cubicBezTo>
                    <a:pt x="60649" y="1128861"/>
                    <a:pt x="0" y="1128861"/>
                    <a:pt x="0" y="1128861"/>
                  </a:cubicBezTo>
                  <a:lnTo>
                    <a:pt x="0" y="0"/>
                  </a:lnTo>
                  <a:cubicBezTo>
                    <a:pt x="0" y="0"/>
                    <a:pt x="60649" y="0"/>
                    <a:pt x="135463" y="0"/>
                  </a:cubicBezTo>
                  <a:close/>
                </a:path>
              </a:pathLst>
            </a:custGeom>
            <a:solidFill>
              <a:srgbClr val="FFEBEE"/>
            </a:solidFill>
            <a:ln w="11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4CB9F17-5306-62CE-F0B9-BF3B4E28F537}"/>
                </a:ext>
              </a:extLst>
            </p:cNvPr>
            <p:cNvSpPr txBox="1"/>
            <p:nvPr/>
          </p:nvSpPr>
          <p:spPr>
            <a:xfrm>
              <a:off x="12579775" y="6015942"/>
              <a:ext cx="2520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기존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금리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(2025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분기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68F6E24-6605-A158-6DAC-E1D59D3A7872}"/>
                </a:ext>
              </a:extLst>
            </p:cNvPr>
            <p:cNvSpPr txBox="1"/>
            <p:nvPr/>
          </p:nvSpPr>
          <p:spPr>
            <a:xfrm>
              <a:off x="13213690" y="6343987"/>
              <a:ext cx="15215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2.87%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026394-87B6-FBF4-34AC-AC0B98F75F48}"/>
                </a:ext>
              </a:extLst>
            </p:cNvPr>
            <p:cNvSpPr txBox="1"/>
            <p:nvPr/>
          </p:nvSpPr>
          <p:spPr>
            <a:xfrm>
              <a:off x="12921707" y="6893744"/>
              <a:ext cx="1927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맑은 고딕"/>
                  <a:rtl val="0"/>
                </a:rPr>
                <a:t>공공자금관리기금</a:t>
              </a:r>
              <a:r>
                <a:rPr lang="ko-KR" altLang="en-US" sz="14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spc="0" baseline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기준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251B3BA-7B0C-813A-8073-C760EE1DF811}"/>
                </a:ext>
              </a:extLst>
            </p:cNvPr>
            <p:cNvSpPr txBox="1"/>
            <p:nvPr/>
          </p:nvSpPr>
          <p:spPr>
            <a:xfrm>
              <a:off x="15757773" y="6205789"/>
              <a:ext cx="6415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600" b="1" spc="0" baseline="0">
                  <a:ln/>
                  <a:solidFill>
                    <a:srgbClr val="E76F51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→</a:t>
              </a: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61C6547F-694B-0359-1661-B017A9DF5E4F}"/>
                </a:ext>
              </a:extLst>
            </p:cNvPr>
            <p:cNvSpPr/>
            <p:nvPr/>
          </p:nvSpPr>
          <p:spPr>
            <a:xfrm>
              <a:off x="16300757" y="5870078"/>
              <a:ext cx="4063900" cy="1426418"/>
            </a:xfrm>
            <a:custGeom>
              <a:avLst/>
              <a:gdLst>
                <a:gd name="connsiteX0" fmla="*/ 3928438 w 4063900"/>
                <a:gd name="connsiteY0" fmla="*/ 0 h 1128861"/>
                <a:gd name="connsiteX1" fmla="*/ 4063901 w 4063900"/>
                <a:gd name="connsiteY1" fmla="*/ 0 h 1128861"/>
                <a:gd name="connsiteX2" fmla="*/ 4063901 w 4063900"/>
                <a:gd name="connsiteY2" fmla="*/ 1128861 h 1128861"/>
                <a:gd name="connsiteX3" fmla="*/ 3928438 w 4063900"/>
                <a:gd name="connsiteY3" fmla="*/ 1128861 h 1128861"/>
                <a:gd name="connsiteX4" fmla="*/ 135463 w 4063900"/>
                <a:gd name="connsiteY4" fmla="*/ 1128861 h 1128861"/>
                <a:gd name="connsiteX5" fmla="*/ 0 w 4063900"/>
                <a:gd name="connsiteY5" fmla="*/ 1128861 h 1128861"/>
                <a:gd name="connsiteX6" fmla="*/ 0 w 4063900"/>
                <a:gd name="connsiteY6" fmla="*/ 0 h 1128861"/>
                <a:gd name="connsiteX7" fmla="*/ 135463 w 4063900"/>
                <a:gd name="connsiteY7" fmla="*/ 0 h 112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63900" h="1128861">
                  <a:moveTo>
                    <a:pt x="3928438" y="0"/>
                  </a:moveTo>
                  <a:cubicBezTo>
                    <a:pt x="4003252" y="0"/>
                    <a:pt x="4063901" y="0"/>
                    <a:pt x="4063901" y="0"/>
                  </a:cubicBezTo>
                  <a:lnTo>
                    <a:pt x="4063901" y="1128861"/>
                  </a:lnTo>
                  <a:cubicBezTo>
                    <a:pt x="4063901" y="1128861"/>
                    <a:pt x="4003252" y="1128861"/>
                    <a:pt x="3928438" y="1128861"/>
                  </a:cubicBezTo>
                  <a:lnTo>
                    <a:pt x="135463" y="1128861"/>
                  </a:lnTo>
                  <a:cubicBezTo>
                    <a:pt x="60649" y="1128861"/>
                    <a:pt x="0" y="1128861"/>
                    <a:pt x="0" y="1128861"/>
                  </a:cubicBezTo>
                  <a:lnTo>
                    <a:pt x="0" y="0"/>
                  </a:lnTo>
                  <a:cubicBezTo>
                    <a:pt x="0" y="0"/>
                    <a:pt x="60649" y="0"/>
                    <a:pt x="135463" y="0"/>
                  </a:cubicBezTo>
                  <a:close/>
                </a:path>
              </a:pathLst>
            </a:custGeom>
            <a:solidFill>
              <a:srgbClr val="E8F5E8"/>
            </a:solidFill>
            <a:ln w="11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88C932A-C03F-566A-D5DC-A42751D55934}"/>
                </a:ext>
              </a:extLst>
            </p:cNvPr>
            <p:cNvSpPr txBox="1"/>
            <p:nvPr/>
          </p:nvSpPr>
          <p:spPr>
            <a:xfrm>
              <a:off x="17450811" y="6015942"/>
              <a:ext cx="18213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2025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우대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b="1" spc="0" baseline="0">
                  <a:ln/>
                  <a:solidFill>
                    <a:srgbClr val="333333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금리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394B624-B3E4-4232-3CB4-EE937DEF9511}"/>
                </a:ext>
              </a:extLst>
            </p:cNvPr>
            <p:cNvSpPr txBox="1"/>
            <p:nvPr/>
          </p:nvSpPr>
          <p:spPr>
            <a:xfrm>
              <a:off x="17729135" y="6343987"/>
              <a:ext cx="14478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3200" b="1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1.62%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C4E6AFF-9A6D-F260-D3BC-B4F98B21E2DC}"/>
                </a:ext>
              </a:extLst>
            </p:cNvPr>
            <p:cNvSpPr txBox="1"/>
            <p:nvPr/>
          </p:nvSpPr>
          <p:spPr>
            <a:xfrm>
              <a:off x="17621315" y="6893744"/>
              <a:ext cx="1614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1.25%p </a:t>
              </a:r>
              <a:r>
                <a:rPr lang="ko-KR" altLang="en-US" sz="1400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할인</a:t>
              </a:r>
              <a:r>
                <a:rPr lang="ko-KR" altLang="en-US" sz="1400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400" spc="0" baseline="0">
                  <a:ln/>
                  <a:solidFill>
                    <a:srgbClr val="2A9D8F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적용</a:t>
              </a: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6316B443-0D9E-9159-81AE-31340DDFFD2A}"/>
                </a:ext>
              </a:extLst>
            </p:cNvPr>
            <p:cNvSpPr/>
            <p:nvPr/>
          </p:nvSpPr>
          <p:spPr>
            <a:xfrm>
              <a:off x="11785312" y="7450484"/>
              <a:ext cx="8579346" cy="903089"/>
            </a:xfrm>
            <a:custGeom>
              <a:avLst/>
              <a:gdLst>
                <a:gd name="connsiteX0" fmla="*/ 8443883 w 8579346"/>
                <a:gd name="connsiteY0" fmla="*/ 0 h 903089"/>
                <a:gd name="connsiteX1" fmla="*/ 8579346 w 8579346"/>
                <a:gd name="connsiteY1" fmla="*/ 0 h 903089"/>
                <a:gd name="connsiteX2" fmla="*/ 8579346 w 8579346"/>
                <a:gd name="connsiteY2" fmla="*/ 903089 h 903089"/>
                <a:gd name="connsiteX3" fmla="*/ 8443883 w 8579346"/>
                <a:gd name="connsiteY3" fmla="*/ 903089 h 903089"/>
                <a:gd name="connsiteX4" fmla="*/ 135463 w 8579346"/>
                <a:gd name="connsiteY4" fmla="*/ 903089 h 903089"/>
                <a:gd name="connsiteX5" fmla="*/ 0 w 8579346"/>
                <a:gd name="connsiteY5" fmla="*/ 903089 h 903089"/>
                <a:gd name="connsiteX6" fmla="*/ 0 w 8579346"/>
                <a:gd name="connsiteY6" fmla="*/ 0 h 903089"/>
                <a:gd name="connsiteX7" fmla="*/ 135463 w 8579346"/>
                <a:gd name="connsiteY7" fmla="*/ 0 h 903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9346" h="903089">
                  <a:moveTo>
                    <a:pt x="8443883" y="0"/>
                  </a:moveTo>
                  <a:cubicBezTo>
                    <a:pt x="8518698" y="0"/>
                    <a:pt x="8579346" y="0"/>
                    <a:pt x="8579346" y="0"/>
                  </a:cubicBezTo>
                  <a:lnTo>
                    <a:pt x="8579346" y="903089"/>
                  </a:lnTo>
                  <a:cubicBezTo>
                    <a:pt x="8579346" y="903089"/>
                    <a:pt x="8518698" y="903089"/>
                    <a:pt x="8443883" y="903089"/>
                  </a:cubicBezTo>
                  <a:lnTo>
                    <a:pt x="135463" y="903089"/>
                  </a:lnTo>
                  <a:cubicBezTo>
                    <a:pt x="60649" y="903089"/>
                    <a:pt x="0" y="903089"/>
                    <a:pt x="0" y="903089"/>
                  </a:cubicBezTo>
                  <a:lnTo>
                    <a:pt x="0" y="0"/>
                  </a:lnTo>
                  <a:cubicBezTo>
                    <a:pt x="0" y="0"/>
                    <a:pt x="60649" y="0"/>
                    <a:pt x="135463" y="0"/>
                  </a:cubicBezTo>
                  <a:close/>
                </a:path>
              </a:pathLst>
            </a:custGeom>
            <a:solidFill>
              <a:srgbClr val="FFB347">
                <a:alpha val="10000"/>
              </a:srgbClr>
            </a:solidFill>
            <a:ln w="22572" cap="flat">
              <a:solidFill>
                <a:srgbClr val="FFB34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C31935F-CA60-0E0D-F0EE-310284A9380F}"/>
                </a:ext>
              </a:extLst>
            </p:cNvPr>
            <p:cNvSpPr txBox="1"/>
            <p:nvPr/>
          </p:nvSpPr>
          <p:spPr>
            <a:xfrm>
              <a:off x="13519654" y="7507056"/>
              <a:ext cx="501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💡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10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억원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대출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시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연간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약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1,250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만원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이자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절약</a:t>
              </a:r>
              <a:r>
                <a:rPr lang="ko-KR" altLang="en-US" b="1" spc="0" baseline="0" dirty="0">
                  <a:ln/>
                  <a:solidFill>
                    <a:schemeClr val="accent2">
                      <a:lumMod val="50000"/>
                    </a:schemeClr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!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876E4CA-DF8A-4899-BAAD-664D22FF7EE2}"/>
                </a:ext>
              </a:extLst>
            </p:cNvPr>
            <p:cNvSpPr txBox="1"/>
            <p:nvPr/>
          </p:nvSpPr>
          <p:spPr>
            <a:xfrm>
              <a:off x="13535624" y="7970970"/>
              <a:ext cx="5123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* 2025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월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일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~ 12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월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31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일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년간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적용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최저금리</a:t>
              </a:r>
              <a:r>
                <a:rPr lang="ko-KR" altLang="en-US" sz="1600" spc="0" baseline="0" dirty="0">
                  <a:ln/>
                  <a:solidFill>
                    <a:srgbClr val="666666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1%</a:t>
              </a:r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969CF755-8B29-E196-D608-EF75C63BCE3A}"/>
                </a:ext>
              </a:extLst>
            </p:cNvPr>
            <p:cNvSpPr/>
            <p:nvPr/>
          </p:nvSpPr>
          <p:spPr>
            <a:xfrm>
              <a:off x="1083706" y="9030890"/>
              <a:ext cx="19506724" cy="1750435"/>
            </a:xfrm>
            <a:custGeom>
              <a:avLst/>
              <a:gdLst>
                <a:gd name="connsiteX0" fmla="*/ 19326106 w 19506724"/>
                <a:gd name="connsiteY0" fmla="*/ 0 h 1580405"/>
                <a:gd name="connsiteX1" fmla="*/ 19506724 w 19506724"/>
                <a:gd name="connsiteY1" fmla="*/ 0 h 1580405"/>
                <a:gd name="connsiteX2" fmla="*/ 19506724 w 19506724"/>
                <a:gd name="connsiteY2" fmla="*/ 1580406 h 1580405"/>
                <a:gd name="connsiteX3" fmla="*/ 19326106 w 19506724"/>
                <a:gd name="connsiteY3" fmla="*/ 1580406 h 1580405"/>
                <a:gd name="connsiteX4" fmla="*/ 180618 w 19506724"/>
                <a:gd name="connsiteY4" fmla="*/ 1580406 h 1580405"/>
                <a:gd name="connsiteX5" fmla="*/ 0 w 19506724"/>
                <a:gd name="connsiteY5" fmla="*/ 1580406 h 1580405"/>
                <a:gd name="connsiteX6" fmla="*/ 0 w 19506724"/>
                <a:gd name="connsiteY6" fmla="*/ 0 h 1580405"/>
                <a:gd name="connsiteX7" fmla="*/ 180618 w 19506724"/>
                <a:gd name="connsiteY7" fmla="*/ 0 h 158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06724" h="1580405">
                  <a:moveTo>
                    <a:pt x="19326106" y="0"/>
                  </a:moveTo>
                  <a:cubicBezTo>
                    <a:pt x="19425858" y="0"/>
                    <a:pt x="19506724" y="0"/>
                    <a:pt x="19506724" y="0"/>
                  </a:cubicBezTo>
                  <a:lnTo>
                    <a:pt x="19506724" y="1580406"/>
                  </a:lnTo>
                  <a:cubicBezTo>
                    <a:pt x="19506724" y="1580406"/>
                    <a:pt x="19425858" y="1580406"/>
                    <a:pt x="19326106" y="1580406"/>
                  </a:cubicBezTo>
                  <a:lnTo>
                    <a:pt x="180618" y="1580406"/>
                  </a:lnTo>
                  <a:cubicBezTo>
                    <a:pt x="80865" y="1580406"/>
                    <a:pt x="0" y="1580406"/>
                    <a:pt x="0" y="1580406"/>
                  </a:cubicBezTo>
                  <a:lnTo>
                    <a:pt x="0" y="0"/>
                  </a:lnTo>
                  <a:cubicBezTo>
                    <a:pt x="0" y="0"/>
                    <a:pt x="80865" y="0"/>
                    <a:pt x="180618" y="0"/>
                  </a:cubicBezTo>
                  <a:close/>
                </a:path>
              </a:pathLst>
            </a:custGeom>
            <a:solidFill>
              <a:srgbClr val="FFF3CD"/>
            </a:solidFill>
            <a:ln w="22572" cap="flat">
              <a:solidFill>
                <a:srgbClr val="FFC10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91E531A-55A1-5EB1-A1FE-ED90357ABDDD}"/>
                </a:ext>
              </a:extLst>
            </p:cNvPr>
            <p:cNvSpPr txBox="1"/>
            <p:nvPr/>
          </p:nvSpPr>
          <p:spPr>
            <a:xfrm>
              <a:off x="1443811" y="9141843"/>
              <a:ext cx="3526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⚠️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중요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조건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2400" b="1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제한사항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1E00721-7216-336D-D626-88262B84188D}"/>
                </a:ext>
              </a:extLst>
            </p:cNvPr>
            <p:cNvSpPr txBox="1"/>
            <p:nvPr/>
          </p:nvSpPr>
          <p:spPr>
            <a:xfrm>
              <a:off x="1443811" y="9554219"/>
              <a:ext cx="52597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•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비회원제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골프연습장만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지원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(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고가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회원제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체육시설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제외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4A1CE33-1734-08C7-40D3-ABF6A576854C}"/>
                </a:ext>
              </a:extLst>
            </p:cNvPr>
            <p:cNvSpPr txBox="1"/>
            <p:nvPr/>
          </p:nvSpPr>
          <p:spPr>
            <a:xfrm>
              <a:off x="1443811" y="9892878"/>
              <a:ext cx="44422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•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은행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담보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평가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필수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(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부동산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신용보증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장비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3CAEA52-1BF1-1A00-22DE-63EEAE966092}"/>
                </a:ext>
              </a:extLst>
            </p:cNvPr>
            <p:cNvSpPr txBox="1"/>
            <p:nvPr/>
          </p:nvSpPr>
          <p:spPr>
            <a:xfrm>
              <a:off x="1443811" y="10231536"/>
              <a:ext cx="56925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•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동일업체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총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융자한도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85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억원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/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연간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최대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3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개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종목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신청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856404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가능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09B36A8-7DCE-3113-4296-D4F1E3DBF271}"/>
                </a:ext>
              </a:extLst>
            </p:cNvPr>
            <p:cNvSpPr txBox="1"/>
            <p:nvPr/>
          </p:nvSpPr>
          <p:spPr>
            <a:xfrm>
              <a:off x="10569905" y="11643815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1 /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CF73324-8082-3963-F629-B94CF9E4CA45}"/>
                </a:ext>
              </a:extLst>
            </p:cNvPr>
            <p:cNvSpPr txBox="1"/>
            <p:nvPr/>
          </p:nvSpPr>
          <p:spPr>
            <a:xfrm>
              <a:off x="992266" y="11659888"/>
              <a:ext cx="53238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sym typeface="Segoe UI Emoji"/>
                  <a:rtl val="0"/>
                </a:rPr>
                <a:t>📄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출처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: 2025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년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스포츠산업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융자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지원사업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공고문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골프연습장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설립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정책자금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050" spc="0" baseline="0">
                  <a:ln/>
                  <a:solidFill>
                    <a:srgbClr val="999999"/>
                  </a:solidFill>
                  <a:latin typeface="나눔스퀘어 네오 OTF Bold" panose="00000800000000000000" pitchFamily="50" charset="-127"/>
                  <a:ea typeface="나눔스퀘어 네오 OTF Bold" panose="00000800000000000000" pitchFamily="50" charset="-127"/>
                  <a:cs typeface="Arial"/>
                  <a:sym typeface="맑은 고딕"/>
                  <a:rtl val="0"/>
                </a:rPr>
                <a:t>보고서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697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773</Words>
  <Application>Microsoft Office PowerPoint</Application>
  <PresentationFormat>사용자 지정</PresentationFormat>
  <Paragraphs>142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나눔스퀘어 네오 ExtraBold</vt:lpstr>
      <vt:lpstr>나눔스퀘어 네오 OTF Bold</vt:lpstr>
      <vt:lpstr>맑은 고딕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HOOKYUNG LEE</dc:creator>
  <cp:lastModifiedBy>HOOKYUNG LEE</cp:lastModifiedBy>
  <cp:revision>4</cp:revision>
  <dcterms:created xsi:type="dcterms:W3CDTF">2025-07-10T00:53:51Z</dcterms:created>
  <dcterms:modified xsi:type="dcterms:W3CDTF">2025-07-10T01:29:07Z</dcterms:modified>
</cp:coreProperties>
</file>