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130" d="100"/>
          <a:sy n="130" d="100"/>
        </p:scale>
        <p:origin x="-288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857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150148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564549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2078660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2697162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4033762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1434162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1655270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3045090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2218143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59010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1942837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509301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29132130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18005389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40153371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2598464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15633897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8104152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39467442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41561171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26785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9712440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2261938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22283961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32616215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29963589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30503369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3091641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27688981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17908759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28461668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CD75F-3212-F0B6-9C6E-B34311217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29" y="365125"/>
            <a:ext cx="10514542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4256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31948958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60BF8-BCFF-D3F2-E151-01D821FF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7582A-9703-BFB3-BA9A-4EEDC8B6A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8ED0D8-6B61-F269-AE08-5684833A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18CB-B1CF-49A1-8BC9-B6AB310ECB13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965768-9156-E1F5-B4FC-A8202BBD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D1FC49-AB40-F170-163E-D649A77C5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5385-8BB3-4DDE-97DC-FBA1D1F5C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1037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33F92-A969-7F49-FC5B-FC3D720B5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AEF294-57CA-8D0C-1E02-C84D24DFD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57B15-2696-E016-0C0A-D56599CE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18CB-B1CF-49A1-8BC9-B6AB310ECB13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6C5758-1A89-E0DD-9DAC-CF0D18C7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C96A4-348E-D70E-2C51-454FFF9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55385-8BB3-4DDE-97DC-FBA1D1F5C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74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288649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266815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86143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232396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305590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19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</p:sldLayoutIdLst>
  <p:hf sldNum="0" hdr="0" ftr="0" dt="0"/>
  <p:txStyles>
    <p:titleStyle>
      <a:lvl1pPr algn="ctr" defTabSz="761970" rtl="0" eaLnBrk="1" latinLnBrk="0" hangingPunct="1"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39" indent="-285739" algn="l" defTabSz="7619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defTabSz="761970" rtl="0" eaLnBrk="1" latinLnBrk="0" hangingPunct="1">
        <a:spcBef>
          <a:spcPct val="20000"/>
        </a:spcBef>
        <a:buFont typeface="Arial" pitchFamily="34" charset="0"/>
        <a:buChar char="–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spcBef>
          <a:spcPct val="20000"/>
        </a:spcBef>
        <a:buFont typeface="Arial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spcBef>
          <a:spcPct val="20000"/>
        </a:spcBef>
        <a:buFont typeface="Arial" pitchFamily="34" charset="0"/>
        <a:buChar char="»"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06F3C-DA82-6F4C-2094-113FBAA4A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4DD1A513-80A1-A081-B124-0B7850A199E2}"/>
              </a:ext>
            </a:extLst>
          </p:cNvPr>
          <p:cNvSpPr/>
          <p:nvPr/>
        </p:nvSpPr>
        <p:spPr>
          <a:xfrm>
            <a:off x="3091470" y="76200"/>
            <a:ext cx="4909530" cy="304800"/>
          </a:xfrm>
          <a:custGeom>
            <a:avLst/>
            <a:gdLst>
              <a:gd name="connsiteX0" fmla="*/ 0 w 4572000"/>
              <a:gd name="connsiteY0" fmla="*/ 0 h 365760"/>
              <a:gd name="connsiteX1" fmla="*/ 4572000 w 4572000"/>
              <a:gd name="connsiteY1" fmla="*/ 0 h 365760"/>
              <a:gd name="connsiteX2" fmla="*/ 4572000 w 4572000"/>
              <a:gd name="connsiteY2" fmla="*/ 365760 h 365760"/>
              <a:gd name="connsiteX3" fmla="*/ 0 w 457200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0" h="365760">
                <a:moveTo>
                  <a:pt x="0" y="0"/>
                </a:moveTo>
                <a:lnTo>
                  <a:pt x="4572000" y="0"/>
                </a:lnTo>
                <a:lnTo>
                  <a:pt x="457200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FFFFFF"/>
          </a:solidFill>
          <a:ln w="9144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defTabSz="761970"/>
            <a:endParaRPr lang="ko-KR" altLang="en-US" sz="1500">
              <a:solidFill>
                <a:prstClr val="black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C6B91E-F58F-9066-1C12-24DF367F3045}"/>
              </a:ext>
            </a:extLst>
          </p:cNvPr>
          <p:cNvSpPr txBox="1"/>
          <p:nvPr/>
        </p:nvSpPr>
        <p:spPr>
          <a:xfrm>
            <a:off x="3362690" y="87900"/>
            <a:ext cx="4377690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1970"/>
            <a:r>
              <a:rPr lang="ko-KR" altLang="en-US" sz="1167" b="1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Business </a:t>
            </a:r>
            <a:r>
              <a:rPr lang="ko-KR" altLang="en-US" sz="1167" b="1" dirty="0" err="1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Model</a:t>
            </a:r>
            <a:r>
              <a:rPr lang="ko-KR" altLang="en-US" sz="1167" b="1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167" b="1" dirty="0" err="1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Zen</a:t>
            </a:r>
            <a:r>
              <a:rPr lang="ko-KR" altLang="en-US" sz="1167" b="1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167" b="1" dirty="0" err="1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Canvas</a:t>
            </a:r>
            <a:r>
              <a:rPr lang="ko-KR" altLang="en-US" sz="1167" b="1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en-US" altLang="ko-KR" sz="1167" b="1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</a:t>
            </a:r>
            <a:r>
              <a:rPr lang="ko-KR" altLang="en-US" sz="1167" b="1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en-US" altLang="ko-KR" sz="1167" b="1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(</a:t>
            </a:r>
            <a:r>
              <a:rPr lang="ko-KR" altLang="en-US" sz="1167" b="1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사례</a:t>
            </a:r>
            <a:r>
              <a:rPr lang="en-US" altLang="ko-KR" sz="1167" b="1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)</a:t>
            </a:r>
            <a:r>
              <a:rPr lang="ko-KR" altLang="en-US" sz="1167" b="1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프리미엄</a:t>
            </a:r>
            <a:r>
              <a:rPr lang="ko-KR" altLang="en-US" sz="1167" b="1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167" b="1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복합</a:t>
            </a:r>
            <a:r>
              <a:rPr lang="ko-KR" altLang="en-US" sz="1167" b="1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167" b="1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레스토랑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C5F5D13C-0FDE-515F-03FC-DA09A6E31CF4}"/>
              </a:ext>
            </a:extLst>
          </p:cNvPr>
          <p:cNvSpPr/>
          <p:nvPr/>
        </p:nvSpPr>
        <p:spPr>
          <a:xfrm flipV="1">
            <a:off x="175846" y="384468"/>
            <a:ext cx="11635154" cy="42250"/>
          </a:xfrm>
          <a:custGeom>
            <a:avLst/>
            <a:gdLst>
              <a:gd name="connsiteX0" fmla="*/ 0 w 10972800"/>
              <a:gd name="connsiteY0" fmla="*/ 0 h 9144"/>
              <a:gd name="connsiteX1" fmla="*/ 10972800 w 10972800"/>
              <a:gd name="connsiteY1" fmla="*/ 0 h 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72800" h="9144">
                <a:moveTo>
                  <a:pt x="0" y="0"/>
                </a:moveTo>
                <a:lnTo>
                  <a:pt x="10972800" y="0"/>
                </a:lnTo>
              </a:path>
            </a:pathLst>
          </a:custGeom>
          <a:ln w="1828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defTabSz="761970"/>
            <a:endParaRPr lang="ko-KR" altLang="en-US" sz="750">
              <a:solidFill>
                <a:prstClr val="black">
                  <a:lumMod val="85000"/>
                  <a:lumOff val="15000"/>
                </a:prst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66A93-75CE-9E27-33BB-3BF828447823}"/>
              </a:ext>
            </a:extLst>
          </p:cNvPr>
          <p:cNvSpPr txBox="1"/>
          <p:nvPr/>
        </p:nvSpPr>
        <p:spPr>
          <a:xfrm>
            <a:off x="10916624" y="94883"/>
            <a:ext cx="1237839" cy="226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61970"/>
            <a:r>
              <a:rPr lang="ko-KR" altLang="en-US" sz="875" dirty="0" err="1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Date</a:t>
            </a:r>
            <a:r>
              <a:rPr lang="ko-KR" altLang="en-US" sz="875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: 2025/04/20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79EBF109-270A-C707-BE24-FC6DA64D12A4}"/>
              </a:ext>
            </a:extLst>
          </p:cNvPr>
          <p:cNvSpPr/>
          <p:nvPr/>
        </p:nvSpPr>
        <p:spPr>
          <a:xfrm>
            <a:off x="281940" y="463608"/>
            <a:ext cx="5596178" cy="2133600"/>
          </a:xfrm>
          <a:custGeom>
            <a:avLst/>
            <a:gdLst>
              <a:gd name="connsiteX0" fmla="*/ 0 w 2651760"/>
              <a:gd name="connsiteY0" fmla="*/ 0 h 2560320"/>
              <a:gd name="connsiteX1" fmla="*/ 2651760 w 2651760"/>
              <a:gd name="connsiteY1" fmla="*/ 0 h 2560320"/>
              <a:gd name="connsiteX2" fmla="*/ 2651760 w 2651760"/>
              <a:gd name="connsiteY2" fmla="*/ 2560320 h 2560320"/>
              <a:gd name="connsiteX3" fmla="*/ 0 w 2651760"/>
              <a:gd name="connsiteY3" fmla="*/ 256032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1760" h="2560320">
                <a:moveTo>
                  <a:pt x="0" y="0"/>
                </a:moveTo>
                <a:lnTo>
                  <a:pt x="2651760" y="0"/>
                </a:lnTo>
                <a:lnTo>
                  <a:pt x="2651760" y="2560320"/>
                </a:lnTo>
                <a:lnTo>
                  <a:pt x="0" y="2560320"/>
                </a:lnTo>
                <a:close/>
              </a:path>
            </a:pathLst>
          </a:custGeom>
          <a:noFill/>
          <a:ln w="9144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defTabSz="761970"/>
            <a:endParaRPr lang="ko-KR" altLang="en-US" sz="750">
              <a:solidFill>
                <a:prstClr val="black">
                  <a:lumMod val="85000"/>
                  <a:lumOff val="15000"/>
                </a:prst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8E65B2A-1BEC-4529-1EAA-FE77B6200DEF}"/>
              </a:ext>
            </a:extLst>
          </p:cNvPr>
          <p:cNvSpPr/>
          <p:nvPr/>
        </p:nvSpPr>
        <p:spPr>
          <a:xfrm>
            <a:off x="5968820" y="467786"/>
            <a:ext cx="2794221" cy="2151759"/>
          </a:xfrm>
          <a:custGeom>
            <a:avLst/>
            <a:gdLst>
              <a:gd name="connsiteX0" fmla="*/ 0 w 2651760"/>
              <a:gd name="connsiteY0" fmla="*/ 0 h 2560320"/>
              <a:gd name="connsiteX1" fmla="*/ 2651760 w 2651760"/>
              <a:gd name="connsiteY1" fmla="*/ 0 h 2560320"/>
              <a:gd name="connsiteX2" fmla="*/ 2651760 w 2651760"/>
              <a:gd name="connsiteY2" fmla="*/ 2560320 h 2560320"/>
              <a:gd name="connsiteX3" fmla="*/ 0 w 2651760"/>
              <a:gd name="connsiteY3" fmla="*/ 256032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1760" h="2560320">
                <a:moveTo>
                  <a:pt x="0" y="0"/>
                </a:moveTo>
                <a:lnTo>
                  <a:pt x="2651760" y="0"/>
                </a:lnTo>
                <a:lnTo>
                  <a:pt x="2651760" y="2560320"/>
                </a:lnTo>
                <a:lnTo>
                  <a:pt x="0" y="2560320"/>
                </a:lnTo>
                <a:close/>
              </a:path>
            </a:pathLst>
          </a:custGeom>
          <a:noFill/>
          <a:ln w="9144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defTabSz="761970"/>
            <a:endParaRPr lang="ko-KR" altLang="en-US" sz="833">
              <a:solidFill>
                <a:prstClr val="black">
                  <a:lumMod val="85000"/>
                  <a:lumOff val="15000"/>
                </a:prst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E21177C4-39FC-4E63-3270-B41610DCFD87}"/>
              </a:ext>
            </a:extLst>
          </p:cNvPr>
          <p:cNvSpPr/>
          <p:nvPr/>
        </p:nvSpPr>
        <p:spPr>
          <a:xfrm>
            <a:off x="8839200" y="467785"/>
            <a:ext cx="2971800" cy="2133600"/>
          </a:xfrm>
          <a:custGeom>
            <a:avLst/>
            <a:gdLst>
              <a:gd name="connsiteX0" fmla="*/ 0 w 2560320"/>
              <a:gd name="connsiteY0" fmla="*/ 0 h 2560320"/>
              <a:gd name="connsiteX1" fmla="*/ 2560320 w 2560320"/>
              <a:gd name="connsiteY1" fmla="*/ 0 h 2560320"/>
              <a:gd name="connsiteX2" fmla="*/ 2560320 w 2560320"/>
              <a:gd name="connsiteY2" fmla="*/ 2560320 h 2560320"/>
              <a:gd name="connsiteX3" fmla="*/ 0 w 2560320"/>
              <a:gd name="connsiteY3" fmla="*/ 256032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20" h="2560320">
                <a:moveTo>
                  <a:pt x="0" y="0"/>
                </a:moveTo>
                <a:lnTo>
                  <a:pt x="2560320" y="0"/>
                </a:lnTo>
                <a:lnTo>
                  <a:pt x="2560320" y="2560320"/>
                </a:lnTo>
                <a:lnTo>
                  <a:pt x="0" y="2560320"/>
                </a:lnTo>
                <a:close/>
              </a:path>
            </a:pathLst>
          </a:custGeom>
          <a:noFill/>
          <a:ln w="9144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defTabSz="761970"/>
            <a:endParaRPr lang="ko-KR" altLang="en-US" sz="917">
              <a:solidFill>
                <a:prstClr val="black">
                  <a:lumMod val="85000"/>
                  <a:lumOff val="15000"/>
                </a:prst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4D1A314D-07C7-324B-1FE9-5E842D620987}"/>
              </a:ext>
            </a:extLst>
          </p:cNvPr>
          <p:cNvSpPr/>
          <p:nvPr/>
        </p:nvSpPr>
        <p:spPr>
          <a:xfrm>
            <a:off x="281940" y="2673409"/>
            <a:ext cx="3019157" cy="2058496"/>
          </a:xfrm>
          <a:custGeom>
            <a:avLst/>
            <a:gdLst>
              <a:gd name="connsiteX0" fmla="*/ 0 w 2651760"/>
              <a:gd name="connsiteY0" fmla="*/ 0 h 2560320"/>
              <a:gd name="connsiteX1" fmla="*/ 2651760 w 2651760"/>
              <a:gd name="connsiteY1" fmla="*/ 0 h 2560320"/>
              <a:gd name="connsiteX2" fmla="*/ 2651760 w 2651760"/>
              <a:gd name="connsiteY2" fmla="*/ 2560320 h 2560320"/>
              <a:gd name="connsiteX3" fmla="*/ 0 w 2651760"/>
              <a:gd name="connsiteY3" fmla="*/ 256032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1760" h="2560320">
                <a:moveTo>
                  <a:pt x="0" y="0"/>
                </a:moveTo>
                <a:lnTo>
                  <a:pt x="2651760" y="0"/>
                </a:lnTo>
                <a:lnTo>
                  <a:pt x="2651760" y="2560320"/>
                </a:lnTo>
                <a:lnTo>
                  <a:pt x="0" y="2560320"/>
                </a:lnTo>
                <a:close/>
              </a:path>
            </a:pathLst>
          </a:custGeom>
          <a:noFill/>
          <a:ln w="9144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defTabSz="761970"/>
            <a:endParaRPr lang="ko-KR" altLang="en-US" sz="750">
              <a:solidFill>
                <a:prstClr val="black">
                  <a:lumMod val="85000"/>
                  <a:lumOff val="15000"/>
                </a:prst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BECC08D1-D3FD-A3FF-F218-2511E136C420}"/>
              </a:ext>
            </a:extLst>
          </p:cNvPr>
          <p:cNvSpPr/>
          <p:nvPr/>
        </p:nvSpPr>
        <p:spPr>
          <a:xfrm>
            <a:off x="3330002" y="2685707"/>
            <a:ext cx="2548117" cy="2058496"/>
          </a:xfrm>
          <a:custGeom>
            <a:avLst/>
            <a:gdLst>
              <a:gd name="connsiteX0" fmla="*/ 0 w 2651760"/>
              <a:gd name="connsiteY0" fmla="*/ 0 h 2560320"/>
              <a:gd name="connsiteX1" fmla="*/ 2651760 w 2651760"/>
              <a:gd name="connsiteY1" fmla="*/ 0 h 2560320"/>
              <a:gd name="connsiteX2" fmla="*/ 2651760 w 2651760"/>
              <a:gd name="connsiteY2" fmla="*/ 2560320 h 2560320"/>
              <a:gd name="connsiteX3" fmla="*/ 0 w 2651760"/>
              <a:gd name="connsiteY3" fmla="*/ 256032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1760" h="2560320">
                <a:moveTo>
                  <a:pt x="0" y="0"/>
                </a:moveTo>
                <a:lnTo>
                  <a:pt x="2651760" y="0"/>
                </a:lnTo>
                <a:lnTo>
                  <a:pt x="2651760" y="2560320"/>
                </a:lnTo>
                <a:lnTo>
                  <a:pt x="0" y="2560320"/>
                </a:lnTo>
                <a:close/>
              </a:path>
            </a:pathLst>
          </a:custGeom>
          <a:noFill/>
          <a:ln w="9144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defTabSz="761970"/>
            <a:endParaRPr lang="ko-KR" altLang="en-US" sz="750">
              <a:solidFill>
                <a:prstClr val="black">
                  <a:lumMod val="85000"/>
                  <a:lumOff val="15000"/>
                </a:prst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A6B758A7-E6D3-77DF-9622-B4925F9C9B26}"/>
              </a:ext>
            </a:extLst>
          </p:cNvPr>
          <p:cNvSpPr/>
          <p:nvPr/>
        </p:nvSpPr>
        <p:spPr>
          <a:xfrm>
            <a:off x="5968820" y="2678369"/>
            <a:ext cx="2787403" cy="2070291"/>
          </a:xfrm>
          <a:custGeom>
            <a:avLst/>
            <a:gdLst>
              <a:gd name="connsiteX0" fmla="*/ 0 w 2651760"/>
              <a:gd name="connsiteY0" fmla="*/ 0 h 2560320"/>
              <a:gd name="connsiteX1" fmla="*/ 2651760 w 2651760"/>
              <a:gd name="connsiteY1" fmla="*/ 0 h 2560320"/>
              <a:gd name="connsiteX2" fmla="*/ 2651760 w 2651760"/>
              <a:gd name="connsiteY2" fmla="*/ 2560320 h 2560320"/>
              <a:gd name="connsiteX3" fmla="*/ 0 w 2651760"/>
              <a:gd name="connsiteY3" fmla="*/ 256032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1760" h="2560320">
                <a:moveTo>
                  <a:pt x="0" y="0"/>
                </a:moveTo>
                <a:lnTo>
                  <a:pt x="2651760" y="0"/>
                </a:lnTo>
                <a:lnTo>
                  <a:pt x="2651760" y="2560320"/>
                </a:lnTo>
                <a:lnTo>
                  <a:pt x="0" y="2560320"/>
                </a:lnTo>
                <a:close/>
              </a:path>
            </a:pathLst>
          </a:custGeom>
          <a:noFill/>
          <a:ln w="9144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defTabSz="761970"/>
            <a:endParaRPr lang="ko-KR" altLang="en-US" sz="833">
              <a:solidFill>
                <a:prstClr val="black">
                  <a:lumMod val="85000"/>
                  <a:lumOff val="15000"/>
                </a:prst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B0C2E62-CE2C-D793-8362-7AB565220013}"/>
              </a:ext>
            </a:extLst>
          </p:cNvPr>
          <p:cNvSpPr/>
          <p:nvPr/>
        </p:nvSpPr>
        <p:spPr>
          <a:xfrm>
            <a:off x="8843498" y="2668010"/>
            <a:ext cx="2987040" cy="2085879"/>
          </a:xfrm>
          <a:custGeom>
            <a:avLst/>
            <a:gdLst>
              <a:gd name="connsiteX0" fmla="*/ 0 w 2560320"/>
              <a:gd name="connsiteY0" fmla="*/ 0 h 2560320"/>
              <a:gd name="connsiteX1" fmla="*/ 2560320 w 2560320"/>
              <a:gd name="connsiteY1" fmla="*/ 0 h 2560320"/>
              <a:gd name="connsiteX2" fmla="*/ 2560320 w 2560320"/>
              <a:gd name="connsiteY2" fmla="*/ 2560320 h 2560320"/>
              <a:gd name="connsiteX3" fmla="*/ 0 w 2560320"/>
              <a:gd name="connsiteY3" fmla="*/ 256032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20" h="2560320">
                <a:moveTo>
                  <a:pt x="0" y="0"/>
                </a:moveTo>
                <a:lnTo>
                  <a:pt x="2560320" y="0"/>
                </a:lnTo>
                <a:lnTo>
                  <a:pt x="2560320" y="2560320"/>
                </a:lnTo>
                <a:lnTo>
                  <a:pt x="0" y="2560320"/>
                </a:lnTo>
                <a:close/>
              </a:path>
            </a:pathLst>
          </a:custGeom>
          <a:noFill/>
          <a:ln w="9144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defTabSz="761970"/>
            <a:endParaRPr lang="ko-KR" altLang="en-US" sz="833">
              <a:solidFill>
                <a:prstClr val="black">
                  <a:lumMod val="85000"/>
                  <a:lumOff val="15000"/>
                </a:prst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4E598835-EF37-42B2-CFE8-763A91165C6D}"/>
              </a:ext>
            </a:extLst>
          </p:cNvPr>
          <p:cNvSpPr/>
          <p:nvPr/>
        </p:nvSpPr>
        <p:spPr>
          <a:xfrm>
            <a:off x="281939" y="4785517"/>
            <a:ext cx="3018933" cy="1905000"/>
          </a:xfrm>
          <a:custGeom>
            <a:avLst/>
            <a:gdLst>
              <a:gd name="connsiteX0" fmla="*/ 0 w 2651760"/>
              <a:gd name="connsiteY0" fmla="*/ 0 h 2286000"/>
              <a:gd name="connsiteX1" fmla="*/ 2651760 w 2651760"/>
              <a:gd name="connsiteY1" fmla="*/ 0 h 2286000"/>
              <a:gd name="connsiteX2" fmla="*/ 2651760 w 2651760"/>
              <a:gd name="connsiteY2" fmla="*/ 2286000 h 2286000"/>
              <a:gd name="connsiteX3" fmla="*/ 0 w 265176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1760" h="2286000">
                <a:moveTo>
                  <a:pt x="0" y="0"/>
                </a:moveTo>
                <a:lnTo>
                  <a:pt x="2651760" y="0"/>
                </a:lnTo>
                <a:lnTo>
                  <a:pt x="2651760" y="2286000"/>
                </a:lnTo>
                <a:lnTo>
                  <a:pt x="0" y="2286000"/>
                </a:lnTo>
                <a:close/>
              </a:path>
            </a:pathLst>
          </a:custGeom>
          <a:noFill/>
          <a:ln w="9144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defTabSz="761970"/>
            <a:endParaRPr lang="ko-KR" altLang="en-US" sz="750">
              <a:solidFill>
                <a:prstClr val="black">
                  <a:lumMod val="85000"/>
                  <a:lumOff val="15000"/>
                </a:prst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A5ED2A4-EF62-2994-3755-52F9CA2A6243}"/>
              </a:ext>
            </a:extLst>
          </p:cNvPr>
          <p:cNvSpPr/>
          <p:nvPr/>
        </p:nvSpPr>
        <p:spPr>
          <a:xfrm>
            <a:off x="3330002" y="4785517"/>
            <a:ext cx="5433038" cy="1929840"/>
          </a:xfrm>
          <a:custGeom>
            <a:avLst/>
            <a:gdLst>
              <a:gd name="connsiteX0" fmla="*/ 0 w 2651760"/>
              <a:gd name="connsiteY0" fmla="*/ 0 h 2286000"/>
              <a:gd name="connsiteX1" fmla="*/ 2651760 w 2651760"/>
              <a:gd name="connsiteY1" fmla="*/ 0 h 2286000"/>
              <a:gd name="connsiteX2" fmla="*/ 2651760 w 2651760"/>
              <a:gd name="connsiteY2" fmla="*/ 2286000 h 2286000"/>
              <a:gd name="connsiteX3" fmla="*/ 0 w 265176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1760" h="2286000">
                <a:moveTo>
                  <a:pt x="0" y="0"/>
                </a:moveTo>
                <a:lnTo>
                  <a:pt x="2651760" y="0"/>
                </a:lnTo>
                <a:lnTo>
                  <a:pt x="2651760" y="2286000"/>
                </a:lnTo>
                <a:lnTo>
                  <a:pt x="0" y="2286000"/>
                </a:lnTo>
                <a:close/>
              </a:path>
            </a:pathLst>
          </a:custGeom>
          <a:noFill/>
          <a:ln w="9144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defTabSz="761970"/>
            <a:endParaRPr lang="ko-KR" altLang="en-US" sz="750">
              <a:solidFill>
                <a:prstClr val="black">
                  <a:lumMod val="85000"/>
                  <a:lumOff val="15000"/>
                </a:prst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A5C04EF2-87F9-5BF4-F918-3434644FC417}"/>
              </a:ext>
            </a:extLst>
          </p:cNvPr>
          <p:cNvSpPr/>
          <p:nvPr/>
        </p:nvSpPr>
        <p:spPr>
          <a:xfrm>
            <a:off x="8839200" y="4789693"/>
            <a:ext cx="2971800" cy="1905000"/>
          </a:xfrm>
          <a:custGeom>
            <a:avLst/>
            <a:gdLst>
              <a:gd name="connsiteX0" fmla="*/ 0 w 2560320"/>
              <a:gd name="connsiteY0" fmla="*/ 0 h 2286000"/>
              <a:gd name="connsiteX1" fmla="*/ 2560320 w 2560320"/>
              <a:gd name="connsiteY1" fmla="*/ 0 h 2286000"/>
              <a:gd name="connsiteX2" fmla="*/ 2560320 w 2560320"/>
              <a:gd name="connsiteY2" fmla="*/ 2286000 h 2286000"/>
              <a:gd name="connsiteX3" fmla="*/ 0 w 2560320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20" h="2286000">
                <a:moveTo>
                  <a:pt x="0" y="0"/>
                </a:moveTo>
                <a:lnTo>
                  <a:pt x="2560320" y="0"/>
                </a:lnTo>
                <a:lnTo>
                  <a:pt x="2560320" y="2286000"/>
                </a:lnTo>
                <a:lnTo>
                  <a:pt x="0" y="2286000"/>
                </a:lnTo>
                <a:close/>
              </a:path>
            </a:pathLst>
          </a:custGeom>
          <a:noFill/>
          <a:ln w="9144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pPr defTabSz="761970"/>
            <a:endParaRPr lang="ko-KR" altLang="en-US" sz="750">
              <a:solidFill>
                <a:prstClr val="black">
                  <a:lumMod val="85000"/>
                  <a:lumOff val="15000"/>
                </a:prst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8698D9-150C-05E7-E4FE-A7784A765173}"/>
              </a:ext>
            </a:extLst>
          </p:cNvPr>
          <p:cNvSpPr txBox="1"/>
          <p:nvPr/>
        </p:nvSpPr>
        <p:spPr>
          <a:xfrm>
            <a:off x="9471660" y="440627"/>
            <a:ext cx="120097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61970"/>
            <a:r>
              <a:rPr lang="ko-KR" altLang="en-US" sz="1333" b="1">
                <a:ln/>
                <a:solidFill>
                  <a:srgbClr val="00206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실행</a:t>
            </a:r>
            <a:r>
              <a:rPr lang="ko-KR" altLang="en-US" sz="1333" b="1">
                <a:ln/>
                <a:solidFill>
                  <a:srgbClr val="00206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&amp; </a:t>
            </a:r>
            <a:r>
              <a:rPr lang="ko-KR" altLang="en-US" sz="1333" b="1">
                <a:ln/>
                <a:solidFill>
                  <a:srgbClr val="00206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테스트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10277D-27A9-77A6-F04F-892C985CCE5A}"/>
              </a:ext>
            </a:extLst>
          </p:cNvPr>
          <p:cNvSpPr txBox="1"/>
          <p:nvPr/>
        </p:nvSpPr>
        <p:spPr>
          <a:xfrm>
            <a:off x="8839200" y="635425"/>
            <a:ext cx="2528256" cy="233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61970"/>
            <a:r>
              <a:rPr lang="ko-KR" altLang="en-US" sz="917" b="1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맑은 고딕"/>
                <a:rtl val="0"/>
              </a:rPr>
              <a:t>실행을</a:t>
            </a:r>
            <a:r>
              <a:rPr lang="ko-KR" altLang="en-US" sz="917" b="1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="1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위해</a:t>
            </a:r>
            <a:r>
              <a:rPr lang="ko-KR" altLang="en-US" sz="917" b="1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="1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구체적으로</a:t>
            </a:r>
            <a:r>
              <a:rPr lang="ko-KR" altLang="en-US" sz="917" b="1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="1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취할</a:t>
            </a:r>
            <a:r>
              <a:rPr lang="ko-KR" altLang="en-US" sz="917" b="1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="1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행동은</a:t>
            </a:r>
            <a:r>
              <a:rPr lang="ko-KR" altLang="en-US" sz="917" b="1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="1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무엇인가</a:t>
            </a:r>
            <a:r>
              <a:rPr lang="ko-KR" altLang="en-US" sz="917" b="1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982C8A-4A37-BB0E-57B1-6A01883C3721}"/>
              </a:ext>
            </a:extLst>
          </p:cNvPr>
          <p:cNvSpPr txBox="1"/>
          <p:nvPr/>
        </p:nvSpPr>
        <p:spPr>
          <a:xfrm>
            <a:off x="8915401" y="853067"/>
            <a:ext cx="827471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="1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917" b="1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단계적</a:t>
            </a:r>
            <a:r>
              <a:rPr lang="ko-KR" altLang="en-US" sz="917" b="1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="1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오픈</a:t>
            </a:r>
            <a:r>
              <a:rPr lang="ko-KR" altLang="en-US" sz="917" b="1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="1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전략</a:t>
            </a:r>
            <a:r>
              <a:rPr lang="ko-KR" altLang="en-US" sz="917" b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D90721-9AF2-E12F-3B1B-B6FBC5DC06D8}"/>
              </a:ext>
            </a:extLst>
          </p:cNvPr>
          <p:cNvSpPr txBox="1"/>
          <p:nvPr/>
        </p:nvSpPr>
        <p:spPr>
          <a:xfrm>
            <a:off x="9067800" y="953651"/>
            <a:ext cx="1396536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1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단계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: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브런치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식당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(1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층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)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우선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오픈</a:t>
            </a:r>
            <a:r>
              <a:rPr lang="ko-KR" altLang="en-US" sz="917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112951-71A6-9FCA-CEC5-22E7ACD47DD8}"/>
              </a:ext>
            </a:extLst>
          </p:cNvPr>
          <p:cNvSpPr txBox="1"/>
          <p:nvPr/>
        </p:nvSpPr>
        <p:spPr>
          <a:xfrm>
            <a:off x="9067800" y="1054235"/>
            <a:ext cx="1443024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2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단계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: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샤브샤브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뷔페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(2~3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층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)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오픈</a:t>
            </a:r>
            <a:r>
              <a:rPr lang="ko-KR" altLang="en-US" sz="91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91C9D1-18C8-C9F1-1FA8-8E5C22684E37}"/>
              </a:ext>
            </a:extLst>
          </p:cNvPr>
          <p:cNvSpPr txBox="1"/>
          <p:nvPr/>
        </p:nvSpPr>
        <p:spPr>
          <a:xfrm>
            <a:off x="9067800" y="1154819"/>
            <a:ext cx="1510350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3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단계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: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고급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중식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레스토랑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(4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층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)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오픈</a:t>
            </a:r>
            <a:r>
              <a:rPr lang="ko-KR" altLang="en-US" sz="91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34A9C9-D521-2F79-3900-C151D50BF7A6}"/>
              </a:ext>
            </a:extLst>
          </p:cNvPr>
          <p:cNvSpPr txBox="1"/>
          <p:nvPr/>
        </p:nvSpPr>
        <p:spPr>
          <a:xfrm>
            <a:off x="8915400" y="1288931"/>
            <a:ext cx="920445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="1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917" b="1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초기</a:t>
            </a:r>
            <a:r>
              <a:rPr lang="ko-KR" altLang="en-US" sz="917" b="1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="1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시장</a:t>
            </a:r>
            <a:r>
              <a:rPr lang="ko-KR" altLang="en-US" sz="917" b="1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="1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접근</a:t>
            </a:r>
            <a:r>
              <a:rPr lang="ko-KR" altLang="en-US" sz="917" b="1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="1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전략</a:t>
            </a:r>
            <a:r>
              <a:rPr lang="ko-KR" altLang="en-US" sz="917" b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590C2-5266-E716-3768-886C045D60C3}"/>
              </a:ext>
            </a:extLst>
          </p:cNvPr>
          <p:cNvSpPr txBox="1"/>
          <p:nvPr/>
        </p:nvSpPr>
        <p:spPr>
          <a:xfrm>
            <a:off x="9067800" y="1389515"/>
            <a:ext cx="1358064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SNS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티저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마케팅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및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기대감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형성</a:t>
            </a:r>
            <a:r>
              <a:rPr lang="ko-KR" altLang="en-US" sz="91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A68518-E951-A608-F014-8CF1146C2CBC}"/>
              </a:ext>
            </a:extLst>
          </p:cNvPr>
          <p:cNvSpPr txBox="1"/>
          <p:nvPr/>
        </p:nvSpPr>
        <p:spPr>
          <a:xfrm>
            <a:off x="9067801" y="1490099"/>
            <a:ext cx="1298753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지역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미디어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·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인플루언서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시식회</a:t>
            </a:r>
            <a:r>
              <a:rPr lang="ko-KR" altLang="en-US" sz="91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7F36AE-3A55-5368-04F6-2A6CE805362A}"/>
              </a:ext>
            </a:extLst>
          </p:cNvPr>
          <p:cNvSpPr txBox="1"/>
          <p:nvPr/>
        </p:nvSpPr>
        <p:spPr>
          <a:xfrm>
            <a:off x="9067800" y="1590683"/>
            <a:ext cx="1353256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여행사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/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호텔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대상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B2B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프로모션</a:t>
            </a:r>
            <a:r>
              <a:rPr lang="ko-KR" altLang="en-US" sz="91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EBFC51-4037-FD18-1BF1-CBCFF67B8E4D}"/>
              </a:ext>
            </a:extLst>
          </p:cNvPr>
          <p:cNvSpPr txBox="1"/>
          <p:nvPr/>
        </p:nvSpPr>
        <p:spPr>
          <a:xfrm>
            <a:off x="8915400" y="1724795"/>
            <a:ext cx="755335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="1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917" b="1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자원</a:t>
            </a:r>
            <a:r>
              <a:rPr lang="ko-KR" altLang="en-US" sz="917" b="1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·</a:t>
            </a:r>
            <a:r>
              <a:rPr lang="ko-KR" altLang="en-US" sz="917" b="1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역량</a:t>
            </a:r>
            <a:r>
              <a:rPr lang="ko-KR" altLang="en-US" sz="917" b="1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="1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확보</a:t>
            </a:r>
            <a:r>
              <a:rPr lang="ko-KR" altLang="en-US" sz="917" b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779B11-1415-F793-57C6-33340CD5DFB2}"/>
              </a:ext>
            </a:extLst>
          </p:cNvPr>
          <p:cNvSpPr txBox="1"/>
          <p:nvPr/>
        </p:nvSpPr>
        <p:spPr>
          <a:xfrm>
            <a:off x="9067800" y="1825378"/>
            <a:ext cx="1410964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핵심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인력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채용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·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교육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프로그램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운영</a:t>
            </a:r>
            <a:r>
              <a:rPr lang="ko-KR" altLang="en-US" sz="91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B4787A-1D26-02CE-72B4-B9B578BF0D51}"/>
              </a:ext>
            </a:extLst>
          </p:cNvPr>
          <p:cNvSpPr txBox="1"/>
          <p:nvPr/>
        </p:nvSpPr>
        <p:spPr>
          <a:xfrm>
            <a:off x="9067800" y="1925963"/>
            <a:ext cx="1484702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식자재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공급망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구축</a:t>
            </a:r>
            <a:r>
              <a:rPr lang="ko-KR" altLang="en-US" sz="917" baseline="80000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·</a:t>
            </a:r>
            <a:r>
              <a:rPr lang="ko-KR" altLang="en-US" sz="917" baseline="73333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품질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관리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시스템</a:t>
            </a:r>
            <a:r>
              <a:rPr lang="ko-KR" altLang="en-US" sz="917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BE0D9D-CE28-35B8-F4CA-1A42F071AC32}"/>
              </a:ext>
            </a:extLst>
          </p:cNvPr>
          <p:cNvSpPr txBox="1"/>
          <p:nvPr/>
        </p:nvSpPr>
        <p:spPr>
          <a:xfrm>
            <a:off x="9067800" y="2026547"/>
            <a:ext cx="1242648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IT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인프라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·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서비스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시스템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구축</a:t>
            </a:r>
            <a:r>
              <a:rPr lang="ko-KR" altLang="en-US" sz="91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56D5EC-67CE-9DE5-80D4-57D0893749A3}"/>
              </a:ext>
            </a:extLst>
          </p:cNvPr>
          <p:cNvSpPr txBox="1"/>
          <p:nvPr/>
        </p:nvSpPr>
        <p:spPr>
          <a:xfrm>
            <a:off x="8915400" y="2160659"/>
            <a:ext cx="974947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="1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917" b="1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얼리어댑터</a:t>
            </a:r>
            <a:r>
              <a:rPr lang="ko-KR" altLang="en-US" sz="917" b="1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="1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접촉</a:t>
            </a:r>
            <a:r>
              <a:rPr lang="ko-KR" altLang="en-US" sz="917" b="1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="1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전략</a:t>
            </a:r>
            <a:r>
              <a:rPr lang="ko-KR" altLang="en-US" sz="917" b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4AC2E8-3A95-24F0-C040-0CB1B12681B3}"/>
              </a:ext>
            </a:extLst>
          </p:cNvPr>
          <p:cNvSpPr txBox="1"/>
          <p:nvPr/>
        </p:nvSpPr>
        <p:spPr>
          <a:xfrm>
            <a:off x="9067800" y="2261243"/>
            <a:ext cx="1242648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지역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타겟층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멤버십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사전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모집</a:t>
            </a:r>
            <a:r>
              <a:rPr lang="ko-KR" altLang="en-US" sz="91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1447C8-7C99-D4C3-6E8F-1EC7FE00EA6C}"/>
              </a:ext>
            </a:extLst>
          </p:cNvPr>
          <p:cNvSpPr txBox="1"/>
          <p:nvPr/>
        </p:nvSpPr>
        <p:spPr>
          <a:xfrm>
            <a:off x="9067800" y="2361827"/>
            <a:ext cx="1149674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관광업계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관계자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초청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행사</a:t>
            </a:r>
            <a:r>
              <a:rPr lang="ko-KR" altLang="en-US" sz="91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940C98-95DE-F689-6356-7811590378C0}"/>
              </a:ext>
            </a:extLst>
          </p:cNvPr>
          <p:cNvSpPr txBox="1"/>
          <p:nvPr/>
        </p:nvSpPr>
        <p:spPr>
          <a:xfrm>
            <a:off x="9067800" y="2462411"/>
            <a:ext cx="1225015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외식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인플루언서</a:t>
            </a:r>
            <a:r>
              <a:rPr lang="ko-KR" altLang="en-US" sz="917" baseline="80000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·</a:t>
            </a:r>
            <a:r>
              <a:rPr lang="ko-KR" altLang="en-US" sz="917" baseline="73333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블로거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초청</a:t>
            </a:r>
            <a:r>
              <a:rPr lang="ko-KR" altLang="en-US" sz="917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A25574-3BB8-EB3C-279B-7E83361FCFB5}"/>
              </a:ext>
            </a:extLst>
          </p:cNvPr>
          <p:cNvSpPr txBox="1"/>
          <p:nvPr/>
        </p:nvSpPr>
        <p:spPr>
          <a:xfrm>
            <a:off x="10553700" y="865592"/>
            <a:ext cx="630301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="1" baseline="106667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MVP </a:t>
            </a:r>
            <a:r>
              <a:rPr lang="ko-KR" altLang="en-US" sz="917" b="1" baseline="97778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구성</a:t>
            </a:r>
            <a:r>
              <a:rPr lang="ko-KR" altLang="en-US" sz="917" b="1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C3F954-3155-664A-D28D-FD259F2BBA62}"/>
              </a:ext>
            </a:extLst>
          </p:cNvPr>
          <p:cNvSpPr txBox="1"/>
          <p:nvPr/>
        </p:nvSpPr>
        <p:spPr>
          <a:xfrm>
            <a:off x="10597102" y="947838"/>
            <a:ext cx="1095172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핵심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메뉴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중심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초기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운영</a:t>
            </a:r>
            <a:r>
              <a:rPr lang="ko-KR" altLang="en-US" sz="917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CFE217-EF84-3E70-E6DF-285C6FF97F1F}"/>
              </a:ext>
            </a:extLst>
          </p:cNvPr>
          <p:cNvSpPr txBox="1"/>
          <p:nvPr/>
        </p:nvSpPr>
        <p:spPr>
          <a:xfrm>
            <a:off x="10592607" y="1037341"/>
            <a:ext cx="1168910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필수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기능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중심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시스템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구축</a:t>
            </a:r>
            <a:r>
              <a:rPr lang="ko-KR" altLang="en-US" sz="91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77B161-D47F-1050-1AE7-8EE61FC25C2F}"/>
              </a:ext>
            </a:extLst>
          </p:cNvPr>
          <p:cNvSpPr txBox="1"/>
          <p:nvPr/>
        </p:nvSpPr>
        <p:spPr>
          <a:xfrm>
            <a:off x="1802916" y="4400818"/>
            <a:ext cx="1192955" cy="17780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33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833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피드백</a:t>
            </a:r>
            <a:r>
              <a:rPr lang="ko-KR" altLang="en-US" sz="833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기반</a:t>
            </a:r>
            <a:r>
              <a:rPr lang="ko-KR" altLang="en-US" sz="833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aseline="73333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메뉴</a:t>
            </a:r>
            <a:r>
              <a:rPr lang="ko-KR" altLang="en-US" sz="833" baseline="80000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·</a:t>
            </a:r>
            <a:r>
              <a:rPr lang="ko-KR" altLang="en-US" sz="833" baseline="73333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서비스</a:t>
            </a:r>
            <a:r>
              <a:rPr lang="ko-KR" altLang="en-US" sz="833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최적화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4D4E62-C8FB-65D6-FED0-90CE9E8C1FAD}"/>
              </a:ext>
            </a:extLst>
          </p:cNvPr>
          <p:cNvSpPr txBox="1"/>
          <p:nvPr/>
        </p:nvSpPr>
        <p:spPr>
          <a:xfrm>
            <a:off x="2267148" y="4539545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61970"/>
            <a:r>
              <a:rPr lang="ko-KR" altLang="en-US" sz="1000" b="1" dirty="0">
                <a:ln/>
                <a:solidFill>
                  <a:srgbClr val="00206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사명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2AA2600-F55E-1BD4-7DBC-3E9AAF3DF419}"/>
              </a:ext>
            </a:extLst>
          </p:cNvPr>
          <p:cNvSpPr txBox="1"/>
          <p:nvPr/>
        </p:nvSpPr>
        <p:spPr>
          <a:xfrm>
            <a:off x="1564008" y="4454874"/>
            <a:ext cx="1762021" cy="220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61970"/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맑은 고딕"/>
                <a:rtl val="0"/>
              </a:rPr>
              <a:t>고객에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대한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나의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약속은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무엇인가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D9FA72-DA78-D8D7-E7FB-EE2970B5C37C}"/>
              </a:ext>
            </a:extLst>
          </p:cNvPr>
          <p:cNvSpPr txBox="1"/>
          <p:nvPr/>
        </p:nvSpPr>
        <p:spPr>
          <a:xfrm>
            <a:off x="1771827" y="2753578"/>
            <a:ext cx="1527982" cy="32759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“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부산의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맛과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문화를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오감으로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경험하는</a:t>
            </a:r>
            <a:endParaRPr lang="en-US" altLang="ko-KR" sz="917" baseline="73333" dirty="0">
              <a:ln/>
              <a:solidFill>
                <a:prstClr val="black">
                  <a:lumMod val="85000"/>
                  <a:lumOff val="15000"/>
                </a:prst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Arial"/>
              <a:sym typeface="맑은 고딕"/>
              <a:rtl val="0"/>
            </a:endParaRPr>
          </a:p>
          <a:p>
            <a:pPr defTabSz="761970"/>
            <a:r>
              <a:rPr lang="en-US" altLang="ko-KR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  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프리미엄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다이닝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공간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”</a:t>
            </a:r>
            <a:r>
              <a:rPr lang="ko-KR" altLang="en-US" sz="917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093D07-A950-C5C1-9531-77F6736523F5}"/>
              </a:ext>
            </a:extLst>
          </p:cNvPr>
          <p:cNvSpPr txBox="1"/>
          <p:nvPr/>
        </p:nvSpPr>
        <p:spPr>
          <a:xfrm>
            <a:off x="1889627" y="2964441"/>
            <a:ext cx="1475084" cy="22698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최고의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품질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식재료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&amp; </a:t>
            </a:r>
            <a:r>
              <a:rPr lang="ko-KR" altLang="en-US" sz="875" baseline="73333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정성어린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조리법</a:t>
            </a:r>
            <a:r>
              <a:rPr lang="ko-KR" altLang="en-US" sz="875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05A745-E0C4-9657-D900-3635708C5E23}"/>
              </a:ext>
            </a:extLst>
          </p:cNvPr>
          <p:cNvSpPr txBox="1"/>
          <p:nvPr/>
        </p:nvSpPr>
        <p:spPr>
          <a:xfrm>
            <a:off x="1880133" y="3076952"/>
            <a:ext cx="1406154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부산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/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한국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고유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식문화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스토리텔링</a:t>
            </a:r>
            <a:r>
              <a:rPr lang="ko-KR" altLang="en-US" sz="917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A112A9-7D0E-A76F-6560-5397531BD19F}"/>
              </a:ext>
            </a:extLst>
          </p:cNvPr>
          <p:cNvSpPr txBox="1"/>
          <p:nvPr/>
        </p:nvSpPr>
        <p:spPr>
          <a:xfrm>
            <a:off x="1907396" y="3178383"/>
            <a:ext cx="1225015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차별화된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공간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&amp;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서비스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경험</a:t>
            </a:r>
            <a:r>
              <a:rPr lang="ko-KR" altLang="en-US" sz="917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D9380A-B3BC-4872-C605-10CA7FA341FA}"/>
              </a:ext>
            </a:extLst>
          </p:cNvPr>
          <p:cNvSpPr txBox="1"/>
          <p:nvPr/>
        </p:nvSpPr>
        <p:spPr>
          <a:xfrm>
            <a:off x="1869859" y="3313567"/>
            <a:ext cx="585417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917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고객</a:t>
            </a:r>
            <a:r>
              <a:rPr lang="ko-KR" altLang="en-US" sz="917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약속</a:t>
            </a:r>
            <a:r>
              <a:rPr lang="ko-KR" altLang="en-US" sz="91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9ED5CE-3B8C-E0B7-A5A1-514960BF42CB}"/>
              </a:ext>
            </a:extLst>
          </p:cNvPr>
          <p:cNvSpPr txBox="1"/>
          <p:nvPr/>
        </p:nvSpPr>
        <p:spPr>
          <a:xfrm>
            <a:off x="1851593" y="3387204"/>
            <a:ext cx="1529586" cy="22698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외국인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: 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언어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장벽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없는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특별한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한식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경험</a:t>
            </a:r>
            <a:r>
              <a:rPr lang="ko-KR" altLang="en-US" sz="875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B48CF3-35AF-AF67-D155-34E94EA068C2}"/>
              </a:ext>
            </a:extLst>
          </p:cNvPr>
          <p:cNvSpPr txBox="1"/>
          <p:nvPr/>
        </p:nvSpPr>
        <p:spPr>
          <a:xfrm>
            <a:off x="1911450" y="3470321"/>
            <a:ext cx="1489510" cy="22698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국내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관광객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: </a:t>
            </a:r>
            <a:r>
              <a:rPr lang="ko-KR" altLang="en-US" sz="875" baseline="73333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전통</a:t>
            </a:r>
            <a:r>
              <a:rPr lang="ko-KR" altLang="en-US" sz="875" baseline="80000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+</a:t>
            </a:r>
            <a:r>
              <a:rPr lang="ko-KR" altLang="en-US" sz="875" baseline="73333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현대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감각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미식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체험</a:t>
            </a:r>
            <a:r>
              <a:rPr lang="ko-KR" altLang="en-US" sz="875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E944FE-8996-6474-8711-AA4D99D68949}"/>
              </a:ext>
            </a:extLst>
          </p:cNvPr>
          <p:cNvSpPr txBox="1"/>
          <p:nvPr/>
        </p:nvSpPr>
        <p:spPr>
          <a:xfrm>
            <a:off x="1912858" y="3573100"/>
            <a:ext cx="1524776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지역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주민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: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일상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속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프리미엄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외식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경험</a:t>
            </a:r>
            <a:r>
              <a:rPr lang="ko-KR" altLang="en-US" sz="917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CAD4C09-7B7F-90E2-1025-E5A3F2A6C368}"/>
              </a:ext>
            </a:extLst>
          </p:cNvPr>
          <p:cNvSpPr txBox="1"/>
          <p:nvPr/>
        </p:nvSpPr>
        <p:spPr>
          <a:xfrm>
            <a:off x="1802915" y="3738582"/>
            <a:ext cx="585417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106667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917" baseline="97778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핵심</a:t>
            </a:r>
            <a:r>
              <a:rPr lang="ko-KR" altLang="en-US" sz="917" baseline="106667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97778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가치</a:t>
            </a:r>
            <a:r>
              <a:rPr lang="ko-KR" altLang="en-US" sz="917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111A0E-8CAB-9C6A-FB4F-BEEB4C887EC8}"/>
              </a:ext>
            </a:extLst>
          </p:cNvPr>
          <p:cNvSpPr txBox="1"/>
          <p:nvPr/>
        </p:nvSpPr>
        <p:spPr>
          <a:xfrm>
            <a:off x="1839572" y="3830083"/>
            <a:ext cx="1340432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진정성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: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본질을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담은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메뉴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&amp;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경험</a:t>
            </a:r>
            <a:r>
              <a:rPr lang="ko-KR" altLang="en-US" sz="91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F6154F-237C-6C57-5E76-079360245930}"/>
              </a:ext>
            </a:extLst>
          </p:cNvPr>
          <p:cNvSpPr txBox="1"/>
          <p:nvPr/>
        </p:nvSpPr>
        <p:spPr>
          <a:xfrm>
            <a:off x="1839573" y="3939750"/>
            <a:ext cx="1173719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품질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: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최상급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재료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&amp;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조리법</a:t>
            </a:r>
            <a:r>
              <a:rPr lang="ko-KR" altLang="en-US" sz="917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7DA2596-84C8-0BA9-5577-722E34895391}"/>
              </a:ext>
            </a:extLst>
          </p:cNvPr>
          <p:cNvSpPr txBox="1"/>
          <p:nvPr/>
        </p:nvSpPr>
        <p:spPr>
          <a:xfrm>
            <a:off x="1839573" y="4040697"/>
            <a:ext cx="995785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혁신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: </a:t>
            </a:r>
            <a:r>
              <a:rPr lang="ko-KR" altLang="en-US" sz="917" baseline="73333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전통</a:t>
            </a:r>
            <a:r>
              <a:rPr lang="ko-KR" altLang="en-US" sz="917" baseline="73333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Segoe UI Symbol"/>
                <a:rtl val="0"/>
              </a:rPr>
              <a:t>✕</a:t>
            </a:r>
            <a:r>
              <a:rPr lang="ko-KR" altLang="en-US" sz="917" baseline="73333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현대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조화</a:t>
            </a:r>
            <a:r>
              <a:rPr lang="ko-KR" altLang="en-US" sz="917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E2A35CA-B048-AFAB-4950-C8F1ADF146CD}"/>
              </a:ext>
            </a:extLst>
          </p:cNvPr>
          <p:cNvSpPr txBox="1"/>
          <p:nvPr/>
        </p:nvSpPr>
        <p:spPr>
          <a:xfrm>
            <a:off x="1840526" y="4244590"/>
            <a:ext cx="1266693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917" baseline="73333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맞춤화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: </a:t>
            </a:r>
            <a:r>
              <a:rPr lang="ko-KR" altLang="en-US" sz="917" baseline="73333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니즈</a:t>
            </a:r>
            <a:r>
              <a:rPr lang="ko-KR" altLang="en-US" sz="917" baseline="80000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·</a:t>
            </a:r>
            <a:r>
              <a:rPr lang="ko-KR" altLang="en-US" sz="917" baseline="73333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취향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반영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서비스</a:t>
            </a:r>
            <a:r>
              <a:rPr lang="ko-KR" altLang="en-US" sz="917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94C808-189B-E1E1-BC99-8B833699F91F}"/>
              </a:ext>
            </a:extLst>
          </p:cNvPr>
          <p:cNvSpPr txBox="1"/>
          <p:nvPr/>
        </p:nvSpPr>
        <p:spPr>
          <a:xfrm>
            <a:off x="1840526" y="4180139"/>
            <a:ext cx="1292341" cy="18646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지속가능성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: </a:t>
            </a:r>
            <a:r>
              <a:rPr lang="ko-KR" altLang="en-US" sz="917" baseline="73333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지역사회</a:t>
            </a:r>
            <a:r>
              <a:rPr lang="ko-KR" altLang="en-US" sz="917" baseline="80000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·</a:t>
            </a:r>
            <a:r>
              <a:rPr lang="ko-KR" altLang="en-US" sz="917" baseline="73333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환경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고려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1E7B34A-5178-A259-F573-066777C60ED2}"/>
              </a:ext>
            </a:extLst>
          </p:cNvPr>
          <p:cNvSpPr txBox="1"/>
          <p:nvPr/>
        </p:nvSpPr>
        <p:spPr>
          <a:xfrm>
            <a:off x="10936660" y="6461461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61970"/>
            <a:r>
              <a:rPr lang="ko-KR" altLang="en-US" sz="1000" b="1" dirty="0">
                <a:ln/>
                <a:solidFill>
                  <a:srgbClr val="00206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학습</a:t>
            </a:r>
            <a:r>
              <a:rPr lang="ko-KR" altLang="en-US" sz="1000" b="1" dirty="0">
                <a:ln/>
                <a:solidFill>
                  <a:srgbClr val="00206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&amp; </a:t>
            </a:r>
            <a:r>
              <a:rPr lang="ko-KR" altLang="en-US" sz="1000" b="1" dirty="0" err="1">
                <a:ln/>
                <a:solidFill>
                  <a:srgbClr val="00206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피봇</a:t>
            </a:r>
            <a:endParaRPr lang="ko-KR" altLang="en-US" sz="1000" b="1" dirty="0">
              <a:ln/>
              <a:solidFill>
                <a:srgbClr val="00206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Arial"/>
              <a:sym typeface="맑은 고딕"/>
              <a:rtl val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95D298F-11B7-08E2-F5F4-2B1D246D9971}"/>
              </a:ext>
            </a:extLst>
          </p:cNvPr>
          <p:cNvSpPr txBox="1"/>
          <p:nvPr/>
        </p:nvSpPr>
        <p:spPr>
          <a:xfrm>
            <a:off x="8839200" y="4870402"/>
            <a:ext cx="2545890" cy="220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61970"/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맑은 고딕"/>
                <a:rtl val="0"/>
              </a:rPr>
              <a:t>실행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시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가설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확인을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위해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측정할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지표들은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무엇인가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?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3D940E-E00C-2F28-02CB-4926DF59B221}"/>
              </a:ext>
            </a:extLst>
          </p:cNvPr>
          <p:cNvSpPr txBox="1"/>
          <p:nvPr/>
        </p:nvSpPr>
        <p:spPr>
          <a:xfrm>
            <a:off x="8919409" y="5070440"/>
            <a:ext cx="813043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="1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1000" b="1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핵심</a:t>
            </a:r>
            <a:r>
              <a:rPr lang="ko-KR" altLang="en-US" sz="1000" b="1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="1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측정</a:t>
            </a:r>
            <a:r>
              <a:rPr lang="ko-KR" altLang="en-US" sz="1000" b="1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="1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지표</a:t>
            </a:r>
            <a:r>
              <a:rPr lang="ko-KR" altLang="en-US" sz="1000" b="1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D6C076-5E1B-D59F-BCAF-BC250FCACD40}"/>
              </a:ext>
            </a:extLst>
          </p:cNvPr>
          <p:cNvSpPr txBox="1"/>
          <p:nvPr/>
        </p:nvSpPr>
        <p:spPr>
          <a:xfrm>
            <a:off x="9028527" y="5205100"/>
            <a:ext cx="1678665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재무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: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매출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,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객단가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,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회전율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,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손익분기점</a:t>
            </a:r>
            <a:r>
              <a:rPr lang="ko-KR" altLang="en-US" sz="1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54C6BA-B1A8-E325-F85E-6E4805984D37}"/>
              </a:ext>
            </a:extLst>
          </p:cNvPr>
          <p:cNvSpPr txBox="1"/>
          <p:nvPr/>
        </p:nvSpPr>
        <p:spPr>
          <a:xfrm>
            <a:off x="9028527" y="5334691"/>
            <a:ext cx="1577676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고객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: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재방문율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,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만족도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,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국적별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비율</a:t>
            </a:r>
            <a:r>
              <a:rPr lang="ko-KR" altLang="en-US" sz="1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5E6C00-B8B7-98C6-F25D-B1669FCEC5FC}"/>
              </a:ext>
            </a:extLst>
          </p:cNvPr>
          <p:cNvSpPr txBox="1"/>
          <p:nvPr/>
        </p:nvSpPr>
        <p:spPr>
          <a:xfrm>
            <a:off x="9036427" y="5473818"/>
            <a:ext cx="1577676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운영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: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원가율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,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인건비율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,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공간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활용률</a:t>
            </a:r>
            <a:r>
              <a:rPr lang="ko-KR" altLang="en-US" sz="1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69FC37-428C-0591-C7DC-86C682BA68CF}"/>
              </a:ext>
            </a:extLst>
          </p:cNvPr>
          <p:cNvSpPr txBox="1"/>
          <p:nvPr/>
        </p:nvSpPr>
        <p:spPr>
          <a:xfrm>
            <a:off x="9031911" y="5614122"/>
            <a:ext cx="1619354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마케팅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: SNS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반응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,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리뷰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점수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, </a:t>
            </a:r>
            <a:r>
              <a:rPr lang="ko-KR" altLang="en-US" sz="1000" baseline="73333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추천율</a:t>
            </a:r>
            <a:r>
              <a:rPr lang="ko-KR" altLang="en-US" sz="1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FEDE0A-D8A3-54BA-4F66-99111FF0C916}"/>
              </a:ext>
            </a:extLst>
          </p:cNvPr>
          <p:cNvSpPr txBox="1"/>
          <p:nvPr/>
        </p:nvSpPr>
        <p:spPr>
          <a:xfrm>
            <a:off x="9028527" y="5867204"/>
            <a:ext cx="1845377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브런치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: MZ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유입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&amp; SNS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확산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→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대기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고객</a:t>
            </a:r>
            <a:r>
              <a:rPr lang="ko-KR" altLang="en-US" sz="1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F16E36-FF6C-914B-709B-FBB461070803}"/>
              </a:ext>
            </a:extLst>
          </p:cNvPr>
          <p:cNvSpPr txBox="1"/>
          <p:nvPr/>
        </p:nvSpPr>
        <p:spPr>
          <a:xfrm>
            <a:off x="9023049" y="5996302"/>
            <a:ext cx="1535998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샤브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: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평일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저녁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/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주말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점유율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80%</a:t>
            </a:r>
            <a:r>
              <a:rPr lang="ko-KR" altLang="en-US" sz="1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381818-B3C3-AFFF-32FA-159C04B7F4F7}"/>
              </a:ext>
            </a:extLst>
          </p:cNvPr>
          <p:cNvSpPr txBox="1"/>
          <p:nvPr/>
        </p:nvSpPr>
        <p:spPr>
          <a:xfrm>
            <a:off x="9028527" y="6107599"/>
            <a:ext cx="1388522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중식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: </a:t>
            </a:r>
            <a:r>
              <a:rPr lang="ko-KR" altLang="en-US" sz="1000" baseline="73333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프라이빗룸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예약률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70%</a:t>
            </a:r>
            <a:r>
              <a:rPr lang="ko-KR" altLang="en-US" sz="1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99AAB3B-B985-521C-6BBF-EFD43091672B}"/>
              </a:ext>
            </a:extLst>
          </p:cNvPr>
          <p:cNvSpPr txBox="1"/>
          <p:nvPr/>
        </p:nvSpPr>
        <p:spPr>
          <a:xfrm>
            <a:off x="8851299" y="6270944"/>
            <a:ext cx="873957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="1" baseline="106667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1000" b="1" baseline="97778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시나리오별</a:t>
            </a:r>
            <a:r>
              <a:rPr lang="ko-KR" altLang="en-US" sz="1000" b="1" baseline="106667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="1" baseline="97778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대응</a:t>
            </a:r>
            <a:r>
              <a:rPr lang="ko-KR" altLang="en-US" sz="1000" b="1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15B58E5-08DB-2096-FB5E-9C3F7AE89708}"/>
              </a:ext>
            </a:extLst>
          </p:cNvPr>
          <p:cNvSpPr txBox="1"/>
          <p:nvPr/>
        </p:nvSpPr>
        <p:spPr>
          <a:xfrm>
            <a:off x="9008487" y="6362721"/>
            <a:ext cx="1654620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Best: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인력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확보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,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품질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유지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,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투자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검토</a:t>
            </a:r>
            <a:r>
              <a:rPr lang="ko-KR" altLang="en-US" sz="1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033C632-5480-A4AF-F73E-2FB88A6BFC04}"/>
              </a:ext>
            </a:extLst>
          </p:cNvPr>
          <p:cNvSpPr txBox="1"/>
          <p:nvPr/>
        </p:nvSpPr>
        <p:spPr>
          <a:xfrm>
            <a:off x="9008487" y="6463304"/>
            <a:ext cx="1282723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Base: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안정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운영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,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단계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확장</a:t>
            </a:r>
            <a:r>
              <a:rPr lang="ko-KR" altLang="en-US" sz="1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8FACD4E-3A63-42A2-80A8-A3417EB93EAD}"/>
              </a:ext>
            </a:extLst>
          </p:cNvPr>
          <p:cNvSpPr txBox="1"/>
          <p:nvPr/>
        </p:nvSpPr>
        <p:spPr>
          <a:xfrm>
            <a:off x="9008487" y="6563889"/>
            <a:ext cx="1882247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Worst: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비용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최적화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,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채널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다변화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,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메뉴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조정</a:t>
            </a:r>
            <a:r>
              <a:rPr lang="ko-KR" altLang="en-US" sz="1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7AB11F-9360-C71E-8113-A096C8384695}"/>
              </a:ext>
            </a:extLst>
          </p:cNvPr>
          <p:cNvSpPr txBox="1"/>
          <p:nvPr/>
        </p:nvSpPr>
        <p:spPr>
          <a:xfrm>
            <a:off x="10561288" y="5121383"/>
            <a:ext cx="628698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="1" baseline="106667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1000" b="1" baseline="97778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피봇</a:t>
            </a:r>
            <a:r>
              <a:rPr lang="ko-KR" altLang="en-US" sz="1000" b="1" baseline="106667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="1" baseline="97778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기준</a:t>
            </a:r>
            <a:r>
              <a:rPr lang="ko-KR" altLang="en-US" sz="1000" b="1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2CC0D65-5DAF-FD54-3F6F-B69C57C6BE9C}"/>
              </a:ext>
            </a:extLst>
          </p:cNvPr>
          <p:cNvSpPr txBox="1"/>
          <p:nvPr/>
        </p:nvSpPr>
        <p:spPr>
          <a:xfrm>
            <a:off x="10556189" y="5216019"/>
            <a:ext cx="1316386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3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개월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매출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미달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시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전면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재검토</a:t>
            </a:r>
            <a:r>
              <a:rPr lang="ko-KR" altLang="en-US" sz="91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722488-801A-ED4B-C4B5-3F3AE6228C5B}"/>
              </a:ext>
            </a:extLst>
          </p:cNvPr>
          <p:cNvSpPr txBox="1"/>
          <p:nvPr/>
        </p:nvSpPr>
        <p:spPr>
          <a:xfrm>
            <a:off x="10556189" y="5316603"/>
            <a:ext cx="1374094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수익성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30%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차이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시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공간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재배치</a:t>
            </a:r>
            <a:r>
              <a:rPr lang="ko-KR" altLang="en-US" sz="91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C948B68-C3BA-AF06-6C24-37092C4172A9}"/>
              </a:ext>
            </a:extLst>
          </p:cNvPr>
          <p:cNvSpPr txBox="1"/>
          <p:nvPr/>
        </p:nvSpPr>
        <p:spPr>
          <a:xfrm>
            <a:off x="10556189" y="5464189"/>
            <a:ext cx="973343" cy="18646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피드백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기반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컨셉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조정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2B0C904-1453-D55F-E8B7-002855625465}"/>
              </a:ext>
            </a:extLst>
          </p:cNvPr>
          <p:cNvSpPr txBox="1"/>
          <p:nvPr/>
        </p:nvSpPr>
        <p:spPr>
          <a:xfrm>
            <a:off x="914400" y="455989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61970"/>
            <a:r>
              <a:rPr lang="ko-KR" altLang="en-US" sz="1000" b="1">
                <a:ln/>
                <a:solidFill>
                  <a:srgbClr val="00206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아이디어</a:t>
            </a:r>
            <a:r>
              <a:rPr lang="ko-KR" altLang="en-US" sz="1000" b="1">
                <a:ln/>
                <a:solidFill>
                  <a:srgbClr val="00206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="1">
                <a:ln/>
                <a:solidFill>
                  <a:srgbClr val="00206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발상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98AECF3-8D2A-E31D-7C0E-49E71070772C}"/>
              </a:ext>
            </a:extLst>
          </p:cNvPr>
          <p:cNvSpPr txBox="1"/>
          <p:nvPr/>
        </p:nvSpPr>
        <p:spPr>
          <a:xfrm>
            <a:off x="281939" y="631248"/>
            <a:ext cx="2382218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1970"/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맑은 고딕"/>
                <a:rtl val="0"/>
              </a:rPr>
              <a:t>고객이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가진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문제를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해결할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수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있는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아이디어들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197FCF-0EB2-1E6E-26F2-30E856A6A96F}"/>
              </a:ext>
            </a:extLst>
          </p:cNvPr>
          <p:cNvSpPr txBox="1"/>
          <p:nvPr/>
        </p:nvSpPr>
        <p:spPr>
          <a:xfrm>
            <a:off x="358141" y="836131"/>
            <a:ext cx="1241045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프리미엄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복합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다이닝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허브</a:t>
            </a:r>
            <a:r>
              <a:rPr lang="ko-KR" altLang="en-US" sz="1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FC6C9D-01AF-E6BB-07DF-546D8893EF6A}"/>
              </a:ext>
            </a:extLst>
          </p:cNvPr>
          <p:cNvSpPr txBox="1"/>
          <p:nvPr/>
        </p:nvSpPr>
        <p:spPr>
          <a:xfrm>
            <a:off x="461397" y="975829"/>
            <a:ext cx="1350050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브런치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(1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층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):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트렌디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MZ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공간</a:t>
            </a:r>
            <a:r>
              <a:rPr lang="ko-KR" altLang="en-US" sz="1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916FA1-6040-D3DE-8D4D-22818CBA7198}"/>
              </a:ext>
            </a:extLst>
          </p:cNvPr>
          <p:cNvSpPr txBox="1"/>
          <p:nvPr/>
        </p:nvSpPr>
        <p:spPr>
          <a:xfrm>
            <a:off x="469863" y="1135882"/>
            <a:ext cx="1346844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샤브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(2~3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층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):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한우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·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다양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육수</a:t>
            </a:r>
            <a:r>
              <a:rPr lang="ko-KR" altLang="en-US" sz="1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091B68-B554-3821-D995-425A2E354C9C}"/>
              </a:ext>
            </a:extLst>
          </p:cNvPr>
          <p:cNvSpPr txBox="1"/>
          <p:nvPr/>
        </p:nvSpPr>
        <p:spPr>
          <a:xfrm>
            <a:off x="469863" y="1305459"/>
            <a:ext cx="1481496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중식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(4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층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):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고급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코스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·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프라이빗룸</a:t>
            </a:r>
            <a:r>
              <a:rPr lang="ko-KR" altLang="en-US" sz="1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2449DB-3067-CD4E-3999-3EC352F2ABF3}"/>
              </a:ext>
            </a:extLst>
          </p:cNvPr>
          <p:cNvSpPr txBox="1"/>
          <p:nvPr/>
        </p:nvSpPr>
        <p:spPr>
          <a:xfrm>
            <a:off x="424041" y="1584643"/>
            <a:ext cx="974947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1000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외국인</a:t>
            </a:r>
            <a:r>
              <a:rPr lang="ko-KR" altLang="en-US" sz="1000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특화</a:t>
            </a:r>
            <a:r>
              <a:rPr lang="ko-KR" altLang="en-US" sz="1000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서비스</a:t>
            </a:r>
            <a:r>
              <a:rPr lang="ko-KR" altLang="en-US" sz="1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AE40A3-4769-E078-F359-25A35EA2BDE2}"/>
              </a:ext>
            </a:extLst>
          </p:cNvPr>
          <p:cNvSpPr txBox="1"/>
          <p:nvPr/>
        </p:nvSpPr>
        <p:spPr>
          <a:xfrm>
            <a:off x="576441" y="1685227"/>
            <a:ext cx="1064715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크루즈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관광객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패키지</a:t>
            </a:r>
            <a:r>
              <a:rPr lang="ko-KR" altLang="en-US" sz="1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EC49AC4-7E29-7BC5-7C4F-D8728AD429E2}"/>
              </a:ext>
            </a:extLst>
          </p:cNvPr>
          <p:cNvSpPr txBox="1"/>
          <p:nvPr/>
        </p:nvSpPr>
        <p:spPr>
          <a:xfrm>
            <a:off x="576441" y="1843308"/>
            <a:ext cx="1146468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다국어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메뉴판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&amp;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서비스</a:t>
            </a:r>
            <a:r>
              <a:rPr lang="ko-KR" altLang="en-US" sz="1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4BD0865-C071-0A4C-57A9-6505BCD388B2}"/>
              </a:ext>
            </a:extLst>
          </p:cNvPr>
          <p:cNvSpPr txBox="1"/>
          <p:nvPr/>
        </p:nvSpPr>
        <p:spPr>
          <a:xfrm>
            <a:off x="559966" y="1991064"/>
            <a:ext cx="901209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국적별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맞춤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메뉴</a:t>
            </a:r>
            <a:r>
              <a:rPr lang="ko-KR" altLang="en-US" sz="1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F69EDFB-4253-8CEC-F012-15FF32787E91}"/>
              </a:ext>
            </a:extLst>
          </p:cNvPr>
          <p:cNvSpPr txBox="1"/>
          <p:nvPr/>
        </p:nvSpPr>
        <p:spPr>
          <a:xfrm>
            <a:off x="2858567" y="897859"/>
            <a:ext cx="790601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1000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로컬푸드</a:t>
            </a:r>
            <a:r>
              <a:rPr lang="ko-KR" altLang="en-US" sz="1000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활용</a:t>
            </a:r>
            <a:r>
              <a:rPr lang="ko-KR" altLang="en-US" sz="1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C7428D7-90F7-D288-EE5B-908118C8530F}"/>
              </a:ext>
            </a:extLst>
          </p:cNvPr>
          <p:cNvSpPr txBox="1"/>
          <p:nvPr/>
        </p:nvSpPr>
        <p:spPr>
          <a:xfrm>
            <a:off x="3010967" y="998443"/>
            <a:ext cx="918841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농가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/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어가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직거래</a:t>
            </a:r>
            <a:r>
              <a:rPr lang="ko-KR" altLang="en-US" sz="1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7B3944F-08AD-4B05-6AF1-833B335A8982}"/>
              </a:ext>
            </a:extLst>
          </p:cNvPr>
          <p:cNvSpPr txBox="1"/>
          <p:nvPr/>
        </p:nvSpPr>
        <p:spPr>
          <a:xfrm>
            <a:off x="3010967" y="1165912"/>
            <a:ext cx="1085554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제철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식재료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시즌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메뉴</a:t>
            </a:r>
            <a:r>
              <a:rPr lang="ko-KR" altLang="en-US" sz="1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1D26FB-D2C6-5028-72CA-402972F96F0A}"/>
              </a:ext>
            </a:extLst>
          </p:cNvPr>
          <p:cNvSpPr txBox="1"/>
          <p:nvPr/>
        </p:nvSpPr>
        <p:spPr>
          <a:xfrm>
            <a:off x="3026180" y="1307489"/>
            <a:ext cx="962123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스토리텔링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마케팅</a:t>
            </a:r>
            <a:r>
              <a:rPr lang="ko-KR" altLang="en-US" sz="1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3414DA1-31E7-43A4-6070-DE9B35C5A018}"/>
              </a:ext>
            </a:extLst>
          </p:cNvPr>
          <p:cNvSpPr txBox="1"/>
          <p:nvPr/>
        </p:nvSpPr>
        <p:spPr>
          <a:xfrm>
            <a:off x="2924468" y="1646371"/>
            <a:ext cx="914033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SNS </a:t>
            </a:r>
            <a:r>
              <a:rPr lang="ko-KR" altLang="en-US" sz="1000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온라인</a:t>
            </a:r>
            <a:r>
              <a:rPr lang="ko-KR" altLang="en-US" sz="1000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확보</a:t>
            </a:r>
            <a:r>
              <a:rPr lang="ko-KR" altLang="en-US" sz="1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B74853-2915-8498-C93D-7B06AD24B65B}"/>
              </a:ext>
            </a:extLst>
          </p:cNvPr>
          <p:cNvSpPr txBox="1"/>
          <p:nvPr/>
        </p:nvSpPr>
        <p:spPr>
          <a:xfrm>
            <a:off x="3057739" y="1746955"/>
            <a:ext cx="1229824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인스타그래머블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공간</a:t>
            </a:r>
            <a:r>
              <a:rPr lang="ko-KR" altLang="en-US" sz="1000" baseline="80000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·</a:t>
            </a:r>
            <a:r>
              <a:rPr lang="ko-KR" altLang="en-US" sz="1000" baseline="73333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메뉴</a:t>
            </a:r>
            <a:r>
              <a:rPr lang="ko-KR" altLang="en-US" sz="1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82C920D-10ED-C6F0-F05D-B247DD6F5306}"/>
              </a:ext>
            </a:extLst>
          </p:cNvPr>
          <p:cNvSpPr txBox="1"/>
          <p:nvPr/>
        </p:nvSpPr>
        <p:spPr>
          <a:xfrm>
            <a:off x="3047360" y="1954601"/>
            <a:ext cx="1034257" cy="19492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고품질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비주얼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콘텐츠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414ED9E-5F79-1873-9587-8BD1E7904711}"/>
              </a:ext>
            </a:extLst>
          </p:cNvPr>
          <p:cNvSpPr txBox="1"/>
          <p:nvPr/>
        </p:nvSpPr>
        <p:spPr>
          <a:xfrm>
            <a:off x="6075155" y="466406"/>
            <a:ext cx="1013418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1970"/>
            <a:r>
              <a:rPr lang="ko-KR" altLang="en-US" sz="1167" b="1" dirty="0">
                <a:ln/>
                <a:solidFill>
                  <a:srgbClr val="00206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혁신</a:t>
            </a:r>
            <a:r>
              <a:rPr lang="ko-KR" altLang="en-US" sz="1167" b="1" dirty="0">
                <a:ln/>
                <a:solidFill>
                  <a:srgbClr val="00206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167" b="1" dirty="0">
                <a:ln/>
                <a:solidFill>
                  <a:srgbClr val="00206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협력자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4572C05-F693-6F45-72E4-79A8339FAF9C}"/>
              </a:ext>
            </a:extLst>
          </p:cNvPr>
          <p:cNvSpPr txBox="1"/>
          <p:nvPr/>
        </p:nvSpPr>
        <p:spPr>
          <a:xfrm>
            <a:off x="6096000" y="648349"/>
            <a:ext cx="1520263" cy="348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1970"/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맑은 고딕"/>
                <a:rtl val="0"/>
              </a:rPr>
              <a:t>해법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완성을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위해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누구와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endParaRPr lang="en-US" altLang="ko-KR" sz="833" b="1" dirty="0">
              <a:ln/>
              <a:solidFill>
                <a:srgbClr val="2A9D8F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  <a:cs typeface="Arial"/>
              <a:sym typeface="Arial"/>
              <a:rtl val="0"/>
            </a:endParaRPr>
          </a:p>
          <a:p>
            <a:pPr defTabSz="761970"/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협력할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것인가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?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884E034-7CBB-BB01-1228-A81D041C1140}"/>
              </a:ext>
            </a:extLst>
          </p:cNvPr>
          <p:cNvSpPr txBox="1"/>
          <p:nvPr/>
        </p:nvSpPr>
        <p:spPr>
          <a:xfrm>
            <a:off x="6151357" y="955950"/>
            <a:ext cx="849887" cy="22698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761970"/>
            <a:r>
              <a:rPr lang="ko-KR" altLang="en-US" sz="875" b="1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875" b="1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고품질</a:t>
            </a:r>
            <a:r>
              <a:rPr lang="ko-KR" altLang="en-US" sz="875" b="1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="1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식자재</a:t>
            </a:r>
            <a:r>
              <a:rPr lang="ko-KR" altLang="en-US" sz="875" b="1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="1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공급</a:t>
            </a:r>
            <a:r>
              <a:rPr lang="ko-KR" altLang="en-US" sz="875" b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8506626-14B1-B28F-E76E-18610C109514}"/>
              </a:ext>
            </a:extLst>
          </p:cNvPr>
          <p:cNvSpPr txBox="1"/>
          <p:nvPr/>
        </p:nvSpPr>
        <p:spPr>
          <a:xfrm>
            <a:off x="6303757" y="1056535"/>
            <a:ext cx="1015373" cy="22698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761970"/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한우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(1++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등급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) 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파트너십</a:t>
            </a:r>
            <a:r>
              <a:rPr lang="ko-KR" altLang="en-US" sz="875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6E1FA16-18AC-D115-8D2C-0E420DEA2533}"/>
              </a:ext>
            </a:extLst>
          </p:cNvPr>
          <p:cNvSpPr txBox="1"/>
          <p:nvPr/>
        </p:nvSpPr>
        <p:spPr>
          <a:xfrm>
            <a:off x="6303757" y="1157119"/>
            <a:ext cx="793740" cy="22698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761970"/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신선</a:t>
            </a:r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해산물</a:t>
            </a:r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공급</a:t>
            </a:r>
            <a:r>
              <a:rPr lang="ko-KR" altLang="en-US" sz="875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7BCEB6-FB91-2FD9-8F74-092ADEC34490}"/>
              </a:ext>
            </a:extLst>
          </p:cNvPr>
          <p:cNvSpPr txBox="1"/>
          <p:nvPr/>
        </p:nvSpPr>
        <p:spPr>
          <a:xfrm>
            <a:off x="6303757" y="1257703"/>
            <a:ext cx="1025716" cy="22698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761970"/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유기농</a:t>
            </a:r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/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로컬</a:t>
            </a:r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인증</a:t>
            </a:r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시스템</a:t>
            </a:r>
            <a:r>
              <a:rPr lang="ko-KR" altLang="en-US" sz="875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E204D59-759E-DBDB-D2DF-91BFEE57E854}"/>
              </a:ext>
            </a:extLst>
          </p:cNvPr>
          <p:cNvSpPr txBox="1"/>
          <p:nvPr/>
        </p:nvSpPr>
        <p:spPr>
          <a:xfrm>
            <a:off x="6151357" y="1391815"/>
            <a:ext cx="708043" cy="22698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761970"/>
            <a:r>
              <a:rPr lang="ko-KR" altLang="en-US" sz="875" b="1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875" b="1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전문</a:t>
            </a:r>
            <a:r>
              <a:rPr lang="ko-KR" altLang="en-US" sz="875" b="1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="1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조리</a:t>
            </a:r>
            <a:r>
              <a:rPr lang="ko-KR" altLang="en-US" sz="875" b="1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="1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인력</a:t>
            </a:r>
            <a:r>
              <a:rPr lang="ko-KR" altLang="en-US" sz="875" b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C801A76-29B1-6D28-72D3-B05C54CE51CD}"/>
              </a:ext>
            </a:extLst>
          </p:cNvPr>
          <p:cNvSpPr txBox="1"/>
          <p:nvPr/>
        </p:nvSpPr>
        <p:spPr>
          <a:xfrm>
            <a:off x="6303756" y="1492399"/>
            <a:ext cx="632688" cy="22698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761970"/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브런치</a:t>
            </a:r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셰프</a:t>
            </a:r>
            <a:r>
              <a:rPr lang="ko-KR" altLang="en-US" sz="875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560EA88-4B20-2738-87AD-099A7445E9F8}"/>
              </a:ext>
            </a:extLst>
          </p:cNvPr>
          <p:cNvSpPr txBox="1"/>
          <p:nvPr/>
        </p:nvSpPr>
        <p:spPr>
          <a:xfrm>
            <a:off x="6303757" y="1592983"/>
            <a:ext cx="542557" cy="22698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761970"/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샤브셰프</a:t>
            </a:r>
            <a:r>
              <a:rPr lang="ko-KR" altLang="en-US" sz="875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E53B80C-6F95-F36E-134C-A2FABFF67BDC}"/>
              </a:ext>
            </a:extLst>
          </p:cNvPr>
          <p:cNvSpPr txBox="1"/>
          <p:nvPr/>
        </p:nvSpPr>
        <p:spPr>
          <a:xfrm>
            <a:off x="6303757" y="1693567"/>
            <a:ext cx="982867" cy="22698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761970"/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중식</a:t>
            </a:r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셰프</a:t>
            </a:r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(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홍콩</a:t>
            </a:r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미쉐린</a:t>
            </a:r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)</a:t>
            </a:r>
            <a:r>
              <a:rPr lang="ko-KR" altLang="en-US" sz="875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5169AFA-FB9A-6FB8-A202-690A5A7F2165}"/>
              </a:ext>
            </a:extLst>
          </p:cNvPr>
          <p:cNvSpPr txBox="1"/>
          <p:nvPr/>
        </p:nvSpPr>
        <p:spPr>
          <a:xfrm>
            <a:off x="6151357" y="1827679"/>
            <a:ext cx="849887" cy="22698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761970"/>
            <a:r>
              <a:rPr lang="ko-KR" altLang="en-US" sz="875" b="1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875" b="1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기술</a:t>
            </a:r>
            <a:r>
              <a:rPr lang="ko-KR" altLang="en-US" sz="875" b="1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="1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솔루션</a:t>
            </a:r>
            <a:r>
              <a:rPr lang="ko-KR" altLang="en-US" sz="875" b="1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="1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파트너</a:t>
            </a:r>
            <a:r>
              <a:rPr lang="ko-KR" altLang="en-US" sz="875" b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8BA33C9-3940-303F-E72B-6A46F9C26CDA}"/>
              </a:ext>
            </a:extLst>
          </p:cNvPr>
          <p:cNvSpPr txBox="1"/>
          <p:nvPr/>
        </p:nvSpPr>
        <p:spPr>
          <a:xfrm>
            <a:off x="6303757" y="1928262"/>
            <a:ext cx="1025716" cy="22698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761970"/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스마트</a:t>
            </a:r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오더</a:t>
            </a:r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시스템</a:t>
            </a:r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개발</a:t>
            </a:r>
            <a:r>
              <a:rPr lang="ko-KR" altLang="en-US" sz="875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10DB376-7B19-A0B4-60BB-5A0F1B937BC5}"/>
              </a:ext>
            </a:extLst>
          </p:cNvPr>
          <p:cNvSpPr txBox="1"/>
          <p:nvPr/>
        </p:nvSpPr>
        <p:spPr>
          <a:xfrm>
            <a:off x="6303757" y="2028847"/>
            <a:ext cx="864663" cy="22698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761970"/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데이터</a:t>
            </a:r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분석</a:t>
            </a:r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시스템</a:t>
            </a:r>
            <a:r>
              <a:rPr lang="ko-KR" altLang="en-US" sz="875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FE7A4EF-3F1B-A27F-5AC1-52ACD449D6FE}"/>
              </a:ext>
            </a:extLst>
          </p:cNvPr>
          <p:cNvSpPr txBox="1"/>
          <p:nvPr/>
        </p:nvSpPr>
        <p:spPr>
          <a:xfrm>
            <a:off x="6303757" y="2129430"/>
            <a:ext cx="935584" cy="22698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761970"/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다국어</a:t>
            </a:r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키오스크</a:t>
            </a:r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구축</a:t>
            </a:r>
            <a:r>
              <a:rPr lang="ko-KR" altLang="en-US" sz="875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DF803DC-04DC-2873-DCC4-E01B67CEAD93}"/>
              </a:ext>
            </a:extLst>
          </p:cNvPr>
          <p:cNvSpPr txBox="1"/>
          <p:nvPr/>
        </p:nvSpPr>
        <p:spPr>
          <a:xfrm>
            <a:off x="6151356" y="2263543"/>
            <a:ext cx="991733" cy="22698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761970"/>
            <a:r>
              <a:rPr lang="ko-KR" altLang="en-US" sz="875" b="1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875" b="1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인테리어</a:t>
            </a:r>
            <a:r>
              <a:rPr lang="ko-KR" altLang="en-US" sz="875" b="1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/</a:t>
            </a:r>
            <a:r>
              <a:rPr lang="ko-KR" altLang="en-US" sz="875" b="1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디자인</a:t>
            </a:r>
            <a:r>
              <a:rPr lang="ko-KR" altLang="en-US" sz="875" b="1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="1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파트너</a:t>
            </a:r>
            <a:r>
              <a:rPr lang="ko-KR" altLang="en-US" sz="875" b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CB25181-A8C7-55A4-FC58-2CA3A597A13B}"/>
              </a:ext>
            </a:extLst>
          </p:cNvPr>
          <p:cNvSpPr txBox="1"/>
          <p:nvPr/>
        </p:nvSpPr>
        <p:spPr>
          <a:xfrm>
            <a:off x="6303757" y="2364127"/>
            <a:ext cx="793740" cy="22698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761970"/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컨셉</a:t>
            </a:r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디자인</a:t>
            </a:r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개발</a:t>
            </a:r>
            <a:r>
              <a:rPr lang="ko-KR" altLang="en-US" sz="875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A07135F-E72D-3AF9-423C-2432CC181A37}"/>
              </a:ext>
            </a:extLst>
          </p:cNvPr>
          <p:cNvSpPr txBox="1"/>
          <p:nvPr/>
        </p:nvSpPr>
        <p:spPr>
          <a:xfrm>
            <a:off x="6303757" y="2419827"/>
            <a:ext cx="934108" cy="27186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761970"/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SNS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포토존</a:t>
            </a:r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·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조명</a:t>
            </a:r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설계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56816A7-193E-BD51-FE44-82B1D4226567}"/>
              </a:ext>
            </a:extLst>
          </p:cNvPr>
          <p:cNvSpPr txBox="1"/>
          <p:nvPr/>
        </p:nvSpPr>
        <p:spPr>
          <a:xfrm>
            <a:off x="8031272" y="242554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61970"/>
            <a:r>
              <a:rPr lang="ko-KR" altLang="en-US" sz="1000" b="1" dirty="0">
                <a:ln/>
                <a:solidFill>
                  <a:srgbClr val="00206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시장</a:t>
            </a:r>
            <a:r>
              <a:rPr lang="ko-KR" altLang="en-US" sz="1000" b="1" dirty="0">
                <a:ln/>
                <a:solidFill>
                  <a:srgbClr val="00206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="1" dirty="0">
                <a:ln/>
                <a:solidFill>
                  <a:srgbClr val="00206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협력자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A10C237-F4FC-EE51-3082-8FF0D3359F80}"/>
              </a:ext>
            </a:extLst>
          </p:cNvPr>
          <p:cNvSpPr txBox="1"/>
          <p:nvPr/>
        </p:nvSpPr>
        <p:spPr>
          <a:xfrm>
            <a:off x="7384601" y="2194176"/>
            <a:ext cx="1297150" cy="348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61970"/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맑은 고딕"/>
                <a:rtl val="0"/>
              </a:rPr>
              <a:t>시장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진출을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위해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누구와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endParaRPr lang="en-US" altLang="ko-KR" sz="833" b="1" dirty="0">
              <a:ln/>
              <a:solidFill>
                <a:srgbClr val="2A9D8F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  <a:cs typeface="Arial"/>
              <a:sym typeface="Arial"/>
              <a:rtl val="0"/>
            </a:endParaRPr>
          </a:p>
          <a:p>
            <a:pPr defTabSz="761970"/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협력할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것인가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?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3D7367D-A6FA-C714-819E-1DC5F0F8600F}"/>
              </a:ext>
            </a:extLst>
          </p:cNvPr>
          <p:cNvSpPr txBox="1"/>
          <p:nvPr/>
        </p:nvSpPr>
        <p:spPr>
          <a:xfrm>
            <a:off x="7403791" y="518702"/>
            <a:ext cx="827471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="1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917" b="1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관광</a:t>
            </a:r>
            <a:r>
              <a:rPr lang="ko-KR" altLang="en-US" sz="917" b="1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="1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채널</a:t>
            </a:r>
            <a:r>
              <a:rPr lang="ko-KR" altLang="en-US" sz="917" b="1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="1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파트너</a:t>
            </a:r>
            <a:r>
              <a:rPr lang="ko-KR" altLang="en-US" sz="917" b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668A314-85D7-59D3-D2B2-2362936658D3}"/>
              </a:ext>
            </a:extLst>
          </p:cNvPr>
          <p:cNvSpPr txBox="1"/>
          <p:nvPr/>
        </p:nvSpPr>
        <p:spPr>
          <a:xfrm>
            <a:off x="7556190" y="628147"/>
            <a:ext cx="1032655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인바운드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여행사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MOU</a:t>
            </a:r>
            <a:r>
              <a:rPr lang="ko-KR" altLang="en-US" sz="91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6DD9229-2EB8-97F8-8C8C-ECB6505A0500}"/>
              </a:ext>
            </a:extLst>
          </p:cNvPr>
          <p:cNvSpPr txBox="1"/>
          <p:nvPr/>
        </p:nvSpPr>
        <p:spPr>
          <a:xfrm>
            <a:off x="7547329" y="728732"/>
            <a:ext cx="1151277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크루즈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선사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·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여행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에이전시</a:t>
            </a:r>
            <a:r>
              <a:rPr lang="ko-KR" altLang="en-US" sz="91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875DC17-2AB8-DB0A-56E3-FAE15B6308F7}"/>
              </a:ext>
            </a:extLst>
          </p:cNvPr>
          <p:cNvSpPr txBox="1"/>
          <p:nvPr/>
        </p:nvSpPr>
        <p:spPr>
          <a:xfrm>
            <a:off x="7556190" y="820455"/>
            <a:ext cx="909223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호텔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컨시어지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제휴</a:t>
            </a:r>
            <a:r>
              <a:rPr lang="ko-KR" altLang="en-US" sz="91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68637F0-C4A5-D812-7908-AC1CCCD8E1D4}"/>
              </a:ext>
            </a:extLst>
          </p:cNvPr>
          <p:cNvSpPr txBox="1"/>
          <p:nvPr/>
        </p:nvSpPr>
        <p:spPr>
          <a:xfrm>
            <a:off x="7403790" y="954567"/>
            <a:ext cx="974947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="1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917" b="1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온라인</a:t>
            </a:r>
            <a:r>
              <a:rPr lang="ko-KR" altLang="en-US" sz="917" b="1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="1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마케팅</a:t>
            </a:r>
            <a:r>
              <a:rPr lang="ko-KR" altLang="en-US" sz="917" b="1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="1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파트너</a:t>
            </a:r>
            <a:r>
              <a:rPr lang="ko-KR" altLang="en-US" sz="917" b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582EA4D-C405-FAF3-F412-1480BE6BD2BF}"/>
              </a:ext>
            </a:extLst>
          </p:cNvPr>
          <p:cNvSpPr txBox="1"/>
          <p:nvPr/>
        </p:nvSpPr>
        <p:spPr>
          <a:xfrm>
            <a:off x="7556190" y="1055151"/>
            <a:ext cx="1080745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SNS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인플루언서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·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블로거</a:t>
            </a:r>
            <a:r>
              <a:rPr lang="ko-KR" altLang="en-US" sz="91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60C760-C896-3FB7-AEF5-CDCF40AA60AE}"/>
              </a:ext>
            </a:extLst>
          </p:cNvPr>
          <p:cNvSpPr txBox="1"/>
          <p:nvPr/>
        </p:nvSpPr>
        <p:spPr>
          <a:xfrm>
            <a:off x="7556190" y="1155735"/>
            <a:ext cx="1098378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예약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플랫폼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(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캐치테이블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)</a:t>
            </a:r>
            <a:r>
              <a:rPr lang="ko-KR" altLang="en-US" sz="917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61C26D0-B744-95B4-EC3B-96F9303A87ED}"/>
              </a:ext>
            </a:extLst>
          </p:cNvPr>
          <p:cNvSpPr txBox="1"/>
          <p:nvPr/>
        </p:nvSpPr>
        <p:spPr>
          <a:xfrm>
            <a:off x="7556190" y="1256319"/>
            <a:ext cx="1189749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리뷰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플랫폼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(</a:t>
            </a:r>
            <a:r>
              <a:rPr lang="ko-KR" altLang="en-US" sz="917" baseline="80000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TripAdvisor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)</a:t>
            </a:r>
            <a:r>
              <a:rPr lang="ko-KR" altLang="en-US" sz="917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894E23D-A7BD-306F-A96E-F26CD59EC220}"/>
              </a:ext>
            </a:extLst>
          </p:cNvPr>
          <p:cNvSpPr txBox="1"/>
          <p:nvPr/>
        </p:nvSpPr>
        <p:spPr>
          <a:xfrm>
            <a:off x="7403790" y="1390431"/>
            <a:ext cx="734496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="1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917" b="1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지역</a:t>
            </a:r>
            <a:r>
              <a:rPr lang="ko-KR" altLang="en-US" sz="917" b="1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="1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네트워크</a:t>
            </a:r>
            <a:r>
              <a:rPr lang="ko-KR" altLang="en-US" sz="917" b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2232FAC-39E9-531E-B34A-E8AC31B96824}"/>
              </a:ext>
            </a:extLst>
          </p:cNvPr>
          <p:cNvSpPr txBox="1"/>
          <p:nvPr/>
        </p:nvSpPr>
        <p:spPr>
          <a:xfrm>
            <a:off x="7556190" y="1491014"/>
            <a:ext cx="816249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동래구청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관광과</a:t>
            </a:r>
            <a:r>
              <a:rPr lang="ko-KR" altLang="en-US" sz="91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14D4C5-2C72-F733-AE01-CB75D8C56FBD}"/>
              </a:ext>
            </a:extLst>
          </p:cNvPr>
          <p:cNvSpPr txBox="1"/>
          <p:nvPr/>
        </p:nvSpPr>
        <p:spPr>
          <a:xfrm>
            <a:off x="7556190" y="1591599"/>
            <a:ext cx="851515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명륜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1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번가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상인회</a:t>
            </a:r>
            <a:r>
              <a:rPr lang="ko-KR" altLang="en-US" sz="91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D4737BD-61CE-9510-D135-70CD341AA3BB}"/>
              </a:ext>
            </a:extLst>
          </p:cNvPr>
          <p:cNvSpPr txBox="1"/>
          <p:nvPr/>
        </p:nvSpPr>
        <p:spPr>
          <a:xfrm>
            <a:off x="7556190" y="1692182"/>
            <a:ext cx="816249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관광특구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협의회</a:t>
            </a:r>
            <a:r>
              <a:rPr lang="ko-KR" altLang="en-US" sz="91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5CC99D9-4459-A451-B74F-16868747E4DB}"/>
              </a:ext>
            </a:extLst>
          </p:cNvPr>
          <p:cNvSpPr txBox="1"/>
          <p:nvPr/>
        </p:nvSpPr>
        <p:spPr>
          <a:xfrm>
            <a:off x="7403790" y="1826295"/>
            <a:ext cx="843501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="1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917" b="1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교통</a:t>
            </a:r>
            <a:r>
              <a:rPr lang="ko-KR" altLang="en-US" sz="917" b="1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/</a:t>
            </a:r>
            <a:r>
              <a:rPr lang="ko-KR" altLang="en-US" sz="917" b="1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주차</a:t>
            </a:r>
            <a:r>
              <a:rPr lang="ko-KR" altLang="en-US" sz="917" b="1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="1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파트너</a:t>
            </a:r>
            <a:r>
              <a:rPr lang="ko-KR" altLang="en-US" sz="917" b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A9732C1-9F3B-4DB6-2E24-DAADD2720B07}"/>
              </a:ext>
            </a:extLst>
          </p:cNvPr>
          <p:cNvSpPr txBox="1"/>
          <p:nvPr/>
        </p:nvSpPr>
        <p:spPr>
          <a:xfrm>
            <a:off x="7556191" y="1926879"/>
            <a:ext cx="982961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공영주차장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할인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협약</a:t>
            </a:r>
            <a:r>
              <a:rPr lang="ko-KR" altLang="en-US" sz="91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4656635-FAB9-8DB9-C4E9-CAE590DD5232}"/>
              </a:ext>
            </a:extLst>
          </p:cNvPr>
          <p:cNvSpPr txBox="1"/>
          <p:nvPr/>
        </p:nvSpPr>
        <p:spPr>
          <a:xfrm>
            <a:off x="7556190" y="2027462"/>
            <a:ext cx="909223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인근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주차시설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제휴</a:t>
            </a:r>
            <a:r>
              <a:rPr lang="ko-KR" altLang="en-US" sz="917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27DF40F-1043-AF6D-72A8-4B22658F3327}"/>
              </a:ext>
            </a:extLst>
          </p:cNvPr>
          <p:cNvSpPr txBox="1"/>
          <p:nvPr/>
        </p:nvSpPr>
        <p:spPr>
          <a:xfrm>
            <a:off x="7704979" y="2172313"/>
            <a:ext cx="667170" cy="17780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33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833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셔틀버스</a:t>
            </a:r>
            <a:r>
              <a:rPr lang="ko-KR" altLang="en-US" sz="833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운영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ADABF27-7690-1826-8545-1459414FF30A}"/>
              </a:ext>
            </a:extLst>
          </p:cNvPr>
          <p:cNvSpPr txBox="1"/>
          <p:nvPr/>
        </p:nvSpPr>
        <p:spPr>
          <a:xfrm>
            <a:off x="411628" y="2665789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61970"/>
            <a:r>
              <a:rPr lang="ko-KR" altLang="en-US" sz="1000" b="1" dirty="0">
                <a:ln/>
                <a:solidFill>
                  <a:srgbClr val="00206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고객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83DD20C-682C-0433-2E40-DFF32DB7B386}"/>
              </a:ext>
            </a:extLst>
          </p:cNvPr>
          <p:cNvSpPr txBox="1"/>
          <p:nvPr/>
        </p:nvSpPr>
        <p:spPr>
          <a:xfrm>
            <a:off x="281940" y="2841049"/>
            <a:ext cx="1205779" cy="220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61970"/>
            <a:r>
              <a:rPr lang="ko-KR" altLang="en-US" sz="833" b="1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맑은 고딕"/>
                <a:rtl val="0"/>
              </a:rPr>
              <a:t>나의</a:t>
            </a:r>
            <a:r>
              <a:rPr lang="ko-KR" altLang="en-US" sz="833" b="1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고객은</a:t>
            </a:r>
            <a:r>
              <a:rPr lang="ko-KR" altLang="en-US" sz="833" b="1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누구인가</a:t>
            </a:r>
            <a:r>
              <a:rPr lang="ko-KR" altLang="en-US" sz="833" b="1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?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09A62E8-5A93-56D8-9AD1-3D11F8D135A5}"/>
              </a:ext>
            </a:extLst>
          </p:cNvPr>
          <p:cNvSpPr txBox="1"/>
          <p:nvPr/>
        </p:nvSpPr>
        <p:spPr>
          <a:xfrm>
            <a:off x="290858" y="3027956"/>
            <a:ext cx="143865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761970"/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외국인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관광객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(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매출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50%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이상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)</a:t>
            </a:r>
            <a:r>
              <a:rPr lang="ko-KR" altLang="en-US" sz="1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5E59853-259E-C416-56AE-7ED3EE559178}"/>
              </a:ext>
            </a:extLst>
          </p:cNvPr>
          <p:cNvSpPr txBox="1"/>
          <p:nvPr/>
        </p:nvSpPr>
        <p:spPr>
          <a:xfrm>
            <a:off x="247751" y="3196175"/>
            <a:ext cx="1787669" cy="22698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대만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: 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재방문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73.4%, 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식도락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80%, </a:t>
            </a:r>
            <a:r>
              <a:rPr lang="ko-KR" altLang="en-US" sz="875" baseline="73333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객단가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10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만</a:t>
            </a:r>
            <a:r>
              <a:rPr lang="ko-KR" altLang="en-US" sz="875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94881DB-010C-AD0F-AB1A-59279F2E8071}"/>
              </a:ext>
            </a:extLst>
          </p:cNvPr>
          <p:cNvSpPr txBox="1"/>
          <p:nvPr/>
        </p:nvSpPr>
        <p:spPr>
          <a:xfrm>
            <a:off x="241880" y="3366179"/>
            <a:ext cx="1790875" cy="22698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일본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: 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건강식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선호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, 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외식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43,000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원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, </a:t>
            </a:r>
            <a:r>
              <a:rPr lang="ko-KR" altLang="en-US" sz="875" baseline="73333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객단가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10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만</a:t>
            </a:r>
            <a:r>
              <a:rPr lang="ko-KR" altLang="en-US" sz="875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D5732C2-A7F9-DB5B-4DDF-E63EBB160CFD}"/>
              </a:ext>
            </a:extLst>
          </p:cNvPr>
          <p:cNvSpPr txBox="1"/>
          <p:nvPr/>
        </p:nvSpPr>
        <p:spPr>
          <a:xfrm>
            <a:off x="290265" y="3530483"/>
            <a:ext cx="1492716" cy="22698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중국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: 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해산물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퓨전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, </a:t>
            </a:r>
            <a:r>
              <a:rPr lang="ko-KR" altLang="en-US" sz="875" baseline="73333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단체식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, </a:t>
            </a:r>
            <a:r>
              <a:rPr lang="ko-KR" altLang="en-US" sz="875" baseline="73333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객단가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10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만</a:t>
            </a:r>
            <a:r>
              <a:rPr lang="ko-KR" altLang="en-US" sz="875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3DA8779-EB23-3D1B-14D0-16726D1C0BCA}"/>
              </a:ext>
            </a:extLst>
          </p:cNvPr>
          <p:cNvSpPr txBox="1"/>
          <p:nvPr/>
        </p:nvSpPr>
        <p:spPr>
          <a:xfrm>
            <a:off x="296540" y="3701332"/>
            <a:ext cx="1588897" cy="2205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33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833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크루즈</a:t>
            </a:r>
            <a:r>
              <a:rPr lang="ko-KR" altLang="en-US" sz="833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: </a:t>
            </a:r>
            <a:r>
              <a:rPr lang="ko-KR" altLang="en-US" sz="833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체류</a:t>
            </a:r>
            <a:r>
              <a:rPr lang="ko-KR" altLang="en-US" sz="833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6~12h, </a:t>
            </a:r>
            <a:r>
              <a:rPr lang="ko-KR" altLang="en-US" sz="833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단체예약</a:t>
            </a:r>
            <a:r>
              <a:rPr lang="ko-KR" altLang="en-US" sz="833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, </a:t>
            </a:r>
            <a:r>
              <a:rPr lang="ko-KR" altLang="en-US" sz="833" baseline="73333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객단가</a:t>
            </a:r>
            <a:r>
              <a:rPr lang="ko-KR" altLang="en-US" sz="833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10</a:t>
            </a:r>
            <a:r>
              <a:rPr lang="ko-KR" altLang="en-US" sz="833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만</a:t>
            </a:r>
            <a:r>
              <a:rPr lang="ko-KR" altLang="en-US" sz="8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185D653-079C-D15B-5C43-F374B8861220}"/>
              </a:ext>
            </a:extLst>
          </p:cNvPr>
          <p:cNvSpPr txBox="1"/>
          <p:nvPr/>
        </p:nvSpPr>
        <p:spPr>
          <a:xfrm>
            <a:off x="252454" y="3852956"/>
            <a:ext cx="1774845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="1" baseline="106667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917" b="1" baseline="97778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국내</a:t>
            </a:r>
            <a:r>
              <a:rPr lang="ko-KR" altLang="en-US" sz="917" b="1" baseline="106667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="1" baseline="97778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관광객</a:t>
            </a:r>
            <a:r>
              <a:rPr lang="ko-KR" altLang="en-US" sz="917" b="1" baseline="106667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: </a:t>
            </a:r>
            <a:r>
              <a:rPr lang="ko-KR" altLang="en-US" sz="917" b="1" baseline="97778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가족</a:t>
            </a:r>
            <a:r>
              <a:rPr lang="ko-KR" altLang="en-US" sz="917" b="1" baseline="106667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·</a:t>
            </a:r>
            <a:r>
              <a:rPr lang="ko-KR" altLang="en-US" sz="917" b="1" baseline="97778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연인</a:t>
            </a:r>
            <a:r>
              <a:rPr lang="ko-KR" altLang="en-US" sz="917" b="1" baseline="106667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, </a:t>
            </a:r>
            <a:r>
              <a:rPr lang="ko-KR" altLang="en-US" sz="917" b="1" baseline="97778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주말</a:t>
            </a:r>
            <a:r>
              <a:rPr lang="ko-KR" altLang="en-US" sz="917" b="1" baseline="106667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="1" baseline="97778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선호</a:t>
            </a:r>
            <a:r>
              <a:rPr lang="ko-KR" altLang="en-US" sz="917" b="1" baseline="106667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, </a:t>
            </a:r>
            <a:r>
              <a:rPr lang="ko-KR" altLang="en-US" sz="917" b="1" baseline="97778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객단가</a:t>
            </a:r>
            <a:r>
              <a:rPr lang="ko-KR" altLang="en-US" sz="917" b="1" baseline="106667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6</a:t>
            </a:r>
            <a:r>
              <a:rPr lang="ko-KR" altLang="en-US" sz="917" b="1" baseline="97778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만</a:t>
            </a:r>
            <a:r>
              <a:rPr lang="ko-KR" altLang="en-US" sz="917" b="1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1680945-B9C1-976B-EAEA-C15924CBF118}"/>
              </a:ext>
            </a:extLst>
          </p:cNvPr>
          <p:cNvSpPr txBox="1"/>
          <p:nvPr/>
        </p:nvSpPr>
        <p:spPr>
          <a:xfrm>
            <a:off x="260099" y="3985292"/>
            <a:ext cx="627095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1000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지역</a:t>
            </a:r>
            <a:r>
              <a:rPr lang="ko-KR" altLang="en-US" sz="1000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주민</a:t>
            </a:r>
            <a:r>
              <a:rPr lang="ko-KR" altLang="en-US" sz="1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95184D4-E258-B7D2-9046-1BD87ABF971C}"/>
              </a:ext>
            </a:extLst>
          </p:cNvPr>
          <p:cNvSpPr txBox="1"/>
          <p:nvPr/>
        </p:nvSpPr>
        <p:spPr>
          <a:xfrm>
            <a:off x="291532" y="4094895"/>
            <a:ext cx="1244251" cy="22698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MZ: </a:t>
            </a:r>
            <a:r>
              <a:rPr lang="ko-KR" altLang="en-US" sz="875" baseline="73333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인스타그래머블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요소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중시</a:t>
            </a:r>
            <a:r>
              <a:rPr lang="ko-KR" altLang="en-US" sz="875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0F0947E-1EE9-52C9-40AD-9A361AD073BE}"/>
              </a:ext>
            </a:extLst>
          </p:cNvPr>
          <p:cNvSpPr txBox="1"/>
          <p:nvPr/>
        </p:nvSpPr>
        <p:spPr>
          <a:xfrm>
            <a:off x="301815" y="4245413"/>
            <a:ext cx="1085554" cy="22698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40-50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대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: </a:t>
            </a:r>
            <a:r>
              <a:rPr lang="ko-KR" altLang="en-US" sz="875" baseline="73333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품질</a:t>
            </a:r>
            <a:r>
              <a:rPr lang="ko-KR" altLang="en-US" sz="875" baseline="80000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·</a:t>
            </a:r>
            <a:r>
              <a:rPr lang="ko-KR" altLang="en-US" sz="875" baseline="73333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격식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중시</a:t>
            </a:r>
            <a:r>
              <a:rPr lang="ko-KR" altLang="en-US" sz="875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45203CF-4278-1CE5-9200-8A87F277E9D1}"/>
              </a:ext>
            </a:extLst>
          </p:cNvPr>
          <p:cNvSpPr txBox="1"/>
          <p:nvPr/>
        </p:nvSpPr>
        <p:spPr>
          <a:xfrm>
            <a:off x="291532" y="4365308"/>
            <a:ext cx="1087157" cy="22698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가족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: </a:t>
            </a:r>
            <a:r>
              <a:rPr lang="ko-KR" altLang="en-US" sz="875" baseline="73333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키즈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메뉴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/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시설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중요</a:t>
            </a:r>
            <a:r>
              <a:rPr lang="ko-KR" altLang="en-US" sz="875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8FE4E76-5169-A613-EB9C-E6D35BC9A70E}"/>
              </a:ext>
            </a:extLst>
          </p:cNvPr>
          <p:cNvSpPr txBox="1"/>
          <p:nvPr/>
        </p:nvSpPr>
        <p:spPr>
          <a:xfrm>
            <a:off x="291532" y="4549804"/>
            <a:ext cx="1040670" cy="18210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1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인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: 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독립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공간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, 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포장</a:t>
            </a:r>
            <a:r>
              <a:rPr lang="ko-KR" altLang="en-US" sz="875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/</a:t>
            </a:r>
            <a:r>
              <a:rPr lang="ko-KR" altLang="en-US" sz="875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배달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119B3B6-F03E-A519-9ABF-4DDA9FD6BE48}"/>
              </a:ext>
            </a:extLst>
          </p:cNvPr>
          <p:cNvSpPr txBox="1"/>
          <p:nvPr/>
        </p:nvSpPr>
        <p:spPr>
          <a:xfrm>
            <a:off x="3512688" y="2678370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61970"/>
            <a:r>
              <a:rPr lang="ko-KR" altLang="en-US" sz="1000" b="1" dirty="0">
                <a:ln/>
                <a:solidFill>
                  <a:srgbClr val="00206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문제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9DBC340-067C-3570-088F-F0972648D1B9}"/>
              </a:ext>
            </a:extLst>
          </p:cNvPr>
          <p:cNvSpPr txBox="1"/>
          <p:nvPr/>
        </p:nvSpPr>
        <p:spPr>
          <a:xfrm>
            <a:off x="3300873" y="2836226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61970"/>
            <a:r>
              <a:rPr lang="ko-KR" altLang="en-US" sz="1000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맑은 고딕"/>
                <a:rtl val="0"/>
              </a:rPr>
              <a:t>내</a:t>
            </a:r>
            <a:r>
              <a:rPr lang="ko-KR" altLang="en-US" sz="1000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고객의</a:t>
            </a:r>
            <a:r>
              <a:rPr lang="ko-KR" altLang="en-US" sz="1000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충족되지</a:t>
            </a:r>
            <a:r>
              <a:rPr lang="ko-KR" altLang="en-US" sz="1000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않은</a:t>
            </a:r>
            <a:r>
              <a:rPr lang="ko-KR" altLang="en-US" sz="1000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endParaRPr lang="en-US" altLang="ko-KR" sz="1000" b="1" dirty="0">
              <a:ln/>
              <a:solidFill>
                <a:srgbClr val="2A9D8F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  <a:cs typeface="Arial"/>
              <a:sym typeface="Arial"/>
              <a:rtl val="0"/>
            </a:endParaRPr>
          </a:p>
          <a:p>
            <a:pPr defTabSz="761970"/>
            <a:r>
              <a:rPr lang="ko-KR" altLang="en-US" sz="1000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욕구는</a:t>
            </a:r>
            <a:r>
              <a:rPr lang="ko-KR" altLang="en-US" sz="1000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무엇인가</a:t>
            </a:r>
            <a:r>
              <a:rPr lang="ko-KR" altLang="en-US" sz="1000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?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64E6763-E9B0-5C99-61EB-A8F48DBA91EC}"/>
              </a:ext>
            </a:extLst>
          </p:cNvPr>
          <p:cNvSpPr txBox="1"/>
          <p:nvPr/>
        </p:nvSpPr>
        <p:spPr>
          <a:xfrm>
            <a:off x="3310514" y="3252371"/>
            <a:ext cx="756938" cy="23974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58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958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외국인</a:t>
            </a:r>
            <a:r>
              <a:rPr lang="ko-KR" altLang="en-US" sz="958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58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관광객</a:t>
            </a:r>
            <a:r>
              <a:rPr lang="ko-KR" altLang="en-US" sz="958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D9D7736-3A42-6661-5DFF-B02BAC466A77}"/>
              </a:ext>
            </a:extLst>
          </p:cNvPr>
          <p:cNvSpPr txBox="1"/>
          <p:nvPr/>
        </p:nvSpPr>
        <p:spPr>
          <a:xfrm>
            <a:off x="3414265" y="3362886"/>
            <a:ext cx="1130438" cy="23974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58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958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언어</a:t>
            </a:r>
            <a:r>
              <a:rPr lang="ko-KR" altLang="en-US" sz="958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58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장벽</a:t>
            </a:r>
            <a:r>
              <a:rPr lang="ko-KR" altLang="en-US" sz="958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58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없는</a:t>
            </a:r>
            <a:r>
              <a:rPr lang="ko-KR" altLang="en-US" sz="958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58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식사</a:t>
            </a:r>
            <a:r>
              <a:rPr lang="ko-KR" altLang="en-US" sz="958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58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경험</a:t>
            </a:r>
            <a:r>
              <a:rPr lang="ko-KR" altLang="en-US" sz="95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212798B-EC4D-E2C7-92F4-36E98229A9EB}"/>
              </a:ext>
            </a:extLst>
          </p:cNvPr>
          <p:cNvSpPr txBox="1"/>
          <p:nvPr/>
        </p:nvSpPr>
        <p:spPr>
          <a:xfrm>
            <a:off x="3414265" y="3463471"/>
            <a:ext cx="1034257" cy="23974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58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958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자국</a:t>
            </a:r>
            <a:r>
              <a:rPr lang="ko-KR" altLang="en-US" sz="958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58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문화</a:t>
            </a:r>
            <a:r>
              <a:rPr lang="ko-KR" altLang="en-US" sz="958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58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맞춤</a:t>
            </a:r>
            <a:r>
              <a:rPr lang="ko-KR" altLang="en-US" sz="958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58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서비스</a:t>
            </a:r>
            <a:r>
              <a:rPr lang="ko-KR" altLang="en-US" sz="95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832C061-F7C0-D5C8-8CA7-300B0442D103}"/>
              </a:ext>
            </a:extLst>
          </p:cNvPr>
          <p:cNvSpPr txBox="1"/>
          <p:nvPr/>
        </p:nvSpPr>
        <p:spPr>
          <a:xfrm>
            <a:off x="3414265" y="3564055"/>
            <a:ext cx="1111202" cy="23974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58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958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진정성</a:t>
            </a:r>
            <a:r>
              <a:rPr lang="ko-KR" altLang="en-US" sz="958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58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있는</a:t>
            </a:r>
            <a:r>
              <a:rPr lang="ko-KR" altLang="en-US" sz="958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58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식문화</a:t>
            </a:r>
            <a:r>
              <a:rPr lang="ko-KR" altLang="en-US" sz="958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58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체험</a:t>
            </a:r>
            <a:r>
              <a:rPr lang="ko-KR" altLang="en-US" sz="95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CC4DB13-6DBF-DD83-D84B-D2F0956DC5F9}"/>
              </a:ext>
            </a:extLst>
          </p:cNvPr>
          <p:cNvSpPr txBox="1"/>
          <p:nvPr/>
        </p:nvSpPr>
        <p:spPr>
          <a:xfrm>
            <a:off x="3414265" y="3664639"/>
            <a:ext cx="1055097" cy="23974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58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SNS </a:t>
            </a:r>
            <a:r>
              <a:rPr lang="ko-KR" altLang="en-US" sz="958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공유할</a:t>
            </a:r>
            <a:r>
              <a:rPr lang="ko-KR" altLang="en-US" sz="958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58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특별</a:t>
            </a:r>
            <a:r>
              <a:rPr lang="ko-KR" altLang="en-US" sz="958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58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경험</a:t>
            </a:r>
            <a:r>
              <a:rPr lang="ko-KR" altLang="en-US" sz="95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F500035-BDF2-679E-3F8F-0CB5E6304B00}"/>
              </a:ext>
            </a:extLst>
          </p:cNvPr>
          <p:cNvSpPr txBox="1"/>
          <p:nvPr/>
        </p:nvSpPr>
        <p:spPr>
          <a:xfrm>
            <a:off x="3301097" y="3817679"/>
            <a:ext cx="870751" cy="23974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58" baseline="106667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958" baseline="97778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지역</a:t>
            </a:r>
            <a:r>
              <a:rPr lang="ko-KR" altLang="en-US" sz="958" baseline="106667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58" baseline="97778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주민</a:t>
            </a:r>
            <a:r>
              <a:rPr lang="ko-KR" altLang="en-US" sz="958" baseline="106667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/</a:t>
            </a:r>
            <a:r>
              <a:rPr lang="ko-KR" altLang="en-US" sz="958" baseline="97778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관광객</a:t>
            </a:r>
            <a:r>
              <a:rPr lang="ko-KR" altLang="en-US" sz="958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802C8D1-0A87-D335-5BC5-2D08F0AC9F03}"/>
              </a:ext>
            </a:extLst>
          </p:cNvPr>
          <p:cNvSpPr txBox="1"/>
          <p:nvPr/>
        </p:nvSpPr>
        <p:spPr>
          <a:xfrm>
            <a:off x="3414265" y="3899335"/>
            <a:ext cx="1188146" cy="23974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58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958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고품질</a:t>
            </a:r>
            <a:r>
              <a:rPr lang="ko-KR" altLang="en-US" sz="958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58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프리미엄</a:t>
            </a:r>
            <a:r>
              <a:rPr lang="ko-KR" altLang="en-US" sz="958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58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외식</a:t>
            </a:r>
            <a:r>
              <a:rPr lang="ko-KR" altLang="en-US" sz="958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58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부족</a:t>
            </a:r>
            <a:r>
              <a:rPr lang="ko-KR" altLang="en-US" sz="95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7766F5A-C266-4973-8599-AB1D0CC50445}"/>
              </a:ext>
            </a:extLst>
          </p:cNvPr>
          <p:cNvSpPr txBox="1"/>
          <p:nvPr/>
        </p:nvSpPr>
        <p:spPr>
          <a:xfrm>
            <a:off x="3414265" y="3999919"/>
            <a:ext cx="1111202" cy="23974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58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958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다양한</a:t>
            </a:r>
            <a:r>
              <a:rPr lang="ko-KR" altLang="en-US" sz="958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58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목적별</a:t>
            </a:r>
            <a:r>
              <a:rPr lang="ko-KR" altLang="en-US" sz="958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58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공간</a:t>
            </a:r>
            <a:r>
              <a:rPr lang="ko-KR" altLang="en-US" sz="958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58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부족</a:t>
            </a:r>
            <a:r>
              <a:rPr lang="ko-KR" altLang="en-US" sz="95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35E153D-F534-C352-45B1-200F0BDCC717}"/>
              </a:ext>
            </a:extLst>
          </p:cNvPr>
          <p:cNvSpPr txBox="1"/>
          <p:nvPr/>
        </p:nvSpPr>
        <p:spPr>
          <a:xfrm>
            <a:off x="3414265" y="4149684"/>
            <a:ext cx="1199367" cy="1905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58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958" baseline="73333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건강</a:t>
            </a:r>
            <a:r>
              <a:rPr lang="ko-KR" altLang="en-US" sz="958" baseline="80000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·</a:t>
            </a:r>
            <a:r>
              <a:rPr lang="ko-KR" altLang="en-US" sz="958" baseline="73333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맛</a:t>
            </a:r>
            <a:r>
              <a:rPr lang="ko-KR" altLang="en-US" sz="958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58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동시</a:t>
            </a:r>
            <a:r>
              <a:rPr lang="ko-KR" altLang="en-US" sz="958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58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만족</a:t>
            </a:r>
            <a:r>
              <a:rPr lang="ko-KR" altLang="en-US" sz="958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58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메뉴</a:t>
            </a:r>
            <a:r>
              <a:rPr lang="ko-KR" altLang="en-US" sz="958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58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부족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E246C13-0DE4-6140-CD0B-669794D2E03F}"/>
              </a:ext>
            </a:extLst>
          </p:cNvPr>
          <p:cNvSpPr txBox="1"/>
          <p:nvPr/>
        </p:nvSpPr>
        <p:spPr>
          <a:xfrm>
            <a:off x="5157814" y="4517828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61970"/>
            <a:r>
              <a:rPr lang="ko-KR" altLang="en-US" sz="1000" b="1" dirty="0">
                <a:ln/>
                <a:solidFill>
                  <a:srgbClr val="00206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시장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0BB49C3-A1FD-E00C-3EF8-A6C0C964B090}"/>
              </a:ext>
            </a:extLst>
          </p:cNvPr>
          <p:cNvSpPr txBox="1"/>
          <p:nvPr/>
        </p:nvSpPr>
        <p:spPr>
          <a:xfrm>
            <a:off x="4583806" y="4234332"/>
            <a:ext cx="1398140" cy="348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61970"/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맑은 고딕"/>
                <a:rtl val="0"/>
              </a:rPr>
              <a:t>그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욕구는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매력적인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시장을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endParaRPr lang="en-US" altLang="ko-KR" sz="833" b="1" dirty="0">
              <a:ln/>
              <a:solidFill>
                <a:srgbClr val="2A9D8F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  <a:cs typeface="Arial"/>
              <a:sym typeface="Arial"/>
              <a:rtl val="0"/>
            </a:endParaRPr>
          </a:p>
          <a:p>
            <a:pPr defTabSz="761970"/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기대할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만큼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중요한가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?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B111552-A16A-0588-ECE7-4E7CE1FCCA1A}"/>
              </a:ext>
            </a:extLst>
          </p:cNvPr>
          <p:cNvSpPr txBox="1"/>
          <p:nvPr/>
        </p:nvSpPr>
        <p:spPr>
          <a:xfrm>
            <a:off x="4552157" y="3022993"/>
            <a:ext cx="825867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외식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시장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성장성</a:t>
            </a:r>
            <a:r>
              <a:rPr lang="ko-KR" altLang="en-US" sz="91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F5DA736-7DF5-351B-A5C5-ECD5D94B5502}"/>
              </a:ext>
            </a:extLst>
          </p:cNvPr>
          <p:cNvSpPr txBox="1"/>
          <p:nvPr/>
        </p:nvSpPr>
        <p:spPr>
          <a:xfrm>
            <a:off x="4704557" y="3123577"/>
            <a:ext cx="1021433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부산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외식업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+4.2%↑</a:t>
            </a:r>
            <a:r>
              <a:rPr lang="ko-KR" altLang="en-US" sz="91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1D59983-2DC8-D8DF-AFB6-9EA2D5CAF1F3}"/>
              </a:ext>
            </a:extLst>
          </p:cNvPr>
          <p:cNvSpPr txBox="1"/>
          <p:nvPr/>
        </p:nvSpPr>
        <p:spPr>
          <a:xfrm>
            <a:off x="4704557" y="3224162"/>
            <a:ext cx="1332416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프리미엄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외식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연평균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+7.8%↑</a:t>
            </a:r>
            <a:r>
              <a:rPr lang="ko-KR" altLang="en-US" sz="91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B57FA7E-6231-DDCA-512F-1C58A0F438A9}"/>
              </a:ext>
            </a:extLst>
          </p:cNvPr>
          <p:cNvSpPr txBox="1"/>
          <p:nvPr/>
        </p:nvSpPr>
        <p:spPr>
          <a:xfrm>
            <a:off x="4704557" y="3324746"/>
            <a:ext cx="1383712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건강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지향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레스토랑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매출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+12.6%</a:t>
            </a:r>
            <a:r>
              <a:rPr lang="ko-KR" altLang="en-US" sz="91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E753C0-C794-AEDF-99C2-45D4BF95124F}"/>
              </a:ext>
            </a:extLst>
          </p:cNvPr>
          <p:cNvSpPr txBox="1"/>
          <p:nvPr/>
        </p:nvSpPr>
        <p:spPr>
          <a:xfrm>
            <a:off x="4552157" y="3458857"/>
            <a:ext cx="752129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917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관광</a:t>
            </a:r>
            <a:r>
              <a:rPr lang="ko-KR" altLang="en-US" sz="917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시장</a:t>
            </a:r>
            <a:r>
              <a:rPr lang="ko-KR" altLang="en-US" sz="917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확대</a:t>
            </a:r>
            <a:r>
              <a:rPr lang="ko-KR" altLang="en-US" sz="91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D362251-1AC9-79FA-DA5E-82B3EF88B5FD}"/>
              </a:ext>
            </a:extLst>
          </p:cNvPr>
          <p:cNvSpPr txBox="1"/>
          <p:nvPr/>
        </p:nvSpPr>
        <p:spPr>
          <a:xfrm>
            <a:off x="4704557" y="3559442"/>
            <a:ext cx="1055097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외국인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관광객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160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만명</a:t>
            </a:r>
            <a:r>
              <a:rPr lang="ko-KR" altLang="en-US" sz="91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57317F9-374A-C219-B3AF-112E0970E41F}"/>
              </a:ext>
            </a:extLst>
          </p:cNvPr>
          <p:cNvSpPr txBox="1"/>
          <p:nvPr/>
        </p:nvSpPr>
        <p:spPr>
          <a:xfrm>
            <a:off x="4704557" y="3660026"/>
            <a:ext cx="1106393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크루즈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39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만명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, 166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항차</a:t>
            </a:r>
            <a:r>
              <a:rPr lang="ko-KR" altLang="en-US" sz="91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89906CC-E3BB-DC3A-DC7C-4C45513CF568}"/>
              </a:ext>
            </a:extLst>
          </p:cNvPr>
          <p:cNvSpPr txBox="1"/>
          <p:nvPr/>
        </p:nvSpPr>
        <p:spPr>
          <a:xfrm>
            <a:off x="4704557" y="3760610"/>
            <a:ext cx="1231427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1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인당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식음료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지출</a:t>
            </a:r>
            <a:r>
              <a:rPr lang="ko-KR" altLang="en-US" sz="917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26~28%</a:t>
            </a:r>
            <a:r>
              <a:rPr lang="ko-KR" altLang="en-US" sz="91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59BDD00-59BD-48F1-2673-7DC1D147CB72}"/>
              </a:ext>
            </a:extLst>
          </p:cNvPr>
          <p:cNvSpPr txBox="1"/>
          <p:nvPr/>
        </p:nvSpPr>
        <p:spPr>
          <a:xfrm>
            <a:off x="4552157" y="3912699"/>
            <a:ext cx="708848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106667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1000" baseline="97778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명륜동</a:t>
            </a:r>
            <a:r>
              <a:rPr lang="ko-KR" altLang="en-US" sz="1000" baseline="106667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97778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상권</a:t>
            </a:r>
            <a:r>
              <a:rPr lang="ko-KR" altLang="en-US" sz="1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30AE619-616D-C8E2-4FB3-D69272187B5B}"/>
              </a:ext>
            </a:extLst>
          </p:cNvPr>
          <p:cNvSpPr txBox="1"/>
          <p:nvPr/>
        </p:nvSpPr>
        <p:spPr>
          <a:xfrm>
            <a:off x="4686350" y="3996633"/>
            <a:ext cx="1125629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일평균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유동인구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41</a:t>
            </a:r>
            <a:r>
              <a:rPr lang="ko-KR" altLang="en-US" sz="917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만명</a:t>
            </a:r>
            <a:r>
              <a:rPr lang="ko-KR" altLang="en-US" sz="917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+</a:t>
            </a:r>
            <a:r>
              <a:rPr lang="ko-KR" altLang="en-US" sz="917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42F97F3-B3FB-2596-F7A3-BB0892796A2B}"/>
              </a:ext>
            </a:extLst>
          </p:cNvPr>
          <p:cNvSpPr txBox="1"/>
          <p:nvPr/>
        </p:nvSpPr>
        <p:spPr>
          <a:xfrm>
            <a:off x="4802026" y="4152149"/>
            <a:ext cx="1048685" cy="19492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동래구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소득월</a:t>
            </a:r>
            <a:r>
              <a:rPr lang="ko-KR" altLang="en-US" sz="1000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492</a:t>
            </a:r>
            <a:r>
              <a:rPr lang="ko-KR" altLang="en-US" sz="1000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만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68B94FF-D524-D4E0-7A87-F401521CE59B}"/>
              </a:ext>
            </a:extLst>
          </p:cNvPr>
          <p:cNvSpPr txBox="1"/>
          <p:nvPr/>
        </p:nvSpPr>
        <p:spPr>
          <a:xfrm>
            <a:off x="1028701" y="4777897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61970"/>
            <a:r>
              <a:rPr lang="ko-KR" altLang="en-US" sz="1000" b="1">
                <a:ln/>
                <a:solidFill>
                  <a:srgbClr val="00206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기회</a:t>
            </a:r>
            <a:r>
              <a:rPr lang="ko-KR" altLang="en-US" sz="1000" b="1">
                <a:ln/>
                <a:solidFill>
                  <a:srgbClr val="00206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="1">
                <a:ln/>
                <a:solidFill>
                  <a:srgbClr val="00206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탐색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9B64501-5315-D50A-BBE0-0A351241EE09}"/>
              </a:ext>
            </a:extLst>
          </p:cNvPr>
          <p:cNvSpPr txBox="1"/>
          <p:nvPr/>
        </p:nvSpPr>
        <p:spPr>
          <a:xfrm>
            <a:off x="281940" y="4953157"/>
            <a:ext cx="2946640" cy="220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61970"/>
            <a:r>
              <a:rPr lang="ko-KR" altLang="en-US" sz="833" b="1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맑은 고딕"/>
                <a:rtl val="0"/>
              </a:rPr>
              <a:t>비즈니스</a:t>
            </a:r>
            <a:r>
              <a:rPr lang="ko-KR" altLang="en-US" sz="833" b="1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환경</a:t>
            </a:r>
            <a:r>
              <a:rPr lang="ko-KR" altLang="en-US" sz="833" b="1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, </a:t>
            </a:r>
            <a:r>
              <a:rPr lang="ko-KR" altLang="en-US" sz="833" b="1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고객</a:t>
            </a:r>
            <a:r>
              <a:rPr lang="ko-KR" altLang="en-US" sz="833" b="1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니즈</a:t>
            </a:r>
            <a:r>
              <a:rPr lang="ko-KR" altLang="en-US" sz="833" b="1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, </a:t>
            </a:r>
            <a:r>
              <a:rPr lang="ko-KR" altLang="en-US" sz="833" b="1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사회</a:t>
            </a:r>
            <a:r>
              <a:rPr lang="ko-KR" altLang="en-US" sz="833" b="1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문화</a:t>
            </a:r>
            <a:r>
              <a:rPr lang="ko-KR" altLang="en-US" sz="833" b="1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, </a:t>
            </a:r>
            <a:r>
              <a:rPr lang="ko-KR" altLang="en-US" sz="833" b="1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기술</a:t>
            </a:r>
            <a:r>
              <a:rPr lang="ko-KR" altLang="en-US" sz="833" b="1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변화</a:t>
            </a:r>
            <a:r>
              <a:rPr lang="ko-KR" altLang="en-US" sz="833" b="1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등에</a:t>
            </a:r>
            <a:r>
              <a:rPr lang="ko-KR" altLang="en-US" sz="833" b="1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따른</a:t>
            </a:r>
            <a:r>
              <a:rPr lang="ko-KR" altLang="en-US" sz="833" b="1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기회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37E0271-B8AF-02CE-DB7C-0B297D705F3C}"/>
              </a:ext>
            </a:extLst>
          </p:cNvPr>
          <p:cNvSpPr txBox="1"/>
          <p:nvPr/>
        </p:nvSpPr>
        <p:spPr>
          <a:xfrm>
            <a:off x="358140" y="5183750"/>
            <a:ext cx="922047" cy="2205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33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833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부산</a:t>
            </a:r>
            <a:r>
              <a:rPr lang="ko-KR" altLang="en-US" sz="833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관광</a:t>
            </a:r>
            <a:r>
              <a:rPr lang="ko-KR" altLang="en-US" sz="833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인프라</a:t>
            </a:r>
            <a:r>
              <a:rPr lang="ko-KR" altLang="en-US" sz="833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확대</a:t>
            </a:r>
            <a:r>
              <a:rPr lang="ko-KR" altLang="en-US" sz="8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A599647-D0C4-F911-5C06-F29975356CC0}"/>
              </a:ext>
            </a:extLst>
          </p:cNvPr>
          <p:cNvSpPr txBox="1"/>
          <p:nvPr/>
        </p:nvSpPr>
        <p:spPr>
          <a:xfrm>
            <a:off x="510540" y="5277860"/>
            <a:ext cx="1170513" cy="22698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외국인</a:t>
            </a:r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관광객</a:t>
            </a:r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160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만명</a:t>
            </a:r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예상</a:t>
            </a:r>
            <a:r>
              <a:rPr lang="ko-KR" altLang="en-US" sz="875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385D0B0-7142-CAE6-CB41-9C86DC3C260F}"/>
              </a:ext>
            </a:extLst>
          </p:cNvPr>
          <p:cNvSpPr txBox="1"/>
          <p:nvPr/>
        </p:nvSpPr>
        <p:spPr>
          <a:xfrm>
            <a:off x="510540" y="5378444"/>
            <a:ext cx="976549" cy="22698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크루즈</a:t>
            </a:r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관광객</a:t>
            </a:r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39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만명</a:t>
            </a:r>
            <a:r>
              <a:rPr lang="ko-KR" altLang="en-US" sz="875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E5E273C-531A-2578-07A4-0485B42D7527}"/>
              </a:ext>
            </a:extLst>
          </p:cNvPr>
          <p:cNvSpPr txBox="1"/>
          <p:nvPr/>
        </p:nvSpPr>
        <p:spPr>
          <a:xfrm>
            <a:off x="358141" y="5519030"/>
            <a:ext cx="769763" cy="2205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33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833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외식</a:t>
            </a:r>
            <a:r>
              <a:rPr lang="ko-KR" altLang="en-US" sz="833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트렌드</a:t>
            </a:r>
            <a:r>
              <a:rPr lang="ko-KR" altLang="en-US" sz="833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변화</a:t>
            </a:r>
            <a:r>
              <a:rPr lang="ko-KR" altLang="en-US" sz="8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0C9877B-8EFC-7A66-DDFB-FB14894A2B17}"/>
              </a:ext>
            </a:extLst>
          </p:cNvPr>
          <p:cNvSpPr txBox="1"/>
          <p:nvPr/>
        </p:nvSpPr>
        <p:spPr>
          <a:xfrm>
            <a:off x="510540" y="5613140"/>
            <a:ext cx="1199367" cy="22698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프리미엄</a:t>
            </a:r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외식</a:t>
            </a:r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선호도</a:t>
            </a:r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+7.8%</a:t>
            </a:r>
            <a:r>
              <a:rPr lang="ko-KR" altLang="en-US" sz="875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E9279CE-26C0-915D-1F95-6BD8ADCB69FB}"/>
              </a:ext>
            </a:extLst>
          </p:cNvPr>
          <p:cNvSpPr txBox="1"/>
          <p:nvPr/>
        </p:nvSpPr>
        <p:spPr>
          <a:xfrm>
            <a:off x="510540" y="5713724"/>
            <a:ext cx="1023037" cy="22698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건강</a:t>
            </a:r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메뉴</a:t>
            </a:r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수요</a:t>
            </a:r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+12.6%</a:t>
            </a:r>
            <a:r>
              <a:rPr lang="ko-KR" altLang="en-US" sz="875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D87A373-092D-07F6-B538-35E440D95531}"/>
              </a:ext>
            </a:extLst>
          </p:cNvPr>
          <p:cNvSpPr txBox="1"/>
          <p:nvPr/>
        </p:nvSpPr>
        <p:spPr>
          <a:xfrm>
            <a:off x="358141" y="5854310"/>
            <a:ext cx="550151" cy="2205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33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833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상권</a:t>
            </a:r>
            <a:r>
              <a:rPr lang="ko-KR" altLang="en-US" sz="833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발전</a:t>
            </a:r>
            <a:r>
              <a:rPr lang="ko-KR" altLang="en-US" sz="8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5336474-B8B6-70B7-F21E-FFDB87AC43B0}"/>
              </a:ext>
            </a:extLst>
          </p:cNvPr>
          <p:cNvSpPr txBox="1"/>
          <p:nvPr/>
        </p:nvSpPr>
        <p:spPr>
          <a:xfrm>
            <a:off x="510540" y="5948420"/>
            <a:ext cx="1015021" cy="22698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재개발로</a:t>
            </a:r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주거인구</a:t>
            </a:r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증가</a:t>
            </a:r>
            <a:r>
              <a:rPr lang="ko-KR" altLang="en-US" sz="875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C1C8348-0D74-688D-989D-99C1BF09FCCC}"/>
              </a:ext>
            </a:extLst>
          </p:cNvPr>
          <p:cNvSpPr txBox="1"/>
          <p:nvPr/>
        </p:nvSpPr>
        <p:spPr>
          <a:xfrm>
            <a:off x="510540" y="6049004"/>
            <a:ext cx="909223" cy="22698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관광특구</a:t>
            </a:r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예산</a:t>
            </a:r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80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억</a:t>
            </a:r>
            <a:r>
              <a:rPr lang="ko-KR" altLang="en-US" sz="875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D9CA0F2-7BAD-3A8E-BCC8-2E94F858AE60}"/>
              </a:ext>
            </a:extLst>
          </p:cNvPr>
          <p:cNvSpPr txBox="1"/>
          <p:nvPr/>
        </p:nvSpPr>
        <p:spPr>
          <a:xfrm>
            <a:off x="358141" y="6189590"/>
            <a:ext cx="769763" cy="2205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33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833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디지털</a:t>
            </a:r>
            <a:r>
              <a:rPr lang="ko-KR" altLang="en-US" sz="833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기술</a:t>
            </a:r>
            <a:r>
              <a:rPr lang="ko-KR" altLang="en-US" sz="833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활용</a:t>
            </a:r>
            <a:r>
              <a:rPr lang="ko-KR" altLang="en-US" sz="8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535BB5F-439B-DEBB-38A5-40D9BEB4F126}"/>
              </a:ext>
            </a:extLst>
          </p:cNvPr>
          <p:cNvSpPr txBox="1"/>
          <p:nvPr/>
        </p:nvSpPr>
        <p:spPr>
          <a:xfrm>
            <a:off x="510540" y="6283700"/>
            <a:ext cx="946093" cy="22698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스마트</a:t>
            </a:r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오더</a:t>
            </a:r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·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키오스크</a:t>
            </a:r>
            <a:r>
              <a:rPr lang="ko-KR" altLang="en-US" sz="875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D5DB113-B695-E2BC-26D9-7EB2D2031BB5}"/>
              </a:ext>
            </a:extLst>
          </p:cNvPr>
          <p:cNvSpPr txBox="1"/>
          <p:nvPr/>
        </p:nvSpPr>
        <p:spPr>
          <a:xfrm>
            <a:off x="510540" y="6384284"/>
            <a:ext cx="873957" cy="22698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데이터</a:t>
            </a:r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기반</a:t>
            </a:r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마케팅</a:t>
            </a:r>
            <a:r>
              <a:rPr lang="ko-KR" altLang="en-US" sz="875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40182F9-D306-68B2-548A-DFFBB278937F}"/>
              </a:ext>
            </a:extLst>
          </p:cNvPr>
          <p:cNvSpPr txBox="1"/>
          <p:nvPr/>
        </p:nvSpPr>
        <p:spPr>
          <a:xfrm>
            <a:off x="510541" y="6529752"/>
            <a:ext cx="846707" cy="18210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온라인</a:t>
            </a:r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예약</a:t>
            </a:r>
            <a:r>
              <a:rPr lang="ko-KR" altLang="en-US" sz="875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시스템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7D9F076-A733-C66B-EE7C-D3B0435535F8}"/>
              </a:ext>
            </a:extLst>
          </p:cNvPr>
          <p:cNvSpPr txBox="1"/>
          <p:nvPr/>
        </p:nvSpPr>
        <p:spPr>
          <a:xfrm>
            <a:off x="3343284" y="4780576"/>
            <a:ext cx="750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1970"/>
            <a:r>
              <a:rPr lang="ko-KR" altLang="en-US" sz="1000" b="1" dirty="0">
                <a:ln/>
                <a:solidFill>
                  <a:srgbClr val="00206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매출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7481E02-3C77-1C89-FA30-0D96065BE913}"/>
              </a:ext>
            </a:extLst>
          </p:cNvPr>
          <p:cNvSpPr txBox="1"/>
          <p:nvPr/>
        </p:nvSpPr>
        <p:spPr>
          <a:xfrm>
            <a:off x="3354790" y="4931686"/>
            <a:ext cx="237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1970"/>
            <a:r>
              <a:rPr lang="ko-KR" altLang="en-US" sz="1000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맑은 고딕"/>
                <a:rtl val="0"/>
              </a:rPr>
              <a:t>내</a:t>
            </a:r>
            <a:r>
              <a:rPr lang="ko-KR" altLang="en-US" sz="1000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비즈니스의</a:t>
            </a:r>
            <a:r>
              <a:rPr lang="ko-KR" altLang="en-US" sz="1000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주요</a:t>
            </a:r>
            <a:r>
              <a:rPr lang="ko-KR" altLang="en-US" sz="1000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매출원은</a:t>
            </a:r>
            <a:r>
              <a:rPr lang="ko-KR" altLang="en-US" sz="1000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무엇인가</a:t>
            </a:r>
            <a:r>
              <a:rPr lang="ko-KR" altLang="en-US" sz="1000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?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B568F79-0808-8FC2-83CC-BDB515B012C2}"/>
              </a:ext>
            </a:extLst>
          </p:cNvPr>
          <p:cNvSpPr txBox="1"/>
          <p:nvPr/>
        </p:nvSpPr>
        <p:spPr>
          <a:xfrm>
            <a:off x="3379488" y="5160705"/>
            <a:ext cx="1211915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761970"/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외국인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관광객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패키지</a:t>
            </a:r>
            <a:r>
              <a:rPr lang="ko-KR" altLang="en-US" sz="1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FDBE8B9-04C0-6ED9-E4E7-D4328D2220E8}"/>
              </a:ext>
            </a:extLst>
          </p:cNvPr>
          <p:cNvSpPr txBox="1"/>
          <p:nvPr/>
        </p:nvSpPr>
        <p:spPr>
          <a:xfrm>
            <a:off x="3416793" y="5506954"/>
            <a:ext cx="166059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761970"/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정찰제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패키지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(1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인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10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만원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)</a:t>
            </a:r>
            <a:r>
              <a:rPr lang="ko-KR" altLang="en-US" sz="1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840E2C8-3E30-8077-05E3-1C1D835B7028}"/>
              </a:ext>
            </a:extLst>
          </p:cNvPr>
          <p:cNvSpPr txBox="1"/>
          <p:nvPr/>
        </p:nvSpPr>
        <p:spPr>
          <a:xfrm>
            <a:off x="3416793" y="5383692"/>
            <a:ext cx="1381819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761970"/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크루즈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단체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할인</a:t>
            </a:r>
            <a:r>
              <a:rPr lang="ko-KR" altLang="en-US" sz="1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B885775B-9E55-2F3B-845C-924521E9FD47}"/>
              </a:ext>
            </a:extLst>
          </p:cNvPr>
          <p:cNvSpPr txBox="1"/>
          <p:nvPr/>
        </p:nvSpPr>
        <p:spPr>
          <a:xfrm>
            <a:off x="3427437" y="5276121"/>
            <a:ext cx="139812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761970"/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국적별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맞춤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코스</a:t>
            </a:r>
            <a:r>
              <a:rPr lang="ko-KR" altLang="en-US" sz="1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8119940-860D-C24F-EC63-E8817B838396}"/>
              </a:ext>
            </a:extLst>
          </p:cNvPr>
          <p:cNvSpPr txBox="1"/>
          <p:nvPr/>
        </p:nvSpPr>
        <p:spPr>
          <a:xfrm>
            <a:off x="3416793" y="5694488"/>
            <a:ext cx="1257893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761970"/>
            <a:r>
              <a:rPr lang="ko-KR" altLang="en-US" sz="1000" baseline="106667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1000" baseline="97778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일반</a:t>
            </a:r>
            <a:r>
              <a:rPr lang="ko-KR" altLang="en-US" sz="1000" baseline="106667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97778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식음료</a:t>
            </a:r>
            <a:r>
              <a:rPr lang="ko-KR" altLang="en-US" sz="1000" baseline="106667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97778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매출</a:t>
            </a:r>
            <a:r>
              <a:rPr lang="ko-KR" altLang="en-US" sz="1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A857EFA-3CF4-7BF9-9561-892B437424B8}"/>
              </a:ext>
            </a:extLst>
          </p:cNvPr>
          <p:cNvSpPr txBox="1"/>
          <p:nvPr/>
        </p:nvSpPr>
        <p:spPr>
          <a:xfrm>
            <a:off x="3423069" y="5784416"/>
            <a:ext cx="128148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761970"/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브런치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(3~5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만원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)</a:t>
            </a:r>
            <a:r>
              <a:rPr lang="ko-KR" altLang="en-US" sz="1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0F78C02-3A29-9E76-0FE9-5BB09C945D94}"/>
              </a:ext>
            </a:extLst>
          </p:cNvPr>
          <p:cNvSpPr txBox="1"/>
          <p:nvPr/>
        </p:nvSpPr>
        <p:spPr>
          <a:xfrm>
            <a:off x="3432834" y="5914664"/>
            <a:ext cx="106906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761970"/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샤브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(4~7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만원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)</a:t>
            </a:r>
            <a:r>
              <a:rPr lang="ko-KR" altLang="en-US" sz="1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ECFEAC4-522E-E0A6-8D1C-50E3E54D2A29}"/>
              </a:ext>
            </a:extLst>
          </p:cNvPr>
          <p:cNvSpPr txBox="1"/>
          <p:nvPr/>
        </p:nvSpPr>
        <p:spPr>
          <a:xfrm>
            <a:off x="3411979" y="6040514"/>
            <a:ext cx="1472610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761970"/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중식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(5~15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만원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)</a:t>
            </a:r>
            <a:r>
              <a:rPr lang="ko-KR" altLang="en-US" sz="1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A76F33C-B5A3-49BE-9D5E-2503C47E2E1B}"/>
              </a:ext>
            </a:extLst>
          </p:cNvPr>
          <p:cNvSpPr txBox="1"/>
          <p:nvPr/>
        </p:nvSpPr>
        <p:spPr>
          <a:xfrm>
            <a:off x="3369935" y="6196829"/>
            <a:ext cx="88395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761970"/>
            <a:r>
              <a:rPr lang="ko-KR" altLang="en-US" sz="1000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1000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단체</a:t>
            </a:r>
            <a:r>
              <a:rPr lang="ko-KR" altLang="en-US" sz="1000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행사</a:t>
            </a:r>
            <a:r>
              <a:rPr lang="ko-KR" altLang="en-US" sz="1000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·</a:t>
            </a:r>
            <a:r>
              <a:rPr lang="ko-KR" altLang="en-US" sz="1000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연회</a:t>
            </a:r>
            <a:r>
              <a:rPr lang="ko-KR" altLang="en-US" sz="1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E90A249-4B39-47CB-164B-6708589943E6}"/>
              </a:ext>
            </a:extLst>
          </p:cNvPr>
          <p:cNvSpPr txBox="1"/>
          <p:nvPr/>
        </p:nvSpPr>
        <p:spPr>
          <a:xfrm>
            <a:off x="3423069" y="6285994"/>
            <a:ext cx="979568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761970"/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프라이빗룸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대관</a:t>
            </a:r>
            <a:r>
              <a:rPr lang="ko-KR" altLang="en-US" sz="1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6045346-56A8-13DA-BF71-946AA94023DB}"/>
              </a:ext>
            </a:extLst>
          </p:cNvPr>
          <p:cNvSpPr txBox="1"/>
          <p:nvPr/>
        </p:nvSpPr>
        <p:spPr>
          <a:xfrm>
            <a:off x="3423068" y="6414335"/>
            <a:ext cx="1182222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761970"/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기업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행사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진행</a:t>
            </a:r>
            <a:r>
              <a:rPr lang="ko-KR" altLang="en-US" sz="1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2BCAA12-7439-F361-05F3-32AF1E2A0FC3}"/>
              </a:ext>
            </a:extLst>
          </p:cNvPr>
          <p:cNvSpPr txBox="1"/>
          <p:nvPr/>
        </p:nvSpPr>
        <p:spPr>
          <a:xfrm>
            <a:off x="4228263" y="5764691"/>
            <a:ext cx="711086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761970"/>
            <a:r>
              <a:rPr lang="ko-KR" altLang="en-US" sz="1000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1000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부가</a:t>
            </a:r>
            <a:r>
              <a:rPr lang="ko-KR" altLang="en-US" sz="1000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수익원</a:t>
            </a:r>
            <a:r>
              <a:rPr lang="ko-KR" altLang="en-US" sz="1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27B6FDA-B542-9043-DF9E-EF45B10E92AD}"/>
              </a:ext>
            </a:extLst>
          </p:cNvPr>
          <p:cNvSpPr txBox="1"/>
          <p:nvPr/>
        </p:nvSpPr>
        <p:spPr>
          <a:xfrm>
            <a:off x="4234150" y="5873424"/>
            <a:ext cx="1060266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761970"/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포장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/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배달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서비스</a:t>
            </a:r>
            <a:r>
              <a:rPr lang="ko-KR" altLang="en-US" sz="1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615501A-E76E-5F5A-3C17-70DCD4D084C0}"/>
              </a:ext>
            </a:extLst>
          </p:cNvPr>
          <p:cNvSpPr txBox="1"/>
          <p:nvPr/>
        </p:nvSpPr>
        <p:spPr>
          <a:xfrm>
            <a:off x="4228263" y="6015249"/>
            <a:ext cx="1300006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761970"/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식재료</a:t>
            </a:r>
            <a:r>
              <a:rPr lang="ko-KR" altLang="en-US" sz="1000" baseline="80000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·</a:t>
            </a:r>
            <a:r>
              <a:rPr lang="ko-KR" altLang="en-US" sz="1000" baseline="73333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소스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판매</a:t>
            </a:r>
            <a:r>
              <a:rPr lang="ko-KR" altLang="en-US" sz="1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C515617-8D1E-DE9C-F7A5-3BAFF0C223B5}"/>
              </a:ext>
            </a:extLst>
          </p:cNvPr>
          <p:cNvSpPr txBox="1"/>
          <p:nvPr/>
        </p:nvSpPr>
        <p:spPr>
          <a:xfrm>
            <a:off x="4237692" y="6204747"/>
            <a:ext cx="1384061" cy="19492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761970"/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문화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체험</a:t>
            </a:r>
            <a:r>
              <a:rPr lang="ko-KR" altLang="en-US" sz="1000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연계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04DCACB-2F56-8C96-D0C2-0D34447B5814}"/>
              </a:ext>
            </a:extLst>
          </p:cNvPr>
          <p:cNvSpPr txBox="1"/>
          <p:nvPr/>
        </p:nvSpPr>
        <p:spPr>
          <a:xfrm>
            <a:off x="8186104" y="4520006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61970"/>
            <a:r>
              <a:rPr lang="ko-KR" altLang="en-US" sz="1000" b="1">
                <a:ln/>
                <a:solidFill>
                  <a:srgbClr val="00206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비교우위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1EAEB58-5E79-9FC6-231E-D79C6D4EAA65}"/>
              </a:ext>
            </a:extLst>
          </p:cNvPr>
          <p:cNvSpPr txBox="1"/>
          <p:nvPr/>
        </p:nvSpPr>
        <p:spPr>
          <a:xfrm>
            <a:off x="7137062" y="4234332"/>
            <a:ext cx="1651414" cy="348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61970"/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맑은 고딕"/>
                <a:rtl val="0"/>
              </a:rPr>
              <a:t>그것은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경쟁사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대비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넘볼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수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없는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endParaRPr lang="en-US" altLang="ko-KR" sz="833" b="1" dirty="0">
              <a:ln/>
              <a:solidFill>
                <a:srgbClr val="2A9D8F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  <a:cs typeface="Arial"/>
              <a:sym typeface="Arial"/>
              <a:rtl val="0"/>
            </a:endParaRPr>
          </a:p>
          <a:p>
            <a:pPr defTabSz="761970"/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비교우위를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가졌는가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?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8243528-65CF-245C-ECF6-304047D770DD}"/>
              </a:ext>
            </a:extLst>
          </p:cNvPr>
          <p:cNvSpPr txBox="1"/>
          <p:nvPr/>
        </p:nvSpPr>
        <p:spPr>
          <a:xfrm>
            <a:off x="7469578" y="3108511"/>
            <a:ext cx="837089" cy="2205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33" b="1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833" b="1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복합</a:t>
            </a:r>
            <a:r>
              <a:rPr lang="ko-KR" altLang="en-US" sz="833" b="1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다이닝</a:t>
            </a:r>
            <a:r>
              <a:rPr lang="ko-KR" altLang="en-US" sz="833" b="1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콘셉트</a:t>
            </a:r>
            <a:r>
              <a:rPr lang="ko-KR" altLang="en-US" sz="833" b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0A235C1A-691B-3D84-BC87-14BBE4D6AC30}"/>
              </a:ext>
            </a:extLst>
          </p:cNvPr>
          <p:cNvSpPr txBox="1"/>
          <p:nvPr/>
        </p:nvSpPr>
        <p:spPr>
          <a:xfrm>
            <a:off x="7621978" y="3209095"/>
            <a:ext cx="1148071" cy="2205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33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3</a:t>
            </a:r>
            <a:r>
              <a:rPr lang="ko-KR" altLang="en-US" sz="833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개</a:t>
            </a:r>
            <a:r>
              <a:rPr lang="ko-KR" altLang="en-US" sz="833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컨셉</a:t>
            </a:r>
            <a:r>
              <a:rPr lang="ko-KR" altLang="en-US" sz="833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통합</a:t>
            </a:r>
            <a:r>
              <a:rPr lang="ko-KR" altLang="en-US" sz="833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, </a:t>
            </a:r>
            <a:r>
              <a:rPr lang="ko-KR" altLang="en-US" sz="833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경쟁사는</a:t>
            </a:r>
            <a:r>
              <a:rPr lang="ko-KR" altLang="en-US" sz="833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단일</a:t>
            </a:r>
            <a:r>
              <a:rPr lang="ko-KR" altLang="en-US" sz="8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F60750C6-F72B-420A-3AB3-226C768F0A3B}"/>
              </a:ext>
            </a:extLst>
          </p:cNvPr>
          <p:cNvSpPr txBox="1"/>
          <p:nvPr/>
        </p:nvSpPr>
        <p:spPr>
          <a:xfrm>
            <a:off x="7621978" y="3309679"/>
            <a:ext cx="984565" cy="2205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33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833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층별</a:t>
            </a:r>
            <a:r>
              <a:rPr lang="ko-KR" altLang="en-US" sz="833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시너지</a:t>
            </a:r>
            <a:r>
              <a:rPr lang="ko-KR" altLang="en-US" sz="833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·</a:t>
            </a:r>
            <a:r>
              <a:rPr lang="ko-KR" altLang="en-US" sz="833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재방문율</a:t>
            </a:r>
            <a:r>
              <a:rPr lang="ko-KR" altLang="en-US" sz="833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↑</a:t>
            </a:r>
            <a:r>
              <a:rPr lang="ko-KR" altLang="en-US" sz="8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64C816D-1E65-7CBB-B230-D433CB192D91}"/>
              </a:ext>
            </a:extLst>
          </p:cNvPr>
          <p:cNvSpPr txBox="1"/>
          <p:nvPr/>
        </p:nvSpPr>
        <p:spPr>
          <a:xfrm>
            <a:off x="7469578" y="3443791"/>
            <a:ext cx="551754" cy="2205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33" b="1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833" b="1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입지</a:t>
            </a:r>
            <a:r>
              <a:rPr lang="ko-KR" altLang="en-US" sz="833" b="1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·</a:t>
            </a:r>
            <a:r>
              <a:rPr lang="ko-KR" altLang="en-US" sz="833" b="1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시설</a:t>
            </a:r>
            <a:r>
              <a:rPr lang="ko-KR" altLang="en-US" sz="833" b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304D7E4-22BC-E07E-879C-DB55ABA766D1}"/>
              </a:ext>
            </a:extLst>
          </p:cNvPr>
          <p:cNvSpPr txBox="1"/>
          <p:nvPr/>
        </p:nvSpPr>
        <p:spPr>
          <a:xfrm>
            <a:off x="7621978" y="3544375"/>
            <a:ext cx="758541" cy="2205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33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833" baseline="73333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동래역</a:t>
            </a:r>
            <a:r>
              <a:rPr lang="ko-KR" altLang="en-US" sz="833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도보</a:t>
            </a:r>
            <a:r>
              <a:rPr lang="ko-KR" altLang="en-US" sz="833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5</a:t>
            </a:r>
            <a:r>
              <a:rPr lang="ko-KR" altLang="en-US" sz="833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분</a:t>
            </a:r>
            <a:r>
              <a:rPr lang="ko-KR" altLang="en-US" sz="8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08DDD30-E936-784D-B2B3-2558D21648E6}"/>
              </a:ext>
            </a:extLst>
          </p:cNvPr>
          <p:cNvSpPr txBox="1"/>
          <p:nvPr/>
        </p:nvSpPr>
        <p:spPr>
          <a:xfrm>
            <a:off x="7621978" y="3644959"/>
            <a:ext cx="1233030" cy="2205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33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833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연면적</a:t>
            </a:r>
            <a:r>
              <a:rPr lang="ko-KR" altLang="en-US" sz="833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5,423</a:t>
            </a:r>
            <a:r>
              <a:rPr lang="ko-KR" altLang="en-US" sz="833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㎡</a:t>
            </a:r>
            <a:r>
              <a:rPr lang="ko-KR" altLang="en-US" sz="833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신축</a:t>
            </a:r>
            <a:r>
              <a:rPr lang="ko-KR" altLang="en-US" sz="833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·</a:t>
            </a:r>
            <a:r>
              <a:rPr lang="ko-KR" altLang="en-US" sz="833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주차</a:t>
            </a:r>
            <a:r>
              <a:rPr lang="ko-KR" altLang="en-US" sz="833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제휴</a:t>
            </a:r>
            <a:r>
              <a:rPr lang="ko-KR" altLang="en-US" sz="8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168CCB6-E67E-6804-FCAA-10D2CA86656A}"/>
              </a:ext>
            </a:extLst>
          </p:cNvPr>
          <p:cNvSpPr txBox="1"/>
          <p:nvPr/>
        </p:nvSpPr>
        <p:spPr>
          <a:xfrm>
            <a:off x="7469578" y="3779071"/>
            <a:ext cx="702436" cy="2205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33" b="1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833" b="1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관광</a:t>
            </a:r>
            <a:r>
              <a:rPr lang="ko-KR" altLang="en-US" sz="833" b="1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특화</a:t>
            </a:r>
            <a:r>
              <a:rPr lang="ko-KR" altLang="en-US" sz="833" b="1" baseline="106667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baseline="97778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모델</a:t>
            </a:r>
            <a:r>
              <a:rPr lang="ko-KR" altLang="en-US" sz="833" b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845C51D-8934-5C7E-FB12-E67B59F14076}"/>
              </a:ext>
            </a:extLst>
          </p:cNvPr>
          <p:cNvSpPr txBox="1"/>
          <p:nvPr/>
        </p:nvSpPr>
        <p:spPr>
          <a:xfrm>
            <a:off x="7621978" y="3879655"/>
            <a:ext cx="1133644" cy="2205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33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833" baseline="73333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여행사</a:t>
            </a:r>
            <a:r>
              <a:rPr lang="ko-KR" altLang="en-US" sz="833" baseline="80000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·</a:t>
            </a:r>
            <a:r>
              <a:rPr lang="ko-KR" altLang="en-US" sz="833" baseline="73333" dirty="0" err="1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크루즈</a:t>
            </a:r>
            <a:r>
              <a:rPr lang="ko-KR" altLang="en-US" sz="833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독점</a:t>
            </a:r>
            <a:r>
              <a:rPr lang="ko-KR" altLang="en-US" sz="833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aseline="733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계약추진</a:t>
            </a:r>
            <a:r>
              <a:rPr lang="ko-KR" altLang="en-US" sz="833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854E533-9DE6-C717-A6E9-0B0D496CE6A7}"/>
              </a:ext>
            </a:extLst>
          </p:cNvPr>
          <p:cNvSpPr txBox="1"/>
          <p:nvPr/>
        </p:nvSpPr>
        <p:spPr>
          <a:xfrm>
            <a:off x="7621978" y="4022943"/>
            <a:ext cx="984565" cy="17780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33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833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유일</a:t>
            </a:r>
            <a:r>
              <a:rPr lang="ko-KR" altLang="en-US" sz="833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원스톱</a:t>
            </a:r>
            <a:r>
              <a:rPr lang="ko-KR" altLang="en-US" sz="833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K-</a:t>
            </a:r>
            <a:r>
              <a:rPr lang="ko-KR" altLang="en-US" sz="833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푸드</a:t>
            </a:r>
            <a:r>
              <a:rPr lang="ko-KR" altLang="en-US" sz="833" baseline="8000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aseline="73333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공간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36B9760-1844-43CB-884B-3B919FF61778}"/>
              </a:ext>
            </a:extLst>
          </p:cNvPr>
          <p:cNvSpPr txBox="1"/>
          <p:nvPr/>
        </p:nvSpPr>
        <p:spPr>
          <a:xfrm>
            <a:off x="10597102" y="1193031"/>
            <a:ext cx="880369" cy="18646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917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피드백</a:t>
            </a:r>
            <a:r>
              <a:rPr lang="ko-KR" altLang="en-US" sz="917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기반</a:t>
            </a:r>
            <a:r>
              <a:rPr lang="ko-KR" altLang="en-US" sz="917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최적화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C560F79-4D33-F328-7B4D-F96E62CC84E7}"/>
              </a:ext>
            </a:extLst>
          </p:cNvPr>
          <p:cNvSpPr txBox="1"/>
          <p:nvPr/>
        </p:nvSpPr>
        <p:spPr>
          <a:xfrm>
            <a:off x="8912595" y="2678878"/>
            <a:ext cx="470000" cy="271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61970"/>
            <a:r>
              <a:rPr lang="ko-KR" altLang="en-US" sz="1167" b="1" dirty="0">
                <a:ln/>
                <a:solidFill>
                  <a:srgbClr val="00206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공감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A455DE8-90A3-136F-FD4C-452113B1CFA1}"/>
              </a:ext>
            </a:extLst>
          </p:cNvPr>
          <p:cNvSpPr txBox="1"/>
          <p:nvPr/>
        </p:nvSpPr>
        <p:spPr>
          <a:xfrm>
            <a:off x="8915400" y="2876716"/>
            <a:ext cx="2753309" cy="233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1970"/>
            <a:r>
              <a:rPr lang="ko-KR" altLang="en-US" sz="917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맑은 고딕"/>
                <a:rtl val="0"/>
              </a:rPr>
              <a:t>고객으로부터</a:t>
            </a:r>
            <a:r>
              <a:rPr lang="ko-KR" altLang="en-US" sz="917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어떻게</a:t>
            </a:r>
            <a:r>
              <a:rPr lang="ko-KR" altLang="en-US" sz="917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공감을 이끌어낼</a:t>
            </a:r>
            <a:r>
              <a:rPr lang="ko-KR" altLang="en-US" sz="917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것인가</a:t>
            </a:r>
            <a:r>
              <a:rPr lang="ko-KR" altLang="en-US" sz="917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?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517F5AAF-9D77-670A-B511-999FD0051823}"/>
              </a:ext>
            </a:extLst>
          </p:cNvPr>
          <p:cNvSpPr txBox="1"/>
          <p:nvPr/>
        </p:nvSpPr>
        <p:spPr>
          <a:xfrm>
            <a:off x="8922740" y="3125394"/>
            <a:ext cx="976549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="1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1000" b="1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고객</a:t>
            </a:r>
            <a:r>
              <a:rPr lang="ko-KR" altLang="en-US" sz="1000" b="1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="1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맞춤형</a:t>
            </a:r>
            <a:r>
              <a:rPr lang="ko-KR" altLang="en-US" sz="1000" b="1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="1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서비스</a:t>
            </a:r>
            <a:r>
              <a:rPr lang="ko-KR" altLang="en-US" sz="1000" b="1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182BF7F7-6C16-E267-1CC1-CE5D6D2C1F71}"/>
              </a:ext>
            </a:extLst>
          </p:cNvPr>
          <p:cNvSpPr txBox="1"/>
          <p:nvPr/>
        </p:nvSpPr>
        <p:spPr>
          <a:xfrm>
            <a:off x="9075140" y="3225979"/>
            <a:ext cx="901209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다국어</a:t>
            </a:r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인력</a:t>
            </a:r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배치</a:t>
            </a:r>
            <a:r>
              <a:rPr lang="ko-KR" altLang="en-US" sz="1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2BA1F06-4CC1-2024-DB8B-44D40E9E9200}"/>
              </a:ext>
            </a:extLst>
          </p:cNvPr>
          <p:cNvSpPr txBox="1"/>
          <p:nvPr/>
        </p:nvSpPr>
        <p:spPr>
          <a:xfrm>
            <a:off x="9075140" y="3326563"/>
            <a:ext cx="716863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개인화</a:t>
            </a:r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추천</a:t>
            </a:r>
            <a:r>
              <a:rPr lang="ko-KR" altLang="en-US" sz="1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D8BA12E-F695-6EE7-1D32-45B538986E32}"/>
              </a:ext>
            </a:extLst>
          </p:cNvPr>
          <p:cNvSpPr txBox="1"/>
          <p:nvPr/>
        </p:nvSpPr>
        <p:spPr>
          <a:xfrm>
            <a:off x="8922741" y="3427147"/>
            <a:ext cx="894797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="1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1000" b="1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온라인</a:t>
            </a:r>
            <a:r>
              <a:rPr lang="ko-KR" altLang="en-US" sz="1000" b="1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="1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공감</a:t>
            </a:r>
            <a:r>
              <a:rPr lang="ko-KR" altLang="en-US" sz="1000" b="1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="1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형성</a:t>
            </a:r>
            <a:r>
              <a:rPr lang="ko-KR" altLang="en-US" sz="1000" b="1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47A63038-AE86-3CE7-9FB5-CB6F143FB505}"/>
              </a:ext>
            </a:extLst>
          </p:cNvPr>
          <p:cNvSpPr txBox="1"/>
          <p:nvPr/>
        </p:nvSpPr>
        <p:spPr>
          <a:xfrm>
            <a:off x="9075140" y="3527731"/>
            <a:ext cx="1043876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인스타그래머블</a:t>
            </a:r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공간</a:t>
            </a:r>
            <a:r>
              <a:rPr lang="ko-KR" altLang="en-US" sz="1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E3CE7EF6-A0CC-A3BE-F0E4-105ED57DE024}"/>
              </a:ext>
            </a:extLst>
          </p:cNvPr>
          <p:cNvSpPr txBox="1"/>
          <p:nvPr/>
        </p:nvSpPr>
        <p:spPr>
          <a:xfrm>
            <a:off x="9075140" y="3628314"/>
            <a:ext cx="747320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UGC 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활성화</a:t>
            </a:r>
            <a:r>
              <a:rPr lang="ko-KR" altLang="en-US" sz="1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5A32C1D-54A7-769F-832D-BBDDB9F1CBB1}"/>
              </a:ext>
            </a:extLst>
          </p:cNvPr>
          <p:cNvSpPr txBox="1"/>
          <p:nvPr/>
        </p:nvSpPr>
        <p:spPr>
          <a:xfrm>
            <a:off x="9075140" y="3728899"/>
            <a:ext cx="840295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SNS 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후기</a:t>
            </a:r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공유</a:t>
            </a:r>
            <a:r>
              <a:rPr lang="ko-KR" altLang="en-US" sz="1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F92DDC63-0CE1-B387-6376-CEBA942A414F}"/>
              </a:ext>
            </a:extLst>
          </p:cNvPr>
          <p:cNvSpPr txBox="1"/>
          <p:nvPr/>
        </p:nvSpPr>
        <p:spPr>
          <a:xfrm>
            <a:off x="8922740" y="3829483"/>
            <a:ext cx="955711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="1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1000" b="1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식재료</a:t>
            </a:r>
            <a:r>
              <a:rPr lang="ko-KR" altLang="en-US" sz="1000" b="1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="1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스토리텔링</a:t>
            </a:r>
            <a:r>
              <a:rPr lang="ko-KR" altLang="en-US" sz="1000" b="1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E500BA44-6FBA-55CA-D839-8EBC7DD0D715}"/>
              </a:ext>
            </a:extLst>
          </p:cNvPr>
          <p:cNvSpPr txBox="1"/>
          <p:nvPr/>
        </p:nvSpPr>
        <p:spPr>
          <a:xfrm>
            <a:off x="9075141" y="3930067"/>
            <a:ext cx="982961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생산자</a:t>
            </a:r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스토리</a:t>
            </a:r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공유</a:t>
            </a:r>
            <a:r>
              <a:rPr lang="ko-KR" altLang="en-US" sz="1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ED4D079-C4E0-2031-3D4B-4C7054590B81}"/>
              </a:ext>
            </a:extLst>
          </p:cNvPr>
          <p:cNvSpPr txBox="1"/>
          <p:nvPr/>
        </p:nvSpPr>
        <p:spPr>
          <a:xfrm>
            <a:off x="9075141" y="4030651"/>
            <a:ext cx="819455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영양</a:t>
            </a:r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정보</a:t>
            </a:r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제공</a:t>
            </a:r>
            <a:r>
              <a:rPr lang="ko-KR" altLang="en-US" sz="1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5D31B61-3B90-EFED-E0DC-671B0C834BF2}"/>
              </a:ext>
            </a:extLst>
          </p:cNvPr>
          <p:cNvSpPr txBox="1"/>
          <p:nvPr/>
        </p:nvSpPr>
        <p:spPr>
          <a:xfrm>
            <a:off x="8922740" y="4131234"/>
            <a:ext cx="976549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="1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1000" b="1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감성적</a:t>
            </a:r>
            <a:r>
              <a:rPr lang="ko-KR" altLang="en-US" sz="1000" b="1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="1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공간</a:t>
            </a:r>
            <a:r>
              <a:rPr lang="ko-KR" altLang="en-US" sz="1000" b="1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="1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디자인</a:t>
            </a:r>
            <a:r>
              <a:rPr lang="ko-KR" altLang="en-US" sz="1000" b="1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8A7A2F39-B34D-B671-172D-EBC59F2B868B}"/>
              </a:ext>
            </a:extLst>
          </p:cNvPr>
          <p:cNvSpPr txBox="1"/>
          <p:nvPr/>
        </p:nvSpPr>
        <p:spPr>
          <a:xfrm>
            <a:off x="9075141" y="4231819"/>
            <a:ext cx="982961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층별</a:t>
            </a:r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분위기</a:t>
            </a:r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차별화</a:t>
            </a:r>
            <a:r>
              <a:rPr lang="ko-KR" altLang="en-US" sz="1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163C0FF6-3032-581B-E8E3-0A2CD7E3BFF5}"/>
              </a:ext>
            </a:extLst>
          </p:cNvPr>
          <p:cNvSpPr txBox="1"/>
          <p:nvPr/>
        </p:nvSpPr>
        <p:spPr>
          <a:xfrm>
            <a:off x="9075140" y="4383699"/>
            <a:ext cx="987771" cy="19492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전통</a:t>
            </a:r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+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현대</a:t>
            </a:r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인테리어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2FE76341-7B73-3C47-5BFA-4E49C8213207}"/>
              </a:ext>
            </a:extLst>
          </p:cNvPr>
          <p:cNvSpPr txBox="1"/>
          <p:nvPr/>
        </p:nvSpPr>
        <p:spPr>
          <a:xfrm>
            <a:off x="11017139" y="4538711"/>
            <a:ext cx="755335" cy="271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61970"/>
            <a:r>
              <a:rPr lang="ko-KR" altLang="en-US" sz="1167" b="1" dirty="0" err="1">
                <a:ln/>
                <a:solidFill>
                  <a:srgbClr val="00206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하이컨셉</a:t>
            </a:r>
            <a:endParaRPr lang="ko-KR" altLang="en-US" sz="1167" b="1" dirty="0">
              <a:ln/>
              <a:solidFill>
                <a:srgbClr val="00206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sym typeface="맑은 고딕"/>
              <a:rtl val="0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631793DB-056E-43E3-14E4-429858EF2C81}"/>
              </a:ext>
            </a:extLst>
          </p:cNvPr>
          <p:cNvSpPr txBox="1"/>
          <p:nvPr/>
        </p:nvSpPr>
        <p:spPr>
          <a:xfrm>
            <a:off x="9892489" y="4238399"/>
            <a:ext cx="1906292" cy="374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761970"/>
            <a:r>
              <a:rPr lang="ko-KR" altLang="en-US" sz="917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맑은 고딕"/>
                <a:rtl val="0"/>
              </a:rPr>
              <a:t>내</a:t>
            </a:r>
            <a:r>
              <a:rPr lang="ko-KR" altLang="en-US" sz="917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컨셉은</a:t>
            </a:r>
            <a:r>
              <a:rPr lang="ko-KR" altLang="en-US" sz="917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="1" dirty="0" err="1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감성적</a:t>
            </a:r>
            <a:r>
              <a:rPr lang="ko-KR" altLang="en-US" sz="917" b="1" dirty="0" err="1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·</a:t>
            </a:r>
            <a:r>
              <a:rPr lang="ko-KR" altLang="en-US" sz="917" b="1" dirty="0" err="1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문화적인</a:t>
            </a:r>
            <a:r>
              <a:rPr lang="ko-KR" altLang="en-US" sz="917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측면을</a:t>
            </a:r>
            <a:r>
              <a:rPr lang="ko-KR" altLang="en-US" sz="917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endParaRPr lang="en-US" altLang="ko-KR" sz="917" b="1" dirty="0">
              <a:ln/>
              <a:solidFill>
                <a:srgbClr val="2A9D8F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  <a:cs typeface="Arial"/>
              <a:sym typeface="Arial"/>
              <a:rtl val="0"/>
            </a:endParaRPr>
          </a:p>
          <a:p>
            <a:pPr algn="r" defTabSz="761970"/>
            <a:r>
              <a:rPr lang="ko-KR" altLang="en-US" sz="917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가졌는가</a:t>
            </a:r>
            <a:r>
              <a:rPr lang="ko-KR" altLang="en-US" sz="917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?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2220A7CB-6C4C-9DCB-B484-E062D79A25D0}"/>
              </a:ext>
            </a:extLst>
          </p:cNvPr>
          <p:cNvSpPr txBox="1"/>
          <p:nvPr/>
        </p:nvSpPr>
        <p:spPr>
          <a:xfrm>
            <a:off x="10307609" y="3120864"/>
            <a:ext cx="1160895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="1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1000" b="1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프리미엄</a:t>
            </a:r>
            <a:r>
              <a:rPr lang="ko-KR" altLang="en-US" sz="1000" b="1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="1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부산</a:t>
            </a:r>
            <a:r>
              <a:rPr lang="ko-KR" altLang="en-US" sz="1000" b="1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="1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미식</a:t>
            </a:r>
            <a:r>
              <a:rPr lang="ko-KR" altLang="en-US" sz="1000" b="1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="1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경험</a:t>
            </a:r>
            <a:r>
              <a:rPr lang="ko-KR" altLang="en-US" sz="1000" b="1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928FDB-266D-5BC5-CD6B-BF890107E175}"/>
              </a:ext>
            </a:extLst>
          </p:cNvPr>
          <p:cNvSpPr txBox="1"/>
          <p:nvPr/>
        </p:nvSpPr>
        <p:spPr>
          <a:xfrm>
            <a:off x="10460008" y="3221448"/>
            <a:ext cx="1346844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지역</a:t>
            </a:r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정체성</a:t>
            </a:r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+ 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현대</a:t>
            </a:r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감각</a:t>
            </a:r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결합</a:t>
            </a:r>
            <a:r>
              <a:rPr lang="ko-KR" altLang="en-US" sz="1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17EE2D81-6289-E8E0-9870-6C93F8D3FA76}"/>
              </a:ext>
            </a:extLst>
          </p:cNvPr>
          <p:cNvSpPr txBox="1"/>
          <p:nvPr/>
        </p:nvSpPr>
        <p:spPr>
          <a:xfrm>
            <a:off x="10460009" y="3322032"/>
            <a:ext cx="962123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식문화</a:t>
            </a:r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스토리텔링</a:t>
            </a:r>
            <a:r>
              <a:rPr lang="ko-KR" altLang="en-US" sz="1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D4FDA5E-4F62-54D3-FBDE-EFA7D1FE10A7}"/>
              </a:ext>
            </a:extLst>
          </p:cNvPr>
          <p:cNvSpPr txBox="1"/>
          <p:nvPr/>
        </p:nvSpPr>
        <p:spPr>
          <a:xfrm>
            <a:off x="10307609" y="3422616"/>
            <a:ext cx="894797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="1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1000" b="1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층별</a:t>
            </a:r>
            <a:r>
              <a:rPr lang="ko-KR" altLang="en-US" sz="1000" b="1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="1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핵심</a:t>
            </a:r>
            <a:r>
              <a:rPr lang="ko-KR" altLang="en-US" sz="1000" b="1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="1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슬로건</a:t>
            </a:r>
            <a:r>
              <a:rPr lang="ko-KR" altLang="en-US" sz="1000" b="1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59BEA6BC-7690-B363-2438-C67E8E21F020}"/>
              </a:ext>
            </a:extLst>
          </p:cNvPr>
          <p:cNvSpPr txBox="1"/>
          <p:nvPr/>
        </p:nvSpPr>
        <p:spPr>
          <a:xfrm>
            <a:off x="10460009" y="3523200"/>
            <a:ext cx="1007007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브런치</a:t>
            </a:r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: 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부산의</a:t>
            </a:r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아침</a:t>
            </a:r>
            <a:r>
              <a:rPr lang="ko-KR" altLang="en-US" sz="1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73D3A2B2-5862-3247-034C-8BE8DD3F4D56}"/>
              </a:ext>
            </a:extLst>
          </p:cNvPr>
          <p:cNvSpPr txBox="1"/>
          <p:nvPr/>
        </p:nvSpPr>
        <p:spPr>
          <a:xfrm>
            <a:off x="10460009" y="3623784"/>
            <a:ext cx="1007007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샤브샤브</a:t>
            </a:r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: 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자연의</a:t>
            </a:r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맛</a:t>
            </a:r>
            <a:r>
              <a:rPr lang="ko-KR" altLang="en-US" sz="1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2CC23476-9478-7311-FC94-BB8F045186F8}"/>
              </a:ext>
            </a:extLst>
          </p:cNvPr>
          <p:cNvSpPr txBox="1"/>
          <p:nvPr/>
        </p:nvSpPr>
        <p:spPr>
          <a:xfrm>
            <a:off x="10460009" y="3724368"/>
            <a:ext cx="925253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중식</a:t>
            </a:r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: 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미식의</a:t>
            </a:r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극치</a:t>
            </a:r>
            <a:r>
              <a:rPr lang="ko-KR" altLang="en-US" sz="1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B3369B1-6A68-0EEC-28C6-84BABB45D54F}"/>
              </a:ext>
            </a:extLst>
          </p:cNvPr>
          <p:cNvSpPr txBox="1"/>
          <p:nvPr/>
        </p:nvSpPr>
        <p:spPr>
          <a:xfrm>
            <a:off x="10307609" y="3824952"/>
            <a:ext cx="955711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="1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1000" b="1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스토리텔링</a:t>
            </a:r>
            <a:r>
              <a:rPr lang="ko-KR" altLang="en-US" sz="1000" b="1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="1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마케팅</a:t>
            </a:r>
            <a:r>
              <a:rPr lang="ko-KR" altLang="en-US" sz="1000" b="1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87BEF74A-B623-CFB5-8D0F-28D3B6CE4FFE}"/>
              </a:ext>
            </a:extLst>
          </p:cNvPr>
          <p:cNvSpPr txBox="1"/>
          <p:nvPr/>
        </p:nvSpPr>
        <p:spPr>
          <a:xfrm>
            <a:off x="10460009" y="3925536"/>
            <a:ext cx="1292341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생산자</a:t>
            </a:r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→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요리사</a:t>
            </a:r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스토리라인</a:t>
            </a:r>
            <a:r>
              <a:rPr lang="ko-KR" altLang="en-US" sz="1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D7D82609-97BE-AF8E-E79E-474F1FECC1BF}"/>
              </a:ext>
            </a:extLst>
          </p:cNvPr>
          <p:cNvSpPr txBox="1"/>
          <p:nvPr/>
        </p:nvSpPr>
        <p:spPr>
          <a:xfrm>
            <a:off x="10307609" y="4026120"/>
            <a:ext cx="976549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="1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1000" b="1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브랜드</a:t>
            </a:r>
            <a:r>
              <a:rPr lang="ko-KR" altLang="en-US" sz="1000" b="1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="1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경험</a:t>
            </a:r>
            <a:r>
              <a:rPr lang="ko-KR" altLang="en-US" sz="1000" b="1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="1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디자인</a:t>
            </a:r>
            <a:r>
              <a:rPr lang="ko-KR" altLang="en-US" sz="1000" b="1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C8817CE9-4B17-C990-3DDA-9F811CD6E55D}"/>
              </a:ext>
            </a:extLst>
          </p:cNvPr>
          <p:cNvSpPr txBox="1"/>
          <p:nvPr/>
        </p:nvSpPr>
        <p:spPr>
          <a:xfrm>
            <a:off x="10460009" y="4178000"/>
            <a:ext cx="1056700" cy="19492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오감</a:t>
            </a:r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자극</a:t>
            </a:r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공간</a:t>
            </a:r>
            <a:r>
              <a:rPr lang="ko-KR" altLang="en-US" sz="1000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·</a:t>
            </a:r>
            <a:r>
              <a:rPr lang="ko-KR" altLang="en-US" sz="1000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서비스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55C8C81-FD65-EA06-DBDF-C9DF65EFB37C}"/>
              </a:ext>
            </a:extLst>
          </p:cNvPr>
          <p:cNvSpPr txBox="1"/>
          <p:nvPr/>
        </p:nvSpPr>
        <p:spPr>
          <a:xfrm>
            <a:off x="7465363" y="2682012"/>
            <a:ext cx="769763" cy="2205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33" b="1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833" b="1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디지털</a:t>
            </a:r>
            <a:r>
              <a:rPr lang="ko-KR" altLang="en-US" sz="833" b="1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기술</a:t>
            </a:r>
            <a:r>
              <a:rPr lang="ko-KR" altLang="en-US" sz="833" b="1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활용</a:t>
            </a:r>
            <a:r>
              <a:rPr lang="ko-KR" altLang="en-US" sz="833" b="1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BB98B719-A866-7AFB-3BDF-68266B5D20F7}"/>
              </a:ext>
            </a:extLst>
          </p:cNvPr>
          <p:cNvSpPr txBox="1"/>
          <p:nvPr/>
        </p:nvSpPr>
        <p:spPr>
          <a:xfrm>
            <a:off x="7617763" y="2782596"/>
            <a:ext cx="1133644" cy="2205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33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833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스마트</a:t>
            </a:r>
            <a:r>
              <a:rPr lang="ko-KR" altLang="en-US" sz="833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오더</a:t>
            </a:r>
            <a:r>
              <a:rPr lang="ko-KR" altLang="en-US" sz="833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·</a:t>
            </a:r>
            <a:r>
              <a:rPr lang="ko-KR" altLang="en-US" sz="833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다국어</a:t>
            </a:r>
            <a:r>
              <a:rPr lang="ko-KR" altLang="en-US" sz="833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키오스크</a:t>
            </a:r>
            <a:r>
              <a:rPr lang="ko-KR" altLang="en-US" sz="8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96C4C144-4467-0783-A1D5-83C48422C18D}"/>
              </a:ext>
            </a:extLst>
          </p:cNvPr>
          <p:cNvSpPr txBox="1"/>
          <p:nvPr/>
        </p:nvSpPr>
        <p:spPr>
          <a:xfrm>
            <a:off x="7617763" y="2883180"/>
            <a:ext cx="1066318" cy="2205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33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833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데이터</a:t>
            </a:r>
            <a:r>
              <a:rPr lang="ko-KR" altLang="en-US" sz="833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분석</a:t>
            </a:r>
            <a:r>
              <a:rPr lang="ko-KR" altLang="en-US" sz="833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·</a:t>
            </a:r>
            <a:r>
              <a:rPr lang="ko-KR" altLang="en-US" sz="833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개인화</a:t>
            </a:r>
            <a:r>
              <a:rPr lang="ko-KR" altLang="en-US" sz="833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서비스</a:t>
            </a:r>
            <a:r>
              <a:rPr lang="ko-KR" altLang="en-US" sz="8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8C56C437-1FA4-2D50-8878-0AD0BB0B9FDF}"/>
              </a:ext>
            </a:extLst>
          </p:cNvPr>
          <p:cNvSpPr txBox="1"/>
          <p:nvPr/>
        </p:nvSpPr>
        <p:spPr>
          <a:xfrm>
            <a:off x="7617763" y="3026468"/>
            <a:ext cx="1107996" cy="17780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33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833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실시간</a:t>
            </a:r>
            <a:r>
              <a:rPr lang="ko-KR" altLang="en-US" sz="833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온라인</a:t>
            </a:r>
            <a:r>
              <a:rPr lang="ko-KR" altLang="en-US" sz="833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예약</a:t>
            </a:r>
            <a:r>
              <a:rPr lang="ko-KR" altLang="en-US" sz="833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·</a:t>
            </a:r>
            <a:r>
              <a:rPr lang="ko-KR" altLang="en-US" sz="833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모니터링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DC8C7B74-F381-84EE-2088-2B92D6078E96}"/>
              </a:ext>
            </a:extLst>
          </p:cNvPr>
          <p:cNvSpPr txBox="1"/>
          <p:nvPr/>
        </p:nvSpPr>
        <p:spPr>
          <a:xfrm>
            <a:off x="5989308" y="2663877"/>
            <a:ext cx="925574" cy="27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1970"/>
            <a:r>
              <a:rPr lang="ko-KR" altLang="en-US" sz="1167" b="1" dirty="0">
                <a:ln/>
                <a:solidFill>
                  <a:srgbClr val="00206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해법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82405545-F782-7A1A-5FC2-59A92AD42739}"/>
              </a:ext>
            </a:extLst>
          </p:cNvPr>
          <p:cNvSpPr txBox="1"/>
          <p:nvPr/>
        </p:nvSpPr>
        <p:spPr>
          <a:xfrm>
            <a:off x="5965394" y="2841305"/>
            <a:ext cx="1324402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61970"/>
            <a:r>
              <a:rPr lang="ko-KR" altLang="en-US" sz="875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맑은 고딕"/>
                <a:rtl val="0"/>
              </a:rPr>
              <a:t>고객이</a:t>
            </a:r>
            <a:r>
              <a:rPr lang="ko-KR" altLang="en-US" sz="875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처한</a:t>
            </a:r>
            <a:r>
              <a:rPr lang="ko-KR" altLang="en-US" sz="875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문제에</a:t>
            </a:r>
            <a:r>
              <a:rPr lang="ko-KR" altLang="en-US" sz="875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대한</a:t>
            </a:r>
            <a:endParaRPr lang="en-US" altLang="ko-KR" sz="875" b="1" dirty="0">
              <a:ln/>
              <a:solidFill>
                <a:srgbClr val="2A9D8F"/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  <a:cs typeface="Arial"/>
              <a:sym typeface="맑은 고딕"/>
              <a:rtl val="0"/>
            </a:endParaRPr>
          </a:p>
          <a:p>
            <a:pPr defTabSz="761970"/>
            <a:r>
              <a:rPr lang="ko-KR" altLang="en-US" sz="875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가치제안은</a:t>
            </a:r>
            <a:r>
              <a:rPr lang="ko-KR" altLang="en-US" sz="875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?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23237B7-E955-88B6-9995-44C797C5DC6E}"/>
              </a:ext>
            </a:extLst>
          </p:cNvPr>
          <p:cNvSpPr txBox="1"/>
          <p:nvPr/>
        </p:nvSpPr>
        <p:spPr>
          <a:xfrm>
            <a:off x="5996728" y="3152102"/>
            <a:ext cx="984278" cy="22698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defTabSz="761970"/>
            <a:r>
              <a:rPr lang="ko-KR" altLang="en-US" sz="875" b="1" baseline="80000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875" b="1" baseline="73333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원스톱</a:t>
            </a:r>
            <a:r>
              <a:rPr lang="ko-KR" altLang="en-US" sz="875" b="1" baseline="80000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="1" baseline="73333" dirty="0" err="1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다이닝</a:t>
            </a:r>
            <a:r>
              <a:rPr lang="ko-KR" altLang="en-US" sz="875" b="1" baseline="80000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="1" baseline="73333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경험</a:t>
            </a:r>
            <a:r>
              <a:rPr lang="ko-KR" altLang="en-US" sz="875" b="1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E10FB1D5-2985-449D-696F-1E9ECF0D0B94}"/>
              </a:ext>
            </a:extLst>
          </p:cNvPr>
          <p:cNvSpPr txBox="1"/>
          <p:nvPr/>
        </p:nvSpPr>
        <p:spPr>
          <a:xfrm>
            <a:off x="6149183" y="3265132"/>
            <a:ext cx="1194558" cy="22698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75" baseline="80000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875" baseline="73333" dirty="0" err="1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브런치</a:t>
            </a:r>
            <a:r>
              <a:rPr lang="ko-KR" altLang="en-US" sz="875" baseline="80000" dirty="0" err="1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·</a:t>
            </a:r>
            <a:r>
              <a:rPr lang="ko-KR" altLang="en-US" sz="875" baseline="73333" dirty="0" err="1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샤브</a:t>
            </a:r>
            <a:r>
              <a:rPr lang="ko-KR" altLang="en-US" sz="875" baseline="80000" dirty="0" err="1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·</a:t>
            </a:r>
            <a:r>
              <a:rPr lang="ko-KR" altLang="en-US" sz="875" baseline="73333" dirty="0" err="1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중식</a:t>
            </a:r>
            <a:r>
              <a:rPr lang="ko-KR" altLang="en-US" sz="875" baseline="80000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한</a:t>
            </a:r>
            <a:r>
              <a:rPr lang="ko-KR" altLang="en-US" sz="875" baseline="80000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건물에서</a:t>
            </a:r>
            <a:r>
              <a:rPr lang="ko-KR" altLang="en-US" sz="875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320542F6-7269-72E6-5204-D309B9F912F9}"/>
              </a:ext>
            </a:extLst>
          </p:cNvPr>
          <p:cNvSpPr txBox="1"/>
          <p:nvPr/>
        </p:nvSpPr>
        <p:spPr>
          <a:xfrm>
            <a:off x="6171299" y="3406443"/>
            <a:ext cx="893193" cy="22698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75" baseline="80000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875" baseline="73333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층별</a:t>
            </a:r>
            <a:r>
              <a:rPr lang="ko-KR" altLang="en-US" sz="875" baseline="80000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 dirty="0" err="1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컨셉</a:t>
            </a:r>
            <a:r>
              <a:rPr lang="ko-KR" altLang="en-US" sz="875" baseline="80000" dirty="0" err="1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·</a:t>
            </a:r>
            <a:r>
              <a:rPr lang="ko-KR" altLang="en-US" sz="875" baseline="73333" dirty="0" err="1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타겟</a:t>
            </a:r>
            <a:r>
              <a:rPr lang="ko-KR" altLang="en-US" sz="875" baseline="80000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분리</a:t>
            </a:r>
            <a:r>
              <a:rPr lang="ko-KR" altLang="en-US" sz="875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92F7A5F9-DF89-3A96-57E0-9ED6DB19F24B}"/>
              </a:ext>
            </a:extLst>
          </p:cNvPr>
          <p:cNvSpPr txBox="1"/>
          <p:nvPr/>
        </p:nvSpPr>
        <p:spPr>
          <a:xfrm>
            <a:off x="6164876" y="3507336"/>
            <a:ext cx="1034257" cy="22698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75" baseline="80000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875" baseline="73333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통합</a:t>
            </a:r>
            <a:r>
              <a:rPr lang="ko-KR" altLang="en-US" sz="875" baseline="80000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 dirty="0" err="1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멤버십</a:t>
            </a:r>
            <a:r>
              <a:rPr lang="ko-KR" altLang="en-US" sz="875" baseline="80000" dirty="0" err="1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·</a:t>
            </a:r>
            <a:r>
              <a:rPr lang="ko-KR" altLang="en-US" sz="875" baseline="73333" dirty="0" err="1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예약</a:t>
            </a:r>
            <a:r>
              <a:rPr lang="ko-KR" altLang="en-US" sz="875" baseline="80000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시스템</a:t>
            </a:r>
            <a:r>
              <a:rPr lang="ko-KR" altLang="en-US" sz="875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B50B3573-A8A4-F353-738F-DC48488FC931}"/>
              </a:ext>
            </a:extLst>
          </p:cNvPr>
          <p:cNvSpPr txBox="1"/>
          <p:nvPr/>
        </p:nvSpPr>
        <p:spPr>
          <a:xfrm>
            <a:off x="6026989" y="3613135"/>
            <a:ext cx="865943" cy="22698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75" b="1" baseline="80000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875" b="1" baseline="73333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외국인</a:t>
            </a:r>
            <a:r>
              <a:rPr lang="ko-KR" altLang="en-US" sz="875" b="1" baseline="80000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="1" baseline="73333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맞춤</a:t>
            </a:r>
            <a:r>
              <a:rPr lang="ko-KR" altLang="en-US" sz="875" b="1" baseline="80000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="1" baseline="73333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서비스</a:t>
            </a:r>
            <a:r>
              <a:rPr lang="ko-KR" altLang="en-US" sz="875" b="1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712478EC-A746-B147-57B0-C17EBA36B438}"/>
              </a:ext>
            </a:extLst>
          </p:cNvPr>
          <p:cNvSpPr txBox="1"/>
          <p:nvPr/>
        </p:nvSpPr>
        <p:spPr>
          <a:xfrm>
            <a:off x="6151060" y="3743604"/>
            <a:ext cx="946093" cy="22698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75" baseline="80000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875" baseline="73333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다국어</a:t>
            </a:r>
            <a:r>
              <a:rPr lang="ko-KR" altLang="en-US" sz="875" baseline="80000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 dirty="0" err="1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메뉴판</a:t>
            </a:r>
            <a:r>
              <a:rPr lang="ko-KR" altLang="en-US" sz="875" baseline="80000" dirty="0" err="1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·</a:t>
            </a:r>
            <a:r>
              <a:rPr lang="ko-KR" altLang="en-US" sz="875" baseline="73333" dirty="0" err="1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서비스</a:t>
            </a:r>
            <a:r>
              <a:rPr lang="ko-KR" altLang="en-US" sz="875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20674063-90F4-F974-4961-C44E5EE6D5DF}"/>
              </a:ext>
            </a:extLst>
          </p:cNvPr>
          <p:cNvSpPr txBox="1"/>
          <p:nvPr/>
        </p:nvSpPr>
        <p:spPr>
          <a:xfrm>
            <a:off x="6151357" y="3867966"/>
            <a:ext cx="803425" cy="22698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75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875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국적별</a:t>
            </a:r>
            <a:r>
              <a:rPr lang="ko-KR" altLang="en-US" sz="875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맞춤</a:t>
            </a:r>
            <a:r>
              <a:rPr lang="ko-KR" altLang="en-US" sz="875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메뉴</a:t>
            </a:r>
            <a:r>
              <a:rPr lang="ko-KR" altLang="en-US" sz="875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59831D55-46BC-51C0-56E2-C8C3B4303E0A}"/>
              </a:ext>
            </a:extLst>
          </p:cNvPr>
          <p:cNvSpPr txBox="1"/>
          <p:nvPr/>
        </p:nvSpPr>
        <p:spPr>
          <a:xfrm>
            <a:off x="6151060" y="3973765"/>
            <a:ext cx="963725" cy="22698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75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875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관광</a:t>
            </a:r>
            <a:r>
              <a:rPr lang="ko-KR" altLang="en-US" sz="875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패키지</a:t>
            </a:r>
            <a:r>
              <a:rPr lang="ko-KR" altLang="en-US" sz="875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·</a:t>
            </a:r>
            <a:r>
              <a:rPr lang="ko-KR" altLang="en-US" sz="875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셔틀</a:t>
            </a:r>
            <a:r>
              <a:rPr lang="ko-KR" altLang="en-US" sz="875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연계</a:t>
            </a:r>
            <a:r>
              <a:rPr lang="ko-KR" altLang="en-US" sz="875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85CAE4C-FCA4-302C-358C-9B463A11FF5D}"/>
              </a:ext>
            </a:extLst>
          </p:cNvPr>
          <p:cNvSpPr txBox="1"/>
          <p:nvPr/>
        </p:nvSpPr>
        <p:spPr>
          <a:xfrm>
            <a:off x="6016966" y="4122427"/>
            <a:ext cx="1098378" cy="22698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875" b="1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</a:t>
            </a:r>
            <a:r>
              <a:rPr lang="ko-KR" altLang="en-US" sz="875" b="1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프리미엄</a:t>
            </a:r>
            <a:r>
              <a:rPr lang="ko-KR" altLang="en-US" sz="875" b="1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="1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식재료</a:t>
            </a:r>
            <a:r>
              <a:rPr lang="ko-KR" altLang="en-US" sz="875" b="1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·</a:t>
            </a:r>
            <a:r>
              <a:rPr lang="ko-KR" altLang="en-US" sz="875" b="1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건강</a:t>
            </a:r>
            <a:r>
              <a:rPr lang="ko-KR" altLang="en-US" sz="875" b="1" baseline="8000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875" b="1" baseline="73333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메뉴</a:t>
            </a:r>
            <a:r>
              <a:rPr lang="ko-KR" altLang="en-US" sz="875" b="1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18191860-49B1-DF04-A240-A45D2FA4189F}"/>
              </a:ext>
            </a:extLst>
          </p:cNvPr>
          <p:cNvSpPr txBox="1"/>
          <p:nvPr/>
        </p:nvSpPr>
        <p:spPr>
          <a:xfrm>
            <a:off x="6175749" y="4265109"/>
            <a:ext cx="1077539" cy="23346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917" baseline="80000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– </a:t>
            </a:r>
            <a:r>
              <a:rPr lang="ko-KR" altLang="en-US" sz="917" baseline="73333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최상급</a:t>
            </a:r>
            <a:r>
              <a:rPr lang="ko-KR" altLang="en-US" sz="917" baseline="80000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 err="1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한우</a:t>
            </a:r>
            <a:r>
              <a:rPr lang="ko-KR" altLang="en-US" sz="917" baseline="80000" dirty="0" err="1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·</a:t>
            </a:r>
            <a:r>
              <a:rPr lang="ko-KR" altLang="en-US" sz="917" baseline="73333" dirty="0" err="1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신선</a:t>
            </a:r>
            <a:r>
              <a:rPr lang="ko-KR" altLang="en-US" sz="917" baseline="80000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917" baseline="73333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해산물</a:t>
            </a:r>
            <a:r>
              <a:rPr lang="ko-KR" altLang="en-US" sz="917" dirty="0">
                <a:ln/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BF6D876-3597-C55B-39F8-85344808189E}"/>
              </a:ext>
            </a:extLst>
          </p:cNvPr>
          <p:cNvSpPr txBox="1"/>
          <p:nvPr/>
        </p:nvSpPr>
        <p:spPr>
          <a:xfrm>
            <a:off x="8857304" y="5757606"/>
            <a:ext cx="912429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761970"/>
            <a:r>
              <a:rPr lang="ko-KR" altLang="en-US" sz="1000" b="1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• 업태별</a:t>
            </a:r>
            <a:r>
              <a:rPr lang="en-US" altLang="ko-KR" sz="1000" b="1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00" b="1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목표</a:t>
            </a:r>
            <a:r>
              <a:rPr lang="en-US" altLang="ko-KR" sz="1000" b="1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/</a:t>
            </a:r>
            <a:r>
              <a:rPr lang="ko-KR" altLang="en-US" sz="1000" b="1" baseline="80000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가설</a:t>
            </a:r>
            <a:r>
              <a:rPr lang="ko-KR" altLang="en-US" sz="1000" b="1" dirty="0">
                <a:ln/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5E7CA52-51C8-B410-3611-F9CF735FDDBB}"/>
              </a:ext>
            </a:extLst>
          </p:cNvPr>
          <p:cNvSpPr txBox="1"/>
          <p:nvPr/>
        </p:nvSpPr>
        <p:spPr>
          <a:xfrm>
            <a:off x="5699319" y="6523314"/>
            <a:ext cx="2090637" cy="220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61970"/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맑은 고딕"/>
                <a:rtl val="0"/>
              </a:rPr>
              <a:t>내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비즈니스의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주요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비용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구조는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무엇인가</a:t>
            </a:r>
            <a:r>
              <a:rPr lang="ko-KR" altLang="en-US" sz="833" b="1" dirty="0">
                <a:ln/>
                <a:solidFill>
                  <a:srgbClr val="2A9D8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?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AB7C1AB6-B5C9-614F-1FC9-2E66A5F2F411}"/>
              </a:ext>
            </a:extLst>
          </p:cNvPr>
          <p:cNvSpPr txBox="1"/>
          <p:nvPr/>
        </p:nvSpPr>
        <p:spPr>
          <a:xfrm>
            <a:off x="8298054" y="6509574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61970"/>
            <a:r>
              <a:rPr lang="ko-KR" altLang="en-US" sz="1000" b="1" dirty="0">
                <a:ln/>
                <a:solidFill>
                  <a:srgbClr val="00206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비용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1FA1D5-0766-113C-346E-DC5C85EAAF73}"/>
              </a:ext>
            </a:extLst>
          </p:cNvPr>
          <p:cNvSpPr txBox="1"/>
          <p:nvPr/>
        </p:nvSpPr>
        <p:spPr>
          <a:xfrm>
            <a:off x="4987038" y="5106606"/>
            <a:ext cx="1981569" cy="1529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61970"/>
            <a:r>
              <a:rPr lang="ko-KR" altLang="en-US" sz="667" b="1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고정비 항목 </a:t>
            </a:r>
            <a:r>
              <a:rPr lang="en-US" altLang="ko-KR" sz="667" b="1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667" b="1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매출 독립적</a:t>
            </a:r>
            <a:r>
              <a:rPr lang="en-US" altLang="ko-KR" sz="667" b="1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</a:p>
          <a:p>
            <a:pPr defTabSz="761970"/>
            <a:r>
              <a:rPr lang="ko-KR" altLang="en-US" sz="667" b="1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인건비</a:t>
            </a:r>
            <a:r>
              <a:rPr lang="en-US" altLang="ko-KR" sz="667" b="1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667" b="1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연간 </a:t>
            </a:r>
            <a:r>
              <a:rPr lang="en-US" altLang="ko-KR" sz="667" b="1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30-37</a:t>
            </a:r>
            <a:r>
              <a:rPr lang="ko-KR" altLang="en-US" sz="667" b="1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억원</a:t>
            </a:r>
            <a:endParaRPr lang="ko-KR" altLang="en-US" sz="667" dirty="0">
              <a:solidFill>
                <a:prstClr val="black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defTabSz="761970">
              <a:buFont typeface="Arial" panose="020B0604020202020204" pitchFamily="34" charset="0"/>
              <a:buChar char="•"/>
            </a:pPr>
            <a:r>
              <a:rPr lang="ko-KR" altLang="en-US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총 </a:t>
            </a:r>
            <a:r>
              <a:rPr lang="en-US" altLang="ko-KR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86</a:t>
            </a:r>
            <a:r>
              <a:rPr lang="ko-KR" altLang="en-US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명 </a:t>
            </a:r>
            <a:r>
              <a:rPr lang="en-US" altLang="ko-KR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(BOH 43</a:t>
            </a:r>
            <a:r>
              <a:rPr lang="ko-KR" altLang="en-US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명</a:t>
            </a:r>
            <a:r>
              <a:rPr lang="en-US" altLang="ko-KR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FOH 38</a:t>
            </a:r>
            <a:r>
              <a:rPr lang="ko-KR" altLang="en-US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명</a:t>
            </a:r>
            <a:r>
              <a:rPr lang="en-US" altLang="ko-KR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경영지원 </a:t>
            </a:r>
            <a:r>
              <a:rPr lang="en-US" altLang="ko-KR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</a:t>
            </a:r>
            <a:r>
              <a:rPr lang="ko-KR" altLang="en-US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명</a:t>
            </a:r>
            <a:r>
              <a:rPr lang="en-US" altLang="ko-KR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</a:p>
          <a:p>
            <a:pPr defTabSz="761970">
              <a:buFont typeface="Arial" panose="020B0604020202020204" pitchFamily="34" charset="0"/>
              <a:buChar char="•"/>
            </a:pPr>
            <a:r>
              <a:rPr lang="ko-KR" altLang="en-US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월평균 인건비</a:t>
            </a:r>
            <a:r>
              <a:rPr lang="en-US" altLang="ko-KR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2.6-3.1</a:t>
            </a:r>
            <a:r>
              <a:rPr lang="ko-KR" altLang="en-US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억원</a:t>
            </a:r>
          </a:p>
          <a:p>
            <a:pPr defTabSz="761970"/>
            <a:r>
              <a:rPr lang="ko-KR" altLang="en-US" sz="667" b="1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운영경비</a:t>
            </a:r>
            <a:r>
              <a:rPr lang="en-US" altLang="ko-KR" sz="667" b="1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667" b="1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매출의 </a:t>
            </a:r>
            <a:r>
              <a:rPr lang="en-US" altLang="ko-KR" sz="667" b="1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25-30%</a:t>
            </a:r>
            <a:endParaRPr lang="ko-KR" altLang="en-US" sz="667" dirty="0">
              <a:solidFill>
                <a:prstClr val="black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defTabSz="761970">
              <a:buFont typeface="Arial" panose="020B0604020202020204" pitchFamily="34" charset="0"/>
              <a:buChar char="•"/>
            </a:pPr>
            <a:r>
              <a:rPr lang="ko-KR" altLang="en-US" sz="667" dirty="0" err="1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수도광열비</a:t>
            </a:r>
            <a:r>
              <a:rPr lang="en-US" altLang="ko-KR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매출의 </a:t>
            </a:r>
            <a:r>
              <a:rPr lang="en-US" altLang="ko-KR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5%</a:t>
            </a:r>
          </a:p>
          <a:p>
            <a:pPr defTabSz="761970">
              <a:buFont typeface="Arial" panose="020B0604020202020204" pitchFamily="34" charset="0"/>
              <a:buChar char="•"/>
            </a:pPr>
            <a:r>
              <a:rPr lang="ko-KR" altLang="en-US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임차료</a:t>
            </a:r>
            <a:r>
              <a:rPr lang="en-US" altLang="ko-KR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월 </a:t>
            </a:r>
            <a:r>
              <a:rPr lang="en-US" altLang="ko-KR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300</a:t>
            </a:r>
            <a:r>
              <a:rPr lang="ko-KR" altLang="en-US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만원</a:t>
            </a:r>
          </a:p>
          <a:p>
            <a:pPr defTabSz="761970">
              <a:buFont typeface="Arial" panose="020B0604020202020204" pitchFamily="34" charset="0"/>
              <a:buChar char="•"/>
            </a:pPr>
            <a:r>
              <a:rPr lang="ko-KR" altLang="en-US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지급수수료</a:t>
            </a:r>
            <a:r>
              <a:rPr lang="en-US" altLang="ko-KR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매출의 </a:t>
            </a:r>
            <a:r>
              <a:rPr lang="en-US" altLang="ko-KR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5%</a:t>
            </a:r>
          </a:p>
          <a:p>
            <a:pPr defTabSz="761970">
              <a:buFont typeface="Arial" panose="020B0604020202020204" pitchFamily="34" charset="0"/>
              <a:buChar char="•"/>
            </a:pPr>
            <a:r>
              <a:rPr lang="ko-KR" altLang="en-US" sz="667" dirty="0" err="1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세금과공과</a:t>
            </a:r>
            <a:r>
              <a:rPr lang="en-US" altLang="ko-KR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매출의 </a:t>
            </a:r>
            <a:r>
              <a:rPr lang="en-US" altLang="ko-KR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1.5%</a:t>
            </a:r>
          </a:p>
          <a:p>
            <a:pPr defTabSz="761970">
              <a:buFont typeface="Arial" panose="020B0604020202020204" pitchFamily="34" charset="0"/>
              <a:buChar char="•"/>
            </a:pPr>
            <a:r>
              <a:rPr lang="ko-KR" altLang="en-US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감가상각비</a:t>
            </a:r>
            <a:r>
              <a:rPr lang="en-US" altLang="ko-KR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연 </a:t>
            </a:r>
            <a:r>
              <a:rPr lang="en-US" altLang="ko-KR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4.4</a:t>
            </a:r>
            <a:r>
              <a:rPr lang="ko-KR" altLang="en-US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억원</a:t>
            </a:r>
          </a:p>
          <a:p>
            <a:pPr defTabSz="761970"/>
            <a:r>
              <a:rPr lang="ko-KR" altLang="en-US" sz="667" b="1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금융비용</a:t>
            </a:r>
            <a:r>
              <a:rPr lang="en-US" altLang="ko-KR" sz="667" b="1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667" b="1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연 </a:t>
            </a:r>
            <a:r>
              <a:rPr lang="en-US" altLang="ko-KR" sz="667" b="1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2.1-2.7</a:t>
            </a:r>
            <a:r>
              <a:rPr lang="ko-KR" altLang="en-US" sz="667" b="1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억원</a:t>
            </a:r>
            <a:endParaRPr lang="ko-KR" altLang="en-US" sz="667" dirty="0">
              <a:solidFill>
                <a:prstClr val="black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defTabSz="761970">
              <a:buFont typeface="Arial" panose="020B0604020202020204" pitchFamily="34" charset="0"/>
              <a:buChar char="•"/>
            </a:pPr>
            <a:r>
              <a:rPr lang="ko-KR" altLang="en-US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이자비용 </a:t>
            </a:r>
            <a:r>
              <a:rPr lang="en-US" altLang="ko-KR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(WACC 5.33%)</a:t>
            </a:r>
          </a:p>
          <a:p>
            <a:pPr defTabSz="761970">
              <a:buFont typeface="Arial" panose="020B0604020202020204" pitchFamily="34" charset="0"/>
              <a:buChar char="•"/>
            </a:pPr>
            <a:r>
              <a:rPr lang="ko-KR" altLang="en-US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관광기금융자 이자</a:t>
            </a:r>
            <a:r>
              <a:rPr lang="en-US" altLang="ko-KR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2.12%</a:t>
            </a:r>
          </a:p>
          <a:p>
            <a:pPr defTabSz="761970">
              <a:buFont typeface="Arial" panose="020B0604020202020204" pitchFamily="34" charset="0"/>
              <a:buChar char="•"/>
            </a:pPr>
            <a:r>
              <a:rPr lang="ko-KR" altLang="en-US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은행대출 이자</a:t>
            </a:r>
            <a:r>
              <a:rPr lang="en-US" altLang="ko-KR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2.70%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E7858-D4BD-A873-2DA2-F565C9C23C33}"/>
              </a:ext>
            </a:extLst>
          </p:cNvPr>
          <p:cNvSpPr txBox="1"/>
          <p:nvPr/>
        </p:nvSpPr>
        <p:spPr>
          <a:xfrm>
            <a:off x="6946651" y="5100327"/>
            <a:ext cx="1777112" cy="913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61970"/>
            <a:r>
              <a:rPr lang="ko-KR" altLang="en-US" sz="667" b="1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변동비 항목 </a:t>
            </a:r>
            <a:r>
              <a:rPr lang="en-US" altLang="ko-KR" sz="667" b="1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667" b="1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매출 증감에 따라 변동</a:t>
            </a:r>
            <a:r>
              <a:rPr lang="en-US" altLang="ko-KR" sz="667" b="1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</a:p>
          <a:p>
            <a:pPr defTabSz="761970"/>
            <a:r>
              <a:rPr lang="ko-KR" altLang="en-US" sz="667" b="1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재료비</a:t>
            </a:r>
            <a:r>
              <a:rPr lang="en-US" altLang="ko-KR" sz="667" b="1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667" b="1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매출의 </a:t>
            </a:r>
            <a:r>
              <a:rPr lang="en-US" altLang="ko-KR" sz="667" b="1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25%</a:t>
            </a:r>
            <a:endParaRPr lang="ko-KR" altLang="en-US" sz="667" dirty="0">
              <a:solidFill>
                <a:prstClr val="black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defTabSz="761970">
              <a:buFont typeface="Arial" panose="020B0604020202020204" pitchFamily="34" charset="0"/>
              <a:buChar char="•"/>
            </a:pPr>
            <a:r>
              <a:rPr lang="ko-KR" altLang="en-US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식자재 원가</a:t>
            </a:r>
          </a:p>
          <a:p>
            <a:pPr defTabSz="761970">
              <a:buFont typeface="Arial" panose="020B0604020202020204" pitchFamily="34" charset="0"/>
              <a:buChar char="•"/>
            </a:pPr>
            <a:r>
              <a:rPr lang="ko-KR" altLang="en-US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부가상품 제조원가</a:t>
            </a:r>
          </a:p>
          <a:p>
            <a:pPr defTabSz="761970"/>
            <a:r>
              <a:rPr lang="ko-KR" altLang="en-US" sz="667" b="1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수수료</a:t>
            </a:r>
            <a:r>
              <a:rPr lang="en-US" altLang="ko-KR" sz="667" b="1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</a:t>
            </a:r>
            <a:r>
              <a:rPr lang="ko-KR" altLang="en-US" sz="667" b="1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결제 원가</a:t>
            </a:r>
            <a:r>
              <a:rPr lang="en-US" altLang="ko-KR" sz="667" b="1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667" b="1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매출의 </a:t>
            </a:r>
            <a:r>
              <a:rPr lang="en-US" altLang="ko-KR" sz="667" b="1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15-18%</a:t>
            </a:r>
            <a:endParaRPr lang="ko-KR" altLang="en-US" sz="667" dirty="0">
              <a:solidFill>
                <a:prstClr val="black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defTabSz="761970">
              <a:buFont typeface="Arial" panose="020B0604020202020204" pitchFamily="34" charset="0"/>
              <a:buChar char="•"/>
            </a:pPr>
            <a:r>
              <a:rPr lang="ko-KR" altLang="en-US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카드 결제 수수료</a:t>
            </a:r>
            <a:r>
              <a:rPr lang="en-US" altLang="ko-KR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매출의 </a:t>
            </a:r>
            <a:r>
              <a:rPr lang="en-US" altLang="ko-KR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5%</a:t>
            </a:r>
          </a:p>
          <a:p>
            <a:pPr defTabSz="761970">
              <a:buFont typeface="Arial" panose="020B0604020202020204" pitchFamily="34" charset="0"/>
              <a:buChar char="•"/>
            </a:pPr>
            <a:r>
              <a:rPr lang="ko-KR" altLang="en-US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배달 플랫폼 수수료</a:t>
            </a:r>
            <a:r>
              <a:rPr lang="en-US" altLang="ko-KR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매출의 </a:t>
            </a:r>
            <a:r>
              <a:rPr lang="en-US" altLang="ko-KR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5%</a:t>
            </a:r>
          </a:p>
          <a:p>
            <a:pPr defTabSz="761970">
              <a:buFont typeface="Arial" panose="020B0604020202020204" pitchFamily="34" charset="0"/>
              <a:buChar char="•"/>
            </a:pPr>
            <a:r>
              <a:rPr lang="ko-KR" altLang="en-US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예약 시스템 수수료</a:t>
            </a:r>
            <a:r>
              <a:rPr lang="en-US" altLang="ko-KR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매출의 </a:t>
            </a:r>
            <a:r>
              <a:rPr lang="en-US" altLang="ko-KR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061BB2-FF1A-B4F9-AFFE-6C1040BF735A}"/>
              </a:ext>
            </a:extLst>
          </p:cNvPr>
          <p:cNvSpPr txBox="1"/>
          <p:nvPr/>
        </p:nvSpPr>
        <p:spPr>
          <a:xfrm>
            <a:off x="6936443" y="5968560"/>
            <a:ext cx="1544747" cy="502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61970"/>
            <a:r>
              <a:rPr lang="ko-KR" altLang="en-US" sz="667" b="1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총 </a:t>
            </a:r>
            <a:r>
              <a:rPr lang="ko-KR" altLang="en-US" sz="667" b="1" dirty="0" err="1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비용률</a:t>
            </a:r>
            <a:endParaRPr lang="ko-KR" altLang="en-US" sz="667" b="1" dirty="0">
              <a:solidFill>
                <a:prstClr val="black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defTabSz="761970">
              <a:buFont typeface="Arial" panose="020B0604020202020204" pitchFamily="34" charset="0"/>
              <a:buChar char="•"/>
            </a:pPr>
            <a:r>
              <a:rPr lang="en-US" altLang="ko-KR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2027</a:t>
            </a:r>
            <a:r>
              <a:rPr lang="ko-KR" altLang="en-US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년</a:t>
            </a:r>
            <a:r>
              <a:rPr lang="en-US" altLang="ko-KR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매출원가율 </a:t>
            </a:r>
            <a:r>
              <a:rPr lang="en-US" altLang="ko-KR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78.6%</a:t>
            </a:r>
          </a:p>
          <a:p>
            <a:pPr defTabSz="761970">
              <a:buFont typeface="Arial" panose="020B0604020202020204" pitchFamily="34" charset="0"/>
              <a:buChar char="•"/>
            </a:pPr>
            <a:r>
              <a:rPr lang="en-US" altLang="ko-KR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2030</a:t>
            </a:r>
            <a:r>
              <a:rPr lang="ko-KR" altLang="en-US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년</a:t>
            </a:r>
            <a:r>
              <a:rPr lang="en-US" altLang="ko-KR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매출원가율 </a:t>
            </a:r>
            <a:r>
              <a:rPr lang="en-US" altLang="ko-KR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74.2%</a:t>
            </a:r>
          </a:p>
          <a:p>
            <a:pPr defTabSz="761970">
              <a:buFont typeface="Arial" panose="020B0604020202020204" pitchFamily="34" charset="0"/>
              <a:buChar char="•"/>
            </a:pPr>
            <a:r>
              <a:rPr lang="en-US" altLang="ko-KR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2034</a:t>
            </a:r>
            <a:r>
              <a:rPr lang="ko-KR" altLang="en-US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년</a:t>
            </a:r>
            <a:r>
              <a:rPr lang="en-US" altLang="ko-KR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매출원가율 </a:t>
            </a:r>
            <a:r>
              <a:rPr lang="en-US" altLang="ko-KR" sz="667" dirty="0">
                <a:solidFill>
                  <a:prstClr val="black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72.0%</a:t>
            </a:r>
          </a:p>
        </p:txBody>
      </p:sp>
    </p:spTree>
    <p:extLst>
      <p:ext uri="{BB962C8B-B14F-4D97-AF65-F5344CB8AC3E}">
        <p14:creationId xmlns:p14="http://schemas.microsoft.com/office/powerpoint/2010/main" val="147577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1478</Words>
  <Application>Microsoft Office PowerPoint</Application>
  <PresentationFormat>와이드스크린</PresentationFormat>
  <Paragraphs>272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나눔스퀘어 네오 OTF Bold</vt:lpstr>
      <vt:lpstr>나눔스퀘어 네오 Regular</vt:lpstr>
      <vt:lpstr>Office Theme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HOOKYUNG LEE</dc:creator>
  <cp:lastModifiedBy>HOOKYUNG LEE</cp:lastModifiedBy>
  <cp:revision>1</cp:revision>
  <dcterms:created xsi:type="dcterms:W3CDTF">2025-07-09T22:30:04Z</dcterms:created>
  <dcterms:modified xsi:type="dcterms:W3CDTF">2025-07-09T22:33:37Z</dcterms:modified>
</cp:coreProperties>
</file>