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1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90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183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61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8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23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55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589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6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8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8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A215-638B-4B7A-82E4-E32DF4C661D1}" type="datetimeFigureOut">
              <a:rPr lang="ko-KR" altLang="en-US" smtClean="0"/>
              <a:t>2022-04-20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1C801-D0C3-4A17-9C21-6A7E23A259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44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bmp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508" y="116632"/>
            <a:ext cx="8856984" cy="662473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373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인증 마크 </a:t>
            </a:r>
            <a:r>
              <a:rPr lang="en-US" altLang="ko-KR" sz="1600" b="1" smtClean="0"/>
              <a:t>&amp;  </a:t>
            </a:r>
            <a:r>
              <a:rPr lang="ko-KR" altLang="en-US" sz="1600" b="1" smtClean="0"/>
              <a:t>인증서 사용 및 홍보방법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251520" y="188640"/>
            <a:ext cx="4571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548680"/>
            <a:ext cx="7837402" cy="57938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/>
                </a:solidFill>
              </a:rPr>
              <a:t>1. 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당원마크 및 인증표시 사용방법</a:t>
            </a:r>
            <a:endParaRPr lang="en-US" altLang="ko-KR" sz="13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1) </a:t>
            </a:r>
            <a:r>
              <a:rPr lang="ko-KR" altLang="en-US" sz="1300" dirty="0" smtClean="0"/>
              <a:t>인정표시</a:t>
            </a:r>
            <a:r>
              <a:rPr lang="en-US" altLang="ko-KR" sz="1300" dirty="0" smtClean="0"/>
              <a:t>(KAB </a:t>
            </a:r>
            <a:r>
              <a:rPr lang="ko-KR" altLang="en-US" sz="1300" dirty="0" smtClean="0"/>
              <a:t>마크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는 단독으로 사용불가하며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반드시 당원의 마크와 함께 </a:t>
            </a:r>
            <a:r>
              <a:rPr lang="ko-KR" altLang="en-US" sz="1300" dirty="0" err="1" smtClean="0"/>
              <a:t>사용하여야함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2) </a:t>
            </a:r>
            <a:r>
              <a:rPr lang="ko-KR" altLang="en-US" sz="1300" dirty="0" smtClean="0"/>
              <a:t>인정표시</a:t>
            </a:r>
            <a:r>
              <a:rPr lang="en-US" altLang="ko-KR" sz="1300" dirty="0" smtClean="0"/>
              <a:t>(KAB </a:t>
            </a:r>
            <a:r>
              <a:rPr lang="ko-KR" altLang="en-US" sz="1300" dirty="0" smtClean="0"/>
              <a:t>마크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를 당원의 마크와 함께 쓰고자 하는 경우에는 당원의 마크를 좌측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   </a:t>
            </a:r>
            <a:r>
              <a:rPr lang="ko-KR" altLang="en-US" sz="1300" dirty="0" smtClean="0"/>
              <a:t>또는 상단에 위치하도록 배열해야 함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/>
                </a:solidFill>
              </a:rPr>
              <a:t>2. 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인증표시</a:t>
            </a:r>
            <a:r>
              <a:rPr lang="en-US" altLang="ko-KR" sz="1300" b="1" dirty="0" smtClean="0">
                <a:solidFill>
                  <a:schemeClr val="accent1"/>
                </a:solidFill>
              </a:rPr>
              <a:t>,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로고 사용 및 홍보 기준</a:t>
            </a:r>
            <a:endParaRPr lang="en-US" altLang="ko-KR" sz="13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1) </a:t>
            </a:r>
            <a:r>
              <a:rPr lang="ko-KR" altLang="en-US" sz="1300" dirty="0" smtClean="0"/>
              <a:t>인증 받은 조직은 문서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송장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광고 및 홍보물 등에 당원의 로고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명칭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인증규격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인증번호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   </a:t>
            </a:r>
            <a:r>
              <a:rPr lang="ko-KR" altLang="en-US" sz="1300" dirty="0" smtClean="0"/>
              <a:t>등을 사용하여 </a:t>
            </a:r>
            <a:r>
              <a:rPr lang="ko-KR" altLang="en-US" sz="1300" dirty="0" err="1" smtClean="0"/>
              <a:t>인증받은</a:t>
            </a:r>
            <a:r>
              <a:rPr lang="ko-KR" altLang="en-US" sz="1300" dirty="0" smtClean="0"/>
              <a:t> 조직임을 홍보할 수 있음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2) </a:t>
            </a:r>
            <a:r>
              <a:rPr lang="ko-KR" altLang="en-US" sz="1300" dirty="0" smtClean="0"/>
              <a:t>인증조직은 제품 및 단위포장에 당원 마크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인정표시</a:t>
            </a:r>
            <a:r>
              <a:rPr lang="en-US" altLang="ko-KR" sz="1300" dirty="0" smtClean="0"/>
              <a:t>(KAB </a:t>
            </a:r>
            <a:r>
              <a:rPr lang="ko-KR" altLang="en-US" sz="1300" dirty="0" smtClean="0"/>
              <a:t>마크</a:t>
            </a:r>
            <a:r>
              <a:rPr lang="en-US" altLang="ko-KR" sz="1300" dirty="0" smtClean="0"/>
              <a:t>), </a:t>
            </a:r>
            <a:r>
              <a:rPr lang="ko-KR" altLang="en-US" sz="1300" dirty="0" smtClean="0"/>
              <a:t>명칭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인증규격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인증번호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   </a:t>
            </a:r>
            <a:r>
              <a:rPr lang="ko-KR" altLang="en-US" sz="1300" dirty="0" smtClean="0"/>
              <a:t>등을 사용하여 제품인증으로 오해하게 해서는 안됨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/>
                </a:solidFill>
              </a:rPr>
              <a:t>3. 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공정거래 지침 준수</a:t>
            </a:r>
            <a:r>
              <a:rPr lang="en-US" altLang="ko-KR" sz="1300" b="1" dirty="0" smtClean="0">
                <a:solidFill>
                  <a:schemeClr val="accent1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1300" dirty="0" smtClean="0"/>
              <a:t>   인증의 표시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광고에 관한 세부적인 사항은 </a:t>
            </a:r>
            <a:r>
              <a:rPr lang="en-US" altLang="ko-KR" sz="1300" dirty="0" smtClean="0"/>
              <a:t>“</a:t>
            </a:r>
            <a:r>
              <a:rPr lang="ko-KR" altLang="en-US" sz="1300" dirty="0" smtClean="0"/>
              <a:t>표시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광고의 공정화에 관한 법률 및 </a:t>
            </a:r>
            <a:r>
              <a:rPr lang="ko-KR" altLang="en-US" sz="1300" dirty="0" err="1" smtClean="0"/>
              <a:t>시행력</a:t>
            </a:r>
            <a:r>
              <a:rPr lang="en-US" altLang="ko-KR" sz="1300" dirty="0" smtClean="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</a:t>
            </a:r>
            <a:r>
              <a:rPr lang="ko-KR" altLang="en-US" sz="1300" dirty="0" smtClean="0"/>
              <a:t>제 </a:t>
            </a:r>
            <a:r>
              <a:rPr lang="en-US" altLang="ko-KR" sz="1300" dirty="0" smtClean="0"/>
              <a:t>3</a:t>
            </a:r>
            <a:r>
              <a:rPr lang="ko-KR" altLang="en-US" sz="1300" smtClean="0"/>
              <a:t>조에 규정한 공정거래지침을 준수해야 함</a:t>
            </a:r>
            <a:endParaRPr lang="en-US" altLang="ko-KR" sz="1300" smtClean="0"/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/>
                </a:solidFill>
              </a:rPr>
              <a:t>4. 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인증서의 사용</a:t>
            </a:r>
            <a:endParaRPr lang="en-US" altLang="ko-KR" sz="13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1) </a:t>
            </a:r>
            <a:r>
              <a:rPr lang="ko-KR" altLang="en-US" sz="1300" dirty="0" err="1" smtClean="0"/>
              <a:t>상거래시</a:t>
            </a:r>
            <a:r>
              <a:rPr lang="ko-KR" altLang="en-US" sz="1300" dirty="0" smtClean="0"/>
              <a:t> 고객의 요구가 있으면 인증서를 </a:t>
            </a:r>
            <a:r>
              <a:rPr lang="ko-KR" altLang="en-US" sz="1300" dirty="0" err="1" smtClean="0"/>
              <a:t>교부받은</a:t>
            </a:r>
            <a:r>
              <a:rPr lang="ko-KR" altLang="en-US" sz="1300" dirty="0" smtClean="0"/>
              <a:t> 조직은 인증서의 사본을 제공 할 수 있음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   </a:t>
            </a:r>
            <a:r>
              <a:rPr lang="ko-KR" altLang="en-US" sz="1300" dirty="0" smtClean="0"/>
              <a:t>다만 복사본일 경우에는 복사본임을 보증한 이서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선언문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책임자 서명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날인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발행일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를 행해야 함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2) </a:t>
            </a:r>
            <a:r>
              <a:rPr lang="ko-KR" altLang="en-US" sz="1300" dirty="0" smtClean="0"/>
              <a:t>당원에 의해 인증이 정지 또는 취소된 경우 피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인증조직은 </a:t>
            </a:r>
            <a:r>
              <a:rPr lang="ko-KR" altLang="en-US" sz="1300" dirty="0" err="1" smtClean="0"/>
              <a:t>지체없이</a:t>
            </a:r>
            <a:r>
              <a:rPr lang="ko-KR" altLang="en-US" sz="1300" dirty="0" smtClean="0"/>
              <a:t> 인증서 원본을 </a:t>
            </a:r>
            <a:r>
              <a:rPr lang="ko-KR" altLang="en-US" sz="1300" dirty="0" err="1" smtClean="0"/>
              <a:t>반납해야함</a:t>
            </a:r>
            <a:r>
              <a:rPr lang="en-US" altLang="ko-KR" sz="13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 smtClean="0">
                <a:solidFill>
                  <a:schemeClr val="accent1"/>
                </a:solidFill>
              </a:rPr>
              <a:t>5. </a:t>
            </a:r>
            <a:r>
              <a:rPr lang="ko-KR" altLang="en-US" sz="1300" b="1" dirty="0" smtClean="0">
                <a:solidFill>
                  <a:schemeClr val="accent1"/>
                </a:solidFill>
              </a:rPr>
              <a:t>인증서 사용기간</a:t>
            </a:r>
            <a:endParaRPr lang="en-US" altLang="ko-KR" sz="1300" b="1" dirty="0" smtClean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</a:t>
            </a:r>
            <a:r>
              <a:rPr lang="ko-KR" altLang="en-US" sz="1300" dirty="0" smtClean="0"/>
              <a:t>인증조직은 인증유효기간 내에서만 당원의 마크 및 인증표시</a:t>
            </a:r>
            <a:r>
              <a:rPr lang="en-US" altLang="ko-KR" sz="1300" dirty="0" smtClean="0"/>
              <a:t>, </a:t>
            </a:r>
            <a:r>
              <a:rPr lang="ko-KR" altLang="en-US" sz="1300" dirty="0" smtClean="0"/>
              <a:t>인증서 등을 사용하여 </a:t>
            </a:r>
            <a:r>
              <a:rPr lang="ko-KR" altLang="en-US" sz="1300" dirty="0" err="1" smtClean="0"/>
              <a:t>인증받은</a:t>
            </a:r>
            <a:endParaRPr lang="en-US" altLang="ko-KR" sz="1300" dirty="0" smtClean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 </a:t>
            </a:r>
            <a:r>
              <a:rPr lang="en-US" altLang="ko-KR" sz="1300" dirty="0" smtClean="0"/>
              <a:t>   </a:t>
            </a:r>
            <a:r>
              <a:rPr lang="ko-KR" altLang="en-US" sz="1300" dirty="0" smtClean="0"/>
              <a:t>조직임을 홍보할 수 있습니다</a:t>
            </a:r>
            <a:r>
              <a:rPr lang="en-US" altLang="ko-KR" sz="1300" dirty="0" smtClean="0"/>
              <a:t>.(</a:t>
            </a:r>
            <a:r>
              <a:rPr lang="ko-KR" altLang="en-US" sz="1300" dirty="0" smtClean="0"/>
              <a:t>인증정지기간 내에 인증서 사용 및 홍보 불가</a:t>
            </a:r>
            <a:r>
              <a:rPr lang="en-US" altLang="ko-KR" sz="1300" dirty="0" smtClean="0"/>
              <a:t>)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91169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43508" y="116632"/>
            <a:ext cx="8856984" cy="6624736"/>
          </a:xfrm>
          <a:prstGeom prst="rect">
            <a:avLst/>
          </a:prstGeom>
          <a:solidFill>
            <a:schemeClr val="accent1">
              <a:lumMod val="20000"/>
              <a:lumOff val="80000"/>
              <a:alpha val="52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51520" y="188640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/>
              <a:t>위반에 대한 조치</a:t>
            </a:r>
            <a:endParaRPr lang="ko-KR" altLang="en-US" sz="1600" b="1"/>
          </a:p>
        </p:txBody>
      </p:sp>
      <p:sp>
        <p:nvSpPr>
          <p:cNvPr id="8" name="직사각형 7"/>
          <p:cNvSpPr/>
          <p:nvPr/>
        </p:nvSpPr>
        <p:spPr>
          <a:xfrm>
            <a:off x="251520" y="188640"/>
            <a:ext cx="4571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536" y="548680"/>
            <a:ext cx="8533105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 b="1" smtClean="0">
                <a:solidFill>
                  <a:schemeClr val="accent1"/>
                </a:solidFill>
              </a:rPr>
              <a:t>인증표시</a:t>
            </a:r>
            <a:r>
              <a:rPr lang="en-US" altLang="ko-KR" sz="1300" b="1" smtClean="0">
                <a:solidFill>
                  <a:schemeClr val="accent1"/>
                </a:solidFill>
              </a:rPr>
              <a:t>, </a:t>
            </a:r>
            <a:r>
              <a:rPr lang="ko-KR" altLang="en-US" sz="1300" b="1" smtClean="0">
                <a:solidFill>
                  <a:schemeClr val="accent1"/>
                </a:solidFill>
              </a:rPr>
              <a:t>마크에 대한 위 사용기준을 위반한 행위가 발생된 경우 다음과 같이 조치합니다</a:t>
            </a:r>
            <a:r>
              <a:rPr lang="en-US" altLang="ko-KR" sz="1300" b="1" smtClean="0">
                <a:solidFill>
                  <a:schemeClr val="accent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 smtClean="0"/>
              <a:t>   1) </a:t>
            </a:r>
            <a:r>
              <a:rPr lang="ko-KR" altLang="en-US" sz="1300" smtClean="0"/>
              <a:t>당원은 해당조직에 문서로서 통보하여 해명을 요구하며 시정초지</a:t>
            </a:r>
            <a:r>
              <a:rPr lang="en-US" altLang="ko-KR" sz="1300" smtClean="0"/>
              <a:t>, </a:t>
            </a:r>
            <a:r>
              <a:rPr lang="ko-KR" altLang="en-US" sz="1300" smtClean="0"/>
              <a:t>인증의 일시정지</a:t>
            </a:r>
            <a:r>
              <a:rPr lang="en-US" altLang="ko-KR" sz="1300" smtClean="0"/>
              <a:t>, </a:t>
            </a:r>
            <a:r>
              <a:rPr lang="ko-KR" altLang="en-US" sz="1300" smtClean="0"/>
              <a:t>인증취소</a:t>
            </a:r>
            <a:r>
              <a:rPr lang="en-US" altLang="ko-KR" sz="1300" smtClean="0"/>
              <a:t>, </a:t>
            </a:r>
            <a:r>
              <a:rPr lang="ko-KR" altLang="en-US" sz="1300" smtClean="0"/>
              <a:t>인증서 회수</a:t>
            </a:r>
            <a:r>
              <a:rPr lang="en-US" altLang="ko-KR" sz="1300" smtClean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 </a:t>
            </a:r>
            <a:r>
              <a:rPr lang="en-US" altLang="ko-KR" sz="1300" smtClean="0"/>
              <a:t>     </a:t>
            </a:r>
            <a:r>
              <a:rPr lang="ko-KR" altLang="en-US" sz="1300" smtClean="0"/>
              <a:t>정정광고 등의 적절한 </a:t>
            </a:r>
            <a:r>
              <a:rPr lang="ko-KR" altLang="en-US" sz="1300" smtClean="0"/>
              <a:t>조치를 </a:t>
            </a:r>
            <a:r>
              <a:rPr lang="ko-KR" altLang="en-US" sz="1300" smtClean="0"/>
              <a:t>취합니다</a:t>
            </a:r>
            <a:r>
              <a:rPr lang="en-US" altLang="ko-KR" sz="1300" smtClean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 </a:t>
            </a:r>
            <a:r>
              <a:rPr lang="en-US" altLang="ko-KR" sz="1300" smtClean="0"/>
              <a:t>     </a:t>
            </a:r>
            <a:r>
              <a:rPr lang="ko-KR" altLang="en-US" sz="1300" smtClean="0"/>
              <a:t>이와 같은 </a:t>
            </a:r>
            <a:r>
              <a:rPr lang="ko-KR" altLang="en-US" sz="1300" smtClean="0"/>
              <a:t>조치는 </a:t>
            </a:r>
            <a:r>
              <a:rPr lang="en-US" altLang="ko-KR" sz="1300" smtClean="0"/>
              <a:t>ESGP-230(</a:t>
            </a:r>
            <a:r>
              <a:rPr lang="ko-KR" altLang="en-US" sz="1300" smtClean="0"/>
              <a:t>인증의정지및취소절차서</a:t>
            </a:r>
            <a:r>
              <a:rPr lang="en-US" altLang="ko-KR" sz="1300" smtClean="0"/>
              <a:t>)</a:t>
            </a:r>
            <a:r>
              <a:rPr lang="ko-KR" altLang="en-US" sz="1300" smtClean="0"/>
              <a:t>에 의하여 처리합니다</a:t>
            </a:r>
            <a:r>
              <a:rPr lang="en-US" altLang="ko-KR" sz="130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300"/>
              <a:t> </a:t>
            </a:r>
            <a:r>
              <a:rPr lang="en-US" altLang="ko-KR" sz="1300" smtClean="0"/>
              <a:t>  2) </a:t>
            </a:r>
            <a:r>
              <a:rPr lang="ko-KR" altLang="en-US" sz="1300" smtClean="0"/>
              <a:t>인증을 받지 않은 자가 인증 받았다고 허위로 인증표시 및 로고를 사용하는 경우를 적발하는 때에는 </a:t>
            </a:r>
            <a:endParaRPr lang="en-US" altLang="ko-KR" sz="1300" smtClean="0"/>
          </a:p>
          <a:p>
            <a:pPr>
              <a:lnSpc>
                <a:spcPct val="150000"/>
              </a:lnSpc>
            </a:pPr>
            <a:r>
              <a:rPr lang="en-US" altLang="ko-KR" sz="1300"/>
              <a:t> </a:t>
            </a:r>
            <a:r>
              <a:rPr lang="en-US" altLang="ko-KR" sz="1300" smtClean="0"/>
              <a:t>      </a:t>
            </a:r>
            <a:r>
              <a:rPr lang="ko-KR" altLang="en-US" sz="1300" smtClean="0"/>
              <a:t>인정기관</a:t>
            </a:r>
            <a:r>
              <a:rPr lang="en-US" altLang="ko-KR" sz="1300" smtClean="0"/>
              <a:t>(</a:t>
            </a:r>
            <a:r>
              <a:rPr lang="ko-KR" altLang="en-US" sz="1300" smtClean="0"/>
              <a:t>한국인정지원센터 </a:t>
            </a:r>
            <a:r>
              <a:rPr lang="en-US" altLang="ko-KR" sz="1300" smtClean="0"/>
              <a:t>/ KAB)</a:t>
            </a:r>
            <a:r>
              <a:rPr lang="ko-KR" altLang="en-US" sz="1300" smtClean="0"/>
              <a:t>에 즉시 보고하고 적절한 조치를 취합니다</a:t>
            </a:r>
            <a:r>
              <a:rPr lang="en-US" altLang="ko-KR" sz="1300"/>
              <a:t>.</a:t>
            </a:r>
            <a:endParaRPr lang="en-US" altLang="ko-KR" sz="1300" smtClean="0"/>
          </a:p>
        </p:txBody>
      </p:sp>
      <p:sp>
        <p:nvSpPr>
          <p:cNvPr id="6" name="TextBox 5"/>
          <p:cNvSpPr txBox="1"/>
          <p:nvPr/>
        </p:nvSpPr>
        <p:spPr>
          <a:xfrm>
            <a:off x="251520" y="2556193"/>
            <a:ext cx="4129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/>
              <a:t>MLB </a:t>
            </a:r>
            <a:r>
              <a:rPr lang="ko-KR" altLang="en-US" sz="1600" b="1" smtClean="0"/>
              <a:t>가입사실 표시의 사용 및 인증의 홍보</a:t>
            </a:r>
            <a:endParaRPr lang="ko-KR" altLang="en-US" sz="1600" b="1"/>
          </a:p>
        </p:txBody>
      </p:sp>
      <p:sp>
        <p:nvSpPr>
          <p:cNvPr id="7" name="직사각형 6"/>
          <p:cNvSpPr/>
          <p:nvPr/>
        </p:nvSpPr>
        <p:spPr>
          <a:xfrm>
            <a:off x="251520" y="2556193"/>
            <a:ext cx="45719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8" y="2966755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1"/>
                </a:solidFill>
              </a:rPr>
              <a:t>1)</a:t>
            </a:r>
            <a:r>
              <a:rPr lang="ko-KR" altLang="en-US" sz="1400" b="1" smtClean="0">
                <a:solidFill>
                  <a:schemeClr val="accent1"/>
                </a:solidFill>
              </a:rPr>
              <a:t>국문 약칭 표기 </a:t>
            </a:r>
            <a:r>
              <a:rPr lang="en-US" altLang="ko-KR" sz="1400" b="1" smtClean="0">
                <a:solidFill>
                  <a:schemeClr val="accent1"/>
                </a:solidFill>
              </a:rPr>
              <a:t>(</a:t>
            </a:r>
            <a:r>
              <a:rPr lang="ko-KR" altLang="en-US" sz="1400" b="1" smtClean="0">
                <a:solidFill>
                  <a:schemeClr val="accent1"/>
                </a:solidFill>
              </a:rPr>
              <a:t>좌우대칭</a:t>
            </a:r>
            <a:r>
              <a:rPr lang="en-US" altLang="ko-KR" sz="1400" b="1" smtClean="0">
                <a:solidFill>
                  <a:schemeClr val="accent1"/>
                </a:solidFill>
              </a:rPr>
              <a:t>)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23528" y="3356992"/>
            <a:ext cx="3244637" cy="1224136"/>
            <a:chOff x="611560" y="3140968"/>
            <a:chExt cx="2290332" cy="864096"/>
          </a:xfrm>
        </p:grpSpPr>
        <p:sp>
          <p:nvSpPr>
            <p:cNvPr id="3" name="직사각형 2"/>
            <p:cNvSpPr/>
            <p:nvPr/>
          </p:nvSpPr>
          <p:spPr>
            <a:xfrm>
              <a:off x="611560" y="3140968"/>
              <a:ext cx="76344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당원마크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375004" y="3140968"/>
              <a:ext cx="76344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smtClean="0">
                  <a:solidFill>
                    <a:schemeClr val="accent1"/>
                  </a:solidFill>
                </a:rPr>
                <a:t>QMS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에 대한 </a:t>
              </a:r>
              <a:r>
                <a:rPr lang="en-US" altLang="ko-KR" sz="900" b="1" smtClean="0">
                  <a:solidFill>
                    <a:schemeClr val="accent1"/>
                  </a:solidFill>
                </a:rPr>
                <a:t>IAF 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가입 인정기관에 의한</a:t>
              </a:r>
              <a:endParaRPr lang="en-US" altLang="ko-KR" sz="900" b="1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인정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2138448" y="3140968"/>
              <a:ext cx="76344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인정기관</a:t>
              </a:r>
              <a:endParaRPr lang="en-US" altLang="ko-KR" sz="900" b="1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표시</a:t>
              </a:r>
              <a:r>
                <a:rPr lang="en-US" altLang="ko-KR" sz="900" b="1" smtClean="0">
                  <a:solidFill>
                    <a:schemeClr val="accent1"/>
                  </a:solidFill>
                </a:rPr>
                <a:t>(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마크</a:t>
              </a:r>
              <a:r>
                <a:rPr lang="en-US" altLang="ko-KR" sz="900" b="1" smtClean="0">
                  <a:solidFill>
                    <a:schemeClr val="accent1"/>
                  </a:solidFill>
                </a:rPr>
                <a:t>)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23528" y="4694947"/>
            <a:ext cx="2464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smtClean="0">
                <a:solidFill>
                  <a:schemeClr val="accent1"/>
                </a:solidFill>
              </a:rPr>
              <a:t>1)</a:t>
            </a:r>
            <a:r>
              <a:rPr lang="ko-KR" altLang="en-US" sz="1400" b="1" smtClean="0">
                <a:solidFill>
                  <a:schemeClr val="accent1"/>
                </a:solidFill>
              </a:rPr>
              <a:t>국문 정식 표기 </a:t>
            </a:r>
            <a:r>
              <a:rPr lang="en-US" altLang="ko-KR" sz="1400" b="1" smtClean="0">
                <a:solidFill>
                  <a:schemeClr val="accent1"/>
                </a:solidFill>
              </a:rPr>
              <a:t>(</a:t>
            </a:r>
            <a:r>
              <a:rPr lang="ko-KR" altLang="en-US" sz="1400" b="1" smtClean="0">
                <a:solidFill>
                  <a:schemeClr val="accent1"/>
                </a:solidFill>
              </a:rPr>
              <a:t>좌우대칭</a:t>
            </a:r>
            <a:r>
              <a:rPr lang="en-US" altLang="ko-KR" sz="1400" b="1" smtClean="0">
                <a:solidFill>
                  <a:schemeClr val="accent1"/>
                </a:solidFill>
              </a:rPr>
              <a:t>)</a:t>
            </a:r>
            <a:endParaRPr lang="ko-KR" altLang="en-US" sz="1400" b="1">
              <a:solidFill>
                <a:schemeClr val="accent1"/>
              </a:solidFill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330425" y="5085184"/>
            <a:ext cx="3456384" cy="1296144"/>
            <a:chOff x="611560" y="3140968"/>
            <a:chExt cx="2736304" cy="864096"/>
          </a:xfrm>
        </p:grpSpPr>
        <p:sp>
          <p:nvSpPr>
            <p:cNvPr id="21" name="직사각형 20"/>
            <p:cNvSpPr/>
            <p:nvPr/>
          </p:nvSpPr>
          <p:spPr>
            <a:xfrm>
              <a:off x="611560" y="3140968"/>
              <a:ext cx="76344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당원마크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375004" y="3140968"/>
              <a:ext cx="1209416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품질경영시스템에대한 국제안정기관협력기구의 국제 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다자간상호인정협정 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가입 인정기관에 의한 인정 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584420" y="3140968"/>
              <a:ext cx="763444" cy="8640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인정기관</a:t>
              </a:r>
              <a:endParaRPr lang="en-US" altLang="ko-KR" sz="900" b="1" smtClean="0">
                <a:solidFill>
                  <a:schemeClr val="accent1"/>
                </a:solidFill>
              </a:endParaRPr>
            </a:p>
            <a:p>
              <a:pPr algn="ctr"/>
              <a:r>
                <a:rPr lang="ko-KR" altLang="en-US" sz="900" b="1" smtClean="0">
                  <a:solidFill>
                    <a:schemeClr val="accent1"/>
                  </a:solidFill>
                </a:rPr>
                <a:t>표시</a:t>
              </a:r>
              <a:r>
                <a:rPr lang="en-US" altLang="ko-KR" sz="900" b="1" smtClean="0">
                  <a:solidFill>
                    <a:schemeClr val="accent1"/>
                  </a:solidFill>
                </a:rPr>
                <a:t>(</a:t>
              </a:r>
              <a:r>
                <a:rPr lang="ko-KR" altLang="en-US" sz="900" b="1" smtClean="0">
                  <a:solidFill>
                    <a:schemeClr val="accent1"/>
                  </a:solidFill>
                </a:rPr>
                <a:t>마크</a:t>
              </a:r>
              <a:r>
                <a:rPr lang="en-US" altLang="ko-KR" sz="900" b="1" smtClean="0">
                  <a:solidFill>
                    <a:schemeClr val="accent1"/>
                  </a:solidFill>
                </a:rPr>
                <a:t>)</a:t>
              </a:r>
              <a:endParaRPr lang="ko-KR" altLang="en-US" sz="900" b="1">
                <a:solidFill>
                  <a:schemeClr val="accent1"/>
                </a:solidFill>
              </a:endParaRPr>
            </a:p>
          </p:txBody>
        </p:sp>
      </p:grp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314356"/>
              </p:ext>
            </p:extLst>
          </p:nvPr>
        </p:nvGraphicFramePr>
        <p:xfrm>
          <a:off x="3851920" y="3316342"/>
          <a:ext cx="5004714" cy="256093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40160"/>
                <a:gridCol w="2016224"/>
                <a:gridCol w="1548330"/>
              </a:tblGrid>
              <a:tr h="81241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ko-KR" altLang="en-US" sz="1800" b="1" dirty="0" smtClean="0">
                          <a:solidFill>
                            <a:schemeClr val="accent1"/>
                          </a:solidFill>
                        </a:rPr>
                        <a:t>당원의 마크</a:t>
                      </a:r>
                      <a:endParaRPr lang="ko-KR" altLang="en-US" sz="18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3363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300000"/>
                        </a:lnSpc>
                      </a:pPr>
                      <a:r>
                        <a:rPr lang="ko-KR" altLang="en-US" sz="1800" b="1" smtClean="0">
                          <a:solidFill>
                            <a:schemeClr val="accent1"/>
                          </a:solidFill>
                        </a:rPr>
                        <a:t>인정표시</a:t>
                      </a:r>
                      <a:endParaRPr lang="en-US" altLang="ko-KR" sz="1800" b="1" smtClean="0">
                        <a:solidFill>
                          <a:schemeClr val="accent1"/>
                        </a:solidFill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smtClean="0">
                          <a:solidFill>
                            <a:schemeClr val="accent1"/>
                          </a:solidFill>
                        </a:rPr>
                        <a:t> 마크</a:t>
                      </a:r>
                      <a:endParaRPr lang="ko-KR" altLang="en-US" sz="18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300" b="1" smtClean="0">
                          <a:solidFill>
                            <a:schemeClr val="accent1"/>
                          </a:solidFill>
                        </a:rPr>
                        <a:t>KAB</a:t>
                      </a:r>
                      <a:r>
                        <a:rPr lang="ko-KR" altLang="en-US" sz="1300" b="1" smtClean="0">
                          <a:solidFill>
                            <a:schemeClr val="accent1"/>
                          </a:solidFill>
                        </a:rPr>
                        <a:t>에서 인정받은 모든 인증표시</a:t>
                      </a:r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50000"/>
                        </a:lnSpc>
                      </a:pPr>
                      <a:r>
                        <a:rPr lang="en-US" altLang="ko-KR" sz="1300" b="1" smtClean="0">
                          <a:solidFill>
                            <a:schemeClr val="accent1"/>
                          </a:solidFill>
                        </a:rPr>
                        <a:t>IAF MLA </a:t>
                      </a:r>
                      <a:r>
                        <a:rPr lang="ko-KR" altLang="en-US" sz="1300" b="1" smtClean="0">
                          <a:solidFill>
                            <a:schemeClr val="accent1"/>
                          </a:solidFill>
                        </a:rPr>
                        <a:t>마크</a:t>
                      </a:r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014887">
                <a:tc vMerge="1">
                  <a:txBody>
                    <a:bodyPr/>
                    <a:lstStyle/>
                    <a:p>
                      <a:pPr latinLnBrk="1"/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b="1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30" name="_x206214928" descr="EMB000020f023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603" y="3377552"/>
            <a:ext cx="1517125" cy="6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_x208565808" descr="EMB000020f0233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96178"/>
            <a:ext cx="1066800" cy="66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9900592" y="244150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802625" y="5971346"/>
            <a:ext cx="52886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ko-KR" sz="1000" b="1" smtClean="0">
                <a:solidFill>
                  <a:schemeClr val="accent1"/>
                </a:solidFill>
              </a:rPr>
              <a:t>IAF </a:t>
            </a:r>
            <a:r>
              <a:rPr lang="ko-KR" altLang="en-US" sz="1000" b="1" smtClean="0">
                <a:solidFill>
                  <a:schemeClr val="accent1"/>
                </a:solidFill>
              </a:rPr>
              <a:t>마크는 </a:t>
            </a:r>
            <a:r>
              <a:rPr lang="en-US" altLang="ko-KR" sz="1000" b="1" smtClean="0">
                <a:solidFill>
                  <a:schemeClr val="accent1"/>
                </a:solidFill>
              </a:rPr>
              <a:t>IAP </a:t>
            </a:r>
            <a:r>
              <a:rPr lang="ko-KR" altLang="en-US" sz="1000" b="1" smtClean="0">
                <a:solidFill>
                  <a:schemeClr val="accent1"/>
                </a:solidFill>
              </a:rPr>
              <a:t>다자간상호인정협정마크 또는 </a:t>
            </a:r>
            <a:r>
              <a:rPr lang="en-US" altLang="ko-KR" sz="1000" b="1" smtClean="0">
                <a:solidFill>
                  <a:schemeClr val="accent1"/>
                </a:solidFill>
              </a:rPr>
              <a:t>IAP MLA </a:t>
            </a:r>
            <a:r>
              <a:rPr lang="ko-KR" altLang="en-US" sz="1000" b="1" smtClean="0">
                <a:solidFill>
                  <a:schemeClr val="accent1"/>
                </a:solidFill>
              </a:rPr>
              <a:t>마크로 </a:t>
            </a:r>
            <a:r>
              <a:rPr lang="en-US" altLang="ko-KR" sz="1000" b="1" smtClean="0">
                <a:solidFill>
                  <a:schemeClr val="accent1"/>
                </a:solidFill>
              </a:rPr>
              <a:t>ISO9001&amp; ISO14001</a:t>
            </a:r>
          </a:p>
          <a:p>
            <a:r>
              <a:rPr lang="en-US" altLang="ko-KR" sz="1000" b="1">
                <a:solidFill>
                  <a:schemeClr val="accent1"/>
                </a:solidFill>
              </a:rPr>
              <a:t> </a:t>
            </a:r>
            <a:r>
              <a:rPr lang="en-US" altLang="ko-KR" sz="1000" b="1" smtClean="0">
                <a:solidFill>
                  <a:schemeClr val="accent1"/>
                </a:solidFill>
              </a:rPr>
              <a:t>   </a:t>
            </a:r>
            <a:r>
              <a:rPr lang="ko-KR" altLang="en-US" sz="1000" b="1" smtClean="0">
                <a:solidFill>
                  <a:schemeClr val="accent1"/>
                </a:solidFill>
              </a:rPr>
              <a:t>인증서에 표시 </a:t>
            </a:r>
            <a:r>
              <a:rPr lang="en-US" altLang="ko-KR" sz="1000" b="1" smtClean="0">
                <a:solidFill>
                  <a:schemeClr val="accent1"/>
                </a:solidFill>
              </a:rPr>
              <a:t>(LAP MLA </a:t>
            </a:r>
            <a:r>
              <a:rPr lang="ko-KR" altLang="en-US" sz="1000" b="1" smtClean="0">
                <a:solidFill>
                  <a:schemeClr val="accent1"/>
                </a:solidFill>
              </a:rPr>
              <a:t>마크사용시 </a:t>
            </a:r>
            <a:r>
              <a:rPr lang="en-US" altLang="ko-KR" sz="1000" b="1" smtClean="0">
                <a:solidFill>
                  <a:schemeClr val="accent1"/>
                </a:solidFill>
              </a:rPr>
              <a:t>KAB </a:t>
            </a:r>
            <a:r>
              <a:rPr lang="ko-KR" altLang="en-US" sz="1000" b="1" smtClean="0">
                <a:solidFill>
                  <a:schemeClr val="accent1"/>
                </a:solidFill>
              </a:rPr>
              <a:t>마크와 함께 사용</a:t>
            </a:r>
            <a:endParaRPr lang="en-US" altLang="ko-KR" sz="1000" b="1" smtClean="0">
              <a:solidFill>
                <a:schemeClr val="accent1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ko-KR" altLang="en-US" sz="1000" b="1" smtClean="0">
                <a:solidFill>
                  <a:schemeClr val="accent1"/>
                </a:solidFill>
              </a:rPr>
              <a:t>당원은 한국인정원과의 </a:t>
            </a:r>
            <a:r>
              <a:rPr lang="en-US" altLang="ko-KR" sz="1000" b="1" smtClean="0">
                <a:solidFill>
                  <a:schemeClr val="accent1"/>
                </a:solidFill>
              </a:rPr>
              <a:t>LAP MLA </a:t>
            </a:r>
            <a:r>
              <a:rPr lang="ko-KR" altLang="en-US" sz="1000" b="1" smtClean="0">
                <a:solidFill>
                  <a:schemeClr val="accent1"/>
                </a:solidFill>
              </a:rPr>
              <a:t>마크 라이센스 계약에 따라 사용합니다</a:t>
            </a:r>
            <a:r>
              <a:rPr lang="en-US" altLang="ko-KR" sz="1000" b="1" smtClean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4906451"/>
            <a:ext cx="942975" cy="8858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17" y="4906451"/>
            <a:ext cx="942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425</Words>
  <Application>Microsoft Office PowerPoint</Application>
  <PresentationFormat>화면 슬라이드 쇼(4:3)</PresentationFormat>
  <Paragraphs>47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메인pc</dc:creator>
  <cp:lastModifiedBy>메인pc</cp:lastModifiedBy>
  <cp:revision>8</cp:revision>
  <dcterms:created xsi:type="dcterms:W3CDTF">2021-12-23T05:21:43Z</dcterms:created>
  <dcterms:modified xsi:type="dcterms:W3CDTF">2022-04-20T03:45:23Z</dcterms:modified>
</cp:coreProperties>
</file>