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Driving your car is stressful -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parking shouldn’t have to be.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312" y="749173"/>
            <a:ext cx="7145374" cy="32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5638" r="-5638" t="0"/>
          <a:stretch/>
        </p:blipFill>
        <p:spPr>
          <a:xfrm>
            <a:off x="-509225" y="615420"/>
            <a:ext cx="10170046" cy="559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5638" r="-5638" t="0"/>
          <a:stretch/>
        </p:blipFill>
        <p:spPr>
          <a:xfrm>
            <a:off x="-489822" y="667995"/>
            <a:ext cx="10096595" cy="555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9382"/>
            <a:ext cx="9143994" cy="5919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90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SYSTEMS MODEL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475" y="1422075"/>
            <a:ext cx="6453051" cy="498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AT&amp;T Flow Design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7235"/>
            <a:ext cx="9143998" cy="3563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 a parking space in a big city can be a frustrating experience</a:t>
            </a: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Wastes time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(in NY, 29 percent of commuters spend 20 minutes on average looking for a parking spot)</a:t>
            </a:r>
          </a:p>
          <a:p>
            <a:pPr indent="-342900" lvl="0" marL="342900" marR="0" rtl="0" algn="l">
              <a:spcBef>
                <a:spcPts val="560"/>
              </a:spcBef>
              <a:buClr>
                <a:srgbClr val="F79646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Wastes fuel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(In one month, people drive about an </a:t>
            </a:r>
            <a:r>
              <a:rPr b="0" i="0" lang="en-US" sz="28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extra million miles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looking for parking spots, close to </a:t>
            </a:r>
            <a:r>
              <a:rPr b="0" i="0" lang="en-US" sz="28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47,000 gallons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560"/>
              </a:spcBef>
              <a:buNone/>
            </a:pPr>
            <a:r>
              <a:t/>
            </a:r>
            <a:endParaRPr sz="2800"/>
          </a:p>
          <a:p>
            <a:pPr indent="0" lvl="0" marL="0" marR="0" rtl="0" algn="l">
              <a:spcBef>
                <a:spcPts val="560"/>
              </a:spcBef>
              <a:buNone/>
            </a:pPr>
            <a:r>
              <a:rPr lang="en-US" sz="1200"/>
              <a:t>Source: IBM Survey 2011. http://www.govtech.com/transportation/Smart-Parking-Tech-US-Cities.html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smart automated system, which is able to reduce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waste of time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gas usage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and increase the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safety of drivers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Your Car, will be able to do just that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POINTS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Parking structure owners will benefit from having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more occupancy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So, they benefit from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buying this solution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this smart system, a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lot of data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will be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generated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will go through IBM BLUEMIX servers. This will be very helpful in terms of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Big Data Business solutions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79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BENEFITS 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447800"/>
            <a:ext cx="8229600" cy="4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000"/>
              <a:t>SAFETY</a:t>
            </a:r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Increases safety by reducing parking conflicts and bottleneck traffic</a:t>
            </a:r>
          </a:p>
          <a:p>
            <a:pPr indent="-2921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save a driver over twenty minutes per day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-US" sz="3000"/>
              <a:t>ATMOSPHERE</a:t>
            </a:r>
          </a:p>
          <a:p>
            <a:pPr lvl="0" rtl="0">
              <a:spcBef>
                <a:spcPts val="0"/>
              </a:spcBef>
              <a:buSzPct val="100000"/>
            </a:pPr>
            <a:r>
              <a:rPr lang="en-US" sz="2400"/>
              <a:t>Can reduce </a:t>
            </a:r>
            <a:r>
              <a:rPr lang="en-US" sz="2400">
                <a:solidFill>
                  <a:schemeClr val="accent6"/>
                </a:solidFill>
              </a:rPr>
              <a:t>730 Tons </a:t>
            </a:r>
            <a:r>
              <a:rPr lang="en-US" sz="2400"/>
              <a:t>of </a:t>
            </a:r>
            <a:r>
              <a:rPr lang="en-US" sz="2400">
                <a:solidFill>
                  <a:schemeClr val="accent6"/>
                </a:solidFill>
              </a:rPr>
              <a:t>carbon dioxide </a:t>
            </a:r>
            <a:r>
              <a:rPr lang="en-US" sz="2400"/>
              <a:t>and </a:t>
            </a:r>
            <a:r>
              <a:rPr lang="en-US" sz="2400">
                <a:solidFill>
                  <a:schemeClr val="accent6"/>
                </a:solidFill>
              </a:rPr>
              <a:t>47,000 gallons </a:t>
            </a:r>
            <a:r>
              <a:rPr lang="en-US" sz="2400"/>
              <a:t>of </a:t>
            </a:r>
            <a:r>
              <a:rPr lang="en-US" sz="2400">
                <a:solidFill>
                  <a:schemeClr val="accent6"/>
                </a:solidFill>
              </a:rPr>
              <a:t>gas </a:t>
            </a:r>
            <a:r>
              <a:rPr lang="en-US" sz="2400"/>
              <a:t>a </a:t>
            </a:r>
            <a:r>
              <a:rPr lang="en-US" sz="2400">
                <a:solidFill>
                  <a:schemeClr val="accent6"/>
                </a:solidFill>
              </a:rPr>
              <a:t>year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MORE BUSINESS</a:t>
            </a:r>
          </a:p>
          <a:p>
            <a:pPr lvl="0" rtl="0">
              <a:spcBef>
                <a:spcPts val="0"/>
              </a:spcBef>
              <a:buSzPct val="100000"/>
            </a:pPr>
            <a:r>
              <a:rPr lang="en-US" sz="2400"/>
              <a:t>Clients are more likely to visit restaurants and stores with easier parking</a:t>
            </a:r>
          </a:p>
          <a:p>
            <a:pPr indent="0" lvl="0" marL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36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BUSINESS MODELS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/>
              <a:t>USER SIDE</a:t>
            </a:r>
          </a:p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-US" sz="2400"/>
              <a:t>Pay a monthly fee to reserve a number of parking spaces (tiered levels) 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</a:pPr>
            <a:r>
              <a:rPr lang="en-US" sz="2400"/>
              <a:t>Bronze Level: $20 - Reserve 1-10 times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</a:pPr>
            <a:r>
              <a:rPr lang="en-US" sz="2400"/>
              <a:t>Silver Level: $30 - Reserve 30-50 times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</a:pPr>
            <a:r>
              <a:rPr lang="en-US" sz="2400"/>
              <a:t>Gold Level: $70 - Unlimited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/>
              <a:t>PARKING OWNER SIDE</a:t>
            </a:r>
          </a:p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-US" sz="2400"/>
              <a:t>Pay for a 1-3 year support and maintenance program 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</a:pPr>
            <a:r>
              <a:rPr lang="en-US" sz="2400"/>
              <a:t>Standard Support: M-F 8:00 - 6:00 PM on-site availability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</a:pPr>
            <a:r>
              <a:rPr lang="en-US" sz="2400"/>
              <a:t>Extended Support: 24 hrs 7 days/week on-site availability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ORIGINALITY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the only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parking platform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integrate with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AT&amp;T M2X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IBM’s Bluemix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Konekt PRO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solves many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environmental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economical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issues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generates a lot of use full data for feature problem solving purposes using </a:t>
            </a:r>
            <a:r>
              <a:rPr b="0" i="0" lang="en-US" sz="3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8280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UI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5638" r="-5638" t="0"/>
          <a:stretch/>
        </p:blipFill>
        <p:spPr>
          <a:xfrm>
            <a:off x="-497068" y="674145"/>
            <a:ext cx="10144376" cy="5579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 Black 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