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sldIdLst>
    <p:sldId id="306" r:id="rId2"/>
    <p:sldId id="276" r:id="rId3"/>
    <p:sldId id="256" r:id="rId4"/>
    <p:sldId id="275" r:id="rId5"/>
    <p:sldId id="279" r:id="rId6"/>
    <p:sldId id="265" r:id="rId7"/>
    <p:sldId id="280" r:id="rId8"/>
    <p:sldId id="257" r:id="rId9"/>
    <p:sldId id="305" r:id="rId10"/>
    <p:sldId id="258" r:id="rId11"/>
    <p:sldId id="266" r:id="rId12"/>
    <p:sldId id="325" r:id="rId13"/>
    <p:sldId id="271" r:id="rId14"/>
    <p:sldId id="259" r:id="rId15"/>
    <p:sldId id="269" r:id="rId16"/>
    <p:sldId id="296" r:id="rId17"/>
    <p:sldId id="272" r:id="rId18"/>
    <p:sldId id="281" r:id="rId19"/>
    <p:sldId id="310" r:id="rId20"/>
    <p:sldId id="311" r:id="rId21"/>
    <p:sldId id="273" r:id="rId22"/>
    <p:sldId id="270" r:id="rId23"/>
    <p:sldId id="297" r:id="rId24"/>
    <p:sldId id="298" r:id="rId25"/>
    <p:sldId id="302" r:id="rId26"/>
    <p:sldId id="299" r:id="rId27"/>
    <p:sldId id="301" r:id="rId28"/>
    <p:sldId id="300" r:id="rId29"/>
    <p:sldId id="303" r:id="rId30"/>
    <p:sldId id="304" r:id="rId31"/>
    <p:sldId id="260" r:id="rId32"/>
    <p:sldId id="278" r:id="rId33"/>
    <p:sldId id="315" r:id="rId34"/>
    <p:sldId id="261" r:id="rId35"/>
    <p:sldId id="282" r:id="rId36"/>
    <p:sldId id="267" r:id="rId37"/>
    <p:sldId id="283" r:id="rId38"/>
    <p:sldId id="274" r:id="rId39"/>
    <p:sldId id="320" r:id="rId40"/>
    <p:sldId id="284" r:id="rId41"/>
    <p:sldId id="285" r:id="rId42"/>
    <p:sldId id="314" r:id="rId43"/>
    <p:sldId id="324" r:id="rId44"/>
    <p:sldId id="262" r:id="rId45"/>
    <p:sldId id="292" r:id="rId46"/>
    <p:sldId id="288" r:id="rId47"/>
    <p:sldId id="293" r:id="rId48"/>
    <p:sldId id="289" r:id="rId49"/>
    <p:sldId id="290" r:id="rId50"/>
    <p:sldId id="295" r:id="rId51"/>
    <p:sldId id="294" r:id="rId52"/>
    <p:sldId id="291" r:id="rId53"/>
    <p:sldId id="323" r:id="rId54"/>
    <p:sldId id="286" r:id="rId55"/>
    <p:sldId id="287" r:id="rId56"/>
    <p:sldId id="277" r:id="rId57"/>
    <p:sldId id="350" r:id="rId58"/>
    <p:sldId id="351" r:id="rId59"/>
    <p:sldId id="357" r:id="rId60"/>
    <p:sldId id="352" r:id="rId61"/>
    <p:sldId id="356" r:id="rId62"/>
    <p:sldId id="353" r:id="rId63"/>
    <p:sldId id="354" r:id="rId64"/>
    <p:sldId id="264" r:id="rId65"/>
    <p:sldId id="316" r:id="rId66"/>
    <p:sldId id="317" r:id="rId67"/>
    <p:sldId id="318" r:id="rId68"/>
    <p:sldId id="319" r:id="rId69"/>
    <p:sldId id="321" r:id="rId70"/>
    <p:sldId id="322"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4660"/>
  </p:normalViewPr>
  <p:slideViewPr>
    <p:cSldViewPr snapToGrid="0">
      <p:cViewPr varScale="1">
        <p:scale>
          <a:sx n="68" d="100"/>
          <a:sy n="68" d="100"/>
        </p:scale>
        <p:origin x="16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36FC3-3D75-46F3-8CFB-74795489D088}" type="datetimeFigureOut">
              <a:rPr lang="en-IN" smtClean="0"/>
              <a:t>22-02-2022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C7CD0-FAD5-4379-9064-AC8A8F596576}" type="slidenum">
              <a:rPr lang="en-IN" smtClean="0"/>
              <a:t>‹#›</a:t>
            </a:fld>
            <a:endParaRPr lang="en-IN"/>
          </a:p>
        </p:txBody>
      </p:sp>
    </p:spTree>
    <p:extLst>
      <p:ext uri="{BB962C8B-B14F-4D97-AF65-F5344CB8AC3E}">
        <p14:creationId xmlns:p14="http://schemas.microsoft.com/office/powerpoint/2010/main" val="155988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345736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254314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288897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22768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B5101-DCB5-490A-9546-989B57844612}"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410281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B5101-DCB5-490A-9546-989B57844612}"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149138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B5101-DCB5-490A-9546-989B57844612}"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27489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B5101-DCB5-490A-9546-989B57844612}"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193552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B5101-DCB5-490A-9546-989B57844612}"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275132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B5101-DCB5-490A-9546-989B57844612}"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10232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B5101-DCB5-490A-9546-989B57844612}"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t>‹#›</a:t>
            </a:fld>
            <a:endParaRPr lang="en-US"/>
          </a:p>
        </p:txBody>
      </p:sp>
    </p:spTree>
    <p:extLst>
      <p:ext uri="{BB962C8B-B14F-4D97-AF65-F5344CB8AC3E}">
        <p14:creationId xmlns:p14="http://schemas.microsoft.com/office/powerpoint/2010/main" val="192287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B5101-DCB5-490A-9546-989B57844612}" type="datetimeFigureOut">
              <a:rPr lang="en-US" smtClean="0"/>
              <a:t>2/22/2022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7270-CF95-4A53-96E9-6DEC70806813}" type="slidenum">
              <a:rPr lang="en-US" smtClean="0"/>
              <a:t>‹#›</a:t>
            </a:fld>
            <a:endParaRPr lang="en-US"/>
          </a:p>
        </p:txBody>
      </p:sp>
    </p:spTree>
    <p:extLst>
      <p:ext uri="{BB962C8B-B14F-4D97-AF65-F5344CB8AC3E}">
        <p14:creationId xmlns:p14="http://schemas.microsoft.com/office/powerpoint/2010/main" val="843733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hyperlink" Target="http://www.problemsphysics.com/optics/total_int_reflection.html#Critical_Angl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solidFill>
                  <a:srgbClr val="172B4D"/>
                </a:solidFill>
                <a:latin typeface="Nunito"/>
              </a:rPr>
              <a:t>optical </a:t>
            </a:r>
            <a:r>
              <a:rPr lang="en-IN" u="sng" dirty="0" err="1">
                <a:solidFill>
                  <a:srgbClr val="172B4D"/>
                </a:solidFill>
                <a:latin typeface="Nunito"/>
              </a:rPr>
              <a:t>fiber</a:t>
            </a:r>
            <a:br>
              <a:rPr lang="en-IN" u="sng" dirty="0"/>
            </a:br>
            <a:endParaRPr lang="en-IN" dirty="0"/>
          </a:p>
        </p:txBody>
      </p:sp>
      <p:sp>
        <p:nvSpPr>
          <p:cNvPr id="3" name="Subtitle 2"/>
          <p:cNvSpPr>
            <a:spLocks noGrp="1"/>
          </p:cNvSpPr>
          <p:nvPr>
            <p:ph type="subTitle" idx="1"/>
          </p:nvPr>
        </p:nvSpPr>
        <p:spPr/>
        <p:txBody>
          <a:bodyPr/>
          <a:lstStyle/>
          <a:p>
            <a:endParaRPr lang="en-IN" dirty="0">
              <a:solidFill>
                <a:srgbClr val="FF0000"/>
              </a:solidFill>
            </a:endParaRPr>
          </a:p>
        </p:txBody>
      </p:sp>
    </p:spTree>
    <p:extLst>
      <p:ext uri="{BB962C8B-B14F-4D97-AF65-F5344CB8AC3E}">
        <p14:creationId xmlns:p14="http://schemas.microsoft.com/office/powerpoint/2010/main" val="179689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5236" y="1301795"/>
            <a:ext cx="8076501" cy="4252843"/>
          </a:xfrm>
          <a:prstGeom prst="rect">
            <a:avLst/>
          </a:prstGeom>
        </p:spPr>
      </p:pic>
      <p:sp>
        <p:nvSpPr>
          <p:cNvPr id="3" name="TextBox 2"/>
          <p:cNvSpPr txBox="1"/>
          <p:nvPr/>
        </p:nvSpPr>
        <p:spPr>
          <a:xfrm>
            <a:off x="2115403" y="5800298"/>
            <a:ext cx="5599610" cy="523220"/>
          </a:xfrm>
          <a:prstGeom prst="rect">
            <a:avLst/>
          </a:prstGeom>
          <a:noFill/>
        </p:spPr>
        <p:txBody>
          <a:bodyPr wrap="none" rtlCol="0">
            <a:spAutoFit/>
          </a:bodyPr>
          <a:lstStyle/>
          <a:p>
            <a:r>
              <a:rPr lang="en-IN" sz="2800" dirty="0">
                <a:solidFill>
                  <a:srgbClr val="FF0000"/>
                </a:solidFill>
              </a:rPr>
              <a:t>Principle   -    Total Internal Reflection</a:t>
            </a:r>
          </a:p>
        </p:txBody>
      </p:sp>
    </p:spTree>
    <p:extLst>
      <p:ext uri="{BB962C8B-B14F-4D97-AF65-F5344CB8AC3E}">
        <p14:creationId xmlns:p14="http://schemas.microsoft.com/office/powerpoint/2010/main" val="298597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201003" y="1009934"/>
            <a:ext cx="7465325" cy="1015663"/>
          </a:xfrm>
          <a:prstGeom prst="rect">
            <a:avLst/>
          </a:prstGeom>
          <a:noFill/>
        </p:spPr>
        <p:txBody>
          <a:bodyPr wrap="square" rtlCol="0">
            <a:spAutoFit/>
          </a:bodyPr>
          <a:lstStyle/>
          <a:p>
            <a:r>
              <a:rPr lang="en-US" sz="2000" dirty="0">
                <a:solidFill>
                  <a:srgbClr val="0070C0"/>
                </a:solidFill>
              </a:rPr>
              <a:t>This angle of incidence in the denser medium for which the refracted ray just grazes the surface of separation of the media or the angle of refraction is 90</a:t>
            </a:r>
            <a:r>
              <a:rPr lang="en-US" sz="2000" dirty="0">
                <a:solidFill>
                  <a:srgbClr val="0070C0"/>
                </a:solidFill>
                <a:sym typeface="Symbol" panose="05050102010706020507" pitchFamily="18" charset="2"/>
              </a:rPr>
              <a:t></a:t>
            </a:r>
            <a:r>
              <a:rPr lang="en-US" sz="2000" dirty="0">
                <a:solidFill>
                  <a:srgbClr val="0070C0"/>
                </a:solidFill>
              </a:rPr>
              <a:t> is known as the </a:t>
            </a:r>
            <a:r>
              <a:rPr lang="en-US" sz="2000" b="1" i="1" dirty="0">
                <a:solidFill>
                  <a:srgbClr val="0070C0"/>
                </a:solidFill>
              </a:rPr>
              <a:t>critical angle</a:t>
            </a:r>
            <a:r>
              <a:rPr lang="en-US" sz="2000" dirty="0">
                <a:solidFill>
                  <a:srgbClr val="0070C0"/>
                </a:solidFill>
              </a:rPr>
              <a:t> </a:t>
            </a:r>
            <a:r>
              <a:rPr lang="en-US" sz="2000" b="1" i="1" dirty="0">
                <a:solidFill>
                  <a:srgbClr val="0070C0"/>
                </a:solidFill>
              </a:rPr>
              <a:t>(C)</a:t>
            </a:r>
            <a:r>
              <a:rPr lang="en-US" sz="2000" dirty="0">
                <a:solidFill>
                  <a:srgbClr val="0070C0"/>
                </a:solidFill>
              </a:rPr>
              <a:t> </a:t>
            </a:r>
            <a:endParaRPr lang="en-IN" sz="2000" dirty="0">
              <a:solidFill>
                <a:srgbClr val="0070C0"/>
              </a:solidFill>
            </a:endParaRPr>
          </a:p>
        </p:txBody>
      </p:sp>
      <p:sp>
        <p:nvSpPr>
          <p:cNvPr id="36" name="Rectangle 35"/>
          <p:cNvSpPr/>
          <p:nvPr/>
        </p:nvSpPr>
        <p:spPr>
          <a:xfrm>
            <a:off x="3478017" y="433194"/>
            <a:ext cx="1889428" cy="461665"/>
          </a:xfrm>
          <a:prstGeom prst="rect">
            <a:avLst/>
          </a:prstGeom>
        </p:spPr>
        <p:txBody>
          <a:bodyPr wrap="none">
            <a:spAutoFit/>
          </a:bodyPr>
          <a:lstStyle/>
          <a:p>
            <a:r>
              <a:rPr lang="en-US" sz="2400" b="1" i="1" u="sng" dirty="0">
                <a:solidFill>
                  <a:srgbClr val="C00000"/>
                </a:solidFill>
              </a:rPr>
              <a:t>critical angle</a:t>
            </a:r>
            <a:r>
              <a:rPr lang="en-US" sz="2400" u="sng" dirty="0">
                <a:solidFill>
                  <a:srgbClr val="C00000"/>
                </a:solidFill>
              </a:rPr>
              <a:t> </a:t>
            </a:r>
            <a:endParaRPr lang="en-IN" sz="2400" u="sng" dirty="0">
              <a:solidFill>
                <a:srgbClr val="C00000"/>
              </a:solidFill>
            </a:endParaRPr>
          </a:p>
        </p:txBody>
      </p:sp>
      <p:pic>
        <p:nvPicPr>
          <p:cNvPr id="11335" name="Picture 71" descr="Principles of Optical Fiber Communicatio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565" y="2671928"/>
            <a:ext cx="7260035" cy="39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1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2C75F177-261D-4FA2-A997-E4E3C1B2BB62}"/>
                  </a:ext>
                </a:extLst>
              </p:cNvPr>
              <p:cNvSpPr>
                <a:spLocks noChangeArrowheads="1"/>
              </p:cNvSpPr>
              <p:nvPr/>
            </p:nvSpPr>
            <p:spPr bwMode="auto">
              <a:xfrm>
                <a:off x="554471" y="1271929"/>
                <a:ext cx="8035058" cy="3395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342900" algn="l"/>
                    <a:tab pos="5578475" algn="l"/>
                    <a:tab pos="6286500" algn="l"/>
                  </a:tabLst>
                  <a:defRPr>
                    <a:solidFill>
                      <a:schemeClr val="tx1"/>
                    </a:solidFill>
                    <a:latin typeface="Arial" panose="020B0604020202020204" pitchFamily="34" charset="0"/>
                  </a:defRPr>
                </a:lvl9pPr>
              </a:lstStyle>
              <a:p>
                <a:pPr lvl="0" algn="just" defTabSz="914400"/>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From law of refraction (</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Snell’s law) </a:t>
                </a:r>
              </a:p>
              <a:p>
                <a:pPr lvl="0" algn="just" defTabSz="914400"/>
                <a:endPar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have,  </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sin </a:t>
                </a:r>
                <a:r>
                  <a:rPr kumimoji="0" lang="en-US" altLang="en-US" sz="2400" b="0" i="0" u="none" strike="noStrike" cap="none" normalizeH="0" baseline="0" dirty="0" err="1">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sin r</a:t>
                </a:r>
              </a:p>
              <a:p>
                <a:pPr marL="0" marR="0" lvl="0" indent="0" algn="just" defTabSz="914400" rtl="0" eaLnBrk="0" fontAlgn="base" latinLnBrk="0" hangingPunct="0">
                  <a:lnSpc>
                    <a:spcPct val="100000"/>
                  </a:lnSpc>
                  <a:spcBef>
                    <a:spcPct val="0"/>
                  </a:spcBef>
                  <a:spcAft>
                    <a:spcPct val="0"/>
                  </a:spcAft>
                  <a:buClrTx/>
                  <a:buSzTx/>
                  <a:buFontTx/>
                  <a:buNone/>
                  <a:tabLst>
                    <a:tab pos="342900" algn="l"/>
                    <a:tab pos="5578475" algn="l"/>
                    <a:tab pos="6286500" algn="l"/>
                  </a:tabLst>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tab pos="342900" algn="l"/>
                    <a:tab pos="5578475" algn="l"/>
                    <a:tab pos="6286500" algn="l"/>
                  </a:tabLst>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t>
                </a:r>
                <a:r>
                  <a:rPr kumimoji="0" lang="en-US" altLang="en-US" sz="2400" b="0" i="0" u="none" strike="noStrike" cap="none" normalizeH="0" baseline="0" dirty="0" err="1">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C, r = 90</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kumimoji="0" lang="en-US" altLang="en-US" sz="1200" b="0" i="0" u="none" strike="noStrike" cap="none" normalizeH="0" baseline="0" dirty="0">
                  <a:ln>
                    <a:noFill/>
                  </a:ln>
                  <a:solidFill>
                    <a:srgbClr val="0070C0"/>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 pos="5578475" algn="l"/>
                    <a:tab pos="6286500" algn="l"/>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tab pos="342900" algn="l"/>
                    <a:tab pos="5578475" algn="l"/>
                    <a:tab pos="6286500" algn="l"/>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C =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2</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90</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C =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2</a:t>
                </a:r>
                <a:endParaRPr kumimoji="0" lang="en-US" altLang="en-US" sz="1200" b="0" i="1" strike="noStrike" cap="none" normalizeH="0" baseline="0" dirty="0">
                  <a:ln>
                    <a:noFill/>
                  </a:ln>
                  <a:solidFill>
                    <a:srgbClr val="0070C0"/>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342900" algn="l"/>
                    <a:tab pos="5578475" algn="l"/>
                    <a:tab pos="6286500" algn="l"/>
                  </a:tabLst>
                </a:pPr>
                <a:r>
                  <a:rPr kumimoji="0" lang="en-US" altLang="en-US" sz="2400" b="0" i="1"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3200" b="0" i="1"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400" b="0" i="1"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C = </a:t>
                </a:r>
                <a14:m>
                  <m:oMath xmlns:m="http://schemas.openxmlformats.org/officeDocument/2006/math">
                    <m:f>
                      <m:fPr>
                        <m:ctrlPr>
                          <a:rPr kumimoji="0" lang="en-US"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ctrlPr>
                      </m:fPr>
                      <m:num>
                        <m:sSub>
                          <m:sSubPr>
                            <m:ctrlPr>
                              <a:rPr kumimoji="0" lang="en-US"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ctrlPr>
                          </m:sSubPr>
                          <m:e>
                            <m:r>
                              <a:rPr kumimoji="0" lang="en-IN"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𝑛</m:t>
                            </m:r>
                          </m:e>
                          <m:sub>
                            <m:r>
                              <a:rPr kumimoji="0" lang="en-IN"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2</m:t>
                            </m:r>
                          </m:sub>
                        </m:sSub>
                      </m:num>
                      <m:den>
                        <m:sSub>
                          <m:sSubPr>
                            <m:ctrlPr>
                              <a:rPr kumimoji="0" lang="en-US"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ctrlPr>
                          </m:sSubPr>
                          <m:e>
                            <m:r>
                              <a:rPr kumimoji="0" lang="en-IN"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𝑛</m:t>
                            </m:r>
                          </m:e>
                          <m:sub>
                            <m:r>
                              <a:rPr kumimoji="0" lang="en-IN" altLang="en-US" sz="3200" b="0" i="1"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1</m:t>
                            </m:r>
                          </m:sub>
                        </m:sSub>
                      </m:den>
                    </m:f>
                  </m:oMath>
                </a14:m>
                <a:r>
                  <a:rPr kumimoji="0" lang="en-US" altLang="en-US" sz="2400" b="0" i="1"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p>
            </p:txBody>
          </p:sp>
        </mc:Choice>
        <mc:Fallback xmlns="">
          <p:sp>
            <p:nvSpPr>
              <p:cNvPr id="2" name="Rectangle 3">
                <a:extLst>
                  <a:ext uri="{FF2B5EF4-FFF2-40B4-BE49-F238E27FC236}">
                    <a16:creationId xmlns:a16="http://schemas.microsoft.com/office/drawing/2014/main" id="{2C75F177-261D-4FA2-A997-E4E3C1B2BB62}"/>
                  </a:ext>
                </a:extLst>
              </p:cNvPr>
              <p:cNvSpPr>
                <a:spLocks noRot="1" noChangeAspect="1" noMove="1" noResize="1" noEditPoints="1" noAdjustHandles="1" noChangeArrowheads="1" noChangeShapeType="1" noTextEdit="1"/>
              </p:cNvSpPr>
              <p:nvPr/>
            </p:nvSpPr>
            <p:spPr bwMode="auto">
              <a:xfrm>
                <a:off x="554471" y="1271929"/>
                <a:ext cx="8035058" cy="3395097"/>
              </a:xfrm>
              <a:prstGeom prst="rect">
                <a:avLst/>
              </a:prstGeom>
              <a:blipFill>
                <a:blip r:embed="rId3"/>
                <a:stretch>
                  <a:fillRect l="-1214" t="-1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 name="Group 4">
            <a:extLst>
              <a:ext uri="{FF2B5EF4-FFF2-40B4-BE49-F238E27FC236}">
                <a16:creationId xmlns:a16="http://schemas.microsoft.com/office/drawing/2014/main" id="{6346012F-D250-4196-8CEF-86164FA85A25}"/>
              </a:ext>
            </a:extLst>
          </p:cNvPr>
          <p:cNvGrpSpPr/>
          <p:nvPr/>
        </p:nvGrpSpPr>
        <p:grpSpPr>
          <a:xfrm>
            <a:off x="3398294" y="3925903"/>
            <a:ext cx="1823067" cy="1544462"/>
            <a:chOff x="6057087" y="4912107"/>
            <a:chExt cx="1823067" cy="1289779"/>
          </a:xfrm>
        </p:grpSpPr>
        <p:sp>
          <p:nvSpPr>
            <p:cNvPr id="3" name="Rectangle 4">
              <a:extLst>
                <a:ext uri="{FF2B5EF4-FFF2-40B4-BE49-F238E27FC236}">
                  <a16:creationId xmlns:a16="http://schemas.microsoft.com/office/drawing/2014/main" id="{C8E0D01F-3D90-46BD-9125-74CD45BFCD03}"/>
                </a:ext>
              </a:extLst>
            </p:cNvPr>
            <p:cNvSpPr>
              <a:spLocks noChangeArrowheads="1"/>
            </p:cNvSpPr>
            <p:nvPr/>
          </p:nvSpPr>
          <p:spPr bwMode="auto">
            <a:xfrm>
              <a:off x="6057087" y="4912107"/>
              <a:ext cx="1352390" cy="107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or C = sin</a:t>
              </a:r>
              <a:r>
                <a:rPr kumimoji="0" lang="en-US" altLang="en-US" b="0" i="0" u="none" strike="noStrike" cap="none" normalizeH="0" baseline="3000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 1 </a:t>
              </a:r>
              <a:endParaRPr kumimoji="0" lang="en-US" altLang="en-US" sz="2800" b="0" i="0" u="none" strike="noStrike" cap="none" normalizeH="0" baseline="0" dirty="0">
                <a:ln>
                  <a:noFill/>
                </a:ln>
                <a:effectLst/>
                <a:latin typeface="Arial" panose="020B0604020202020204" pitchFamily="34" charset="0"/>
              </a:endParaRPr>
            </a:p>
          </p:txBody>
        </p:sp>
        <p:graphicFrame>
          <p:nvGraphicFramePr>
            <p:cNvPr id="4" name="Object 3">
              <a:extLst>
                <a:ext uri="{FF2B5EF4-FFF2-40B4-BE49-F238E27FC236}">
                  <a16:creationId xmlns:a16="http://schemas.microsoft.com/office/drawing/2014/main" id="{4FA5D1B0-17D5-4B86-A824-15FDBDCCD7B8}"/>
                </a:ext>
              </a:extLst>
            </p:cNvPr>
            <p:cNvGraphicFramePr>
              <a:graphicFrameLocks noChangeAspect="1"/>
            </p:cNvGraphicFramePr>
            <p:nvPr>
              <p:extLst>
                <p:ext uri="{D42A27DB-BD31-4B8C-83A1-F6EECF244321}">
                  <p14:modId xmlns:p14="http://schemas.microsoft.com/office/powerpoint/2010/main" val="3006890772"/>
                </p:ext>
              </p:extLst>
            </p:nvPr>
          </p:nvGraphicFramePr>
          <p:xfrm>
            <a:off x="7324410" y="5451858"/>
            <a:ext cx="555744" cy="750028"/>
          </p:xfrm>
          <a:graphic>
            <a:graphicData uri="http://schemas.openxmlformats.org/presentationml/2006/ole">
              <mc:AlternateContent xmlns:mc="http://schemas.openxmlformats.org/markup-compatibility/2006">
                <mc:Choice xmlns:v="urn:schemas-microsoft-com:vml" Requires="v">
                  <p:oleObj spid="_x0000_s17416" name="Equation" r:id="rId4" imgW="355320" imgH="482400" progId="Equation.3">
                    <p:embed/>
                  </p:oleObj>
                </mc:Choice>
                <mc:Fallback>
                  <p:oleObj name="Equation" r:id="rId4" imgW="355320" imgH="482400" progId="Equation.3">
                    <p:embed/>
                    <p:pic>
                      <p:nvPicPr>
                        <p:cNvPr id="38" name="Object 37"/>
                        <p:cNvPicPr>
                          <a:picLocks noChangeAspect="1" noChangeArrowheads="1"/>
                        </p:cNvPicPr>
                        <p:nvPr/>
                      </p:nvPicPr>
                      <p:blipFill>
                        <a:blip r:embed="rId5"/>
                        <a:srcRect/>
                        <a:stretch>
                          <a:fillRect/>
                        </a:stretch>
                      </p:blipFill>
                      <p:spPr bwMode="auto">
                        <a:xfrm>
                          <a:off x="7324410" y="5451858"/>
                          <a:ext cx="555744" cy="750028"/>
                        </a:xfrm>
                        <a:prstGeom prst="rect">
                          <a:avLst/>
                        </a:prstGeom>
                        <a:noFill/>
                      </p:spPr>
                    </p:pic>
                  </p:oleObj>
                </mc:Fallback>
              </mc:AlternateContent>
            </a:graphicData>
          </a:graphic>
        </p:graphicFrame>
      </p:grpSp>
    </p:spTree>
    <p:extLst>
      <p:ext uri="{BB962C8B-B14F-4D97-AF65-F5344CB8AC3E}">
        <p14:creationId xmlns:p14="http://schemas.microsoft.com/office/powerpoint/2010/main" val="400961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3162934"/>
            <a:ext cx="8024883" cy="2410916"/>
          </a:xfrm>
          <a:prstGeom prst="rect">
            <a:avLst/>
          </a:prstGeom>
        </p:spPr>
        <p:txBody>
          <a:bodyPr wrap="square">
            <a:spAutoFit/>
          </a:bodyPr>
          <a:lstStyle/>
          <a:p>
            <a:pPr marR="365760" algn="just">
              <a:spcBef>
                <a:spcPts val="240"/>
              </a:spcBef>
              <a:spcAft>
                <a:spcPts val="240"/>
              </a:spcAft>
              <a:tabLst>
                <a:tab pos="342900" algn="l"/>
                <a:tab pos="5577840" algn="l"/>
                <a:tab pos="6286500" algn="l"/>
              </a:tabLst>
            </a:pP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Condition of TIR:</a:t>
            </a:r>
            <a:endParaRPr lang="en-IN" sz="1600" dirty="0">
              <a:solidFill>
                <a:srgbClr val="FF0000"/>
              </a:solidFill>
              <a:latin typeface="Verdana" panose="020B0604030504040204" pitchFamily="34" charset="0"/>
              <a:ea typeface="Times New Roman" panose="02020603050405020304" pitchFamily="18" charset="0"/>
              <a:cs typeface="Times New Roman" panose="02020603050405020304" pitchFamily="18" charset="0"/>
            </a:endParaRPr>
          </a:p>
          <a:p>
            <a:pPr marL="347345" marR="365760" indent="-347345" algn="just">
              <a:spcBef>
                <a:spcPts val="240"/>
              </a:spcBef>
              <a:spcAft>
                <a:spcPts val="240"/>
              </a:spcAft>
              <a:tabLst>
                <a:tab pos="342900" algn="l"/>
                <a:tab pos="5577840" algn="l"/>
                <a:tab pos="6286500" algn="l"/>
              </a:tabLst>
            </a:pP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ray of light must travel from a denser medium into a rarer medium.</a:t>
            </a:r>
            <a:endParaRPr lang="en-IN" sz="1600" dirty="0">
              <a:solidFill>
                <a:srgbClr val="FF0000"/>
              </a:solidFill>
              <a:latin typeface="Verdana" panose="020B0604030504040204" pitchFamily="34" charset="0"/>
              <a:ea typeface="Times New Roman" panose="02020603050405020304" pitchFamily="18" charset="0"/>
              <a:cs typeface="Times New Roman" panose="02020603050405020304" pitchFamily="18" charset="0"/>
            </a:endParaRPr>
          </a:p>
          <a:p>
            <a:pPr marL="347345" marR="365760" indent="-347345" algn="just">
              <a:spcBef>
                <a:spcPts val="240"/>
              </a:spcBef>
              <a:spcAft>
                <a:spcPts val="240"/>
              </a:spcAft>
              <a:tabLst>
                <a:tab pos="342900" algn="l"/>
                <a:tab pos="5577840" algn="l"/>
                <a:tab pos="6286500" algn="l"/>
              </a:tabLst>
            </a:pP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	The angle of incidence in the denser medium must be greater than the critical angle for the given pair of media and the given </a:t>
            </a:r>
            <a:r>
              <a:rPr lang="en-US" sz="24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colour</a:t>
            </a: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of light.</a:t>
            </a:r>
            <a:endParaRPr lang="en-IN" sz="1600" dirty="0">
              <a:solidFill>
                <a:srgbClr val="FF0000"/>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627797" y="1608044"/>
            <a:ext cx="8024884" cy="1569660"/>
          </a:xfrm>
          <a:prstGeom prst="rect">
            <a:avLst/>
          </a:prstGeom>
        </p:spPr>
        <p:txBody>
          <a:bodyPr wrap="square">
            <a:spAutoFit/>
          </a:bodyPr>
          <a:lstStyle/>
          <a:p>
            <a:r>
              <a:rPr lang="en-US" sz="2400" dirty="0">
                <a:solidFill>
                  <a:srgbClr val="0070C0"/>
                </a:solidFill>
                <a:latin typeface="Times New Roman" panose="02020603050405020304" pitchFamily="18" charset="0"/>
                <a:ea typeface="Times New Roman" panose="02020603050405020304" pitchFamily="18" charset="0"/>
              </a:rPr>
              <a:t>For a further increase in the angle of incidence (i.e., </a:t>
            </a:r>
            <a:r>
              <a:rPr lang="en-US" sz="2400" dirty="0" err="1">
                <a:solidFill>
                  <a:srgbClr val="0070C0"/>
                </a:solidFill>
                <a:latin typeface="Times New Roman" panose="02020603050405020304" pitchFamily="18" charset="0"/>
                <a:ea typeface="Times New Roman" panose="02020603050405020304" pitchFamily="18" charset="0"/>
              </a:rPr>
              <a:t>i</a:t>
            </a:r>
            <a:r>
              <a:rPr lang="en-US" sz="2400" dirty="0">
                <a:solidFill>
                  <a:srgbClr val="0070C0"/>
                </a:solidFill>
                <a:latin typeface="Times New Roman" panose="02020603050405020304" pitchFamily="18" charset="0"/>
                <a:ea typeface="Times New Roman" panose="02020603050405020304" pitchFamily="18" charset="0"/>
              </a:rPr>
              <a:t> &gt; C) the ray is not refracted but gets reflected back into the same medium. This phenomenon is known as </a:t>
            </a:r>
            <a:r>
              <a:rPr lang="en-US" sz="2400" b="1" i="1" dirty="0">
                <a:solidFill>
                  <a:srgbClr val="0070C0"/>
                </a:solidFill>
                <a:latin typeface="Times New Roman" panose="02020603050405020304" pitchFamily="18" charset="0"/>
                <a:ea typeface="Times New Roman" panose="02020603050405020304" pitchFamily="18" charset="0"/>
              </a:rPr>
              <a:t>total internal reflection (TIR).</a:t>
            </a:r>
            <a:endParaRPr lang="en-IN" sz="2400" dirty="0">
              <a:solidFill>
                <a:srgbClr val="0070C0"/>
              </a:solidFill>
            </a:endParaRPr>
          </a:p>
        </p:txBody>
      </p:sp>
      <p:sp>
        <p:nvSpPr>
          <p:cNvPr id="4" name="Rectangle 3"/>
          <p:cNvSpPr/>
          <p:nvPr/>
        </p:nvSpPr>
        <p:spPr>
          <a:xfrm>
            <a:off x="3321529" y="668707"/>
            <a:ext cx="3392852" cy="461665"/>
          </a:xfrm>
          <a:prstGeom prst="rect">
            <a:avLst/>
          </a:prstGeom>
        </p:spPr>
        <p:txBody>
          <a:bodyPr wrap="none">
            <a:spAutoFit/>
          </a:bodyPr>
          <a:lstStyle/>
          <a:p>
            <a:r>
              <a:rPr lang="en-US" sz="2400" b="1" i="1" u="sng" dirty="0">
                <a:solidFill>
                  <a:srgbClr val="C00000"/>
                </a:solidFill>
                <a:latin typeface="Times New Roman" panose="02020603050405020304" pitchFamily="18" charset="0"/>
                <a:ea typeface="Times New Roman" panose="02020603050405020304" pitchFamily="18" charset="0"/>
              </a:rPr>
              <a:t>Total Internal Reflection </a:t>
            </a:r>
            <a:endParaRPr lang="en-IN" sz="2400" u="sng" dirty="0">
              <a:solidFill>
                <a:srgbClr val="C00000"/>
              </a:solidFill>
            </a:endParaRPr>
          </a:p>
        </p:txBody>
      </p:sp>
    </p:spTree>
    <p:extLst>
      <p:ext uri="{BB962C8B-B14F-4D97-AF65-F5344CB8AC3E}">
        <p14:creationId xmlns:p14="http://schemas.microsoft.com/office/powerpoint/2010/main" val="271410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1515" y="1297380"/>
            <a:ext cx="8271292" cy="5205210"/>
          </a:xfrm>
          <a:prstGeom prst="rect">
            <a:avLst/>
          </a:prstGeom>
        </p:spPr>
      </p:pic>
      <p:sp>
        <p:nvSpPr>
          <p:cNvPr id="3" name="TextBox 2"/>
          <p:cNvSpPr txBox="1"/>
          <p:nvPr/>
        </p:nvSpPr>
        <p:spPr>
          <a:xfrm>
            <a:off x="3393670" y="545910"/>
            <a:ext cx="2752035" cy="523220"/>
          </a:xfrm>
          <a:prstGeom prst="rect">
            <a:avLst/>
          </a:prstGeom>
          <a:noFill/>
        </p:spPr>
        <p:txBody>
          <a:bodyPr wrap="none" rtlCol="0">
            <a:spAutoFit/>
          </a:bodyPr>
          <a:lstStyle/>
          <a:p>
            <a:r>
              <a:rPr lang="en-IN" sz="2800" u="sng" dirty="0">
                <a:solidFill>
                  <a:srgbClr val="FF0000"/>
                </a:solidFill>
              </a:rPr>
              <a:t>Working Principle</a:t>
            </a:r>
          </a:p>
        </p:txBody>
      </p:sp>
    </p:spTree>
    <p:extLst>
      <p:ext uri="{BB962C8B-B14F-4D97-AF65-F5344CB8AC3E}">
        <p14:creationId xmlns:p14="http://schemas.microsoft.com/office/powerpoint/2010/main" val="134179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0698" y="442874"/>
            <a:ext cx="4733988" cy="400110"/>
          </a:xfrm>
          <a:prstGeom prst="rect">
            <a:avLst/>
          </a:prstGeom>
        </p:spPr>
        <p:txBody>
          <a:bodyPr wrap="none">
            <a:spAutoFit/>
          </a:bodyPr>
          <a:lstStyle/>
          <a:p>
            <a:r>
              <a:rPr lang="en-IN" sz="2000" u="sng" dirty="0">
                <a:solidFill>
                  <a:srgbClr val="FF0000"/>
                </a:solidFill>
                <a:latin typeface="Verdana" panose="020B0604030504040204" pitchFamily="34" charset="0"/>
              </a:rPr>
              <a:t>Numerical Aperture of Optical Fiber</a:t>
            </a:r>
            <a:endParaRPr lang="en-IN" sz="2000" b="0" i="0" u="sng" dirty="0">
              <a:solidFill>
                <a:srgbClr val="FF0000"/>
              </a:solidFill>
              <a:effectLst/>
              <a:latin typeface="Verdana" panose="020B0604030504040204" pitchFamily="34" charset="0"/>
            </a:endParaRPr>
          </a:p>
        </p:txBody>
      </p:sp>
      <p:sp>
        <p:nvSpPr>
          <p:cNvPr id="4" name="Rectangle 3"/>
          <p:cNvSpPr/>
          <p:nvPr/>
        </p:nvSpPr>
        <p:spPr>
          <a:xfrm>
            <a:off x="1139589" y="1018192"/>
            <a:ext cx="7786048" cy="923330"/>
          </a:xfrm>
          <a:prstGeom prst="rect">
            <a:avLst/>
          </a:prstGeom>
        </p:spPr>
        <p:txBody>
          <a:bodyPr wrap="square">
            <a:spAutoFit/>
          </a:bodyPr>
          <a:lstStyle/>
          <a:p>
            <a:r>
              <a:rPr lang="en-IN" dirty="0">
                <a:solidFill>
                  <a:srgbClr val="0070C0"/>
                </a:solidFill>
                <a:latin typeface="Verdana" panose="020B0604030504040204" pitchFamily="34" charset="0"/>
              </a:rPr>
              <a:t>Numerical aperture is abbreviated as </a:t>
            </a:r>
            <a:r>
              <a:rPr lang="en-IN" b="1" dirty="0">
                <a:solidFill>
                  <a:srgbClr val="0070C0"/>
                </a:solidFill>
                <a:latin typeface="Verdana" panose="020B0604030504040204" pitchFamily="34" charset="0"/>
              </a:rPr>
              <a:t>NA</a:t>
            </a:r>
            <a:r>
              <a:rPr lang="en-IN" dirty="0">
                <a:solidFill>
                  <a:srgbClr val="0070C0"/>
                </a:solidFill>
                <a:latin typeface="Verdana" panose="020B0604030504040204" pitchFamily="34" charset="0"/>
              </a:rPr>
              <a:t> and shows the efficiency with which light is collected inside the fiber in order to get propagated.</a:t>
            </a:r>
            <a:endParaRPr lang="en-IN" dirty="0">
              <a:solidFill>
                <a:srgbClr val="0070C0"/>
              </a:solidFill>
            </a:endParaRPr>
          </a:p>
        </p:txBody>
      </p:sp>
      <p:sp>
        <p:nvSpPr>
          <p:cNvPr id="5" name="Rectangle 4"/>
          <p:cNvSpPr/>
          <p:nvPr/>
        </p:nvSpPr>
        <p:spPr>
          <a:xfrm>
            <a:off x="518615" y="5683240"/>
            <a:ext cx="6157483" cy="707886"/>
          </a:xfrm>
          <a:prstGeom prst="rect">
            <a:avLst/>
          </a:prstGeom>
        </p:spPr>
        <p:txBody>
          <a:bodyPr wrap="square">
            <a:spAutoFit/>
          </a:bodyPr>
          <a:lstStyle/>
          <a:p>
            <a:r>
              <a:rPr lang="en-US" sz="2000" dirty="0">
                <a:solidFill>
                  <a:srgbClr val="0070C0"/>
                </a:solidFill>
                <a:latin typeface="Times New Roman" panose="02020603050405020304" pitchFamily="18" charset="0"/>
                <a:ea typeface="Times New Roman" panose="02020603050405020304" pitchFamily="18" charset="0"/>
              </a:rPr>
              <a:t>Angle </a:t>
            </a:r>
            <a:r>
              <a:rPr 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a:solidFill>
                  <a:srgbClr val="0070C0"/>
                </a:solidFill>
                <a:latin typeface="Times New Roman" panose="02020603050405020304" pitchFamily="18" charset="0"/>
                <a:ea typeface="Times New Roman" panose="02020603050405020304" pitchFamily="18" charset="0"/>
              </a:rPr>
              <a:t>0</a:t>
            </a:r>
            <a:r>
              <a:rPr lang="en-US" sz="2000" dirty="0">
                <a:solidFill>
                  <a:srgbClr val="0070C0"/>
                </a:solidFill>
                <a:latin typeface="Times New Roman" panose="02020603050405020304" pitchFamily="18" charset="0"/>
                <a:ea typeface="Times New Roman" panose="02020603050405020304" pitchFamily="18" charset="0"/>
              </a:rPr>
              <a:t> is called the </a:t>
            </a:r>
            <a:r>
              <a:rPr lang="en-US" sz="2000" b="1" i="1" dirty="0">
                <a:solidFill>
                  <a:srgbClr val="0070C0"/>
                </a:solidFill>
                <a:latin typeface="Times New Roman" panose="02020603050405020304" pitchFamily="18" charset="0"/>
                <a:ea typeface="Times New Roman" panose="02020603050405020304" pitchFamily="18" charset="0"/>
              </a:rPr>
              <a:t>acceptance angle </a:t>
            </a:r>
            <a:r>
              <a:rPr lang="en-US" sz="2000" dirty="0">
                <a:solidFill>
                  <a:srgbClr val="0070C0"/>
                </a:solidFill>
                <a:latin typeface="Times New Roman" panose="02020603050405020304" pitchFamily="18" charset="0"/>
                <a:ea typeface="Times New Roman" panose="02020603050405020304" pitchFamily="18" charset="0"/>
              </a:rPr>
              <a:t>and </a:t>
            </a:r>
          </a:p>
          <a:p>
            <a:r>
              <a:rPr lang="en-US" sz="2000" dirty="0">
                <a:solidFill>
                  <a:srgbClr val="0070C0"/>
                </a:solidFill>
                <a:latin typeface="Times New Roman" panose="02020603050405020304" pitchFamily="18" charset="0"/>
                <a:ea typeface="Times New Roman" panose="02020603050405020304" pitchFamily="18" charset="0"/>
              </a:rPr>
              <a:t>sin </a:t>
            </a:r>
            <a:r>
              <a:rPr 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a:solidFill>
                  <a:srgbClr val="0070C0"/>
                </a:solidFill>
                <a:latin typeface="Times New Roman" panose="02020603050405020304" pitchFamily="18" charset="0"/>
                <a:ea typeface="Times New Roman" panose="02020603050405020304" pitchFamily="18" charset="0"/>
              </a:rPr>
              <a:t>0</a:t>
            </a:r>
            <a:r>
              <a:rPr lang="en-US" sz="2000" dirty="0">
                <a:solidFill>
                  <a:srgbClr val="0070C0"/>
                </a:solidFill>
                <a:latin typeface="Times New Roman" panose="02020603050405020304" pitchFamily="18" charset="0"/>
                <a:ea typeface="Times New Roman" panose="02020603050405020304" pitchFamily="18" charset="0"/>
              </a:rPr>
              <a:t> is called the </a:t>
            </a:r>
            <a:r>
              <a:rPr lang="en-US" sz="2000" b="1" i="1" dirty="0">
                <a:solidFill>
                  <a:srgbClr val="0070C0"/>
                </a:solidFill>
                <a:latin typeface="Times New Roman" panose="02020603050405020304" pitchFamily="18" charset="0"/>
                <a:ea typeface="Times New Roman" panose="02020603050405020304" pitchFamily="18" charset="0"/>
              </a:rPr>
              <a:t>numerical aperture (N.A) </a:t>
            </a:r>
            <a:r>
              <a:rPr lang="en-US" sz="2000" dirty="0">
                <a:solidFill>
                  <a:srgbClr val="0070C0"/>
                </a:solidFill>
                <a:latin typeface="Times New Roman" panose="02020603050405020304" pitchFamily="18" charset="0"/>
                <a:ea typeface="Times New Roman" panose="02020603050405020304" pitchFamily="18" charset="0"/>
              </a:rPr>
              <a:t>of the fiber</a:t>
            </a:r>
            <a:endParaRPr lang="en-IN" sz="2000" dirty="0">
              <a:solidFill>
                <a:srgbClr val="0070C0"/>
              </a:solidFill>
            </a:endParaRPr>
          </a:p>
        </p:txBody>
      </p:sp>
      <p:grpSp>
        <p:nvGrpSpPr>
          <p:cNvPr id="7" name="Group 6"/>
          <p:cNvGrpSpPr>
            <a:grpSpLocks/>
          </p:cNvGrpSpPr>
          <p:nvPr/>
        </p:nvGrpSpPr>
        <p:grpSpPr bwMode="auto">
          <a:xfrm>
            <a:off x="779467" y="1941522"/>
            <a:ext cx="7629098" cy="3848669"/>
            <a:chOff x="1320" y="10542"/>
            <a:chExt cx="8730" cy="3831"/>
          </a:xfrm>
        </p:grpSpPr>
        <p:grpSp>
          <p:nvGrpSpPr>
            <p:cNvPr id="8" name="Group 7"/>
            <p:cNvGrpSpPr>
              <a:grpSpLocks/>
            </p:cNvGrpSpPr>
            <p:nvPr/>
          </p:nvGrpSpPr>
          <p:grpSpPr bwMode="auto">
            <a:xfrm>
              <a:off x="4335" y="11178"/>
              <a:ext cx="4620" cy="2205"/>
              <a:chOff x="1800" y="9237"/>
              <a:chExt cx="4620" cy="2205"/>
            </a:xfrm>
          </p:grpSpPr>
          <p:sp>
            <p:nvSpPr>
              <p:cNvPr id="62" name="Oval 61" descr="Light upward diagonal"/>
              <p:cNvSpPr>
                <a:spLocks noChangeArrowheads="1"/>
              </p:cNvSpPr>
              <p:nvPr/>
            </p:nvSpPr>
            <p:spPr bwMode="auto">
              <a:xfrm>
                <a:off x="1800" y="9252"/>
                <a:ext cx="900" cy="2160"/>
              </a:xfrm>
              <a:prstGeom prst="ellipse">
                <a:avLst/>
              </a:prstGeom>
              <a:pattFill prst="ltUpDiag">
                <a:fgClr>
                  <a:srgbClr val="000000"/>
                </a:fgClr>
                <a:bgClr>
                  <a:srgbClr val="FFFFFF"/>
                </a:bgClr>
              </a:pattFill>
              <a:ln w="9525">
                <a:solidFill>
                  <a:srgbClr val="000000"/>
                </a:solidFill>
                <a:round/>
                <a:headEnd/>
                <a:tailEnd/>
              </a:ln>
            </p:spPr>
            <p:txBody>
              <a:bodyPr rot="0" vert="horz" wrap="square" lIns="91440" tIns="45720" rIns="91440" bIns="45720" anchor="t" anchorCtr="0" upright="1">
                <a:noAutofit/>
              </a:bodyPr>
              <a:lstStyle/>
              <a:p>
                <a:endParaRPr lang="en-IN" sz="4400"/>
              </a:p>
            </p:txBody>
          </p:sp>
          <p:sp>
            <p:nvSpPr>
              <p:cNvPr id="63" name="Oval 62"/>
              <p:cNvSpPr>
                <a:spLocks noChangeArrowheads="1"/>
              </p:cNvSpPr>
              <p:nvPr/>
            </p:nvSpPr>
            <p:spPr bwMode="auto">
              <a:xfrm>
                <a:off x="2040" y="9432"/>
                <a:ext cx="360" cy="18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4400"/>
              </a:p>
            </p:txBody>
          </p:sp>
          <p:sp>
            <p:nvSpPr>
              <p:cNvPr id="64" name="Rectangle 63" descr="Light upward diagonal"/>
              <p:cNvSpPr>
                <a:spLocks noChangeArrowheads="1"/>
              </p:cNvSpPr>
              <p:nvPr/>
            </p:nvSpPr>
            <p:spPr bwMode="auto">
              <a:xfrm>
                <a:off x="2280" y="9252"/>
                <a:ext cx="4140" cy="18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4400"/>
              </a:p>
            </p:txBody>
          </p:sp>
          <p:sp>
            <p:nvSpPr>
              <p:cNvPr id="65" name="Rectangle 64" descr="Light downward diagonal"/>
              <p:cNvSpPr>
                <a:spLocks noChangeArrowheads="1"/>
              </p:cNvSpPr>
              <p:nvPr/>
            </p:nvSpPr>
            <p:spPr bwMode="auto">
              <a:xfrm>
                <a:off x="2235" y="11262"/>
                <a:ext cx="4140" cy="180"/>
              </a:xfrm>
              <a:prstGeom prst="rect">
                <a:avLst/>
              </a:prstGeom>
              <a:pattFill prst="ltDn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4400"/>
              </a:p>
            </p:txBody>
          </p:sp>
          <p:cxnSp>
            <p:nvCxnSpPr>
              <p:cNvPr id="66" name="Line 587"/>
              <p:cNvCxnSpPr>
                <a:cxnSpLocks noChangeShapeType="1"/>
              </p:cNvCxnSpPr>
              <p:nvPr/>
            </p:nvCxnSpPr>
            <p:spPr bwMode="auto">
              <a:xfrm>
                <a:off x="2280" y="9237"/>
                <a:ext cx="3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Line 588"/>
              <p:cNvCxnSpPr>
                <a:cxnSpLocks noChangeShapeType="1"/>
              </p:cNvCxnSpPr>
              <p:nvPr/>
            </p:nvCxnSpPr>
            <p:spPr bwMode="auto">
              <a:xfrm>
                <a:off x="2235" y="11427"/>
                <a:ext cx="3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Line 589"/>
              <p:cNvCxnSpPr>
                <a:cxnSpLocks noChangeShapeType="1"/>
              </p:cNvCxnSpPr>
              <p:nvPr/>
            </p:nvCxnSpPr>
            <p:spPr bwMode="auto">
              <a:xfrm>
                <a:off x="2520" y="9432"/>
                <a:ext cx="37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Line 590"/>
              <p:cNvCxnSpPr>
                <a:cxnSpLocks noChangeShapeType="1"/>
              </p:cNvCxnSpPr>
              <p:nvPr/>
            </p:nvCxnSpPr>
            <p:spPr bwMode="auto">
              <a:xfrm>
                <a:off x="2520" y="11232"/>
                <a:ext cx="37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9" name="Oval 8"/>
            <p:cNvSpPr>
              <a:spLocks noChangeArrowheads="1"/>
            </p:cNvSpPr>
            <p:nvPr/>
          </p:nvSpPr>
          <p:spPr bwMode="auto">
            <a:xfrm>
              <a:off x="1785" y="11568"/>
              <a:ext cx="540" cy="16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4400"/>
            </a:p>
          </p:txBody>
        </p:sp>
        <p:cxnSp>
          <p:nvCxnSpPr>
            <p:cNvPr id="10" name="Line 592"/>
            <p:cNvCxnSpPr>
              <a:cxnSpLocks noChangeShapeType="1"/>
            </p:cNvCxnSpPr>
            <p:nvPr/>
          </p:nvCxnSpPr>
          <p:spPr bwMode="auto">
            <a:xfrm flipV="1">
              <a:off x="2070" y="11388"/>
              <a:ext cx="5760" cy="18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cxnSp>
        <p:cxnSp>
          <p:nvCxnSpPr>
            <p:cNvPr id="11" name="Line 593"/>
            <p:cNvCxnSpPr>
              <a:cxnSpLocks noChangeShapeType="1"/>
            </p:cNvCxnSpPr>
            <p:nvPr/>
          </p:nvCxnSpPr>
          <p:spPr bwMode="auto">
            <a:xfrm>
              <a:off x="2055" y="11598"/>
              <a:ext cx="2700" cy="7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2" name="Line 594"/>
            <p:cNvCxnSpPr>
              <a:cxnSpLocks noChangeShapeType="1"/>
            </p:cNvCxnSpPr>
            <p:nvPr/>
          </p:nvCxnSpPr>
          <p:spPr bwMode="auto">
            <a:xfrm>
              <a:off x="1560" y="12348"/>
              <a:ext cx="61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3" name="Line 595"/>
            <p:cNvCxnSpPr>
              <a:cxnSpLocks noChangeShapeType="1"/>
            </p:cNvCxnSpPr>
            <p:nvPr/>
          </p:nvCxnSpPr>
          <p:spPr bwMode="auto">
            <a:xfrm flipV="1">
              <a:off x="1635" y="13113"/>
              <a:ext cx="720" cy="180"/>
            </a:xfrm>
            <a:prstGeom prst="line">
              <a:avLst/>
            </a:prstGeom>
            <a:noFill/>
            <a:ln w="222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4" name="Line 596"/>
            <p:cNvCxnSpPr>
              <a:cxnSpLocks noChangeShapeType="1"/>
            </p:cNvCxnSpPr>
            <p:nvPr/>
          </p:nvCxnSpPr>
          <p:spPr bwMode="auto">
            <a:xfrm>
              <a:off x="7860" y="11388"/>
              <a:ext cx="72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5" name="Line 597"/>
            <p:cNvCxnSpPr>
              <a:cxnSpLocks noChangeShapeType="1"/>
            </p:cNvCxnSpPr>
            <p:nvPr/>
          </p:nvCxnSpPr>
          <p:spPr bwMode="auto">
            <a:xfrm flipV="1">
              <a:off x="5940" y="11808"/>
              <a:ext cx="540" cy="18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6" name="Line 598"/>
            <p:cNvCxnSpPr>
              <a:cxnSpLocks noChangeShapeType="1"/>
            </p:cNvCxnSpPr>
            <p:nvPr/>
          </p:nvCxnSpPr>
          <p:spPr bwMode="auto">
            <a:xfrm flipV="1">
              <a:off x="1980" y="11193"/>
              <a:ext cx="0" cy="72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17" name="Text Box 599"/>
            <p:cNvSpPr txBox="1">
              <a:spLocks noChangeArrowheads="1"/>
            </p:cNvSpPr>
            <p:nvPr/>
          </p:nvSpPr>
          <p:spPr bwMode="auto">
            <a:xfrm>
              <a:off x="1320" y="10833"/>
              <a:ext cx="26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Acceptance cone   </a:t>
              </a:r>
              <a:endParaRPr lang="en-IN" sz="2000" b="1"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18" name="Text Box 600"/>
            <p:cNvSpPr txBox="1">
              <a:spLocks noChangeArrowheads="1"/>
            </p:cNvSpPr>
            <p:nvPr/>
          </p:nvSpPr>
          <p:spPr bwMode="auto">
            <a:xfrm>
              <a:off x="3765" y="12243"/>
              <a:ext cx="8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a:effectLst/>
                  <a:latin typeface="Verdana" panose="020B0604030504040204" pitchFamily="34" charset="0"/>
                  <a:ea typeface="Times New Roman" panose="02020603050405020304" pitchFamily="18" charset="0"/>
                  <a:cs typeface="Times New Roman" panose="02020603050405020304" pitchFamily="18" charset="0"/>
                </a:rPr>
                <a:t>0</a:t>
              </a:r>
              <a:r>
                <a:rPr lang="en-US" sz="1600" b="1">
                  <a:effectLst/>
                  <a:latin typeface="Verdana" panose="020B0604030504040204" pitchFamily="34" charset="0"/>
                  <a:ea typeface="Times New Roman" panose="02020603050405020304" pitchFamily="18" charset="0"/>
                  <a:cs typeface="Times New Roman" panose="02020603050405020304" pitchFamily="18" charset="0"/>
                </a:rPr>
                <a:t> </a:t>
              </a:r>
              <a:r>
                <a:rPr lang="en-US" sz="1600">
                  <a:effectLst/>
                  <a:latin typeface="Verdana" panose="020B0604030504040204" pitchFamily="34" charset="0"/>
                  <a:ea typeface="Times New Roman" panose="02020603050405020304" pitchFamily="18" charset="0"/>
                  <a:cs typeface="Times New Roman" panose="02020603050405020304" pitchFamily="18" charset="0"/>
                </a:rPr>
                <a:t>(</a:t>
              </a:r>
              <a:r>
                <a:rPr lang="en-US" sz="1600" b="1">
                  <a:effectLst/>
                  <a:latin typeface="Verdana" panose="020B0604030504040204" pitchFamily="34" charset="0"/>
                  <a:ea typeface="Times New Roman" panose="02020603050405020304" pitchFamily="18" charset="0"/>
                  <a:cs typeface="Times New Roman" panose="02020603050405020304" pitchFamily="18" charset="0"/>
                </a:rPr>
                <a:t>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19" name="Text Box 601"/>
            <p:cNvSpPr txBox="1">
              <a:spLocks noChangeArrowheads="1"/>
            </p:cNvSpPr>
            <p:nvPr/>
          </p:nvSpPr>
          <p:spPr bwMode="auto">
            <a:xfrm>
              <a:off x="7665" y="12138"/>
              <a:ext cx="133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Fiber axis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0" name="Text Box 602"/>
            <p:cNvSpPr txBox="1">
              <a:spLocks noChangeArrowheads="1"/>
            </p:cNvSpPr>
            <p:nvPr/>
          </p:nvSpPr>
          <p:spPr bwMode="auto">
            <a:xfrm>
              <a:off x="6900" y="11268"/>
              <a:ext cx="8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a:effectLst/>
                  <a:latin typeface="Verdana" panose="020B0604030504040204" pitchFamily="34" charset="0"/>
                  <a:ea typeface="Times New Roman" panose="02020603050405020304" pitchFamily="18" charset="0"/>
                  <a:cs typeface="Times New Roman" panose="02020603050405020304" pitchFamily="18" charset="0"/>
                </a:rPr>
                <a:t>1</a:t>
              </a:r>
              <a:r>
                <a:rPr lang="en-US" sz="1600" b="1">
                  <a:effectLst/>
                  <a:latin typeface="Verdana" panose="020B0604030504040204" pitchFamily="34" charset="0"/>
                  <a:ea typeface="Times New Roman" panose="02020603050405020304" pitchFamily="18" charset="0"/>
                  <a:cs typeface="Times New Roman" panose="02020603050405020304" pitchFamily="18" charset="0"/>
                </a:rPr>
                <a:t> </a:t>
              </a:r>
              <a:r>
                <a:rPr lang="en-US" sz="1600">
                  <a:effectLst/>
                  <a:latin typeface="Verdana" panose="020B0604030504040204" pitchFamily="34" charset="0"/>
                  <a:ea typeface="Times New Roman" panose="02020603050405020304" pitchFamily="18" charset="0"/>
                  <a:cs typeface="Times New Roman" panose="02020603050405020304" pitchFamily="18" charset="0"/>
                </a:rPr>
                <a:t>(</a:t>
              </a:r>
              <a:r>
                <a:rPr lang="en-US" sz="1600" b="1">
                  <a:effectLst/>
                  <a:latin typeface="Verdana" panose="020B0604030504040204" pitchFamily="34" charset="0"/>
                  <a:ea typeface="Times New Roman" panose="02020603050405020304" pitchFamily="18" charset="0"/>
                  <a:cs typeface="Times New Roman" panose="02020603050405020304" pitchFamily="18" charset="0"/>
                </a:rPr>
                <a:t>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1" name="Text Box 603"/>
            <p:cNvSpPr txBox="1">
              <a:spLocks noChangeArrowheads="1"/>
            </p:cNvSpPr>
            <p:nvPr/>
          </p:nvSpPr>
          <p:spPr bwMode="auto">
            <a:xfrm>
              <a:off x="5220" y="12063"/>
              <a:ext cx="8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N" sz="1600" b="1" dirty="0">
                  <a:effectLst/>
                  <a:latin typeface="Verdana" panose="020B0604030504040204" pitchFamily="34" charset="0"/>
                  <a:ea typeface="Times New Roman" panose="02020603050405020304" pitchFamily="18" charset="0"/>
                  <a:cs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cs typeface="Times New Roman" panose="02020603050405020304" pitchFamily="18" charset="0"/>
                </a:rPr>
                <a:t>)</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 </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dirty="0">
                  <a:effectLst/>
                  <a:latin typeface="Verdana" panose="020B0604030504040204" pitchFamily="34" charset="0"/>
                  <a:ea typeface="Times New Roman" panose="02020603050405020304" pitchFamily="18" charset="0"/>
                  <a:cs typeface="Times New Roman" panose="02020603050405020304" pitchFamily="18" charset="0"/>
                </a:rPr>
                <a:t>1</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22" name="Line 604"/>
            <p:cNvCxnSpPr>
              <a:cxnSpLocks noChangeShapeType="1"/>
            </p:cNvCxnSpPr>
            <p:nvPr/>
          </p:nvCxnSpPr>
          <p:spPr bwMode="auto">
            <a:xfrm>
              <a:off x="8100" y="13278"/>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Text Box 605"/>
            <p:cNvSpPr txBox="1">
              <a:spLocks noChangeArrowheads="1"/>
            </p:cNvSpPr>
            <p:nvPr/>
          </p:nvSpPr>
          <p:spPr bwMode="auto">
            <a:xfrm>
              <a:off x="7755" y="13818"/>
              <a:ext cx="1599"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Cladding </a:t>
              </a:r>
              <a:endParaRPr lang="en-IN" sz="20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4" name="Text Box 606"/>
            <p:cNvSpPr txBox="1">
              <a:spLocks noChangeArrowheads="1"/>
            </p:cNvSpPr>
            <p:nvPr/>
          </p:nvSpPr>
          <p:spPr bwMode="auto">
            <a:xfrm>
              <a:off x="5940" y="13068"/>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n</a:t>
              </a:r>
              <a:r>
                <a:rPr lang="en-US" sz="1600" b="1" baseline="-25000">
                  <a:effectLst/>
                  <a:latin typeface="Verdana" panose="020B0604030504040204" pitchFamily="34" charset="0"/>
                  <a:ea typeface="Times New Roman" panose="02020603050405020304" pitchFamily="18" charset="0"/>
                  <a:cs typeface="Times New Roman" panose="02020603050405020304" pitchFamily="18" charset="0"/>
                </a:rPr>
                <a:t>2</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5" name="Text Box 607"/>
            <p:cNvSpPr txBox="1">
              <a:spLocks noChangeArrowheads="1"/>
            </p:cNvSpPr>
            <p:nvPr/>
          </p:nvSpPr>
          <p:spPr bwMode="auto">
            <a:xfrm>
              <a:off x="5925" y="12678"/>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n</a:t>
              </a:r>
              <a:r>
                <a:rPr lang="en-US" sz="1600" b="1" baseline="-25000">
                  <a:effectLst/>
                  <a:latin typeface="Verdana" panose="020B0604030504040204" pitchFamily="34" charset="0"/>
                  <a:ea typeface="Times New Roman" panose="02020603050405020304" pitchFamily="18" charset="0"/>
                  <a:cs typeface="Times New Roman" panose="02020603050405020304" pitchFamily="18" charset="0"/>
                </a:rPr>
                <a:t>1</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26" name="Line 608"/>
            <p:cNvCxnSpPr>
              <a:cxnSpLocks noChangeShapeType="1"/>
            </p:cNvCxnSpPr>
            <p:nvPr/>
          </p:nvCxnSpPr>
          <p:spPr bwMode="auto">
            <a:xfrm>
              <a:off x="6840" y="12993"/>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7" name="Text Box 609"/>
            <p:cNvSpPr txBox="1">
              <a:spLocks noChangeArrowheads="1"/>
            </p:cNvSpPr>
            <p:nvPr/>
          </p:nvSpPr>
          <p:spPr bwMode="auto">
            <a:xfrm>
              <a:off x="6495" y="13833"/>
              <a:ext cx="88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Core</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28" name="Line 610"/>
            <p:cNvCxnSpPr>
              <a:cxnSpLocks noChangeShapeType="1"/>
            </p:cNvCxnSpPr>
            <p:nvPr/>
          </p:nvCxnSpPr>
          <p:spPr bwMode="auto">
            <a:xfrm>
              <a:off x="2520" y="13023"/>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9" name="Text Box 611"/>
            <p:cNvSpPr txBox="1">
              <a:spLocks noChangeArrowheads="1"/>
            </p:cNvSpPr>
            <p:nvPr/>
          </p:nvSpPr>
          <p:spPr bwMode="auto">
            <a:xfrm>
              <a:off x="2085" y="13698"/>
              <a:ext cx="1873"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Incident ray</a:t>
              </a:r>
              <a:endParaRPr lang="en-IN" sz="20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0" name="Text Box 612"/>
            <p:cNvSpPr txBox="1">
              <a:spLocks noChangeArrowheads="1"/>
            </p:cNvSpPr>
            <p:nvPr/>
          </p:nvSpPr>
          <p:spPr bwMode="auto">
            <a:xfrm>
              <a:off x="4575" y="12288"/>
              <a:ext cx="8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O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1" name="Text Box 613"/>
            <p:cNvSpPr txBox="1">
              <a:spLocks noChangeArrowheads="1"/>
            </p:cNvSpPr>
            <p:nvPr/>
          </p:nvSpPr>
          <p:spPr bwMode="auto">
            <a:xfrm>
              <a:off x="1320" y="13158"/>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A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2" name="Text Box 614"/>
            <p:cNvSpPr txBox="1">
              <a:spLocks noChangeArrowheads="1"/>
            </p:cNvSpPr>
            <p:nvPr/>
          </p:nvSpPr>
          <p:spPr bwMode="auto">
            <a:xfrm>
              <a:off x="7650" y="11343"/>
              <a:ext cx="8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B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3" name="Text Box 615"/>
            <p:cNvSpPr txBox="1">
              <a:spLocks noChangeArrowheads="1"/>
            </p:cNvSpPr>
            <p:nvPr/>
          </p:nvSpPr>
          <p:spPr bwMode="auto">
            <a:xfrm>
              <a:off x="8775" y="11217"/>
              <a:ext cx="8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C   </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4" name="Text Box 616"/>
            <p:cNvSpPr txBox="1">
              <a:spLocks noChangeArrowheads="1"/>
            </p:cNvSpPr>
            <p:nvPr/>
          </p:nvSpPr>
          <p:spPr bwMode="auto">
            <a:xfrm>
              <a:off x="5940" y="13503"/>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n</a:t>
              </a:r>
              <a:r>
                <a:rPr lang="en-US" sz="1600" b="1" baseline="-25000">
                  <a:effectLst/>
                  <a:latin typeface="Verdana" panose="020B0604030504040204" pitchFamily="34" charset="0"/>
                  <a:ea typeface="Times New Roman" panose="02020603050405020304" pitchFamily="18" charset="0"/>
                  <a:cs typeface="Times New Roman" panose="02020603050405020304" pitchFamily="18" charset="0"/>
                </a:rPr>
                <a:t>0</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35" name="Line 617"/>
            <p:cNvCxnSpPr>
              <a:cxnSpLocks noChangeShapeType="1"/>
            </p:cNvCxnSpPr>
            <p:nvPr/>
          </p:nvCxnSpPr>
          <p:spPr bwMode="auto">
            <a:xfrm flipV="1">
              <a:off x="1620" y="12672"/>
              <a:ext cx="1620" cy="360"/>
            </a:xfrm>
            <a:prstGeom prst="line">
              <a:avLst/>
            </a:prstGeom>
            <a:noFill/>
            <a:ln w="127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Line 618"/>
            <p:cNvCxnSpPr>
              <a:cxnSpLocks noChangeShapeType="1"/>
            </p:cNvCxnSpPr>
            <p:nvPr/>
          </p:nvCxnSpPr>
          <p:spPr bwMode="auto">
            <a:xfrm flipV="1">
              <a:off x="3180" y="12327"/>
              <a:ext cx="1620" cy="3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619"/>
            <p:cNvCxnSpPr>
              <a:cxnSpLocks noChangeShapeType="1"/>
            </p:cNvCxnSpPr>
            <p:nvPr/>
          </p:nvCxnSpPr>
          <p:spPr bwMode="auto">
            <a:xfrm flipV="1">
              <a:off x="4860" y="11382"/>
              <a:ext cx="1680" cy="93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620"/>
            <p:cNvCxnSpPr>
              <a:cxnSpLocks noChangeShapeType="1"/>
            </p:cNvCxnSpPr>
            <p:nvPr/>
          </p:nvCxnSpPr>
          <p:spPr bwMode="auto">
            <a:xfrm flipV="1">
              <a:off x="3060" y="12858"/>
              <a:ext cx="900" cy="540"/>
            </a:xfrm>
            <a:prstGeom prst="line">
              <a:avLst/>
            </a:prstGeom>
            <a:noFill/>
            <a:ln w="158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Line 621"/>
            <p:cNvCxnSpPr>
              <a:cxnSpLocks noChangeShapeType="1"/>
            </p:cNvCxnSpPr>
            <p:nvPr/>
          </p:nvCxnSpPr>
          <p:spPr bwMode="auto">
            <a:xfrm flipV="1">
              <a:off x="3900" y="12342"/>
              <a:ext cx="900" cy="54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Line 622"/>
            <p:cNvCxnSpPr>
              <a:cxnSpLocks noChangeShapeType="1"/>
            </p:cNvCxnSpPr>
            <p:nvPr/>
          </p:nvCxnSpPr>
          <p:spPr bwMode="auto">
            <a:xfrm flipV="1">
              <a:off x="4860" y="11382"/>
              <a:ext cx="396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Line 623"/>
            <p:cNvCxnSpPr>
              <a:cxnSpLocks noChangeShapeType="1"/>
            </p:cNvCxnSpPr>
            <p:nvPr/>
          </p:nvCxnSpPr>
          <p:spPr bwMode="auto">
            <a:xfrm>
              <a:off x="8805" y="11382"/>
              <a:ext cx="900" cy="720"/>
            </a:xfrm>
            <a:prstGeom prst="line">
              <a:avLst/>
            </a:prstGeom>
            <a:noFill/>
            <a:ln w="127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624"/>
            <p:cNvCxnSpPr>
              <a:cxnSpLocks noChangeShapeType="1"/>
            </p:cNvCxnSpPr>
            <p:nvPr/>
          </p:nvCxnSpPr>
          <p:spPr bwMode="auto">
            <a:xfrm>
              <a:off x="9690" y="12087"/>
              <a:ext cx="360" cy="36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625"/>
            <p:cNvCxnSpPr>
              <a:cxnSpLocks noChangeShapeType="1"/>
            </p:cNvCxnSpPr>
            <p:nvPr/>
          </p:nvCxnSpPr>
          <p:spPr bwMode="auto">
            <a:xfrm flipV="1">
              <a:off x="6480" y="11052"/>
              <a:ext cx="900" cy="360"/>
            </a:xfrm>
            <a:prstGeom prst="line">
              <a:avLst/>
            </a:prstGeom>
            <a:noFill/>
            <a:ln w="158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626"/>
            <p:cNvCxnSpPr>
              <a:cxnSpLocks noChangeShapeType="1"/>
            </p:cNvCxnSpPr>
            <p:nvPr/>
          </p:nvCxnSpPr>
          <p:spPr bwMode="auto">
            <a:xfrm flipV="1">
              <a:off x="7380" y="10872"/>
              <a:ext cx="540" cy="18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627"/>
            <p:cNvCxnSpPr>
              <a:cxnSpLocks noChangeShapeType="1"/>
            </p:cNvCxnSpPr>
            <p:nvPr/>
          </p:nvCxnSpPr>
          <p:spPr bwMode="auto">
            <a:xfrm>
              <a:off x="7830" y="11052"/>
              <a:ext cx="0" cy="5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628"/>
            <p:cNvCxnSpPr>
              <a:cxnSpLocks noChangeShapeType="1"/>
            </p:cNvCxnSpPr>
            <p:nvPr/>
          </p:nvCxnSpPr>
          <p:spPr bwMode="auto">
            <a:xfrm>
              <a:off x="8820" y="11097"/>
              <a:ext cx="0" cy="5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629"/>
            <p:cNvCxnSpPr>
              <a:cxnSpLocks noChangeShapeType="1"/>
            </p:cNvCxnSpPr>
            <p:nvPr/>
          </p:nvCxnSpPr>
          <p:spPr bwMode="auto">
            <a:xfrm>
              <a:off x="6525" y="11067"/>
              <a:ext cx="0" cy="5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 name="Arc 630"/>
            <p:cNvSpPr>
              <a:spLocks/>
            </p:cNvSpPr>
            <p:nvPr/>
          </p:nvSpPr>
          <p:spPr bwMode="auto">
            <a:xfrm rot="11481100">
              <a:off x="3540" y="12372"/>
              <a:ext cx="360" cy="5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4400"/>
            </a:p>
          </p:txBody>
        </p:sp>
        <p:sp>
          <p:nvSpPr>
            <p:cNvPr id="49" name="Arc 631"/>
            <p:cNvSpPr>
              <a:spLocks/>
            </p:cNvSpPr>
            <p:nvPr/>
          </p:nvSpPr>
          <p:spPr bwMode="auto">
            <a:xfrm rot="11481100">
              <a:off x="3060" y="12329"/>
              <a:ext cx="215" cy="369"/>
            </a:xfrm>
            <a:custGeom>
              <a:avLst/>
              <a:gdLst>
                <a:gd name="G0" fmla="+- 0 0 0"/>
                <a:gd name="G1" fmla="+- 20630 0 0"/>
                <a:gd name="G2" fmla="+- 21600 0 0"/>
                <a:gd name="T0" fmla="*/ 6400 w 21600"/>
                <a:gd name="T1" fmla="*/ 0 h 39160"/>
                <a:gd name="T2" fmla="*/ 11100 w 21600"/>
                <a:gd name="T3" fmla="*/ 39160 h 39160"/>
                <a:gd name="T4" fmla="*/ 0 w 21600"/>
                <a:gd name="T5" fmla="*/ 20630 h 39160"/>
              </a:gdLst>
              <a:ahLst/>
              <a:cxnLst>
                <a:cxn ang="0">
                  <a:pos x="T0" y="T1"/>
                </a:cxn>
                <a:cxn ang="0">
                  <a:pos x="T2" y="T3"/>
                </a:cxn>
                <a:cxn ang="0">
                  <a:pos x="T4" y="T5"/>
                </a:cxn>
              </a:cxnLst>
              <a:rect l="0" t="0" r="r" b="b"/>
              <a:pathLst>
                <a:path w="21600" h="39160" fill="none" extrusionOk="0">
                  <a:moveTo>
                    <a:pt x="6400" y="-1"/>
                  </a:moveTo>
                  <a:cubicBezTo>
                    <a:pt x="15439" y="2804"/>
                    <a:pt x="21600" y="11165"/>
                    <a:pt x="21600" y="20630"/>
                  </a:cubicBezTo>
                  <a:cubicBezTo>
                    <a:pt x="21600" y="28222"/>
                    <a:pt x="17613" y="35257"/>
                    <a:pt x="11099" y="39159"/>
                  </a:cubicBezTo>
                </a:path>
                <a:path w="21600" h="39160" stroke="0" extrusionOk="0">
                  <a:moveTo>
                    <a:pt x="6400" y="-1"/>
                  </a:moveTo>
                  <a:cubicBezTo>
                    <a:pt x="15439" y="2804"/>
                    <a:pt x="21600" y="11165"/>
                    <a:pt x="21600" y="20630"/>
                  </a:cubicBezTo>
                  <a:cubicBezTo>
                    <a:pt x="21600" y="28222"/>
                    <a:pt x="17613" y="35257"/>
                    <a:pt x="11099" y="39159"/>
                  </a:cubicBezTo>
                  <a:lnTo>
                    <a:pt x="0" y="20630"/>
                  </a:lnTo>
                  <a:close/>
                </a:path>
              </a:pathLst>
            </a:cu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4400"/>
            </a:p>
          </p:txBody>
        </p:sp>
        <p:sp>
          <p:nvSpPr>
            <p:cNvPr id="50" name="Text Box 632"/>
            <p:cNvSpPr txBox="1">
              <a:spLocks noChangeArrowheads="1"/>
            </p:cNvSpPr>
            <p:nvPr/>
          </p:nvSpPr>
          <p:spPr bwMode="auto">
            <a:xfrm>
              <a:off x="2117" y="12372"/>
              <a:ext cx="109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dirty="0" err="1">
                  <a:effectLst/>
                  <a:latin typeface="Verdana" panose="020B0604030504040204" pitchFamily="34" charset="0"/>
                  <a:ea typeface="Times New Roman" panose="02020603050405020304" pitchFamily="18" charset="0"/>
                  <a:cs typeface="Times New Roman" panose="02020603050405020304" pitchFamily="18" charset="0"/>
                </a:rPr>
                <a:t>i</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 &lt; </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dirty="0">
                  <a:effectLst/>
                  <a:latin typeface="Verdana" panose="020B0604030504040204" pitchFamily="34" charset="0"/>
                  <a:ea typeface="Times New Roman" panose="02020603050405020304" pitchFamily="18" charset="0"/>
                  <a:cs typeface="Times New Roman" panose="02020603050405020304" pitchFamily="18" charset="0"/>
                </a:rPr>
                <a:t>0</a:t>
              </a:r>
              <a:endParaRPr lang="en-IN" sz="20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1" name="Text Box 633"/>
            <p:cNvSpPr txBox="1">
              <a:spLocks noChangeArrowheads="1"/>
            </p:cNvSpPr>
            <p:nvPr/>
          </p:nvSpPr>
          <p:spPr bwMode="auto">
            <a:xfrm>
              <a:off x="2955" y="12910"/>
              <a:ext cx="117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dirty="0" err="1">
                  <a:effectLst/>
                  <a:latin typeface="Verdana" panose="020B0604030504040204" pitchFamily="34" charset="0"/>
                  <a:ea typeface="Times New Roman" panose="02020603050405020304" pitchFamily="18" charset="0"/>
                  <a:cs typeface="Times New Roman" panose="02020603050405020304" pitchFamily="18" charset="0"/>
                </a:rPr>
                <a:t>i</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 &gt; </a:t>
              </a:r>
              <a:r>
                <a:rPr lang="en-US" sz="16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dirty="0">
                  <a:effectLst/>
                  <a:latin typeface="Verdana" panose="020B0604030504040204" pitchFamily="34" charset="0"/>
                  <a:ea typeface="Times New Roman" panose="02020603050405020304" pitchFamily="18" charset="0"/>
                  <a:cs typeface="Times New Roman" panose="02020603050405020304" pitchFamily="18" charset="0"/>
                </a:rPr>
                <a:t>0</a:t>
              </a:r>
              <a:endParaRPr lang="en-IN" sz="20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2" name="Arc 634"/>
            <p:cNvSpPr>
              <a:spLocks/>
            </p:cNvSpPr>
            <p:nvPr/>
          </p:nvSpPr>
          <p:spPr bwMode="auto">
            <a:xfrm flipH="1">
              <a:off x="3855" y="12105"/>
              <a:ext cx="180" cy="240"/>
            </a:xfrm>
            <a:custGeom>
              <a:avLst/>
              <a:gdLst>
                <a:gd name="G0" fmla="+- 2747 0 0"/>
                <a:gd name="G1" fmla="+- 21600 0 0"/>
                <a:gd name="G2" fmla="+- 21600 0 0"/>
                <a:gd name="T0" fmla="*/ 0 w 24347"/>
                <a:gd name="T1" fmla="*/ 175 h 41713"/>
                <a:gd name="T2" fmla="*/ 10623 w 24347"/>
                <a:gd name="T3" fmla="*/ 41713 h 41713"/>
                <a:gd name="T4" fmla="*/ 2747 w 24347"/>
                <a:gd name="T5" fmla="*/ 21600 h 41713"/>
              </a:gdLst>
              <a:ahLst/>
              <a:cxnLst>
                <a:cxn ang="0">
                  <a:pos x="T0" y="T1"/>
                </a:cxn>
                <a:cxn ang="0">
                  <a:pos x="T2" y="T3"/>
                </a:cxn>
                <a:cxn ang="0">
                  <a:pos x="T4" y="T5"/>
                </a:cxn>
              </a:cxnLst>
              <a:rect l="0" t="0" r="r" b="b"/>
              <a:pathLst>
                <a:path w="24347" h="41713" fill="none" extrusionOk="0">
                  <a:moveTo>
                    <a:pt x="0" y="175"/>
                  </a:moveTo>
                  <a:cubicBezTo>
                    <a:pt x="911" y="58"/>
                    <a:pt x="1828" y="0"/>
                    <a:pt x="2747" y="0"/>
                  </a:cubicBezTo>
                  <a:cubicBezTo>
                    <a:pt x="14676" y="0"/>
                    <a:pt x="24347" y="9670"/>
                    <a:pt x="24347" y="21600"/>
                  </a:cubicBezTo>
                  <a:cubicBezTo>
                    <a:pt x="24347" y="30489"/>
                    <a:pt x="18900" y="38471"/>
                    <a:pt x="10622" y="41712"/>
                  </a:cubicBezTo>
                </a:path>
                <a:path w="24347" h="41713" stroke="0" extrusionOk="0">
                  <a:moveTo>
                    <a:pt x="0" y="175"/>
                  </a:moveTo>
                  <a:cubicBezTo>
                    <a:pt x="911" y="58"/>
                    <a:pt x="1828" y="0"/>
                    <a:pt x="2747" y="0"/>
                  </a:cubicBezTo>
                  <a:cubicBezTo>
                    <a:pt x="14676" y="0"/>
                    <a:pt x="24347" y="9670"/>
                    <a:pt x="24347" y="21600"/>
                  </a:cubicBezTo>
                  <a:cubicBezTo>
                    <a:pt x="24347" y="30489"/>
                    <a:pt x="18900" y="38471"/>
                    <a:pt x="10622" y="41712"/>
                  </a:cubicBezTo>
                  <a:lnTo>
                    <a:pt x="2747" y="21600"/>
                  </a:lnTo>
                  <a:close/>
                </a:path>
              </a:pathLst>
            </a:cu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4400"/>
            </a:p>
          </p:txBody>
        </p:sp>
        <p:sp>
          <p:nvSpPr>
            <p:cNvPr id="53" name="Text Box 635"/>
            <p:cNvSpPr txBox="1">
              <a:spLocks noChangeArrowheads="1"/>
            </p:cNvSpPr>
            <p:nvPr/>
          </p:nvSpPr>
          <p:spPr bwMode="auto">
            <a:xfrm>
              <a:off x="3495" y="11997"/>
              <a:ext cx="46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a:effectLst/>
                  <a:latin typeface="Verdana" panose="020B0604030504040204" pitchFamily="34" charset="0"/>
                  <a:ea typeface="Times New Roman" panose="02020603050405020304" pitchFamily="18" charset="0"/>
                  <a:cs typeface="Times New Roman" panose="02020603050405020304" pitchFamily="18" charset="0"/>
                </a:rPr>
                <a:t>0</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4" name="Text Box 636"/>
            <p:cNvSpPr txBox="1">
              <a:spLocks noChangeArrowheads="1"/>
            </p:cNvSpPr>
            <p:nvPr/>
          </p:nvSpPr>
          <p:spPr bwMode="auto">
            <a:xfrm>
              <a:off x="5490" y="11322"/>
              <a:ext cx="90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i &lt; c</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5" name="Text Box 637"/>
            <p:cNvSpPr txBox="1">
              <a:spLocks noChangeArrowheads="1"/>
            </p:cNvSpPr>
            <p:nvPr/>
          </p:nvSpPr>
          <p:spPr bwMode="auto">
            <a:xfrm>
              <a:off x="8250" y="11412"/>
              <a:ext cx="90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i &gt; c</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6" name="Text Box 638"/>
            <p:cNvSpPr txBox="1">
              <a:spLocks noChangeArrowheads="1"/>
            </p:cNvSpPr>
            <p:nvPr/>
          </p:nvSpPr>
          <p:spPr bwMode="auto">
            <a:xfrm>
              <a:off x="6930" y="11817"/>
              <a:ext cx="165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dirty="0">
                  <a:effectLst/>
                  <a:latin typeface="Verdana" panose="020B0604030504040204" pitchFamily="34" charset="0"/>
                  <a:ea typeface="Times New Roman" panose="02020603050405020304" pitchFamily="18" charset="0"/>
                  <a:cs typeface="Times New Roman" panose="02020603050405020304" pitchFamily="18" charset="0"/>
                </a:rPr>
                <a:t> C =90 -</a:t>
              </a:r>
              <a:r>
                <a:rPr lang="en-US" sz="1600" b="1" dirty="0">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600" b="1" baseline="-25000" dirty="0">
                  <a:latin typeface="Verdana" panose="020B0604030504040204" pitchFamily="34" charset="0"/>
                  <a:ea typeface="Times New Roman" panose="02020603050405020304" pitchFamily="18" charset="0"/>
                  <a:cs typeface="Times New Roman" panose="02020603050405020304" pitchFamily="18" charset="0"/>
                </a:rPr>
                <a:t>1</a:t>
              </a:r>
              <a:r>
                <a:rPr lang="en-US" sz="1600" b="1" dirty="0">
                  <a:latin typeface="Verdan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7" name="Arc 639"/>
            <p:cNvSpPr>
              <a:spLocks/>
            </p:cNvSpPr>
            <p:nvPr/>
          </p:nvSpPr>
          <p:spPr bwMode="auto">
            <a:xfrm rot="-12410837">
              <a:off x="7620" y="11397"/>
              <a:ext cx="180"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4400"/>
            </a:p>
          </p:txBody>
        </p:sp>
        <p:cxnSp>
          <p:nvCxnSpPr>
            <p:cNvPr id="58" name="Line 640"/>
            <p:cNvCxnSpPr>
              <a:cxnSpLocks noChangeShapeType="1"/>
            </p:cNvCxnSpPr>
            <p:nvPr/>
          </p:nvCxnSpPr>
          <p:spPr bwMode="auto">
            <a:xfrm>
              <a:off x="7635" y="11502"/>
              <a:ext cx="0" cy="360"/>
            </a:xfrm>
            <a:prstGeom prst="line">
              <a:avLst/>
            </a:prstGeom>
            <a:noFill/>
            <a:ln w="127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Rectangle 58"/>
            <p:cNvSpPr>
              <a:spLocks noChangeArrowheads="1"/>
            </p:cNvSpPr>
            <p:nvPr/>
          </p:nvSpPr>
          <p:spPr bwMode="auto">
            <a:xfrm>
              <a:off x="7830" y="11145"/>
              <a:ext cx="240" cy="222"/>
            </a:xfrm>
            <a:prstGeom prst="rect">
              <a:avLst/>
            </a:prstGeom>
            <a:noFill/>
            <a:ln w="12700"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4400"/>
            </a:p>
          </p:txBody>
        </p:sp>
        <p:sp>
          <p:nvSpPr>
            <p:cNvPr id="60" name="Text Box 642"/>
            <p:cNvSpPr txBox="1">
              <a:spLocks noChangeArrowheads="1"/>
            </p:cNvSpPr>
            <p:nvPr/>
          </p:nvSpPr>
          <p:spPr bwMode="auto">
            <a:xfrm>
              <a:off x="7905" y="10872"/>
              <a:ext cx="90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600" b="1">
                  <a:effectLst/>
                  <a:latin typeface="Verdana" panose="020B0604030504040204" pitchFamily="34" charset="0"/>
                  <a:ea typeface="Times New Roman" panose="02020603050405020304" pitchFamily="18" charset="0"/>
                  <a:cs typeface="Times New Roman" panose="02020603050405020304" pitchFamily="18" charset="0"/>
                </a:rPr>
                <a:t>90</a:t>
              </a:r>
              <a:r>
                <a:rPr lang="en-US" sz="1600" b="1">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61" name="Text Box 643"/>
            <p:cNvSpPr txBox="1">
              <a:spLocks noChangeArrowheads="1"/>
            </p:cNvSpPr>
            <p:nvPr/>
          </p:nvSpPr>
          <p:spPr bwMode="auto">
            <a:xfrm>
              <a:off x="7410" y="10542"/>
              <a:ext cx="108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2000" b="1">
                  <a:effectLst/>
                  <a:latin typeface="Verdana" panose="020B0604030504040204" pitchFamily="34" charset="0"/>
                  <a:ea typeface="Times New Roman" panose="02020603050405020304" pitchFamily="18" charset="0"/>
                  <a:cs typeface="Times New Roman" panose="02020603050405020304" pitchFamily="18" charset="0"/>
                </a:rPr>
                <a:t>lost</a:t>
              </a:r>
              <a:endParaRPr lang="en-IN" sz="2000">
                <a:effectLst/>
                <a:latin typeface="Verdana" panose="020B060403050404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2053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19483" y="295417"/>
            <a:ext cx="3740624" cy="2066042"/>
          </a:xfrm>
          <a:prstGeom prst="rect">
            <a:avLst/>
          </a:prstGeom>
        </p:spPr>
      </p:pic>
      <p:pic>
        <p:nvPicPr>
          <p:cNvPr id="3" name="Picture 2"/>
          <p:cNvPicPr>
            <a:picLocks noChangeAspect="1"/>
          </p:cNvPicPr>
          <p:nvPr/>
        </p:nvPicPr>
        <p:blipFill>
          <a:blip r:embed="rId3"/>
          <a:stretch>
            <a:fillRect/>
          </a:stretch>
        </p:blipFill>
        <p:spPr>
          <a:xfrm>
            <a:off x="1040064" y="2686566"/>
            <a:ext cx="4064199" cy="2057466"/>
          </a:xfrm>
          <a:prstGeom prst="rect">
            <a:avLst/>
          </a:prstGeom>
        </p:spPr>
      </p:pic>
      <p:pic>
        <p:nvPicPr>
          <p:cNvPr id="4" name="Picture 3"/>
          <p:cNvPicPr>
            <a:picLocks noChangeAspect="1"/>
          </p:cNvPicPr>
          <p:nvPr/>
        </p:nvPicPr>
        <p:blipFill>
          <a:blip r:embed="rId4"/>
          <a:stretch>
            <a:fillRect/>
          </a:stretch>
        </p:blipFill>
        <p:spPr>
          <a:xfrm>
            <a:off x="5104263" y="4558352"/>
            <a:ext cx="3725838" cy="1809962"/>
          </a:xfrm>
          <a:prstGeom prst="rect">
            <a:avLst/>
          </a:prstGeom>
        </p:spPr>
      </p:pic>
    </p:spTree>
    <p:extLst>
      <p:ext uri="{BB962C8B-B14F-4D97-AF65-F5344CB8AC3E}">
        <p14:creationId xmlns:p14="http://schemas.microsoft.com/office/powerpoint/2010/main" val="269089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 name="Rectangle 2"/>
              <p:cNvSpPr>
                <a:spLocks noChangeArrowheads="1"/>
              </p:cNvSpPr>
              <p:nvPr/>
            </p:nvSpPr>
            <p:spPr bwMode="auto">
              <a:xfrm>
                <a:off x="395786" y="511696"/>
                <a:ext cx="7974492" cy="61120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lvl="0" algn="just" defTabSz="914400">
                  <a:lnSpc>
                    <a:spcPct val="150000"/>
                  </a:lnSpc>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refractive index of surrounding medium, </a:t>
                </a:r>
              </a:p>
              <a:p>
                <a:pPr lvl="0" algn="just" defTabSz="914400">
                  <a:lnSpc>
                    <a:spcPct val="150000"/>
                  </a:lnSpc>
                </a:pP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n</a:t>
                </a:r>
                <a:r>
                  <a:rPr lang="en-US" altLang="en-US" sz="2400" baseline="-30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400" baseline="-30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refractive index of</a:t>
                </a:r>
                <a:r>
                  <a:rPr lang="en-US" altLang="en-US" sz="2400" baseline="-30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core and </a:t>
                </a:r>
              </a:p>
              <a:p>
                <a:pPr lvl="0" algn="just" defTabSz="914400">
                  <a:lnSpc>
                    <a:spcPct val="150000"/>
                  </a:lnSpc>
                </a:pP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n</a:t>
                </a:r>
                <a:r>
                  <a:rPr lang="en-US" altLang="en-US" sz="2400" baseline="-30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    refractive index of the cladding of the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fiber. </a:t>
                </a:r>
              </a:p>
              <a:p>
                <a:pPr marL="0" marR="0" lvl="0" indent="0" algn="just" defTabSz="914400" rtl="0" eaLnBrk="0" fontAlgn="base" latinLnBrk="0" hangingPunct="0">
                  <a:lnSpc>
                    <a:spcPct val="150000"/>
                  </a:lnSpc>
                  <a:spcBef>
                    <a:spcPct val="0"/>
                  </a:spcBef>
                  <a:spcAft>
                    <a:spcPct val="0"/>
                  </a:spcAft>
                  <a:buClrTx/>
                  <a:buSzTx/>
                  <a:buFontTx/>
                  <a:buNone/>
                  <a:tabLst>
                    <a:tab pos="6286500" algn="l"/>
                  </a:tabLst>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Applying Snell’s law at O ,  </a:t>
                </a:r>
                <a:r>
                  <a:rPr lang="en-US" altLang="en-US" sz="1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tab pos="6286500" algn="l"/>
                  </a:tabLst>
                </a:pPr>
                <a:r>
                  <a:rPr kumimoji="0" lang="en-US" altLang="en-US" sz="1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sin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 (1)</a:t>
                </a:r>
                <a:endParaRPr kumimoji="0" lang="en-US" altLang="en-US" sz="1200" b="0" i="0" u="none" strike="noStrike" cap="none" normalizeH="0" baseline="0" dirty="0">
                  <a:ln>
                    <a:noFill/>
                  </a:ln>
                  <a:solidFill>
                    <a:srgbClr val="0070C0"/>
                  </a:solidFill>
                  <a:effectLst/>
                  <a:sym typeface="Symbol" panose="05050102010706020507"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tab pos="6286500" algn="l"/>
                  </a:tabLst>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B, the angle of incidence = (90 - </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a:t>
                </a:r>
              </a:p>
              <a:p>
                <a:pPr marL="0" marR="0" lvl="0" indent="0" algn="just" defTabSz="914400" rtl="0" eaLnBrk="0" fontAlgn="base" latinLnBrk="0" hangingPunct="0">
                  <a:lnSpc>
                    <a:spcPct val="150000"/>
                  </a:lnSpc>
                  <a:spcBef>
                    <a:spcPct val="0"/>
                  </a:spcBef>
                  <a:spcAft>
                    <a:spcPct val="0"/>
                  </a:spcAft>
                  <a:buClrTx/>
                  <a:buSzTx/>
                  <a:buFontTx/>
                  <a:buNone/>
                  <a:tabLst>
                    <a:tab pos="6286500" algn="l"/>
                  </a:tabLst>
                </a:pPr>
                <a:r>
                  <a:rPr lang="en-US" alt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so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B,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(90 – </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2</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sin 90</a:t>
                </a:r>
                <a:endParaRPr kumimoji="0" lang="en-US" altLang="en-US" sz="1200" b="0" i="0" u="none" strike="noStrike" cap="none" normalizeH="0" baseline="0" dirty="0">
                  <a:ln>
                    <a:noFill/>
                  </a:ln>
                  <a:solidFill>
                    <a:srgbClr val="0070C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tab pos="6286500" algn="l"/>
                  </a:tabLst>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cos </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 n</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2</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MT Extra" panose="05050102010205020202" pitchFamily="18" charset="2"/>
                  </a:rPr>
                  <a:t></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sin 90</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1)</a:t>
                </a:r>
                <a:endParaRPr kumimoji="0" lang="en-US" altLang="en-US" sz="1200" b="0" i="0" u="none" strike="noStrike" cap="none" normalizeH="0" baseline="0" dirty="0">
                  <a:ln>
                    <a:noFill/>
                  </a:ln>
                  <a:solidFill>
                    <a:srgbClr val="0070C0"/>
                  </a:solidFill>
                  <a:effectLst/>
                  <a:sym typeface="Symbol" panose="05050102010706020507" pitchFamily="18" charset="2"/>
                </a:endParaRPr>
              </a:p>
              <a:p>
                <a:pPr algn="just" defTabSz="914400">
                  <a:lnSpc>
                    <a:spcPct val="150000"/>
                  </a:lnSpc>
                </a:pP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or     cos </a:t>
                </a:r>
                <a:r>
                  <a:rPr kumimoji="0" lang="en-US" altLang="en-US" sz="2400" b="0" i="0" u="none" strike="noStrike" cap="none" normalizeH="0" baseline="-3000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f>
                      <m:fPr>
                        <m:ctrlPr>
                          <a:rPr kumimoji="0" lang="en-US"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ctrlPr>
                      </m:fPr>
                      <m:num>
                        <m:sSub>
                          <m:sSubPr>
                            <m:ctrlPr>
                              <a:rPr kumimoji="0" lang="en-US"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ctrlPr>
                          </m:sSubPr>
                          <m:e>
                            <m:r>
                              <a:rPr kumimoji="0" lang="en-IN"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𝑛</m:t>
                            </m:r>
                          </m:e>
                          <m:sub>
                            <m:r>
                              <a:rPr kumimoji="0" lang="en-IN"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2</m:t>
                            </m:r>
                          </m:sub>
                        </m:sSub>
                      </m:num>
                      <m:den>
                        <m:sSub>
                          <m:sSubPr>
                            <m:ctrlPr>
                              <a:rPr kumimoji="0" lang="en-US"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ctrlPr>
                          </m:sSubPr>
                          <m:e>
                            <m:r>
                              <a:rPr kumimoji="0" lang="en-IN"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𝑛</m:t>
                            </m:r>
                          </m:e>
                          <m:sub>
                            <m:r>
                              <a:rPr kumimoji="0" lang="en-IN" altLang="en-US" sz="2800" b="0" i="1" u="none" strike="noStrike" cap="none" normalizeH="0" baseline="0" smtClean="0">
                                <a:ln>
                                  <a:noFill/>
                                </a:ln>
                                <a:solidFill>
                                  <a:srgbClr val="0070C0"/>
                                </a:solidFill>
                                <a:effectLst/>
                                <a:latin typeface="Cambria Math" panose="02040503050406030204" pitchFamily="18" charset="0"/>
                                <a:cs typeface="Times New Roman" panose="02020603050405020304" pitchFamily="18" charset="0"/>
                                <a:sym typeface="Symbol" panose="05050102010706020507" pitchFamily="18" charset="2"/>
                              </a:rPr>
                              <m:t>1</m:t>
                            </m:r>
                          </m:sub>
                        </m:sSub>
                      </m:den>
                    </m:f>
                  </m:oMath>
                </a14:m>
                <a:r>
                  <a:rPr kumimoji="0" lang="en-US" altLang="en-US" sz="24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---------(2)</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altLang="en-US" dirty="0">
                  <a:latin typeface="Times New Roman" panose="02020603050405020304" pitchFamily="18" charset="0"/>
                  <a:cs typeface="Times New Roman" panose="02020603050405020304" pitchFamily="18" charset="0"/>
                </a:endParaRPr>
              </a:p>
              <a:p>
                <a:pPr algn="just" defTabSz="914400">
                  <a:lnSpc>
                    <a:spcPct val="150000"/>
                  </a:lnSpc>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65" name="Rectangle 2"/>
              <p:cNvSpPr>
                <a:spLocks noRot="1" noChangeAspect="1" noMove="1" noResize="1" noEditPoints="1" noAdjustHandles="1" noChangeArrowheads="1" noChangeShapeType="1" noTextEdit="1"/>
              </p:cNvSpPr>
              <p:nvPr/>
            </p:nvSpPr>
            <p:spPr bwMode="auto">
              <a:xfrm>
                <a:off x="395786" y="511696"/>
                <a:ext cx="7974492" cy="6112058"/>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67" name="Rectangle 3"/>
          <p:cNvSpPr>
            <a:spLocks noChangeArrowheads="1"/>
          </p:cNvSpPr>
          <p:nvPr/>
        </p:nvSpPr>
        <p:spPr bwMode="auto">
          <a:xfrm>
            <a:off x="6726441" y="2484104"/>
            <a:ext cx="19125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628650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13"/>
          <p:cNvSpPr>
            <a:spLocks noChangeArrowheads="1"/>
          </p:cNvSpPr>
          <p:nvPr/>
        </p:nvSpPr>
        <p:spPr bwMode="auto">
          <a:xfrm>
            <a:off x="4394580" y="4815532"/>
            <a:ext cx="2696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1400" b="0" i="0" u="none" strike="noStrike" cap="none" normalizeH="0" baseline="0" dirty="0">
                <a:ln>
                  <a:noFill/>
                </a:ln>
                <a:solidFill>
                  <a:schemeClr val="tx1"/>
                </a:solidFill>
                <a:effectLst/>
                <a:ea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54211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28049" y="1274917"/>
                <a:ext cx="7601802" cy="5328510"/>
              </a:xfrm>
              <a:prstGeom prst="rect">
                <a:avLst/>
              </a:prstGeom>
            </p:spPr>
            <p:txBody>
              <a:bodyPr wrap="square">
                <a:spAutoFit/>
              </a:bodyPr>
              <a:lstStyle/>
              <a:p>
                <a:pPr algn="just" defTabSz="914400">
                  <a:lnSpc>
                    <a:spcPct val="150000"/>
                  </a:lnSpc>
                </a:pPr>
                <a:r>
                  <a:rPr lang="en-US" alt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using   Sin </a:t>
                </a:r>
                <a14:m>
                  <m:oMath xmlns:m="http://schemas.openxmlformats.org/officeDocument/2006/math">
                    <m:sSub>
                      <m:sSubPr>
                        <m:ctrlPr>
                          <a:rPr lang="el-GR" altLang="en-US" i="1" dirty="0">
                            <a:solidFill>
                              <a:srgbClr val="0070C0"/>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ctrlPr>
                      </m:sSubPr>
                      <m:e>
                        <m:r>
                          <a:rPr lang="el-GR" altLang="en-US" i="1" dirty="0">
                            <a:solidFill>
                              <a:srgbClr val="0070C0"/>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𝜃</m:t>
                        </m:r>
                      </m:e>
                      <m:sub>
                        <m:r>
                          <a:rPr lang="en-IN" altLang="en-US" i="1" dirty="0">
                            <a:solidFill>
                              <a:srgbClr val="0070C0"/>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1</m:t>
                        </m:r>
                      </m:sub>
                    </m:sSub>
                  </m:oMath>
                </a14:m>
                <a:r>
                  <a:rPr lang="en-IN" altLang="en-US" dirty="0">
                    <a:solidFill>
                      <a:srgbClr val="0070C0"/>
                    </a:solidFill>
                    <a:latin typeface="Georgia" panose="02040502050405020303" pitchFamily="18" charset="0"/>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rad>
                      <m:radPr>
                        <m:degHide m:val="on"/>
                        <m:ctrlPr>
                          <a:rPr lang="en-IN" altLang="en-US" i="1">
                            <a:solidFill>
                              <a:srgbClr val="0070C0"/>
                            </a:solidFill>
                            <a:latin typeface="Cambria Math" panose="02040503050406030204" pitchFamily="18" charset="0"/>
                            <a:cs typeface="Times New Roman" panose="02020603050405020304" pitchFamily="18" charset="0"/>
                            <a:sym typeface="Symbol" panose="05050102010706020507" pitchFamily="18" charset="2"/>
                          </a:rPr>
                        </m:ctrlPr>
                      </m:radPr>
                      <m:deg/>
                      <m:e>
                        <m:r>
                          <a:rPr lang="en-IN" altLang="en-US" i="1">
                            <a:solidFill>
                              <a:srgbClr val="0070C0"/>
                            </a:solidFill>
                            <a:latin typeface="Cambria Math" panose="02040503050406030204" pitchFamily="18" charset="0"/>
                            <a:cs typeface="Times New Roman" panose="02020603050405020304" pitchFamily="18" charset="0"/>
                            <a:sym typeface="Symbol" panose="05050102010706020507" pitchFamily="18" charset="2"/>
                          </a:rPr>
                          <m:t>1−</m:t>
                        </m:r>
                        <m:func>
                          <m:funcPr>
                            <m:ctrlPr>
                              <a:rPr lang="en-IN" altLang="en-US" i="1">
                                <a:solidFill>
                                  <a:srgbClr val="0070C0"/>
                                </a:solidFill>
                                <a:latin typeface="Cambria Math" panose="02040503050406030204" pitchFamily="18" charset="0"/>
                                <a:cs typeface="Times New Roman" panose="02020603050405020304" pitchFamily="18" charset="0"/>
                                <a:sym typeface="Symbol" panose="05050102010706020507" pitchFamily="18" charset="2"/>
                              </a:rPr>
                            </m:ctrlPr>
                          </m:funcPr>
                          <m:fName>
                            <m:sSup>
                              <m:sSupPr>
                                <m:ctrlPr>
                                  <a:rPr lang="en-IN" altLang="en-US" i="1">
                                    <a:solidFill>
                                      <a:srgbClr val="0070C0"/>
                                    </a:solidFill>
                                    <a:latin typeface="Cambria Math" panose="02040503050406030204" pitchFamily="18" charset="0"/>
                                    <a:cs typeface="Times New Roman" panose="02020603050405020304" pitchFamily="18" charset="0"/>
                                    <a:sym typeface="Symbol" panose="05050102010706020507" pitchFamily="18" charset="2"/>
                                  </a:rPr>
                                </m:ctrlPr>
                              </m:sSupPr>
                              <m:e>
                                <m:r>
                                  <m:rPr>
                                    <m:sty m:val="p"/>
                                  </m:rPr>
                                  <a:rPr lang="en-IN" altLang="en-US">
                                    <a:solidFill>
                                      <a:srgbClr val="0070C0"/>
                                    </a:solidFill>
                                    <a:latin typeface="Cambria Math" panose="02040503050406030204" pitchFamily="18" charset="0"/>
                                    <a:cs typeface="Times New Roman" panose="02020603050405020304" pitchFamily="18" charset="0"/>
                                    <a:sym typeface="Symbol" panose="05050102010706020507" pitchFamily="18" charset="2"/>
                                  </a:rPr>
                                  <m:t>cos</m:t>
                                </m:r>
                              </m:e>
                              <m:sup>
                                <m:r>
                                  <a:rPr lang="en-IN" altLang="en-US" i="1">
                                    <a:solidFill>
                                      <a:srgbClr val="0070C0"/>
                                    </a:solidFill>
                                    <a:latin typeface="Cambria Math" panose="02040503050406030204" pitchFamily="18" charset="0"/>
                                    <a:cs typeface="Times New Roman" panose="02020603050405020304" pitchFamily="18" charset="0"/>
                                    <a:sym typeface="Symbol" panose="05050102010706020507" pitchFamily="18" charset="2"/>
                                  </a:rPr>
                                  <m:t>2</m:t>
                                </m:r>
                              </m:sup>
                            </m:sSup>
                          </m:fName>
                          <m:e>
                            <m:sSub>
                              <m:sSubPr>
                                <m:ctrlPr>
                                  <a:rPr lang="el-GR" altLang="en-US" i="1" dirty="0">
                                    <a:solidFill>
                                      <a:srgbClr val="0070C0"/>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ctrlPr>
                              </m:sSubPr>
                              <m:e>
                                <m:r>
                                  <a:rPr lang="el-GR" altLang="en-US" i="1" dirty="0">
                                    <a:solidFill>
                                      <a:srgbClr val="0070C0"/>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𝜃</m:t>
                                </m:r>
                              </m:e>
                              <m:sub>
                                <m:r>
                                  <a:rPr lang="en-IN" altLang="en-US" i="1" dirty="0">
                                    <a:solidFill>
                                      <a:srgbClr val="0070C0"/>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1</m:t>
                                </m:r>
                              </m:sub>
                            </m:sSub>
                          </m:e>
                        </m:func>
                      </m:e>
                    </m:rad>
                  </m:oMath>
                </a14:m>
                <a:r>
                  <a:rPr lang="en-US" altLang="en-US" sz="2800" dirty="0">
                    <a:solidFill>
                      <a:srgbClr val="0070C0"/>
                    </a:solidFill>
                  </a:rPr>
                  <a:t>         </a:t>
                </a:r>
              </a:p>
              <a:p>
                <a:pPr algn="just" defTabSz="914400">
                  <a:lnSpc>
                    <a:spcPct val="150000"/>
                  </a:lnSpc>
                </a:pPr>
                <a:r>
                  <a:rPr lang="en-US" altLang="en-US" sz="2800" dirty="0">
                    <a:solidFill>
                      <a:srgbClr val="0070C0"/>
                    </a:solidFill>
                  </a:rPr>
                  <a:t> </a:t>
                </a:r>
                <a:r>
                  <a:rPr lang="en-US" alt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Sin </a:t>
                </a:r>
                <a14:m>
                  <m:oMath xmlns:m="http://schemas.openxmlformats.org/officeDocument/2006/math">
                    <m:sSub>
                      <m:sSubPr>
                        <m:ctrlPr>
                          <a:rPr lang="en-US" altLang="en-US" sz="2000" i="1">
                            <a:solidFill>
                              <a:srgbClr val="0070C0"/>
                            </a:solidFill>
                            <a:latin typeface="Cambria Math" panose="02040503050406030204" pitchFamily="18" charset="0"/>
                            <a:cs typeface="Times New Roman" panose="02020603050405020304" pitchFamily="18" charset="0"/>
                          </a:rPr>
                        </m:ctrlPr>
                      </m:sSubPr>
                      <m:e>
                        <m:r>
                          <m:rPr>
                            <m:sty m:val="p"/>
                          </m:rPr>
                          <a:rPr lang="el-GR" altLang="en-US" sz="2000" i="1">
                            <a:solidFill>
                              <a:srgbClr val="0070C0"/>
                            </a:solidFill>
                            <a:latin typeface="Cambria Math" panose="02040503050406030204" pitchFamily="18" charset="0"/>
                            <a:cs typeface="Times New Roman" panose="02020603050405020304" pitchFamily="18" charset="0"/>
                          </a:rPr>
                          <m:t>θ</m:t>
                        </m:r>
                      </m:e>
                      <m:sub>
                        <m:r>
                          <a:rPr lang="en-IN" altLang="en-US" sz="2000" i="1">
                            <a:solidFill>
                              <a:srgbClr val="0070C0"/>
                            </a:solidFill>
                            <a:latin typeface="Cambria Math" panose="02040503050406030204" pitchFamily="18" charset="0"/>
                            <a:cs typeface="Times New Roman" panose="02020603050405020304" pitchFamily="18" charset="0"/>
                          </a:rPr>
                          <m:t>0</m:t>
                        </m:r>
                      </m:sub>
                    </m:sSub>
                  </m:oMath>
                </a14:m>
                <a:r>
                  <a:rPr lang="en-US" altLang="en-US" sz="2800" dirty="0">
                    <a:solidFill>
                      <a:srgbClr val="0070C0"/>
                    </a:solidFill>
                  </a:rPr>
                  <a:t> </a:t>
                </a:r>
                <a:r>
                  <a:rPr lang="en-US" altLang="en-US" sz="2400" dirty="0">
                    <a:solidFill>
                      <a:srgbClr val="0070C0"/>
                    </a:solidFill>
                  </a:rPr>
                  <a:t>= </a:t>
                </a:r>
                <a14:m>
                  <m:oMath xmlns:m="http://schemas.openxmlformats.org/officeDocument/2006/math">
                    <m:f>
                      <m:fPr>
                        <m:ctrlPr>
                          <a:rPr lang="en-US" altLang="en-US" sz="2400" i="1">
                            <a:solidFill>
                              <a:srgbClr val="0070C0"/>
                            </a:solidFill>
                            <a:latin typeface="Cambria Math" panose="02040503050406030204" pitchFamily="18" charset="0"/>
                          </a:rPr>
                        </m:ctrlPr>
                      </m:fPr>
                      <m:num>
                        <m:sSub>
                          <m:sSubPr>
                            <m:ctrlPr>
                              <a:rPr lang="en-US" altLang="en-US" sz="2400" i="1">
                                <a:solidFill>
                                  <a:srgbClr val="0070C0"/>
                                </a:solidFill>
                                <a:latin typeface="Cambria Math" panose="02040503050406030204" pitchFamily="18" charset="0"/>
                              </a:rPr>
                            </m:ctrlPr>
                          </m:sSubPr>
                          <m:e>
                            <m:r>
                              <a:rPr lang="en-IN" altLang="en-US" sz="2400" i="1">
                                <a:solidFill>
                                  <a:srgbClr val="0070C0"/>
                                </a:solidFill>
                                <a:latin typeface="Cambria Math" panose="02040503050406030204" pitchFamily="18" charset="0"/>
                              </a:rPr>
                              <m:t>𝑛</m:t>
                            </m:r>
                          </m:e>
                          <m:sub>
                            <m:r>
                              <a:rPr lang="en-IN" altLang="en-US" sz="2400" i="1">
                                <a:solidFill>
                                  <a:srgbClr val="0070C0"/>
                                </a:solidFill>
                                <a:latin typeface="Cambria Math" panose="02040503050406030204" pitchFamily="18" charset="0"/>
                              </a:rPr>
                              <m:t>1</m:t>
                            </m:r>
                          </m:sub>
                        </m:sSub>
                      </m:num>
                      <m:den>
                        <m:sSub>
                          <m:sSubPr>
                            <m:ctrlPr>
                              <a:rPr lang="en-US" altLang="en-US" sz="2400" i="1">
                                <a:solidFill>
                                  <a:srgbClr val="0070C0"/>
                                </a:solidFill>
                                <a:latin typeface="Cambria Math" panose="02040503050406030204" pitchFamily="18" charset="0"/>
                              </a:rPr>
                            </m:ctrlPr>
                          </m:sSubPr>
                          <m:e>
                            <m:r>
                              <a:rPr lang="en-IN" altLang="en-US" sz="2400" i="1">
                                <a:solidFill>
                                  <a:srgbClr val="0070C0"/>
                                </a:solidFill>
                                <a:latin typeface="Cambria Math" panose="02040503050406030204" pitchFamily="18" charset="0"/>
                              </a:rPr>
                              <m:t>𝑛</m:t>
                            </m:r>
                          </m:e>
                          <m:sub>
                            <m:r>
                              <a:rPr lang="en-IN" altLang="en-US" sz="2400" i="1">
                                <a:solidFill>
                                  <a:srgbClr val="0070C0"/>
                                </a:solidFill>
                                <a:latin typeface="Cambria Math" panose="02040503050406030204" pitchFamily="18" charset="0"/>
                              </a:rPr>
                              <m:t>0</m:t>
                            </m:r>
                          </m:sub>
                        </m:sSub>
                      </m:den>
                    </m:f>
                  </m:oMath>
                </a14:m>
                <a:r>
                  <a:rPr lang="en-US" altLang="en-US" sz="2800" dirty="0">
                    <a:solidFill>
                      <a:srgbClr val="0070C0"/>
                    </a:solidFill>
                  </a:rPr>
                  <a:t> </a:t>
                </a:r>
                <a14:m>
                  <m:oMath xmlns:m="http://schemas.openxmlformats.org/officeDocument/2006/math">
                    <m:rad>
                      <m:radPr>
                        <m:degHide m:val="on"/>
                        <m:ctrlPr>
                          <a:rPr lang="en-US" altLang="en-US" sz="2400" i="1" dirty="0">
                            <a:solidFill>
                              <a:srgbClr val="0070C0"/>
                            </a:solidFill>
                            <a:latin typeface="Cambria Math" panose="02040503050406030204" pitchFamily="18" charset="0"/>
                          </a:rPr>
                        </m:ctrlPr>
                      </m:radPr>
                      <m:deg/>
                      <m:e>
                        <m:r>
                          <a:rPr lang="en-IN" altLang="en-US" sz="2400" i="1" dirty="0">
                            <a:solidFill>
                              <a:srgbClr val="0070C0"/>
                            </a:solidFill>
                            <a:latin typeface="Cambria Math" panose="02040503050406030204" pitchFamily="18" charset="0"/>
                          </a:rPr>
                          <m:t>1−</m:t>
                        </m:r>
                        <m:sSup>
                          <m:sSupPr>
                            <m:ctrlPr>
                              <a:rPr lang="en-IN" altLang="en-US" sz="2400" i="1" dirty="0">
                                <a:solidFill>
                                  <a:srgbClr val="0070C0"/>
                                </a:solidFill>
                                <a:latin typeface="Cambria Math" panose="02040503050406030204" pitchFamily="18" charset="0"/>
                              </a:rPr>
                            </m:ctrlPr>
                          </m:sSupPr>
                          <m:e>
                            <m:f>
                              <m:fPr>
                                <m:ctrlPr>
                                  <a:rPr lang="en-US" altLang="en-US" sz="2000" i="1">
                                    <a:solidFill>
                                      <a:srgbClr val="0070C0"/>
                                    </a:solidFill>
                                    <a:latin typeface="Cambria Math" panose="02040503050406030204" pitchFamily="18" charset="0"/>
                                  </a:rPr>
                                </m:ctrlPr>
                              </m:fPr>
                              <m:num>
                                <m:sSub>
                                  <m:sSubPr>
                                    <m:ctrlPr>
                                      <a:rPr lang="en-US" altLang="en-US" sz="2000" i="1">
                                        <a:solidFill>
                                          <a:srgbClr val="0070C0"/>
                                        </a:solidFill>
                                        <a:latin typeface="Cambria Math" panose="02040503050406030204" pitchFamily="18" charset="0"/>
                                      </a:rPr>
                                    </m:ctrlPr>
                                  </m:sSubPr>
                                  <m:e>
                                    <m:r>
                                      <a:rPr lang="en-IN" altLang="en-US" sz="2000" i="1">
                                        <a:solidFill>
                                          <a:srgbClr val="0070C0"/>
                                        </a:solidFill>
                                        <a:latin typeface="Cambria Math" panose="02040503050406030204" pitchFamily="18" charset="0"/>
                                      </a:rPr>
                                      <m:t>𝑛</m:t>
                                    </m:r>
                                  </m:e>
                                  <m:sub>
                                    <m:r>
                                      <a:rPr lang="en-IN" altLang="en-US" sz="2000" i="1">
                                        <a:solidFill>
                                          <a:srgbClr val="0070C0"/>
                                        </a:solidFill>
                                        <a:latin typeface="Cambria Math" panose="02040503050406030204" pitchFamily="18" charset="0"/>
                                      </a:rPr>
                                      <m:t>2</m:t>
                                    </m:r>
                                  </m:sub>
                                </m:sSub>
                              </m:num>
                              <m:den>
                                <m:sSup>
                                  <m:sSupPr>
                                    <m:ctrlPr>
                                      <a:rPr lang="en-IN" altLang="en-US" sz="2000" i="1">
                                        <a:solidFill>
                                          <a:srgbClr val="0070C0"/>
                                        </a:solidFill>
                                        <a:latin typeface="Cambria Math" panose="02040503050406030204" pitchFamily="18" charset="0"/>
                                      </a:rPr>
                                    </m:ctrlPr>
                                  </m:sSupPr>
                                  <m:e>
                                    <m:sSub>
                                      <m:sSubPr>
                                        <m:ctrlPr>
                                          <a:rPr lang="en-IN" altLang="en-US" sz="2000" i="1">
                                            <a:solidFill>
                                              <a:srgbClr val="0070C0"/>
                                            </a:solidFill>
                                            <a:latin typeface="Cambria Math" panose="02040503050406030204" pitchFamily="18" charset="0"/>
                                          </a:rPr>
                                        </m:ctrlPr>
                                      </m:sSubPr>
                                      <m:e>
                                        <m:r>
                                          <a:rPr lang="en-IN" altLang="en-US" sz="2000" i="1">
                                            <a:solidFill>
                                              <a:srgbClr val="0070C0"/>
                                            </a:solidFill>
                                            <a:latin typeface="Cambria Math" panose="02040503050406030204" pitchFamily="18" charset="0"/>
                                          </a:rPr>
                                          <m:t>𝑛</m:t>
                                        </m:r>
                                      </m:e>
                                      <m:sub>
                                        <m:r>
                                          <a:rPr lang="en-IN" altLang="en-US" sz="2000" i="1">
                                            <a:solidFill>
                                              <a:srgbClr val="0070C0"/>
                                            </a:solidFill>
                                            <a:latin typeface="Cambria Math" panose="02040503050406030204" pitchFamily="18" charset="0"/>
                                          </a:rPr>
                                          <m:t>1</m:t>
                                        </m:r>
                                      </m:sub>
                                    </m:sSub>
                                  </m:e>
                                  <m:sup>
                                    <m:r>
                                      <a:rPr lang="en-IN" altLang="en-US" sz="2000" i="1">
                                        <a:solidFill>
                                          <a:srgbClr val="0070C0"/>
                                        </a:solidFill>
                                        <a:latin typeface="Cambria Math" panose="02040503050406030204" pitchFamily="18" charset="0"/>
                                      </a:rPr>
                                      <m:t>2</m:t>
                                    </m:r>
                                  </m:sup>
                                </m:sSup>
                              </m:den>
                            </m:f>
                          </m:e>
                          <m:sup>
                            <m:r>
                              <a:rPr lang="en-IN" altLang="en-US" sz="2400" i="1" dirty="0">
                                <a:solidFill>
                                  <a:srgbClr val="0070C0"/>
                                </a:solidFill>
                                <a:latin typeface="Cambria Math" panose="02040503050406030204" pitchFamily="18" charset="0"/>
                              </a:rPr>
                              <m:t>2</m:t>
                            </m:r>
                          </m:sup>
                        </m:sSup>
                      </m:e>
                    </m:rad>
                  </m:oMath>
                </a14:m>
                <a:r>
                  <a:rPr lang="en-US" altLang="en-US" sz="2800" dirty="0">
                    <a:solidFill>
                      <a:srgbClr val="0070C0"/>
                    </a:solidFill>
                  </a:rPr>
                  <a:t>  </a:t>
                </a:r>
              </a:p>
              <a:p>
                <a:pPr algn="just" defTabSz="914400">
                  <a:lnSpc>
                    <a:spcPct val="150000"/>
                  </a:lnSpc>
                </a:pPr>
                <a:r>
                  <a:rPr lang="en-US" altLang="en-US" sz="2800" dirty="0">
                    <a:solidFill>
                      <a:srgbClr val="0070C0"/>
                    </a:solidFill>
                  </a:rPr>
                  <a:t>             </a:t>
                </a:r>
                <a:r>
                  <a:rPr lang="en-US" alt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Sin </a:t>
                </a:r>
                <a14:m>
                  <m:oMath xmlns:m="http://schemas.openxmlformats.org/officeDocument/2006/math">
                    <m:sSub>
                      <m:sSubPr>
                        <m:ctrlPr>
                          <a:rPr lang="en-US" altLang="en-US" sz="2000" i="1">
                            <a:solidFill>
                              <a:srgbClr val="0070C0"/>
                            </a:solidFill>
                            <a:latin typeface="Cambria Math" panose="02040503050406030204" pitchFamily="18" charset="0"/>
                            <a:cs typeface="Times New Roman" panose="02020603050405020304" pitchFamily="18" charset="0"/>
                          </a:rPr>
                        </m:ctrlPr>
                      </m:sSubPr>
                      <m:e>
                        <m:r>
                          <m:rPr>
                            <m:sty m:val="p"/>
                          </m:rPr>
                          <a:rPr lang="el-GR" altLang="en-US" sz="2000" i="1">
                            <a:solidFill>
                              <a:srgbClr val="0070C0"/>
                            </a:solidFill>
                            <a:latin typeface="Cambria Math" panose="02040503050406030204" pitchFamily="18" charset="0"/>
                            <a:cs typeface="Times New Roman" panose="02020603050405020304" pitchFamily="18" charset="0"/>
                          </a:rPr>
                          <m:t>θ</m:t>
                        </m:r>
                      </m:e>
                      <m:sub>
                        <m:r>
                          <a:rPr lang="en-IN" altLang="en-US" sz="2000" i="1">
                            <a:solidFill>
                              <a:srgbClr val="0070C0"/>
                            </a:solidFill>
                            <a:latin typeface="Cambria Math" panose="02040503050406030204" pitchFamily="18" charset="0"/>
                            <a:cs typeface="Times New Roman" panose="02020603050405020304" pitchFamily="18" charset="0"/>
                          </a:rPr>
                          <m:t>0</m:t>
                        </m:r>
                      </m:sub>
                    </m:sSub>
                  </m:oMath>
                </a14:m>
                <a:r>
                  <a:rPr lang="en-US" altLang="en-US" sz="2000" dirty="0">
                    <a:solidFill>
                      <a:srgbClr val="0070C0"/>
                    </a:solidFill>
                  </a:rPr>
                  <a:t>   = </a:t>
                </a:r>
                <a:endParaRPr lang="en-US" altLang="en-US" sz="2800" dirty="0">
                  <a:solidFill>
                    <a:srgbClr val="0070C0"/>
                  </a:solidFill>
                </a:endParaRPr>
              </a:p>
              <a:p>
                <a:pPr algn="just" defTabSz="914400">
                  <a:lnSpc>
                    <a:spcPct val="150000"/>
                  </a:lnSpc>
                </a:pPr>
                <a:r>
                  <a:rPr lang="en-US" altLang="en-US" sz="2800" dirty="0">
                    <a:solidFill>
                      <a:srgbClr val="0070C0"/>
                    </a:solidFill>
                  </a:rPr>
                  <a:t> </a:t>
                </a:r>
                <a:r>
                  <a:rPr lang="en-US" sz="2000" dirty="0">
                    <a:solidFill>
                      <a:srgbClr val="0070C0"/>
                    </a:solidFill>
                    <a:latin typeface="Times New Roman" panose="02020603050405020304" pitchFamily="18" charset="0"/>
                    <a:ea typeface="Times New Roman" panose="02020603050405020304" pitchFamily="18" charset="0"/>
                  </a:rPr>
                  <a:t>sin </a:t>
                </a:r>
                <a:r>
                  <a:rPr 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a:solidFill>
                      <a:srgbClr val="0070C0"/>
                    </a:solidFill>
                    <a:latin typeface="Times New Roman" panose="02020603050405020304" pitchFamily="18" charset="0"/>
                    <a:ea typeface="Times New Roman" panose="02020603050405020304" pitchFamily="18" charset="0"/>
                  </a:rPr>
                  <a:t>0</a:t>
                </a:r>
                <a:r>
                  <a:rPr lang="en-US" sz="2000" dirty="0">
                    <a:solidFill>
                      <a:srgbClr val="0070C0"/>
                    </a:solidFill>
                    <a:latin typeface="Times New Roman" panose="02020603050405020304" pitchFamily="18" charset="0"/>
                    <a:ea typeface="Times New Roman" panose="02020603050405020304" pitchFamily="18" charset="0"/>
                  </a:rPr>
                  <a:t> is called the </a:t>
                </a:r>
                <a:r>
                  <a:rPr lang="en-US" sz="2000" b="1" i="1" dirty="0">
                    <a:solidFill>
                      <a:srgbClr val="0070C0"/>
                    </a:solidFill>
                    <a:latin typeface="Times New Roman" panose="02020603050405020304" pitchFamily="18" charset="0"/>
                    <a:ea typeface="Times New Roman" panose="02020603050405020304" pitchFamily="18" charset="0"/>
                  </a:rPr>
                  <a:t>numerical aperture (NA)</a:t>
                </a:r>
                <a:r>
                  <a:rPr lang="en-US" altLang="en-US" sz="2000" dirty="0">
                    <a:solidFill>
                      <a:srgbClr val="0070C0"/>
                    </a:solidFill>
                  </a:rPr>
                  <a:t> </a:t>
                </a:r>
              </a:p>
              <a:p>
                <a:pPr algn="just" defTabSz="914400">
                  <a:lnSpc>
                    <a:spcPct val="150000"/>
                  </a:lnSpc>
                </a:pPr>
                <a:r>
                  <a:rPr lang="en-US" altLang="en-US" sz="2000" dirty="0">
                    <a:solidFill>
                      <a:srgbClr val="0070C0"/>
                    </a:solidFill>
                  </a:rPr>
                  <a:t>                      NA = </a:t>
                </a:r>
              </a:p>
              <a:p>
                <a:pPr algn="just" defTabSz="914400">
                  <a:lnSpc>
                    <a:spcPct val="150000"/>
                  </a:lnSpc>
                </a:pPr>
                <a:r>
                  <a:rPr lang="en-US" altLang="en-US" sz="2800" dirty="0">
                    <a:solidFill>
                      <a:srgbClr val="0070C0"/>
                    </a:solidFill>
                  </a:rPr>
                  <a:t>   </a:t>
                </a:r>
                <a:r>
                  <a:rPr lang="en-US" altLang="en-US" dirty="0">
                    <a:solidFill>
                      <a:srgbClr val="0070C0"/>
                    </a:solidFill>
                  </a:rPr>
                  <a:t>if optic fiber is kept in air </a:t>
                </a:r>
                <a:r>
                  <a:rPr lang="en-US" altLang="en-US" sz="2800" dirty="0">
                    <a:solidFill>
                      <a:srgbClr val="0070C0"/>
                    </a:solidFill>
                  </a:rPr>
                  <a:t> </a:t>
                </a:r>
                <a14:m>
                  <m:oMath xmlns:m="http://schemas.openxmlformats.org/officeDocument/2006/math">
                    <m:sSub>
                      <m:sSubPr>
                        <m:ctrlPr>
                          <a:rPr lang="en-US" altLang="en-US" sz="2400" i="1">
                            <a:solidFill>
                              <a:srgbClr val="0070C0"/>
                            </a:solidFill>
                            <a:latin typeface="Cambria Math" panose="02040503050406030204" pitchFamily="18" charset="0"/>
                          </a:rPr>
                        </m:ctrlPr>
                      </m:sSubPr>
                      <m:e>
                        <m:r>
                          <a:rPr lang="en-IN" altLang="en-US" sz="2400" i="1">
                            <a:solidFill>
                              <a:srgbClr val="0070C0"/>
                            </a:solidFill>
                            <a:latin typeface="Cambria Math" panose="02040503050406030204" pitchFamily="18" charset="0"/>
                          </a:rPr>
                          <m:t>𝑛</m:t>
                        </m:r>
                      </m:e>
                      <m:sub>
                        <m:r>
                          <a:rPr lang="en-IN" altLang="en-US" sz="2400" i="1">
                            <a:solidFill>
                              <a:srgbClr val="0070C0"/>
                            </a:solidFill>
                            <a:latin typeface="Cambria Math" panose="02040503050406030204" pitchFamily="18" charset="0"/>
                          </a:rPr>
                          <m:t>0  </m:t>
                        </m:r>
                      </m:sub>
                    </m:sSub>
                  </m:oMath>
                </a14:m>
                <a:r>
                  <a:rPr lang="en-US" altLang="en-US" sz="2400" dirty="0">
                    <a:solidFill>
                      <a:srgbClr val="0070C0"/>
                    </a:solidFill>
                  </a:rPr>
                  <a:t>=</a:t>
                </a:r>
                <a:r>
                  <a:rPr lang="en-US" altLang="en-US" sz="2000" dirty="0">
                    <a:solidFill>
                      <a:srgbClr val="0070C0"/>
                    </a:solidFill>
                  </a:rPr>
                  <a:t>1</a:t>
                </a:r>
                <a:r>
                  <a:rPr lang="en-US" altLang="en-US" sz="2400" dirty="0">
                    <a:solidFill>
                      <a:srgbClr val="0070C0"/>
                    </a:solidFill>
                  </a:rPr>
                  <a:t>,     </a:t>
                </a:r>
                <a:r>
                  <a:rPr lang="en-US" alt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Sin </a:t>
                </a:r>
                <a14:m>
                  <m:oMath xmlns:m="http://schemas.openxmlformats.org/officeDocument/2006/math">
                    <m:sSub>
                      <m:sSubPr>
                        <m:ctrlPr>
                          <a:rPr lang="en-US" altLang="en-US" sz="2000" i="1">
                            <a:solidFill>
                              <a:srgbClr val="0070C0"/>
                            </a:solidFill>
                            <a:latin typeface="Cambria Math" panose="02040503050406030204" pitchFamily="18" charset="0"/>
                            <a:cs typeface="Times New Roman" panose="02020603050405020304" pitchFamily="18" charset="0"/>
                          </a:rPr>
                        </m:ctrlPr>
                      </m:sSubPr>
                      <m:e>
                        <m:r>
                          <m:rPr>
                            <m:sty m:val="p"/>
                          </m:rPr>
                          <a:rPr lang="el-GR" altLang="en-US" sz="2000" i="1">
                            <a:solidFill>
                              <a:srgbClr val="0070C0"/>
                            </a:solidFill>
                            <a:latin typeface="Cambria Math" panose="02040503050406030204" pitchFamily="18" charset="0"/>
                            <a:cs typeface="Times New Roman" panose="02020603050405020304" pitchFamily="18" charset="0"/>
                          </a:rPr>
                          <m:t>θ</m:t>
                        </m:r>
                      </m:e>
                      <m:sub>
                        <m:r>
                          <a:rPr lang="en-IN" altLang="en-US" sz="2000" i="1">
                            <a:solidFill>
                              <a:srgbClr val="0070C0"/>
                            </a:solidFill>
                            <a:latin typeface="Cambria Math" panose="02040503050406030204" pitchFamily="18" charset="0"/>
                            <a:cs typeface="Times New Roman" panose="02020603050405020304" pitchFamily="18" charset="0"/>
                          </a:rPr>
                          <m:t>0</m:t>
                        </m:r>
                      </m:sub>
                    </m:sSub>
                  </m:oMath>
                </a14:m>
                <a:r>
                  <a:rPr lang="en-US" altLang="en-US" sz="2800" dirty="0">
                    <a:solidFill>
                      <a:srgbClr val="0070C0"/>
                    </a:solidFill>
                  </a:rPr>
                  <a:t>  = </a:t>
                </a:r>
                <a14:m>
                  <m:oMath xmlns:m="http://schemas.openxmlformats.org/officeDocument/2006/math">
                    <m:rad>
                      <m:radPr>
                        <m:degHide m:val="on"/>
                        <m:ctrlPr>
                          <a:rPr lang="en-US" altLang="en-US" sz="2000" i="1">
                            <a:solidFill>
                              <a:srgbClr val="0070C0"/>
                            </a:solidFill>
                            <a:latin typeface="Cambria Math" panose="02040503050406030204" pitchFamily="18" charset="0"/>
                          </a:rPr>
                        </m:ctrlPr>
                      </m:radPr>
                      <m:deg/>
                      <m:e>
                        <m:sSup>
                          <m:sSupPr>
                            <m:ctrlPr>
                              <a:rPr lang="en-US" altLang="en-US" sz="2000" i="1">
                                <a:solidFill>
                                  <a:srgbClr val="0070C0"/>
                                </a:solidFill>
                                <a:latin typeface="Cambria Math" panose="02040503050406030204" pitchFamily="18" charset="0"/>
                              </a:rPr>
                            </m:ctrlPr>
                          </m:sSupPr>
                          <m:e>
                            <m:sSub>
                              <m:sSubPr>
                                <m:ctrlPr>
                                  <a:rPr lang="en-US" altLang="en-US" sz="2000" i="1">
                                    <a:solidFill>
                                      <a:srgbClr val="0070C0"/>
                                    </a:solidFill>
                                    <a:latin typeface="Cambria Math" panose="02040503050406030204" pitchFamily="18" charset="0"/>
                                  </a:rPr>
                                </m:ctrlPr>
                              </m:sSubPr>
                              <m:e>
                                <m:r>
                                  <a:rPr lang="en-IN" altLang="en-US" sz="2000" i="1">
                                    <a:solidFill>
                                      <a:srgbClr val="0070C0"/>
                                    </a:solidFill>
                                    <a:latin typeface="Cambria Math" panose="02040503050406030204" pitchFamily="18" charset="0"/>
                                  </a:rPr>
                                  <m:t>𝑛</m:t>
                                </m:r>
                              </m:e>
                              <m:sub>
                                <m:r>
                                  <a:rPr lang="en-IN" altLang="en-US" sz="2000" i="1">
                                    <a:solidFill>
                                      <a:srgbClr val="0070C0"/>
                                    </a:solidFill>
                                    <a:latin typeface="Cambria Math" panose="02040503050406030204" pitchFamily="18" charset="0"/>
                                  </a:rPr>
                                  <m:t>1</m:t>
                                </m:r>
                              </m:sub>
                            </m:sSub>
                          </m:e>
                          <m:sup>
                            <m:r>
                              <a:rPr lang="en-IN" altLang="en-US" sz="2000" i="1">
                                <a:solidFill>
                                  <a:srgbClr val="0070C0"/>
                                </a:solidFill>
                                <a:latin typeface="Cambria Math" panose="02040503050406030204" pitchFamily="18" charset="0"/>
                              </a:rPr>
                              <m:t>2</m:t>
                            </m:r>
                          </m:sup>
                        </m:sSup>
                        <m:r>
                          <a:rPr lang="en-IN" altLang="en-US" sz="2000" i="1">
                            <a:solidFill>
                              <a:srgbClr val="0070C0"/>
                            </a:solidFill>
                            <a:latin typeface="Cambria Math" panose="02040503050406030204" pitchFamily="18" charset="0"/>
                          </a:rPr>
                          <m:t>−</m:t>
                        </m:r>
                        <m:sSup>
                          <m:sSupPr>
                            <m:ctrlPr>
                              <a:rPr lang="en-IN" altLang="en-US" sz="2000" i="1">
                                <a:solidFill>
                                  <a:srgbClr val="0070C0"/>
                                </a:solidFill>
                                <a:latin typeface="Cambria Math" panose="02040503050406030204" pitchFamily="18" charset="0"/>
                              </a:rPr>
                            </m:ctrlPr>
                          </m:sSupPr>
                          <m:e>
                            <m:sSub>
                              <m:sSubPr>
                                <m:ctrlPr>
                                  <a:rPr lang="en-IN" altLang="en-US" sz="2000" i="1">
                                    <a:solidFill>
                                      <a:srgbClr val="0070C0"/>
                                    </a:solidFill>
                                    <a:latin typeface="Cambria Math" panose="02040503050406030204" pitchFamily="18" charset="0"/>
                                  </a:rPr>
                                </m:ctrlPr>
                              </m:sSubPr>
                              <m:e>
                                <m:r>
                                  <a:rPr lang="en-IN" altLang="en-US" sz="2000" i="1">
                                    <a:solidFill>
                                      <a:srgbClr val="0070C0"/>
                                    </a:solidFill>
                                    <a:latin typeface="Cambria Math" panose="02040503050406030204" pitchFamily="18" charset="0"/>
                                  </a:rPr>
                                  <m:t>𝑛</m:t>
                                </m:r>
                              </m:e>
                              <m:sub>
                                <m:r>
                                  <a:rPr lang="en-IN" altLang="en-US" sz="2000" i="1">
                                    <a:solidFill>
                                      <a:srgbClr val="0070C0"/>
                                    </a:solidFill>
                                    <a:latin typeface="Cambria Math" panose="02040503050406030204" pitchFamily="18" charset="0"/>
                                  </a:rPr>
                                  <m:t>2</m:t>
                                </m:r>
                              </m:sub>
                            </m:sSub>
                          </m:e>
                          <m:sup>
                            <m:r>
                              <a:rPr lang="en-IN" altLang="en-US" sz="2000" i="1">
                                <a:solidFill>
                                  <a:srgbClr val="0070C0"/>
                                </a:solidFill>
                                <a:latin typeface="Cambria Math" panose="02040503050406030204" pitchFamily="18" charset="0"/>
                              </a:rPr>
                              <m:t>2</m:t>
                            </m:r>
                          </m:sup>
                        </m:sSup>
                      </m:e>
                    </m:rad>
                  </m:oMath>
                </a14:m>
                <a:endParaRPr lang="en-US" altLang="en-US" sz="2800" dirty="0">
                  <a:solidFill>
                    <a:srgbClr val="0070C0"/>
                  </a:solidFill>
                </a:endParaRPr>
              </a:p>
              <a:p>
                <a:pPr algn="just" defTabSz="914400">
                  <a:lnSpc>
                    <a:spcPct val="150000"/>
                  </a:lnSpc>
                </a:pPr>
                <a:r>
                  <a:rPr lang="en-US" altLang="en-US" sz="2800" dirty="0">
                    <a:solidFill>
                      <a:srgbClr val="0070C0"/>
                    </a:solidFill>
                  </a:rPr>
                  <a:t>                                       </a:t>
                </a:r>
                <a:r>
                  <a:rPr lang="en-US" altLang="en-US" dirty="0">
                    <a:solidFill>
                      <a:srgbClr val="0070C0"/>
                    </a:solidFill>
                  </a:rPr>
                  <a:t>NA =</a:t>
                </a:r>
                <a14:m>
                  <m:oMath xmlns:m="http://schemas.openxmlformats.org/officeDocument/2006/math">
                    <m:rad>
                      <m:radPr>
                        <m:degHide m:val="on"/>
                        <m:ctrlPr>
                          <a:rPr lang="en-US" altLang="en-US" i="1">
                            <a:solidFill>
                              <a:srgbClr val="0070C0"/>
                            </a:solidFill>
                            <a:latin typeface="Cambria Math" panose="02040503050406030204" pitchFamily="18" charset="0"/>
                          </a:rPr>
                        </m:ctrlPr>
                      </m:radPr>
                      <m:deg/>
                      <m:e>
                        <m:sSup>
                          <m:sSupPr>
                            <m:ctrlPr>
                              <a:rPr lang="en-US" altLang="en-US" i="1">
                                <a:solidFill>
                                  <a:srgbClr val="0070C0"/>
                                </a:solidFill>
                                <a:latin typeface="Cambria Math" panose="02040503050406030204" pitchFamily="18" charset="0"/>
                              </a:rPr>
                            </m:ctrlPr>
                          </m:sSupPr>
                          <m:e>
                            <m:sSub>
                              <m:sSubPr>
                                <m:ctrlPr>
                                  <a:rPr lang="en-US" altLang="en-US" i="1">
                                    <a:solidFill>
                                      <a:srgbClr val="0070C0"/>
                                    </a:solidFill>
                                    <a:latin typeface="Cambria Math" panose="02040503050406030204" pitchFamily="18" charset="0"/>
                                  </a:rPr>
                                </m:ctrlPr>
                              </m:sSubPr>
                              <m:e>
                                <m:r>
                                  <a:rPr lang="en-IN" altLang="en-US" i="1">
                                    <a:solidFill>
                                      <a:srgbClr val="0070C0"/>
                                    </a:solidFill>
                                    <a:latin typeface="Cambria Math" panose="02040503050406030204" pitchFamily="18" charset="0"/>
                                  </a:rPr>
                                  <m:t>𝑛</m:t>
                                </m:r>
                              </m:e>
                              <m:sub>
                                <m:r>
                                  <a:rPr lang="en-IN" altLang="en-US" i="1">
                                    <a:solidFill>
                                      <a:srgbClr val="0070C0"/>
                                    </a:solidFill>
                                    <a:latin typeface="Cambria Math" panose="02040503050406030204" pitchFamily="18" charset="0"/>
                                  </a:rPr>
                                  <m:t>1</m:t>
                                </m:r>
                              </m:sub>
                            </m:sSub>
                          </m:e>
                          <m:sup>
                            <m:r>
                              <a:rPr lang="en-IN" altLang="en-US" i="1">
                                <a:solidFill>
                                  <a:srgbClr val="0070C0"/>
                                </a:solidFill>
                                <a:latin typeface="Cambria Math" panose="02040503050406030204" pitchFamily="18" charset="0"/>
                              </a:rPr>
                              <m:t>2</m:t>
                            </m:r>
                          </m:sup>
                        </m:sSup>
                        <m:r>
                          <a:rPr lang="en-IN" altLang="en-US" i="1">
                            <a:solidFill>
                              <a:srgbClr val="0070C0"/>
                            </a:solidFill>
                            <a:latin typeface="Cambria Math" panose="02040503050406030204" pitchFamily="18" charset="0"/>
                          </a:rPr>
                          <m:t>−</m:t>
                        </m:r>
                        <m:sSup>
                          <m:sSupPr>
                            <m:ctrlPr>
                              <a:rPr lang="en-IN" altLang="en-US" i="1">
                                <a:solidFill>
                                  <a:srgbClr val="0070C0"/>
                                </a:solidFill>
                                <a:latin typeface="Cambria Math" panose="02040503050406030204" pitchFamily="18" charset="0"/>
                              </a:rPr>
                            </m:ctrlPr>
                          </m:sSupPr>
                          <m:e>
                            <m:sSub>
                              <m:sSubPr>
                                <m:ctrlPr>
                                  <a:rPr lang="en-IN" altLang="en-US" i="1">
                                    <a:solidFill>
                                      <a:srgbClr val="0070C0"/>
                                    </a:solidFill>
                                    <a:latin typeface="Cambria Math" panose="02040503050406030204" pitchFamily="18" charset="0"/>
                                  </a:rPr>
                                </m:ctrlPr>
                              </m:sSubPr>
                              <m:e>
                                <m:r>
                                  <a:rPr lang="en-IN" altLang="en-US" i="1">
                                    <a:solidFill>
                                      <a:srgbClr val="0070C0"/>
                                    </a:solidFill>
                                    <a:latin typeface="Cambria Math" panose="02040503050406030204" pitchFamily="18" charset="0"/>
                                  </a:rPr>
                                  <m:t>𝑛</m:t>
                                </m:r>
                              </m:e>
                              <m:sub>
                                <m:r>
                                  <a:rPr lang="en-IN" altLang="en-US" i="1">
                                    <a:solidFill>
                                      <a:srgbClr val="0070C0"/>
                                    </a:solidFill>
                                    <a:latin typeface="Cambria Math" panose="02040503050406030204" pitchFamily="18" charset="0"/>
                                  </a:rPr>
                                  <m:t>2</m:t>
                                </m:r>
                              </m:sub>
                            </m:sSub>
                          </m:e>
                          <m:sup>
                            <m:r>
                              <a:rPr lang="en-IN" altLang="en-US" i="1">
                                <a:solidFill>
                                  <a:srgbClr val="0070C0"/>
                                </a:solidFill>
                                <a:latin typeface="Cambria Math" panose="02040503050406030204" pitchFamily="18" charset="0"/>
                              </a:rPr>
                              <m:t>2</m:t>
                            </m:r>
                          </m:sup>
                        </m:sSup>
                      </m:e>
                    </m:rad>
                  </m:oMath>
                </a14:m>
                <a:endParaRPr lang="en-US" dirty="0">
                  <a:solidFill>
                    <a:srgbClr val="0070C0"/>
                  </a:solidFill>
                  <a:latin typeface="Times New Roman" panose="02020603050405020304" pitchFamily="18" charset="0"/>
                  <a:ea typeface="Times New Roman" panose="02020603050405020304" pitchFamily="18" charset="0"/>
                </a:endParaRPr>
              </a:p>
              <a:p>
                <a:pPr algn="just" defTabSz="914400">
                  <a:lnSpc>
                    <a:spcPct val="150000"/>
                  </a:lnSpc>
                </a:pPr>
                <a:r>
                  <a:rPr lang="en-US" dirty="0">
                    <a:solidFill>
                      <a:srgbClr val="0070C0"/>
                    </a:solidFill>
                    <a:latin typeface="Times New Roman" panose="02020603050405020304" pitchFamily="18" charset="0"/>
                    <a:ea typeface="Times New Roman" panose="02020603050405020304" pitchFamily="18" charset="0"/>
                  </a:rPr>
                  <a:t>condition for propagation is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sin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baseline="-25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&lt; </a:t>
                </a:r>
                <a:r>
                  <a:rPr lang="en-US" dirty="0">
                    <a:solidFill>
                      <a:srgbClr val="0070C0"/>
                    </a:solidFill>
                    <a:latin typeface="Times New Roman" panose="02020603050405020304" pitchFamily="18" charset="0"/>
                    <a:ea typeface="Times New Roman" panose="02020603050405020304" pitchFamily="18" charset="0"/>
                  </a:rPr>
                  <a:t>sin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baseline="-25000" dirty="0">
                    <a:solidFill>
                      <a:srgbClr val="0070C0"/>
                    </a:solidFill>
                    <a:latin typeface="Times New Roman" panose="02020603050405020304" pitchFamily="18" charset="0"/>
                    <a:ea typeface="Times New Roman" panose="02020603050405020304" pitchFamily="18" charset="0"/>
                  </a:rPr>
                  <a:t>0  </a:t>
                </a:r>
                <a:endParaRPr lang="en-IN"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928049" y="1274917"/>
                <a:ext cx="7601802" cy="5328510"/>
              </a:xfrm>
              <a:prstGeom prst="rect">
                <a:avLst/>
              </a:prstGeom>
              <a:blipFill>
                <a:blip r:embed="rId2"/>
                <a:stretch>
                  <a:fillRect l="-642"/>
                </a:stretch>
              </a:blipFill>
            </p:spPr>
            <p:txBody>
              <a:bodyPr/>
              <a:lstStyle/>
              <a:p>
                <a:r>
                  <a:rPr lang="en-IN">
                    <a:noFill/>
                  </a:rPr>
                  <a:t> </a:t>
                </a:r>
              </a:p>
            </p:txBody>
          </p:sp>
        </mc:Fallback>
      </mc:AlternateContent>
      <p:pic>
        <p:nvPicPr>
          <p:cNvPr id="3" name="Picture 2"/>
          <p:cNvPicPr>
            <a:picLocks noChangeAspect="1"/>
          </p:cNvPicPr>
          <p:nvPr/>
        </p:nvPicPr>
        <p:blipFill>
          <a:blip r:embed="rId3"/>
          <a:stretch>
            <a:fillRect/>
          </a:stretch>
        </p:blipFill>
        <p:spPr>
          <a:xfrm>
            <a:off x="3203331" y="3174922"/>
            <a:ext cx="1082065" cy="679759"/>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2009634" y="516792"/>
                <a:ext cx="5783868" cy="632417"/>
              </a:xfrm>
              <a:prstGeom prst="rect">
                <a:avLst/>
              </a:prstGeom>
            </p:spPr>
            <p:txBody>
              <a:bodyPr wrap="square">
                <a:spAutoFit/>
              </a:bodyPr>
              <a:lstStyle/>
              <a:p>
                <a:r>
                  <a:rPr lang="en-US" alt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Rewriting equation (1) we have   Sin </a:t>
                </a:r>
                <a14:m>
                  <m:oMath xmlns:m="http://schemas.openxmlformats.org/officeDocument/2006/math">
                    <m:sSub>
                      <m:sSubPr>
                        <m:ctrlPr>
                          <a:rPr lang="en-US" altLang="en-US" sz="2000" i="1">
                            <a:solidFill>
                              <a:srgbClr val="0070C0"/>
                            </a:solidFill>
                            <a:latin typeface="Cambria Math" panose="02040503050406030204" pitchFamily="18" charset="0"/>
                            <a:cs typeface="Times New Roman" panose="02020603050405020304" pitchFamily="18" charset="0"/>
                          </a:rPr>
                        </m:ctrlPr>
                      </m:sSubPr>
                      <m:e>
                        <m:r>
                          <m:rPr>
                            <m:sty m:val="p"/>
                          </m:rPr>
                          <a:rPr lang="el-GR" altLang="en-US" sz="2000" i="1">
                            <a:solidFill>
                              <a:srgbClr val="0070C0"/>
                            </a:solidFill>
                            <a:latin typeface="Cambria Math" panose="02040503050406030204" pitchFamily="18" charset="0"/>
                            <a:cs typeface="Times New Roman" panose="02020603050405020304" pitchFamily="18" charset="0"/>
                          </a:rPr>
                          <m:t>θ</m:t>
                        </m:r>
                      </m:e>
                      <m:sub>
                        <m:r>
                          <a:rPr lang="en-IN" altLang="en-US" sz="2000" i="1">
                            <a:solidFill>
                              <a:srgbClr val="0070C0"/>
                            </a:solidFill>
                            <a:latin typeface="Cambria Math" panose="02040503050406030204" pitchFamily="18" charset="0"/>
                            <a:cs typeface="Times New Roman" panose="02020603050405020304" pitchFamily="18" charset="0"/>
                          </a:rPr>
                          <m:t>0</m:t>
                        </m:r>
                      </m:sub>
                    </m:sSub>
                  </m:oMath>
                </a14:m>
                <a:r>
                  <a:rPr lang="en-US" altLang="en-US" sz="3200" dirty="0">
                    <a:solidFill>
                      <a:srgbClr val="0070C0"/>
                    </a:solidFill>
                  </a:rPr>
                  <a:t> </a:t>
                </a:r>
                <a:r>
                  <a:rPr lang="en-US" altLang="en-US" sz="2000" dirty="0">
                    <a:solidFill>
                      <a:srgbClr val="0070C0"/>
                    </a:solidFill>
                  </a:rPr>
                  <a:t>=  </a:t>
                </a:r>
                <a14:m>
                  <m:oMath xmlns:m="http://schemas.openxmlformats.org/officeDocument/2006/math">
                    <m:f>
                      <m:fPr>
                        <m:ctrlPr>
                          <a:rPr lang="en-US" altLang="en-US" sz="2400" i="1">
                            <a:solidFill>
                              <a:srgbClr val="0070C0"/>
                            </a:solidFill>
                            <a:latin typeface="Cambria Math" panose="02040503050406030204" pitchFamily="18" charset="0"/>
                          </a:rPr>
                        </m:ctrlPr>
                      </m:fPr>
                      <m:num>
                        <m:sSub>
                          <m:sSubPr>
                            <m:ctrlPr>
                              <a:rPr lang="en-US" altLang="en-US" sz="2400" i="1">
                                <a:solidFill>
                                  <a:srgbClr val="0070C0"/>
                                </a:solidFill>
                                <a:latin typeface="Cambria Math" panose="02040503050406030204" pitchFamily="18" charset="0"/>
                              </a:rPr>
                            </m:ctrlPr>
                          </m:sSubPr>
                          <m:e>
                            <m:r>
                              <a:rPr lang="en-IN" altLang="en-US" sz="2400" i="1">
                                <a:solidFill>
                                  <a:srgbClr val="0070C0"/>
                                </a:solidFill>
                                <a:latin typeface="Cambria Math" panose="02040503050406030204" pitchFamily="18" charset="0"/>
                              </a:rPr>
                              <m:t>𝑛</m:t>
                            </m:r>
                          </m:e>
                          <m:sub>
                            <m:r>
                              <a:rPr lang="en-IN" altLang="en-US" sz="2400" i="1">
                                <a:solidFill>
                                  <a:srgbClr val="0070C0"/>
                                </a:solidFill>
                                <a:latin typeface="Cambria Math" panose="02040503050406030204" pitchFamily="18" charset="0"/>
                              </a:rPr>
                              <m:t>1</m:t>
                            </m:r>
                          </m:sub>
                        </m:sSub>
                      </m:num>
                      <m:den>
                        <m:sSub>
                          <m:sSubPr>
                            <m:ctrlPr>
                              <a:rPr lang="en-US" altLang="en-US" sz="2400" i="1">
                                <a:solidFill>
                                  <a:srgbClr val="0070C0"/>
                                </a:solidFill>
                                <a:latin typeface="Cambria Math" panose="02040503050406030204" pitchFamily="18" charset="0"/>
                              </a:rPr>
                            </m:ctrlPr>
                          </m:sSubPr>
                          <m:e>
                            <m:r>
                              <a:rPr lang="en-IN" altLang="en-US" sz="2400" i="1">
                                <a:solidFill>
                                  <a:srgbClr val="0070C0"/>
                                </a:solidFill>
                                <a:latin typeface="Cambria Math" panose="02040503050406030204" pitchFamily="18" charset="0"/>
                              </a:rPr>
                              <m:t>𝑛</m:t>
                            </m:r>
                          </m:e>
                          <m:sub>
                            <m:r>
                              <a:rPr lang="en-IN" altLang="en-US" sz="2400" i="1">
                                <a:solidFill>
                                  <a:srgbClr val="0070C0"/>
                                </a:solidFill>
                                <a:latin typeface="Cambria Math" panose="02040503050406030204" pitchFamily="18" charset="0"/>
                              </a:rPr>
                              <m:t>0</m:t>
                            </m:r>
                          </m:sub>
                        </m:sSub>
                      </m:den>
                    </m:f>
                  </m:oMath>
                </a14:m>
                <a:r>
                  <a:rPr lang="en-US" altLang="en-US" sz="2000" dirty="0">
                    <a:solidFill>
                      <a:srgbClr val="0070C0"/>
                    </a:solidFill>
                  </a:rPr>
                  <a:t>  </a:t>
                </a:r>
                <a:r>
                  <a:rPr lang="en-US" alt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Sin </a:t>
                </a:r>
                <a14:m>
                  <m:oMath xmlns:m="http://schemas.openxmlformats.org/officeDocument/2006/math">
                    <m:sSub>
                      <m:sSubPr>
                        <m:ctrlPr>
                          <a:rPr lang="en-US" altLang="en-US" sz="2000" i="1">
                            <a:solidFill>
                              <a:srgbClr val="0070C0"/>
                            </a:solidFill>
                            <a:latin typeface="Cambria Math" panose="02040503050406030204" pitchFamily="18" charset="0"/>
                            <a:cs typeface="Times New Roman" panose="02020603050405020304" pitchFamily="18" charset="0"/>
                          </a:rPr>
                        </m:ctrlPr>
                      </m:sSubPr>
                      <m:e>
                        <m:r>
                          <m:rPr>
                            <m:sty m:val="p"/>
                          </m:rPr>
                          <a:rPr lang="el-GR" altLang="en-US" sz="2000" i="1">
                            <a:solidFill>
                              <a:srgbClr val="0070C0"/>
                            </a:solidFill>
                            <a:latin typeface="Cambria Math" panose="02040503050406030204" pitchFamily="18" charset="0"/>
                            <a:cs typeface="Times New Roman" panose="02020603050405020304" pitchFamily="18" charset="0"/>
                          </a:rPr>
                          <m:t>θ</m:t>
                        </m:r>
                      </m:e>
                      <m:sub>
                        <m:r>
                          <a:rPr lang="en-IN" altLang="en-US" sz="2000" i="1">
                            <a:solidFill>
                              <a:srgbClr val="0070C0"/>
                            </a:solidFill>
                            <a:latin typeface="Cambria Math" panose="02040503050406030204" pitchFamily="18" charset="0"/>
                            <a:cs typeface="Times New Roman" panose="02020603050405020304" pitchFamily="18" charset="0"/>
                          </a:rPr>
                          <m:t>1</m:t>
                        </m:r>
                      </m:sub>
                    </m:sSub>
                  </m:oMath>
                </a14:m>
                <a:endParaRPr lang="en-IN" sz="2000" dirty="0">
                  <a:solidFill>
                    <a:srgbClr val="0070C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009634" y="516792"/>
                <a:ext cx="5783868" cy="632417"/>
              </a:xfrm>
              <a:prstGeom prst="rect">
                <a:avLst/>
              </a:prstGeom>
              <a:blipFill>
                <a:blip r:embed="rId4"/>
                <a:stretch>
                  <a:fillRect l="-1160"/>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3096423" y="4341545"/>
            <a:ext cx="1082065" cy="679759"/>
          </a:xfrm>
          <a:prstGeom prst="rect">
            <a:avLst/>
          </a:prstGeom>
        </p:spPr>
      </p:pic>
    </p:spTree>
    <p:extLst>
      <p:ext uri="{BB962C8B-B14F-4D97-AF65-F5344CB8AC3E}">
        <p14:creationId xmlns:p14="http://schemas.microsoft.com/office/powerpoint/2010/main" val="3700891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altLang="en-US" i="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a:p>
                <a:r>
                  <a:rPr lang="en-US" sz="2400" i="1" dirty="0"/>
                  <a:t>critical angle</a:t>
                </a:r>
                <a:r>
                  <a:rPr lang="en-US" sz="2400" dirty="0"/>
                  <a:t>          </a:t>
                </a:r>
                <a:r>
                  <a:rPr lang="en-US" altLang="en-US" i="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sin C = </a:t>
                </a:r>
              </a:p>
              <a:p>
                <a:r>
                  <a:rPr lang="en-IN" sz="2400" dirty="0"/>
                  <a:t>Conditions for TIR</a:t>
                </a:r>
              </a:p>
              <a:p>
                <a:r>
                  <a:rPr lang="en-US" sz="2400" b="1" i="1" dirty="0">
                    <a:latin typeface="Times New Roman" panose="02020603050405020304" pitchFamily="18" charset="0"/>
                    <a:ea typeface="Times New Roman" panose="02020603050405020304" pitchFamily="18" charset="0"/>
                  </a:rPr>
                  <a:t>acceptance angle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aseline="-25000" dirty="0">
                    <a:latin typeface="Times New Roman" panose="02020603050405020304" pitchFamily="18" charset="0"/>
                    <a:ea typeface="Times New Roman" panose="02020603050405020304" pitchFamily="18" charset="0"/>
                  </a:rPr>
                  <a:t>0    </a:t>
                </a:r>
              </a:p>
              <a:p>
                <a:r>
                  <a:rPr lang="en-US" sz="2400" b="1" i="1" dirty="0">
                    <a:latin typeface="Times New Roman" panose="02020603050405020304" pitchFamily="18" charset="0"/>
                    <a:ea typeface="Times New Roman" panose="02020603050405020304" pitchFamily="18" charset="0"/>
                  </a:rPr>
                  <a:t>Acceptance cone</a:t>
                </a:r>
              </a:p>
              <a:p>
                <a:r>
                  <a:rPr lang="en-US" sz="2400" b="1" i="1" dirty="0">
                    <a:latin typeface="Times New Roman" panose="02020603050405020304" pitchFamily="18" charset="0"/>
                    <a:ea typeface="Times New Roman" panose="02020603050405020304" pitchFamily="18" charset="0"/>
                  </a:rPr>
                  <a:t>numerical aperture  N A = </a:t>
                </a:r>
                <a:r>
                  <a:rPr lang="en-US" sz="2400" dirty="0">
                    <a:latin typeface="Times New Roman" panose="02020603050405020304" pitchFamily="18" charset="0"/>
                    <a:ea typeface="Times New Roman" panose="02020603050405020304" pitchFamily="18" charset="0"/>
                  </a:rPr>
                  <a:t>sin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aseline="-25000" dirty="0">
                    <a:latin typeface="Times New Roman" panose="02020603050405020304" pitchFamily="18" charset="0"/>
                    <a:ea typeface="Times New Roman" panose="02020603050405020304" pitchFamily="18" charset="0"/>
                  </a:rPr>
                  <a:t>0                        </a:t>
                </a:r>
                <a:r>
                  <a:rPr lang="en-IN" sz="2400" dirty="0"/>
                  <a:t>N A = </a:t>
                </a:r>
              </a:p>
              <a:p>
                <a:r>
                  <a:rPr lang="en-US" altLang="en-US" sz="2400" dirty="0"/>
                  <a:t>NA =</a:t>
                </a:r>
                <a14:m>
                  <m:oMath xmlns:m="http://schemas.openxmlformats.org/officeDocument/2006/math">
                    <m:rad>
                      <m:radPr>
                        <m:degHide m:val="on"/>
                        <m:ctrlPr>
                          <a:rPr lang="en-US" altLang="en-US" sz="2400" i="1">
                            <a:latin typeface="Cambria Math" panose="02040503050406030204" pitchFamily="18" charset="0"/>
                          </a:rPr>
                        </m:ctrlPr>
                      </m:radPr>
                      <m:deg/>
                      <m:e>
                        <m:sSup>
                          <m:sSupPr>
                            <m:ctrlPr>
                              <a:rPr lang="en-US" altLang="en-US" sz="2400" i="1">
                                <a:latin typeface="Cambria Math" panose="02040503050406030204" pitchFamily="18" charset="0"/>
                              </a:rPr>
                            </m:ctrlPr>
                          </m:sSupPr>
                          <m:e>
                            <m:sSub>
                              <m:sSubPr>
                                <m:ctrlPr>
                                  <a:rPr lang="en-US" altLang="en-US" sz="2400" i="1">
                                    <a:latin typeface="Cambria Math" panose="02040503050406030204" pitchFamily="18" charset="0"/>
                                  </a:rPr>
                                </m:ctrlPr>
                              </m:sSubPr>
                              <m:e>
                                <m:r>
                                  <a:rPr lang="en-IN" altLang="en-US" sz="2400" i="1">
                                    <a:latin typeface="Cambria Math" panose="02040503050406030204" pitchFamily="18" charset="0"/>
                                  </a:rPr>
                                  <m:t>𝑛</m:t>
                                </m:r>
                              </m:e>
                              <m:sub>
                                <m:r>
                                  <a:rPr lang="en-IN" altLang="en-US" sz="2400" i="1">
                                    <a:latin typeface="Cambria Math" panose="02040503050406030204" pitchFamily="18" charset="0"/>
                                  </a:rPr>
                                  <m:t>1</m:t>
                                </m:r>
                              </m:sub>
                            </m:sSub>
                          </m:e>
                          <m:sup>
                            <m:r>
                              <a:rPr lang="en-IN" altLang="en-US" sz="2400" i="1">
                                <a:latin typeface="Cambria Math" panose="02040503050406030204" pitchFamily="18" charset="0"/>
                              </a:rPr>
                              <m:t>2</m:t>
                            </m:r>
                          </m:sup>
                        </m:sSup>
                        <m:r>
                          <a:rPr lang="en-IN" altLang="en-US" sz="2400" i="1">
                            <a:latin typeface="Cambria Math" panose="02040503050406030204" pitchFamily="18" charset="0"/>
                          </a:rPr>
                          <m:t>−</m:t>
                        </m:r>
                        <m:sSup>
                          <m:sSupPr>
                            <m:ctrlPr>
                              <a:rPr lang="en-IN" altLang="en-US" sz="2400" i="1">
                                <a:latin typeface="Cambria Math" panose="02040503050406030204" pitchFamily="18" charset="0"/>
                              </a:rPr>
                            </m:ctrlPr>
                          </m:sSupPr>
                          <m:e>
                            <m:sSub>
                              <m:sSubPr>
                                <m:ctrlPr>
                                  <a:rPr lang="en-IN" altLang="en-US" sz="2400" i="1">
                                    <a:latin typeface="Cambria Math" panose="02040503050406030204" pitchFamily="18" charset="0"/>
                                  </a:rPr>
                                </m:ctrlPr>
                              </m:sSubPr>
                              <m:e>
                                <m:r>
                                  <a:rPr lang="en-IN" altLang="en-US" sz="2400" i="1">
                                    <a:latin typeface="Cambria Math" panose="02040503050406030204" pitchFamily="18" charset="0"/>
                                  </a:rPr>
                                  <m:t>𝑛</m:t>
                                </m:r>
                              </m:e>
                              <m:sub>
                                <m:r>
                                  <a:rPr lang="en-IN" altLang="en-US" sz="2400" i="1">
                                    <a:latin typeface="Cambria Math" panose="02040503050406030204" pitchFamily="18" charset="0"/>
                                  </a:rPr>
                                  <m:t>2</m:t>
                                </m:r>
                              </m:sub>
                            </m:sSub>
                          </m:e>
                          <m:sup>
                            <m:r>
                              <a:rPr lang="en-IN" altLang="en-US" sz="2400" i="1">
                                <a:latin typeface="Cambria Math" panose="02040503050406030204" pitchFamily="18" charset="0"/>
                              </a:rPr>
                              <m:t>2</m:t>
                            </m:r>
                          </m:sup>
                        </m:sSup>
                      </m:e>
                    </m:rad>
                  </m:oMath>
                </a14:m>
                <a:endParaRPr lang="en-US" sz="2400" baseline="-250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condition for propagation is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sin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aseline="-250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&lt; </a:t>
                </a:r>
                <a:r>
                  <a:rPr lang="en-US" sz="2400" dirty="0">
                    <a:latin typeface="Times New Roman" panose="02020603050405020304" pitchFamily="18" charset="0"/>
                    <a:ea typeface="Times New Roman" panose="02020603050405020304" pitchFamily="18" charset="0"/>
                  </a:rPr>
                  <a:t>sin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aseline="-25000" dirty="0">
                    <a:latin typeface="Times New Roman" panose="02020603050405020304" pitchFamily="18" charset="0"/>
                    <a:ea typeface="Times New Roman" panose="02020603050405020304" pitchFamily="18" charset="0"/>
                  </a:rPr>
                  <a:t>0  </a:t>
                </a:r>
                <a:endParaRPr lang="en-IN" sz="2400" dirty="0"/>
              </a:p>
              <a:p>
                <a:endParaRPr lang="en-US" sz="2400" baseline="-25000" dirty="0">
                  <a:latin typeface="Times New Roman" panose="02020603050405020304" pitchFamily="18" charset="0"/>
                  <a:ea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7108864" y="4095883"/>
            <a:ext cx="1192403" cy="749074"/>
          </a:xfrm>
          <a:prstGeom prst="rect">
            <a:avLst/>
          </a:prstGeom>
        </p:spPr>
      </p:pic>
    </p:spTree>
    <p:extLst>
      <p:ext uri="{BB962C8B-B14F-4D97-AF65-F5344CB8AC3E}">
        <p14:creationId xmlns:p14="http://schemas.microsoft.com/office/powerpoint/2010/main" val="116117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5218" y="859809"/>
            <a:ext cx="7902054" cy="5609230"/>
          </a:xfrm>
        </p:spPr>
        <p:txBody>
          <a:bodyPr>
            <a:normAutofit fontScale="47500" lnSpcReduction="20000"/>
          </a:bodyPr>
          <a:lstStyle/>
          <a:p>
            <a:endParaRPr lang="en-IN" dirty="0"/>
          </a:p>
          <a:p>
            <a:pPr algn="just">
              <a:lnSpc>
                <a:spcPct val="120000"/>
              </a:lnSpc>
            </a:pPr>
            <a:r>
              <a:rPr lang="en-IN" sz="3700" dirty="0"/>
              <a:t> </a:t>
            </a:r>
            <a:r>
              <a:rPr lang="en-IN" sz="4200" dirty="0"/>
              <a:t>Module 3 ( Part II)</a:t>
            </a:r>
          </a:p>
          <a:p>
            <a:pPr algn="just">
              <a:lnSpc>
                <a:spcPct val="120000"/>
              </a:lnSpc>
            </a:pPr>
            <a:r>
              <a:rPr lang="en-IN" sz="4200" b="1" dirty="0"/>
              <a:t>Optical </a:t>
            </a:r>
            <a:r>
              <a:rPr lang="en-IN" sz="4200" b="1" dirty="0" err="1"/>
              <a:t>fibers</a:t>
            </a:r>
            <a:r>
              <a:rPr lang="en-IN" sz="4200" b="1" dirty="0"/>
              <a:t>: </a:t>
            </a:r>
          </a:p>
          <a:p>
            <a:pPr algn="just">
              <a:lnSpc>
                <a:spcPct val="220000"/>
              </a:lnSpc>
            </a:pPr>
            <a:r>
              <a:rPr lang="en-US" sz="4400" dirty="0"/>
              <a:t>Propagation mechanism, angle of acceptance, Numerical aperture, Modes of propagation, Types of optical fibers, Attenuation, and Mention of expression for attenuation coefficient. Discussion of a block diagram of point-to-point communication, Optical fiber sensors- Intensity-based displacement sensor and Temperature sensor based on phase modulation, Merits, and demerits, Numerical problems. </a:t>
            </a:r>
            <a:endParaRPr lang="en-IN" sz="4200" dirty="0"/>
          </a:p>
        </p:txBody>
      </p:sp>
    </p:spTree>
    <p:extLst>
      <p:ext uri="{BB962C8B-B14F-4D97-AF65-F5344CB8AC3E}">
        <p14:creationId xmlns:p14="http://schemas.microsoft.com/office/powerpoint/2010/main" val="65969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19250" y="2724944"/>
            <a:ext cx="5905500" cy="2552700"/>
          </a:xfrm>
          <a:prstGeom prst="rect">
            <a:avLst/>
          </a:prstGeom>
        </p:spPr>
      </p:pic>
    </p:spTree>
    <p:extLst>
      <p:ext uri="{BB962C8B-B14F-4D97-AF65-F5344CB8AC3E}">
        <p14:creationId xmlns:p14="http://schemas.microsoft.com/office/powerpoint/2010/main" val="42560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5057" y="526555"/>
            <a:ext cx="4572000" cy="400110"/>
          </a:xfrm>
          <a:prstGeom prst="rect">
            <a:avLst/>
          </a:prstGeom>
        </p:spPr>
        <p:txBody>
          <a:bodyPr>
            <a:spAutoFit/>
          </a:bodyPr>
          <a:lstStyle/>
          <a:p>
            <a:r>
              <a:rPr lang="en-US" sz="2000" dirty="0">
                <a:latin typeface="Times New Roman" panose="02020603050405020304" pitchFamily="18" charset="0"/>
                <a:ea typeface="Times New Roman" panose="02020603050405020304" pitchFamily="18" charset="0"/>
              </a:rPr>
              <a:t>	</a:t>
            </a:r>
            <a:endParaRPr lang="en-IN" sz="2000" dirty="0"/>
          </a:p>
        </p:txBody>
      </p:sp>
      <mc:AlternateContent xmlns:mc="http://schemas.openxmlformats.org/markup-compatibility/2006" xmlns:a14="http://schemas.microsoft.com/office/drawing/2010/main">
        <mc:Choice Requires="a14">
          <p:sp>
            <p:nvSpPr>
              <p:cNvPr id="3" name="Rectangle 2"/>
              <p:cNvSpPr>
                <a:spLocks noChangeArrowheads="1"/>
              </p:cNvSpPr>
              <p:nvPr/>
            </p:nvSpPr>
            <p:spPr bwMode="auto">
              <a:xfrm>
                <a:off x="491319" y="1548811"/>
                <a:ext cx="8352429" cy="210493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6286500"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Fractional index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050" b="0" i="0" u="none" strike="noStrike" cap="none" normalizeH="0" baseline="0" dirty="0">
                  <a:ln>
                    <a:noFill/>
                  </a:ln>
                  <a:solidFill>
                    <a:schemeClr val="tx1"/>
                  </a:solidFill>
                  <a:effectLst/>
                  <a:sym typeface="Symbol" panose="05050102010706020507" pitchFamily="18" charset="2"/>
                </a:endParaRPr>
              </a:p>
              <a:p>
                <a:pPr marL="0" marR="0" lvl="0" indent="0" defTabSz="914400" rtl="0" eaLnBrk="0" fontAlgn="base" latinLnBrk="0" hangingPunct="0">
                  <a:lnSpc>
                    <a:spcPct val="200000"/>
                  </a:lnSpc>
                  <a:spcBef>
                    <a:spcPct val="0"/>
                  </a:spcBef>
                  <a:spcAft>
                    <a:spcPct val="0"/>
                  </a:spcAft>
                  <a:buClrTx/>
                  <a:buSzTx/>
                  <a:buFontTx/>
                  <a:buNone/>
                  <a:tabLst>
                    <a:tab pos="6286500" algn="l"/>
                  </a:tabLst>
                </a:pPr>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The ratio of the difference between the refractive indices of core and cladding to</a:t>
                </a:r>
                <a:r>
                  <a:rPr kumimoji="0" lang="en-US" altLang="en-US"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the refractive index of core of an optical fiber is called </a:t>
                </a:r>
                <a:r>
                  <a:rPr kumimoji="0" lang="en-US" altLang="en-US"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fractional index</a:t>
                </a:r>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endParaRPr kumimoji="0" lang="en-US" altLang="en-US" sz="1050" i="0" u="none" strike="noStrike" cap="none" normalizeH="0" baseline="0" dirty="0">
                  <a:ln>
                    <a:noFill/>
                  </a:ln>
                  <a:solidFill>
                    <a:schemeClr val="tx1"/>
                  </a:solidFill>
                  <a:effectLst/>
                  <a:sym typeface="Symbol" panose="05050102010706020507" pitchFamily="18" charset="2"/>
                </a:endParaRPr>
              </a:p>
              <a:p>
                <a:pPr lvl="0" defTabSz="914400"/>
                <a:r>
                  <a:rPr kumimoji="0" lang="en-US" altLang="en-US" sz="28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US" altLang="en-US" sz="28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kumimoji="0" lang="en-US" altLang="en-US" sz="280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fPr>
                      <m:num>
                        <m:sSub>
                          <m:sSubPr>
                            <m:ctrlPr>
                              <a:rPr kumimoji="0" lang="en-US" altLang="en-US" sz="280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𝑛</m:t>
                            </m:r>
                          </m:e>
                          <m:sub>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1</m:t>
                            </m:r>
                          </m:sub>
                        </m:sSub>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sSub>
                          <m:sSubPr>
                            <m:ctrlP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𝑛</m:t>
                            </m:r>
                          </m:e>
                          <m:sub>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2</m:t>
                            </m:r>
                          </m:sub>
                        </m:sSub>
                      </m:num>
                      <m:den>
                        <m:sSub>
                          <m:sSubPr>
                            <m:ctrlPr>
                              <a:rPr kumimoji="0" lang="en-US" altLang="en-US" sz="280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𝑛</m:t>
                            </m:r>
                          </m:e>
                          <m:sub>
                            <m:r>
                              <a:rPr kumimoji="0" lang="en-IN"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1</m:t>
                            </m:r>
                          </m:sub>
                        </m:sSub>
                      </m:den>
                    </m:f>
                  </m:oMath>
                </a14:m>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l-GR"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Δ</a:t>
                </a:r>
                <a:r>
                  <a:rPr kumimoji="0" lang="en-IN"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l-GR" altLang="en-US"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sym typeface="Symbol" panose="05050102010706020507" pitchFamily="18" charset="2"/>
                          </a:rPr>
                        </m:ctrlPr>
                      </m:sSubPr>
                      <m:e>
                        <m:r>
                          <a:rPr kumimoji="0" lang="en-IN" altLang="en-US"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sym typeface="Symbol" panose="05050102010706020507" pitchFamily="18" charset="2"/>
                          </a:rPr>
                          <m:t>𝑛</m:t>
                        </m:r>
                      </m:e>
                      <m:sub>
                        <m:r>
                          <a:rPr kumimoji="0" lang="en-IN" altLang="en-US"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sym typeface="Symbol" panose="05050102010706020507" pitchFamily="18" charset="2"/>
                          </a:rPr>
                          <m:t>1 </m:t>
                        </m:r>
                      </m:sub>
                    </m:sSub>
                  </m:oMath>
                </a14:m>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i="1">
                            <a:latin typeface="Cambria Math" panose="02040503050406030204" pitchFamily="18" charset="0"/>
                            <a:cs typeface="Times New Roman" panose="02020603050405020304" pitchFamily="18" charset="0"/>
                          </a:rPr>
                        </m:ctrlPr>
                      </m:sSubPr>
                      <m:e>
                        <m:r>
                          <a:rPr lang="en-IN" altLang="en-US" i="1">
                            <a:latin typeface="Cambria Math" panose="02040503050406030204" pitchFamily="18" charset="0"/>
                            <a:cs typeface="Times New Roman" panose="02020603050405020304" pitchFamily="18" charset="0"/>
                          </a:rPr>
                          <m:t>𝑛</m:t>
                        </m:r>
                      </m:e>
                      <m:sub>
                        <m:r>
                          <a:rPr lang="en-IN" altLang="en-US" i="1">
                            <a:latin typeface="Cambria Math" panose="02040503050406030204" pitchFamily="18" charset="0"/>
                            <a:cs typeface="Times New Roman" panose="02020603050405020304" pitchFamily="18" charset="0"/>
                          </a:rPr>
                          <m:t>1</m:t>
                        </m:r>
                      </m:sub>
                    </m:sSub>
                    <m:r>
                      <a:rPr lang="en-IN" altLang="en-US" i="1">
                        <a:latin typeface="Cambria Math" panose="02040503050406030204" pitchFamily="18" charset="0"/>
                        <a:cs typeface="Times New Roman" panose="02020603050405020304" pitchFamily="18" charset="0"/>
                      </a:rPr>
                      <m:t>−</m:t>
                    </m:r>
                    <m:sSub>
                      <m:sSubPr>
                        <m:ctrlPr>
                          <a:rPr lang="en-IN" altLang="en-US" i="1">
                            <a:latin typeface="Cambria Math" panose="02040503050406030204" pitchFamily="18" charset="0"/>
                            <a:cs typeface="Times New Roman" panose="02020603050405020304" pitchFamily="18" charset="0"/>
                          </a:rPr>
                        </m:ctrlPr>
                      </m:sSubPr>
                      <m:e>
                        <m:r>
                          <a:rPr lang="en-IN" altLang="en-US" i="1">
                            <a:latin typeface="Cambria Math" panose="02040503050406030204" pitchFamily="18" charset="0"/>
                            <a:cs typeface="Times New Roman" panose="02020603050405020304" pitchFamily="18" charset="0"/>
                          </a:rPr>
                          <m:t>𝑛</m:t>
                        </m:r>
                      </m:e>
                      <m:sub>
                        <m:r>
                          <a:rPr lang="en-IN" altLang="en-US" i="1">
                            <a:latin typeface="Cambria Math" panose="02040503050406030204" pitchFamily="18" charset="0"/>
                            <a:cs typeface="Times New Roman" panose="02020603050405020304" pitchFamily="18" charset="0"/>
                          </a:rPr>
                          <m:t>2</m:t>
                        </m:r>
                      </m:sub>
                    </m:sSub>
                  </m:oMath>
                </a14:m>
                <a:endPar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3" name="Rectangle 2"/>
              <p:cNvSpPr>
                <a:spLocks noRot="1" noChangeAspect="1" noMove="1" noResize="1" noEditPoints="1" noAdjustHandles="1" noChangeArrowheads="1" noChangeShapeType="1" noTextEdit="1"/>
              </p:cNvSpPr>
              <p:nvPr/>
            </p:nvSpPr>
            <p:spPr bwMode="auto">
              <a:xfrm>
                <a:off x="491319" y="1548811"/>
                <a:ext cx="8352429" cy="2104935"/>
              </a:xfrm>
              <a:prstGeom prst="rect">
                <a:avLst/>
              </a:prstGeom>
              <a:blipFill rotWithShape="0">
                <a:blip r:embed="rId2"/>
                <a:stretch>
                  <a:fillRect l="-657" t="-1449" b="-8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023582" y="3896300"/>
                <a:ext cx="1760561" cy="427746"/>
              </a:xfrm>
              <a:prstGeom prst="rect">
                <a:avLst/>
              </a:prstGeom>
            </p:spPr>
            <p:txBody>
              <a:bodyPr wrap="square">
                <a:spAutoFit/>
              </a:bodyPr>
              <a:lstStyle/>
              <a:p>
                <a:r>
                  <a:rPr lang="en-US" altLang="en-US" dirty="0"/>
                  <a:t>NA =</a:t>
                </a:r>
                <a14:m>
                  <m:oMath xmlns:m="http://schemas.openxmlformats.org/officeDocument/2006/math">
                    <m:rad>
                      <m:radPr>
                        <m:degHide m:val="on"/>
                        <m:ctrlPr>
                          <a:rPr lang="en-US" altLang="en-US" i="1">
                            <a:latin typeface="Cambria Math" panose="02040503050406030204" pitchFamily="18" charset="0"/>
                          </a:rPr>
                        </m:ctrlPr>
                      </m:radPr>
                      <m:deg/>
                      <m:e>
                        <m:sSup>
                          <m:sSupPr>
                            <m:ctrlPr>
                              <a:rPr lang="en-US" altLang="en-US" i="1">
                                <a:latin typeface="Cambria Math" panose="02040503050406030204" pitchFamily="18" charset="0"/>
                              </a:rPr>
                            </m:ctrlPr>
                          </m:sSupPr>
                          <m:e>
                            <m:sSub>
                              <m:sSubPr>
                                <m:ctrlPr>
                                  <a:rPr lang="en-US" altLang="en-US" i="1">
                                    <a:latin typeface="Cambria Math" panose="02040503050406030204" pitchFamily="18" charset="0"/>
                                  </a:rPr>
                                </m:ctrlPr>
                              </m:sSubPr>
                              <m:e>
                                <m:r>
                                  <a:rPr lang="en-IN" altLang="en-US" i="1">
                                    <a:latin typeface="Cambria Math" panose="02040503050406030204" pitchFamily="18" charset="0"/>
                                  </a:rPr>
                                  <m:t>𝑛</m:t>
                                </m:r>
                              </m:e>
                              <m:sub>
                                <m:r>
                                  <a:rPr lang="en-IN" altLang="en-US" i="1">
                                    <a:latin typeface="Cambria Math" panose="02040503050406030204" pitchFamily="18" charset="0"/>
                                  </a:rPr>
                                  <m:t>1</m:t>
                                </m:r>
                              </m:sub>
                            </m:sSub>
                          </m:e>
                          <m:sup>
                            <m:r>
                              <a:rPr lang="en-IN" altLang="en-US" i="1">
                                <a:latin typeface="Cambria Math" panose="02040503050406030204" pitchFamily="18" charset="0"/>
                              </a:rPr>
                              <m:t>2</m:t>
                            </m:r>
                          </m:sup>
                        </m:sSup>
                        <m:r>
                          <a:rPr lang="en-IN" altLang="en-US" i="1">
                            <a:latin typeface="Cambria Math" panose="02040503050406030204" pitchFamily="18" charset="0"/>
                          </a:rPr>
                          <m:t>−</m:t>
                        </m:r>
                        <m:sSup>
                          <m:sSupPr>
                            <m:ctrlPr>
                              <a:rPr lang="en-IN" altLang="en-US" i="1">
                                <a:latin typeface="Cambria Math" panose="02040503050406030204" pitchFamily="18" charset="0"/>
                              </a:rPr>
                            </m:ctrlPr>
                          </m:sSupPr>
                          <m:e>
                            <m:sSub>
                              <m:sSubPr>
                                <m:ctrlPr>
                                  <a:rPr lang="en-IN" altLang="en-US" i="1">
                                    <a:latin typeface="Cambria Math" panose="02040503050406030204" pitchFamily="18" charset="0"/>
                                  </a:rPr>
                                </m:ctrlPr>
                              </m:sSubPr>
                              <m:e>
                                <m:r>
                                  <a:rPr lang="en-IN" altLang="en-US" i="1">
                                    <a:latin typeface="Cambria Math" panose="02040503050406030204" pitchFamily="18" charset="0"/>
                                  </a:rPr>
                                  <m:t>𝑛</m:t>
                                </m:r>
                              </m:e>
                              <m:sub>
                                <m:r>
                                  <a:rPr lang="en-IN" altLang="en-US" i="1">
                                    <a:latin typeface="Cambria Math" panose="02040503050406030204" pitchFamily="18" charset="0"/>
                                  </a:rPr>
                                  <m:t>2</m:t>
                                </m:r>
                              </m:sub>
                            </m:sSub>
                          </m:e>
                          <m:sup>
                            <m:r>
                              <a:rPr lang="en-IN" altLang="en-US" i="1">
                                <a:latin typeface="Cambria Math" panose="02040503050406030204" pitchFamily="18" charset="0"/>
                              </a:rPr>
                              <m:t>2</m:t>
                            </m:r>
                          </m:sup>
                        </m:sSup>
                      </m:e>
                    </m:rad>
                  </m:oMath>
                </a14:m>
                <a:endParaRPr lang="en-IN" dirty="0"/>
              </a:p>
            </p:txBody>
          </p:sp>
        </mc:Choice>
        <mc:Fallback xmlns="">
          <p:sp>
            <p:nvSpPr>
              <p:cNvPr id="15" name="Rectangle 14"/>
              <p:cNvSpPr>
                <a:spLocks noRot="1" noChangeAspect="1" noMove="1" noResize="1" noEditPoints="1" noAdjustHandles="1" noChangeArrowheads="1" noChangeShapeType="1" noTextEdit="1"/>
              </p:cNvSpPr>
              <p:nvPr/>
            </p:nvSpPr>
            <p:spPr>
              <a:xfrm>
                <a:off x="1023582" y="3896300"/>
                <a:ext cx="1760561" cy="427746"/>
              </a:xfrm>
              <a:prstGeom prst="rect">
                <a:avLst/>
              </a:prstGeom>
              <a:blipFill rotWithShape="0">
                <a:blip r:embed="rId3"/>
                <a:stretch>
                  <a:fillRect l="-3114"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19116" y="4612943"/>
                <a:ext cx="2411494" cy="427746"/>
              </a:xfrm>
              <a:prstGeom prst="rect">
                <a:avLst/>
              </a:prstGeom>
              <a:noFill/>
            </p:spPr>
            <p:txBody>
              <a:bodyPr wrap="none" rtlCol="0">
                <a:spAutoFit/>
              </a:bodyPr>
              <a:lstStyle/>
              <a:p>
                <a:r>
                  <a:rPr lang="en-IN" dirty="0"/>
                  <a:t>=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2</m:t>
                            </m:r>
                          </m:sub>
                        </m:sSub>
                        <m:r>
                          <a:rPr lang="en-IN" b="0" i="1" smtClean="0">
                            <a:latin typeface="Cambria Math" panose="02040503050406030204" pitchFamily="18" charset="0"/>
                          </a:rPr>
                          <m:t>)</m:t>
                        </m:r>
                      </m:e>
                    </m:rad>
                  </m:oMath>
                </a14:m>
                <a:endParaRPr lang="en-IN" dirty="0"/>
              </a:p>
            </p:txBody>
          </p:sp>
        </mc:Choice>
        <mc:Fallback xmlns="">
          <p:sp>
            <p:nvSpPr>
              <p:cNvPr id="16" name="TextBox 15"/>
              <p:cNvSpPr txBox="1">
                <a:spLocks noRot="1" noChangeAspect="1" noMove="1" noResize="1" noEditPoints="1" noAdjustHandles="1" noChangeArrowheads="1" noChangeShapeType="1" noTextEdit="1"/>
              </p:cNvSpPr>
              <p:nvPr/>
            </p:nvSpPr>
            <p:spPr>
              <a:xfrm>
                <a:off x="1119116" y="4612943"/>
                <a:ext cx="2411494" cy="427746"/>
              </a:xfrm>
              <a:prstGeom prst="rect">
                <a:avLst/>
              </a:prstGeom>
              <a:blipFill rotWithShape="0">
                <a:blip r:embed="rId4"/>
                <a:stretch>
                  <a:fillRect l="-2278" r="-253"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273529" y="5115713"/>
                <a:ext cx="1260666" cy="427746"/>
              </a:xfrm>
              <a:prstGeom prst="rect">
                <a:avLst/>
              </a:prstGeom>
              <a:noFill/>
            </p:spPr>
            <p:txBody>
              <a:bodyPr wrap="none" rtlCol="0">
                <a:spAutoFit/>
              </a:bodyPr>
              <a:lstStyle/>
              <a:p>
                <a:r>
                  <a:rPr lang="en-IN" dirty="0"/>
                  <a:t>=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1</m:t>
                            </m:r>
                          </m:sub>
                        </m:sSub>
                      </m:e>
                    </m:ra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1273529" y="5115713"/>
                <a:ext cx="1260666" cy="427746"/>
              </a:xfrm>
              <a:prstGeom prst="rect">
                <a:avLst/>
              </a:prstGeom>
              <a:blipFill rotWithShape="0">
                <a:blip r:embed="rId5"/>
                <a:stretch>
                  <a:fillRect l="-4348" b="-18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392072" y="5923128"/>
                <a:ext cx="1340752" cy="396327"/>
              </a:xfrm>
              <a:prstGeom prst="rect">
                <a:avLst/>
              </a:prstGeom>
              <a:noFill/>
            </p:spPr>
            <p:txBody>
              <a:bodyPr wrap="none" rtlCol="0">
                <a:spAutoFit/>
              </a:bodyPr>
              <a:lstStyle/>
              <a:p>
                <a:r>
                  <a:rPr lang="en-IN" dirty="0"/>
                  <a:t>NA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ea typeface="Cambria Math" panose="02040503050406030204" pitchFamily="18" charset="0"/>
                          </a:rPr>
                          <m:t>∆</m:t>
                        </m:r>
                      </m:e>
                    </m:rad>
                  </m:oMath>
                </a14:m>
                <a:endParaRPr lang="en-IN" dirty="0"/>
              </a:p>
            </p:txBody>
          </p:sp>
        </mc:Choice>
        <mc:Fallback xmlns="">
          <p:sp>
            <p:nvSpPr>
              <p:cNvPr id="18" name="TextBox 17"/>
              <p:cNvSpPr txBox="1">
                <a:spLocks noRot="1" noChangeAspect="1" noMove="1" noResize="1" noEditPoints="1" noAdjustHandles="1" noChangeArrowheads="1" noChangeShapeType="1" noTextEdit="1"/>
              </p:cNvSpPr>
              <p:nvPr/>
            </p:nvSpPr>
            <p:spPr>
              <a:xfrm>
                <a:off x="1392072" y="5923128"/>
                <a:ext cx="1340752" cy="396327"/>
              </a:xfrm>
              <a:prstGeom prst="rect">
                <a:avLst/>
              </a:prstGeom>
              <a:blipFill rotWithShape="0">
                <a:blip r:embed="rId6"/>
                <a:stretch>
                  <a:fillRect l="-3636" t="-1538" b="-24615"/>
                </a:stretch>
              </a:blipFill>
            </p:spPr>
            <p:txBody>
              <a:bodyPr/>
              <a:lstStyle/>
              <a:p>
                <a:r>
                  <a:rPr lang="en-IN">
                    <a:noFill/>
                  </a:rPr>
                  <a:t> </a:t>
                </a:r>
              </a:p>
            </p:txBody>
          </p:sp>
        </mc:Fallback>
      </mc:AlternateContent>
    </p:spTree>
    <p:extLst>
      <p:ext uri="{BB962C8B-B14F-4D97-AF65-F5344CB8AC3E}">
        <p14:creationId xmlns:p14="http://schemas.microsoft.com/office/powerpoint/2010/main" val="362293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37230" y="2103409"/>
                <a:ext cx="7410734" cy="2107052"/>
              </a:xfrm>
              <a:prstGeom prst="rect">
                <a:avLst/>
              </a:prstGeom>
            </p:spPr>
            <p:txBody>
              <a:bodyPr wrap="square">
                <a:spAutoFit/>
              </a:bodyPr>
              <a:lstStyle/>
              <a:p>
                <a:r>
                  <a:rPr lang="en-IN" dirty="0"/>
                  <a:t>V number,    V = </a:t>
                </a:r>
                <a14:m>
                  <m:oMath xmlns:m="http://schemas.openxmlformats.org/officeDocument/2006/math">
                    <m:f>
                      <m:fPr>
                        <m:ctrlPr>
                          <a:rPr lang="en-IN" sz="2000" i="1">
                            <a:latin typeface="Cambria Math" panose="02040503050406030204" pitchFamily="18" charset="0"/>
                          </a:rPr>
                        </m:ctrlPr>
                      </m:fPr>
                      <m:num>
                        <m:r>
                          <m:rPr>
                            <m:sty m:val="p"/>
                          </m:rPr>
                          <a:rPr lang="el-GR" sz="2000" i="1">
                            <a:latin typeface="Cambria Math" panose="02040503050406030204" pitchFamily="18" charset="0"/>
                          </a:rPr>
                          <m:t>π</m:t>
                        </m:r>
                        <m:r>
                          <a:rPr lang="en-IN" sz="2000" i="1">
                            <a:latin typeface="Cambria Math" panose="02040503050406030204" pitchFamily="18" charset="0"/>
                          </a:rPr>
                          <m:t> </m:t>
                        </m:r>
                        <m:r>
                          <a:rPr lang="en-IN" sz="2000" i="1">
                            <a:latin typeface="Cambria Math" panose="02040503050406030204" pitchFamily="18" charset="0"/>
                          </a:rPr>
                          <m:t>𝑑</m:t>
                        </m:r>
                      </m:num>
                      <m:den>
                        <m:r>
                          <m:rPr>
                            <m:sty m:val="p"/>
                          </m:rPr>
                          <a:rPr lang="el-GR" sz="2000" i="1">
                            <a:latin typeface="Cambria Math" panose="02040503050406030204" pitchFamily="18" charset="0"/>
                          </a:rPr>
                          <m:t>λ</m:t>
                        </m:r>
                      </m:den>
                    </m:f>
                  </m:oMath>
                </a14:m>
                <a:r>
                  <a:rPr lang="en-IN" dirty="0"/>
                  <a:t> NA                         d is core diameter</a:t>
                </a:r>
              </a:p>
              <a:p>
                <a:endParaRPr lang="en-IN" dirty="0"/>
              </a:p>
              <a:p>
                <a:r>
                  <a:rPr lang="en-IN" dirty="0"/>
                  <a:t>V </a:t>
                </a:r>
                <a:r>
                  <a:rPr lang="en-IN" sz="2000" dirty="0"/>
                  <a:t>= </a:t>
                </a:r>
                <a14:m>
                  <m:oMath xmlns:m="http://schemas.openxmlformats.org/officeDocument/2006/math">
                    <m:f>
                      <m:fPr>
                        <m:ctrlPr>
                          <a:rPr lang="en-IN" sz="2000" i="1" smtClean="0">
                            <a:latin typeface="Cambria Math" panose="02040503050406030204" pitchFamily="18" charset="0"/>
                          </a:rPr>
                        </m:ctrlPr>
                      </m:fPr>
                      <m:num>
                        <m:r>
                          <m:rPr>
                            <m:sty m:val="p"/>
                          </m:rPr>
                          <a:rPr lang="el-GR" sz="2000" i="1" smtClean="0">
                            <a:latin typeface="Cambria Math" panose="02040503050406030204" pitchFamily="18" charset="0"/>
                          </a:rPr>
                          <m:t>π</m:t>
                        </m:r>
                        <m:r>
                          <a:rPr lang="en-IN" sz="2000" b="0" i="1" smtClean="0">
                            <a:latin typeface="Cambria Math" panose="02040503050406030204" pitchFamily="18" charset="0"/>
                          </a:rPr>
                          <m:t> </m:t>
                        </m:r>
                        <m:r>
                          <a:rPr lang="en-IN" sz="2000" b="0" i="1" smtClean="0">
                            <a:latin typeface="Cambria Math" panose="02040503050406030204" pitchFamily="18" charset="0"/>
                          </a:rPr>
                          <m:t>𝑑</m:t>
                        </m:r>
                      </m:num>
                      <m:den>
                        <m:r>
                          <m:rPr>
                            <m:sty m:val="p"/>
                          </m:rPr>
                          <a:rPr lang="el-GR" sz="2000" i="1" smtClean="0">
                            <a:latin typeface="Cambria Math" panose="02040503050406030204" pitchFamily="18" charset="0"/>
                          </a:rPr>
                          <m:t>λ</m:t>
                        </m:r>
                      </m:den>
                    </m:f>
                    <m:r>
                      <a:rPr lang="en-IN" sz="2000" b="0" i="1" smtClean="0">
                        <a:latin typeface="Cambria Math" panose="02040503050406030204" pitchFamily="18" charset="0"/>
                      </a:rPr>
                      <m:t> </m:t>
                    </m:r>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𝑛</m:t>
                                </m:r>
                              </m:e>
                              <m:sub>
                                <m:r>
                                  <a:rPr lang="en-IN" sz="2000" b="0" i="1" smtClean="0">
                                    <a:latin typeface="Cambria Math" panose="02040503050406030204" pitchFamily="18" charset="0"/>
                                  </a:rPr>
                                  <m:t>1</m:t>
                                </m:r>
                              </m:sub>
                            </m:sSub>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𝑛</m:t>
                                </m:r>
                              </m:e>
                              <m:sub>
                                <m:r>
                                  <a:rPr lang="en-IN" sz="2000" b="0" i="1" smtClean="0">
                                    <a:latin typeface="Cambria Math" panose="02040503050406030204" pitchFamily="18" charset="0"/>
                                  </a:rPr>
                                  <m:t>2</m:t>
                                </m:r>
                              </m:sub>
                            </m:sSub>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e>
                    </m:rad>
                  </m:oMath>
                </a14:m>
                <a:endParaRPr lang="en-IN" dirty="0"/>
              </a:p>
              <a:p>
                <a:endParaRPr lang="en-IN" dirty="0"/>
              </a:p>
              <a:p>
                <a:r>
                  <a:rPr lang="en-IN" dirty="0"/>
                  <a:t>Modes of propagation , m </a:t>
                </a:r>
                <a:r>
                  <a:rPr lang="en-IN" sz="2400" dirty="0"/>
                  <a:t>= </a:t>
                </a:r>
                <a14:m>
                  <m:oMath xmlns:m="http://schemas.openxmlformats.org/officeDocument/2006/math">
                    <m:f>
                      <m:fPr>
                        <m:ctrlPr>
                          <a:rPr lang="en-IN" sz="2400" i="1" smtClean="0">
                            <a:latin typeface="Cambria Math" panose="02040503050406030204" pitchFamily="18" charset="0"/>
                          </a:rPr>
                        </m:ctrlPr>
                      </m:fPr>
                      <m:num>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𝑉</m:t>
                            </m:r>
                          </m:e>
                          <m:sup>
                            <m:r>
                              <a:rPr lang="en-IN" sz="2400" b="0" i="1" smtClean="0">
                                <a:latin typeface="Cambria Math" panose="02040503050406030204" pitchFamily="18" charset="0"/>
                              </a:rPr>
                              <m:t>2</m:t>
                            </m:r>
                          </m:sup>
                        </m:sSup>
                      </m:num>
                      <m:den>
                        <m:r>
                          <a:rPr lang="en-IN" sz="2400" b="0" i="1" smtClean="0">
                            <a:latin typeface="Cambria Math" panose="02040503050406030204" pitchFamily="18" charset="0"/>
                          </a:rPr>
                          <m:t>2</m:t>
                        </m:r>
                      </m:den>
                    </m:f>
                  </m:oMath>
                </a14:m>
                <a:endParaRPr lang="en-IN" dirty="0"/>
              </a:p>
            </p:txBody>
          </p:sp>
        </mc:Choice>
        <mc:Fallback xmlns="">
          <p:sp>
            <p:nvSpPr>
              <p:cNvPr id="2" name="Rectangle 1"/>
              <p:cNvSpPr>
                <a:spLocks noRot="1" noChangeAspect="1" noMove="1" noResize="1" noEditPoints="1" noAdjustHandles="1" noChangeArrowheads="1" noChangeShapeType="1" noTextEdit="1"/>
              </p:cNvSpPr>
              <p:nvPr/>
            </p:nvSpPr>
            <p:spPr>
              <a:xfrm>
                <a:off x="1037230" y="2103409"/>
                <a:ext cx="7410734" cy="2107052"/>
              </a:xfrm>
              <a:prstGeom prst="rect">
                <a:avLst/>
              </a:prstGeom>
              <a:blipFill rotWithShape="0">
                <a:blip r:embed="rId2"/>
                <a:stretch>
                  <a:fillRect l="-658" b="-2023"/>
                </a:stretch>
              </a:blipFill>
            </p:spPr>
            <p:txBody>
              <a:bodyPr/>
              <a:lstStyle/>
              <a:p>
                <a:r>
                  <a:rPr lang="en-IN">
                    <a:noFill/>
                  </a:rPr>
                  <a:t> </a:t>
                </a:r>
              </a:p>
            </p:txBody>
          </p:sp>
        </mc:Fallback>
      </mc:AlternateContent>
      <p:sp>
        <p:nvSpPr>
          <p:cNvPr id="3" name="Rectangle 2"/>
          <p:cNvSpPr/>
          <p:nvPr/>
        </p:nvSpPr>
        <p:spPr>
          <a:xfrm>
            <a:off x="1207827" y="3600973"/>
            <a:ext cx="4572000" cy="400110"/>
          </a:xfrm>
          <a:prstGeom prst="rect">
            <a:avLst/>
          </a:prstGeom>
        </p:spPr>
        <p:txBody>
          <a:bodyPr>
            <a:spAutoFit/>
          </a:bodyPr>
          <a:lstStyle/>
          <a:p>
            <a:endParaRPr lang="en-IN"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4127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0925" y="382138"/>
            <a:ext cx="1357551" cy="400110"/>
          </a:xfrm>
          <a:prstGeom prst="rect">
            <a:avLst/>
          </a:prstGeom>
          <a:noFill/>
        </p:spPr>
        <p:txBody>
          <a:bodyPr wrap="none" rtlCol="0">
            <a:spAutoFit/>
          </a:bodyPr>
          <a:lstStyle/>
          <a:p>
            <a:r>
              <a:rPr lang="en-IN" sz="2000" u="sng" dirty="0" err="1"/>
              <a:t>Numericals</a:t>
            </a:r>
            <a:endParaRPr lang="en-IN" sz="2000" u="sng" dirty="0"/>
          </a:p>
        </p:txBody>
      </p:sp>
      <p:sp>
        <p:nvSpPr>
          <p:cNvPr id="3" name="TextBox 2"/>
          <p:cNvSpPr txBox="1"/>
          <p:nvPr/>
        </p:nvSpPr>
        <p:spPr>
          <a:xfrm>
            <a:off x="982639" y="1050879"/>
            <a:ext cx="7929350" cy="2957861"/>
          </a:xfrm>
          <a:prstGeom prst="rect">
            <a:avLst/>
          </a:prstGeom>
          <a:noFill/>
        </p:spPr>
        <p:txBody>
          <a:bodyPr wrap="square" rtlCol="0">
            <a:spAutoFit/>
          </a:bodyPr>
          <a:lstStyle/>
          <a:p>
            <a:pPr>
              <a:lnSpc>
                <a:spcPct val="150000"/>
              </a:lnSpc>
            </a:pPr>
            <a:r>
              <a:rPr lang="en-IN" dirty="0">
                <a:solidFill>
                  <a:srgbClr val="FF0000"/>
                </a:solidFill>
              </a:rPr>
              <a:t>Q1. 	In an optical </a:t>
            </a:r>
            <a:r>
              <a:rPr lang="en-IN" dirty="0" err="1">
                <a:solidFill>
                  <a:srgbClr val="FF0000"/>
                </a:solidFill>
              </a:rPr>
              <a:t>fiber</a:t>
            </a:r>
            <a:r>
              <a:rPr lang="en-IN" dirty="0">
                <a:solidFill>
                  <a:srgbClr val="FF0000"/>
                </a:solidFill>
              </a:rPr>
              <a:t> the core has a refractive index equal to 1.5 and cladding refractive index of 1.4.</a:t>
            </a:r>
            <a:br>
              <a:rPr lang="en-IN" dirty="0">
                <a:solidFill>
                  <a:srgbClr val="FF0000"/>
                </a:solidFill>
              </a:rPr>
            </a:br>
            <a:r>
              <a:rPr lang="en-IN" dirty="0">
                <a:solidFill>
                  <a:srgbClr val="FF0000"/>
                </a:solidFill>
              </a:rPr>
              <a:t>a) What is the speed of light inside the core?</a:t>
            </a:r>
            <a:br>
              <a:rPr lang="en-IN" dirty="0">
                <a:solidFill>
                  <a:srgbClr val="FF0000"/>
                </a:solidFill>
              </a:rPr>
            </a:br>
            <a:r>
              <a:rPr lang="en-IN" dirty="0">
                <a:solidFill>
                  <a:srgbClr val="FF0000"/>
                </a:solidFill>
              </a:rPr>
              <a:t>b) What is the </a:t>
            </a:r>
            <a:r>
              <a:rPr lang="en-IN" dirty="0">
                <a:solidFill>
                  <a:srgbClr val="FF0000"/>
                </a:solidFill>
                <a:hlinkClick r:id="rId2"/>
              </a:rPr>
              <a:t>critical angle</a:t>
            </a:r>
            <a:r>
              <a:rPr lang="en-IN" dirty="0">
                <a:solidFill>
                  <a:srgbClr val="FF0000"/>
                </a:solidFill>
              </a:rPr>
              <a:t> at the core-cladding interface?</a:t>
            </a:r>
            <a:br>
              <a:rPr lang="en-IN" dirty="0">
                <a:solidFill>
                  <a:srgbClr val="FF0000"/>
                </a:solidFill>
              </a:rPr>
            </a:br>
            <a:r>
              <a:rPr lang="en-IN" dirty="0">
                <a:solidFill>
                  <a:srgbClr val="FF0000"/>
                </a:solidFill>
              </a:rPr>
              <a:t>c) What is the maximum angle that the rays leaving the source of light should make with the axis of the </a:t>
            </a:r>
            <a:r>
              <a:rPr lang="en-IN" dirty="0" err="1">
                <a:solidFill>
                  <a:srgbClr val="FF0000"/>
                </a:solidFill>
              </a:rPr>
              <a:t>fiber</a:t>
            </a:r>
            <a:r>
              <a:rPr lang="en-IN" dirty="0">
                <a:solidFill>
                  <a:srgbClr val="FF0000"/>
                </a:solidFill>
              </a:rPr>
              <a:t> so that total internal reflections takes place at the core cladding interface?</a:t>
            </a:r>
          </a:p>
        </p:txBody>
      </p:sp>
      <mc:AlternateContent xmlns:mc="http://schemas.openxmlformats.org/markup-compatibility/2006" xmlns:a14="http://schemas.microsoft.com/office/drawing/2010/main">
        <mc:Choice Requires="a14">
          <p:sp>
            <p:nvSpPr>
              <p:cNvPr id="4" name="TextBox 3"/>
              <p:cNvSpPr txBox="1"/>
              <p:nvPr/>
            </p:nvSpPr>
            <p:spPr>
              <a:xfrm>
                <a:off x="464024" y="4008740"/>
                <a:ext cx="8256895" cy="2666051"/>
              </a:xfrm>
              <a:prstGeom prst="rect">
                <a:avLst/>
              </a:prstGeom>
              <a:noFill/>
            </p:spPr>
            <p:txBody>
              <a:bodyPr wrap="square" rtlCol="0">
                <a:spAutoFit/>
              </a:bodyPr>
              <a:lstStyle/>
              <a:p>
                <a:r>
                  <a:rPr lang="en-IN" u="sng" dirty="0">
                    <a:solidFill>
                      <a:srgbClr val="002060"/>
                    </a:solidFill>
                  </a:rPr>
                  <a:t>Solution</a:t>
                </a:r>
                <a:br>
                  <a:rPr lang="en-IN" dirty="0"/>
                </a:br>
                <a:r>
                  <a:rPr lang="en-IN" dirty="0">
                    <a:solidFill>
                      <a:srgbClr val="002060"/>
                    </a:solidFill>
                  </a:rPr>
                  <a:t>a)</a:t>
                </a:r>
                <a:br>
                  <a:rPr lang="en-IN" dirty="0">
                    <a:solidFill>
                      <a:srgbClr val="002060"/>
                    </a:solidFill>
                  </a:rPr>
                </a:br>
                <a:r>
                  <a:rPr lang="en-IN" dirty="0">
                    <a:solidFill>
                      <a:srgbClr val="002060"/>
                    </a:solidFill>
                  </a:rPr>
                  <a:t>Refractive index is the ratio between the speed of light in air or vacuum and the speed of light in the medium.</a:t>
                </a:r>
                <a:br>
                  <a:rPr lang="en-IN" dirty="0">
                    <a:solidFill>
                      <a:srgbClr val="002060"/>
                    </a:solidFill>
                  </a:rPr>
                </a:br>
                <a:r>
                  <a:rPr lang="en-IN" dirty="0">
                    <a:solidFill>
                      <a:srgbClr val="002060"/>
                    </a:solidFill>
                  </a:rPr>
                  <a:t>                  </a:t>
                </a:r>
                <a:r>
                  <a:rPr lang="en-IN" sz="2000" dirty="0">
                    <a:solidFill>
                      <a:srgbClr val="002060"/>
                    </a:solidFill>
                  </a:rPr>
                  <a:t>n1 = c / v, </a:t>
                </a:r>
                <a:r>
                  <a:rPr lang="en-IN" dirty="0">
                    <a:solidFill>
                      <a:srgbClr val="002060"/>
                    </a:solidFill>
                  </a:rPr>
                  <a:t>where c = 3×10</a:t>
                </a:r>
                <a:r>
                  <a:rPr lang="en-IN" baseline="30000" dirty="0">
                    <a:solidFill>
                      <a:srgbClr val="002060"/>
                    </a:solidFill>
                  </a:rPr>
                  <a:t>8</a:t>
                </a:r>
                <a:r>
                  <a:rPr lang="en-IN" dirty="0">
                    <a:solidFill>
                      <a:srgbClr val="002060"/>
                    </a:solidFill>
                  </a:rPr>
                  <a:t> m/s</a:t>
                </a:r>
              </a:p>
              <a:p>
                <a:endParaRPr lang="en-IN" dirty="0">
                  <a:solidFill>
                    <a:srgbClr val="002060"/>
                  </a:solidFill>
                </a:endParaRPr>
              </a:p>
              <a:p>
                <a:r>
                  <a:rPr lang="en-IN" dirty="0">
                    <a:solidFill>
                      <a:srgbClr val="002060"/>
                    </a:solidFill>
                  </a:rPr>
                  <a:t>Hence v = c / n1 =  </a:t>
                </a:r>
                <a14:m>
                  <m:oMath xmlns:m="http://schemas.openxmlformats.org/officeDocument/2006/math">
                    <m:f>
                      <m:fPr>
                        <m:ctrlPr>
                          <a:rPr lang="en-IN" sz="2400" i="1" smtClean="0">
                            <a:solidFill>
                              <a:srgbClr val="002060"/>
                            </a:solidFill>
                            <a:latin typeface="Cambria Math" panose="02040503050406030204" pitchFamily="18" charset="0"/>
                          </a:rPr>
                        </m:ctrlPr>
                      </m:fPr>
                      <m:num>
                        <m:r>
                          <m:rPr>
                            <m:nor/>
                          </m:rPr>
                          <a:rPr lang="en-IN" sz="2400" dirty="0">
                            <a:solidFill>
                              <a:srgbClr val="002060"/>
                            </a:solidFill>
                          </a:rPr>
                          <m:t>3×</m:t>
                        </m:r>
                        <m:sSup>
                          <m:sSupPr>
                            <m:ctrlPr>
                              <a:rPr lang="en-IN" sz="2400" i="1" smtClean="0">
                                <a:solidFill>
                                  <a:srgbClr val="002060"/>
                                </a:solidFill>
                                <a:latin typeface="Cambria Math" panose="02040503050406030204" pitchFamily="18" charset="0"/>
                              </a:rPr>
                            </m:ctrlPr>
                          </m:sSupPr>
                          <m:e>
                            <m:r>
                              <a:rPr lang="en-IN" sz="2400" b="0" i="1" smtClean="0">
                                <a:solidFill>
                                  <a:srgbClr val="002060"/>
                                </a:solidFill>
                                <a:latin typeface="Cambria Math" panose="02040503050406030204" pitchFamily="18" charset="0"/>
                              </a:rPr>
                              <m:t>10</m:t>
                            </m:r>
                          </m:e>
                          <m:sup>
                            <m:r>
                              <a:rPr lang="en-IN" sz="2400" b="0" i="1" smtClean="0">
                                <a:solidFill>
                                  <a:srgbClr val="002060"/>
                                </a:solidFill>
                                <a:latin typeface="Cambria Math" panose="02040503050406030204" pitchFamily="18" charset="0"/>
                              </a:rPr>
                              <m:t>8</m:t>
                            </m:r>
                          </m:sup>
                        </m:sSup>
                        <m:r>
                          <m:rPr>
                            <m:nor/>
                          </m:rPr>
                          <a:rPr lang="en-IN" sz="2400" dirty="0">
                            <a:solidFill>
                              <a:srgbClr val="002060"/>
                            </a:solidFill>
                          </a:rPr>
                          <m:t> </m:t>
                        </m:r>
                        <m:r>
                          <m:rPr>
                            <m:nor/>
                          </m:rPr>
                          <a:rPr lang="en-IN" sz="2400" dirty="0">
                            <a:solidFill>
                              <a:srgbClr val="002060"/>
                            </a:solidFill>
                          </a:rPr>
                          <m:t>m</m:t>
                        </m:r>
                        <m:r>
                          <m:rPr>
                            <m:nor/>
                          </m:rPr>
                          <a:rPr lang="en-IN" sz="2400" dirty="0">
                            <a:solidFill>
                              <a:srgbClr val="002060"/>
                            </a:solidFill>
                          </a:rPr>
                          <m:t>/</m:t>
                        </m:r>
                        <m:r>
                          <m:rPr>
                            <m:nor/>
                          </m:rPr>
                          <a:rPr lang="en-IN" sz="2400" dirty="0">
                            <a:solidFill>
                              <a:srgbClr val="002060"/>
                            </a:solidFill>
                          </a:rPr>
                          <m:t>s</m:t>
                        </m:r>
                      </m:num>
                      <m:den>
                        <m:r>
                          <m:rPr>
                            <m:nor/>
                          </m:rPr>
                          <a:rPr lang="en-IN" sz="2400" dirty="0">
                            <a:solidFill>
                              <a:srgbClr val="002060"/>
                            </a:solidFill>
                          </a:rPr>
                          <m:t>1.5</m:t>
                        </m:r>
                      </m:den>
                    </m:f>
                  </m:oMath>
                </a14:m>
                <a:r>
                  <a:rPr lang="en-IN" dirty="0">
                    <a:solidFill>
                      <a:srgbClr val="002060"/>
                    </a:solidFill>
                  </a:rPr>
                  <a:t> = 2× </a:t>
                </a:r>
                <a14:m>
                  <m:oMath xmlns:m="http://schemas.openxmlformats.org/officeDocument/2006/math">
                    <m:sSup>
                      <m:sSupPr>
                        <m:ctrlPr>
                          <a:rPr lang="en-IN" i="1">
                            <a:solidFill>
                              <a:srgbClr val="002060"/>
                            </a:solidFill>
                            <a:latin typeface="Cambria Math" panose="02040503050406030204" pitchFamily="18" charset="0"/>
                          </a:rPr>
                        </m:ctrlPr>
                      </m:sSupPr>
                      <m:e>
                        <m:r>
                          <a:rPr lang="en-IN" i="1">
                            <a:solidFill>
                              <a:srgbClr val="002060"/>
                            </a:solidFill>
                            <a:latin typeface="Cambria Math" panose="02040503050406030204" pitchFamily="18" charset="0"/>
                          </a:rPr>
                          <m:t>10</m:t>
                        </m:r>
                      </m:e>
                      <m:sup>
                        <m:r>
                          <a:rPr lang="en-IN" i="1">
                            <a:solidFill>
                              <a:srgbClr val="002060"/>
                            </a:solidFill>
                            <a:latin typeface="Cambria Math" panose="02040503050406030204" pitchFamily="18" charset="0"/>
                          </a:rPr>
                          <m:t>8</m:t>
                        </m:r>
                      </m:sup>
                    </m:sSup>
                  </m:oMath>
                </a14:m>
                <a:r>
                  <a:rPr lang="en-IN" dirty="0">
                    <a:solidFill>
                      <a:srgbClr val="002060"/>
                    </a:solidFill>
                  </a:rPr>
                  <a:t> m/s</a:t>
                </a:r>
                <a:br>
                  <a:rPr lang="en-IN" dirty="0">
                    <a:solidFill>
                      <a:srgbClr val="002060"/>
                    </a:solidFill>
                  </a:rPr>
                </a:br>
                <a:endParaRPr lang="en-IN" dirty="0">
                  <a:solidFill>
                    <a:srgbClr val="00206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64024" y="4008740"/>
                <a:ext cx="8256895" cy="2666051"/>
              </a:xfrm>
              <a:prstGeom prst="rect">
                <a:avLst/>
              </a:prstGeom>
              <a:blipFill rotWithShape="0">
                <a:blip r:embed="rId3"/>
                <a:stretch>
                  <a:fillRect l="-590" t="-1373" r="-443"/>
                </a:stretch>
              </a:blipFill>
            </p:spPr>
            <p:txBody>
              <a:bodyPr/>
              <a:lstStyle/>
              <a:p>
                <a:r>
                  <a:rPr lang="en-IN">
                    <a:noFill/>
                  </a:rPr>
                  <a:t> </a:t>
                </a:r>
              </a:p>
            </p:txBody>
          </p:sp>
        </mc:Fallback>
      </mc:AlternateContent>
    </p:spTree>
    <p:extLst>
      <p:ext uri="{BB962C8B-B14F-4D97-AF65-F5344CB8AC3E}">
        <p14:creationId xmlns:p14="http://schemas.microsoft.com/office/powerpoint/2010/main" val="39660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3518" y="1883391"/>
            <a:ext cx="5745708" cy="3539430"/>
          </a:xfrm>
          <a:prstGeom prst="rect">
            <a:avLst/>
          </a:prstGeom>
          <a:noFill/>
        </p:spPr>
        <p:txBody>
          <a:bodyPr wrap="square" rtlCol="0">
            <a:spAutoFit/>
          </a:bodyPr>
          <a:lstStyle/>
          <a:p>
            <a:pPr>
              <a:lnSpc>
                <a:spcPct val="200000"/>
              </a:lnSpc>
            </a:pPr>
            <a:br>
              <a:rPr lang="en-IN" baseline="30000" dirty="0"/>
            </a:br>
            <a:r>
              <a:rPr lang="en-IN" sz="2000" dirty="0">
                <a:solidFill>
                  <a:srgbClr val="002060"/>
                </a:solidFill>
              </a:rPr>
              <a:t>b)        Critical angle </a:t>
            </a:r>
            <a:r>
              <a:rPr lang="en-IN" sz="2000" dirty="0" err="1">
                <a:solidFill>
                  <a:srgbClr val="002060"/>
                </a:solidFill>
              </a:rPr>
              <a:t>i</a:t>
            </a:r>
            <a:r>
              <a:rPr lang="en-IN" sz="2000" baseline="-25000" dirty="0" err="1">
                <a:solidFill>
                  <a:srgbClr val="002060"/>
                </a:solidFill>
              </a:rPr>
              <a:t>c</a:t>
            </a:r>
            <a:r>
              <a:rPr lang="en-IN" sz="2000" dirty="0">
                <a:solidFill>
                  <a:srgbClr val="002060"/>
                </a:solidFill>
              </a:rPr>
              <a:t> is such that </a:t>
            </a:r>
          </a:p>
          <a:p>
            <a:pPr>
              <a:lnSpc>
                <a:spcPct val="200000"/>
              </a:lnSpc>
            </a:pPr>
            <a:r>
              <a:rPr lang="en-IN" sz="2000" dirty="0">
                <a:solidFill>
                  <a:srgbClr val="002060"/>
                </a:solidFill>
              </a:rPr>
              <a:t>sin </a:t>
            </a:r>
            <a:r>
              <a:rPr lang="en-IN" sz="2000" dirty="0" err="1">
                <a:solidFill>
                  <a:srgbClr val="002060"/>
                </a:solidFill>
              </a:rPr>
              <a:t>i</a:t>
            </a:r>
            <a:r>
              <a:rPr lang="en-IN" sz="2000" baseline="-25000" dirty="0" err="1">
                <a:solidFill>
                  <a:srgbClr val="002060"/>
                </a:solidFill>
              </a:rPr>
              <a:t>c</a:t>
            </a:r>
            <a:r>
              <a:rPr lang="en-IN" sz="2000" dirty="0">
                <a:solidFill>
                  <a:srgbClr val="002060"/>
                </a:solidFill>
              </a:rPr>
              <a:t> = n</a:t>
            </a:r>
            <a:r>
              <a:rPr lang="en-IN" sz="2000" baseline="-25000" dirty="0">
                <a:solidFill>
                  <a:srgbClr val="002060"/>
                </a:solidFill>
              </a:rPr>
              <a:t>2</a:t>
            </a:r>
            <a:r>
              <a:rPr lang="en-IN" sz="2000" dirty="0">
                <a:solidFill>
                  <a:srgbClr val="002060"/>
                </a:solidFill>
              </a:rPr>
              <a:t> / n</a:t>
            </a:r>
            <a:r>
              <a:rPr lang="en-IN" sz="2000" baseline="-25000" dirty="0">
                <a:solidFill>
                  <a:srgbClr val="002060"/>
                </a:solidFill>
              </a:rPr>
              <a:t>1</a:t>
            </a:r>
            <a:r>
              <a:rPr lang="en-IN" sz="2000" dirty="0">
                <a:solidFill>
                  <a:srgbClr val="002060"/>
                </a:solidFill>
              </a:rPr>
              <a:t> </a:t>
            </a:r>
          </a:p>
          <a:p>
            <a:pPr>
              <a:lnSpc>
                <a:spcPct val="200000"/>
              </a:lnSpc>
            </a:pPr>
            <a:r>
              <a:rPr lang="en-IN" sz="2000" dirty="0" err="1">
                <a:solidFill>
                  <a:srgbClr val="002060"/>
                </a:solidFill>
              </a:rPr>
              <a:t>i</a:t>
            </a:r>
            <a:r>
              <a:rPr lang="en-IN" sz="2000" baseline="-25000" dirty="0" err="1">
                <a:solidFill>
                  <a:srgbClr val="002060"/>
                </a:solidFill>
              </a:rPr>
              <a:t>c</a:t>
            </a:r>
            <a:r>
              <a:rPr lang="en-IN" sz="2000" dirty="0">
                <a:solidFill>
                  <a:srgbClr val="002060"/>
                </a:solidFill>
              </a:rPr>
              <a:t> = sin</a:t>
            </a:r>
            <a:r>
              <a:rPr lang="en-IN" sz="2000" baseline="30000" dirty="0">
                <a:solidFill>
                  <a:srgbClr val="002060"/>
                </a:solidFill>
              </a:rPr>
              <a:t>-1</a:t>
            </a:r>
            <a:r>
              <a:rPr lang="en-IN" sz="2000" dirty="0">
                <a:solidFill>
                  <a:srgbClr val="002060"/>
                </a:solidFill>
              </a:rPr>
              <a:t> ( n</a:t>
            </a:r>
            <a:r>
              <a:rPr lang="en-IN" sz="2000" baseline="-25000" dirty="0">
                <a:solidFill>
                  <a:srgbClr val="002060"/>
                </a:solidFill>
              </a:rPr>
              <a:t>2</a:t>
            </a:r>
            <a:r>
              <a:rPr lang="en-IN" sz="2000" dirty="0">
                <a:solidFill>
                  <a:srgbClr val="002060"/>
                </a:solidFill>
              </a:rPr>
              <a:t> / n</a:t>
            </a:r>
            <a:r>
              <a:rPr lang="en-IN" sz="2000" baseline="-25000" dirty="0">
                <a:solidFill>
                  <a:srgbClr val="002060"/>
                </a:solidFill>
              </a:rPr>
              <a:t>1</a:t>
            </a:r>
            <a:r>
              <a:rPr lang="en-IN" sz="2000" dirty="0">
                <a:solidFill>
                  <a:srgbClr val="002060"/>
                </a:solidFill>
              </a:rPr>
              <a:t> ) </a:t>
            </a:r>
          </a:p>
          <a:p>
            <a:pPr>
              <a:lnSpc>
                <a:spcPct val="200000"/>
              </a:lnSpc>
            </a:pPr>
            <a:r>
              <a:rPr lang="en-IN" sz="2000" dirty="0">
                <a:solidFill>
                  <a:srgbClr val="002060"/>
                </a:solidFill>
              </a:rPr>
              <a:t>= sin</a:t>
            </a:r>
            <a:r>
              <a:rPr lang="en-IN" sz="2000" baseline="30000" dirty="0">
                <a:solidFill>
                  <a:srgbClr val="002060"/>
                </a:solidFill>
              </a:rPr>
              <a:t>-1</a:t>
            </a:r>
            <a:r>
              <a:rPr lang="en-IN" sz="2000" dirty="0">
                <a:solidFill>
                  <a:srgbClr val="002060"/>
                </a:solidFill>
              </a:rPr>
              <a:t> (1.4 / 1.5)</a:t>
            </a:r>
          </a:p>
          <a:p>
            <a:pPr>
              <a:lnSpc>
                <a:spcPct val="200000"/>
              </a:lnSpc>
            </a:pPr>
            <a:r>
              <a:rPr lang="en-IN" sz="2000" dirty="0">
                <a:solidFill>
                  <a:srgbClr val="002060"/>
                </a:solidFill>
              </a:rPr>
              <a:t> ≈ 69°</a:t>
            </a:r>
          </a:p>
        </p:txBody>
      </p:sp>
      <p:sp>
        <p:nvSpPr>
          <p:cNvPr id="5" name="TextBox 4"/>
          <p:cNvSpPr txBox="1"/>
          <p:nvPr/>
        </p:nvSpPr>
        <p:spPr>
          <a:xfrm>
            <a:off x="532263" y="2265528"/>
            <a:ext cx="423080" cy="369332"/>
          </a:xfrm>
          <a:prstGeom prst="rect">
            <a:avLst/>
          </a:prstGeom>
          <a:noFill/>
        </p:spPr>
        <p:txBody>
          <a:bodyPr wrap="square" rtlCol="0">
            <a:spAutoFit/>
          </a:bodyPr>
          <a:lstStyle/>
          <a:p>
            <a:r>
              <a:rPr lang="en-IN" dirty="0">
                <a:solidFill>
                  <a:srgbClr val="00B050"/>
                </a:solidFill>
              </a:rPr>
              <a:t>c)</a:t>
            </a:r>
          </a:p>
        </p:txBody>
      </p:sp>
    </p:spTree>
    <p:extLst>
      <p:ext uri="{BB962C8B-B14F-4D97-AF65-F5344CB8AC3E}">
        <p14:creationId xmlns:p14="http://schemas.microsoft.com/office/powerpoint/2010/main" val="287057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589686"/>
            <a:ext cx="5372100" cy="1581150"/>
          </a:xfrm>
          <a:prstGeom prst="rect">
            <a:avLst/>
          </a:prstGeom>
        </p:spPr>
      </p:pic>
      <p:sp>
        <p:nvSpPr>
          <p:cNvPr id="3" name="TextBox 2"/>
          <p:cNvSpPr txBox="1"/>
          <p:nvPr/>
        </p:nvSpPr>
        <p:spPr>
          <a:xfrm>
            <a:off x="873457" y="2525678"/>
            <a:ext cx="8175009" cy="3831818"/>
          </a:xfrm>
          <a:prstGeom prst="rect">
            <a:avLst/>
          </a:prstGeom>
          <a:noFill/>
        </p:spPr>
        <p:txBody>
          <a:bodyPr wrap="square" rtlCol="0">
            <a:spAutoFit/>
          </a:bodyPr>
          <a:lstStyle/>
          <a:p>
            <a:pPr>
              <a:lnSpc>
                <a:spcPct val="150000"/>
              </a:lnSpc>
            </a:pPr>
            <a:r>
              <a:rPr lang="en-IN" dirty="0">
                <a:solidFill>
                  <a:srgbClr val="002060"/>
                </a:solidFill>
              </a:rPr>
              <a:t>In order to have total internal reflection, we need to have </a:t>
            </a:r>
            <a:r>
              <a:rPr lang="en-IN" dirty="0" err="1">
                <a:solidFill>
                  <a:srgbClr val="002060"/>
                </a:solidFill>
              </a:rPr>
              <a:t>i</a:t>
            </a:r>
            <a:r>
              <a:rPr lang="en-IN" dirty="0">
                <a:solidFill>
                  <a:srgbClr val="002060"/>
                </a:solidFill>
              </a:rPr>
              <a:t> &gt; </a:t>
            </a:r>
            <a:r>
              <a:rPr lang="en-IN" dirty="0" err="1">
                <a:solidFill>
                  <a:srgbClr val="002060"/>
                </a:solidFill>
              </a:rPr>
              <a:t>i</a:t>
            </a:r>
            <a:r>
              <a:rPr lang="en-IN" baseline="-25000" dirty="0" err="1">
                <a:solidFill>
                  <a:srgbClr val="002060"/>
                </a:solidFill>
              </a:rPr>
              <a:t>c</a:t>
            </a:r>
            <a:br>
              <a:rPr lang="en-IN" dirty="0">
                <a:solidFill>
                  <a:srgbClr val="002060"/>
                </a:solidFill>
              </a:rPr>
            </a:br>
            <a:r>
              <a:rPr lang="en-IN" dirty="0">
                <a:solidFill>
                  <a:srgbClr val="002060"/>
                </a:solidFill>
              </a:rPr>
              <a:t>                                                 </a:t>
            </a:r>
            <a:r>
              <a:rPr lang="en-IN" dirty="0" err="1">
                <a:solidFill>
                  <a:srgbClr val="002060"/>
                </a:solidFill>
              </a:rPr>
              <a:t>i</a:t>
            </a:r>
            <a:r>
              <a:rPr lang="en-IN" dirty="0">
                <a:solidFill>
                  <a:srgbClr val="002060"/>
                </a:solidFill>
              </a:rPr>
              <a:t> = 90 - r</a:t>
            </a:r>
            <a:br>
              <a:rPr lang="en-IN" dirty="0">
                <a:solidFill>
                  <a:srgbClr val="002060"/>
                </a:solidFill>
              </a:rPr>
            </a:br>
            <a:r>
              <a:rPr lang="en-IN" dirty="0">
                <a:solidFill>
                  <a:srgbClr val="002060"/>
                </a:solidFill>
              </a:rPr>
              <a:t>                           Hence           90 - r &gt; </a:t>
            </a:r>
            <a:r>
              <a:rPr lang="en-IN" dirty="0" err="1">
                <a:solidFill>
                  <a:srgbClr val="002060"/>
                </a:solidFill>
              </a:rPr>
              <a:t>i</a:t>
            </a:r>
            <a:r>
              <a:rPr lang="en-IN" baseline="-25000" dirty="0" err="1">
                <a:solidFill>
                  <a:srgbClr val="002060"/>
                </a:solidFill>
              </a:rPr>
              <a:t>c</a:t>
            </a:r>
            <a:br>
              <a:rPr lang="en-IN" dirty="0">
                <a:solidFill>
                  <a:srgbClr val="002060"/>
                </a:solidFill>
              </a:rPr>
            </a:br>
            <a:r>
              <a:rPr lang="en-IN" dirty="0">
                <a:solidFill>
                  <a:srgbClr val="002060"/>
                </a:solidFill>
              </a:rPr>
              <a:t>                                                 r &lt; 90 - </a:t>
            </a:r>
            <a:r>
              <a:rPr lang="en-IN" dirty="0" err="1">
                <a:solidFill>
                  <a:srgbClr val="002060"/>
                </a:solidFill>
              </a:rPr>
              <a:t>i</a:t>
            </a:r>
            <a:r>
              <a:rPr lang="en-IN" baseline="-25000" dirty="0" err="1">
                <a:solidFill>
                  <a:srgbClr val="002060"/>
                </a:solidFill>
              </a:rPr>
              <a:t>c</a:t>
            </a:r>
            <a:br>
              <a:rPr lang="en-IN" dirty="0">
                <a:solidFill>
                  <a:srgbClr val="002060"/>
                </a:solidFill>
              </a:rPr>
            </a:br>
            <a:r>
              <a:rPr lang="en-IN" dirty="0">
                <a:solidFill>
                  <a:srgbClr val="002060"/>
                </a:solidFill>
              </a:rPr>
              <a:t>                                                    r &lt; 21°</a:t>
            </a:r>
            <a:br>
              <a:rPr lang="en-IN" dirty="0">
                <a:solidFill>
                  <a:srgbClr val="002060"/>
                </a:solidFill>
              </a:rPr>
            </a:br>
            <a:r>
              <a:rPr lang="en-IN" dirty="0">
                <a:solidFill>
                  <a:srgbClr val="002060"/>
                </a:solidFill>
              </a:rPr>
              <a:t>                n</a:t>
            </a:r>
            <a:r>
              <a:rPr lang="en-IN" baseline="-25000" dirty="0">
                <a:solidFill>
                  <a:srgbClr val="002060"/>
                </a:solidFill>
              </a:rPr>
              <a:t>0</a:t>
            </a:r>
            <a:r>
              <a:rPr lang="en-IN" dirty="0">
                <a:solidFill>
                  <a:srgbClr val="002060"/>
                </a:solidFill>
              </a:rPr>
              <a:t> </a:t>
            </a:r>
            <a:r>
              <a:rPr lang="en-IN" dirty="0" err="1">
                <a:solidFill>
                  <a:srgbClr val="002060"/>
                </a:solidFill>
              </a:rPr>
              <a:t>sinθ</a:t>
            </a:r>
            <a:r>
              <a:rPr lang="en-IN" dirty="0">
                <a:solidFill>
                  <a:srgbClr val="002060"/>
                </a:solidFill>
              </a:rPr>
              <a:t> = n</a:t>
            </a:r>
            <a:r>
              <a:rPr lang="en-IN" baseline="-25000" dirty="0">
                <a:solidFill>
                  <a:srgbClr val="002060"/>
                </a:solidFill>
              </a:rPr>
              <a:t>1</a:t>
            </a:r>
            <a:r>
              <a:rPr lang="en-IN" dirty="0">
                <a:solidFill>
                  <a:srgbClr val="002060"/>
                </a:solidFill>
              </a:rPr>
              <a:t>sin r           n</a:t>
            </a:r>
            <a:r>
              <a:rPr lang="en-IN" baseline="-25000" dirty="0">
                <a:solidFill>
                  <a:srgbClr val="002060"/>
                </a:solidFill>
              </a:rPr>
              <a:t>0</a:t>
            </a:r>
            <a:r>
              <a:rPr lang="en-IN" dirty="0">
                <a:solidFill>
                  <a:srgbClr val="002060"/>
                </a:solidFill>
              </a:rPr>
              <a:t>= 1 , </a:t>
            </a:r>
          </a:p>
          <a:p>
            <a:pPr>
              <a:lnSpc>
                <a:spcPct val="150000"/>
              </a:lnSpc>
            </a:pPr>
            <a:r>
              <a:rPr lang="en-IN" dirty="0">
                <a:solidFill>
                  <a:srgbClr val="002060"/>
                </a:solidFill>
              </a:rPr>
              <a:t>                θ = sin</a:t>
            </a:r>
            <a:r>
              <a:rPr lang="en-IN" baseline="30000" dirty="0">
                <a:solidFill>
                  <a:srgbClr val="002060"/>
                </a:solidFill>
              </a:rPr>
              <a:t>-1</a:t>
            </a:r>
            <a:r>
              <a:rPr lang="en-IN" dirty="0">
                <a:solidFill>
                  <a:srgbClr val="002060"/>
                </a:solidFill>
              </a:rPr>
              <a:t>( 1.5 sin 21)   = 32.5 </a:t>
            </a:r>
            <a:r>
              <a:rPr lang="en-IN" baseline="30000" dirty="0">
                <a:solidFill>
                  <a:srgbClr val="002060"/>
                </a:solidFill>
              </a:rPr>
              <a:t>o</a:t>
            </a:r>
            <a:endParaRPr lang="en-IN" dirty="0">
              <a:solidFill>
                <a:srgbClr val="002060"/>
              </a:solidFill>
            </a:endParaRPr>
          </a:p>
          <a:p>
            <a:pPr>
              <a:lnSpc>
                <a:spcPct val="150000"/>
              </a:lnSpc>
            </a:pPr>
            <a:r>
              <a:rPr lang="en-IN" dirty="0">
                <a:solidFill>
                  <a:srgbClr val="002060"/>
                </a:solidFill>
              </a:rPr>
              <a:t>Maximum angle  must be smaller than 32.5 ° in order to have total internal reflection at the core-cladding interface.</a:t>
            </a:r>
          </a:p>
        </p:txBody>
      </p:sp>
    </p:spTree>
    <p:extLst>
      <p:ext uri="{BB962C8B-B14F-4D97-AF65-F5344CB8AC3E}">
        <p14:creationId xmlns:p14="http://schemas.microsoft.com/office/powerpoint/2010/main" val="299283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914" y="682387"/>
            <a:ext cx="8038531" cy="2542363"/>
          </a:xfrm>
          <a:prstGeom prst="rect">
            <a:avLst/>
          </a:prstGeom>
          <a:noFill/>
        </p:spPr>
        <p:txBody>
          <a:bodyPr wrap="square" rtlCol="0">
            <a:spAutoFit/>
          </a:bodyPr>
          <a:lstStyle/>
          <a:p>
            <a:pPr>
              <a:lnSpc>
                <a:spcPct val="150000"/>
              </a:lnSpc>
            </a:pPr>
            <a:r>
              <a:rPr lang="en-IN" dirty="0">
                <a:solidFill>
                  <a:srgbClr val="C00000"/>
                </a:solidFill>
              </a:rPr>
              <a:t>Q2.	A step-index </a:t>
            </a:r>
            <a:r>
              <a:rPr lang="en-IN" dirty="0" err="1">
                <a:solidFill>
                  <a:srgbClr val="C00000"/>
                </a:solidFill>
              </a:rPr>
              <a:t>fiber</a:t>
            </a:r>
            <a:r>
              <a:rPr lang="en-IN" dirty="0">
                <a:solidFill>
                  <a:srgbClr val="C00000"/>
                </a:solidFill>
              </a:rPr>
              <a:t> has a core index of refraction of </a:t>
            </a:r>
            <a:r>
              <a:rPr lang="en-IN" i="1" dirty="0">
                <a:solidFill>
                  <a:srgbClr val="C00000"/>
                </a:solidFill>
              </a:rPr>
              <a:t>n</a:t>
            </a:r>
            <a:r>
              <a:rPr lang="en-IN" baseline="-25000" dirty="0">
                <a:solidFill>
                  <a:srgbClr val="C00000"/>
                </a:solidFill>
              </a:rPr>
              <a:t>1</a:t>
            </a:r>
            <a:r>
              <a:rPr lang="en-IN" dirty="0">
                <a:solidFill>
                  <a:srgbClr val="C00000"/>
                </a:solidFill>
              </a:rPr>
              <a:t> = 1.425.  </a:t>
            </a:r>
          </a:p>
          <a:p>
            <a:pPr>
              <a:lnSpc>
                <a:spcPct val="150000"/>
              </a:lnSpc>
            </a:pPr>
            <a:r>
              <a:rPr lang="en-IN" dirty="0">
                <a:solidFill>
                  <a:srgbClr val="C00000"/>
                </a:solidFill>
              </a:rPr>
              <a:t>The cut-off angle for light entering the </a:t>
            </a:r>
            <a:r>
              <a:rPr lang="en-IN" dirty="0" err="1">
                <a:solidFill>
                  <a:srgbClr val="C00000"/>
                </a:solidFill>
              </a:rPr>
              <a:t>fiber</a:t>
            </a:r>
            <a:r>
              <a:rPr lang="en-IN" dirty="0">
                <a:solidFill>
                  <a:srgbClr val="C00000"/>
                </a:solidFill>
              </a:rPr>
              <a:t> from air is found to be 8.50</a:t>
            </a:r>
            <a:r>
              <a:rPr lang="en-IN" baseline="30000" dirty="0">
                <a:solidFill>
                  <a:srgbClr val="C00000"/>
                </a:solidFill>
              </a:rPr>
              <a:t>o</a:t>
            </a:r>
            <a:r>
              <a:rPr lang="en-IN" dirty="0">
                <a:solidFill>
                  <a:srgbClr val="C00000"/>
                </a:solidFill>
              </a:rPr>
              <a:t>. </a:t>
            </a:r>
          </a:p>
          <a:p>
            <a:pPr>
              <a:lnSpc>
                <a:spcPct val="150000"/>
              </a:lnSpc>
            </a:pPr>
            <a:r>
              <a:rPr lang="en-IN" dirty="0">
                <a:solidFill>
                  <a:srgbClr val="C00000"/>
                </a:solidFill>
              </a:rPr>
              <a:t> (a)  What is the numerical aperture of the </a:t>
            </a:r>
            <a:r>
              <a:rPr lang="en-IN" dirty="0" err="1">
                <a:solidFill>
                  <a:srgbClr val="C00000"/>
                </a:solidFill>
              </a:rPr>
              <a:t>fiber</a:t>
            </a:r>
            <a:r>
              <a:rPr lang="en-IN" dirty="0">
                <a:solidFill>
                  <a:srgbClr val="C00000"/>
                </a:solidFill>
              </a:rPr>
              <a:t>?  </a:t>
            </a:r>
          </a:p>
          <a:p>
            <a:pPr>
              <a:lnSpc>
                <a:spcPct val="150000"/>
              </a:lnSpc>
            </a:pPr>
            <a:r>
              <a:rPr lang="en-IN" dirty="0">
                <a:solidFill>
                  <a:srgbClr val="C00000"/>
                </a:solidFill>
              </a:rPr>
              <a:t>(b)  What is the index of refraction of the cladding of this </a:t>
            </a:r>
            <a:r>
              <a:rPr lang="en-IN" dirty="0" err="1">
                <a:solidFill>
                  <a:srgbClr val="C00000"/>
                </a:solidFill>
              </a:rPr>
              <a:t>fiber</a:t>
            </a:r>
            <a:r>
              <a:rPr lang="en-IN" dirty="0">
                <a:solidFill>
                  <a:srgbClr val="C00000"/>
                </a:solidFill>
              </a:rPr>
              <a:t>? </a:t>
            </a:r>
          </a:p>
          <a:p>
            <a:pPr>
              <a:lnSpc>
                <a:spcPct val="150000"/>
              </a:lnSpc>
            </a:pPr>
            <a:r>
              <a:rPr lang="en-IN" dirty="0">
                <a:solidFill>
                  <a:srgbClr val="C00000"/>
                </a:solidFill>
              </a:rPr>
              <a:t> (c)  If the </a:t>
            </a:r>
            <a:r>
              <a:rPr lang="en-IN" dirty="0" err="1">
                <a:solidFill>
                  <a:srgbClr val="C00000"/>
                </a:solidFill>
              </a:rPr>
              <a:t>fiber</a:t>
            </a:r>
            <a:r>
              <a:rPr lang="en-IN" dirty="0">
                <a:solidFill>
                  <a:srgbClr val="C00000"/>
                </a:solidFill>
              </a:rPr>
              <a:t> were submersed in water, what would be the new numerical          aperture and cut-off angle?</a:t>
            </a:r>
          </a:p>
        </p:txBody>
      </p:sp>
      <p:sp>
        <p:nvSpPr>
          <p:cNvPr id="7" name="Rectangle 6"/>
          <p:cNvSpPr/>
          <p:nvPr/>
        </p:nvSpPr>
        <p:spPr>
          <a:xfrm>
            <a:off x="812043" y="3809725"/>
            <a:ext cx="7751928" cy="2268313"/>
          </a:xfrm>
          <a:prstGeom prst="rect">
            <a:avLst/>
          </a:prstGeom>
        </p:spPr>
        <p:txBody>
          <a:bodyPr wrap="square">
            <a:spAutoFit/>
          </a:bodyPr>
          <a:lstStyle/>
          <a:p>
            <a:pPr>
              <a:lnSpc>
                <a:spcPct val="107000"/>
              </a:lnSpc>
              <a:spcAft>
                <a:spcPts val="0"/>
              </a:spcAft>
            </a:pP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Solution</a:t>
            </a:r>
          </a:p>
          <a:p>
            <a:pPr marL="342900" indent="-342900">
              <a:lnSpc>
                <a:spcPct val="150000"/>
              </a:lnSpc>
              <a:spcAft>
                <a:spcPts val="0"/>
              </a:spcAft>
              <a:buAutoNum type="alphaLcParenR"/>
            </a:pP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air,  </a:t>
            </a:r>
            <a:r>
              <a:rPr lang="en-IN" sz="2000"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000" baseline="-25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0</a:t>
            </a: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 </a:t>
            </a:r>
            <a:r>
              <a:rPr lang="en-IN" sz="2000" i="1"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n</a:t>
            </a:r>
            <a:r>
              <a:rPr lang="en-IN" sz="2000" baseline="-25000" dirty="0" err="1">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air</a:t>
            </a: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 1  </a:t>
            </a:r>
          </a:p>
          <a:p>
            <a:pPr>
              <a:lnSpc>
                <a:spcPct val="150000"/>
              </a:lnSpc>
              <a:spcAft>
                <a:spcPts val="0"/>
              </a:spcAft>
            </a:pP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The numerical aperture is   </a:t>
            </a:r>
            <a:r>
              <a:rPr lang="en-IN" sz="2000" dirty="0">
                <a:solidFill>
                  <a:srgbClr val="002060"/>
                </a:solidFill>
                <a:latin typeface="Times New Roman" panose="02020603050405020304" pitchFamily="18" charset="0"/>
                <a:ea typeface="Times New Roman" panose="02020603050405020304" pitchFamily="18" charset="0"/>
              </a:rPr>
              <a:t>NA = </a:t>
            </a:r>
            <a:r>
              <a:rPr lang="en-IN" sz="2000" i="1" dirty="0">
                <a:solidFill>
                  <a:srgbClr val="002060"/>
                </a:solidFill>
                <a:latin typeface="Times New Roman" panose="02020603050405020304" pitchFamily="18" charset="0"/>
                <a:ea typeface="Times New Roman" panose="02020603050405020304" pitchFamily="18" charset="0"/>
              </a:rPr>
              <a:t>n</a:t>
            </a:r>
            <a:r>
              <a:rPr lang="en-IN" sz="2000" baseline="-25000" dirty="0">
                <a:solidFill>
                  <a:srgbClr val="002060"/>
                </a:solidFill>
                <a:latin typeface="Times New Roman" panose="02020603050405020304" pitchFamily="18" charset="0"/>
                <a:ea typeface="Times New Roman" panose="02020603050405020304" pitchFamily="18" charset="0"/>
              </a:rPr>
              <a:t>0</a:t>
            </a:r>
            <a:r>
              <a:rPr lang="en-IN" sz="2000" dirty="0">
                <a:solidFill>
                  <a:srgbClr val="002060"/>
                </a:solidFill>
                <a:latin typeface="Times New Roman" panose="02020603050405020304" pitchFamily="18" charset="0"/>
                <a:ea typeface="Times New Roman" panose="02020603050405020304" pitchFamily="18" charset="0"/>
              </a:rPr>
              <a:t> sin θ</a:t>
            </a:r>
            <a:r>
              <a:rPr lang="en-IN" sz="2000" baseline="-25000" dirty="0">
                <a:solidFill>
                  <a:srgbClr val="002060"/>
                </a:solidFill>
                <a:latin typeface="Times New Roman" panose="02020603050405020304" pitchFamily="18" charset="0"/>
                <a:ea typeface="Times New Roman" panose="02020603050405020304" pitchFamily="18" charset="0"/>
              </a:rPr>
              <a:t>0</a:t>
            </a:r>
            <a:r>
              <a:rPr lang="en-IN" sz="2000" dirty="0">
                <a:solidFill>
                  <a:srgbClr val="002060"/>
                </a:solidFill>
                <a:latin typeface="Times New Roman" panose="02020603050405020304" pitchFamily="18" charset="0"/>
                <a:ea typeface="Times New Roman" panose="02020603050405020304" pitchFamily="18" charset="0"/>
              </a:rPr>
              <a:t> </a:t>
            </a:r>
          </a:p>
          <a:p>
            <a:pPr>
              <a:lnSpc>
                <a:spcPct val="150000"/>
              </a:lnSpc>
              <a:spcAft>
                <a:spcPts val="0"/>
              </a:spcAft>
            </a:pPr>
            <a:r>
              <a:rPr lang="en-IN" sz="2000" dirty="0">
                <a:solidFill>
                  <a:srgbClr val="002060"/>
                </a:solidFill>
                <a:latin typeface="Times New Roman" panose="02020603050405020304" pitchFamily="18" charset="0"/>
                <a:ea typeface="Times New Roman" panose="02020603050405020304" pitchFamily="18" charset="0"/>
              </a:rPr>
              <a:t>                                                  = (1) sin (8.50</a:t>
            </a:r>
            <a:r>
              <a:rPr lang="en-IN" sz="2000" baseline="30000" dirty="0">
                <a:solidFill>
                  <a:srgbClr val="002060"/>
                </a:solidFill>
                <a:latin typeface="Times New Roman" panose="02020603050405020304" pitchFamily="18" charset="0"/>
                <a:ea typeface="Times New Roman" panose="02020603050405020304" pitchFamily="18" charset="0"/>
              </a:rPr>
              <a:t>o</a:t>
            </a:r>
            <a:r>
              <a:rPr lang="en-IN" sz="2000" dirty="0">
                <a:solidFill>
                  <a:srgbClr val="002060"/>
                </a:solidFill>
                <a:latin typeface="Times New Roman" panose="02020603050405020304" pitchFamily="18" charset="0"/>
                <a:ea typeface="Times New Roman" panose="02020603050405020304" pitchFamily="18" charset="0"/>
              </a:rPr>
              <a:t>) </a:t>
            </a:r>
          </a:p>
          <a:p>
            <a:pPr>
              <a:lnSpc>
                <a:spcPct val="150000"/>
              </a:lnSpc>
              <a:spcAft>
                <a:spcPts val="0"/>
              </a:spcAft>
            </a:pPr>
            <a:r>
              <a:rPr lang="en-IN" sz="2000" dirty="0">
                <a:solidFill>
                  <a:srgbClr val="002060"/>
                </a:solidFill>
                <a:latin typeface="Times New Roman" panose="02020603050405020304" pitchFamily="18" charset="0"/>
                <a:ea typeface="Times New Roman" panose="02020603050405020304" pitchFamily="18" charset="0"/>
              </a:rPr>
              <a:t>                                                  =</a:t>
            </a:r>
            <a:r>
              <a:rPr lang="en-IN" sz="2000" b="1" dirty="0">
                <a:solidFill>
                  <a:srgbClr val="002060"/>
                </a:solidFill>
                <a:latin typeface="Times New Roman" panose="02020603050405020304" pitchFamily="18" charset="0"/>
                <a:ea typeface="Times New Roman" panose="02020603050405020304" pitchFamily="18" charset="0"/>
              </a:rPr>
              <a:t> 0.148</a:t>
            </a:r>
            <a:r>
              <a:rPr lang="en-IN" sz="2000" dirty="0">
                <a:solidFill>
                  <a:srgbClr val="00B050"/>
                </a:solidFill>
                <a:latin typeface="Times New Roman" panose="02020603050405020304" pitchFamily="18" charset="0"/>
                <a:ea typeface="Times New Roman" panose="02020603050405020304" pitchFamily="18" charset="0"/>
              </a:rPr>
              <a:t>.</a:t>
            </a:r>
            <a:endParaRPr lang="en-IN" sz="2000" dirty="0">
              <a:solidFill>
                <a:srgbClr val="00B050"/>
              </a:solidFill>
            </a:endParaRPr>
          </a:p>
        </p:txBody>
      </p:sp>
    </p:spTree>
    <p:extLst>
      <p:ext uri="{BB962C8B-B14F-4D97-AF65-F5344CB8AC3E}">
        <p14:creationId xmlns:p14="http://schemas.microsoft.com/office/powerpoint/2010/main" val="352484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60" y="1174741"/>
            <a:ext cx="8338782" cy="4401205"/>
          </a:xfrm>
          <a:prstGeom prst="rect">
            <a:avLst/>
          </a:prstGeom>
          <a:noFill/>
        </p:spPr>
        <p:txBody>
          <a:bodyPr wrap="square" rtlCol="0">
            <a:spAutoFit/>
          </a:bodyPr>
          <a:lstStyle/>
          <a:p>
            <a:pPr>
              <a:lnSpc>
                <a:spcPct val="200000"/>
              </a:lnSpc>
            </a:pPr>
            <a:r>
              <a:rPr lang="en-IN" dirty="0">
                <a:solidFill>
                  <a:srgbClr val="002060"/>
                </a:solidFill>
              </a:rPr>
              <a:t>b</a:t>
            </a:r>
            <a:r>
              <a:rPr lang="en-IN" sz="2000" dirty="0">
                <a:solidFill>
                  <a:srgbClr val="002060"/>
                </a:solidFill>
              </a:rPr>
              <a:t>)  The index of refraction of the cladding can be found from the numerical aperture:</a:t>
            </a:r>
          </a:p>
          <a:p>
            <a:pPr>
              <a:lnSpc>
                <a:spcPct val="200000"/>
              </a:lnSpc>
            </a:pPr>
            <a:r>
              <a:rPr lang="en-IN" sz="2000" i="1" dirty="0">
                <a:solidFill>
                  <a:srgbClr val="002060"/>
                </a:solidFill>
              </a:rPr>
              <a:t>                           n</a:t>
            </a:r>
            <a:r>
              <a:rPr lang="en-IN" sz="2000" baseline="-25000" dirty="0">
                <a:solidFill>
                  <a:srgbClr val="002060"/>
                </a:solidFill>
              </a:rPr>
              <a:t>1</a:t>
            </a:r>
            <a:r>
              <a:rPr lang="en-IN" sz="2000" baseline="30000" dirty="0">
                <a:solidFill>
                  <a:srgbClr val="002060"/>
                </a:solidFill>
              </a:rPr>
              <a:t>2</a:t>
            </a:r>
            <a:r>
              <a:rPr lang="en-IN" sz="2000" dirty="0">
                <a:solidFill>
                  <a:srgbClr val="002060"/>
                </a:solidFill>
              </a:rPr>
              <a:t> - </a:t>
            </a:r>
            <a:r>
              <a:rPr lang="en-IN" sz="2000" i="1" dirty="0">
                <a:solidFill>
                  <a:srgbClr val="002060"/>
                </a:solidFill>
              </a:rPr>
              <a:t>n</a:t>
            </a:r>
            <a:r>
              <a:rPr lang="en-IN" sz="2000" baseline="-25000" dirty="0">
                <a:solidFill>
                  <a:srgbClr val="002060"/>
                </a:solidFill>
              </a:rPr>
              <a:t>2</a:t>
            </a:r>
            <a:r>
              <a:rPr lang="en-IN" sz="2000" baseline="30000" dirty="0">
                <a:solidFill>
                  <a:srgbClr val="002060"/>
                </a:solidFill>
              </a:rPr>
              <a:t>2</a:t>
            </a:r>
            <a:r>
              <a:rPr lang="en-IN" sz="2000" dirty="0">
                <a:solidFill>
                  <a:srgbClr val="002060"/>
                </a:solidFill>
              </a:rPr>
              <a:t> = NA</a:t>
            </a:r>
            <a:r>
              <a:rPr lang="en-IN" sz="2000" baseline="30000" dirty="0">
                <a:solidFill>
                  <a:srgbClr val="002060"/>
                </a:solidFill>
              </a:rPr>
              <a:t>2</a:t>
            </a:r>
            <a:br>
              <a:rPr lang="en-IN" sz="2000" dirty="0">
                <a:solidFill>
                  <a:srgbClr val="002060"/>
                </a:solidFill>
              </a:rPr>
            </a:br>
            <a:r>
              <a:rPr lang="en-IN" sz="2000" dirty="0">
                <a:solidFill>
                  <a:srgbClr val="002060"/>
                </a:solidFill>
              </a:rPr>
              <a:t>                                 </a:t>
            </a:r>
            <a:r>
              <a:rPr lang="en-IN" sz="2000" i="1" dirty="0">
                <a:solidFill>
                  <a:srgbClr val="002060"/>
                </a:solidFill>
              </a:rPr>
              <a:t>n</a:t>
            </a:r>
            <a:r>
              <a:rPr lang="en-IN" sz="2000" baseline="-25000" dirty="0">
                <a:solidFill>
                  <a:srgbClr val="002060"/>
                </a:solidFill>
              </a:rPr>
              <a:t>2</a:t>
            </a:r>
            <a:r>
              <a:rPr lang="en-IN" sz="2000" baseline="30000" dirty="0">
                <a:solidFill>
                  <a:srgbClr val="002060"/>
                </a:solidFill>
              </a:rPr>
              <a:t>2</a:t>
            </a:r>
            <a:r>
              <a:rPr lang="en-IN" sz="2000" dirty="0">
                <a:solidFill>
                  <a:srgbClr val="002060"/>
                </a:solidFill>
              </a:rPr>
              <a:t> = </a:t>
            </a:r>
            <a:r>
              <a:rPr lang="en-IN" sz="2000" i="1" dirty="0">
                <a:solidFill>
                  <a:srgbClr val="002060"/>
                </a:solidFill>
              </a:rPr>
              <a:t>n</a:t>
            </a:r>
            <a:r>
              <a:rPr lang="en-IN" sz="2000" baseline="-25000" dirty="0">
                <a:solidFill>
                  <a:srgbClr val="002060"/>
                </a:solidFill>
              </a:rPr>
              <a:t>1</a:t>
            </a:r>
            <a:r>
              <a:rPr lang="en-IN" sz="2000" baseline="30000" dirty="0">
                <a:solidFill>
                  <a:srgbClr val="002060"/>
                </a:solidFill>
              </a:rPr>
              <a:t>2</a:t>
            </a:r>
            <a:r>
              <a:rPr lang="en-IN" sz="2000" dirty="0">
                <a:solidFill>
                  <a:srgbClr val="002060"/>
                </a:solidFill>
              </a:rPr>
              <a:t> - NA</a:t>
            </a:r>
            <a:r>
              <a:rPr lang="en-IN" sz="2000" baseline="30000" dirty="0">
                <a:solidFill>
                  <a:srgbClr val="002060"/>
                </a:solidFill>
              </a:rPr>
              <a:t>2</a:t>
            </a:r>
            <a:r>
              <a:rPr lang="en-IN" sz="2000" dirty="0">
                <a:solidFill>
                  <a:srgbClr val="002060"/>
                </a:solidFill>
              </a:rPr>
              <a:t> </a:t>
            </a:r>
          </a:p>
          <a:p>
            <a:pPr>
              <a:lnSpc>
                <a:spcPct val="200000"/>
              </a:lnSpc>
            </a:pPr>
            <a:r>
              <a:rPr lang="en-IN" sz="2000" dirty="0">
                <a:solidFill>
                  <a:srgbClr val="002060"/>
                </a:solidFill>
              </a:rPr>
              <a:t>                                       = (1.425)</a:t>
            </a:r>
            <a:r>
              <a:rPr lang="en-IN" sz="2000" baseline="30000" dirty="0">
                <a:solidFill>
                  <a:srgbClr val="002060"/>
                </a:solidFill>
              </a:rPr>
              <a:t>2</a:t>
            </a:r>
            <a:r>
              <a:rPr lang="en-IN" sz="2000" dirty="0">
                <a:solidFill>
                  <a:srgbClr val="002060"/>
                </a:solidFill>
              </a:rPr>
              <a:t> - (0.148)</a:t>
            </a:r>
            <a:r>
              <a:rPr lang="en-IN" sz="2000" baseline="30000" dirty="0">
                <a:solidFill>
                  <a:srgbClr val="002060"/>
                </a:solidFill>
              </a:rPr>
              <a:t>2</a:t>
            </a:r>
            <a:r>
              <a:rPr lang="en-IN" sz="2000" dirty="0">
                <a:solidFill>
                  <a:srgbClr val="002060"/>
                </a:solidFill>
              </a:rPr>
              <a:t> </a:t>
            </a:r>
          </a:p>
          <a:p>
            <a:pPr>
              <a:lnSpc>
                <a:spcPct val="200000"/>
              </a:lnSpc>
            </a:pPr>
            <a:r>
              <a:rPr lang="en-IN" sz="2000" dirty="0">
                <a:solidFill>
                  <a:srgbClr val="002060"/>
                </a:solidFill>
              </a:rPr>
              <a:t>                                       = 2.008</a:t>
            </a:r>
            <a:br>
              <a:rPr lang="en-IN" sz="2000" dirty="0">
                <a:solidFill>
                  <a:srgbClr val="002060"/>
                </a:solidFill>
              </a:rPr>
            </a:br>
            <a:r>
              <a:rPr lang="en-IN" sz="2000" dirty="0">
                <a:solidFill>
                  <a:srgbClr val="002060"/>
                </a:solidFill>
              </a:rPr>
              <a:t>                                 </a:t>
            </a:r>
            <a:r>
              <a:rPr lang="en-IN" sz="2000" i="1" dirty="0">
                <a:solidFill>
                  <a:srgbClr val="002060"/>
                </a:solidFill>
              </a:rPr>
              <a:t>n</a:t>
            </a:r>
            <a:r>
              <a:rPr lang="en-IN" sz="2000" baseline="-25000" dirty="0">
                <a:solidFill>
                  <a:srgbClr val="002060"/>
                </a:solidFill>
              </a:rPr>
              <a:t>2</a:t>
            </a:r>
            <a:r>
              <a:rPr lang="en-IN" sz="2000" dirty="0">
                <a:solidFill>
                  <a:srgbClr val="002060"/>
                </a:solidFill>
              </a:rPr>
              <a:t> = </a:t>
            </a:r>
            <a:r>
              <a:rPr lang="en-IN" sz="2000" b="1" dirty="0">
                <a:solidFill>
                  <a:srgbClr val="002060"/>
                </a:solidFill>
              </a:rPr>
              <a:t>1.417</a:t>
            </a:r>
            <a:r>
              <a:rPr lang="en-IN" sz="2000" dirty="0">
                <a:solidFill>
                  <a:srgbClr val="002060"/>
                </a:solidFill>
              </a:rPr>
              <a:t>.</a:t>
            </a:r>
          </a:p>
        </p:txBody>
      </p:sp>
    </p:spTree>
    <p:extLst>
      <p:ext uri="{BB962C8B-B14F-4D97-AF65-F5344CB8AC3E}">
        <p14:creationId xmlns:p14="http://schemas.microsoft.com/office/powerpoint/2010/main" val="1431035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456" y="736979"/>
            <a:ext cx="7751927" cy="6063198"/>
          </a:xfrm>
          <a:prstGeom prst="rect">
            <a:avLst/>
          </a:prstGeom>
          <a:noFill/>
        </p:spPr>
        <p:txBody>
          <a:bodyPr wrap="square" rtlCol="0">
            <a:spAutoFit/>
          </a:bodyPr>
          <a:lstStyle/>
          <a:p>
            <a:pPr>
              <a:lnSpc>
                <a:spcPct val="200000"/>
              </a:lnSpc>
            </a:pPr>
            <a:r>
              <a:rPr lang="en-IN" sz="2000" dirty="0">
                <a:solidFill>
                  <a:srgbClr val="002060"/>
                </a:solidFill>
              </a:rPr>
              <a:t>          c)       If the </a:t>
            </a:r>
            <a:r>
              <a:rPr lang="en-IN" sz="2000" dirty="0" err="1">
                <a:solidFill>
                  <a:srgbClr val="002060"/>
                </a:solidFill>
              </a:rPr>
              <a:t>fiber</a:t>
            </a:r>
            <a:r>
              <a:rPr lang="en-IN" sz="2000" dirty="0">
                <a:solidFill>
                  <a:srgbClr val="002060"/>
                </a:solidFill>
              </a:rPr>
              <a:t> is submersed in water </a:t>
            </a:r>
            <a:r>
              <a:rPr lang="en-IN" sz="2000" i="1" dirty="0">
                <a:solidFill>
                  <a:srgbClr val="002060"/>
                </a:solidFill>
              </a:rPr>
              <a:t>n</a:t>
            </a:r>
            <a:r>
              <a:rPr lang="en-IN" sz="2000" baseline="-25000" dirty="0">
                <a:solidFill>
                  <a:srgbClr val="002060"/>
                </a:solidFill>
              </a:rPr>
              <a:t>0</a:t>
            </a:r>
            <a:r>
              <a:rPr lang="en-IN" sz="2000" dirty="0">
                <a:solidFill>
                  <a:srgbClr val="002060"/>
                </a:solidFill>
              </a:rPr>
              <a:t> = </a:t>
            </a:r>
            <a:r>
              <a:rPr lang="en-IN" sz="2000" i="1" dirty="0" err="1">
                <a:solidFill>
                  <a:srgbClr val="002060"/>
                </a:solidFill>
              </a:rPr>
              <a:t>n</a:t>
            </a:r>
            <a:r>
              <a:rPr lang="en-IN" sz="2000" baseline="-25000" dirty="0" err="1">
                <a:solidFill>
                  <a:srgbClr val="002060"/>
                </a:solidFill>
              </a:rPr>
              <a:t>water</a:t>
            </a:r>
            <a:r>
              <a:rPr lang="en-IN" sz="2000" dirty="0">
                <a:solidFill>
                  <a:srgbClr val="002060"/>
                </a:solidFill>
              </a:rPr>
              <a:t> = 1.33.  </a:t>
            </a:r>
          </a:p>
          <a:p>
            <a:pPr>
              <a:lnSpc>
                <a:spcPct val="200000"/>
              </a:lnSpc>
            </a:pPr>
            <a:r>
              <a:rPr lang="en-IN" sz="2000" dirty="0"/>
              <a:t>                                      </a:t>
            </a:r>
            <a:r>
              <a:rPr lang="en-IN" sz="2400" dirty="0" err="1"/>
              <a:t>NA</a:t>
            </a:r>
            <a:r>
              <a:rPr lang="en-IN" sz="2400" baseline="-25000" dirty="0" err="1"/>
              <a:t>medium</a:t>
            </a:r>
            <a:r>
              <a:rPr lang="en-IN" sz="2400" dirty="0"/>
              <a:t> </a:t>
            </a:r>
            <a:r>
              <a:rPr lang="en-IN" sz="2400" dirty="0" err="1"/>
              <a:t>n</a:t>
            </a:r>
            <a:r>
              <a:rPr lang="en-IN" sz="2400" baseline="-25000" dirty="0" err="1"/>
              <a:t>medium</a:t>
            </a:r>
            <a:r>
              <a:rPr lang="en-IN" sz="2400" dirty="0"/>
              <a:t> = </a:t>
            </a:r>
            <a:r>
              <a:rPr lang="en-IN" sz="2400" dirty="0" err="1"/>
              <a:t>NA</a:t>
            </a:r>
            <a:r>
              <a:rPr lang="en-IN" sz="2400" baseline="-25000" dirty="0" err="1"/>
              <a:t>air</a:t>
            </a:r>
            <a:endParaRPr lang="en-IN" sz="2400" dirty="0"/>
          </a:p>
          <a:p>
            <a:pPr>
              <a:lnSpc>
                <a:spcPct val="200000"/>
              </a:lnSpc>
            </a:pPr>
            <a:r>
              <a:rPr lang="en-IN" sz="2000" dirty="0">
                <a:solidFill>
                  <a:srgbClr val="002060"/>
                </a:solidFill>
              </a:rPr>
              <a:t>                                             NA = </a:t>
            </a:r>
            <a:r>
              <a:rPr lang="en-IN" sz="2000" i="1" dirty="0">
                <a:solidFill>
                  <a:srgbClr val="002060"/>
                </a:solidFill>
              </a:rPr>
              <a:t>n</a:t>
            </a:r>
            <a:r>
              <a:rPr lang="en-IN" sz="2000" baseline="-25000" dirty="0">
                <a:solidFill>
                  <a:srgbClr val="002060"/>
                </a:solidFill>
              </a:rPr>
              <a:t>0</a:t>
            </a:r>
            <a:r>
              <a:rPr lang="en-IN" sz="2000" dirty="0">
                <a:solidFill>
                  <a:srgbClr val="002060"/>
                </a:solidFill>
              </a:rPr>
              <a:t> sin θ</a:t>
            </a:r>
            <a:r>
              <a:rPr lang="en-IN" sz="2000" baseline="-25000" dirty="0">
                <a:solidFill>
                  <a:srgbClr val="002060"/>
                </a:solidFill>
              </a:rPr>
              <a:t>0</a:t>
            </a:r>
            <a:r>
              <a:rPr lang="en-IN" sz="2000" dirty="0">
                <a:solidFill>
                  <a:srgbClr val="002060"/>
                </a:solidFill>
              </a:rPr>
              <a:t> </a:t>
            </a:r>
          </a:p>
          <a:p>
            <a:pPr>
              <a:lnSpc>
                <a:spcPct val="200000"/>
              </a:lnSpc>
            </a:pPr>
            <a:r>
              <a:rPr lang="en-IN" sz="2000" dirty="0">
                <a:solidFill>
                  <a:srgbClr val="002060"/>
                </a:solidFill>
              </a:rPr>
              <a:t>                                  NA = </a:t>
            </a:r>
            <a:r>
              <a:rPr lang="en-IN" sz="2000" b="1" dirty="0">
                <a:solidFill>
                  <a:srgbClr val="002060"/>
                </a:solidFill>
              </a:rPr>
              <a:t>0.148</a:t>
            </a:r>
            <a:r>
              <a:rPr lang="en-IN" sz="2000" dirty="0">
                <a:solidFill>
                  <a:srgbClr val="002060"/>
                </a:solidFill>
              </a:rPr>
              <a:t>.</a:t>
            </a:r>
            <a:br>
              <a:rPr lang="en-IN" sz="2000" dirty="0">
                <a:solidFill>
                  <a:srgbClr val="002060"/>
                </a:solidFill>
              </a:rPr>
            </a:br>
            <a:r>
              <a:rPr lang="en-IN" sz="2000" dirty="0">
                <a:solidFill>
                  <a:srgbClr val="002060"/>
                </a:solidFill>
              </a:rPr>
              <a:t>                                                        sin θ</a:t>
            </a:r>
            <a:r>
              <a:rPr lang="en-IN" sz="2000" baseline="-25000" dirty="0">
                <a:solidFill>
                  <a:srgbClr val="002060"/>
                </a:solidFill>
              </a:rPr>
              <a:t>0</a:t>
            </a:r>
            <a:r>
              <a:rPr lang="en-IN" sz="2000" dirty="0">
                <a:solidFill>
                  <a:srgbClr val="002060"/>
                </a:solidFill>
              </a:rPr>
              <a:t> = NA/</a:t>
            </a:r>
            <a:r>
              <a:rPr lang="en-IN" sz="2000" i="1" dirty="0">
                <a:solidFill>
                  <a:srgbClr val="002060"/>
                </a:solidFill>
              </a:rPr>
              <a:t>n</a:t>
            </a:r>
            <a:r>
              <a:rPr lang="en-IN" sz="2000" baseline="-25000" dirty="0">
                <a:solidFill>
                  <a:srgbClr val="002060"/>
                </a:solidFill>
              </a:rPr>
              <a:t>0</a:t>
            </a:r>
            <a:br>
              <a:rPr lang="en-IN" sz="2000" dirty="0">
                <a:solidFill>
                  <a:srgbClr val="002060"/>
                </a:solidFill>
              </a:rPr>
            </a:br>
            <a:r>
              <a:rPr lang="en-IN" sz="2000" dirty="0">
                <a:solidFill>
                  <a:srgbClr val="002060"/>
                </a:solidFill>
              </a:rPr>
              <a:t>                                                          θ</a:t>
            </a:r>
            <a:r>
              <a:rPr lang="en-IN" sz="2000" baseline="-25000" dirty="0">
                <a:solidFill>
                  <a:srgbClr val="002060"/>
                </a:solidFill>
              </a:rPr>
              <a:t>0</a:t>
            </a:r>
            <a:r>
              <a:rPr lang="en-IN" sz="2000" dirty="0">
                <a:solidFill>
                  <a:srgbClr val="002060"/>
                </a:solidFill>
              </a:rPr>
              <a:t> = sin</a:t>
            </a:r>
            <a:r>
              <a:rPr lang="en-IN" sz="2000" baseline="30000" dirty="0">
                <a:solidFill>
                  <a:srgbClr val="002060"/>
                </a:solidFill>
              </a:rPr>
              <a:t>-1</a:t>
            </a:r>
            <a:r>
              <a:rPr lang="en-IN" sz="2000" dirty="0">
                <a:solidFill>
                  <a:srgbClr val="002060"/>
                </a:solidFill>
              </a:rPr>
              <a:t>(NA/</a:t>
            </a:r>
            <a:r>
              <a:rPr lang="en-IN" sz="2000" i="1" dirty="0">
                <a:solidFill>
                  <a:srgbClr val="002060"/>
                </a:solidFill>
              </a:rPr>
              <a:t>n</a:t>
            </a:r>
            <a:r>
              <a:rPr lang="en-IN" sz="2000" baseline="-25000" dirty="0">
                <a:solidFill>
                  <a:srgbClr val="002060"/>
                </a:solidFill>
              </a:rPr>
              <a:t>0</a:t>
            </a:r>
            <a:r>
              <a:rPr lang="en-IN" sz="2000" dirty="0">
                <a:solidFill>
                  <a:srgbClr val="002060"/>
                </a:solidFill>
              </a:rPr>
              <a:t>) </a:t>
            </a:r>
          </a:p>
          <a:p>
            <a:pPr>
              <a:lnSpc>
                <a:spcPct val="200000"/>
              </a:lnSpc>
            </a:pPr>
            <a:r>
              <a:rPr lang="en-IN" sz="2000" dirty="0">
                <a:solidFill>
                  <a:srgbClr val="002060"/>
                </a:solidFill>
              </a:rPr>
              <a:t>                                                             = sin</a:t>
            </a:r>
            <a:r>
              <a:rPr lang="en-IN" sz="2000" baseline="30000" dirty="0">
                <a:solidFill>
                  <a:srgbClr val="002060"/>
                </a:solidFill>
              </a:rPr>
              <a:t>-1</a:t>
            </a:r>
            <a:r>
              <a:rPr lang="en-IN" sz="2000" dirty="0">
                <a:solidFill>
                  <a:srgbClr val="002060"/>
                </a:solidFill>
              </a:rPr>
              <a:t>(0.148/1.33) </a:t>
            </a:r>
          </a:p>
          <a:p>
            <a:pPr>
              <a:lnSpc>
                <a:spcPct val="200000"/>
              </a:lnSpc>
            </a:pPr>
            <a:r>
              <a:rPr lang="en-IN" sz="2000" dirty="0">
                <a:solidFill>
                  <a:srgbClr val="002060"/>
                </a:solidFill>
              </a:rPr>
              <a:t>                                                             = sin</a:t>
            </a:r>
            <a:r>
              <a:rPr lang="en-IN" sz="2000" baseline="30000" dirty="0">
                <a:solidFill>
                  <a:srgbClr val="002060"/>
                </a:solidFill>
              </a:rPr>
              <a:t>-1</a:t>
            </a:r>
            <a:r>
              <a:rPr lang="en-IN" sz="2000" dirty="0">
                <a:solidFill>
                  <a:srgbClr val="002060"/>
                </a:solidFill>
              </a:rPr>
              <a:t>(0.1112) </a:t>
            </a:r>
          </a:p>
          <a:p>
            <a:pPr>
              <a:lnSpc>
                <a:spcPct val="200000"/>
              </a:lnSpc>
            </a:pPr>
            <a:r>
              <a:rPr lang="en-IN" sz="2000" dirty="0">
                <a:solidFill>
                  <a:srgbClr val="002060"/>
                </a:solidFill>
              </a:rPr>
              <a:t>                                 cut off angle        = </a:t>
            </a:r>
            <a:r>
              <a:rPr lang="en-IN" sz="2000" b="1" dirty="0">
                <a:solidFill>
                  <a:srgbClr val="002060"/>
                </a:solidFill>
              </a:rPr>
              <a:t>6.38</a:t>
            </a:r>
            <a:r>
              <a:rPr lang="en-IN" sz="2000" b="1" baseline="30000" dirty="0">
                <a:solidFill>
                  <a:srgbClr val="002060"/>
                </a:solidFill>
              </a:rPr>
              <a:t>o</a:t>
            </a:r>
            <a:r>
              <a:rPr lang="en-IN" sz="2000" dirty="0">
                <a:solidFill>
                  <a:srgbClr val="002060"/>
                </a:solidFill>
              </a:rPr>
              <a:t>.</a:t>
            </a:r>
          </a:p>
          <a:p>
            <a:endParaRPr lang="en-IN" sz="2000" dirty="0">
              <a:solidFill>
                <a:srgbClr val="002060"/>
              </a:solidFill>
            </a:endParaRPr>
          </a:p>
        </p:txBody>
      </p:sp>
    </p:spTree>
    <p:extLst>
      <p:ext uri="{BB962C8B-B14F-4D97-AF65-F5344CB8AC3E}">
        <p14:creationId xmlns:p14="http://schemas.microsoft.com/office/powerpoint/2010/main" val="1519166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299" y="1041940"/>
            <a:ext cx="7615450" cy="1015663"/>
          </a:xfrm>
          <a:prstGeom prst="rect">
            <a:avLst/>
          </a:prstGeom>
        </p:spPr>
        <p:txBody>
          <a:bodyPr wrap="square">
            <a:spAutoFit/>
          </a:bodyPr>
          <a:lstStyle/>
          <a:p>
            <a:pPr>
              <a:lnSpc>
                <a:spcPct val="150000"/>
              </a:lnSpc>
              <a:spcAft>
                <a:spcPts val="0"/>
              </a:spcAft>
            </a:pPr>
            <a:r>
              <a:rPr lang="en-IN"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Q3. </a:t>
            </a:r>
            <a:r>
              <a:rPr lang="en-IN"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What is the numerical aperture of a </a:t>
            </a:r>
            <a:r>
              <a:rPr lang="en-IN"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fiber</a:t>
            </a:r>
            <a:r>
              <a:rPr lang="en-IN"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having a core index of </a:t>
            </a:r>
            <a:r>
              <a:rPr lang="en-IN"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1.57</a:t>
            </a:r>
            <a:r>
              <a:rPr lang="en-IN"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and a cladding index of </a:t>
            </a:r>
            <a:r>
              <a:rPr lang="en-IN"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1.49</a:t>
            </a:r>
            <a:r>
              <a:rPr lang="en-IN"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IN"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1699146" y="2313004"/>
                <a:ext cx="4572000" cy="1987980"/>
              </a:xfrm>
              <a:prstGeom prst="rect">
                <a:avLst/>
              </a:prstGeom>
            </p:spPr>
            <p:txBody>
              <a:bodyPr>
                <a:spAutoFit/>
              </a:bodyPr>
              <a:lstStyle/>
              <a:p>
                <a:pPr>
                  <a:lnSpc>
                    <a:spcPct val="200000"/>
                  </a:lnSpc>
                  <a:spcAft>
                    <a:spcPts val="0"/>
                  </a:spcAft>
                </a:pPr>
                <a:r>
                  <a:rPr lang="en-IN"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Numerical Aperture </a:t>
                </a:r>
              </a:p>
              <a:p>
                <a:pPr>
                  <a:lnSpc>
                    <a:spcPct val="200000"/>
                  </a:lnSpc>
                  <a:spcAft>
                    <a:spcPts val="0"/>
                  </a:spcAft>
                </a:pPr>
                <a:r>
                  <a:rPr lang="en-IN"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NA</a:t>
                </a:r>
                <a:r>
                  <a:rPr lang="en-IN" baseline="30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e>
                    </m:rad>
                  </m:oMath>
                </a14:m>
                <a:endParaRPr lang="en-IN"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IN" dirty="0">
                    <a:solidFill>
                      <a:srgbClr val="002060"/>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1.57</m:t>
                            </m:r>
                          </m:e>
                          <m: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1.49</m:t>
                            </m:r>
                          </m:e>
                          <m: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2  </m:t>
                            </m:r>
                          </m:sup>
                        </m:sSup>
                        <m:r>
                          <a:rPr lang="en-IN"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m:t>
                        </m:r>
                      </m:e>
                    </m:rad>
                  </m:oMath>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1699146" y="2313004"/>
                <a:ext cx="4572000" cy="1987980"/>
              </a:xfrm>
              <a:prstGeom prst="rect">
                <a:avLst/>
              </a:prstGeom>
              <a:blipFill rotWithShape="0">
                <a:blip r:embed="rId2"/>
                <a:stretch>
                  <a:fillRect l="-1200"/>
                </a:stretch>
              </a:blipFill>
            </p:spPr>
            <p:txBody>
              <a:bodyPr/>
              <a:lstStyle/>
              <a:p>
                <a:r>
                  <a:rPr lang="en-IN">
                    <a:noFill/>
                  </a:rPr>
                  <a:t> </a:t>
                </a:r>
              </a:p>
            </p:txBody>
          </p:sp>
        </mc:Fallback>
      </mc:AlternateContent>
      <p:sp>
        <p:nvSpPr>
          <p:cNvPr id="4" name="Rectangle 3"/>
          <p:cNvSpPr/>
          <p:nvPr/>
        </p:nvSpPr>
        <p:spPr>
          <a:xfrm>
            <a:off x="1699146" y="4556385"/>
            <a:ext cx="906017" cy="400110"/>
          </a:xfrm>
          <a:prstGeom prst="rect">
            <a:avLst/>
          </a:prstGeom>
        </p:spPr>
        <p:txBody>
          <a:bodyPr wrap="none">
            <a:spAutoFit/>
          </a:bodyPr>
          <a:lstStyle/>
          <a:p>
            <a:r>
              <a:rPr lang="en-IN" sz="2000" dirty="0">
                <a:solidFill>
                  <a:srgbClr val="002060"/>
                </a:solidFill>
                <a:latin typeface="Times New Roman" panose="02020603050405020304" pitchFamily="18" charset="0"/>
                <a:ea typeface="Times New Roman" panose="02020603050405020304" pitchFamily="18" charset="0"/>
              </a:rPr>
              <a:t>=0.495</a:t>
            </a:r>
            <a:endParaRPr lang="en-IN"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397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500" y="807619"/>
            <a:ext cx="8573000" cy="5898218"/>
          </a:xfrm>
          <a:prstGeom prst="rect">
            <a:avLst/>
          </a:prstGeom>
        </p:spPr>
        <p:txBody>
          <a:bodyPr wrap="square">
            <a:spAutoFit/>
          </a:bodyPr>
          <a:lstStyle/>
          <a:p>
            <a:pPr marL="285750" indent="-285750">
              <a:lnSpc>
                <a:spcPct val="200000"/>
              </a:lnSpc>
              <a:buFont typeface="Wingdings" panose="05000000000000000000" pitchFamily="2" charset="2"/>
              <a:buChar char="§"/>
            </a:pPr>
            <a:r>
              <a:rPr lang="en-IN" sz="2400" dirty="0">
                <a:solidFill>
                  <a:schemeClr val="accent1"/>
                </a:solidFill>
                <a:latin typeface="Nunito"/>
              </a:rPr>
              <a:t>      An optical fiber is a flexible, transparent fiber made by drawing glass (silica) or plastic to a diameter slightly thicker than that of a human hair.</a:t>
            </a:r>
          </a:p>
          <a:p>
            <a:pPr marL="285750" indent="-285750">
              <a:lnSpc>
                <a:spcPct val="200000"/>
              </a:lnSpc>
              <a:buFont typeface="Wingdings" panose="05000000000000000000" pitchFamily="2" charset="2"/>
              <a:buChar char="§"/>
            </a:pPr>
            <a:r>
              <a:rPr lang="en-IN" sz="2400" dirty="0">
                <a:solidFill>
                  <a:schemeClr val="accent1"/>
                </a:solidFill>
                <a:latin typeface="Nunito"/>
              </a:rPr>
              <a:t>Optical </a:t>
            </a:r>
            <a:r>
              <a:rPr lang="en-IN" sz="2400" dirty="0" err="1">
                <a:solidFill>
                  <a:schemeClr val="accent1"/>
                </a:solidFill>
                <a:latin typeface="Nunito"/>
              </a:rPr>
              <a:t>fibers</a:t>
            </a:r>
            <a:r>
              <a:rPr lang="en-IN" sz="2400" dirty="0">
                <a:solidFill>
                  <a:schemeClr val="accent1"/>
                </a:solidFill>
                <a:latin typeface="Nunito"/>
              </a:rPr>
              <a:t> are used most often as a means to transmit light between the two ends of the fiber </a:t>
            </a:r>
          </a:p>
          <a:p>
            <a:pPr marL="285750" indent="-285750">
              <a:lnSpc>
                <a:spcPct val="200000"/>
              </a:lnSpc>
              <a:buFont typeface="Wingdings" panose="05000000000000000000" pitchFamily="2" charset="2"/>
              <a:buChar char="§"/>
            </a:pPr>
            <a:r>
              <a:rPr lang="en-IN" sz="2400" dirty="0">
                <a:solidFill>
                  <a:schemeClr val="accent1"/>
                </a:solidFill>
                <a:latin typeface="Nunito"/>
              </a:rPr>
              <a:t>It find wide usage in </a:t>
            </a:r>
            <a:r>
              <a:rPr lang="en-IN" sz="2400" dirty="0" err="1">
                <a:solidFill>
                  <a:schemeClr val="accent1"/>
                </a:solidFill>
                <a:latin typeface="Nunito"/>
              </a:rPr>
              <a:t>fiber</a:t>
            </a:r>
            <a:r>
              <a:rPr lang="en-IN" sz="2400" dirty="0">
                <a:solidFill>
                  <a:schemeClr val="accent1"/>
                </a:solidFill>
                <a:latin typeface="Nunito"/>
              </a:rPr>
              <a:t>-optic communications, where they permit transmission over longer distances and at higher bandwidths (data rates) than wire cables. </a:t>
            </a:r>
            <a:endParaRPr lang="en-IN" sz="2400" dirty="0">
              <a:solidFill>
                <a:schemeClr val="accent1"/>
              </a:solidFill>
            </a:endParaRPr>
          </a:p>
        </p:txBody>
      </p:sp>
      <p:sp>
        <p:nvSpPr>
          <p:cNvPr id="3" name="Rectangle 2">
            <a:extLst>
              <a:ext uri="{FF2B5EF4-FFF2-40B4-BE49-F238E27FC236}">
                <a16:creationId xmlns:a16="http://schemas.microsoft.com/office/drawing/2014/main" id="{BC03FEB2-380D-4B58-A1D8-319484FD809C}"/>
              </a:ext>
            </a:extLst>
          </p:cNvPr>
          <p:cNvSpPr/>
          <p:nvPr/>
        </p:nvSpPr>
        <p:spPr>
          <a:xfrm>
            <a:off x="3492341" y="301647"/>
            <a:ext cx="1765420" cy="505972"/>
          </a:xfrm>
          <a:prstGeom prst="rect">
            <a:avLst/>
          </a:prstGeom>
        </p:spPr>
        <p:txBody>
          <a:bodyPr wrap="none">
            <a:spAutoFit/>
          </a:bodyPr>
          <a:lstStyle/>
          <a:p>
            <a:pPr algn="just">
              <a:lnSpc>
                <a:spcPct val="120000"/>
              </a:lnSpc>
            </a:pPr>
            <a:r>
              <a:rPr lang="en-IN" sz="2400" b="1" dirty="0">
                <a:solidFill>
                  <a:srgbClr val="FF0000"/>
                </a:solidFill>
              </a:rPr>
              <a:t>Optical </a:t>
            </a:r>
            <a:r>
              <a:rPr lang="en-IN" sz="2400" b="1" dirty="0" err="1">
                <a:solidFill>
                  <a:srgbClr val="FF0000"/>
                </a:solidFill>
              </a:rPr>
              <a:t>fiber</a:t>
            </a:r>
            <a:endParaRPr lang="en-IN" sz="2400" b="1" dirty="0">
              <a:solidFill>
                <a:srgbClr val="FF0000"/>
              </a:solidFill>
            </a:endParaRPr>
          </a:p>
        </p:txBody>
      </p:sp>
    </p:spTree>
    <p:extLst>
      <p:ext uri="{BB962C8B-B14F-4D97-AF65-F5344CB8AC3E}">
        <p14:creationId xmlns:p14="http://schemas.microsoft.com/office/powerpoint/2010/main" val="3256262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9" y="1436764"/>
            <a:ext cx="8065827" cy="1015663"/>
          </a:xfrm>
          <a:prstGeom prst="rect">
            <a:avLst/>
          </a:prstGeom>
        </p:spPr>
        <p:txBody>
          <a:bodyPr wrap="square">
            <a:spAutoFit/>
          </a:bodyPr>
          <a:lstStyle/>
          <a:p>
            <a:pPr>
              <a:lnSpc>
                <a:spcPct val="150000"/>
              </a:lnSpc>
            </a:pPr>
            <a:r>
              <a:rPr lang="en-IN" dirty="0">
                <a:solidFill>
                  <a:srgbClr val="FF0000"/>
                </a:solidFill>
                <a:latin typeface="Times New Roman" panose="02020603050405020304" pitchFamily="18" charset="0"/>
                <a:ea typeface="Times New Roman" panose="02020603050405020304" pitchFamily="18" charset="0"/>
              </a:rPr>
              <a:t>Q4. </a:t>
            </a:r>
            <a:r>
              <a:rPr lang="en-IN" sz="2000" dirty="0">
                <a:solidFill>
                  <a:srgbClr val="FF0000"/>
                </a:solidFill>
                <a:latin typeface="Times New Roman" panose="02020603050405020304" pitchFamily="18" charset="0"/>
                <a:ea typeface="Times New Roman" panose="02020603050405020304" pitchFamily="18" charset="0"/>
              </a:rPr>
              <a:t>A </a:t>
            </a:r>
            <a:r>
              <a:rPr lang="en-IN" sz="2000" dirty="0" err="1">
                <a:solidFill>
                  <a:srgbClr val="FF0000"/>
                </a:solidFill>
                <a:latin typeface="Times New Roman" panose="02020603050405020304" pitchFamily="18" charset="0"/>
                <a:ea typeface="Times New Roman" panose="02020603050405020304" pitchFamily="18" charset="0"/>
              </a:rPr>
              <a:t>fiber</a:t>
            </a:r>
            <a:r>
              <a:rPr lang="en-IN" sz="2000" dirty="0">
                <a:solidFill>
                  <a:srgbClr val="FF0000"/>
                </a:solidFill>
                <a:latin typeface="Times New Roman" panose="02020603050405020304" pitchFamily="18" charset="0"/>
                <a:ea typeface="Times New Roman" panose="02020603050405020304" pitchFamily="18" charset="0"/>
              </a:rPr>
              <a:t> has a numerical aperture of </a:t>
            </a:r>
            <a:r>
              <a:rPr lang="en-IN" sz="2000" b="1" dirty="0">
                <a:solidFill>
                  <a:srgbClr val="FF0000"/>
                </a:solidFill>
                <a:latin typeface="Times New Roman" panose="02020603050405020304" pitchFamily="18" charset="0"/>
                <a:ea typeface="Times New Roman" panose="02020603050405020304" pitchFamily="18" charset="0"/>
              </a:rPr>
              <a:t> 00.279</a:t>
            </a:r>
            <a:r>
              <a:rPr lang="en-IN" sz="2000" dirty="0">
                <a:solidFill>
                  <a:srgbClr val="FF0000"/>
                </a:solidFill>
                <a:latin typeface="Times New Roman" panose="02020603050405020304" pitchFamily="18" charset="0"/>
                <a:ea typeface="Times New Roman" panose="02020603050405020304" pitchFamily="18" charset="0"/>
              </a:rPr>
              <a:t> . What is the cut-off angle (in degrees) for this </a:t>
            </a:r>
            <a:r>
              <a:rPr lang="en-IN" sz="2000" dirty="0" err="1">
                <a:solidFill>
                  <a:srgbClr val="FF0000"/>
                </a:solidFill>
                <a:latin typeface="Times New Roman" panose="02020603050405020304" pitchFamily="18" charset="0"/>
                <a:ea typeface="Times New Roman" panose="02020603050405020304" pitchFamily="18" charset="0"/>
              </a:rPr>
              <a:t>fiber</a:t>
            </a:r>
            <a:r>
              <a:rPr lang="en-IN" sz="2000" dirty="0">
                <a:solidFill>
                  <a:srgbClr val="FF0000"/>
                </a:solidFill>
                <a:latin typeface="Times New Roman" panose="02020603050405020304" pitchFamily="18" charset="0"/>
                <a:ea typeface="Times New Roman" panose="02020603050405020304" pitchFamily="18" charset="0"/>
              </a:rPr>
              <a:t> if the </a:t>
            </a:r>
            <a:r>
              <a:rPr lang="en-IN" sz="2000" dirty="0" err="1">
                <a:solidFill>
                  <a:srgbClr val="FF0000"/>
                </a:solidFill>
                <a:latin typeface="Times New Roman" panose="02020603050405020304" pitchFamily="18" charset="0"/>
                <a:ea typeface="Times New Roman" panose="02020603050405020304" pitchFamily="18" charset="0"/>
              </a:rPr>
              <a:t>fiber</a:t>
            </a:r>
            <a:r>
              <a:rPr lang="en-IN" sz="2000" dirty="0">
                <a:solidFill>
                  <a:srgbClr val="FF0000"/>
                </a:solidFill>
                <a:latin typeface="Times New Roman" panose="02020603050405020304" pitchFamily="18" charset="0"/>
                <a:ea typeface="Times New Roman" panose="02020603050405020304" pitchFamily="18" charset="0"/>
              </a:rPr>
              <a:t> is surrounded by </a:t>
            </a:r>
            <a:r>
              <a:rPr lang="en-IN" sz="2000" b="1" dirty="0">
                <a:solidFill>
                  <a:srgbClr val="FF0000"/>
                </a:solidFill>
                <a:latin typeface="Times New Roman" panose="02020603050405020304" pitchFamily="18" charset="0"/>
                <a:ea typeface="Times New Roman" panose="02020603050405020304" pitchFamily="18" charset="0"/>
              </a:rPr>
              <a:t>vacuum?</a:t>
            </a:r>
            <a:endParaRPr lang="en-IN" dirty="0">
              <a:solidFill>
                <a:srgbClr val="FF0000"/>
              </a:solidFill>
              <a:effectLst/>
              <a:latin typeface="Times New Roman" panose="02020603050405020304" pitchFamily="18" charset="0"/>
              <a:ea typeface="Times New Roman" panose="02020603050405020304" pitchFamily="18" charset="0"/>
            </a:endParaRPr>
          </a:p>
        </p:txBody>
      </p:sp>
      <p:sp>
        <p:nvSpPr>
          <p:cNvPr id="3" name="Rectangle 2"/>
          <p:cNvSpPr/>
          <p:nvPr/>
        </p:nvSpPr>
        <p:spPr>
          <a:xfrm>
            <a:off x="2286000" y="3105835"/>
            <a:ext cx="4572000" cy="2554545"/>
          </a:xfrm>
          <a:prstGeom prst="rect">
            <a:avLst/>
          </a:prstGeom>
        </p:spPr>
        <p:txBody>
          <a:bodyPr>
            <a:spAutoFit/>
          </a:bodyPr>
          <a:lstStyle/>
          <a:p>
            <a:pPr>
              <a:lnSpc>
                <a:spcPct val="200000"/>
              </a:lnSpc>
            </a:pPr>
            <a:r>
              <a:rPr lang="en-IN" sz="2000" dirty="0">
                <a:solidFill>
                  <a:srgbClr val="002060"/>
                </a:solidFill>
                <a:latin typeface="Times New Roman" panose="02020603050405020304" pitchFamily="18" charset="0"/>
                <a:ea typeface="Times New Roman" panose="02020603050405020304" pitchFamily="18" charset="0"/>
              </a:rPr>
              <a:t>NA =  sin θ</a:t>
            </a:r>
            <a:r>
              <a:rPr lang="en-IN" sz="2000" baseline="-25000" dirty="0">
                <a:solidFill>
                  <a:srgbClr val="002060"/>
                </a:solidFill>
                <a:latin typeface="Times New Roman" panose="02020603050405020304" pitchFamily="18" charset="0"/>
                <a:ea typeface="Times New Roman" panose="02020603050405020304" pitchFamily="18" charset="0"/>
              </a:rPr>
              <a:t>0</a:t>
            </a:r>
            <a:r>
              <a:rPr lang="en-IN" sz="2000" dirty="0">
                <a:solidFill>
                  <a:srgbClr val="002060"/>
                </a:solidFill>
                <a:latin typeface="Times New Roman" panose="02020603050405020304" pitchFamily="18" charset="0"/>
                <a:ea typeface="Times New Roman" panose="02020603050405020304" pitchFamily="18" charset="0"/>
              </a:rPr>
              <a:t> </a:t>
            </a:r>
          </a:p>
          <a:p>
            <a:pPr>
              <a:lnSpc>
                <a:spcPct val="200000"/>
              </a:lnSpc>
            </a:pPr>
            <a:r>
              <a:rPr lang="en-IN" sz="2000" dirty="0">
                <a:solidFill>
                  <a:srgbClr val="002060"/>
                </a:solidFill>
                <a:latin typeface="Times New Roman" panose="02020603050405020304" pitchFamily="18" charset="0"/>
                <a:ea typeface="Times New Roman" panose="02020603050405020304" pitchFamily="18" charset="0"/>
              </a:rPr>
              <a:t>θ</a:t>
            </a:r>
            <a:r>
              <a:rPr lang="en-IN" sz="2000" baseline="-25000" dirty="0">
                <a:solidFill>
                  <a:srgbClr val="002060"/>
                </a:solidFill>
                <a:latin typeface="Times New Roman" panose="02020603050405020304" pitchFamily="18" charset="0"/>
                <a:ea typeface="Times New Roman" panose="02020603050405020304" pitchFamily="18" charset="0"/>
              </a:rPr>
              <a:t>0</a:t>
            </a:r>
            <a:r>
              <a:rPr lang="en-IN" sz="2000" dirty="0">
                <a:solidFill>
                  <a:srgbClr val="002060"/>
                </a:solidFill>
                <a:latin typeface="Times New Roman" panose="02020603050405020304" pitchFamily="18" charset="0"/>
                <a:ea typeface="Times New Roman" panose="02020603050405020304" pitchFamily="18" charset="0"/>
              </a:rPr>
              <a:t> = sin</a:t>
            </a:r>
            <a:r>
              <a:rPr lang="en-IN" sz="2000" baseline="30000" dirty="0">
                <a:solidFill>
                  <a:srgbClr val="002060"/>
                </a:solidFill>
                <a:latin typeface="Times New Roman" panose="02020603050405020304" pitchFamily="18" charset="0"/>
                <a:ea typeface="Times New Roman" panose="02020603050405020304" pitchFamily="18" charset="0"/>
              </a:rPr>
              <a:t>-1</a:t>
            </a:r>
            <a:r>
              <a:rPr lang="en-IN" sz="2000" dirty="0">
                <a:solidFill>
                  <a:srgbClr val="002060"/>
                </a:solidFill>
                <a:latin typeface="Times New Roman" panose="02020603050405020304" pitchFamily="18" charset="0"/>
                <a:ea typeface="Times New Roman" panose="02020603050405020304" pitchFamily="18" charset="0"/>
              </a:rPr>
              <a:t>(NA)  </a:t>
            </a:r>
          </a:p>
          <a:p>
            <a:pPr>
              <a:lnSpc>
                <a:spcPct val="200000"/>
              </a:lnSpc>
            </a:pPr>
            <a:r>
              <a:rPr lang="en-IN" sz="2000" dirty="0">
                <a:solidFill>
                  <a:srgbClr val="002060"/>
                </a:solidFill>
                <a:latin typeface="Times New Roman" panose="02020603050405020304" pitchFamily="18" charset="0"/>
                <a:ea typeface="Times New Roman" panose="02020603050405020304" pitchFamily="18" charset="0"/>
              </a:rPr>
              <a:t>= sin</a:t>
            </a:r>
            <a:r>
              <a:rPr lang="en-IN" sz="2000" baseline="30000" dirty="0">
                <a:solidFill>
                  <a:srgbClr val="002060"/>
                </a:solidFill>
                <a:latin typeface="Times New Roman" panose="02020603050405020304" pitchFamily="18" charset="0"/>
                <a:ea typeface="Times New Roman" panose="02020603050405020304" pitchFamily="18" charset="0"/>
              </a:rPr>
              <a:t>-1</a:t>
            </a:r>
            <a:r>
              <a:rPr lang="en-IN" sz="2000" dirty="0">
                <a:solidFill>
                  <a:srgbClr val="002060"/>
                </a:solidFill>
                <a:latin typeface="Times New Roman" panose="02020603050405020304" pitchFamily="18" charset="0"/>
                <a:ea typeface="Times New Roman" panose="02020603050405020304" pitchFamily="18" charset="0"/>
              </a:rPr>
              <a:t>(0.279)  </a:t>
            </a:r>
          </a:p>
          <a:p>
            <a:pPr>
              <a:lnSpc>
                <a:spcPct val="200000"/>
              </a:lnSpc>
            </a:pPr>
            <a:r>
              <a:rPr lang="en-IN" sz="2000" dirty="0">
                <a:solidFill>
                  <a:srgbClr val="002060"/>
                </a:solidFill>
                <a:latin typeface="Times New Roman" panose="02020603050405020304" pitchFamily="18" charset="0"/>
                <a:ea typeface="Times New Roman" panose="02020603050405020304" pitchFamily="18" charset="0"/>
              </a:rPr>
              <a:t>= 16.2 </a:t>
            </a:r>
            <a:r>
              <a:rPr lang="en-IN" sz="2000" baseline="30000" dirty="0">
                <a:solidFill>
                  <a:srgbClr val="002060"/>
                </a:solidFill>
                <a:latin typeface="Times New Roman" panose="02020603050405020304" pitchFamily="18" charset="0"/>
                <a:ea typeface="Times New Roman" panose="02020603050405020304" pitchFamily="18" charset="0"/>
              </a:rPr>
              <a:t>0</a:t>
            </a:r>
            <a:endParaRPr lang="en-IN"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505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assification of optical fiber&#10; Optical fiber is classified into two categories based&#10;on:-&#10;1) The number of modes-&#10; S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78" y="1433014"/>
            <a:ext cx="8570154" cy="519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212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ber Optic Connectors Selection Guide | Engineering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12" y="2688610"/>
            <a:ext cx="8341320" cy="38762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83622" y="1220268"/>
            <a:ext cx="6668306" cy="1200329"/>
          </a:xfrm>
          <a:prstGeom prst="rect">
            <a:avLst/>
          </a:prstGeom>
        </p:spPr>
        <p:txBody>
          <a:bodyPr wrap="square">
            <a:spAutoFit/>
          </a:bodyPr>
          <a:lstStyle/>
          <a:p>
            <a:pPr lvl="0" defTabSz="914400" eaLnBrk="0" fontAlgn="base" hangingPunct="0">
              <a:spcBef>
                <a:spcPct val="0"/>
              </a:spcBef>
              <a:spcAft>
                <a:spcPct val="0"/>
              </a:spcAft>
              <a:tabLst>
                <a:tab pos="6286500" algn="l"/>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There are mainly three types of optical fibers, they are </a:t>
            </a:r>
            <a:endParaRPr lang="en-US" altLang="en-US" sz="1050" dirty="0"/>
          </a:p>
          <a:p>
            <a:pPr lvl="0" defTabSz="914400" eaLnBrk="0" fontAlgn="base" hangingPunct="0">
              <a:spcBef>
                <a:spcPct val="0"/>
              </a:spcBef>
              <a:spcAft>
                <a:spcPct val="0"/>
              </a:spcAft>
              <a:buFontTx/>
              <a:buChar char="•"/>
              <a:tabLst>
                <a:tab pos="6286500" algn="l"/>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Step – index single mode fiber</a:t>
            </a:r>
            <a:endParaRPr lang="en-US" altLang="en-US" sz="1050" dirty="0"/>
          </a:p>
          <a:p>
            <a:pPr lvl="0" defTabSz="914400" eaLnBrk="0" fontAlgn="base" hangingPunct="0">
              <a:spcBef>
                <a:spcPct val="0"/>
              </a:spcBef>
              <a:spcAft>
                <a:spcPct val="0"/>
              </a:spcAft>
              <a:buFontTx/>
              <a:buChar char="•"/>
              <a:tabLst>
                <a:tab pos="6286500" algn="l"/>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Step – index multi-mode fiber</a:t>
            </a:r>
            <a:endParaRPr lang="en-US" altLang="en-US" sz="1050" dirty="0"/>
          </a:p>
          <a:p>
            <a:pPr lvl="0" defTabSz="914400" eaLnBrk="0" fontAlgn="base" hangingPunct="0">
              <a:spcBef>
                <a:spcPct val="0"/>
              </a:spcBef>
              <a:spcAft>
                <a:spcPct val="0"/>
              </a:spcAft>
              <a:buFontTx/>
              <a:buChar char="•"/>
              <a:tabLst>
                <a:tab pos="6286500" algn="l"/>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Graded – index multimode fiber</a:t>
            </a:r>
            <a:endParaRPr lang="en-US" altLang="en-US" sz="1050" dirty="0"/>
          </a:p>
        </p:txBody>
      </p:sp>
      <p:sp>
        <p:nvSpPr>
          <p:cNvPr id="2" name="TextBox 1"/>
          <p:cNvSpPr txBox="1"/>
          <p:nvPr/>
        </p:nvSpPr>
        <p:spPr>
          <a:xfrm>
            <a:off x="1791250" y="552145"/>
            <a:ext cx="5654497" cy="400110"/>
          </a:xfrm>
          <a:prstGeom prst="rect">
            <a:avLst/>
          </a:prstGeom>
          <a:noFill/>
        </p:spPr>
        <p:txBody>
          <a:bodyPr wrap="none" rtlCol="0">
            <a:spAutoFit/>
          </a:bodyPr>
          <a:lstStyle/>
          <a:p>
            <a:pPr lvl="0" defTabSz="914400" eaLnBrk="0" fontAlgn="base" hangingPunct="0">
              <a:spcBef>
                <a:spcPct val="0"/>
              </a:spcBef>
              <a:spcAft>
                <a:spcPct val="0"/>
              </a:spcAft>
              <a:tabLst>
                <a:tab pos="6286500" algn="l"/>
              </a:tabLst>
            </a:pPr>
            <a:r>
              <a:rPr lang="en-US" altLang="en-US" sz="2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Types of optical fibers and modes of propagation: </a:t>
            </a:r>
            <a:endParaRPr lang="en-US" altLang="en-US" sz="1100" u="sng" dirty="0">
              <a:solidFill>
                <a:srgbClr val="FF0000"/>
              </a:solidFill>
            </a:endParaRPr>
          </a:p>
        </p:txBody>
      </p:sp>
    </p:spTree>
    <p:extLst>
      <p:ext uri="{BB962C8B-B14F-4D97-AF65-F5344CB8AC3E}">
        <p14:creationId xmlns:p14="http://schemas.microsoft.com/office/powerpoint/2010/main" val="2616227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3621" y="1220268"/>
            <a:ext cx="7678241" cy="2308324"/>
          </a:xfrm>
          <a:prstGeom prst="rect">
            <a:avLst/>
          </a:prstGeom>
        </p:spPr>
        <p:txBody>
          <a:bodyPr wrap="square">
            <a:spAutoFit/>
          </a:bodyPr>
          <a:lstStyle/>
          <a:p>
            <a:pPr lvl="0" defTabSz="914400" eaLnBrk="0" fontAlgn="base" hangingPunct="0">
              <a:lnSpc>
                <a:spcPct val="150000"/>
              </a:lnSpc>
              <a:spcBef>
                <a:spcPct val="0"/>
              </a:spcBef>
              <a:spcAft>
                <a:spcPct val="0"/>
              </a:spcAft>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There are mainly three types of optical fibers </a:t>
            </a:r>
            <a:endParaRPr lang="en-US" altLang="en-US" sz="1200" dirty="0"/>
          </a:p>
          <a:p>
            <a:pPr lvl="0" defTabSz="914400" eaLnBrk="0" fontAlgn="base" hangingPunct="0">
              <a:lnSpc>
                <a:spcPct val="150000"/>
              </a:lnSpc>
              <a:spcBef>
                <a:spcPct val="0"/>
              </a:spcBef>
              <a:spcAft>
                <a:spcPct val="0"/>
              </a:spcAft>
              <a:buFontTx/>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Step – index single mode fiber</a:t>
            </a:r>
            <a:endParaRPr lang="en-US" altLang="en-US" sz="1200" dirty="0"/>
          </a:p>
          <a:p>
            <a:pPr lvl="0" defTabSz="914400" eaLnBrk="0" fontAlgn="base" hangingPunct="0">
              <a:lnSpc>
                <a:spcPct val="150000"/>
              </a:lnSpc>
              <a:spcBef>
                <a:spcPct val="0"/>
              </a:spcBef>
              <a:spcAft>
                <a:spcPct val="0"/>
              </a:spcAft>
              <a:buFontTx/>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Step – index multi-mode fiber</a:t>
            </a:r>
            <a:endParaRPr lang="en-US" altLang="en-US" sz="1200" dirty="0"/>
          </a:p>
          <a:p>
            <a:pPr lvl="0" defTabSz="914400" eaLnBrk="0" fontAlgn="base" hangingPunct="0">
              <a:lnSpc>
                <a:spcPct val="150000"/>
              </a:lnSpc>
              <a:spcBef>
                <a:spcPct val="0"/>
              </a:spcBef>
              <a:spcAft>
                <a:spcPct val="0"/>
              </a:spcAft>
              <a:buFontTx/>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Graded – index multimode fiber</a:t>
            </a:r>
            <a:endParaRPr lang="en-US" altLang="en-US" sz="1200" dirty="0"/>
          </a:p>
        </p:txBody>
      </p:sp>
      <p:sp>
        <p:nvSpPr>
          <p:cNvPr id="3" name="Rectangle 54"/>
          <p:cNvSpPr>
            <a:spLocks noChangeArrowheads="1"/>
          </p:cNvSpPr>
          <p:nvPr/>
        </p:nvSpPr>
        <p:spPr bwMode="auto">
          <a:xfrm>
            <a:off x="1083621" y="3988077"/>
            <a:ext cx="710992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286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classification is done depending on the refractive index profile, and the number of modes that the fiber can guide.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738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a:grpSpLocks/>
          </p:cNvGrpSpPr>
          <p:nvPr/>
        </p:nvGrpSpPr>
        <p:grpSpPr bwMode="auto">
          <a:xfrm>
            <a:off x="764276" y="1964095"/>
            <a:ext cx="3592954" cy="1428922"/>
            <a:chOff x="1695" y="2385"/>
            <a:chExt cx="4605" cy="1605"/>
          </a:xfrm>
        </p:grpSpPr>
        <p:sp>
          <p:nvSpPr>
            <p:cNvPr id="18" name="Rectangle 17" descr="Light upward diagonal"/>
            <p:cNvSpPr>
              <a:spLocks noChangeArrowheads="1"/>
            </p:cNvSpPr>
            <p:nvPr/>
          </p:nvSpPr>
          <p:spPr bwMode="auto">
            <a:xfrm>
              <a:off x="1980" y="2385"/>
              <a:ext cx="3060" cy="720"/>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sp>
          <p:nvSpPr>
            <p:cNvPr id="19" name="Rectangle 18" descr="Light upward diagonal"/>
            <p:cNvSpPr>
              <a:spLocks noChangeArrowheads="1"/>
            </p:cNvSpPr>
            <p:nvPr/>
          </p:nvSpPr>
          <p:spPr bwMode="auto">
            <a:xfrm>
              <a:off x="1980" y="3270"/>
              <a:ext cx="3060" cy="720"/>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sp>
          <p:nvSpPr>
            <p:cNvPr id="20" name="Text Box 647"/>
            <p:cNvSpPr txBox="1">
              <a:spLocks noChangeArrowheads="1"/>
            </p:cNvSpPr>
            <p:nvPr/>
          </p:nvSpPr>
          <p:spPr bwMode="auto">
            <a:xfrm>
              <a:off x="2730" y="256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Cladding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1" name="Text Box 648"/>
            <p:cNvSpPr txBox="1">
              <a:spLocks noChangeArrowheads="1"/>
            </p:cNvSpPr>
            <p:nvPr/>
          </p:nvSpPr>
          <p:spPr bwMode="auto">
            <a:xfrm>
              <a:off x="2025" y="3012"/>
              <a:ext cx="85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Core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2" name="Text Box 649"/>
            <p:cNvSpPr txBox="1">
              <a:spLocks noChangeArrowheads="1"/>
            </p:cNvSpPr>
            <p:nvPr/>
          </p:nvSpPr>
          <p:spPr bwMode="auto">
            <a:xfrm>
              <a:off x="5175" y="2925"/>
              <a:ext cx="112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Light ray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3" name="Text Box 650"/>
            <p:cNvSpPr txBox="1">
              <a:spLocks noChangeArrowheads="1"/>
            </p:cNvSpPr>
            <p:nvPr/>
          </p:nvSpPr>
          <p:spPr bwMode="auto">
            <a:xfrm>
              <a:off x="3765" y="2997"/>
              <a:ext cx="54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n</a:t>
              </a:r>
              <a:r>
                <a:rPr lang="en-US" sz="1050" b="1" baseline="-25000">
                  <a:effectLst/>
                  <a:latin typeface="Verdana" panose="020B0604030504040204" pitchFamily="34" charset="0"/>
                  <a:ea typeface="Times New Roman" panose="02020603050405020304" pitchFamily="18" charset="0"/>
                  <a:cs typeface="Times New Roman" panose="02020603050405020304" pitchFamily="18" charset="0"/>
                </a:rPr>
                <a:t>1</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4" name="Text Box 651"/>
            <p:cNvSpPr txBox="1">
              <a:spLocks noChangeArrowheads="1"/>
            </p:cNvSpPr>
            <p:nvPr/>
          </p:nvSpPr>
          <p:spPr bwMode="auto">
            <a:xfrm>
              <a:off x="3750" y="2634"/>
              <a:ext cx="57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n</a:t>
              </a:r>
              <a:r>
                <a:rPr lang="en-US" sz="1050" b="1" baseline="-25000">
                  <a:effectLst/>
                  <a:latin typeface="Verdana" panose="020B0604030504040204" pitchFamily="34" charset="0"/>
                  <a:ea typeface="Times New Roman" panose="02020603050405020304" pitchFamily="18" charset="0"/>
                  <a:cs typeface="Times New Roman" panose="02020603050405020304" pitchFamily="18" charset="0"/>
                </a:rPr>
                <a:t>2</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5" name="Text Box 652"/>
            <p:cNvSpPr txBox="1">
              <a:spLocks noChangeArrowheads="1"/>
            </p:cNvSpPr>
            <p:nvPr/>
          </p:nvSpPr>
          <p:spPr bwMode="auto">
            <a:xfrm>
              <a:off x="3765" y="3444"/>
              <a:ext cx="57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n</a:t>
              </a:r>
              <a:r>
                <a:rPr lang="en-US" sz="1050" b="1" baseline="-25000">
                  <a:effectLst/>
                  <a:latin typeface="Verdana" panose="020B0604030504040204" pitchFamily="34" charset="0"/>
                  <a:ea typeface="Times New Roman" panose="02020603050405020304" pitchFamily="18" charset="0"/>
                  <a:cs typeface="Times New Roman" panose="02020603050405020304" pitchFamily="18" charset="0"/>
                </a:rPr>
                <a:t>2</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26" name="Line 653"/>
            <p:cNvCxnSpPr>
              <a:cxnSpLocks noChangeShapeType="1"/>
            </p:cNvCxnSpPr>
            <p:nvPr/>
          </p:nvCxnSpPr>
          <p:spPr bwMode="auto">
            <a:xfrm>
              <a:off x="1695" y="3192"/>
              <a:ext cx="3600" cy="0"/>
            </a:xfrm>
            <a:prstGeom prst="line">
              <a:avLst/>
            </a:prstGeom>
            <a:noFill/>
            <a:ln w="127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654"/>
            <p:cNvCxnSpPr>
              <a:cxnSpLocks noChangeShapeType="1"/>
            </p:cNvCxnSpPr>
            <p:nvPr/>
          </p:nvCxnSpPr>
          <p:spPr bwMode="auto">
            <a:xfrm>
              <a:off x="1980" y="2952"/>
              <a:ext cx="0" cy="5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655"/>
            <p:cNvCxnSpPr>
              <a:cxnSpLocks noChangeShapeType="1"/>
            </p:cNvCxnSpPr>
            <p:nvPr/>
          </p:nvCxnSpPr>
          <p:spPr bwMode="auto">
            <a:xfrm>
              <a:off x="5040" y="2952"/>
              <a:ext cx="0" cy="5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9" name="Group 28"/>
          <p:cNvGrpSpPr>
            <a:grpSpLocks/>
          </p:cNvGrpSpPr>
          <p:nvPr/>
        </p:nvGrpSpPr>
        <p:grpSpPr bwMode="auto">
          <a:xfrm>
            <a:off x="1424671" y="4984612"/>
            <a:ext cx="1885950" cy="1000125"/>
            <a:chOff x="2070" y="4212"/>
            <a:chExt cx="2970" cy="1740"/>
          </a:xfrm>
        </p:grpSpPr>
        <p:sp>
          <p:nvSpPr>
            <p:cNvPr id="30" name="Freeform 29"/>
            <p:cNvSpPr>
              <a:spLocks/>
            </p:cNvSpPr>
            <p:nvPr/>
          </p:nvSpPr>
          <p:spPr bwMode="auto">
            <a:xfrm>
              <a:off x="3780" y="4212"/>
              <a:ext cx="720" cy="1440"/>
            </a:xfrm>
            <a:custGeom>
              <a:avLst/>
              <a:gdLst>
                <a:gd name="T0" fmla="*/ 0 w 720"/>
                <a:gd name="T1" fmla="*/ 1440 h 1440"/>
                <a:gd name="T2" fmla="*/ 360 w 720"/>
                <a:gd name="T3" fmla="*/ 0 h 1440"/>
                <a:gd name="T4" fmla="*/ 720 w 720"/>
                <a:gd name="T5" fmla="*/ 1440 h 1440"/>
              </a:gdLst>
              <a:ahLst/>
              <a:cxnLst>
                <a:cxn ang="0">
                  <a:pos x="T0" y="T1"/>
                </a:cxn>
                <a:cxn ang="0">
                  <a:pos x="T2" y="T3"/>
                </a:cxn>
                <a:cxn ang="0">
                  <a:pos x="T4" y="T5"/>
                </a:cxn>
              </a:cxnLst>
              <a:rect l="0" t="0" r="r" b="b"/>
              <a:pathLst>
                <a:path w="720" h="1440">
                  <a:moveTo>
                    <a:pt x="0" y="1440"/>
                  </a:moveTo>
                  <a:cubicBezTo>
                    <a:pt x="120" y="720"/>
                    <a:pt x="240" y="0"/>
                    <a:pt x="360" y="0"/>
                  </a:cubicBezTo>
                  <a:cubicBezTo>
                    <a:pt x="480" y="0"/>
                    <a:pt x="660" y="1200"/>
                    <a:pt x="720" y="144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a:p>
          </p:txBody>
        </p:sp>
        <p:grpSp>
          <p:nvGrpSpPr>
            <p:cNvPr id="31" name="Group 30"/>
            <p:cNvGrpSpPr>
              <a:grpSpLocks/>
            </p:cNvGrpSpPr>
            <p:nvPr/>
          </p:nvGrpSpPr>
          <p:grpSpPr bwMode="auto">
            <a:xfrm>
              <a:off x="2070" y="4212"/>
              <a:ext cx="1260" cy="1740"/>
              <a:chOff x="2070" y="4212"/>
              <a:chExt cx="1260" cy="1740"/>
            </a:xfrm>
          </p:grpSpPr>
          <p:sp>
            <p:nvSpPr>
              <p:cNvPr id="33" name="Freeform 32"/>
              <p:cNvSpPr>
                <a:spLocks/>
              </p:cNvSpPr>
              <p:nvPr/>
            </p:nvSpPr>
            <p:spPr bwMode="auto">
              <a:xfrm>
                <a:off x="2340" y="4212"/>
                <a:ext cx="720" cy="1440"/>
              </a:xfrm>
              <a:custGeom>
                <a:avLst/>
                <a:gdLst>
                  <a:gd name="T0" fmla="*/ 0 w 720"/>
                  <a:gd name="T1" fmla="*/ 1440 h 1440"/>
                  <a:gd name="T2" fmla="*/ 360 w 720"/>
                  <a:gd name="T3" fmla="*/ 0 h 1440"/>
                  <a:gd name="T4" fmla="*/ 720 w 720"/>
                  <a:gd name="T5" fmla="*/ 1440 h 1440"/>
                </a:gdLst>
                <a:ahLst/>
                <a:cxnLst>
                  <a:cxn ang="0">
                    <a:pos x="T0" y="T1"/>
                  </a:cxn>
                  <a:cxn ang="0">
                    <a:pos x="T2" y="T3"/>
                  </a:cxn>
                  <a:cxn ang="0">
                    <a:pos x="T4" y="T5"/>
                  </a:cxn>
                </a:cxnLst>
                <a:rect l="0" t="0" r="r" b="b"/>
                <a:pathLst>
                  <a:path w="720" h="1440">
                    <a:moveTo>
                      <a:pt x="0" y="1440"/>
                    </a:moveTo>
                    <a:cubicBezTo>
                      <a:pt x="120" y="720"/>
                      <a:pt x="240" y="0"/>
                      <a:pt x="360" y="0"/>
                    </a:cubicBezTo>
                    <a:cubicBezTo>
                      <a:pt x="480" y="0"/>
                      <a:pt x="660" y="1200"/>
                      <a:pt x="720" y="144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a:p>
            </p:txBody>
          </p:sp>
          <p:sp>
            <p:nvSpPr>
              <p:cNvPr id="34" name="Text Box 660"/>
              <p:cNvSpPr txBox="1">
                <a:spLocks noChangeArrowheads="1"/>
              </p:cNvSpPr>
              <p:nvPr/>
            </p:nvSpPr>
            <p:spPr bwMode="auto">
              <a:xfrm>
                <a:off x="2070" y="5592"/>
                <a:ext cx="126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800">
                    <a:effectLst/>
                    <a:latin typeface="Verdana" panose="020B0604030504040204" pitchFamily="34" charset="0"/>
                    <a:ea typeface="Times New Roman" panose="02020603050405020304" pitchFamily="18" charset="0"/>
                    <a:cs typeface="Times New Roman" panose="02020603050405020304" pitchFamily="18" charset="0"/>
                  </a:rPr>
                  <a:t>Input pulse</a:t>
                </a:r>
                <a:endParaRPr lang="en-IN" sz="1000">
                  <a:effectLst/>
                  <a:latin typeface="Verdana" panose="020B0604030504040204" pitchFamily="34" charset="0"/>
                  <a:ea typeface="Times New Roman" panose="02020603050405020304" pitchFamily="18" charset="0"/>
                  <a:cs typeface="Times New Roman" panose="02020603050405020304" pitchFamily="18" charset="0"/>
                </a:endParaRPr>
              </a:p>
            </p:txBody>
          </p:sp>
        </p:grpSp>
        <p:sp>
          <p:nvSpPr>
            <p:cNvPr id="32" name="Text Box 661"/>
            <p:cNvSpPr txBox="1">
              <a:spLocks noChangeArrowheads="1"/>
            </p:cNvSpPr>
            <p:nvPr/>
          </p:nvSpPr>
          <p:spPr bwMode="auto">
            <a:xfrm>
              <a:off x="3570" y="5592"/>
              <a:ext cx="147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800">
                  <a:effectLst/>
                  <a:latin typeface="Verdana" panose="020B0604030504040204" pitchFamily="34" charset="0"/>
                  <a:ea typeface="Times New Roman" panose="02020603050405020304" pitchFamily="18" charset="0"/>
                  <a:cs typeface="Times New Roman" panose="02020603050405020304" pitchFamily="18" charset="0"/>
                </a:rPr>
                <a:t>Output pulse</a:t>
              </a:r>
              <a:endParaRPr lang="en-IN" sz="1000">
                <a:effectLst/>
                <a:latin typeface="Verdana" panose="020B0604030504040204" pitchFamily="34" charset="0"/>
                <a:ea typeface="Times New Roman" panose="02020603050405020304" pitchFamily="18" charset="0"/>
                <a:cs typeface="Times New Roman" panose="02020603050405020304" pitchFamily="18" charset="0"/>
              </a:endParaRPr>
            </a:p>
          </p:txBody>
        </p:sp>
      </p:grpSp>
      <p:sp>
        <p:nvSpPr>
          <p:cNvPr id="49" name="Rectangle 61"/>
          <p:cNvSpPr>
            <a:spLocks noChangeArrowheads="1"/>
          </p:cNvSpPr>
          <p:nvPr/>
        </p:nvSpPr>
        <p:spPr bwMode="auto">
          <a:xfrm>
            <a:off x="2634233" y="244436"/>
            <a:ext cx="37886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286500" algn="l"/>
              </a:tabLst>
            </a:pPr>
            <a:r>
              <a:rPr kumimoji="0" lang="en-US" altLang="en-US"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 – index  single – mode fiber</a:t>
            </a:r>
            <a:endParaRPr kumimoji="0" lang="en-US" altLang="en-US" sz="1800" b="0" i="0" u="sng" strike="noStrike" cap="none" normalizeH="0" baseline="0" dirty="0">
              <a:ln>
                <a:noFill/>
              </a:ln>
              <a:solidFill>
                <a:schemeClr val="tx1"/>
              </a:solidFill>
              <a:effectLst/>
            </a:endParaRPr>
          </a:p>
        </p:txBody>
      </p:sp>
      <p:sp>
        <p:nvSpPr>
          <p:cNvPr id="50" name="Rectangle 64"/>
          <p:cNvSpPr>
            <a:spLocks noChangeArrowheads="1"/>
          </p:cNvSpPr>
          <p:nvPr/>
        </p:nvSpPr>
        <p:spPr bwMode="auto">
          <a:xfrm>
            <a:off x="2038120" y="-3777416"/>
            <a:ext cx="65325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6286500" algn="l"/>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6286500" algn="l"/>
              </a:tabLst>
            </a:pPr>
            <a:r>
              <a:rPr kumimoji="0" lang="en-US" altLang="en-US" sz="12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p:pic>
        <p:nvPicPr>
          <p:cNvPr id="2" name="Picture 1"/>
          <p:cNvPicPr>
            <a:picLocks noChangeAspect="1"/>
          </p:cNvPicPr>
          <p:nvPr/>
        </p:nvPicPr>
        <p:blipFill>
          <a:blip r:embed="rId2"/>
          <a:stretch>
            <a:fillRect/>
          </a:stretch>
        </p:blipFill>
        <p:spPr>
          <a:xfrm>
            <a:off x="4909203" y="1950447"/>
            <a:ext cx="3576142" cy="1722289"/>
          </a:xfrm>
          <a:prstGeom prst="rect">
            <a:avLst/>
          </a:prstGeom>
        </p:spPr>
      </p:pic>
      <p:pic>
        <p:nvPicPr>
          <p:cNvPr id="51" name="Picture 50"/>
          <p:cNvPicPr>
            <a:picLocks noChangeAspect="1"/>
          </p:cNvPicPr>
          <p:nvPr/>
        </p:nvPicPr>
        <p:blipFill>
          <a:blip r:embed="rId3"/>
          <a:stretch>
            <a:fillRect/>
          </a:stretch>
        </p:blipFill>
        <p:spPr>
          <a:xfrm>
            <a:off x="5702998" y="5171487"/>
            <a:ext cx="2229530" cy="250509"/>
          </a:xfrm>
          <a:prstGeom prst="rect">
            <a:avLst/>
          </a:prstGeom>
        </p:spPr>
      </p:pic>
      <p:pic>
        <p:nvPicPr>
          <p:cNvPr id="52" name="Picture 51"/>
          <p:cNvPicPr>
            <a:picLocks noChangeAspect="1"/>
          </p:cNvPicPr>
          <p:nvPr/>
        </p:nvPicPr>
        <p:blipFill>
          <a:blip r:embed="rId4"/>
          <a:stretch>
            <a:fillRect/>
          </a:stretch>
        </p:blipFill>
        <p:spPr>
          <a:xfrm>
            <a:off x="7962014" y="3751622"/>
            <a:ext cx="608664" cy="534606"/>
          </a:xfrm>
          <a:prstGeom prst="rect">
            <a:avLst/>
          </a:prstGeom>
        </p:spPr>
      </p:pic>
      <p:pic>
        <p:nvPicPr>
          <p:cNvPr id="3" name="Picture 2"/>
          <p:cNvPicPr>
            <a:picLocks noChangeAspect="1"/>
          </p:cNvPicPr>
          <p:nvPr/>
        </p:nvPicPr>
        <p:blipFill>
          <a:blip r:embed="rId5"/>
          <a:stretch>
            <a:fillRect/>
          </a:stretch>
        </p:blipFill>
        <p:spPr>
          <a:xfrm>
            <a:off x="5968804" y="3751622"/>
            <a:ext cx="1866900" cy="1257300"/>
          </a:xfrm>
          <a:prstGeom prst="rect">
            <a:avLst/>
          </a:prstGeom>
        </p:spPr>
      </p:pic>
      <p:sp>
        <p:nvSpPr>
          <p:cNvPr id="4" name="TextBox 3"/>
          <p:cNvSpPr txBox="1"/>
          <p:nvPr/>
        </p:nvSpPr>
        <p:spPr>
          <a:xfrm>
            <a:off x="6673027" y="3536874"/>
            <a:ext cx="306494" cy="369332"/>
          </a:xfrm>
          <a:prstGeom prst="rect">
            <a:avLst/>
          </a:prstGeom>
          <a:noFill/>
        </p:spPr>
        <p:txBody>
          <a:bodyPr wrap="none" rtlCol="0">
            <a:spAutoFit/>
          </a:bodyPr>
          <a:lstStyle/>
          <a:p>
            <a:r>
              <a:rPr lang="en-IN" dirty="0"/>
              <a:t>n</a:t>
            </a:r>
          </a:p>
        </p:txBody>
      </p:sp>
      <p:sp>
        <p:nvSpPr>
          <p:cNvPr id="35" name="TextBox 34"/>
          <p:cNvSpPr txBox="1"/>
          <p:nvPr/>
        </p:nvSpPr>
        <p:spPr>
          <a:xfrm>
            <a:off x="6096186" y="3809841"/>
            <a:ext cx="423514" cy="369332"/>
          </a:xfrm>
          <a:prstGeom prst="rect">
            <a:avLst/>
          </a:prstGeom>
          <a:noFill/>
        </p:spPr>
        <p:txBody>
          <a:bodyPr wrap="none" rtlCol="0">
            <a:spAutoFit/>
          </a:bodyPr>
          <a:lstStyle/>
          <a:p>
            <a:r>
              <a:rPr lang="en-IN" dirty="0"/>
              <a:t>n1</a:t>
            </a:r>
          </a:p>
        </p:txBody>
      </p:sp>
      <p:sp>
        <p:nvSpPr>
          <p:cNvPr id="36" name="TextBox 35"/>
          <p:cNvSpPr txBox="1"/>
          <p:nvPr/>
        </p:nvSpPr>
        <p:spPr>
          <a:xfrm>
            <a:off x="5758957" y="4195606"/>
            <a:ext cx="548986" cy="369332"/>
          </a:xfrm>
          <a:prstGeom prst="rect">
            <a:avLst/>
          </a:prstGeom>
          <a:noFill/>
        </p:spPr>
        <p:txBody>
          <a:bodyPr wrap="square" rtlCol="0">
            <a:spAutoFit/>
          </a:bodyPr>
          <a:lstStyle/>
          <a:p>
            <a:r>
              <a:rPr lang="en-IN" dirty="0"/>
              <a:t>n2</a:t>
            </a:r>
          </a:p>
        </p:txBody>
      </p:sp>
    </p:spTree>
    <p:extLst>
      <p:ext uri="{BB962C8B-B14F-4D97-AF65-F5344CB8AC3E}">
        <p14:creationId xmlns:p14="http://schemas.microsoft.com/office/powerpoint/2010/main" val="1408660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5" y="1359247"/>
            <a:ext cx="8517058" cy="4893647"/>
          </a:xfrm>
          <a:prstGeom prst="rect">
            <a:avLst/>
          </a:prstGeom>
        </p:spPr>
        <p:txBody>
          <a:bodyPr wrap="square">
            <a:spAutoFit/>
          </a:bodyPr>
          <a:lstStyle/>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Core of uniform refractive index (n</a:t>
            </a:r>
            <a:r>
              <a:rPr lang="en-US" altLang="en-US" sz="2400" baseline="-30000" dirty="0">
                <a:latin typeface="Times New Roman" panose="02020603050405020304" pitchFamily="18" charset="0"/>
                <a:ea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Cladding of uniform refractive index (n</a:t>
            </a:r>
            <a:r>
              <a:rPr lang="en-US" altLang="en-US" sz="2400"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 lower than that of core. </a:t>
            </a:r>
          </a:p>
          <a:p>
            <a:pPr marL="285750" lvl="0" indent="-28575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A sudden decrease in the value of refractive index at core to cladding. </a:t>
            </a:r>
          </a:p>
          <a:p>
            <a:pPr marL="285750" lvl="0" indent="-28575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R.I. profile takes the shape of a step. </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The diameter of the core is 8 – 10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m </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External diameter of cladding is 60 – 70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m </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Since the core is narrow, it can guide just a single mode. </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Hence it is called single mode fiber. </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Single mode fibers are commonly used in long distance applications</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They need lasers as the source of light. </a:t>
            </a:r>
          </a:p>
          <a:p>
            <a:pPr marL="342900" lvl="0" indent="-342900" algn="just" defTabSz="914400" eaLnBrk="0" fontAlgn="base" hangingPunct="0">
              <a:spcBef>
                <a:spcPct val="0"/>
              </a:spcBef>
              <a:spcAft>
                <a:spcPct val="0"/>
              </a:spcAft>
              <a:buFont typeface="Arial" panose="020B0604020202020204" pitchFamily="34" charset="0"/>
              <a:buChar char="•"/>
              <a:tabLst>
                <a:tab pos="62865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They find application in submarine cable system.</a:t>
            </a:r>
          </a:p>
        </p:txBody>
      </p:sp>
    </p:spTree>
    <p:extLst>
      <p:ext uri="{BB962C8B-B14F-4D97-AF65-F5344CB8AC3E}">
        <p14:creationId xmlns:p14="http://schemas.microsoft.com/office/powerpoint/2010/main" val="423404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543" y="419247"/>
            <a:ext cx="3354444" cy="369332"/>
          </a:xfrm>
          <a:prstGeom prst="rect">
            <a:avLst/>
          </a:prstGeom>
        </p:spPr>
        <p:txBody>
          <a:bodyPr wrap="none">
            <a:spAutoFit/>
          </a:bodyPr>
          <a:lstStyle/>
          <a:p>
            <a:r>
              <a:rPr lang="en-US" b="1" u="sng" dirty="0">
                <a:latin typeface="Times New Roman" panose="02020603050405020304" pitchFamily="18" charset="0"/>
                <a:ea typeface="Times New Roman" panose="02020603050405020304" pitchFamily="18" charset="0"/>
              </a:rPr>
              <a:t>2. Step – index Multimode fiber </a:t>
            </a:r>
            <a:endParaRPr lang="en-IN" u="sng" dirty="0"/>
          </a:p>
        </p:txBody>
      </p:sp>
      <p:grpSp>
        <p:nvGrpSpPr>
          <p:cNvPr id="3" name="Group 2"/>
          <p:cNvGrpSpPr>
            <a:grpSpLocks/>
          </p:cNvGrpSpPr>
          <p:nvPr/>
        </p:nvGrpSpPr>
        <p:grpSpPr bwMode="auto">
          <a:xfrm>
            <a:off x="136478" y="1808550"/>
            <a:ext cx="5486608" cy="1828272"/>
            <a:chOff x="915" y="8862"/>
            <a:chExt cx="7270" cy="2343"/>
          </a:xfrm>
        </p:grpSpPr>
        <p:sp>
          <p:nvSpPr>
            <p:cNvPr id="4" name="Rectangle 3" descr="Light upward diagonal"/>
            <p:cNvSpPr>
              <a:spLocks noChangeArrowheads="1"/>
            </p:cNvSpPr>
            <p:nvPr/>
          </p:nvSpPr>
          <p:spPr bwMode="auto">
            <a:xfrm>
              <a:off x="1995" y="9405"/>
              <a:ext cx="3780" cy="360"/>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IN" sz="3200"/>
            </a:p>
          </p:txBody>
        </p:sp>
        <p:sp>
          <p:nvSpPr>
            <p:cNvPr id="5" name="Rectangle 4" descr="Light upward diagonal"/>
            <p:cNvSpPr>
              <a:spLocks noChangeArrowheads="1"/>
            </p:cNvSpPr>
            <p:nvPr/>
          </p:nvSpPr>
          <p:spPr bwMode="auto">
            <a:xfrm>
              <a:off x="1995" y="10845"/>
              <a:ext cx="3780" cy="360"/>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IN" sz="3200"/>
            </a:p>
          </p:txBody>
        </p:sp>
        <p:cxnSp>
          <p:nvCxnSpPr>
            <p:cNvPr id="6" name="Line 681"/>
            <p:cNvCxnSpPr>
              <a:cxnSpLocks noChangeShapeType="1"/>
            </p:cNvCxnSpPr>
            <p:nvPr/>
          </p:nvCxnSpPr>
          <p:spPr bwMode="auto">
            <a:xfrm>
              <a:off x="1995" y="9765"/>
              <a:ext cx="0" cy="1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Line 682"/>
            <p:cNvCxnSpPr>
              <a:cxnSpLocks noChangeShapeType="1"/>
            </p:cNvCxnSpPr>
            <p:nvPr/>
          </p:nvCxnSpPr>
          <p:spPr bwMode="auto">
            <a:xfrm>
              <a:off x="5775" y="9690"/>
              <a:ext cx="0" cy="1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Oval 7"/>
            <p:cNvSpPr>
              <a:spLocks noChangeArrowheads="1"/>
            </p:cNvSpPr>
            <p:nvPr/>
          </p:nvSpPr>
          <p:spPr bwMode="auto">
            <a:xfrm>
              <a:off x="1650" y="9960"/>
              <a:ext cx="1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3200"/>
            </a:p>
          </p:txBody>
        </p:sp>
        <p:cxnSp>
          <p:nvCxnSpPr>
            <p:cNvPr id="9" name="Line 684"/>
            <p:cNvCxnSpPr>
              <a:cxnSpLocks noChangeShapeType="1"/>
            </p:cNvCxnSpPr>
            <p:nvPr/>
          </p:nvCxnSpPr>
          <p:spPr bwMode="auto">
            <a:xfrm flipV="1">
              <a:off x="915" y="9765"/>
              <a:ext cx="180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685"/>
            <p:cNvCxnSpPr>
              <a:cxnSpLocks noChangeShapeType="1"/>
            </p:cNvCxnSpPr>
            <p:nvPr/>
          </p:nvCxnSpPr>
          <p:spPr bwMode="auto">
            <a:xfrm>
              <a:off x="2715" y="9765"/>
              <a:ext cx="144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Line 686"/>
            <p:cNvCxnSpPr>
              <a:cxnSpLocks noChangeShapeType="1"/>
            </p:cNvCxnSpPr>
            <p:nvPr/>
          </p:nvCxnSpPr>
          <p:spPr bwMode="auto">
            <a:xfrm flipV="1">
              <a:off x="4155" y="9792"/>
              <a:ext cx="1785" cy="10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687"/>
            <p:cNvCxnSpPr>
              <a:cxnSpLocks noChangeShapeType="1"/>
            </p:cNvCxnSpPr>
            <p:nvPr/>
          </p:nvCxnSpPr>
          <p:spPr bwMode="auto">
            <a:xfrm flipV="1">
              <a:off x="915" y="9765"/>
              <a:ext cx="306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688"/>
            <p:cNvCxnSpPr>
              <a:cxnSpLocks noChangeShapeType="1"/>
            </p:cNvCxnSpPr>
            <p:nvPr/>
          </p:nvCxnSpPr>
          <p:spPr bwMode="auto">
            <a:xfrm>
              <a:off x="3975" y="9765"/>
              <a:ext cx="126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689"/>
            <p:cNvCxnSpPr>
              <a:cxnSpLocks noChangeShapeType="1"/>
            </p:cNvCxnSpPr>
            <p:nvPr/>
          </p:nvCxnSpPr>
          <p:spPr bwMode="auto">
            <a:xfrm flipV="1">
              <a:off x="5235" y="10305"/>
              <a:ext cx="126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690"/>
            <p:cNvCxnSpPr>
              <a:cxnSpLocks noChangeShapeType="1"/>
            </p:cNvCxnSpPr>
            <p:nvPr/>
          </p:nvCxnSpPr>
          <p:spPr bwMode="auto">
            <a:xfrm>
              <a:off x="915" y="9765"/>
              <a:ext cx="180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691"/>
            <p:cNvCxnSpPr>
              <a:cxnSpLocks noChangeShapeType="1"/>
            </p:cNvCxnSpPr>
            <p:nvPr/>
          </p:nvCxnSpPr>
          <p:spPr bwMode="auto">
            <a:xfrm flipV="1">
              <a:off x="2715" y="9765"/>
              <a:ext cx="216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692"/>
            <p:cNvCxnSpPr>
              <a:cxnSpLocks noChangeShapeType="1"/>
            </p:cNvCxnSpPr>
            <p:nvPr/>
          </p:nvCxnSpPr>
          <p:spPr bwMode="auto">
            <a:xfrm>
              <a:off x="4875" y="9765"/>
              <a:ext cx="126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693"/>
            <p:cNvCxnSpPr>
              <a:cxnSpLocks noChangeShapeType="1"/>
            </p:cNvCxnSpPr>
            <p:nvPr/>
          </p:nvCxnSpPr>
          <p:spPr bwMode="auto">
            <a:xfrm>
              <a:off x="915" y="9945"/>
              <a:ext cx="252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694"/>
            <p:cNvCxnSpPr>
              <a:cxnSpLocks noChangeShapeType="1"/>
            </p:cNvCxnSpPr>
            <p:nvPr/>
          </p:nvCxnSpPr>
          <p:spPr bwMode="auto">
            <a:xfrm flipV="1">
              <a:off x="3435" y="9765"/>
              <a:ext cx="198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695"/>
            <p:cNvCxnSpPr>
              <a:cxnSpLocks noChangeShapeType="1"/>
            </p:cNvCxnSpPr>
            <p:nvPr/>
          </p:nvCxnSpPr>
          <p:spPr bwMode="auto">
            <a:xfrm>
              <a:off x="5415" y="9765"/>
              <a:ext cx="90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1" name="Text Box 696"/>
            <p:cNvSpPr txBox="1">
              <a:spLocks noChangeArrowheads="1"/>
            </p:cNvSpPr>
            <p:nvPr/>
          </p:nvSpPr>
          <p:spPr bwMode="auto">
            <a:xfrm>
              <a:off x="2895" y="9360"/>
              <a:ext cx="193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100" b="1">
                  <a:effectLst/>
                  <a:latin typeface="Verdana" panose="020B0604030504040204" pitchFamily="34" charset="0"/>
                  <a:ea typeface="Times New Roman" panose="02020603050405020304" pitchFamily="18" charset="0"/>
                  <a:cs typeface="Times New Roman" panose="02020603050405020304" pitchFamily="18" charset="0"/>
                </a:rPr>
                <a:t>  Cladding</a:t>
              </a:r>
              <a:endParaRPr lang="en-IN" sz="14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2" name="Text Box 697"/>
            <p:cNvSpPr txBox="1">
              <a:spLocks noChangeArrowheads="1"/>
            </p:cNvSpPr>
            <p:nvPr/>
          </p:nvSpPr>
          <p:spPr bwMode="auto">
            <a:xfrm>
              <a:off x="2385" y="1017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100" b="1">
                  <a:effectLst/>
                  <a:latin typeface="Verdana" panose="020B0604030504040204" pitchFamily="34" charset="0"/>
                  <a:ea typeface="Times New Roman" panose="02020603050405020304" pitchFamily="18" charset="0"/>
                  <a:cs typeface="Times New Roman" panose="02020603050405020304" pitchFamily="18" charset="0"/>
                </a:rPr>
                <a:t>  Core </a:t>
              </a:r>
              <a:endParaRPr lang="en-IN" sz="14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3" name="Text Box 698"/>
            <p:cNvSpPr txBox="1">
              <a:spLocks noChangeArrowheads="1"/>
            </p:cNvSpPr>
            <p:nvPr/>
          </p:nvSpPr>
          <p:spPr bwMode="auto">
            <a:xfrm>
              <a:off x="5775" y="8862"/>
              <a:ext cx="2410"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100" dirty="0">
                  <a:effectLst/>
                  <a:latin typeface="Verdana" panose="020B0604030504040204" pitchFamily="34" charset="0"/>
                  <a:ea typeface="Times New Roman" panose="02020603050405020304" pitchFamily="18" charset="0"/>
                  <a:cs typeface="Times New Roman" panose="02020603050405020304" pitchFamily="18" charset="0"/>
                </a:rPr>
                <a:t>Higher order mode</a:t>
              </a:r>
              <a:endParaRPr lang="en-IN" sz="1400" dirty="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24" name="Line 699"/>
            <p:cNvCxnSpPr>
              <a:cxnSpLocks noChangeShapeType="1"/>
            </p:cNvCxnSpPr>
            <p:nvPr/>
          </p:nvCxnSpPr>
          <p:spPr bwMode="auto">
            <a:xfrm rot="20091488" flipV="1">
              <a:off x="5820" y="9537"/>
              <a:ext cx="360" cy="180"/>
            </a:xfrm>
            <a:prstGeom prst="line">
              <a:avLst/>
            </a:prstGeom>
            <a:noFill/>
            <a:ln w="127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Line 700"/>
            <p:cNvCxnSpPr>
              <a:cxnSpLocks noChangeShapeType="1"/>
            </p:cNvCxnSpPr>
            <p:nvPr/>
          </p:nvCxnSpPr>
          <p:spPr bwMode="auto">
            <a:xfrm rot="-532365">
              <a:off x="6480" y="10332"/>
              <a:ext cx="180" cy="360"/>
            </a:xfrm>
            <a:prstGeom prst="line">
              <a:avLst/>
            </a:prstGeom>
            <a:noFill/>
            <a:ln w="127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6" name="Group 25"/>
          <p:cNvGrpSpPr>
            <a:grpSpLocks/>
          </p:cNvGrpSpPr>
          <p:nvPr/>
        </p:nvGrpSpPr>
        <p:grpSpPr bwMode="auto">
          <a:xfrm>
            <a:off x="5417172" y="1808550"/>
            <a:ext cx="3249156" cy="2852955"/>
            <a:chOff x="6499" y="8154"/>
            <a:chExt cx="4556" cy="4026"/>
          </a:xfrm>
        </p:grpSpPr>
        <p:sp>
          <p:nvSpPr>
            <p:cNvPr id="27" name="Text Box 468"/>
            <p:cNvSpPr txBox="1">
              <a:spLocks noChangeArrowheads="1"/>
            </p:cNvSpPr>
            <p:nvPr/>
          </p:nvSpPr>
          <p:spPr bwMode="auto">
            <a:xfrm>
              <a:off x="9390" y="9420"/>
              <a:ext cx="166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a:effectLst/>
                  <a:latin typeface="Verdana" panose="020B0604030504040204" pitchFamily="34" charset="0"/>
                  <a:ea typeface="Times New Roman" panose="02020603050405020304" pitchFamily="18" charset="0"/>
                  <a:cs typeface="Times New Roman" panose="02020603050405020304" pitchFamily="18" charset="0"/>
                </a:rPr>
                <a:t>  Geometry</a:t>
              </a:r>
              <a:endParaRPr lang="en-IN" sz="11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28" name="Oval 27"/>
            <p:cNvSpPr>
              <a:spLocks noChangeArrowheads="1"/>
            </p:cNvSpPr>
            <p:nvPr/>
          </p:nvSpPr>
          <p:spPr bwMode="auto">
            <a:xfrm>
              <a:off x="8205" y="8694"/>
              <a:ext cx="1260" cy="12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2400"/>
            </a:p>
          </p:txBody>
        </p:sp>
        <p:sp>
          <p:nvSpPr>
            <p:cNvPr id="29" name="Oval 28"/>
            <p:cNvSpPr>
              <a:spLocks noChangeArrowheads="1"/>
            </p:cNvSpPr>
            <p:nvPr/>
          </p:nvSpPr>
          <p:spPr bwMode="auto">
            <a:xfrm>
              <a:off x="8385" y="8874"/>
              <a:ext cx="900" cy="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2400"/>
            </a:p>
          </p:txBody>
        </p:sp>
        <p:cxnSp>
          <p:nvCxnSpPr>
            <p:cNvPr id="30" name="Line 471"/>
            <p:cNvCxnSpPr>
              <a:cxnSpLocks noChangeShapeType="1"/>
            </p:cNvCxnSpPr>
            <p:nvPr/>
          </p:nvCxnSpPr>
          <p:spPr bwMode="auto">
            <a:xfrm flipV="1">
              <a:off x="8175" y="8514"/>
              <a:ext cx="0" cy="9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1" name="Line 472"/>
            <p:cNvCxnSpPr>
              <a:cxnSpLocks noChangeShapeType="1"/>
            </p:cNvCxnSpPr>
            <p:nvPr/>
          </p:nvCxnSpPr>
          <p:spPr bwMode="auto">
            <a:xfrm flipV="1">
              <a:off x="9480" y="8514"/>
              <a:ext cx="0" cy="9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 name="Line 473"/>
            <p:cNvCxnSpPr>
              <a:cxnSpLocks noChangeShapeType="1"/>
            </p:cNvCxnSpPr>
            <p:nvPr/>
          </p:nvCxnSpPr>
          <p:spPr bwMode="auto">
            <a:xfrm>
              <a:off x="8220" y="10689"/>
              <a:ext cx="0" cy="5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Line 474"/>
            <p:cNvCxnSpPr>
              <a:cxnSpLocks noChangeShapeType="1"/>
            </p:cNvCxnSpPr>
            <p:nvPr/>
          </p:nvCxnSpPr>
          <p:spPr bwMode="auto">
            <a:xfrm flipV="1">
              <a:off x="8478" y="10322"/>
              <a:ext cx="0" cy="3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Line 475"/>
            <p:cNvCxnSpPr>
              <a:cxnSpLocks noChangeShapeType="1"/>
            </p:cNvCxnSpPr>
            <p:nvPr/>
          </p:nvCxnSpPr>
          <p:spPr bwMode="auto">
            <a:xfrm>
              <a:off x="8478" y="10322"/>
              <a:ext cx="8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Line 476"/>
            <p:cNvCxnSpPr>
              <a:cxnSpLocks noChangeShapeType="1"/>
            </p:cNvCxnSpPr>
            <p:nvPr/>
          </p:nvCxnSpPr>
          <p:spPr bwMode="auto">
            <a:xfrm>
              <a:off x="9282" y="10322"/>
              <a:ext cx="0" cy="3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Line 477"/>
            <p:cNvCxnSpPr>
              <a:cxnSpLocks noChangeShapeType="1"/>
            </p:cNvCxnSpPr>
            <p:nvPr/>
          </p:nvCxnSpPr>
          <p:spPr bwMode="auto">
            <a:xfrm>
              <a:off x="9510" y="10669"/>
              <a:ext cx="0" cy="5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478"/>
            <p:cNvCxnSpPr>
              <a:cxnSpLocks noChangeShapeType="1"/>
            </p:cNvCxnSpPr>
            <p:nvPr/>
          </p:nvCxnSpPr>
          <p:spPr bwMode="auto">
            <a:xfrm>
              <a:off x="7140" y="11349"/>
              <a:ext cx="3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Line 479"/>
            <p:cNvCxnSpPr>
              <a:cxnSpLocks noChangeShapeType="1"/>
            </p:cNvCxnSpPr>
            <p:nvPr/>
          </p:nvCxnSpPr>
          <p:spPr bwMode="auto">
            <a:xfrm flipV="1">
              <a:off x="8902" y="10119"/>
              <a:ext cx="0" cy="1216"/>
            </a:xfrm>
            <a:prstGeom prst="line">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cxnSp>
        <p:cxnSp>
          <p:nvCxnSpPr>
            <p:cNvPr id="39" name="Line 480"/>
            <p:cNvCxnSpPr>
              <a:cxnSpLocks noChangeShapeType="1"/>
            </p:cNvCxnSpPr>
            <p:nvPr/>
          </p:nvCxnSpPr>
          <p:spPr bwMode="auto">
            <a:xfrm>
              <a:off x="8190" y="8514"/>
              <a:ext cx="126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40" name="Line 481"/>
            <p:cNvCxnSpPr>
              <a:cxnSpLocks noChangeShapeType="1"/>
            </p:cNvCxnSpPr>
            <p:nvPr/>
          </p:nvCxnSpPr>
          <p:spPr bwMode="auto">
            <a:xfrm>
              <a:off x="7845" y="8874"/>
              <a:ext cx="10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1" name="Line 482"/>
            <p:cNvCxnSpPr>
              <a:cxnSpLocks noChangeShapeType="1"/>
            </p:cNvCxnSpPr>
            <p:nvPr/>
          </p:nvCxnSpPr>
          <p:spPr bwMode="auto">
            <a:xfrm>
              <a:off x="7875" y="9789"/>
              <a:ext cx="10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42" name="Text Box 483"/>
            <p:cNvSpPr txBox="1">
              <a:spLocks noChangeArrowheads="1"/>
            </p:cNvSpPr>
            <p:nvPr/>
          </p:nvSpPr>
          <p:spPr bwMode="auto">
            <a:xfrm>
              <a:off x="7700" y="11640"/>
              <a:ext cx="28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  Radial distance  </a:t>
              </a:r>
              <a:r>
                <a:rPr lang="en-US" sz="10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3" name="Text Box 484"/>
            <p:cNvSpPr txBox="1">
              <a:spLocks noChangeArrowheads="1"/>
            </p:cNvSpPr>
            <p:nvPr/>
          </p:nvSpPr>
          <p:spPr bwMode="auto">
            <a:xfrm>
              <a:off x="8340" y="10734"/>
              <a:ext cx="58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a:effectLst/>
                  <a:latin typeface="Verdana" panose="020B0604030504040204" pitchFamily="34" charset="0"/>
                  <a:ea typeface="Times New Roman" panose="02020603050405020304" pitchFamily="18" charset="0"/>
                  <a:cs typeface="Times New Roman" panose="02020603050405020304" pitchFamily="18" charset="0"/>
                </a:rPr>
                <a:t>R.I</a:t>
              </a:r>
              <a:endParaRPr lang="en-IN" sz="11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4" name="Text Box 485"/>
            <p:cNvSpPr txBox="1">
              <a:spLocks noChangeArrowheads="1"/>
            </p:cNvSpPr>
            <p:nvPr/>
          </p:nvSpPr>
          <p:spPr bwMode="auto">
            <a:xfrm>
              <a:off x="9645" y="10164"/>
              <a:ext cx="1154"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  R.I</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Profile</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5" name="Text Box 486"/>
            <p:cNvSpPr txBox="1">
              <a:spLocks noChangeArrowheads="1"/>
            </p:cNvSpPr>
            <p:nvPr/>
          </p:nvSpPr>
          <p:spPr bwMode="auto">
            <a:xfrm>
              <a:off x="6499" y="9069"/>
              <a:ext cx="152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  50 to </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200 </a:t>
              </a:r>
              <a:r>
                <a:rPr lang="en-US" sz="10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m</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6" name="Text Box 487"/>
            <p:cNvSpPr txBox="1">
              <a:spLocks noChangeArrowheads="1"/>
            </p:cNvSpPr>
            <p:nvPr/>
          </p:nvSpPr>
          <p:spPr bwMode="auto">
            <a:xfrm>
              <a:off x="7740" y="8154"/>
              <a:ext cx="205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  100 to 250 </a:t>
              </a:r>
              <a:r>
                <a:rPr lang="en-US" sz="1000" b="1" dirty="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000" b="1" dirty="0">
                  <a:effectLst/>
                  <a:latin typeface="Verdana" panose="020B0604030504040204" pitchFamily="34" charset="0"/>
                  <a:ea typeface="Times New Roman" panose="02020603050405020304" pitchFamily="18" charset="0"/>
                  <a:cs typeface="Times New Roman" panose="02020603050405020304" pitchFamily="18" charset="0"/>
                </a:rPr>
                <a:t>m</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47" name="Line 488"/>
            <p:cNvCxnSpPr>
              <a:cxnSpLocks noChangeShapeType="1"/>
            </p:cNvCxnSpPr>
            <p:nvPr/>
          </p:nvCxnSpPr>
          <p:spPr bwMode="auto">
            <a:xfrm>
              <a:off x="7875" y="8874"/>
              <a:ext cx="0" cy="90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cxnSp>
        <p:cxnSp>
          <p:nvCxnSpPr>
            <p:cNvPr id="48" name="Line 489"/>
            <p:cNvCxnSpPr>
              <a:cxnSpLocks noChangeShapeType="1"/>
            </p:cNvCxnSpPr>
            <p:nvPr/>
          </p:nvCxnSpPr>
          <p:spPr bwMode="auto">
            <a:xfrm flipH="1">
              <a:off x="8235" y="10689"/>
              <a:ext cx="2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Line 490"/>
            <p:cNvCxnSpPr>
              <a:cxnSpLocks noChangeShapeType="1"/>
            </p:cNvCxnSpPr>
            <p:nvPr/>
          </p:nvCxnSpPr>
          <p:spPr bwMode="auto">
            <a:xfrm flipH="1">
              <a:off x="9270" y="10674"/>
              <a:ext cx="2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50" name="Group 49"/>
          <p:cNvGrpSpPr>
            <a:grpSpLocks/>
          </p:cNvGrpSpPr>
          <p:nvPr/>
        </p:nvGrpSpPr>
        <p:grpSpPr bwMode="auto">
          <a:xfrm>
            <a:off x="1740705" y="4758528"/>
            <a:ext cx="1962150" cy="1104900"/>
            <a:chOff x="2310" y="12312"/>
            <a:chExt cx="3090" cy="1740"/>
          </a:xfrm>
        </p:grpSpPr>
        <p:grpSp>
          <p:nvGrpSpPr>
            <p:cNvPr id="51" name="Group 50"/>
            <p:cNvGrpSpPr>
              <a:grpSpLocks/>
            </p:cNvGrpSpPr>
            <p:nvPr/>
          </p:nvGrpSpPr>
          <p:grpSpPr bwMode="auto">
            <a:xfrm>
              <a:off x="2310" y="12312"/>
              <a:ext cx="1260" cy="1740"/>
              <a:chOff x="2070" y="4212"/>
              <a:chExt cx="1260" cy="1740"/>
            </a:xfrm>
          </p:grpSpPr>
          <p:sp>
            <p:nvSpPr>
              <p:cNvPr id="54" name="Freeform 53"/>
              <p:cNvSpPr>
                <a:spLocks/>
              </p:cNvSpPr>
              <p:nvPr/>
            </p:nvSpPr>
            <p:spPr bwMode="auto">
              <a:xfrm>
                <a:off x="2340" y="4212"/>
                <a:ext cx="720" cy="1440"/>
              </a:xfrm>
              <a:custGeom>
                <a:avLst/>
                <a:gdLst>
                  <a:gd name="T0" fmla="*/ 0 w 720"/>
                  <a:gd name="T1" fmla="*/ 1440 h 1440"/>
                  <a:gd name="T2" fmla="*/ 360 w 720"/>
                  <a:gd name="T3" fmla="*/ 0 h 1440"/>
                  <a:gd name="T4" fmla="*/ 720 w 720"/>
                  <a:gd name="T5" fmla="*/ 1440 h 1440"/>
                </a:gdLst>
                <a:ahLst/>
                <a:cxnLst>
                  <a:cxn ang="0">
                    <a:pos x="T0" y="T1"/>
                  </a:cxn>
                  <a:cxn ang="0">
                    <a:pos x="T2" y="T3"/>
                  </a:cxn>
                  <a:cxn ang="0">
                    <a:pos x="T4" y="T5"/>
                  </a:cxn>
                </a:cxnLst>
                <a:rect l="0" t="0" r="r" b="b"/>
                <a:pathLst>
                  <a:path w="720" h="1440">
                    <a:moveTo>
                      <a:pt x="0" y="1440"/>
                    </a:moveTo>
                    <a:cubicBezTo>
                      <a:pt x="120" y="720"/>
                      <a:pt x="240" y="0"/>
                      <a:pt x="360" y="0"/>
                    </a:cubicBezTo>
                    <a:cubicBezTo>
                      <a:pt x="480" y="0"/>
                      <a:pt x="660" y="1200"/>
                      <a:pt x="720" y="144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a:p>
            </p:txBody>
          </p:sp>
          <p:sp>
            <p:nvSpPr>
              <p:cNvPr id="55" name="Text Box 668"/>
              <p:cNvSpPr txBox="1">
                <a:spLocks noChangeArrowheads="1"/>
              </p:cNvSpPr>
              <p:nvPr/>
            </p:nvSpPr>
            <p:spPr bwMode="auto">
              <a:xfrm>
                <a:off x="2070" y="5592"/>
                <a:ext cx="126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800">
                    <a:effectLst/>
                    <a:latin typeface="Verdana" panose="020B0604030504040204" pitchFamily="34" charset="0"/>
                    <a:ea typeface="Times New Roman" panose="02020603050405020304" pitchFamily="18" charset="0"/>
                    <a:cs typeface="Times New Roman" panose="02020603050405020304" pitchFamily="18" charset="0"/>
                  </a:rPr>
                  <a:t>Input pulse</a:t>
                </a:r>
                <a:endParaRPr lang="en-IN" sz="1000">
                  <a:effectLst/>
                  <a:latin typeface="Verdana" panose="020B0604030504040204" pitchFamily="34" charset="0"/>
                  <a:ea typeface="Times New Roman" panose="02020603050405020304" pitchFamily="18" charset="0"/>
                  <a:cs typeface="Times New Roman" panose="02020603050405020304" pitchFamily="18" charset="0"/>
                </a:endParaRPr>
              </a:p>
            </p:txBody>
          </p:sp>
        </p:grpSp>
        <p:sp>
          <p:nvSpPr>
            <p:cNvPr id="52" name="Text Box 669"/>
            <p:cNvSpPr txBox="1">
              <a:spLocks noChangeArrowheads="1"/>
            </p:cNvSpPr>
            <p:nvPr/>
          </p:nvSpPr>
          <p:spPr bwMode="auto">
            <a:xfrm>
              <a:off x="3780" y="13692"/>
              <a:ext cx="16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800">
                  <a:effectLst/>
                  <a:latin typeface="Verdana" panose="020B0604030504040204" pitchFamily="34" charset="0"/>
                  <a:ea typeface="Times New Roman" panose="02020603050405020304" pitchFamily="18" charset="0"/>
                  <a:cs typeface="Times New Roman" panose="02020603050405020304" pitchFamily="18" charset="0"/>
                </a:rPr>
                <a:t>Output pulse</a:t>
              </a:r>
              <a:endParaRPr lang="en-IN" sz="10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53" name="Freeform 52"/>
            <p:cNvSpPr>
              <a:spLocks/>
            </p:cNvSpPr>
            <p:nvPr/>
          </p:nvSpPr>
          <p:spPr bwMode="auto">
            <a:xfrm>
              <a:off x="3780" y="13212"/>
              <a:ext cx="1080" cy="360"/>
            </a:xfrm>
            <a:custGeom>
              <a:avLst/>
              <a:gdLst>
                <a:gd name="T0" fmla="*/ 0 w 1080"/>
                <a:gd name="T1" fmla="*/ 360 h 360"/>
                <a:gd name="T2" fmla="*/ 540 w 1080"/>
                <a:gd name="T3" fmla="*/ 0 h 360"/>
                <a:gd name="T4" fmla="*/ 1080 w 1080"/>
                <a:gd name="T5" fmla="*/ 360 h 360"/>
              </a:gdLst>
              <a:ahLst/>
              <a:cxnLst>
                <a:cxn ang="0">
                  <a:pos x="T0" y="T1"/>
                </a:cxn>
                <a:cxn ang="0">
                  <a:pos x="T2" y="T3"/>
                </a:cxn>
                <a:cxn ang="0">
                  <a:pos x="T4" y="T5"/>
                </a:cxn>
              </a:cxnLst>
              <a:rect l="0" t="0" r="r" b="b"/>
              <a:pathLst>
                <a:path w="1080" h="360">
                  <a:moveTo>
                    <a:pt x="0" y="360"/>
                  </a:moveTo>
                  <a:cubicBezTo>
                    <a:pt x="180" y="180"/>
                    <a:pt x="360" y="0"/>
                    <a:pt x="540" y="0"/>
                  </a:cubicBezTo>
                  <a:cubicBezTo>
                    <a:pt x="720" y="0"/>
                    <a:pt x="990" y="300"/>
                    <a:pt x="1080" y="36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a:p>
          </p:txBody>
        </p:sp>
      </p:grpSp>
      <p:cxnSp>
        <p:nvCxnSpPr>
          <p:cNvPr id="57" name="Straight Arrow Connector 56"/>
          <p:cNvCxnSpPr/>
          <p:nvPr/>
        </p:nvCxnSpPr>
        <p:spPr>
          <a:xfrm flipV="1">
            <a:off x="328613" y="2946813"/>
            <a:ext cx="3600191" cy="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2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866" y="619275"/>
            <a:ext cx="8188657" cy="6046271"/>
          </a:xfrm>
          <a:prstGeom prst="rect">
            <a:avLst/>
          </a:prstGeom>
          <a:noFill/>
        </p:spPr>
        <p:txBody>
          <a:bodyPr wrap="square" rtlCol="0">
            <a:spAutoFit/>
          </a:bodyPr>
          <a:lstStyle/>
          <a:p>
            <a:pPr>
              <a:lnSpc>
                <a:spcPct val="150000"/>
              </a:lnSpc>
            </a:pPr>
            <a:r>
              <a:rPr lang="en-US" sz="2000" dirty="0"/>
              <a:t>             It is similar to step index single mode fiber except the </a:t>
            </a:r>
          </a:p>
          <a:p>
            <a:pPr marL="285750" indent="-285750">
              <a:lnSpc>
                <a:spcPct val="150000"/>
              </a:lnSpc>
              <a:buFont typeface="Arial" panose="020B0604020202020204" pitchFamily="34" charset="0"/>
              <a:buChar char="•"/>
            </a:pPr>
            <a:r>
              <a:rPr lang="en-US" sz="2000" dirty="0"/>
              <a:t>diameter of the core is very large compared to the single mode fiber. </a:t>
            </a:r>
          </a:p>
          <a:p>
            <a:pPr marL="285750" indent="-285750">
              <a:lnSpc>
                <a:spcPct val="150000"/>
              </a:lnSpc>
              <a:buFont typeface="Arial" panose="020B0604020202020204" pitchFamily="34" charset="0"/>
              <a:buChar char="•"/>
            </a:pPr>
            <a:r>
              <a:rPr lang="en-US" sz="2000" dirty="0"/>
              <a:t>It is about 50 to 200 </a:t>
            </a:r>
            <a:r>
              <a:rPr lang="en-US" sz="2000" dirty="0">
                <a:sym typeface="Symbol" panose="05050102010706020507" pitchFamily="18" charset="2"/>
              </a:rPr>
              <a:t></a:t>
            </a:r>
            <a:r>
              <a:rPr lang="en-US" sz="2000" dirty="0"/>
              <a:t>m. </a:t>
            </a:r>
          </a:p>
          <a:p>
            <a:pPr marL="285750" indent="-285750">
              <a:lnSpc>
                <a:spcPct val="150000"/>
              </a:lnSpc>
              <a:buFont typeface="Arial" panose="020B0604020202020204" pitchFamily="34" charset="0"/>
              <a:buChar char="•"/>
            </a:pPr>
            <a:r>
              <a:rPr lang="en-US" sz="2000" dirty="0"/>
              <a:t>Cladding diameter 100 to 250 </a:t>
            </a:r>
            <a:r>
              <a:rPr lang="en-US" sz="2000" dirty="0">
                <a:sym typeface="Symbol" panose="05050102010706020507" pitchFamily="18" charset="2"/>
              </a:rPr>
              <a:t></a:t>
            </a:r>
            <a:r>
              <a:rPr lang="en-US" sz="2000" dirty="0"/>
              <a:t>m</a:t>
            </a:r>
          </a:p>
          <a:p>
            <a:pPr marL="285750" indent="-285750">
              <a:lnSpc>
                <a:spcPct val="150000"/>
              </a:lnSpc>
              <a:buFont typeface="Arial" panose="020B0604020202020204" pitchFamily="34" charset="0"/>
              <a:buChar char="•"/>
            </a:pPr>
            <a:r>
              <a:rPr lang="en-US" sz="2000" dirty="0"/>
              <a:t>Thus a large number of rays propagate in the fiber. </a:t>
            </a:r>
          </a:p>
          <a:p>
            <a:pPr marL="285750" indent="-285750">
              <a:lnSpc>
                <a:spcPct val="150000"/>
              </a:lnSpc>
              <a:buFont typeface="Arial" panose="020B0604020202020204" pitchFamily="34" charset="0"/>
              <a:buChar char="•"/>
            </a:pPr>
            <a:r>
              <a:rPr lang="en-US" sz="2000" dirty="0"/>
              <a:t>Its refractive index profile is  similar to that of a step index single mode fiber, </a:t>
            </a:r>
            <a:endParaRPr lang="en-IN" sz="2000" dirty="0"/>
          </a:p>
          <a:p>
            <a:pPr marL="285750" indent="-285750">
              <a:lnSpc>
                <a:spcPct val="150000"/>
              </a:lnSpc>
              <a:buFont typeface="Arial" panose="020B0604020202020204" pitchFamily="34" charset="0"/>
              <a:buChar char="•"/>
            </a:pPr>
            <a:r>
              <a:rPr lang="en-US" sz="2000" dirty="0"/>
              <a:t>Source used in this type of fiber is either LED or laser. </a:t>
            </a:r>
            <a:endParaRPr lang="en-IN" sz="2000" dirty="0"/>
          </a:p>
          <a:p>
            <a:pPr marL="285750" indent="-285750">
              <a:lnSpc>
                <a:spcPct val="150000"/>
              </a:lnSpc>
              <a:buFont typeface="Arial" panose="020B0604020202020204" pitchFamily="34" charset="0"/>
              <a:buChar char="•"/>
            </a:pPr>
            <a:r>
              <a:rPr lang="en-US" sz="2000" dirty="0"/>
              <a:t>The rays travel in a zig-</a:t>
            </a:r>
            <a:r>
              <a:rPr lang="en-US" sz="2000" dirty="0" err="1"/>
              <a:t>zag</a:t>
            </a:r>
            <a:r>
              <a:rPr lang="en-US" sz="2000" dirty="0"/>
              <a:t> manner, in which the high angle modes travel a longer distance as compared to the low angle modes, causing intermodal dispersion. </a:t>
            </a:r>
          </a:p>
          <a:p>
            <a:pPr marL="285750" indent="-285750">
              <a:lnSpc>
                <a:spcPct val="150000"/>
              </a:lnSpc>
              <a:buFont typeface="Arial" panose="020B0604020202020204" pitchFamily="34" charset="0"/>
              <a:buChar char="•"/>
            </a:pPr>
            <a:r>
              <a:rPr lang="en-US" sz="2000" dirty="0"/>
              <a:t>Therefore a sharp pulse broadens as it travels long distances in the fiber, which in turn limits the communication distance</a:t>
            </a:r>
            <a:endParaRPr lang="en-IN" sz="2000" dirty="0"/>
          </a:p>
        </p:txBody>
      </p:sp>
    </p:spTree>
    <p:extLst>
      <p:ext uri="{BB962C8B-B14F-4D97-AF65-F5344CB8AC3E}">
        <p14:creationId xmlns:p14="http://schemas.microsoft.com/office/powerpoint/2010/main" val="64117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6323" y="412121"/>
            <a:ext cx="3465692" cy="384144"/>
          </a:xfrm>
          <a:prstGeom prst="rect">
            <a:avLst/>
          </a:prstGeom>
        </p:spPr>
        <p:txBody>
          <a:bodyPr wrap="none">
            <a:spAutoFit/>
          </a:bodyPr>
          <a:lstStyle/>
          <a:p>
            <a:pPr marR="17145" lvl="0" algn="just">
              <a:lnSpc>
                <a:spcPct val="115000"/>
              </a:lnSpc>
              <a:spcBef>
                <a:spcPts val="240"/>
              </a:spcBef>
              <a:spcAft>
                <a:spcPts val="240"/>
              </a:spcAft>
              <a:tabLst>
                <a:tab pos="62865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3. </a:t>
            </a:r>
            <a:r>
              <a:rPr lang="en-US" b="1" u="sng" dirty="0">
                <a:latin typeface="Times New Roman" panose="02020603050405020304" pitchFamily="18" charset="0"/>
                <a:ea typeface="Times New Roman" panose="02020603050405020304" pitchFamily="18" charset="0"/>
                <a:cs typeface="Times New Roman" panose="02020603050405020304" pitchFamily="18" charset="0"/>
              </a:rPr>
              <a:t>Graded index Multimode fiber</a:t>
            </a:r>
            <a:endParaRPr lang="en-IN" sz="1200" u="sng" dirty="0">
              <a:effectLst/>
              <a:latin typeface="Verdana" panose="020B0604030504040204" pitchFamily="34" charset="0"/>
              <a:ea typeface="Times New Roman" panose="02020603050405020304" pitchFamily="18" charset="0"/>
              <a:cs typeface="Times New Roman" panose="02020603050405020304" pitchFamily="18" charset="0"/>
            </a:endParaRPr>
          </a:p>
        </p:txBody>
      </p:sp>
      <p:grpSp>
        <p:nvGrpSpPr>
          <p:cNvPr id="3" name="Group 2"/>
          <p:cNvGrpSpPr>
            <a:grpSpLocks/>
          </p:cNvGrpSpPr>
          <p:nvPr/>
        </p:nvGrpSpPr>
        <p:grpSpPr bwMode="auto">
          <a:xfrm>
            <a:off x="927491" y="1692441"/>
            <a:ext cx="3521678" cy="1342836"/>
            <a:chOff x="1119" y="923"/>
            <a:chExt cx="5040" cy="1534"/>
          </a:xfrm>
        </p:grpSpPr>
        <p:grpSp>
          <p:nvGrpSpPr>
            <p:cNvPr id="4" name="Group 3"/>
            <p:cNvGrpSpPr>
              <a:grpSpLocks/>
            </p:cNvGrpSpPr>
            <p:nvPr/>
          </p:nvGrpSpPr>
          <p:grpSpPr bwMode="auto">
            <a:xfrm>
              <a:off x="1535" y="1293"/>
              <a:ext cx="1356" cy="963"/>
              <a:chOff x="875" y="612"/>
              <a:chExt cx="1645" cy="1487"/>
            </a:xfrm>
          </p:grpSpPr>
          <p:sp>
            <p:nvSpPr>
              <p:cNvPr id="46" name="Arc 348"/>
              <p:cNvSpPr>
                <a:spLocks/>
              </p:cNvSpPr>
              <p:nvPr/>
            </p:nvSpPr>
            <p:spPr bwMode="auto">
              <a:xfrm>
                <a:off x="900" y="972"/>
                <a:ext cx="1620" cy="1080"/>
              </a:xfrm>
              <a:custGeom>
                <a:avLst/>
                <a:gdLst>
                  <a:gd name="G0" fmla="+- 16336 0 0"/>
                  <a:gd name="G1" fmla="+- 21600 0 0"/>
                  <a:gd name="G2" fmla="+- 21600 0 0"/>
                  <a:gd name="T0" fmla="*/ 0 w 33305"/>
                  <a:gd name="T1" fmla="*/ 7469 h 21600"/>
                  <a:gd name="T2" fmla="*/ 33305 w 33305"/>
                  <a:gd name="T3" fmla="*/ 8236 h 21600"/>
                  <a:gd name="T4" fmla="*/ 16336 w 33305"/>
                  <a:gd name="T5" fmla="*/ 21600 h 21600"/>
                </a:gdLst>
                <a:ahLst/>
                <a:cxnLst>
                  <a:cxn ang="0">
                    <a:pos x="T0" y="T1"/>
                  </a:cxn>
                  <a:cxn ang="0">
                    <a:pos x="T2" y="T3"/>
                  </a:cxn>
                  <a:cxn ang="0">
                    <a:pos x="T4" y="T5"/>
                  </a:cxn>
                </a:cxnLst>
                <a:rect l="0" t="0" r="r" b="b"/>
                <a:pathLst>
                  <a:path w="33305" h="21600" fill="none" extrusionOk="0">
                    <a:moveTo>
                      <a:pt x="-1" y="7468"/>
                    </a:moveTo>
                    <a:cubicBezTo>
                      <a:pt x="4102" y="2725"/>
                      <a:pt x="10064" y="0"/>
                      <a:pt x="16336" y="0"/>
                    </a:cubicBezTo>
                    <a:cubicBezTo>
                      <a:pt x="22955" y="0"/>
                      <a:pt x="29209" y="3035"/>
                      <a:pt x="33305" y="8235"/>
                    </a:cubicBezTo>
                  </a:path>
                  <a:path w="33305" h="21600" stroke="0" extrusionOk="0">
                    <a:moveTo>
                      <a:pt x="-1" y="7468"/>
                    </a:moveTo>
                    <a:cubicBezTo>
                      <a:pt x="4102" y="2725"/>
                      <a:pt x="10064" y="0"/>
                      <a:pt x="16336" y="0"/>
                    </a:cubicBezTo>
                    <a:cubicBezTo>
                      <a:pt x="22955" y="0"/>
                      <a:pt x="29209" y="3035"/>
                      <a:pt x="33305" y="8235"/>
                    </a:cubicBezTo>
                    <a:lnTo>
                      <a:pt x="16336"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7" name="Arc 349"/>
              <p:cNvSpPr>
                <a:spLocks/>
              </p:cNvSpPr>
              <p:nvPr/>
            </p:nvSpPr>
            <p:spPr bwMode="auto">
              <a:xfrm>
                <a:off x="875" y="792"/>
                <a:ext cx="1645" cy="1307"/>
              </a:xfrm>
              <a:custGeom>
                <a:avLst/>
                <a:gdLst>
                  <a:gd name="G0" fmla="+- 17801 0 0"/>
                  <a:gd name="G1" fmla="+- 21600 0 0"/>
                  <a:gd name="G2" fmla="+- 21600 0 0"/>
                  <a:gd name="T0" fmla="*/ 0 w 35923"/>
                  <a:gd name="T1" fmla="*/ 9365 h 21600"/>
                  <a:gd name="T2" fmla="*/ 35923 w 35923"/>
                  <a:gd name="T3" fmla="*/ 9846 h 21600"/>
                  <a:gd name="T4" fmla="*/ 17801 w 35923"/>
                  <a:gd name="T5" fmla="*/ 21600 h 21600"/>
                </a:gdLst>
                <a:ahLst/>
                <a:cxnLst>
                  <a:cxn ang="0">
                    <a:pos x="T0" y="T1"/>
                  </a:cxn>
                  <a:cxn ang="0">
                    <a:pos x="T2" y="T3"/>
                  </a:cxn>
                  <a:cxn ang="0">
                    <a:pos x="T4" y="T5"/>
                  </a:cxn>
                </a:cxnLst>
                <a:rect l="0" t="0" r="r" b="b"/>
                <a:pathLst>
                  <a:path w="35923" h="21600" fill="none" extrusionOk="0">
                    <a:moveTo>
                      <a:pt x="0" y="9365"/>
                    </a:moveTo>
                    <a:cubicBezTo>
                      <a:pt x="4029" y="3502"/>
                      <a:pt x="10687" y="0"/>
                      <a:pt x="17801" y="0"/>
                    </a:cubicBezTo>
                    <a:cubicBezTo>
                      <a:pt x="25119" y="0"/>
                      <a:pt x="31940" y="3705"/>
                      <a:pt x="35922" y="9846"/>
                    </a:cubicBezTo>
                  </a:path>
                  <a:path w="35923" h="21600" stroke="0" extrusionOk="0">
                    <a:moveTo>
                      <a:pt x="0" y="9365"/>
                    </a:moveTo>
                    <a:cubicBezTo>
                      <a:pt x="4029" y="3502"/>
                      <a:pt x="10687" y="0"/>
                      <a:pt x="17801" y="0"/>
                    </a:cubicBezTo>
                    <a:cubicBezTo>
                      <a:pt x="25119" y="0"/>
                      <a:pt x="31940" y="3705"/>
                      <a:pt x="35922" y="9846"/>
                    </a:cubicBezTo>
                    <a:lnTo>
                      <a:pt x="1780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8" name="Arc 350"/>
              <p:cNvSpPr>
                <a:spLocks/>
              </p:cNvSpPr>
              <p:nvPr/>
            </p:nvSpPr>
            <p:spPr bwMode="auto">
              <a:xfrm>
                <a:off x="900" y="612"/>
                <a:ext cx="1620" cy="1307"/>
              </a:xfrm>
              <a:custGeom>
                <a:avLst/>
                <a:gdLst>
                  <a:gd name="G0" fmla="+- 19055 0 0"/>
                  <a:gd name="G1" fmla="+- 21600 0 0"/>
                  <a:gd name="G2" fmla="+- 21600 0 0"/>
                  <a:gd name="T0" fmla="*/ 0 w 38578"/>
                  <a:gd name="T1" fmla="*/ 11428 h 21600"/>
                  <a:gd name="T2" fmla="*/ 38578 w 38578"/>
                  <a:gd name="T3" fmla="*/ 12359 h 21600"/>
                  <a:gd name="T4" fmla="*/ 19055 w 38578"/>
                  <a:gd name="T5" fmla="*/ 21600 h 21600"/>
                </a:gdLst>
                <a:ahLst/>
                <a:cxnLst>
                  <a:cxn ang="0">
                    <a:pos x="T0" y="T1"/>
                  </a:cxn>
                  <a:cxn ang="0">
                    <a:pos x="T2" y="T3"/>
                  </a:cxn>
                  <a:cxn ang="0">
                    <a:pos x="T4" y="T5"/>
                  </a:cxn>
                </a:cxnLst>
                <a:rect l="0" t="0" r="r" b="b"/>
                <a:pathLst>
                  <a:path w="38578" h="21600" fill="none" extrusionOk="0">
                    <a:moveTo>
                      <a:pt x="0" y="11428"/>
                    </a:moveTo>
                    <a:cubicBezTo>
                      <a:pt x="3755" y="4393"/>
                      <a:pt x="11080" y="0"/>
                      <a:pt x="19055" y="0"/>
                    </a:cubicBezTo>
                    <a:cubicBezTo>
                      <a:pt x="27404" y="0"/>
                      <a:pt x="35006" y="4812"/>
                      <a:pt x="38578" y="12358"/>
                    </a:cubicBezTo>
                  </a:path>
                  <a:path w="38578" h="21600" stroke="0" extrusionOk="0">
                    <a:moveTo>
                      <a:pt x="0" y="11428"/>
                    </a:moveTo>
                    <a:cubicBezTo>
                      <a:pt x="3755" y="4393"/>
                      <a:pt x="11080" y="0"/>
                      <a:pt x="19055" y="0"/>
                    </a:cubicBezTo>
                    <a:cubicBezTo>
                      <a:pt x="27404" y="0"/>
                      <a:pt x="35006" y="4812"/>
                      <a:pt x="38578" y="12358"/>
                    </a:cubicBezTo>
                    <a:lnTo>
                      <a:pt x="19055"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grpSp>
          <p:nvGrpSpPr>
            <p:cNvPr id="5" name="Group 4"/>
            <p:cNvGrpSpPr>
              <a:grpSpLocks/>
            </p:cNvGrpSpPr>
            <p:nvPr/>
          </p:nvGrpSpPr>
          <p:grpSpPr bwMode="auto">
            <a:xfrm>
              <a:off x="2879" y="1303"/>
              <a:ext cx="1356" cy="963"/>
              <a:chOff x="875" y="612"/>
              <a:chExt cx="1645" cy="1487"/>
            </a:xfrm>
          </p:grpSpPr>
          <p:sp>
            <p:nvSpPr>
              <p:cNvPr id="43" name="Arc 352"/>
              <p:cNvSpPr>
                <a:spLocks/>
              </p:cNvSpPr>
              <p:nvPr/>
            </p:nvSpPr>
            <p:spPr bwMode="auto">
              <a:xfrm>
                <a:off x="900" y="972"/>
                <a:ext cx="1620" cy="1080"/>
              </a:xfrm>
              <a:custGeom>
                <a:avLst/>
                <a:gdLst>
                  <a:gd name="G0" fmla="+- 16336 0 0"/>
                  <a:gd name="G1" fmla="+- 21600 0 0"/>
                  <a:gd name="G2" fmla="+- 21600 0 0"/>
                  <a:gd name="T0" fmla="*/ 0 w 33305"/>
                  <a:gd name="T1" fmla="*/ 7469 h 21600"/>
                  <a:gd name="T2" fmla="*/ 33305 w 33305"/>
                  <a:gd name="T3" fmla="*/ 8236 h 21600"/>
                  <a:gd name="T4" fmla="*/ 16336 w 33305"/>
                  <a:gd name="T5" fmla="*/ 21600 h 21600"/>
                </a:gdLst>
                <a:ahLst/>
                <a:cxnLst>
                  <a:cxn ang="0">
                    <a:pos x="T0" y="T1"/>
                  </a:cxn>
                  <a:cxn ang="0">
                    <a:pos x="T2" y="T3"/>
                  </a:cxn>
                  <a:cxn ang="0">
                    <a:pos x="T4" y="T5"/>
                  </a:cxn>
                </a:cxnLst>
                <a:rect l="0" t="0" r="r" b="b"/>
                <a:pathLst>
                  <a:path w="33305" h="21600" fill="none" extrusionOk="0">
                    <a:moveTo>
                      <a:pt x="-1" y="7468"/>
                    </a:moveTo>
                    <a:cubicBezTo>
                      <a:pt x="4102" y="2725"/>
                      <a:pt x="10064" y="0"/>
                      <a:pt x="16336" y="0"/>
                    </a:cubicBezTo>
                    <a:cubicBezTo>
                      <a:pt x="22955" y="0"/>
                      <a:pt x="29209" y="3035"/>
                      <a:pt x="33305" y="8235"/>
                    </a:cubicBezTo>
                  </a:path>
                  <a:path w="33305" h="21600" stroke="0" extrusionOk="0">
                    <a:moveTo>
                      <a:pt x="-1" y="7468"/>
                    </a:moveTo>
                    <a:cubicBezTo>
                      <a:pt x="4102" y="2725"/>
                      <a:pt x="10064" y="0"/>
                      <a:pt x="16336" y="0"/>
                    </a:cubicBezTo>
                    <a:cubicBezTo>
                      <a:pt x="22955" y="0"/>
                      <a:pt x="29209" y="3035"/>
                      <a:pt x="33305" y="8235"/>
                    </a:cubicBezTo>
                    <a:lnTo>
                      <a:pt x="16336"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4" name="Arc 353"/>
              <p:cNvSpPr>
                <a:spLocks/>
              </p:cNvSpPr>
              <p:nvPr/>
            </p:nvSpPr>
            <p:spPr bwMode="auto">
              <a:xfrm>
                <a:off x="875" y="792"/>
                <a:ext cx="1645" cy="1307"/>
              </a:xfrm>
              <a:custGeom>
                <a:avLst/>
                <a:gdLst>
                  <a:gd name="G0" fmla="+- 17801 0 0"/>
                  <a:gd name="G1" fmla="+- 21600 0 0"/>
                  <a:gd name="G2" fmla="+- 21600 0 0"/>
                  <a:gd name="T0" fmla="*/ 0 w 35923"/>
                  <a:gd name="T1" fmla="*/ 9365 h 21600"/>
                  <a:gd name="T2" fmla="*/ 35923 w 35923"/>
                  <a:gd name="T3" fmla="*/ 9846 h 21600"/>
                  <a:gd name="T4" fmla="*/ 17801 w 35923"/>
                  <a:gd name="T5" fmla="*/ 21600 h 21600"/>
                </a:gdLst>
                <a:ahLst/>
                <a:cxnLst>
                  <a:cxn ang="0">
                    <a:pos x="T0" y="T1"/>
                  </a:cxn>
                  <a:cxn ang="0">
                    <a:pos x="T2" y="T3"/>
                  </a:cxn>
                  <a:cxn ang="0">
                    <a:pos x="T4" y="T5"/>
                  </a:cxn>
                </a:cxnLst>
                <a:rect l="0" t="0" r="r" b="b"/>
                <a:pathLst>
                  <a:path w="35923" h="21600" fill="none" extrusionOk="0">
                    <a:moveTo>
                      <a:pt x="0" y="9365"/>
                    </a:moveTo>
                    <a:cubicBezTo>
                      <a:pt x="4029" y="3502"/>
                      <a:pt x="10687" y="0"/>
                      <a:pt x="17801" y="0"/>
                    </a:cubicBezTo>
                    <a:cubicBezTo>
                      <a:pt x="25119" y="0"/>
                      <a:pt x="31940" y="3705"/>
                      <a:pt x="35922" y="9846"/>
                    </a:cubicBezTo>
                  </a:path>
                  <a:path w="35923" h="21600" stroke="0" extrusionOk="0">
                    <a:moveTo>
                      <a:pt x="0" y="9365"/>
                    </a:moveTo>
                    <a:cubicBezTo>
                      <a:pt x="4029" y="3502"/>
                      <a:pt x="10687" y="0"/>
                      <a:pt x="17801" y="0"/>
                    </a:cubicBezTo>
                    <a:cubicBezTo>
                      <a:pt x="25119" y="0"/>
                      <a:pt x="31940" y="3705"/>
                      <a:pt x="35922" y="9846"/>
                    </a:cubicBezTo>
                    <a:lnTo>
                      <a:pt x="1780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5" name="Arc 354"/>
              <p:cNvSpPr>
                <a:spLocks/>
              </p:cNvSpPr>
              <p:nvPr/>
            </p:nvSpPr>
            <p:spPr bwMode="auto">
              <a:xfrm>
                <a:off x="900" y="612"/>
                <a:ext cx="1620" cy="1307"/>
              </a:xfrm>
              <a:custGeom>
                <a:avLst/>
                <a:gdLst>
                  <a:gd name="G0" fmla="+- 19055 0 0"/>
                  <a:gd name="G1" fmla="+- 21600 0 0"/>
                  <a:gd name="G2" fmla="+- 21600 0 0"/>
                  <a:gd name="T0" fmla="*/ 0 w 38578"/>
                  <a:gd name="T1" fmla="*/ 11428 h 21600"/>
                  <a:gd name="T2" fmla="*/ 38578 w 38578"/>
                  <a:gd name="T3" fmla="*/ 12359 h 21600"/>
                  <a:gd name="T4" fmla="*/ 19055 w 38578"/>
                  <a:gd name="T5" fmla="*/ 21600 h 21600"/>
                </a:gdLst>
                <a:ahLst/>
                <a:cxnLst>
                  <a:cxn ang="0">
                    <a:pos x="T0" y="T1"/>
                  </a:cxn>
                  <a:cxn ang="0">
                    <a:pos x="T2" y="T3"/>
                  </a:cxn>
                  <a:cxn ang="0">
                    <a:pos x="T4" y="T5"/>
                  </a:cxn>
                </a:cxnLst>
                <a:rect l="0" t="0" r="r" b="b"/>
                <a:pathLst>
                  <a:path w="38578" h="21600" fill="none" extrusionOk="0">
                    <a:moveTo>
                      <a:pt x="0" y="11428"/>
                    </a:moveTo>
                    <a:cubicBezTo>
                      <a:pt x="3755" y="4393"/>
                      <a:pt x="11080" y="0"/>
                      <a:pt x="19055" y="0"/>
                    </a:cubicBezTo>
                    <a:cubicBezTo>
                      <a:pt x="27404" y="0"/>
                      <a:pt x="35006" y="4812"/>
                      <a:pt x="38578" y="12358"/>
                    </a:cubicBezTo>
                  </a:path>
                  <a:path w="38578" h="21600" stroke="0" extrusionOk="0">
                    <a:moveTo>
                      <a:pt x="0" y="11428"/>
                    </a:moveTo>
                    <a:cubicBezTo>
                      <a:pt x="3755" y="4393"/>
                      <a:pt x="11080" y="0"/>
                      <a:pt x="19055" y="0"/>
                    </a:cubicBezTo>
                    <a:cubicBezTo>
                      <a:pt x="27404" y="0"/>
                      <a:pt x="35006" y="4812"/>
                      <a:pt x="38578" y="12358"/>
                    </a:cubicBezTo>
                    <a:lnTo>
                      <a:pt x="19055"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sz="3200"/>
              </a:p>
            </p:txBody>
          </p:sp>
        </p:grpSp>
        <p:grpSp>
          <p:nvGrpSpPr>
            <p:cNvPr id="6" name="Group 5"/>
            <p:cNvGrpSpPr>
              <a:grpSpLocks/>
            </p:cNvGrpSpPr>
            <p:nvPr/>
          </p:nvGrpSpPr>
          <p:grpSpPr bwMode="auto">
            <a:xfrm>
              <a:off x="4206" y="1293"/>
              <a:ext cx="1357" cy="963"/>
              <a:chOff x="875" y="612"/>
              <a:chExt cx="1645" cy="1487"/>
            </a:xfrm>
          </p:grpSpPr>
          <p:sp>
            <p:nvSpPr>
              <p:cNvPr id="40" name="Arc 356"/>
              <p:cNvSpPr>
                <a:spLocks/>
              </p:cNvSpPr>
              <p:nvPr/>
            </p:nvSpPr>
            <p:spPr bwMode="auto">
              <a:xfrm>
                <a:off x="900" y="972"/>
                <a:ext cx="1620" cy="1080"/>
              </a:xfrm>
              <a:custGeom>
                <a:avLst/>
                <a:gdLst>
                  <a:gd name="G0" fmla="+- 16336 0 0"/>
                  <a:gd name="G1" fmla="+- 21600 0 0"/>
                  <a:gd name="G2" fmla="+- 21600 0 0"/>
                  <a:gd name="T0" fmla="*/ 0 w 33305"/>
                  <a:gd name="T1" fmla="*/ 7469 h 21600"/>
                  <a:gd name="T2" fmla="*/ 33305 w 33305"/>
                  <a:gd name="T3" fmla="*/ 8236 h 21600"/>
                  <a:gd name="T4" fmla="*/ 16336 w 33305"/>
                  <a:gd name="T5" fmla="*/ 21600 h 21600"/>
                </a:gdLst>
                <a:ahLst/>
                <a:cxnLst>
                  <a:cxn ang="0">
                    <a:pos x="T0" y="T1"/>
                  </a:cxn>
                  <a:cxn ang="0">
                    <a:pos x="T2" y="T3"/>
                  </a:cxn>
                  <a:cxn ang="0">
                    <a:pos x="T4" y="T5"/>
                  </a:cxn>
                </a:cxnLst>
                <a:rect l="0" t="0" r="r" b="b"/>
                <a:pathLst>
                  <a:path w="33305" h="21600" fill="none" extrusionOk="0">
                    <a:moveTo>
                      <a:pt x="-1" y="7468"/>
                    </a:moveTo>
                    <a:cubicBezTo>
                      <a:pt x="4102" y="2725"/>
                      <a:pt x="10064" y="0"/>
                      <a:pt x="16336" y="0"/>
                    </a:cubicBezTo>
                    <a:cubicBezTo>
                      <a:pt x="22955" y="0"/>
                      <a:pt x="29209" y="3035"/>
                      <a:pt x="33305" y="8235"/>
                    </a:cubicBezTo>
                  </a:path>
                  <a:path w="33305" h="21600" stroke="0" extrusionOk="0">
                    <a:moveTo>
                      <a:pt x="-1" y="7468"/>
                    </a:moveTo>
                    <a:cubicBezTo>
                      <a:pt x="4102" y="2725"/>
                      <a:pt x="10064" y="0"/>
                      <a:pt x="16336" y="0"/>
                    </a:cubicBezTo>
                    <a:cubicBezTo>
                      <a:pt x="22955" y="0"/>
                      <a:pt x="29209" y="3035"/>
                      <a:pt x="33305" y="8235"/>
                    </a:cubicBezTo>
                    <a:lnTo>
                      <a:pt x="16336"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1" name="Arc 357"/>
              <p:cNvSpPr>
                <a:spLocks/>
              </p:cNvSpPr>
              <p:nvPr/>
            </p:nvSpPr>
            <p:spPr bwMode="auto">
              <a:xfrm>
                <a:off x="875" y="792"/>
                <a:ext cx="1645" cy="1307"/>
              </a:xfrm>
              <a:custGeom>
                <a:avLst/>
                <a:gdLst>
                  <a:gd name="G0" fmla="+- 17801 0 0"/>
                  <a:gd name="G1" fmla="+- 21600 0 0"/>
                  <a:gd name="G2" fmla="+- 21600 0 0"/>
                  <a:gd name="T0" fmla="*/ 0 w 35923"/>
                  <a:gd name="T1" fmla="*/ 9365 h 21600"/>
                  <a:gd name="T2" fmla="*/ 35923 w 35923"/>
                  <a:gd name="T3" fmla="*/ 9846 h 21600"/>
                  <a:gd name="T4" fmla="*/ 17801 w 35923"/>
                  <a:gd name="T5" fmla="*/ 21600 h 21600"/>
                </a:gdLst>
                <a:ahLst/>
                <a:cxnLst>
                  <a:cxn ang="0">
                    <a:pos x="T0" y="T1"/>
                  </a:cxn>
                  <a:cxn ang="0">
                    <a:pos x="T2" y="T3"/>
                  </a:cxn>
                  <a:cxn ang="0">
                    <a:pos x="T4" y="T5"/>
                  </a:cxn>
                </a:cxnLst>
                <a:rect l="0" t="0" r="r" b="b"/>
                <a:pathLst>
                  <a:path w="35923" h="21600" fill="none" extrusionOk="0">
                    <a:moveTo>
                      <a:pt x="0" y="9365"/>
                    </a:moveTo>
                    <a:cubicBezTo>
                      <a:pt x="4029" y="3502"/>
                      <a:pt x="10687" y="0"/>
                      <a:pt x="17801" y="0"/>
                    </a:cubicBezTo>
                    <a:cubicBezTo>
                      <a:pt x="25119" y="0"/>
                      <a:pt x="31940" y="3705"/>
                      <a:pt x="35922" y="9846"/>
                    </a:cubicBezTo>
                  </a:path>
                  <a:path w="35923" h="21600" stroke="0" extrusionOk="0">
                    <a:moveTo>
                      <a:pt x="0" y="9365"/>
                    </a:moveTo>
                    <a:cubicBezTo>
                      <a:pt x="4029" y="3502"/>
                      <a:pt x="10687" y="0"/>
                      <a:pt x="17801" y="0"/>
                    </a:cubicBezTo>
                    <a:cubicBezTo>
                      <a:pt x="25119" y="0"/>
                      <a:pt x="31940" y="3705"/>
                      <a:pt x="35922" y="9846"/>
                    </a:cubicBezTo>
                    <a:lnTo>
                      <a:pt x="1780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2" name="Arc 358"/>
              <p:cNvSpPr>
                <a:spLocks/>
              </p:cNvSpPr>
              <p:nvPr/>
            </p:nvSpPr>
            <p:spPr bwMode="auto">
              <a:xfrm>
                <a:off x="900" y="612"/>
                <a:ext cx="1620" cy="1307"/>
              </a:xfrm>
              <a:custGeom>
                <a:avLst/>
                <a:gdLst>
                  <a:gd name="G0" fmla="+- 19055 0 0"/>
                  <a:gd name="G1" fmla="+- 21600 0 0"/>
                  <a:gd name="G2" fmla="+- 21600 0 0"/>
                  <a:gd name="T0" fmla="*/ 0 w 38578"/>
                  <a:gd name="T1" fmla="*/ 11428 h 21600"/>
                  <a:gd name="T2" fmla="*/ 38578 w 38578"/>
                  <a:gd name="T3" fmla="*/ 12359 h 21600"/>
                  <a:gd name="T4" fmla="*/ 19055 w 38578"/>
                  <a:gd name="T5" fmla="*/ 21600 h 21600"/>
                </a:gdLst>
                <a:ahLst/>
                <a:cxnLst>
                  <a:cxn ang="0">
                    <a:pos x="T0" y="T1"/>
                  </a:cxn>
                  <a:cxn ang="0">
                    <a:pos x="T2" y="T3"/>
                  </a:cxn>
                  <a:cxn ang="0">
                    <a:pos x="T4" y="T5"/>
                  </a:cxn>
                </a:cxnLst>
                <a:rect l="0" t="0" r="r" b="b"/>
                <a:pathLst>
                  <a:path w="38578" h="21600" fill="none" extrusionOk="0">
                    <a:moveTo>
                      <a:pt x="0" y="11428"/>
                    </a:moveTo>
                    <a:cubicBezTo>
                      <a:pt x="3755" y="4393"/>
                      <a:pt x="11080" y="0"/>
                      <a:pt x="19055" y="0"/>
                    </a:cubicBezTo>
                    <a:cubicBezTo>
                      <a:pt x="27404" y="0"/>
                      <a:pt x="35006" y="4812"/>
                      <a:pt x="38578" y="12358"/>
                    </a:cubicBezTo>
                  </a:path>
                  <a:path w="38578" h="21600" stroke="0" extrusionOk="0">
                    <a:moveTo>
                      <a:pt x="0" y="11428"/>
                    </a:moveTo>
                    <a:cubicBezTo>
                      <a:pt x="3755" y="4393"/>
                      <a:pt x="11080" y="0"/>
                      <a:pt x="19055" y="0"/>
                    </a:cubicBezTo>
                    <a:cubicBezTo>
                      <a:pt x="27404" y="0"/>
                      <a:pt x="35006" y="4812"/>
                      <a:pt x="38578" y="12358"/>
                    </a:cubicBezTo>
                    <a:lnTo>
                      <a:pt x="19055"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grpSp>
          <p:nvGrpSpPr>
            <p:cNvPr id="7" name="Group 6"/>
            <p:cNvGrpSpPr>
              <a:grpSpLocks/>
            </p:cNvGrpSpPr>
            <p:nvPr/>
          </p:nvGrpSpPr>
          <p:grpSpPr bwMode="auto">
            <a:xfrm rot="10800000">
              <a:off x="4227" y="1309"/>
              <a:ext cx="1336" cy="963"/>
              <a:chOff x="875" y="612"/>
              <a:chExt cx="1645" cy="1487"/>
            </a:xfrm>
          </p:grpSpPr>
          <p:sp>
            <p:nvSpPr>
              <p:cNvPr id="37" name="Arc 360"/>
              <p:cNvSpPr>
                <a:spLocks/>
              </p:cNvSpPr>
              <p:nvPr/>
            </p:nvSpPr>
            <p:spPr bwMode="auto">
              <a:xfrm>
                <a:off x="900" y="972"/>
                <a:ext cx="1620" cy="1080"/>
              </a:xfrm>
              <a:custGeom>
                <a:avLst/>
                <a:gdLst>
                  <a:gd name="G0" fmla="+- 16336 0 0"/>
                  <a:gd name="G1" fmla="+- 21600 0 0"/>
                  <a:gd name="G2" fmla="+- 21600 0 0"/>
                  <a:gd name="T0" fmla="*/ 0 w 33305"/>
                  <a:gd name="T1" fmla="*/ 7469 h 21600"/>
                  <a:gd name="T2" fmla="*/ 33305 w 33305"/>
                  <a:gd name="T3" fmla="*/ 8236 h 21600"/>
                  <a:gd name="T4" fmla="*/ 16336 w 33305"/>
                  <a:gd name="T5" fmla="*/ 21600 h 21600"/>
                </a:gdLst>
                <a:ahLst/>
                <a:cxnLst>
                  <a:cxn ang="0">
                    <a:pos x="T0" y="T1"/>
                  </a:cxn>
                  <a:cxn ang="0">
                    <a:pos x="T2" y="T3"/>
                  </a:cxn>
                  <a:cxn ang="0">
                    <a:pos x="T4" y="T5"/>
                  </a:cxn>
                </a:cxnLst>
                <a:rect l="0" t="0" r="r" b="b"/>
                <a:pathLst>
                  <a:path w="33305" h="21600" fill="none" extrusionOk="0">
                    <a:moveTo>
                      <a:pt x="-1" y="7468"/>
                    </a:moveTo>
                    <a:cubicBezTo>
                      <a:pt x="4102" y="2725"/>
                      <a:pt x="10064" y="0"/>
                      <a:pt x="16336" y="0"/>
                    </a:cubicBezTo>
                    <a:cubicBezTo>
                      <a:pt x="22955" y="0"/>
                      <a:pt x="29209" y="3035"/>
                      <a:pt x="33305" y="8235"/>
                    </a:cubicBezTo>
                  </a:path>
                  <a:path w="33305" h="21600" stroke="0" extrusionOk="0">
                    <a:moveTo>
                      <a:pt x="-1" y="7468"/>
                    </a:moveTo>
                    <a:cubicBezTo>
                      <a:pt x="4102" y="2725"/>
                      <a:pt x="10064" y="0"/>
                      <a:pt x="16336" y="0"/>
                    </a:cubicBezTo>
                    <a:cubicBezTo>
                      <a:pt x="22955" y="0"/>
                      <a:pt x="29209" y="3035"/>
                      <a:pt x="33305" y="8235"/>
                    </a:cubicBezTo>
                    <a:lnTo>
                      <a:pt x="16336"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8" name="Arc 361"/>
              <p:cNvSpPr>
                <a:spLocks/>
              </p:cNvSpPr>
              <p:nvPr/>
            </p:nvSpPr>
            <p:spPr bwMode="auto">
              <a:xfrm>
                <a:off x="875" y="792"/>
                <a:ext cx="1645" cy="1307"/>
              </a:xfrm>
              <a:custGeom>
                <a:avLst/>
                <a:gdLst>
                  <a:gd name="G0" fmla="+- 17801 0 0"/>
                  <a:gd name="G1" fmla="+- 21600 0 0"/>
                  <a:gd name="G2" fmla="+- 21600 0 0"/>
                  <a:gd name="T0" fmla="*/ 0 w 35923"/>
                  <a:gd name="T1" fmla="*/ 9365 h 21600"/>
                  <a:gd name="T2" fmla="*/ 35923 w 35923"/>
                  <a:gd name="T3" fmla="*/ 9846 h 21600"/>
                  <a:gd name="T4" fmla="*/ 17801 w 35923"/>
                  <a:gd name="T5" fmla="*/ 21600 h 21600"/>
                </a:gdLst>
                <a:ahLst/>
                <a:cxnLst>
                  <a:cxn ang="0">
                    <a:pos x="T0" y="T1"/>
                  </a:cxn>
                  <a:cxn ang="0">
                    <a:pos x="T2" y="T3"/>
                  </a:cxn>
                  <a:cxn ang="0">
                    <a:pos x="T4" y="T5"/>
                  </a:cxn>
                </a:cxnLst>
                <a:rect l="0" t="0" r="r" b="b"/>
                <a:pathLst>
                  <a:path w="35923" h="21600" fill="none" extrusionOk="0">
                    <a:moveTo>
                      <a:pt x="0" y="9365"/>
                    </a:moveTo>
                    <a:cubicBezTo>
                      <a:pt x="4029" y="3502"/>
                      <a:pt x="10687" y="0"/>
                      <a:pt x="17801" y="0"/>
                    </a:cubicBezTo>
                    <a:cubicBezTo>
                      <a:pt x="25119" y="0"/>
                      <a:pt x="31940" y="3705"/>
                      <a:pt x="35922" y="9846"/>
                    </a:cubicBezTo>
                  </a:path>
                  <a:path w="35923" h="21600" stroke="0" extrusionOk="0">
                    <a:moveTo>
                      <a:pt x="0" y="9365"/>
                    </a:moveTo>
                    <a:cubicBezTo>
                      <a:pt x="4029" y="3502"/>
                      <a:pt x="10687" y="0"/>
                      <a:pt x="17801" y="0"/>
                    </a:cubicBezTo>
                    <a:cubicBezTo>
                      <a:pt x="25119" y="0"/>
                      <a:pt x="31940" y="3705"/>
                      <a:pt x="35922" y="9846"/>
                    </a:cubicBezTo>
                    <a:lnTo>
                      <a:pt x="1780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9" name="Arc 362"/>
              <p:cNvSpPr>
                <a:spLocks/>
              </p:cNvSpPr>
              <p:nvPr/>
            </p:nvSpPr>
            <p:spPr bwMode="auto">
              <a:xfrm>
                <a:off x="900" y="612"/>
                <a:ext cx="1620" cy="1307"/>
              </a:xfrm>
              <a:custGeom>
                <a:avLst/>
                <a:gdLst>
                  <a:gd name="G0" fmla="+- 19055 0 0"/>
                  <a:gd name="G1" fmla="+- 21600 0 0"/>
                  <a:gd name="G2" fmla="+- 21600 0 0"/>
                  <a:gd name="T0" fmla="*/ 0 w 38578"/>
                  <a:gd name="T1" fmla="*/ 11428 h 21600"/>
                  <a:gd name="T2" fmla="*/ 38578 w 38578"/>
                  <a:gd name="T3" fmla="*/ 12359 h 21600"/>
                  <a:gd name="T4" fmla="*/ 19055 w 38578"/>
                  <a:gd name="T5" fmla="*/ 21600 h 21600"/>
                </a:gdLst>
                <a:ahLst/>
                <a:cxnLst>
                  <a:cxn ang="0">
                    <a:pos x="T0" y="T1"/>
                  </a:cxn>
                  <a:cxn ang="0">
                    <a:pos x="T2" y="T3"/>
                  </a:cxn>
                  <a:cxn ang="0">
                    <a:pos x="T4" y="T5"/>
                  </a:cxn>
                </a:cxnLst>
                <a:rect l="0" t="0" r="r" b="b"/>
                <a:pathLst>
                  <a:path w="38578" h="21600" fill="none" extrusionOk="0">
                    <a:moveTo>
                      <a:pt x="0" y="11428"/>
                    </a:moveTo>
                    <a:cubicBezTo>
                      <a:pt x="3755" y="4393"/>
                      <a:pt x="11080" y="0"/>
                      <a:pt x="19055" y="0"/>
                    </a:cubicBezTo>
                    <a:cubicBezTo>
                      <a:pt x="27404" y="0"/>
                      <a:pt x="35006" y="4812"/>
                      <a:pt x="38578" y="12358"/>
                    </a:cubicBezTo>
                  </a:path>
                  <a:path w="38578" h="21600" stroke="0" extrusionOk="0">
                    <a:moveTo>
                      <a:pt x="0" y="11428"/>
                    </a:moveTo>
                    <a:cubicBezTo>
                      <a:pt x="3755" y="4393"/>
                      <a:pt x="11080" y="0"/>
                      <a:pt x="19055" y="0"/>
                    </a:cubicBezTo>
                    <a:cubicBezTo>
                      <a:pt x="27404" y="0"/>
                      <a:pt x="35006" y="4812"/>
                      <a:pt x="38578" y="12358"/>
                    </a:cubicBezTo>
                    <a:lnTo>
                      <a:pt x="19055"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grpSp>
          <p:nvGrpSpPr>
            <p:cNvPr id="8" name="Group 7"/>
            <p:cNvGrpSpPr>
              <a:grpSpLocks/>
            </p:cNvGrpSpPr>
            <p:nvPr/>
          </p:nvGrpSpPr>
          <p:grpSpPr bwMode="auto">
            <a:xfrm rot="10800000">
              <a:off x="2891" y="1301"/>
              <a:ext cx="1336" cy="972"/>
              <a:chOff x="875" y="612"/>
              <a:chExt cx="1645" cy="1487"/>
            </a:xfrm>
          </p:grpSpPr>
          <p:sp>
            <p:nvSpPr>
              <p:cNvPr id="34" name="Arc 364"/>
              <p:cNvSpPr>
                <a:spLocks/>
              </p:cNvSpPr>
              <p:nvPr/>
            </p:nvSpPr>
            <p:spPr bwMode="auto">
              <a:xfrm>
                <a:off x="900" y="972"/>
                <a:ext cx="1620" cy="1080"/>
              </a:xfrm>
              <a:custGeom>
                <a:avLst/>
                <a:gdLst>
                  <a:gd name="G0" fmla="+- 16336 0 0"/>
                  <a:gd name="G1" fmla="+- 21600 0 0"/>
                  <a:gd name="G2" fmla="+- 21600 0 0"/>
                  <a:gd name="T0" fmla="*/ 0 w 33305"/>
                  <a:gd name="T1" fmla="*/ 7469 h 21600"/>
                  <a:gd name="T2" fmla="*/ 33305 w 33305"/>
                  <a:gd name="T3" fmla="*/ 8236 h 21600"/>
                  <a:gd name="T4" fmla="*/ 16336 w 33305"/>
                  <a:gd name="T5" fmla="*/ 21600 h 21600"/>
                </a:gdLst>
                <a:ahLst/>
                <a:cxnLst>
                  <a:cxn ang="0">
                    <a:pos x="T0" y="T1"/>
                  </a:cxn>
                  <a:cxn ang="0">
                    <a:pos x="T2" y="T3"/>
                  </a:cxn>
                  <a:cxn ang="0">
                    <a:pos x="T4" y="T5"/>
                  </a:cxn>
                </a:cxnLst>
                <a:rect l="0" t="0" r="r" b="b"/>
                <a:pathLst>
                  <a:path w="33305" h="21600" fill="none" extrusionOk="0">
                    <a:moveTo>
                      <a:pt x="-1" y="7468"/>
                    </a:moveTo>
                    <a:cubicBezTo>
                      <a:pt x="4102" y="2725"/>
                      <a:pt x="10064" y="0"/>
                      <a:pt x="16336" y="0"/>
                    </a:cubicBezTo>
                    <a:cubicBezTo>
                      <a:pt x="22955" y="0"/>
                      <a:pt x="29209" y="3035"/>
                      <a:pt x="33305" y="8235"/>
                    </a:cubicBezTo>
                  </a:path>
                  <a:path w="33305" h="21600" stroke="0" extrusionOk="0">
                    <a:moveTo>
                      <a:pt x="-1" y="7468"/>
                    </a:moveTo>
                    <a:cubicBezTo>
                      <a:pt x="4102" y="2725"/>
                      <a:pt x="10064" y="0"/>
                      <a:pt x="16336" y="0"/>
                    </a:cubicBezTo>
                    <a:cubicBezTo>
                      <a:pt x="22955" y="0"/>
                      <a:pt x="29209" y="3035"/>
                      <a:pt x="33305" y="8235"/>
                    </a:cubicBezTo>
                    <a:lnTo>
                      <a:pt x="16336"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5" name="Arc 365"/>
              <p:cNvSpPr>
                <a:spLocks/>
              </p:cNvSpPr>
              <p:nvPr/>
            </p:nvSpPr>
            <p:spPr bwMode="auto">
              <a:xfrm>
                <a:off x="875" y="792"/>
                <a:ext cx="1645" cy="1307"/>
              </a:xfrm>
              <a:custGeom>
                <a:avLst/>
                <a:gdLst>
                  <a:gd name="G0" fmla="+- 17801 0 0"/>
                  <a:gd name="G1" fmla="+- 21600 0 0"/>
                  <a:gd name="G2" fmla="+- 21600 0 0"/>
                  <a:gd name="T0" fmla="*/ 0 w 35923"/>
                  <a:gd name="T1" fmla="*/ 9365 h 21600"/>
                  <a:gd name="T2" fmla="*/ 35923 w 35923"/>
                  <a:gd name="T3" fmla="*/ 9846 h 21600"/>
                  <a:gd name="T4" fmla="*/ 17801 w 35923"/>
                  <a:gd name="T5" fmla="*/ 21600 h 21600"/>
                </a:gdLst>
                <a:ahLst/>
                <a:cxnLst>
                  <a:cxn ang="0">
                    <a:pos x="T0" y="T1"/>
                  </a:cxn>
                  <a:cxn ang="0">
                    <a:pos x="T2" y="T3"/>
                  </a:cxn>
                  <a:cxn ang="0">
                    <a:pos x="T4" y="T5"/>
                  </a:cxn>
                </a:cxnLst>
                <a:rect l="0" t="0" r="r" b="b"/>
                <a:pathLst>
                  <a:path w="35923" h="21600" fill="none" extrusionOk="0">
                    <a:moveTo>
                      <a:pt x="0" y="9365"/>
                    </a:moveTo>
                    <a:cubicBezTo>
                      <a:pt x="4029" y="3502"/>
                      <a:pt x="10687" y="0"/>
                      <a:pt x="17801" y="0"/>
                    </a:cubicBezTo>
                    <a:cubicBezTo>
                      <a:pt x="25119" y="0"/>
                      <a:pt x="31940" y="3705"/>
                      <a:pt x="35922" y="9846"/>
                    </a:cubicBezTo>
                  </a:path>
                  <a:path w="35923" h="21600" stroke="0" extrusionOk="0">
                    <a:moveTo>
                      <a:pt x="0" y="9365"/>
                    </a:moveTo>
                    <a:cubicBezTo>
                      <a:pt x="4029" y="3502"/>
                      <a:pt x="10687" y="0"/>
                      <a:pt x="17801" y="0"/>
                    </a:cubicBezTo>
                    <a:cubicBezTo>
                      <a:pt x="25119" y="0"/>
                      <a:pt x="31940" y="3705"/>
                      <a:pt x="35922" y="9846"/>
                    </a:cubicBezTo>
                    <a:lnTo>
                      <a:pt x="1780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6" name="Arc 366"/>
              <p:cNvSpPr>
                <a:spLocks/>
              </p:cNvSpPr>
              <p:nvPr/>
            </p:nvSpPr>
            <p:spPr bwMode="auto">
              <a:xfrm>
                <a:off x="900" y="612"/>
                <a:ext cx="1620" cy="1307"/>
              </a:xfrm>
              <a:custGeom>
                <a:avLst/>
                <a:gdLst>
                  <a:gd name="G0" fmla="+- 19055 0 0"/>
                  <a:gd name="G1" fmla="+- 21600 0 0"/>
                  <a:gd name="G2" fmla="+- 21600 0 0"/>
                  <a:gd name="T0" fmla="*/ 0 w 38578"/>
                  <a:gd name="T1" fmla="*/ 11428 h 21600"/>
                  <a:gd name="T2" fmla="*/ 38578 w 38578"/>
                  <a:gd name="T3" fmla="*/ 12359 h 21600"/>
                  <a:gd name="T4" fmla="*/ 19055 w 38578"/>
                  <a:gd name="T5" fmla="*/ 21600 h 21600"/>
                </a:gdLst>
                <a:ahLst/>
                <a:cxnLst>
                  <a:cxn ang="0">
                    <a:pos x="T0" y="T1"/>
                  </a:cxn>
                  <a:cxn ang="0">
                    <a:pos x="T2" y="T3"/>
                  </a:cxn>
                  <a:cxn ang="0">
                    <a:pos x="T4" y="T5"/>
                  </a:cxn>
                </a:cxnLst>
                <a:rect l="0" t="0" r="r" b="b"/>
                <a:pathLst>
                  <a:path w="38578" h="21600" fill="none" extrusionOk="0">
                    <a:moveTo>
                      <a:pt x="0" y="11428"/>
                    </a:moveTo>
                    <a:cubicBezTo>
                      <a:pt x="3755" y="4393"/>
                      <a:pt x="11080" y="0"/>
                      <a:pt x="19055" y="0"/>
                    </a:cubicBezTo>
                    <a:cubicBezTo>
                      <a:pt x="27404" y="0"/>
                      <a:pt x="35006" y="4812"/>
                      <a:pt x="38578" y="12358"/>
                    </a:cubicBezTo>
                  </a:path>
                  <a:path w="38578" h="21600" stroke="0" extrusionOk="0">
                    <a:moveTo>
                      <a:pt x="0" y="11428"/>
                    </a:moveTo>
                    <a:cubicBezTo>
                      <a:pt x="3755" y="4393"/>
                      <a:pt x="11080" y="0"/>
                      <a:pt x="19055" y="0"/>
                    </a:cubicBezTo>
                    <a:cubicBezTo>
                      <a:pt x="27404" y="0"/>
                      <a:pt x="35006" y="4812"/>
                      <a:pt x="38578" y="12358"/>
                    </a:cubicBezTo>
                    <a:lnTo>
                      <a:pt x="19055"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grpSp>
          <p:nvGrpSpPr>
            <p:cNvPr id="9" name="Group 8"/>
            <p:cNvGrpSpPr>
              <a:grpSpLocks/>
            </p:cNvGrpSpPr>
            <p:nvPr/>
          </p:nvGrpSpPr>
          <p:grpSpPr bwMode="auto">
            <a:xfrm rot="10800000">
              <a:off x="1543" y="1282"/>
              <a:ext cx="1348" cy="991"/>
              <a:chOff x="875" y="612"/>
              <a:chExt cx="1645" cy="1487"/>
            </a:xfrm>
          </p:grpSpPr>
          <p:sp>
            <p:nvSpPr>
              <p:cNvPr id="31" name="Arc 368"/>
              <p:cNvSpPr>
                <a:spLocks/>
              </p:cNvSpPr>
              <p:nvPr/>
            </p:nvSpPr>
            <p:spPr bwMode="auto">
              <a:xfrm>
                <a:off x="900" y="972"/>
                <a:ext cx="1620" cy="1080"/>
              </a:xfrm>
              <a:custGeom>
                <a:avLst/>
                <a:gdLst>
                  <a:gd name="G0" fmla="+- 16336 0 0"/>
                  <a:gd name="G1" fmla="+- 21600 0 0"/>
                  <a:gd name="G2" fmla="+- 21600 0 0"/>
                  <a:gd name="T0" fmla="*/ 0 w 33305"/>
                  <a:gd name="T1" fmla="*/ 7469 h 21600"/>
                  <a:gd name="T2" fmla="*/ 33305 w 33305"/>
                  <a:gd name="T3" fmla="*/ 8236 h 21600"/>
                  <a:gd name="T4" fmla="*/ 16336 w 33305"/>
                  <a:gd name="T5" fmla="*/ 21600 h 21600"/>
                </a:gdLst>
                <a:ahLst/>
                <a:cxnLst>
                  <a:cxn ang="0">
                    <a:pos x="T0" y="T1"/>
                  </a:cxn>
                  <a:cxn ang="0">
                    <a:pos x="T2" y="T3"/>
                  </a:cxn>
                  <a:cxn ang="0">
                    <a:pos x="T4" y="T5"/>
                  </a:cxn>
                </a:cxnLst>
                <a:rect l="0" t="0" r="r" b="b"/>
                <a:pathLst>
                  <a:path w="33305" h="21600" fill="none" extrusionOk="0">
                    <a:moveTo>
                      <a:pt x="-1" y="7468"/>
                    </a:moveTo>
                    <a:cubicBezTo>
                      <a:pt x="4102" y="2725"/>
                      <a:pt x="10064" y="0"/>
                      <a:pt x="16336" y="0"/>
                    </a:cubicBezTo>
                    <a:cubicBezTo>
                      <a:pt x="22955" y="0"/>
                      <a:pt x="29209" y="3035"/>
                      <a:pt x="33305" y="8235"/>
                    </a:cubicBezTo>
                  </a:path>
                  <a:path w="33305" h="21600" stroke="0" extrusionOk="0">
                    <a:moveTo>
                      <a:pt x="-1" y="7468"/>
                    </a:moveTo>
                    <a:cubicBezTo>
                      <a:pt x="4102" y="2725"/>
                      <a:pt x="10064" y="0"/>
                      <a:pt x="16336" y="0"/>
                    </a:cubicBezTo>
                    <a:cubicBezTo>
                      <a:pt x="22955" y="0"/>
                      <a:pt x="29209" y="3035"/>
                      <a:pt x="33305" y="8235"/>
                    </a:cubicBezTo>
                    <a:lnTo>
                      <a:pt x="16336"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2" name="Arc 369"/>
              <p:cNvSpPr>
                <a:spLocks/>
              </p:cNvSpPr>
              <p:nvPr/>
            </p:nvSpPr>
            <p:spPr bwMode="auto">
              <a:xfrm>
                <a:off x="875" y="792"/>
                <a:ext cx="1645" cy="1307"/>
              </a:xfrm>
              <a:custGeom>
                <a:avLst/>
                <a:gdLst>
                  <a:gd name="G0" fmla="+- 17801 0 0"/>
                  <a:gd name="G1" fmla="+- 21600 0 0"/>
                  <a:gd name="G2" fmla="+- 21600 0 0"/>
                  <a:gd name="T0" fmla="*/ 0 w 35923"/>
                  <a:gd name="T1" fmla="*/ 9365 h 21600"/>
                  <a:gd name="T2" fmla="*/ 35923 w 35923"/>
                  <a:gd name="T3" fmla="*/ 9846 h 21600"/>
                  <a:gd name="T4" fmla="*/ 17801 w 35923"/>
                  <a:gd name="T5" fmla="*/ 21600 h 21600"/>
                </a:gdLst>
                <a:ahLst/>
                <a:cxnLst>
                  <a:cxn ang="0">
                    <a:pos x="T0" y="T1"/>
                  </a:cxn>
                  <a:cxn ang="0">
                    <a:pos x="T2" y="T3"/>
                  </a:cxn>
                  <a:cxn ang="0">
                    <a:pos x="T4" y="T5"/>
                  </a:cxn>
                </a:cxnLst>
                <a:rect l="0" t="0" r="r" b="b"/>
                <a:pathLst>
                  <a:path w="35923" h="21600" fill="none" extrusionOk="0">
                    <a:moveTo>
                      <a:pt x="0" y="9365"/>
                    </a:moveTo>
                    <a:cubicBezTo>
                      <a:pt x="4029" y="3502"/>
                      <a:pt x="10687" y="0"/>
                      <a:pt x="17801" y="0"/>
                    </a:cubicBezTo>
                    <a:cubicBezTo>
                      <a:pt x="25119" y="0"/>
                      <a:pt x="31940" y="3705"/>
                      <a:pt x="35922" y="9846"/>
                    </a:cubicBezTo>
                  </a:path>
                  <a:path w="35923" h="21600" stroke="0" extrusionOk="0">
                    <a:moveTo>
                      <a:pt x="0" y="9365"/>
                    </a:moveTo>
                    <a:cubicBezTo>
                      <a:pt x="4029" y="3502"/>
                      <a:pt x="10687" y="0"/>
                      <a:pt x="17801" y="0"/>
                    </a:cubicBezTo>
                    <a:cubicBezTo>
                      <a:pt x="25119" y="0"/>
                      <a:pt x="31940" y="3705"/>
                      <a:pt x="35922" y="9846"/>
                    </a:cubicBezTo>
                    <a:lnTo>
                      <a:pt x="1780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3" name="Arc 370"/>
              <p:cNvSpPr>
                <a:spLocks/>
              </p:cNvSpPr>
              <p:nvPr/>
            </p:nvSpPr>
            <p:spPr bwMode="auto">
              <a:xfrm>
                <a:off x="900" y="612"/>
                <a:ext cx="1620" cy="1307"/>
              </a:xfrm>
              <a:custGeom>
                <a:avLst/>
                <a:gdLst>
                  <a:gd name="G0" fmla="+- 19055 0 0"/>
                  <a:gd name="G1" fmla="+- 21600 0 0"/>
                  <a:gd name="G2" fmla="+- 21600 0 0"/>
                  <a:gd name="T0" fmla="*/ 0 w 38578"/>
                  <a:gd name="T1" fmla="*/ 11428 h 21600"/>
                  <a:gd name="T2" fmla="*/ 38578 w 38578"/>
                  <a:gd name="T3" fmla="*/ 12359 h 21600"/>
                  <a:gd name="T4" fmla="*/ 19055 w 38578"/>
                  <a:gd name="T5" fmla="*/ 21600 h 21600"/>
                </a:gdLst>
                <a:ahLst/>
                <a:cxnLst>
                  <a:cxn ang="0">
                    <a:pos x="T0" y="T1"/>
                  </a:cxn>
                  <a:cxn ang="0">
                    <a:pos x="T2" y="T3"/>
                  </a:cxn>
                  <a:cxn ang="0">
                    <a:pos x="T4" y="T5"/>
                  </a:cxn>
                </a:cxnLst>
                <a:rect l="0" t="0" r="r" b="b"/>
                <a:pathLst>
                  <a:path w="38578" h="21600" fill="none" extrusionOk="0">
                    <a:moveTo>
                      <a:pt x="0" y="11428"/>
                    </a:moveTo>
                    <a:cubicBezTo>
                      <a:pt x="3755" y="4393"/>
                      <a:pt x="11080" y="0"/>
                      <a:pt x="19055" y="0"/>
                    </a:cubicBezTo>
                    <a:cubicBezTo>
                      <a:pt x="27404" y="0"/>
                      <a:pt x="35006" y="4812"/>
                      <a:pt x="38578" y="12358"/>
                    </a:cubicBezTo>
                  </a:path>
                  <a:path w="38578" h="21600" stroke="0" extrusionOk="0">
                    <a:moveTo>
                      <a:pt x="0" y="11428"/>
                    </a:moveTo>
                    <a:cubicBezTo>
                      <a:pt x="3755" y="4393"/>
                      <a:pt x="11080" y="0"/>
                      <a:pt x="19055" y="0"/>
                    </a:cubicBezTo>
                    <a:cubicBezTo>
                      <a:pt x="27404" y="0"/>
                      <a:pt x="35006" y="4812"/>
                      <a:pt x="38578" y="12358"/>
                    </a:cubicBezTo>
                    <a:lnTo>
                      <a:pt x="19055"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10" name="Rectangle 9" descr="Light downward diagonal"/>
            <p:cNvSpPr>
              <a:spLocks noChangeArrowheads="1"/>
            </p:cNvSpPr>
            <p:nvPr/>
          </p:nvSpPr>
          <p:spPr bwMode="auto">
            <a:xfrm>
              <a:off x="1531" y="1137"/>
              <a:ext cx="4619" cy="155"/>
            </a:xfrm>
            <a:prstGeom prst="rect">
              <a:avLst/>
            </a:prstGeom>
            <a:pattFill prst="lt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11" name="Line 372"/>
            <p:cNvCxnSpPr>
              <a:cxnSpLocks noChangeShapeType="1"/>
            </p:cNvCxnSpPr>
            <p:nvPr/>
          </p:nvCxnSpPr>
          <p:spPr bwMode="auto">
            <a:xfrm>
              <a:off x="1531" y="1253"/>
              <a:ext cx="0" cy="10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Rectangle 11" descr="Light downward diagonal"/>
            <p:cNvSpPr>
              <a:spLocks noChangeArrowheads="1"/>
            </p:cNvSpPr>
            <p:nvPr/>
          </p:nvSpPr>
          <p:spPr bwMode="auto">
            <a:xfrm>
              <a:off x="1531" y="2302"/>
              <a:ext cx="4619" cy="155"/>
            </a:xfrm>
            <a:prstGeom prst="rect">
              <a:avLst/>
            </a:prstGeom>
            <a:pattFill prst="lt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13" name="Line 374"/>
            <p:cNvCxnSpPr>
              <a:cxnSpLocks noChangeShapeType="1"/>
            </p:cNvCxnSpPr>
            <p:nvPr/>
          </p:nvCxnSpPr>
          <p:spPr bwMode="auto">
            <a:xfrm>
              <a:off x="6159" y="1253"/>
              <a:ext cx="0" cy="10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4" name="Group 13"/>
            <p:cNvGrpSpPr>
              <a:grpSpLocks/>
            </p:cNvGrpSpPr>
            <p:nvPr/>
          </p:nvGrpSpPr>
          <p:grpSpPr bwMode="auto">
            <a:xfrm>
              <a:off x="5518" y="1447"/>
              <a:ext cx="617" cy="689"/>
              <a:chOff x="6075" y="1272"/>
              <a:chExt cx="750" cy="1065"/>
            </a:xfrm>
          </p:grpSpPr>
          <p:cxnSp>
            <p:nvCxnSpPr>
              <p:cNvPr id="25" name="Line 376"/>
              <p:cNvCxnSpPr>
                <a:cxnSpLocks noChangeShapeType="1"/>
              </p:cNvCxnSpPr>
              <p:nvPr/>
            </p:nvCxnSpPr>
            <p:spPr bwMode="auto">
              <a:xfrm flipV="1">
                <a:off x="6090" y="1272"/>
                <a:ext cx="72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377"/>
              <p:cNvCxnSpPr>
                <a:cxnSpLocks noChangeShapeType="1"/>
              </p:cNvCxnSpPr>
              <p:nvPr/>
            </p:nvCxnSpPr>
            <p:spPr bwMode="auto">
              <a:xfrm flipV="1">
                <a:off x="6105" y="1437"/>
                <a:ext cx="72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378"/>
              <p:cNvCxnSpPr>
                <a:cxnSpLocks noChangeShapeType="1"/>
              </p:cNvCxnSpPr>
              <p:nvPr/>
            </p:nvCxnSpPr>
            <p:spPr bwMode="auto">
              <a:xfrm flipV="1">
                <a:off x="6090" y="1617"/>
                <a:ext cx="72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Line 379"/>
              <p:cNvCxnSpPr>
                <a:cxnSpLocks noChangeShapeType="1"/>
              </p:cNvCxnSpPr>
              <p:nvPr/>
            </p:nvCxnSpPr>
            <p:spPr bwMode="auto">
              <a:xfrm>
                <a:off x="6105" y="1812"/>
                <a:ext cx="72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Line 380"/>
              <p:cNvCxnSpPr>
                <a:cxnSpLocks noChangeShapeType="1"/>
              </p:cNvCxnSpPr>
              <p:nvPr/>
            </p:nvCxnSpPr>
            <p:spPr bwMode="auto">
              <a:xfrm>
                <a:off x="6090" y="1797"/>
                <a:ext cx="72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381"/>
              <p:cNvCxnSpPr>
                <a:cxnSpLocks noChangeShapeType="1"/>
              </p:cNvCxnSpPr>
              <p:nvPr/>
            </p:nvCxnSpPr>
            <p:spPr bwMode="auto">
              <a:xfrm>
                <a:off x="6075" y="1782"/>
                <a:ext cx="72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5" name="Group 14"/>
            <p:cNvGrpSpPr>
              <a:grpSpLocks/>
            </p:cNvGrpSpPr>
            <p:nvPr/>
          </p:nvGrpSpPr>
          <p:grpSpPr bwMode="auto">
            <a:xfrm flipH="1">
              <a:off x="1119" y="1418"/>
              <a:ext cx="420" cy="690"/>
              <a:chOff x="6075" y="1272"/>
              <a:chExt cx="750" cy="1065"/>
            </a:xfrm>
          </p:grpSpPr>
          <p:cxnSp>
            <p:nvCxnSpPr>
              <p:cNvPr id="19" name="Line 383"/>
              <p:cNvCxnSpPr>
                <a:cxnSpLocks noChangeShapeType="1"/>
              </p:cNvCxnSpPr>
              <p:nvPr/>
            </p:nvCxnSpPr>
            <p:spPr bwMode="auto">
              <a:xfrm flipV="1">
                <a:off x="6090" y="1272"/>
                <a:ext cx="72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384"/>
              <p:cNvCxnSpPr>
                <a:cxnSpLocks noChangeShapeType="1"/>
              </p:cNvCxnSpPr>
              <p:nvPr/>
            </p:nvCxnSpPr>
            <p:spPr bwMode="auto">
              <a:xfrm flipV="1">
                <a:off x="6105" y="1437"/>
                <a:ext cx="72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385"/>
              <p:cNvCxnSpPr>
                <a:cxnSpLocks noChangeShapeType="1"/>
              </p:cNvCxnSpPr>
              <p:nvPr/>
            </p:nvCxnSpPr>
            <p:spPr bwMode="auto">
              <a:xfrm flipV="1">
                <a:off x="6090" y="1617"/>
                <a:ext cx="72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386"/>
              <p:cNvCxnSpPr>
                <a:cxnSpLocks noChangeShapeType="1"/>
              </p:cNvCxnSpPr>
              <p:nvPr/>
            </p:nvCxnSpPr>
            <p:spPr bwMode="auto">
              <a:xfrm>
                <a:off x="6105" y="1812"/>
                <a:ext cx="72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387"/>
              <p:cNvCxnSpPr>
                <a:cxnSpLocks noChangeShapeType="1"/>
              </p:cNvCxnSpPr>
              <p:nvPr/>
            </p:nvCxnSpPr>
            <p:spPr bwMode="auto">
              <a:xfrm>
                <a:off x="6090" y="1797"/>
                <a:ext cx="72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Line 388"/>
              <p:cNvCxnSpPr>
                <a:cxnSpLocks noChangeShapeType="1"/>
              </p:cNvCxnSpPr>
              <p:nvPr/>
            </p:nvCxnSpPr>
            <p:spPr bwMode="auto">
              <a:xfrm>
                <a:off x="6075" y="1782"/>
                <a:ext cx="72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6" name="Text Box 389"/>
            <p:cNvSpPr txBox="1">
              <a:spLocks noChangeArrowheads="1"/>
            </p:cNvSpPr>
            <p:nvPr/>
          </p:nvSpPr>
          <p:spPr bwMode="auto">
            <a:xfrm>
              <a:off x="3223" y="923"/>
              <a:ext cx="23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dirty="0">
                  <a:effectLst/>
                  <a:latin typeface="Verdana" panose="020B0604030504040204" pitchFamily="34" charset="0"/>
                  <a:ea typeface="Times New Roman" panose="02020603050405020304" pitchFamily="18" charset="0"/>
                  <a:cs typeface="Times New Roman" panose="02020603050405020304" pitchFamily="18" charset="0"/>
                </a:rPr>
                <a:t>Cladding</a:t>
              </a:r>
              <a:r>
                <a:rPr lang="en-US" sz="800" b="1"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10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17" name="Text Box 390"/>
            <p:cNvSpPr txBox="1">
              <a:spLocks noChangeArrowheads="1"/>
            </p:cNvSpPr>
            <p:nvPr/>
          </p:nvSpPr>
          <p:spPr bwMode="auto">
            <a:xfrm>
              <a:off x="3210" y="1587"/>
              <a:ext cx="94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dirty="0">
                  <a:effectLst/>
                  <a:latin typeface="Verdana" panose="020B0604030504040204" pitchFamily="34" charset="0"/>
                  <a:ea typeface="Times New Roman" panose="02020603050405020304" pitchFamily="18" charset="0"/>
                  <a:cs typeface="Times New Roman" panose="02020603050405020304" pitchFamily="18" charset="0"/>
                </a:rPr>
                <a:t>Core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18" name="Oval 17"/>
            <p:cNvSpPr>
              <a:spLocks noChangeArrowheads="1"/>
            </p:cNvSpPr>
            <p:nvPr/>
          </p:nvSpPr>
          <p:spPr bwMode="auto">
            <a:xfrm>
              <a:off x="1200" y="1392"/>
              <a:ext cx="180" cy="7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pic>
        <p:nvPicPr>
          <p:cNvPr id="79" name="Picture 78"/>
          <p:cNvPicPr>
            <a:picLocks noChangeAspect="1"/>
          </p:cNvPicPr>
          <p:nvPr/>
        </p:nvPicPr>
        <p:blipFill>
          <a:blip r:embed="rId2"/>
          <a:stretch>
            <a:fillRect/>
          </a:stretch>
        </p:blipFill>
        <p:spPr>
          <a:xfrm>
            <a:off x="5159971" y="1682217"/>
            <a:ext cx="2792085" cy="2943008"/>
          </a:xfrm>
          <a:prstGeom prst="rect">
            <a:avLst/>
          </a:prstGeom>
        </p:spPr>
      </p:pic>
      <p:sp>
        <p:nvSpPr>
          <p:cNvPr id="80" name="Text Box 197"/>
          <p:cNvSpPr txBox="1">
            <a:spLocks noChangeArrowheads="1"/>
          </p:cNvSpPr>
          <p:nvPr/>
        </p:nvSpPr>
        <p:spPr bwMode="auto">
          <a:xfrm>
            <a:off x="5827594" y="4827043"/>
            <a:ext cx="192433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050" b="1">
                <a:effectLst/>
                <a:latin typeface="Verdana" panose="020B0604030504040204" pitchFamily="34" charset="0"/>
                <a:ea typeface="Times New Roman" panose="02020603050405020304" pitchFamily="18" charset="0"/>
                <a:cs typeface="Times New Roman" panose="02020603050405020304" pitchFamily="18" charset="0"/>
              </a:rPr>
              <a:t>  Radial distance  </a:t>
            </a:r>
            <a:r>
              <a:rPr lang="en-US" sz="1050" b="1">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grpSp>
        <p:nvGrpSpPr>
          <p:cNvPr id="81" name="Group 80"/>
          <p:cNvGrpSpPr>
            <a:grpSpLocks/>
          </p:cNvGrpSpPr>
          <p:nvPr/>
        </p:nvGrpSpPr>
        <p:grpSpPr bwMode="auto">
          <a:xfrm>
            <a:off x="1359640" y="4446043"/>
            <a:ext cx="2304200" cy="1394833"/>
            <a:chOff x="2347" y="3132"/>
            <a:chExt cx="3303" cy="1829"/>
          </a:xfrm>
        </p:grpSpPr>
        <p:grpSp>
          <p:nvGrpSpPr>
            <p:cNvPr id="82" name="Group 81"/>
            <p:cNvGrpSpPr>
              <a:grpSpLocks/>
            </p:cNvGrpSpPr>
            <p:nvPr/>
          </p:nvGrpSpPr>
          <p:grpSpPr bwMode="auto">
            <a:xfrm>
              <a:off x="2347" y="3132"/>
              <a:ext cx="1475" cy="1829"/>
              <a:chOff x="1867" y="4212"/>
              <a:chExt cx="1475" cy="1829"/>
            </a:xfrm>
          </p:grpSpPr>
          <p:sp>
            <p:nvSpPr>
              <p:cNvPr id="85" name="Freeform 84"/>
              <p:cNvSpPr>
                <a:spLocks/>
              </p:cNvSpPr>
              <p:nvPr/>
            </p:nvSpPr>
            <p:spPr bwMode="auto">
              <a:xfrm>
                <a:off x="2340" y="4212"/>
                <a:ext cx="720" cy="1440"/>
              </a:xfrm>
              <a:custGeom>
                <a:avLst/>
                <a:gdLst>
                  <a:gd name="T0" fmla="*/ 0 w 720"/>
                  <a:gd name="T1" fmla="*/ 1440 h 1440"/>
                  <a:gd name="T2" fmla="*/ 360 w 720"/>
                  <a:gd name="T3" fmla="*/ 0 h 1440"/>
                  <a:gd name="T4" fmla="*/ 720 w 720"/>
                  <a:gd name="T5" fmla="*/ 1440 h 1440"/>
                </a:gdLst>
                <a:ahLst/>
                <a:cxnLst>
                  <a:cxn ang="0">
                    <a:pos x="T0" y="T1"/>
                  </a:cxn>
                  <a:cxn ang="0">
                    <a:pos x="T2" y="T3"/>
                  </a:cxn>
                  <a:cxn ang="0">
                    <a:pos x="T4" y="T5"/>
                  </a:cxn>
                </a:cxnLst>
                <a:rect l="0" t="0" r="r" b="b"/>
                <a:pathLst>
                  <a:path w="720" h="1440">
                    <a:moveTo>
                      <a:pt x="0" y="1440"/>
                    </a:moveTo>
                    <a:cubicBezTo>
                      <a:pt x="120" y="720"/>
                      <a:pt x="240" y="0"/>
                      <a:pt x="360" y="0"/>
                    </a:cubicBezTo>
                    <a:cubicBezTo>
                      <a:pt x="480" y="0"/>
                      <a:pt x="660" y="1200"/>
                      <a:pt x="720" y="144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2400"/>
              </a:p>
            </p:txBody>
          </p:sp>
          <p:sp>
            <p:nvSpPr>
              <p:cNvPr id="86" name="Text Box 674"/>
              <p:cNvSpPr txBox="1">
                <a:spLocks noChangeArrowheads="1"/>
              </p:cNvSpPr>
              <p:nvPr/>
            </p:nvSpPr>
            <p:spPr bwMode="auto">
              <a:xfrm>
                <a:off x="1867" y="5681"/>
                <a:ext cx="147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000" dirty="0">
                    <a:effectLst/>
                    <a:latin typeface="Verdana" panose="020B0604030504040204" pitchFamily="34" charset="0"/>
                    <a:ea typeface="Times New Roman" panose="02020603050405020304" pitchFamily="18" charset="0"/>
                    <a:cs typeface="Times New Roman" panose="02020603050405020304" pitchFamily="18" charset="0"/>
                  </a:rPr>
                  <a:t>Input pulse</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p:txBody>
          </p:sp>
        </p:grpSp>
        <p:sp>
          <p:nvSpPr>
            <p:cNvPr id="83" name="Text Box 675"/>
            <p:cNvSpPr txBox="1">
              <a:spLocks noChangeArrowheads="1"/>
            </p:cNvSpPr>
            <p:nvPr/>
          </p:nvSpPr>
          <p:spPr bwMode="auto">
            <a:xfrm>
              <a:off x="4030" y="4601"/>
              <a:ext cx="16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en-US" sz="1000" dirty="0">
                  <a:effectLst/>
                  <a:latin typeface="Verdana" panose="020B0604030504040204" pitchFamily="34" charset="0"/>
                  <a:ea typeface="Times New Roman" panose="02020603050405020304" pitchFamily="18" charset="0"/>
                  <a:cs typeface="Times New Roman" panose="02020603050405020304" pitchFamily="18" charset="0"/>
                </a:rPr>
                <a:t>Output pulse</a:t>
              </a:r>
              <a:endParaRPr lang="en-IN" sz="11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84" name="Freeform 83"/>
            <p:cNvSpPr>
              <a:spLocks/>
            </p:cNvSpPr>
            <p:nvPr/>
          </p:nvSpPr>
          <p:spPr bwMode="auto">
            <a:xfrm>
              <a:off x="4320" y="3672"/>
              <a:ext cx="360" cy="900"/>
            </a:xfrm>
            <a:custGeom>
              <a:avLst/>
              <a:gdLst>
                <a:gd name="T0" fmla="*/ 0 w 360"/>
                <a:gd name="T1" fmla="*/ 900 h 900"/>
                <a:gd name="T2" fmla="*/ 180 w 360"/>
                <a:gd name="T3" fmla="*/ 0 h 900"/>
                <a:gd name="T4" fmla="*/ 360 w 360"/>
                <a:gd name="T5" fmla="*/ 900 h 900"/>
              </a:gdLst>
              <a:ahLst/>
              <a:cxnLst>
                <a:cxn ang="0">
                  <a:pos x="T0" y="T1"/>
                </a:cxn>
                <a:cxn ang="0">
                  <a:pos x="T2" y="T3"/>
                </a:cxn>
                <a:cxn ang="0">
                  <a:pos x="T4" y="T5"/>
                </a:cxn>
              </a:cxnLst>
              <a:rect l="0" t="0" r="r" b="b"/>
              <a:pathLst>
                <a:path w="360" h="900">
                  <a:moveTo>
                    <a:pt x="0" y="900"/>
                  </a:moveTo>
                  <a:cubicBezTo>
                    <a:pt x="60" y="450"/>
                    <a:pt x="120" y="0"/>
                    <a:pt x="180" y="0"/>
                  </a:cubicBezTo>
                  <a:cubicBezTo>
                    <a:pt x="240" y="0"/>
                    <a:pt x="330" y="750"/>
                    <a:pt x="360" y="90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en-IN" sz="2400"/>
            </a:p>
          </p:txBody>
        </p:sp>
      </p:grpSp>
      <p:sp>
        <p:nvSpPr>
          <p:cNvPr id="49" name="TextBox 48"/>
          <p:cNvSpPr txBox="1"/>
          <p:nvPr/>
        </p:nvSpPr>
        <p:spPr>
          <a:xfrm>
            <a:off x="5113298" y="2601371"/>
            <a:ext cx="875465" cy="276999"/>
          </a:xfrm>
          <a:prstGeom prst="rect">
            <a:avLst/>
          </a:prstGeom>
          <a:noFill/>
        </p:spPr>
        <p:txBody>
          <a:bodyPr wrap="square" rtlCol="0">
            <a:spAutoFit/>
          </a:bodyPr>
          <a:lstStyle/>
          <a:p>
            <a:r>
              <a:rPr lang="en-IN" sz="1200" dirty="0"/>
              <a:t>200</a:t>
            </a:r>
            <a:r>
              <a:rPr lang="el-GR" sz="1200" dirty="0">
                <a:latin typeface="Georgia" panose="02040502050405020303" pitchFamily="18" charset="0"/>
              </a:rPr>
              <a:t>μ</a:t>
            </a:r>
            <a:r>
              <a:rPr lang="en-IN" sz="1200" dirty="0">
                <a:latin typeface="Georgia" panose="02040502050405020303" pitchFamily="18" charset="0"/>
              </a:rPr>
              <a:t>m</a:t>
            </a:r>
            <a:endParaRPr lang="en-IN" sz="1200" dirty="0"/>
          </a:p>
        </p:txBody>
      </p:sp>
      <p:cxnSp>
        <p:nvCxnSpPr>
          <p:cNvPr id="51" name="Straight Arrow Connector 50"/>
          <p:cNvCxnSpPr>
            <a:stCxn id="18" idx="2"/>
          </p:cNvCxnSpPr>
          <p:nvPr/>
        </p:nvCxnSpPr>
        <p:spPr>
          <a:xfrm>
            <a:off x="984089" y="2418133"/>
            <a:ext cx="3669798" cy="2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41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5637" y="2214564"/>
            <a:ext cx="3008791" cy="2238374"/>
          </a:xfrm>
          <a:prstGeom prst="rect">
            <a:avLst/>
          </a:prstGeom>
        </p:spPr>
      </p:pic>
      <p:pic>
        <p:nvPicPr>
          <p:cNvPr id="3" name="Picture 2"/>
          <p:cNvPicPr>
            <a:picLocks noChangeAspect="1"/>
          </p:cNvPicPr>
          <p:nvPr/>
        </p:nvPicPr>
        <p:blipFill>
          <a:blip r:embed="rId3"/>
          <a:stretch>
            <a:fillRect/>
          </a:stretch>
        </p:blipFill>
        <p:spPr>
          <a:xfrm>
            <a:off x="2359330" y="2308999"/>
            <a:ext cx="845831" cy="2005827"/>
          </a:xfrm>
          <a:prstGeom prst="rect">
            <a:avLst/>
          </a:prstGeom>
        </p:spPr>
      </p:pic>
    </p:spTree>
    <p:extLst>
      <p:ext uri="{BB962C8B-B14F-4D97-AF65-F5344CB8AC3E}">
        <p14:creationId xmlns:p14="http://schemas.microsoft.com/office/powerpoint/2010/main" val="282321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506" y="561648"/>
            <a:ext cx="8120418" cy="2943563"/>
          </a:xfrm>
          <a:prstGeom prst="rect">
            <a:avLst/>
          </a:prstGeom>
        </p:spPr>
        <p:txBody>
          <a:bodyPr wrap="square">
            <a:spAutoFit/>
          </a:bodyPr>
          <a:lstStyle/>
          <a:p>
            <a:pPr marL="285750" indent="-285750">
              <a:lnSpc>
                <a:spcPct val="200000"/>
              </a:lnSpc>
              <a:buFont typeface="Wingdings" panose="05000000000000000000" pitchFamily="2" charset="2"/>
              <a:buChar char="§"/>
            </a:pPr>
            <a:r>
              <a:rPr lang="en-IN" sz="2400" dirty="0">
                <a:solidFill>
                  <a:schemeClr val="accent1"/>
                </a:solidFill>
                <a:latin typeface="Nunito"/>
              </a:rPr>
              <a:t>    </a:t>
            </a:r>
            <a:r>
              <a:rPr lang="en-IN" sz="2400" dirty="0" err="1">
                <a:solidFill>
                  <a:schemeClr val="accent1"/>
                </a:solidFill>
                <a:latin typeface="Nunito"/>
              </a:rPr>
              <a:t>Fibers</a:t>
            </a:r>
            <a:r>
              <a:rPr lang="en-IN" sz="2400" dirty="0">
                <a:solidFill>
                  <a:schemeClr val="accent1"/>
                </a:solidFill>
                <a:latin typeface="Nunito"/>
              </a:rPr>
              <a:t> are used instead of metal wires because signals travel along them with lesser amounts of loss;</a:t>
            </a:r>
          </a:p>
          <a:p>
            <a:pPr marL="285750" indent="-285750">
              <a:lnSpc>
                <a:spcPct val="200000"/>
              </a:lnSpc>
              <a:buFont typeface="Wingdings" panose="05000000000000000000" pitchFamily="2" charset="2"/>
              <a:buChar char="§"/>
            </a:pPr>
            <a:r>
              <a:rPr lang="en-IN" sz="2400" dirty="0" err="1">
                <a:solidFill>
                  <a:schemeClr val="accent1"/>
                </a:solidFill>
                <a:latin typeface="Nunito"/>
              </a:rPr>
              <a:t>fibers</a:t>
            </a:r>
            <a:r>
              <a:rPr lang="en-IN" sz="2400" dirty="0">
                <a:solidFill>
                  <a:schemeClr val="accent1"/>
                </a:solidFill>
                <a:latin typeface="Nunito"/>
              </a:rPr>
              <a:t> are also immune to electromagnetic interference, a problem from which metal wires suffer excessively. </a:t>
            </a:r>
          </a:p>
        </p:txBody>
      </p:sp>
      <p:pic>
        <p:nvPicPr>
          <p:cNvPr id="13314" name="Picture 2" descr="The Fiber Optic Communication System: Principle, Working,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036" y="3505211"/>
            <a:ext cx="7043439" cy="285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49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1122392"/>
            <a:ext cx="7888406" cy="5550237"/>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Graded index multimode fiber is similar to that of the step-index multimode fiber in geometry. </a:t>
            </a:r>
          </a:p>
          <a:p>
            <a:pPr marL="285750" indent="-285750">
              <a:lnSpc>
                <a:spcPct val="200000"/>
              </a:lnSpc>
              <a:buFont typeface="Arial" panose="020B0604020202020204" pitchFamily="34" charset="0"/>
              <a:buChar char="•"/>
            </a:pPr>
            <a:r>
              <a:rPr lang="en-US" sz="2000" dirty="0"/>
              <a:t>Core diameter is about 50 to 200 </a:t>
            </a:r>
            <a:r>
              <a:rPr lang="en-US" sz="2000" dirty="0">
                <a:sym typeface="Symbol" panose="05050102010706020507" pitchFamily="18" charset="2"/>
              </a:rPr>
              <a:t></a:t>
            </a:r>
            <a:r>
              <a:rPr lang="en-US" sz="2000" dirty="0"/>
              <a:t>m. </a:t>
            </a:r>
          </a:p>
          <a:p>
            <a:pPr marL="285750" indent="-285750">
              <a:lnSpc>
                <a:spcPct val="200000"/>
              </a:lnSpc>
              <a:buFont typeface="Arial" panose="020B0604020202020204" pitchFamily="34" charset="0"/>
              <a:buChar char="•"/>
            </a:pPr>
            <a:r>
              <a:rPr lang="en-US" sz="2000" dirty="0"/>
              <a:t>Cladding diameter 100 to 250 </a:t>
            </a:r>
            <a:r>
              <a:rPr lang="en-US" sz="2000" dirty="0">
                <a:sym typeface="Symbol" panose="05050102010706020507" pitchFamily="18" charset="2"/>
              </a:rPr>
              <a:t></a:t>
            </a:r>
            <a:r>
              <a:rPr lang="en-US" sz="2000" dirty="0"/>
              <a:t>m</a:t>
            </a:r>
          </a:p>
          <a:p>
            <a:pPr marL="228600" marR="17145" indent="-285750" algn="just">
              <a:lnSpc>
                <a:spcPct val="20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Core material refractive index value decreases radially outward from the axis and becomes equal to that of the cladding at the interface. </a:t>
            </a:r>
          </a:p>
          <a:p>
            <a:pPr marL="228600" marR="17145" indent="-285750" algn="just">
              <a:lnSpc>
                <a:spcPct val="20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refractive index of the cladding remains uniform.</a:t>
            </a:r>
          </a:p>
          <a:p>
            <a:pPr marL="228600" marR="17145" indent="-285750" algn="just">
              <a:lnSpc>
                <a:spcPct val="20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source used is either a laser or LED.   </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115000"/>
              </a:lnSpc>
              <a:spcBef>
                <a:spcPts val="240"/>
              </a:spcBef>
              <a:spcAft>
                <a:spcPts val="240"/>
              </a:spcAft>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992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09" y="1471541"/>
            <a:ext cx="7915701" cy="4448462"/>
          </a:xfrm>
          <a:prstGeom prst="rect">
            <a:avLst/>
          </a:prstGeom>
        </p:spPr>
        <p:txBody>
          <a:bodyPr wrap="square">
            <a:spAutoFit/>
          </a:bodyPr>
          <a:lstStyle/>
          <a:p>
            <a:pPr marL="228600" marR="17145" indent="-285750" algn="just">
              <a:lnSpc>
                <a:spcPct val="15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In this fiber many modes can be transmitted. </a:t>
            </a:r>
          </a:p>
          <a:p>
            <a:pPr marL="228600" marR="17145" indent="-285750" algn="just">
              <a:lnSpc>
                <a:spcPct val="15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rays move in a sinusoidal path through the core. </a:t>
            </a:r>
          </a:p>
          <a:p>
            <a:pPr marL="228600" marR="17145" indent="-285750" algn="just">
              <a:lnSpc>
                <a:spcPct val="15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Light travels at a lower speed in the high refractive index region of the core (n = c/v) than that in the low refractive index region. </a:t>
            </a:r>
          </a:p>
          <a:p>
            <a:pPr marL="228600" marR="17145" indent="-285750" algn="just">
              <a:lnSpc>
                <a:spcPct val="15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Since the fastest components of the rays take the longer path and the slower components take the shorter path in the core, the time of travel of the different modes will be almost same. </a:t>
            </a:r>
          </a:p>
          <a:p>
            <a:pPr marL="228600" marR="17145" indent="-285750" algn="just">
              <a:lnSpc>
                <a:spcPct val="15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reduces the effect of intermodal dispersion. </a:t>
            </a:r>
          </a:p>
          <a:p>
            <a:pPr marL="228600" marR="17145" indent="-285750" algn="just">
              <a:lnSpc>
                <a:spcPct val="150000"/>
              </a:lnSpc>
              <a:spcBef>
                <a:spcPts val="240"/>
              </a:spcBef>
              <a:spcAft>
                <a:spcPts val="240"/>
              </a:spcAft>
              <a:buFont typeface="Arial" panose="020B0604020202020204" pitchFamily="34" charset="0"/>
              <a:buChar char="•"/>
              <a:tabLst>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losses are minimum with little pulse broadening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125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43" y="637107"/>
            <a:ext cx="8366077" cy="2554545"/>
          </a:xfrm>
          <a:prstGeom prst="rect">
            <a:avLst/>
          </a:prstGeom>
        </p:spPr>
        <p:txBody>
          <a:bodyPr wrap="square">
            <a:spAutoFit/>
          </a:bodyPr>
          <a:lstStyle/>
          <a:p>
            <a:r>
              <a:rPr lang="en-IN" sz="2000" dirty="0"/>
              <a:t>                   </a:t>
            </a:r>
            <a:r>
              <a:rPr lang="en-IN" sz="2000" u="sng" dirty="0"/>
              <a:t>Single mode (mono-mode) </a:t>
            </a:r>
            <a:r>
              <a:rPr lang="en-IN" sz="2000" u="sng" dirty="0" err="1"/>
              <a:t>Fibers</a:t>
            </a:r>
            <a:r>
              <a:rPr lang="en-IN" sz="2000" u="sng" dirty="0"/>
              <a:t> • SMFs: </a:t>
            </a:r>
          </a:p>
          <a:p>
            <a:endParaRPr lang="en-IN" sz="2000" u="sng" dirty="0"/>
          </a:p>
          <a:p>
            <a:pPr marL="285750" indent="-285750">
              <a:buFont typeface="Arial" panose="020B0604020202020204" pitchFamily="34" charset="0"/>
              <a:buChar char="•"/>
            </a:pPr>
            <a:r>
              <a:rPr lang="en-IN" sz="2000" dirty="0"/>
              <a:t>Most important for long-distance use (Telecommunication). </a:t>
            </a:r>
          </a:p>
          <a:p>
            <a:pPr marL="285750" indent="-285750">
              <a:buFont typeface="Arial" panose="020B0604020202020204" pitchFamily="34" charset="0"/>
              <a:buChar char="•"/>
            </a:pPr>
            <a:r>
              <a:rPr lang="en-IN" sz="2000" dirty="0"/>
              <a:t> Small core (8 to 10 microns) that forces the light to follow a linear single path down its length. </a:t>
            </a:r>
          </a:p>
          <a:p>
            <a:pPr marL="285750" indent="-285750">
              <a:buFont typeface="Arial" panose="020B0604020202020204" pitchFamily="34" charset="0"/>
              <a:buChar char="•"/>
            </a:pPr>
            <a:r>
              <a:rPr lang="en-IN" sz="2000" dirty="0"/>
              <a:t> Lasers are the usual light source. </a:t>
            </a:r>
          </a:p>
          <a:p>
            <a:pPr marL="285750" indent="-285750">
              <a:buFont typeface="Arial" panose="020B0604020202020204" pitchFamily="34" charset="0"/>
              <a:buChar char="•"/>
            </a:pPr>
            <a:r>
              <a:rPr lang="en-IN" sz="2000" dirty="0"/>
              <a:t>delicate to handle,</a:t>
            </a:r>
          </a:p>
          <a:p>
            <a:pPr marL="285750" indent="-285750">
              <a:buFont typeface="Arial" panose="020B0604020202020204" pitchFamily="34" charset="0"/>
              <a:buChar char="•"/>
            </a:pPr>
            <a:r>
              <a:rPr lang="en-IN" sz="2000" dirty="0"/>
              <a:t> Highest bandwidths (GHz) and distance ratings (more than 100 km).</a:t>
            </a:r>
          </a:p>
        </p:txBody>
      </p:sp>
      <p:sp>
        <p:nvSpPr>
          <p:cNvPr id="3" name="Rectangle 2"/>
          <p:cNvSpPr/>
          <p:nvPr/>
        </p:nvSpPr>
        <p:spPr>
          <a:xfrm>
            <a:off x="764275" y="3341667"/>
            <a:ext cx="8379725" cy="2554545"/>
          </a:xfrm>
          <a:prstGeom prst="rect">
            <a:avLst/>
          </a:prstGeom>
        </p:spPr>
        <p:txBody>
          <a:bodyPr wrap="square">
            <a:spAutoFit/>
          </a:bodyPr>
          <a:lstStyle/>
          <a:p>
            <a:r>
              <a:rPr lang="en-IN" sz="2000" dirty="0"/>
              <a:t>                   </a:t>
            </a:r>
            <a:r>
              <a:rPr lang="en-IN" sz="2000" u="sng" dirty="0"/>
              <a:t>Multimode </a:t>
            </a:r>
            <a:r>
              <a:rPr lang="en-IN" sz="2000" u="sng" dirty="0" err="1"/>
              <a:t>fibers:MMFs</a:t>
            </a:r>
            <a:endParaRPr lang="en-IN" sz="2000" u="sng" dirty="0"/>
          </a:p>
          <a:p>
            <a:endParaRPr lang="en-IN" sz="2000" u="sng" dirty="0"/>
          </a:p>
          <a:p>
            <a:pPr marL="285750" indent="-285750">
              <a:buFont typeface="Arial" panose="020B0604020202020204" pitchFamily="34" charset="0"/>
              <a:buChar char="•"/>
            </a:pPr>
            <a:r>
              <a:rPr lang="en-IN" sz="2000" dirty="0"/>
              <a:t> Relatively large diameter core (50 to 100 microns) </a:t>
            </a:r>
          </a:p>
          <a:p>
            <a:pPr marL="285750" indent="-285750">
              <a:buFont typeface="Arial" panose="020B0604020202020204" pitchFamily="34" charset="0"/>
              <a:buChar char="•"/>
            </a:pPr>
            <a:r>
              <a:rPr lang="en-IN" sz="2000" dirty="0"/>
              <a:t>Step-index multimode cable has an abrupt change between core and cladding. It is limited to about 50 </a:t>
            </a:r>
            <a:r>
              <a:rPr lang="en-IN" sz="2000" dirty="0" err="1"/>
              <a:t>Mbits</a:t>
            </a:r>
            <a:r>
              <a:rPr lang="en-IN" sz="2000" dirty="0"/>
              <a:t>/sec</a:t>
            </a:r>
          </a:p>
          <a:p>
            <a:pPr marL="285750" indent="-285750">
              <a:buFont typeface="Arial" panose="020B0604020202020204" pitchFamily="34" charset="0"/>
              <a:buChar char="•"/>
            </a:pPr>
            <a:r>
              <a:rPr lang="en-IN" sz="2000" dirty="0"/>
              <a:t>Graded-index multimode cables has a gradual change between core and cladding. It is limited to 1 </a:t>
            </a:r>
            <a:r>
              <a:rPr lang="en-IN" sz="2000" dirty="0" err="1"/>
              <a:t>Gbit</a:t>
            </a:r>
            <a:r>
              <a:rPr lang="en-IN" sz="2000" dirty="0"/>
              <a:t>/sec. using incoherent and coherent sources (LEDs and Diode lasers); LANs</a:t>
            </a:r>
          </a:p>
        </p:txBody>
      </p:sp>
      <p:sp>
        <p:nvSpPr>
          <p:cNvPr id="4" name="Rectangle 3"/>
          <p:cNvSpPr/>
          <p:nvPr/>
        </p:nvSpPr>
        <p:spPr>
          <a:xfrm>
            <a:off x="436728" y="5896212"/>
            <a:ext cx="7902053" cy="553998"/>
          </a:xfrm>
          <a:prstGeom prst="rect">
            <a:avLst/>
          </a:prstGeom>
        </p:spPr>
        <p:txBody>
          <a:bodyPr wrap="square">
            <a:spAutoFit/>
          </a:bodyPr>
          <a:lstStyle/>
          <a:p>
            <a:pPr>
              <a:lnSpc>
                <a:spcPct val="150000"/>
              </a:lnSpc>
            </a:pPr>
            <a:r>
              <a:rPr lang="en-IN" sz="2000" dirty="0"/>
              <a:t>for SMF,  V &lt; 2.405    for MMF   V &gt; 10</a:t>
            </a:r>
          </a:p>
        </p:txBody>
      </p:sp>
      <mc:AlternateContent xmlns:mc="http://schemas.openxmlformats.org/markup-compatibility/2006" xmlns:a14="http://schemas.microsoft.com/office/drawing/2010/main">
        <mc:Choice Requires="a14">
          <p:sp>
            <p:nvSpPr>
              <p:cNvPr id="5" name="Rectangle 4"/>
              <p:cNvSpPr/>
              <p:nvPr/>
            </p:nvSpPr>
            <p:spPr>
              <a:xfrm>
                <a:off x="4744571" y="5896212"/>
                <a:ext cx="3803221" cy="522707"/>
              </a:xfrm>
              <a:prstGeom prst="rect">
                <a:avLst/>
              </a:prstGeom>
            </p:spPr>
            <p:txBody>
              <a:bodyPr wrap="none">
                <a:spAutoFit/>
              </a:bodyPr>
              <a:lstStyle/>
              <a:p>
                <a:r>
                  <a:rPr lang="en-IN" dirty="0"/>
                  <a:t>Step index m=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2</m:t>
                            </m:r>
                          </m:sup>
                        </m:sSup>
                      </m:num>
                      <m:den>
                        <m:r>
                          <a:rPr lang="en-IN" i="1">
                            <a:latin typeface="Cambria Math" panose="02040503050406030204" pitchFamily="18" charset="0"/>
                          </a:rPr>
                          <m:t>2</m:t>
                        </m:r>
                      </m:den>
                    </m:f>
                  </m:oMath>
                </a14:m>
                <a:r>
                  <a:rPr lang="en-IN" dirty="0"/>
                  <a:t>   Graded index m=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2</m:t>
                            </m:r>
                          </m:sup>
                        </m:sSup>
                      </m:num>
                      <m:den>
                        <m:r>
                          <a:rPr lang="en-IN" b="0" i="1" smtClean="0">
                            <a:latin typeface="Cambria Math" panose="02040503050406030204" pitchFamily="18" charset="0"/>
                          </a:rPr>
                          <m:t>4</m:t>
                        </m:r>
                      </m:den>
                    </m:f>
                  </m:oMath>
                </a14:m>
                <a:endParaRPr lang="en-IN" dirty="0"/>
              </a:p>
            </p:txBody>
          </p:sp>
        </mc:Choice>
        <mc:Fallback xmlns="">
          <p:sp>
            <p:nvSpPr>
              <p:cNvPr id="5" name="Rectangle 4"/>
              <p:cNvSpPr>
                <a:spLocks noRot="1" noChangeAspect="1" noMove="1" noResize="1" noEditPoints="1" noAdjustHandles="1" noChangeArrowheads="1" noChangeShapeType="1" noTextEdit="1"/>
              </p:cNvSpPr>
              <p:nvPr/>
            </p:nvSpPr>
            <p:spPr>
              <a:xfrm>
                <a:off x="4744571" y="5896212"/>
                <a:ext cx="3803221" cy="522707"/>
              </a:xfrm>
              <a:prstGeom prst="rect">
                <a:avLst/>
              </a:prstGeom>
              <a:blipFill rotWithShape="0">
                <a:blip r:embed="rId2"/>
                <a:stretch>
                  <a:fillRect l="-1282" b="-6977"/>
                </a:stretch>
              </a:blipFill>
            </p:spPr>
            <p:txBody>
              <a:bodyPr/>
              <a:lstStyle/>
              <a:p>
                <a:r>
                  <a:rPr lang="en-IN">
                    <a:noFill/>
                  </a:rPr>
                  <a:t> </a:t>
                </a:r>
              </a:p>
            </p:txBody>
          </p:sp>
        </mc:Fallback>
      </mc:AlternateContent>
    </p:spTree>
    <p:extLst>
      <p:ext uri="{BB962C8B-B14F-4D97-AF65-F5344CB8AC3E}">
        <p14:creationId xmlns:p14="http://schemas.microsoft.com/office/powerpoint/2010/main" val="154708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69A66-8297-4DC9-8DD7-3182229106DD}"/>
              </a:ext>
            </a:extLst>
          </p:cNvPr>
          <p:cNvSpPr txBox="1"/>
          <p:nvPr/>
        </p:nvSpPr>
        <p:spPr>
          <a:xfrm>
            <a:off x="3480179" y="887104"/>
            <a:ext cx="1671483" cy="461665"/>
          </a:xfrm>
          <a:prstGeom prst="rect">
            <a:avLst/>
          </a:prstGeom>
          <a:noFill/>
        </p:spPr>
        <p:txBody>
          <a:bodyPr wrap="none" rtlCol="0">
            <a:spAutoFit/>
          </a:bodyPr>
          <a:lstStyle/>
          <a:p>
            <a:r>
              <a:rPr lang="en-IN" sz="2400" u="sng" dirty="0">
                <a:solidFill>
                  <a:srgbClr val="FF0000"/>
                </a:solidFill>
              </a:rPr>
              <a:t>Attenuation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452542-81CC-4DEB-AC94-BDCDD49CF015}"/>
                  </a:ext>
                </a:extLst>
              </p:cNvPr>
              <p:cNvSpPr txBox="1"/>
              <p:nvPr/>
            </p:nvSpPr>
            <p:spPr>
              <a:xfrm>
                <a:off x="1969476" y="2180493"/>
                <a:ext cx="7174524" cy="2424831"/>
              </a:xfrm>
              <a:prstGeom prst="rect">
                <a:avLst/>
              </a:prstGeom>
              <a:noFill/>
            </p:spPr>
            <p:txBody>
              <a:bodyPr wrap="square" rtlCol="0">
                <a:spAutoFit/>
              </a:bodyPr>
              <a:lstStyle/>
              <a:p>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𝑑𝑃</m:t>
                        </m:r>
                      </m:num>
                      <m:den>
                        <m:r>
                          <a:rPr lang="en-IN" sz="2400" b="0" i="1" smtClean="0">
                            <a:latin typeface="Cambria Math" panose="02040503050406030204" pitchFamily="18" charset="0"/>
                          </a:rPr>
                          <m:t>𝑑𝐿</m:t>
                        </m:r>
                      </m:den>
                    </m:f>
                  </m:oMath>
                </a14:m>
                <a:r>
                  <a:rPr lang="en-IN" sz="2400" dirty="0"/>
                  <a:t> </a:t>
                </a:r>
                <a14:m>
                  <m:oMath xmlns:m="http://schemas.openxmlformats.org/officeDocument/2006/math">
                    <m:r>
                      <a:rPr lang="el-GR" sz="2400"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IN" sz="2400" dirty="0">
                    <a:latin typeface="Calibri" panose="020F0502020204030204" pitchFamily="34" charset="0"/>
                    <a:cs typeface="Calibri" panose="020F0502020204030204" pitchFamily="34" charset="0"/>
                  </a:rPr>
                  <a:t> –P</a:t>
                </a:r>
              </a:p>
              <a:p>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𝑑𝑃</m:t>
                        </m:r>
                      </m:num>
                      <m:den>
                        <m:r>
                          <a:rPr lang="en-IN" sz="2400" i="1">
                            <a:latin typeface="Cambria Math" panose="02040503050406030204" pitchFamily="18" charset="0"/>
                          </a:rPr>
                          <m:t>𝑑𝐿</m:t>
                        </m:r>
                      </m:den>
                    </m:f>
                  </m:oMath>
                </a14:m>
                <a:r>
                  <a:rPr lang="en-IN" sz="2400" dirty="0"/>
                  <a:t> </a:t>
                </a:r>
                <a14:m>
                  <m:oMath xmlns:m="http://schemas.openxmlformats.org/officeDocument/2006/math">
                    <m:r>
                      <a:rPr lang="en-IN" sz="2400" b="0"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IN" sz="2400" dirty="0">
                    <a:latin typeface="Calibri" panose="020F0502020204030204" pitchFamily="34" charset="0"/>
                    <a:cs typeface="Calibri" panose="020F0502020204030204" pitchFamily="34" charset="0"/>
                  </a:rPr>
                  <a:t> - </a:t>
                </a:r>
                <a:r>
                  <a:rPr lang="el-GR" sz="2400" dirty="0">
                    <a:latin typeface="Calibri" panose="020F0502020204030204" pitchFamily="34" charset="0"/>
                    <a:cs typeface="Calibri" panose="020F0502020204030204" pitchFamily="34" charset="0"/>
                  </a:rPr>
                  <a:t>α</a:t>
                </a:r>
                <a:r>
                  <a:rPr lang="en-IN" sz="2400" dirty="0">
                    <a:latin typeface="Calibri" panose="020F0502020204030204" pitchFamily="34" charset="0"/>
                    <a:cs typeface="Calibri" panose="020F0502020204030204" pitchFamily="34" charset="0"/>
                  </a:rPr>
                  <a:t>P          </a:t>
                </a:r>
                <a:r>
                  <a:rPr lang="el-GR" sz="2400" dirty="0">
                    <a:latin typeface="Calibri" panose="020F0502020204030204" pitchFamily="34" charset="0"/>
                    <a:cs typeface="Calibri" panose="020F0502020204030204" pitchFamily="34" charset="0"/>
                  </a:rPr>
                  <a:t>α</a:t>
                </a:r>
                <a:r>
                  <a:rPr lang="en-IN" sz="2400" dirty="0">
                    <a:latin typeface="Calibri" panose="020F0502020204030204" pitchFamily="34" charset="0"/>
                    <a:cs typeface="Calibri" panose="020F0502020204030204" pitchFamily="34" charset="0"/>
                  </a:rPr>
                  <a:t>   is the attenuation coefficient</a:t>
                </a:r>
              </a:p>
              <a:p>
                <a:endParaRPr lang="en-IN" sz="2400" dirty="0">
                  <a:latin typeface="Calibri" panose="020F0502020204030204" pitchFamily="34" charset="0"/>
                  <a:cs typeface="Calibri" panose="020F0502020204030204" pitchFamily="34" charset="0"/>
                </a:endParaRPr>
              </a:p>
              <a:p>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𝑑𝑃</m:t>
                        </m:r>
                      </m:num>
                      <m:den>
                        <m:r>
                          <a:rPr lang="en-IN" sz="2400" b="0" i="1" smtClean="0">
                            <a:latin typeface="Cambria Math" panose="02040503050406030204" pitchFamily="18" charset="0"/>
                          </a:rPr>
                          <m:t>𝑃</m:t>
                        </m:r>
                      </m:den>
                    </m:f>
                  </m:oMath>
                </a14:m>
                <a:r>
                  <a:rPr lang="en-IN" sz="2400" dirty="0"/>
                  <a:t> </a:t>
                </a:r>
                <a14:m>
                  <m:oMath xmlns:m="http://schemas.openxmlformats.org/officeDocument/2006/math">
                    <m:r>
                      <a:rPr lang="en-IN" sz="2400" i="1" dirty="0">
                        <a:latin typeface="Cambria Math" panose="02040503050406030204" pitchFamily="18" charset="0"/>
                        <a:ea typeface="Cambria Math" panose="02040503050406030204" pitchFamily="18" charset="0"/>
                        <a:cs typeface="Calibri" panose="020F0502020204030204" pitchFamily="34" charset="0"/>
                      </a:rPr>
                      <m:t>=</m:t>
                    </m:r>
                  </m:oMath>
                </a14:m>
                <a:r>
                  <a:rPr lang="en-IN" sz="2400" dirty="0">
                    <a:latin typeface="Calibri" panose="020F0502020204030204" pitchFamily="34" charset="0"/>
                    <a:cs typeface="Calibri" panose="020F0502020204030204" pitchFamily="34" charset="0"/>
                  </a:rPr>
                  <a:t> - </a:t>
                </a:r>
                <a:r>
                  <a:rPr lang="el-GR" sz="2400" dirty="0">
                    <a:latin typeface="Calibri" panose="020F0502020204030204" pitchFamily="34" charset="0"/>
                    <a:cs typeface="Calibri" panose="020F0502020204030204" pitchFamily="34" charset="0"/>
                  </a:rPr>
                  <a:t>α</a:t>
                </a:r>
                <a:r>
                  <a:rPr lang="en-IN" sz="2400" dirty="0">
                    <a:latin typeface="Calibri" panose="020F0502020204030204" pitchFamily="34" charset="0"/>
                    <a:cs typeface="Calibri" panose="020F0502020204030204" pitchFamily="34" charset="0"/>
                  </a:rPr>
                  <a:t>dL</a:t>
                </a:r>
              </a:p>
              <a:p>
                <a:r>
                  <a:rPr lang="en-IN" sz="2400" dirty="0">
                    <a:latin typeface="Calibri" panose="020F0502020204030204" pitchFamily="34" charset="0"/>
                    <a:cs typeface="Calibri" panose="020F0502020204030204" pitchFamily="34" charset="0"/>
                  </a:rPr>
                  <a:t> </a:t>
                </a:r>
                <a:endParaRPr lang="en-IN" dirty="0"/>
              </a:p>
            </p:txBody>
          </p:sp>
        </mc:Choice>
        <mc:Fallback>
          <p:sp>
            <p:nvSpPr>
              <p:cNvPr id="3" name="TextBox 2">
                <a:extLst>
                  <a:ext uri="{FF2B5EF4-FFF2-40B4-BE49-F238E27FC236}">
                    <a16:creationId xmlns:a16="http://schemas.microsoft.com/office/drawing/2014/main" id="{86452542-81CC-4DEB-AC94-BDCDD49CF015}"/>
                  </a:ext>
                </a:extLst>
              </p:cNvPr>
              <p:cNvSpPr txBox="1">
                <a:spLocks noRot="1" noChangeAspect="1" noMove="1" noResize="1" noEditPoints="1" noAdjustHandles="1" noChangeArrowheads="1" noChangeShapeType="1" noTextEdit="1"/>
              </p:cNvSpPr>
              <p:nvPr/>
            </p:nvSpPr>
            <p:spPr>
              <a:xfrm>
                <a:off x="1969476" y="2180493"/>
                <a:ext cx="7174524" cy="2424831"/>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91505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64234" y="2548947"/>
            <a:ext cx="8120207"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286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net attenuation for 1 Km length of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given by a factor called </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attenuation coefficient</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286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dB/km</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286500" algn="l"/>
              </a:tabLst>
            </a:pPr>
            <a:endParaRPr kumimoji="0" lang="en-US" altLang="en-US" sz="1100" b="0" i="0" u="none" strike="noStrike" cap="none" normalizeH="0" baseline="0" dirty="0">
              <a:ln>
                <a:noFill/>
              </a:ln>
              <a:solidFill>
                <a:schemeClr val="tx1"/>
              </a:solidFill>
              <a:effectLst/>
              <a:sym typeface="Symbol" panose="05050102010706020507" pitchFamily="18" charset="2"/>
            </a:endParaRPr>
          </a:p>
          <a:p>
            <a:pPr lvl="0" algn="just" defTabSz="914400"/>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It is expressed by the relation,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(dB/km) </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22461598"/>
              </p:ext>
            </p:extLst>
          </p:nvPr>
        </p:nvGraphicFramePr>
        <p:xfrm>
          <a:off x="4230070" y="3429000"/>
          <a:ext cx="1501254" cy="750627"/>
        </p:xfrm>
        <a:graphic>
          <a:graphicData uri="http://schemas.openxmlformats.org/presentationml/2006/ole">
            <mc:AlternateContent xmlns:mc="http://schemas.openxmlformats.org/markup-compatibility/2006">
              <mc:Choice xmlns:v="urn:schemas-microsoft-com:vml" Requires="v">
                <p:oleObj spid="_x0000_s16449" name="Equation" r:id="rId3" imgW="927100" imgH="482600" progId="Equation.3">
                  <p:embed/>
                </p:oleObj>
              </mc:Choice>
              <mc:Fallback>
                <p:oleObj name="Equation" r:id="rId3" imgW="9271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070" y="3429000"/>
                        <a:ext cx="1501254" cy="750627"/>
                      </a:xfrm>
                      <a:prstGeom prst="rect">
                        <a:avLst/>
                      </a:prstGeom>
                      <a:noFill/>
                    </p:spPr>
                  </p:pic>
                </p:oleObj>
              </mc:Fallback>
            </mc:AlternateContent>
          </a:graphicData>
        </a:graphic>
      </p:graphicFrame>
      <p:sp>
        <p:nvSpPr>
          <p:cNvPr id="6" name="Rectangle 3"/>
          <p:cNvSpPr>
            <a:spLocks noChangeArrowheads="1"/>
          </p:cNvSpPr>
          <p:nvPr/>
        </p:nvSpPr>
        <p:spPr bwMode="auto">
          <a:xfrm>
            <a:off x="1156807" y="5179619"/>
            <a:ext cx="72398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6286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628650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Where P­</a:t>
            </a:r>
            <a:r>
              <a:rPr kumimoji="0" lang="en-US" altLang="en-US" b="0"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the power coupled into the power (power of the input signal)</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28650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t>
            </a:r>
            <a:r>
              <a:rPr kumimoji="0" lang="en-US" altLang="en-US" b="0"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the power output at the end (power of the output signal)</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6286500" algn="l"/>
              </a:tabLst>
            </a:pPr>
            <a:r>
              <a:rPr kumimoji="0" lang="en-US" altLang="en-US" b="0" i="0" u="none" strike="noStrike" cap="none" normalizeH="0" baseline="0" dirty="0">
                <a:ln>
                  <a:noFill/>
                </a:ln>
                <a:solidFill>
                  <a:schemeClr val="tx1"/>
                </a:solidFill>
                <a:effectLst/>
                <a:ea typeface="Times New Roman" panose="02020603050405020304" pitchFamily="18" charset="0"/>
              </a:rPr>
              <a:t>          L is the </a:t>
            </a:r>
            <a:r>
              <a:rPr kumimoji="0" lang="en-US" altLang="en-US" b="0" i="0" u="none" strike="noStrike" cap="none" normalizeH="0" baseline="0" dirty="0">
                <a:ln>
                  <a:noFill/>
                </a:ln>
                <a:solidFill>
                  <a:srgbClr val="FF0000"/>
                </a:solidFill>
                <a:effectLst/>
                <a:ea typeface="Times New Roman" panose="02020603050405020304" pitchFamily="18" charset="0"/>
              </a:rPr>
              <a:t>length of the fiber in km </a:t>
            </a:r>
            <a:endParaRPr kumimoji="0" lang="en-US" altLang="en-US" sz="2800" b="0" i="0" u="none" strike="noStrike" cap="none" normalizeH="0" baseline="0" dirty="0">
              <a:ln>
                <a:noFill/>
              </a:ln>
              <a:solidFill>
                <a:srgbClr val="FF0000"/>
              </a:solidFill>
              <a:effectLst/>
            </a:endParaRPr>
          </a:p>
        </p:txBody>
      </p:sp>
      <mc:AlternateContent xmlns:mc="http://schemas.openxmlformats.org/markup-compatibility/2006">
        <mc:Choice xmlns:a14="http://schemas.microsoft.com/office/drawing/2010/main" Requires="a14">
          <p:sp>
            <p:nvSpPr>
              <p:cNvPr id="7" name="TextBox 6"/>
              <p:cNvSpPr txBox="1"/>
              <p:nvPr/>
            </p:nvSpPr>
            <p:spPr>
              <a:xfrm>
                <a:off x="1296087" y="755051"/>
                <a:ext cx="7100534" cy="1323439"/>
              </a:xfrm>
              <a:prstGeom prst="rect">
                <a:avLst/>
              </a:prstGeom>
              <a:noFill/>
            </p:spPr>
            <p:txBody>
              <a:bodyPr wrap="none" rtlCol="0">
                <a:spAutoFit/>
              </a:bodyPr>
              <a:lstStyle/>
              <a:p>
                <a:r>
                  <a:rPr lang="en-IN" sz="2000" dirty="0">
                    <a:solidFill>
                      <a:srgbClr val="0070C0"/>
                    </a:solidFill>
                  </a:rPr>
                  <a:t>Attenuation is the loss of optical power when the radiation moves </a:t>
                </a:r>
              </a:p>
              <a:p>
                <a:r>
                  <a:rPr lang="en-IN" sz="2000" dirty="0">
                    <a:solidFill>
                      <a:srgbClr val="0070C0"/>
                    </a:solidFill>
                  </a:rPr>
                  <a:t>      through the </a:t>
                </a:r>
                <a:r>
                  <a:rPr lang="en-IN" sz="2000" dirty="0" err="1">
                    <a:solidFill>
                      <a:srgbClr val="0070C0"/>
                    </a:solidFill>
                  </a:rPr>
                  <a:t>fiber</a:t>
                </a:r>
                <a:endParaRPr lang="en-IN" sz="2000" dirty="0">
                  <a:solidFill>
                    <a:srgbClr val="0070C0"/>
                  </a:solidFill>
                </a:endParaRPr>
              </a:p>
              <a:p>
                <a:endParaRPr lang="en-IN" sz="2000" dirty="0">
                  <a:solidFill>
                    <a:srgbClr val="0070C0"/>
                  </a:solidFill>
                </a:endParaRPr>
              </a:p>
              <a:p>
                <a:r>
                  <a:rPr lang="en-IN" sz="2000" dirty="0">
                    <a:solidFill>
                      <a:srgbClr val="0070C0"/>
                    </a:solidFill>
                  </a:rPr>
                  <a:t>Expressed as          </a:t>
                </a:r>
                <a14:m>
                  <m:oMath xmlns:m="http://schemas.openxmlformats.org/officeDocument/2006/math">
                    <m:sSub>
                      <m:sSubPr>
                        <m:ctrlPr>
                          <a:rPr lang="en-IN" sz="2000" i="1" smtClean="0">
                            <a:solidFill>
                              <a:srgbClr val="0070C0"/>
                            </a:solidFill>
                            <a:latin typeface="Cambria Math" panose="02040503050406030204" pitchFamily="18" charset="0"/>
                          </a:rPr>
                        </m:ctrlPr>
                      </m:sSubPr>
                      <m:e>
                        <m:r>
                          <a:rPr lang="en-IN" sz="2000" b="0" i="1" smtClean="0">
                            <a:solidFill>
                              <a:srgbClr val="0070C0"/>
                            </a:solidFill>
                            <a:latin typeface="Cambria Math" panose="02040503050406030204" pitchFamily="18" charset="0"/>
                          </a:rPr>
                          <m:t>𝑃</m:t>
                        </m:r>
                      </m:e>
                      <m:sub>
                        <m:r>
                          <a:rPr lang="en-IN" sz="2000" b="0" i="1" smtClean="0">
                            <a:solidFill>
                              <a:srgbClr val="0070C0"/>
                            </a:solidFill>
                            <a:latin typeface="Cambria Math" panose="02040503050406030204" pitchFamily="18" charset="0"/>
                          </a:rPr>
                          <m:t>𝑜</m:t>
                        </m:r>
                        <m:r>
                          <a:rPr lang="en-IN" sz="2000" b="0" i="1" smtClean="0">
                            <a:solidFill>
                              <a:srgbClr val="0070C0"/>
                            </a:solidFill>
                            <a:latin typeface="Cambria Math" panose="02040503050406030204" pitchFamily="18" charset="0"/>
                          </a:rPr>
                          <m:t> </m:t>
                        </m:r>
                      </m:sub>
                    </m:sSub>
                  </m:oMath>
                </a14:m>
                <a:r>
                  <a:rPr lang="en-IN" sz="2000" dirty="0">
                    <a:solidFill>
                      <a:srgbClr val="0070C0"/>
                    </a:solidFill>
                  </a:rPr>
                  <a:t>= </a:t>
                </a:r>
                <a14:m>
                  <m:oMath xmlns:m="http://schemas.openxmlformats.org/officeDocument/2006/math">
                    <m:sSub>
                      <m:sSubPr>
                        <m:ctrlPr>
                          <a:rPr lang="en-IN" sz="2000" i="1" dirty="0" smtClean="0">
                            <a:solidFill>
                              <a:srgbClr val="0070C0"/>
                            </a:solidFill>
                            <a:latin typeface="Cambria Math" panose="02040503050406030204" pitchFamily="18" charset="0"/>
                          </a:rPr>
                        </m:ctrlPr>
                      </m:sSubPr>
                      <m:e>
                        <m:r>
                          <a:rPr lang="en-IN" sz="2000" b="0" i="1" dirty="0" smtClean="0">
                            <a:solidFill>
                              <a:srgbClr val="0070C0"/>
                            </a:solidFill>
                            <a:latin typeface="Cambria Math" panose="02040503050406030204" pitchFamily="18" charset="0"/>
                          </a:rPr>
                          <m:t>𝑃</m:t>
                        </m:r>
                      </m:e>
                      <m:sub>
                        <m:r>
                          <a:rPr lang="en-IN" sz="2000" b="0" i="1" dirty="0" smtClean="0">
                            <a:solidFill>
                              <a:srgbClr val="0070C0"/>
                            </a:solidFill>
                            <a:latin typeface="Cambria Math" panose="02040503050406030204" pitchFamily="18" charset="0"/>
                          </a:rPr>
                          <m:t>𝑖</m:t>
                        </m:r>
                      </m:sub>
                    </m:sSub>
                    <m:sSup>
                      <m:sSupPr>
                        <m:ctrlPr>
                          <a:rPr lang="en-IN" sz="2000" i="1" dirty="0" smtClean="0">
                            <a:solidFill>
                              <a:srgbClr val="0070C0"/>
                            </a:solidFill>
                            <a:latin typeface="Cambria Math" panose="02040503050406030204" pitchFamily="18" charset="0"/>
                          </a:rPr>
                        </m:ctrlPr>
                      </m:sSupPr>
                      <m:e>
                        <m:r>
                          <a:rPr lang="en-IN" sz="2000" b="0" i="1" dirty="0" smtClean="0">
                            <a:solidFill>
                              <a:srgbClr val="0070C0"/>
                            </a:solidFill>
                            <a:latin typeface="Cambria Math" panose="02040503050406030204" pitchFamily="18" charset="0"/>
                          </a:rPr>
                          <m:t>10</m:t>
                        </m:r>
                      </m:e>
                      <m:sup>
                        <m:r>
                          <a:rPr lang="en-IN" sz="2000" b="0" i="1" dirty="0" smtClean="0">
                            <a:solidFill>
                              <a:srgbClr val="0070C0"/>
                            </a:solidFill>
                            <a:latin typeface="Cambria Math" panose="02040503050406030204" pitchFamily="18" charset="0"/>
                          </a:rPr>
                          <m:t>−</m:t>
                        </m:r>
                        <m:r>
                          <m:rPr>
                            <m:sty m:val="p"/>
                          </m:rPr>
                          <a:rPr lang="el-GR" sz="2000" b="0" i="1" dirty="0" smtClean="0">
                            <a:solidFill>
                              <a:srgbClr val="0070C0"/>
                            </a:solidFill>
                            <a:latin typeface="Cambria Math" panose="02040503050406030204" pitchFamily="18" charset="0"/>
                          </a:rPr>
                          <m:t>α</m:t>
                        </m:r>
                        <m:r>
                          <a:rPr lang="en-IN" sz="2000" b="0" i="1" dirty="0" smtClean="0">
                            <a:solidFill>
                              <a:srgbClr val="0070C0"/>
                            </a:solidFill>
                            <a:latin typeface="Cambria Math" panose="02040503050406030204" pitchFamily="18" charset="0"/>
                          </a:rPr>
                          <m:t>𝐿</m:t>
                        </m:r>
                      </m:sup>
                    </m:sSup>
                  </m:oMath>
                </a14:m>
                <a:endParaRPr lang="en-IN" sz="2000" dirty="0">
                  <a:solidFill>
                    <a:srgbClr val="0070C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296087" y="755051"/>
                <a:ext cx="7100534" cy="1323439"/>
              </a:xfrm>
              <a:prstGeom prst="rect">
                <a:avLst/>
              </a:prstGeom>
              <a:blipFill>
                <a:blip r:embed="rId5"/>
                <a:stretch>
                  <a:fillRect l="-945" t="-2765" b="-737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4027924" y="4344996"/>
                <a:ext cx="2386166" cy="567528"/>
              </a:xfrm>
              <a:prstGeom prst="rect">
                <a:avLst/>
              </a:prstGeom>
            </p:spPr>
            <p:txBody>
              <a:bodyPr wrap="none">
                <a:spAutoFit/>
              </a:bodyPr>
              <a:lstStyle/>
              <a:p>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OR       </a:t>
                </a:r>
                <a:r>
                  <a:rPr lang="el-GR"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α</a:t>
                </a:r>
                <a:r>
                  <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IN" sz="2000" i="1">
                            <a:solidFill>
                              <a:srgbClr val="000000"/>
                            </a:solidFill>
                            <a:latin typeface="Cambria Math" panose="02040503050406030204" pitchFamily="18" charset="0"/>
                            <a:cs typeface="Times New Roman" panose="02020603050405020304" pitchFamily="18" charset="0"/>
                          </a:rPr>
                        </m:ctrlPr>
                      </m:fPr>
                      <m:num>
                        <m:r>
                          <a:rPr lang="en-IN" sz="2000" i="1">
                            <a:solidFill>
                              <a:srgbClr val="000000"/>
                            </a:solidFill>
                            <a:latin typeface="Cambria Math" panose="02040503050406030204" pitchFamily="18" charset="0"/>
                            <a:cs typeface="Times New Roman" panose="02020603050405020304" pitchFamily="18" charset="0"/>
                          </a:rPr>
                          <m:t>10</m:t>
                        </m:r>
                      </m:num>
                      <m:den>
                        <m:r>
                          <a:rPr lang="en-IN" sz="2000" i="1">
                            <a:solidFill>
                              <a:srgbClr val="000000"/>
                            </a:solidFill>
                            <a:latin typeface="Cambria Math" panose="02040503050406030204" pitchFamily="18" charset="0"/>
                            <a:cs typeface="Times New Roman" panose="02020603050405020304" pitchFamily="18" charset="0"/>
                          </a:rPr>
                          <m:t>𝐿</m:t>
                        </m:r>
                      </m:den>
                    </m:f>
                    <m:func>
                      <m:funcPr>
                        <m:ctrlPr>
                          <a:rPr lang="en-IN" sz="2000" i="1">
                            <a:solidFill>
                              <a:srgbClr val="000000"/>
                            </a:solidFill>
                            <a:latin typeface="Cambria Math" panose="02040503050406030204" pitchFamily="18" charset="0"/>
                            <a:cs typeface="Times New Roman" panose="02020603050405020304" pitchFamily="18" charset="0"/>
                          </a:rPr>
                        </m:ctrlPr>
                      </m:funcPr>
                      <m:fName>
                        <m:r>
                          <m:rPr>
                            <m:sty m:val="p"/>
                          </m:rPr>
                          <a:rPr lang="en-IN" sz="2000">
                            <a:solidFill>
                              <a:srgbClr val="000000"/>
                            </a:solidFill>
                            <a:latin typeface="Cambria Math" panose="02040503050406030204" pitchFamily="18" charset="0"/>
                            <a:cs typeface="Times New Roman" panose="02020603050405020304" pitchFamily="18" charset="0"/>
                          </a:rPr>
                          <m:t>log</m:t>
                        </m:r>
                      </m:fName>
                      <m:e>
                        <m:f>
                          <m:fPr>
                            <m:ctrlPr>
                              <a:rPr lang="en-IN" sz="2000" i="1">
                                <a:solidFill>
                                  <a:srgbClr val="000000"/>
                                </a:solidFill>
                                <a:latin typeface="Cambria Math" panose="02040503050406030204" pitchFamily="18" charset="0"/>
                                <a:cs typeface="Times New Roman" panose="02020603050405020304" pitchFamily="18" charset="0"/>
                              </a:rPr>
                            </m:ctrlPr>
                          </m:fPr>
                          <m:num>
                            <m:sSub>
                              <m:sSubPr>
                                <m:ctrlPr>
                                  <a:rPr lang="en-IN" sz="2000" i="1">
                                    <a:solidFill>
                                      <a:srgbClr val="000000"/>
                                    </a:solidFill>
                                    <a:latin typeface="Cambria Math" panose="02040503050406030204" pitchFamily="18" charset="0"/>
                                    <a:cs typeface="Times New Roman" panose="02020603050405020304" pitchFamily="18" charset="0"/>
                                  </a:rPr>
                                </m:ctrlPr>
                              </m:sSubPr>
                              <m:e>
                                <m:r>
                                  <a:rPr lang="en-IN" sz="2000" i="1">
                                    <a:solidFill>
                                      <a:srgbClr val="000000"/>
                                    </a:solidFill>
                                    <a:latin typeface="Cambria Math" panose="02040503050406030204" pitchFamily="18" charset="0"/>
                                    <a:cs typeface="Times New Roman" panose="02020603050405020304" pitchFamily="18" charset="0"/>
                                  </a:rPr>
                                  <m:t>𝑃</m:t>
                                </m:r>
                              </m:e>
                              <m:sub>
                                <m:r>
                                  <a:rPr lang="en-IN" sz="2000" i="1">
                                    <a:solidFill>
                                      <a:srgbClr val="000000"/>
                                    </a:solidFill>
                                    <a:latin typeface="Cambria Math" panose="02040503050406030204" pitchFamily="18" charset="0"/>
                                    <a:cs typeface="Times New Roman" panose="02020603050405020304" pitchFamily="18" charset="0"/>
                                  </a:rPr>
                                  <m:t>𝑖</m:t>
                                </m:r>
                              </m:sub>
                            </m:sSub>
                          </m:num>
                          <m:den>
                            <m:sSub>
                              <m:sSubPr>
                                <m:ctrlPr>
                                  <a:rPr lang="en-IN" sz="2000" i="1">
                                    <a:solidFill>
                                      <a:srgbClr val="000000"/>
                                    </a:solidFill>
                                    <a:latin typeface="Cambria Math" panose="02040503050406030204" pitchFamily="18" charset="0"/>
                                    <a:cs typeface="Times New Roman" panose="02020603050405020304" pitchFamily="18" charset="0"/>
                                  </a:rPr>
                                </m:ctrlPr>
                              </m:sSubPr>
                              <m:e>
                                <m:r>
                                  <a:rPr lang="en-IN" sz="2000" i="1">
                                    <a:solidFill>
                                      <a:srgbClr val="000000"/>
                                    </a:solidFill>
                                    <a:latin typeface="Cambria Math" panose="02040503050406030204" pitchFamily="18" charset="0"/>
                                    <a:cs typeface="Times New Roman" panose="02020603050405020304" pitchFamily="18" charset="0"/>
                                  </a:rPr>
                                  <m:t>𝑃</m:t>
                                </m:r>
                              </m:e>
                              <m:sub>
                                <m:r>
                                  <a:rPr lang="en-IN" sz="2000" i="1">
                                    <a:solidFill>
                                      <a:srgbClr val="000000"/>
                                    </a:solidFill>
                                    <a:latin typeface="Cambria Math" panose="02040503050406030204" pitchFamily="18" charset="0"/>
                                    <a:cs typeface="Times New Roman" panose="02020603050405020304" pitchFamily="18" charset="0"/>
                                  </a:rPr>
                                  <m:t>𝑜</m:t>
                                </m:r>
                              </m:sub>
                            </m:sSub>
                          </m:den>
                        </m:f>
                      </m:e>
                    </m:func>
                  </m:oMath>
                </a14:m>
                <a:endParaRPr lang="en-IN" dirty="0"/>
              </a:p>
            </p:txBody>
          </p:sp>
        </mc:Choice>
        <mc:Fallback>
          <p:sp>
            <p:nvSpPr>
              <p:cNvPr id="3" name="Rectangle 2"/>
              <p:cNvSpPr>
                <a:spLocks noRot="1" noChangeAspect="1" noMove="1" noResize="1" noEditPoints="1" noAdjustHandles="1" noChangeArrowheads="1" noChangeShapeType="1" noTextEdit="1"/>
              </p:cNvSpPr>
              <p:nvPr/>
            </p:nvSpPr>
            <p:spPr>
              <a:xfrm>
                <a:off x="4027924" y="4344996"/>
                <a:ext cx="2386166" cy="567528"/>
              </a:xfrm>
              <a:prstGeom prst="rect">
                <a:avLst/>
              </a:prstGeom>
              <a:blipFill>
                <a:blip r:embed="rId6"/>
                <a:stretch>
                  <a:fillRect l="-2302" b="-1075"/>
                </a:stretch>
              </a:blipFill>
            </p:spPr>
            <p:txBody>
              <a:bodyPr/>
              <a:lstStyle/>
              <a:p>
                <a:r>
                  <a:rPr lang="en-IN">
                    <a:noFill/>
                  </a:rPr>
                  <a:t> </a:t>
                </a:r>
              </a:p>
            </p:txBody>
          </p:sp>
        </mc:Fallback>
      </mc:AlternateContent>
    </p:spTree>
    <p:extLst>
      <p:ext uri="{BB962C8B-B14F-4D97-AF65-F5344CB8AC3E}">
        <p14:creationId xmlns:p14="http://schemas.microsoft.com/office/powerpoint/2010/main" val="3002589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5528" y="559558"/>
            <a:ext cx="3774623" cy="4370427"/>
          </a:xfrm>
          <a:prstGeom prst="rect">
            <a:avLst/>
          </a:prstGeom>
          <a:noFill/>
        </p:spPr>
        <p:txBody>
          <a:bodyPr wrap="none" rtlCol="0">
            <a:spAutoFit/>
          </a:bodyPr>
          <a:lstStyle/>
          <a:p>
            <a:endParaRPr lang="en-IN" sz="2000" dirty="0">
              <a:solidFill>
                <a:srgbClr val="0070C0"/>
              </a:solidFill>
            </a:endParaRPr>
          </a:p>
          <a:p>
            <a:endParaRPr lang="en-IN" sz="2000" dirty="0">
              <a:solidFill>
                <a:srgbClr val="0070C0"/>
              </a:solidFill>
            </a:endParaRPr>
          </a:p>
          <a:p>
            <a:endParaRPr lang="en-IN" sz="2000" dirty="0"/>
          </a:p>
          <a:p>
            <a:r>
              <a:rPr lang="en-IN" sz="2000" u="sng" dirty="0">
                <a:solidFill>
                  <a:srgbClr val="FF0000"/>
                </a:solidFill>
              </a:rPr>
              <a:t>Mechanisms of Attenuation</a:t>
            </a:r>
          </a:p>
          <a:p>
            <a:endParaRPr lang="en-IN" sz="2000" u="sng" dirty="0">
              <a:solidFill>
                <a:srgbClr val="FF0000"/>
              </a:solidFill>
            </a:endParaRPr>
          </a:p>
          <a:p>
            <a:pPr marL="342900" indent="-342900">
              <a:lnSpc>
                <a:spcPct val="200000"/>
              </a:lnSpc>
              <a:buFont typeface="Arial" panose="020B0604020202020204" pitchFamily="34" charset="0"/>
              <a:buChar char="•"/>
            </a:pPr>
            <a:r>
              <a:rPr lang="en-IN" sz="2000" dirty="0"/>
              <a:t>Absorption loss</a:t>
            </a:r>
          </a:p>
          <a:p>
            <a:pPr marL="342900" indent="-342900">
              <a:lnSpc>
                <a:spcPct val="200000"/>
              </a:lnSpc>
              <a:buFont typeface="Arial" panose="020B0604020202020204" pitchFamily="34" charset="0"/>
              <a:buChar char="•"/>
            </a:pPr>
            <a:r>
              <a:rPr lang="en-IN" sz="2000" dirty="0"/>
              <a:t>Scattering loss</a:t>
            </a:r>
          </a:p>
          <a:p>
            <a:pPr marL="342900" indent="-342900">
              <a:lnSpc>
                <a:spcPct val="200000"/>
              </a:lnSpc>
              <a:buFont typeface="Arial" panose="020B0604020202020204" pitchFamily="34" charset="0"/>
              <a:buChar char="•"/>
            </a:pPr>
            <a:r>
              <a:rPr lang="en-IN" sz="2000" dirty="0"/>
              <a:t>Bending Losses (Radiation loss)</a:t>
            </a:r>
          </a:p>
          <a:p>
            <a:pPr marL="342900" indent="-342900">
              <a:lnSpc>
                <a:spcPct val="200000"/>
              </a:lnSpc>
              <a:buFont typeface="Arial" panose="020B0604020202020204" pitchFamily="34" charset="0"/>
              <a:buChar char="•"/>
            </a:pPr>
            <a:r>
              <a:rPr lang="en-IN" sz="2000" dirty="0"/>
              <a:t>Coupling Loss</a:t>
            </a:r>
          </a:p>
          <a:p>
            <a:endParaRPr lang="en-IN" dirty="0"/>
          </a:p>
        </p:txBody>
      </p:sp>
    </p:spTree>
    <p:extLst>
      <p:ext uri="{BB962C8B-B14F-4D97-AF65-F5344CB8AC3E}">
        <p14:creationId xmlns:p14="http://schemas.microsoft.com/office/powerpoint/2010/main" val="1939515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0" y="2506819"/>
            <a:ext cx="8202305" cy="2161104"/>
          </a:xfrm>
          <a:prstGeom prst="rect">
            <a:avLst/>
          </a:prstGeom>
        </p:spPr>
        <p:txBody>
          <a:bodyPr wrap="square">
            <a:spAutoFit/>
          </a:bodyPr>
          <a:lstStyle/>
          <a:p>
            <a:pPr marL="57150" marR="17145" indent="-114300" algn="just">
              <a:lnSpc>
                <a:spcPct val="115000"/>
              </a:lnSpc>
              <a:spcBef>
                <a:spcPts val="100"/>
              </a:spcBef>
              <a:spcAft>
                <a:spcPts val="0"/>
              </a:spcAft>
              <a:tabLst>
                <a:tab pos="457200" algn="l"/>
                <a:tab pos="537083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loss of signal power occurs due to absorption of photons associated with signal. Photons are absorbed by</a:t>
            </a:r>
          </a:p>
          <a:p>
            <a:pPr marL="57150" marR="17145" indent="-114300" algn="just">
              <a:lnSpc>
                <a:spcPct val="115000"/>
              </a:lnSpc>
              <a:spcBef>
                <a:spcPts val="100"/>
              </a:spcBef>
              <a:spcAft>
                <a:spcPts val="0"/>
              </a:spcAft>
              <a:tabLst>
                <a:tab pos="457200" algn="l"/>
                <a:tab pos="537083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115000"/>
              </a:lnSpc>
              <a:spcBef>
                <a:spcPts val="100"/>
              </a:spcBef>
              <a:spcAft>
                <a:spcPts val="0"/>
              </a:spcAft>
              <a:tabLst>
                <a:tab pos="457200" algn="l"/>
                <a:tab pos="537083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1) Impurities in the silica glass of which the fiber is made of  </a:t>
            </a:r>
          </a:p>
          <a:p>
            <a:pPr marL="57150" marR="17145" indent="-114300" algn="just">
              <a:lnSpc>
                <a:spcPct val="115000"/>
              </a:lnSpc>
              <a:spcBef>
                <a:spcPts val="100"/>
              </a:spcBef>
              <a:spcAft>
                <a:spcPts val="0"/>
              </a:spcAft>
              <a:tabLst>
                <a:tab pos="457200" algn="l"/>
                <a:tab pos="5370830" algn="l"/>
                <a:tab pos="6286500" algn="l"/>
              </a:tabLst>
            </a:pP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115000"/>
              </a:lnSpc>
              <a:spcBef>
                <a:spcPts val="100"/>
              </a:spcBef>
              <a:spcAft>
                <a:spcPts val="0"/>
              </a:spcAft>
              <a:tabLst>
                <a:tab pos="457200" algn="l"/>
                <a:tab pos="537083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2) Intrinsic absorption by the glass material itself.</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TextBox 2"/>
          <p:cNvSpPr txBox="1"/>
          <p:nvPr/>
        </p:nvSpPr>
        <p:spPr>
          <a:xfrm>
            <a:off x="3152632" y="1146412"/>
            <a:ext cx="2491117" cy="400110"/>
          </a:xfrm>
          <a:prstGeom prst="rect">
            <a:avLst/>
          </a:prstGeom>
          <a:noFill/>
        </p:spPr>
        <p:txBody>
          <a:bodyPr wrap="square" rtlCol="0">
            <a:spAutoFit/>
          </a:bodyPr>
          <a:lstStyle/>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 Absorption losses:</a:t>
            </a:r>
            <a:endParaRPr lang="en-IN" sz="2000" dirty="0"/>
          </a:p>
        </p:txBody>
      </p:sp>
    </p:spTree>
    <p:extLst>
      <p:ext uri="{BB962C8B-B14F-4D97-AF65-F5344CB8AC3E}">
        <p14:creationId xmlns:p14="http://schemas.microsoft.com/office/powerpoint/2010/main" val="3510646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4" y="1314978"/>
            <a:ext cx="8011236" cy="4346831"/>
          </a:xfrm>
          <a:prstGeom prst="rect">
            <a:avLst/>
          </a:prstGeom>
        </p:spPr>
        <p:txBody>
          <a:bodyPr wrap="square">
            <a:spAutoFit/>
          </a:bodyPr>
          <a:lstStyle/>
          <a:p>
            <a:pPr marL="57150" marR="17145" indent="-114300" algn="just">
              <a:lnSpc>
                <a:spcPct val="115000"/>
              </a:lnSpc>
              <a:spcBef>
                <a:spcPts val="100"/>
              </a:spcBef>
              <a:spcAft>
                <a:spcPts val="0"/>
              </a:spcAft>
              <a:tabLst>
                <a:tab pos="457200" algn="l"/>
                <a:tab pos="5370830" algn="l"/>
                <a:tab pos="62865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1. Absorption by impurities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latin typeface="Verdana" panose="020B0604030504040204" pitchFamily="34" charset="0"/>
              <a:ea typeface="Times New Roman" panose="02020603050405020304" pitchFamily="18" charset="0"/>
              <a:cs typeface="Times New Roman" panose="02020603050405020304" pitchFamily="18" charset="0"/>
            </a:endParaRP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impurities that are present in fiber glass are iron, chromium, cobalt &amp; copper. </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During signal propagation photons interact with these impurities, the electrons (in the impurities) absorb the photons and get excited to higher energy level.</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Later these electrons give up their absorbed energy either as heat or light energy</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re-emission of light is of no use, since it will usually be in a different wavelength or in different phase with respect to the signal. </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Hence it is a loss.</a:t>
            </a:r>
            <a:endParaRPr lang="en-IN" sz="12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115000"/>
              </a:lnSpc>
              <a:spcAft>
                <a:spcPts val="0"/>
              </a:spcAft>
              <a:tabLst>
                <a:tab pos="457200" algn="l"/>
                <a:tab pos="5370830" algn="l"/>
                <a:tab pos="62865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2.  Intrinsic absorption:</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latin typeface="Verdana" panose="020B0604030504040204" pitchFamily="34" charset="0"/>
              <a:ea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fiber itself has a tendency to absorb light energy however small it may be. Hence there will be a loss and is termed as intrinsic absorption</a:t>
            </a:r>
            <a:endParaRPr lang="en-IN" dirty="0"/>
          </a:p>
        </p:txBody>
      </p:sp>
    </p:spTree>
    <p:extLst>
      <p:ext uri="{BB962C8B-B14F-4D97-AF65-F5344CB8AC3E}">
        <p14:creationId xmlns:p14="http://schemas.microsoft.com/office/powerpoint/2010/main" val="1560778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2758" y="450376"/>
            <a:ext cx="2338717" cy="400110"/>
          </a:xfrm>
          <a:prstGeom prst="rect">
            <a:avLst/>
          </a:prstGeom>
          <a:noFill/>
        </p:spPr>
        <p:txBody>
          <a:bodyPr wrap="none" rtlCol="0">
            <a:spAutoFit/>
          </a:bodyPr>
          <a:lstStyle/>
          <a:p>
            <a:r>
              <a:rPr lang="en-US" sz="2000" b="1" dirty="0"/>
              <a:t>b. Scattering losses: </a:t>
            </a:r>
            <a:endParaRPr lang="en-IN" sz="2000" dirty="0"/>
          </a:p>
        </p:txBody>
      </p:sp>
      <p:grpSp>
        <p:nvGrpSpPr>
          <p:cNvPr id="3" name="Group 2"/>
          <p:cNvGrpSpPr>
            <a:grpSpLocks/>
          </p:cNvGrpSpPr>
          <p:nvPr/>
        </p:nvGrpSpPr>
        <p:grpSpPr bwMode="auto">
          <a:xfrm>
            <a:off x="1323834" y="1423632"/>
            <a:ext cx="2541043" cy="1346864"/>
            <a:chOff x="3600" y="7812"/>
            <a:chExt cx="3060" cy="900"/>
          </a:xfrm>
        </p:grpSpPr>
        <p:sp>
          <p:nvSpPr>
            <p:cNvPr id="4" name="AutoShape 442" descr="Light upward diagonal"/>
            <p:cNvSpPr>
              <a:spLocks noChangeArrowheads="1"/>
            </p:cNvSpPr>
            <p:nvPr/>
          </p:nvSpPr>
          <p:spPr bwMode="auto">
            <a:xfrm>
              <a:off x="3600" y="7812"/>
              <a:ext cx="360" cy="900"/>
            </a:xfrm>
            <a:prstGeom prst="donut">
              <a:avLst>
                <a:gd name="adj" fmla="val 35714"/>
              </a:avLst>
            </a:prstGeom>
            <a:pattFill prst="ltUpDiag">
              <a:fgClr>
                <a:srgbClr val="000000"/>
              </a:fgClr>
              <a:bgClr>
                <a:srgbClr val="FFFFFF"/>
              </a:bgClr>
            </a:pattFill>
            <a:ln w="9525">
              <a:solidFill>
                <a:srgbClr val="000000"/>
              </a:solidFill>
              <a:round/>
              <a:headEnd/>
              <a:tailEnd/>
            </a:ln>
          </p:spPr>
          <p:txBody>
            <a:bodyPr rot="0" vert="horz" wrap="square" lIns="91440" tIns="45720" rIns="91440" bIns="45720" anchor="t" anchorCtr="0" upright="1">
              <a:noAutofit/>
            </a:bodyPr>
            <a:lstStyle/>
            <a:p>
              <a:endParaRPr lang="en-IN" sz="2400"/>
            </a:p>
          </p:txBody>
        </p:sp>
        <p:grpSp>
          <p:nvGrpSpPr>
            <p:cNvPr id="5" name="Group 4"/>
            <p:cNvGrpSpPr>
              <a:grpSpLocks/>
            </p:cNvGrpSpPr>
            <p:nvPr/>
          </p:nvGrpSpPr>
          <p:grpSpPr bwMode="auto">
            <a:xfrm>
              <a:off x="3705" y="7812"/>
              <a:ext cx="2910" cy="195"/>
              <a:chOff x="3705" y="7812"/>
              <a:chExt cx="2910" cy="195"/>
            </a:xfrm>
          </p:grpSpPr>
          <p:sp>
            <p:nvSpPr>
              <p:cNvPr id="15" name="Rectangle 14" descr="Light upward diagonal"/>
              <p:cNvSpPr>
                <a:spLocks noChangeArrowheads="1"/>
              </p:cNvSpPr>
              <p:nvPr/>
            </p:nvSpPr>
            <p:spPr bwMode="auto">
              <a:xfrm>
                <a:off x="3705" y="7827"/>
                <a:ext cx="2880" cy="18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2400"/>
              </a:p>
            </p:txBody>
          </p:sp>
          <p:cxnSp>
            <p:nvCxnSpPr>
              <p:cNvPr id="16" name="Line 445"/>
              <p:cNvCxnSpPr>
                <a:cxnSpLocks noChangeShapeType="1"/>
              </p:cNvCxnSpPr>
              <p:nvPr/>
            </p:nvCxnSpPr>
            <p:spPr bwMode="auto">
              <a:xfrm>
                <a:off x="3780" y="7812"/>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446"/>
              <p:cNvCxnSpPr>
                <a:cxnSpLocks noChangeShapeType="1"/>
              </p:cNvCxnSpPr>
              <p:nvPr/>
            </p:nvCxnSpPr>
            <p:spPr bwMode="auto">
              <a:xfrm>
                <a:off x="3915" y="7992"/>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6" name="Rectangle 5" descr="Light upward diagonal"/>
            <p:cNvSpPr>
              <a:spLocks noChangeArrowheads="1"/>
            </p:cNvSpPr>
            <p:nvPr/>
          </p:nvSpPr>
          <p:spPr bwMode="auto">
            <a:xfrm>
              <a:off x="3780" y="8532"/>
              <a:ext cx="2880" cy="18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2400"/>
            </a:p>
          </p:txBody>
        </p:sp>
        <p:cxnSp>
          <p:nvCxnSpPr>
            <p:cNvPr id="7" name="Line 448"/>
            <p:cNvCxnSpPr>
              <a:cxnSpLocks noChangeShapeType="1"/>
            </p:cNvCxnSpPr>
            <p:nvPr/>
          </p:nvCxnSpPr>
          <p:spPr bwMode="auto">
            <a:xfrm>
              <a:off x="3825" y="8712"/>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Line 449"/>
            <p:cNvCxnSpPr>
              <a:cxnSpLocks noChangeShapeType="1"/>
            </p:cNvCxnSpPr>
            <p:nvPr/>
          </p:nvCxnSpPr>
          <p:spPr bwMode="auto">
            <a:xfrm>
              <a:off x="3945" y="8517"/>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450"/>
            <p:cNvCxnSpPr>
              <a:cxnSpLocks noChangeShapeType="1"/>
            </p:cNvCxnSpPr>
            <p:nvPr/>
          </p:nvCxnSpPr>
          <p:spPr bwMode="auto">
            <a:xfrm>
              <a:off x="3960" y="8232"/>
              <a:ext cx="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451"/>
            <p:cNvCxnSpPr>
              <a:cxnSpLocks noChangeShapeType="1"/>
            </p:cNvCxnSpPr>
            <p:nvPr/>
          </p:nvCxnSpPr>
          <p:spPr bwMode="auto">
            <a:xfrm>
              <a:off x="4830" y="823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Text Box 452"/>
            <p:cNvSpPr txBox="1">
              <a:spLocks noChangeArrowheads="1"/>
            </p:cNvSpPr>
            <p:nvPr/>
          </p:nvSpPr>
          <p:spPr bwMode="auto">
            <a:xfrm>
              <a:off x="5160" y="8132"/>
              <a:ext cx="5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100">
                  <a:effectLst/>
                  <a:latin typeface="Verdana" panose="020B0604030504040204" pitchFamily="34" charset="0"/>
                  <a:ea typeface="Times New Roman" panose="02020603050405020304" pitchFamily="18" charset="0"/>
                  <a:cs typeface="Times New Roman" panose="02020603050405020304" pitchFamily="18" charset="0"/>
                  <a:sym typeface="Symbol" panose="05050102010706020507" pitchFamily="18" charset="2"/>
                </a:rPr>
                <a:t></a:t>
              </a:r>
              <a:endParaRPr lang="en-IN" sz="11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12" name="Line 453"/>
            <p:cNvCxnSpPr>
              <a:cxnSpLocks noChangeShapeType="1"/>
            </p:cNvCxnSpPr>
            <p:nvPr/>
          </p:nvCxnSpPr>
          <p:spPr bwMode="auto">
            <a:xfrm flipH="1">
              <a:off x="5040" y="8232"/>
              <a:ext cx="180" cy="18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3" name="Line 454"/>
            <p:cNvCxnSpPr>
              <a:cxnSpLocks noChangeShapeType="1"/>
            </p:cNvCxnSpPr>
            <p:nvPr/>
          </p:nvCxnSpPr>
          <p:spPr bwMode="auto">
            <a:xfrm flipH="1" flipV="1">
              <a:off x="5055" y="8054"/>
              <a:ext cx="180" cy="18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14" name="Text Box 455"/>
            <p:cNvSpPr txBox="1">
              <a:spLocks noChangeArrowheads="1"/>
            </p:cNvSpPr>
            <p:nvPr/>
          </p:nvSpPr>
          <p:spPr bwMode="auto">
            <a:xfrm>
              <a:off x="5295" y="8148"/>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00" b="1">
                  <a:effectLst/>
                  <a:latin typeface="Verdana" panose="020B0604030504040204" pitchFamily="34" charset="0"/>
                  <a:ea typeface="Times New Roman" panose="02020603050405020304" pitchFamily="18" charset="0"/>
                  <a:cs typeface="Times New Roman" panose="02020603050405020304" pitchFamily="18" charset="0"/>
                </a:rPr>
                <a:t>Defect</a:t>
              </a:r>
              <a:endParaRPr lang="en-IN" sz="1100">
                <a:effectLst/>
                <a:latin typeface="Verdana" panose="020B0604030504040204" pitchFamily="34" charset="0"/>
                <a:ea typeface="Times New Roman" panose="02020603050405020304" pitchFamily="18" charset="0"/>
                <a:cs typeface="Times New Roman" panose="02020603050405020304" pitchFamily="18" charset="0"/>
              </a:endParaRPr>
            </a:p>
          </p:txBody>
        </p:sp>
      </p:grpSp>
      <p:sp>
        <p:nvSpPr>
          <p:cNvPr id="18" name="Text Box 1720"/>
          <p:cNvSpPr txBox="1">
            <a:spLocks noChangeArrowheads="1"/>
          </p:cNvSpPr>
          <p:nvPr/>
        </p:nvSpPr>
        <p:spPr bwMode="auto">
          <a:xfrm>
            <a:off x="4736805" y="1785789"/>
            <a:ext cx="1977894" cy="34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b="1">
                <a:effectLst/>
                <a:latin typeface="Verdana" panose="020B0604030504040204" pitchFamily="34" charset="0"/>
                <a:ea typeface="Times New Roman" panose="02020603050405020304" pitchFamily="18" charset="0"/>
                <a:cs typeface="Times New Roman" panose="02020603050405020304" pitchFamily="18" charset="0"/>
              </a:rPr>
              <a:t>(Rayleigh Scattering)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19" name="Rectangle 18"/>
          <p:cNvSpPr/>
          <p:nvPr/>
        </p:nvSpPr>
        <p:spPr>
          <a:xfrm>
            <a:off x="731187" y="3114031"/>
            <a:ext cx="8011235" cy="3140860"/>
          </a:xfrm>
          <a:prstGeom prst="rect">
            <a:avLst/>
          </a:prstGeom>
        </p:spPr>
        <p:txBody>
          <a:bodyPr wrap="square">
            <a:spAutoFit/>
          </a:bodyPr>
          <a:lstStyle/>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power loss due to the scattering of light energy due to the obstructions caused by imperfections and  defects, which are of molecular size, present in the fiber itself. </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scattering of light is inversely proportional to the 4</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th</a:t>
            </a:r>
            <a:r>
              <a:rPr lang="en-US" dirty="0">
                <a:latin typeface="Times New Roman" panose="02020603050405020304" pitchFamily="18" charset="0"/>
                <a:ea typeface="Times New Roman" panose="02020603050405020304" pitchFamily="18" charset="0"/>
                <a:cs typeface="Times New Roman" panose="02020603050405020304" pitchFamily="18" charset="0"/>
              </a:rPr>
              <a:t> power of the wavelength of light transmitted through the fiber. </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Such a scattering is called </a:t>
            </a:r>
            <a:r>
              <a:rPr lang="en-US" b="1" dirty="0">
                <a:latin typeface="Times New Roman" panose="02020603050405020304" pitchFamily="18" charset="0"/>
                <a:ea typeface="Times New Roman" panose="02020603050405020304" pitchFamily="18" charset="0"/>
                <a:cs typeface="Times New Roman" panose="02020603050405020304" pitchFamily="18" charset="0"/>
              </a:rPr>
              <a:t>Rayleigh scattering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28600" marR="17145" indent="-285750" algn="just">
              <a:lnSpc>
                <a:spcPct val="115000"/>
              </a:lnSpc>
              <a:spcBef>
                <a:spcPts val="100"/>
              </a:spcBef>
              <a:spcAft>
                <a:spcPts val="1200"/>
              </a:spcAft>
              <a:buFont typeface="Arial" panose="020B0604020202020204" pitchFamily="34" charset="0"/>
              <a:buChar char="•"/>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The loss due to the scattering can be minimized by using the optical source of large wave length.</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185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9302" y="655093"/>
            <a:ext cx="4382162" cy="400110"/>
          </a:xfrm>
          <a:prstGeom prst="rect">
            <a:avLst/>
          </a:prstGeom>
          <a:noFill/>
        </p:spPr>
        <p:txBody>
          <a:bodyPr wrap="none" rtlCol="0">
            <a:spAutoFit/>
          </a:bodyPr>
          <a:lstStyle/>
          <a:p>
            <a:r>
              <a:rPr lang="en-US" sz="2000" b="1" dirty="0"/>
              <a:t>c.	Bending Losses (Radiation losses):  </a:t>
            </a:r>
            <a:endParaRPr lang="en-IN" sz="2000" dirty="0"/>
          </a:p>
        </p:txBody>
      </p:sp>
      <p:sp>
        <p:nvSpPr>
          <p:cNvPr id="3" name="Rectangle 2"/>
          <p:cNvSpPr/>
          <p:nvPr/>
        </p:nvSpPr>
        <p:spPr>
          <a:xfrm>
            <a:off x="423081" y="1576391"/>
            <a:ext cx="8325134" cy="4470968"/>
          </a:xfrm>
          <a:prstGeom prst="rect">
            <a:avLst/>
          </a:prstGeom>
        </p:spPr>
        <p:txBody>
          <a:bodyPr wrap="square">
            <a:spAutoFit/>
          </a:bodyPr>
          <a:lstStyle/>
          <a:p>
            <a:pPr marL="57150" marR="17145" indent="-114300" algn="just">
              <a:lnSpc>
                <a:spcPct val="115000"/>
              </a:lnSpc>
              <a:spcBef>
                <a:spcPts val="100"/>
              </a:spcBef>
              <a:spcAft>
                <a:spcPts val="0"/>
              </a:spcAft>
              <a:tabLst>
                <a:tab pos="457200" algn="l"/>
                <a:tab pos="537083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Radiation losses occur due to bending of fiber. There are two types of bends.</a:t>
            </a:r>
          </a:p>
          <a:p>
            <a:pPr marL="57150" marR="17145" indent="-114300" algn="just">
              <a:lnSpc>
                <a:spcPct val="115000"/>
              </a:lnSpc>
              <a:spcBef>
                <a:spcPts val="100"/>
              </a:spcBef>
              <a:spcAft>
                <a:spcPts val="0"/>
              </a:spcAft>
              <a:tabLst>
                <a:tab pos="457200" algn="l"/>
                <a:tab pos="5370830" algn="l"/>
                <a:tab pos="6286500" algn="l"/>
              </a:tabLst>
            </a:pP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115000"/>
              </a:lnSpc>
              <a:spcBef>
                <a:spcPts val="100"/>
              </a:spcBef>
              <a:spcAft>
                <a:spcPts val="0"/>
              </a:spcAft>
              <a:tabLst>
                <a:tab pos="457200" algn="l"/>
                <a:tab pos="537083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1. Microscopic bend.</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115000"/>
              </a:lnSpc>
              <a:spcBef>
                <a:spcPts val="100"/>
              </a:spcBef>
              <a:spcAft>
                <a:spcPts val="0"/>
              </a:spcAft>
              <a:tabLst>
                <a:tab pos="457200" algn="l"/>
                <a:tab pos="537083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2. Macroscopic bend</a:t>
            </a:r>
          </a:p>
          <a:p>
            <a:pPr marL="57150" marR="17145" indent="-114300" algn="just">
              <a:lnSpc>
                <a:spcPct val="115000"/>
              </a:lnSpc>
              <a:spcBef>
                <a:spcPts val="100"/>
              </a:spcBef>
              <a:spcAft>
                <a:spcPts val="0"/>
              </a:spcAft>
              <a:tabLst>
                <a:tab pos="457200" algn="l"/>
                <a:tab pos="5370830" algn="l"/>
                <a:tab pos="6286500" algn="l"/>
              </a:tabLst>
            </a:pP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	These bends are caused during manufacture as well as due to the applied stress on the fiber.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At the point of bend the light will escape to the surrounding medium due to the fact that the angle </a:t>
            </a:r>
            <a:r>
              <a:rPr lang="en-US" sz="2000" dirty="0"/>
              <a:t>of incidence at that point becomes lesser than the critical angle. </a:t>
            </a:r>
          </a:p>
          <a:p>
            <a:pPr marL="285750" indent="-285750">
              <a:buFont typeface="Arial" panose="020B0604020202020204" pitchFamily="34" charset="0"/>
              <a:buChar char="•"/>
            </a:pPr>
            <a:r>
              <a:rPr lang="en-US" sz="2000" dirty="0"/>
              <a:t>Hence it will not undergo total internal reflection.</a:t>
            </a:r>
          </a:p>
          <a:p>
            <a:pPr marL="285750" indent="-285750">
              <a:buFont typeface="Arial" panose="020B0604020202020204" pitchFamily="34" charset="0"/>
              <a:buChar char="•"/>
            </a:pPr>
            <a:r>
              <a:rPr lang="en-US" sz="2000" dirty="0"/>
              <a:t> In order to avoid this type of losses, the optical fiber has to be laid without sharp bends and they should be freed from the external stresses by providing mechanical strength by external encasements.</a:t>
            </a:r>
            <a:endParaRPr lang="en-IN" sz="2000" dirty="0"/>
          </a:p>
        </p:txBody>
      </p:sp>
    </p:spTree>
    <p:extLst>
      <p:ext uri="{BB962C8B-B14F-4D97-AF65-F5344CB8AC3E}">
        <p14:creationId xmlns:p14="http://schemas.microsoft.com/office/powerpoint/2010/main" val="277149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6286" y="552220"/>
            <a:ext cx="7880428" cy="1852815"/>
          </a:xfrm>
          <a:prstGeom prst="rect">
            <a:avLst/>
          </a:prstGeom>
        </p:spPr>
        <p:txBody>
          <a:bodyPr wrap="square">
            <a:spAutoFit/>
          </a:bodyPr>
          <a:lstStyle/>
          <a:p>
            <a:pPr marL="285750" indent="-285750">
              <a:lnSpc>
                <a:spcPct val="200000"/>
              </a:lnSpc>
              <a:buFont typeface="Arial" panose="020B0604020202020204" pitchFamily="34" charset="0"/>
              <a:buChar char="•"/>
            </a:pPr>
            <a:r>
              <a:rPr lang="en-IN" sz="2000" dirty="0">
                <a:solidFill>
                  <a:srgbClr val="0070C0"/>
                </a:solidFill>
                <a:latin typeface="Nunito"/>
              </a:rPr>
              <a:t>   </a:t>
            </a:r>
            <a:r>
              <a:rPr lang="en-IN" sz="2000" dirty="0" err="1">
                <a:solidFill>
                  <a:srgbClr val="0070C0"/>
                </a:solidFill>
                <a:latin typeface="Nunito"/>
              </a:rPr>
              <a:t>Fibers</a:t>
            </a:r>
            <a:r>
              <a:rPr lang="en-IN" sz="2000" dirty="0">
                <a:solidFill>
                  <a:srgbClr val="0070C0"/>
                </a:solidFill>
                <a:latin typeface="Nunito"/>
              </a:rPr>
              <a:t> are also used for illumination, and are wrapped in bundles so that they may be used to carry images, thus allowing viewing in confined spaces, as in the case of a fiberscope.</a:t>
            </a:r>
            <a:endParaRPr lang="en-IN" dirty="0">
              <a:solidFill>
                <a:srgbClr val="0070C0"/>
              </a:solidFill>
              <a:latin typeface="Nunito"/>
            </a:endParaRPr>
          </a:p>
        </p:txBody>
      </p:sp>
      <p:pic>
        <p:nvPicPr>
          <p:cNvPr id="3" name="Picture 2" descr="The future of optical fibres - Wire Tech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340" y="2883114"/>
            <a:ext cx="5415537" cy="360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40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1526" y="1612382"/>
            <a:ext cx="4984933" cy="4365337"/>
          </a:xfrm>
          <a:prstGeom prst="rect">
            <a:avLst/>
          </a:prstGeom>
        </p:spPr>
      </p:pic>
      <p:sp>
        <p:nvSpPr>
          <p:cNvPr id="3" name="TextBox 2"/>
          <p:cNvSpPr txBox="1"/>
          <p:nvPr/>
        </p:nvSpPr>
        <p:spPr>
          <a:xfrm>
            <a:off x="2376682" y="736979"/>
            <a:ext cx="2364430" cy="416524"/>
          </a:xfrm>
          <a:prstGeom prst="rect">
            <a:avLst/>
          </a:prstGeom>
          <a:noFill/>
        </p:spPr>
        <p:txBody>
          <a:bodyPr wrap="none" rtlCol="0">
            <a:spAutoFit/>
          </a:bodyPr>
          <a:lstStyle/>
          <a:p>
            <a:pPr marL="57150" marR="17145" indent="-114300" algn="just">
              <a:lnSpc>
                <a:spcPct val="115000"/>
              </a:lnSpc>
              <a:spcBef>
                <a:spcPts val="100"/>
              </a:spcBef>
              <a:spcAft>
                <a:spcPts val="0"/>
              </a:spcAft>
              <a:tabLst>
                <a:tab pos="457200" algn="l"/>
                <a:tab pos="5370830" algn="l"/>
                <a:tab pos="6286500" algn="l"/>
              </a:tabLst>
            </a:pP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1. Microscopic bend.</a:t>
            </a:r>
            <a:endParaRPr lang="en-IN" sz="1400" u="sng" dirty="0">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158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Schematic diagram of the bending loss in a bent optical fib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112" y="1907796"/>
            <a:ext cx="6477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77017" y="846161"/>
            <a:ext cx="2773195" cy="483017"/>
          </a:xfrm>
          <a:prstGeom prst="rect">
            <a:avLst/>
          </a:prstGeom>
          <a:noFill/>
        </p:spPr>
        <p:txBody>
          <a:bodyPr wrap="none" rtlCol="0">
            <a:spAutoFit/>
          </a:bodyPr>
          <a:lstStyle/>
          <a:p>
            <a:pPr marL="57150" marR="17145" indent="-114300" algn="just">
              <a:lnSpc>
                <a:spcPct val="115000"/>
              </a:lnSpc>
              <a:spcBef>
                <a:spcPts val="100"/>
              </a:spcBef>
              <a:spcAft>
                <a:spcPts val="0"/>
              </a:spcAft>
              <a:tabLst>
                <a:tab pos="457200" algn="l"/>
                <a:tab pos="5370830" algn="l"/>
                <a:tab pos="6286500" algn="l"/>
              </a:tabLst>
            </a:pPr>
            <a:r>
              <a:rPr lang="en-US" sz="2400" u="sng" dirty="0">
                <a:latin typeface="Times New Roman" panose="02020603050405020304" pitchFamily="18" charset="0"/>
                <a:ea typeface="Times New Roman" panose="02020603050405020304" pitchFamily="18" charset="0"/>
                <a:cs typeface="Times New Roman" panose="02020603050405020304" pitchFamily="18" charset="0"/>
              </a:rPr>
              <a:t>2. Macroscopic bend</a:t>
            </a:r>
          </a:p>
        </p:txBody>
      </p:sp>
    </p:spTree>
    <p:extLst>
      <p:ext uri="{BB962C8B-B14F-4D97-AF65-F5344CB8AC3E}">
        <p14:creationId xmlns:p14="http://schemas.microsoft.com/office/powerpoint/2010/main" val="2897614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1" y="2108639"/>
            <a:ext cx="7710985" cy="2383794"/>
          </a:xfrm>
          <a:prstGeom prst="rect">
            <a:avLst/>
          </a:prstGeom>
        </p:spPr>
        <p:txBody>
          <a:bodyPr wrap="square">
            <a:spAutoFit/>
          </a:bodyPr>
          <a:lstStyle/>
          <a:p>
            <a:pPr marL="285750" marR="17145" lvl="0" indent="-285750" algn="just">
              <a:lnSpc>
                <a:spcPct val="150000"/>
              </a:lnSpc>
              <a:spcBef>
                <a:spcPts val="100"/>
              </a:spcBef>
              <a:spcAft>
                <a:spcPts val="0"/>
              </a:spcAft>
              <a:buFont typeface="Arial" panose="020B0604020202020204" pitchFamily="34" charset="0"/>
              <a:buChar char="•"/>
              <a:tabLst>
                <a:tab pos="228600" algn="l"/>
                <a:tab pos="4572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Coupling losses occur when the ends of the fibers are connected. </a:t>
            </a:r>
          </a:p>
          <a:p>
            <a:pPr marL="285750" marR="17145" lvl="0" indent="-285750" algn="just">
              <a:lnSpc>
                <a:spcPct val="150000"/>
              </a:lnSpc>
              <a:spcBef>
                <a:spcPts val="100"/>
              </a:spcBef>
              <a:spcAft>
                <a:spcPts val="0"/>
              </a:spcAft>
              <a:buFont typeface="Arial" panose="020B0604020202020204" pitchFamily="34" charset="0"/>
              <a:buChar char="•"/>
              <a:tabLst>
                <a:tab pos="228600" algn="l"/>
                <a:tab pos="4572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the junction of coupling, a film may exist or joint may be inclined or may be mismatched and they can produce a loss. </a:t>
            </a:r>
          </a:p>
          <a:p>
            <a:pPr marL="285750" marR="17145" lvl="0" indent="-285750" algn="just">
              <a:lnSpc>
                <a:spcPct val="150000"/>
              </a:lnSpc>
              <a:spcBef>
                <a:spcPts val="100"/>
              </a:spcBef>
              <a:spcAft>
                <a:spcPts val="0"/>
              </a:spcAft>
              <a:buFont typeface="Arial" panose="020B0604020202020204" pitchFamily="34" charset="0"/>
              <a:buChar char="•"/>
              <a:tabLst>
                <a:tab pos="228600" algn="l"/>
                <a:tab pos="4572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is known as coupling loss. </a:t>
            </a:r>
          </a:p>
          <a:p>
            <a:pPr marL="285750" marR="17145" lvl="0" indent="-285750" algn="just">
              <a:lnSpc>
                <a:spcPct val="150000"/>
              </a:lnSpc>
              <a:spcBef>
                <a:spcPts val="100"/>
              </a:spcBef>
              <a:spcAft>
                <a:spcPts val="0"/>
              </a:spcAft>
              <a:buFont typeface="Arial" panose="020B0604020202020204" pitchFamily="34" charset="0"/>
              <a:buChar char="•"/>
              <a:tabLst>
                <a:tab pos="228600" algn="l"/>
                <a:tab pos="4572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loss can be minimized by a technique called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splicing</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3284028" y="869624"/>
            <a:ext cx="2291012" cy="400110"/>
          </a:xfrm>
          <a:prstGeom prst="rect">
            <a:avLst/>
          </a:prstGeom>
        </p:spPr>
        <p:txBody>
          <a:bodyPr wrap="none">
            <a:spAutoFit/>
          </a:bodyPr>
          <a:lstStyle/>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 Coupling losses: </a:t>
            </a:r>
            <a:endParaRPr lang="en-IN" sz="2000" dirty="0"/>
          </a:p>
        </p:txBody>
      </p:sp>
    </p:spTree>
    <p:extLst>
      <p:ext uri="{BB962C8B-B14F-4D97-AF65-F5344CB8AC3E}">
        <p14:creationId xmlns:p14="http://schemas.microsoft.com/office/powerpoint/2010/main" val="2111786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9600" y="2006600"/>
            <a:ext cx="2240934" cy="954107"/>
          </a:xfrm>
          <a:prstGeom prst="rect">
            <a:avLst/>
          </a:prstGeom>
          <a:noFill/>
        </p:spPr>
        <p:txBody>
          <a:bodyPr wrap="none" rtlCol="0">
            <a:spAutoFit/>
          </a:bodyPr>
          <a:lstStyle/>
          <a:p>
            <a:r>
              <a:rPr lang="en-IN" sz="3200" dirty="0">
                <a:solidFill>
                  <a:srgbClr val="FF0000"/>
                </a:solidFill>
              </a:rPr>
              <a:t>Optical </a:t>
            </a:r>
            <a:r>
              <a:rPr lang="en-IN" sz="3200" dirty="0" err="1">
                <a:solidFill>
                  <a:srgbClr val="FF0000"/>
                </a:solidFill>
              </a:rPr>
              <a:t>fiber</a:t>
            </a:r>
            <a:endParaRPr lang="en-IN" sz="3200" dirty="0">
              <a:solidFill>
                <a:srgbClr val="FF0000"/>
              </a:solidFill>
            </a:endParaRPr>
          </a:p>
          <a:p>
            <a:r>
              <a:rPr lang="en-IN" sz="2400" dirty="0">
                <a:solidFill>
                  <a:srgbClr val="002060"/>
                </a:solidFill>
              </a:rPr>
              <a:t>   Lecture  : 4</a:t>
            </a:r>
          </a:p>
        </p:txBody>
      </p:sp>
    </p:spTree>
    <p:extLst>
      <p:ext uri="{BB962C8B-B14F-4D97-AF65-F5344CB8AC3E}">
        <p14:creationId xmlns:p14="http://schemas.microsoft.com/office/powerpoint/2010/main" val="3458744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0"/>
          <p:cNvSpPr>
            <a:spLocks noChangeArrowheads="1"/>
          </p:cNvSpPr>
          <p:nvPr/>
        </p:nvSpPr>
        <p:spPr bwMode="auto">
          <a:xfrm>
            <a:off x="2569485" y="789258"/>
            <a:ext cx="32872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286500"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Application of Fiber Optics: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 name="Group 2"/>
          <p:cNvGrpSpPr>
            <a:grpSpLocks/>
          </p:cNvGrpSpPr>
          <p:nvPr/>
        </p:nvGrpSpPr>
        <p:grpSpPr bwMode="auto">
          <a:xfrm>
            <a:off x="914400" y="2306472"/>
            <a:ext cx="7492621" cy="4004429"/>
            <a:chOff x="1395" y="7134"/>
            <a:chExt cx="9165" cy="4125"/>
          </a:xfrm>
        </p:grpSpPr>
        <p:sp>
          <p:nvSpPr>
            <p:cNvPr id="4" name="Rectangle 3"/>
            <p:cNvSpPr>
              <a:spLocks noChangeArrowheads="1"/>
            </p:cNvSpPr>
            <p:nvPr/>
          </p:nvSpPr>
          <p:spPr bwMode="auto">
            <a:xfrm>
              <a:off x="2520" y="7494"/>
              <a:ext cx="144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sp>
          <p:nvSpPr>
            <p:cNvPr id="5" name="Rectangle 4"/>
            <p:cNvSpPr>
              <a:spLocks noChangeArrowheads="1"/>
            </p:cNvSpPr>
            <p:nvPr/>
          </p:nvSpPr>
          <p:spPr bwMode="auto">
            <a:xfrm>
              <a:off x="5220" y="7494"/>
              <a:ext cx="144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cxnSp>
          <p:nvCxnSpPr>
            <p:cNvPr id="6" name="Line 395"/>
            <p:cNvCxnSpPr>
              <a:cxnSpLocks noChangeShapeType="1"/>
            </p:cNvCxnSpPr>
            <p:nvPr/>
          </p:nvCxnSpPr>
          <p:spPr bwMode="auto">
            <a:xfrm>
              <a:off x="3960" y="7854"/>
              <a:ext cx="72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 name="Line 396"/>
            <p:cNvCxnSpPr>
              <a:cxnSpLocks noChangeShapeType="1"/>
            </p:cNvCxnSpPr>
            <p:nvPr/>
          </p:nvCxnSpPr>
          <p:spPr bwMode="auto">
            <a:xfrm>
              <a:off x="4485" y="785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Line 397"/>
            <p:cNvCxnSpPr>
              <a:cxnSpLocks noChangeShapeType="1"/>
            </p:cNvCxnSpPr>
            <p:nvPr/>
          </p:nvCxnSpPr>
          <p:spPr bwMode="auto">
            <a:xfrm>
              <a:off x="6660" y="785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398"/>
            <p:cNvCxnSpPr>
              <a:cxnSpLocks noChangeShapeType="1"/>
            </p:cNvCxnSpPr>
            <p:nvPr/>
          </p:nvCxnSpPr>
          <p:spPr bwMode="auto">
            <a:xfrm>
              <a:off x="7560" y="7854"/>
              <a:ext cx="0" cy="7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10" name="Line 399"/>
            <p:cNvCxnSpPr>
              <a:cxnSpLocks noChangeShapeType="1"/>
            </p:cNvCxnSpPr>
            <p:nvPr/>
          </p:nvCxnSpPr>
          <p:spPr bwMode="auto">
            <a:xfrm>
              <a:off x="7560" y="8319"/>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Line 400"/>
            <p:cNvCxnSpPr>
              <a:cxnSpLocks noChangeShapeType="1"/>
            </p:cNvCxnSpPr>
            <p:nvPr/>
          </p:nvCxnSpPr>
          <p:spPr bwMode="auto">
            <a:xfrm>
              <a:off x="6660" y="905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5220" y="8679"/>
              <a:ext cx="144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cxnSp>
          <p:nvCxnSpPr>
            <p:cNvPr id="13" name="Line 402"/>
            <p:cNvCxnSpPr>
              <a:cxnSpLocks noChangeShapeType="1"/>
            </p:cNvCxnSpPr>
            <p:nvPr/>
          </p:nvCxnSpPr>
          <p:spPr bwMode="auto">
            <a:xfrm>
              <a:off x="2340" y="8919"/>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403"/>
            <p:cNvCxnSpPr>
              <a:cxnSpLocks noChangeShapeType="1"/>
            </p:cNvCxnSpPr>
            <p:nvPr/>
          </p:nvCxnSpPr>
          <p:spPr bwMode="auto">
            <a:xfrm>
              <a:off x="2520" y="911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404"/>
            <p:cNvCxnSpPr>
              <a:cxnSpLocks noChangeShapeType="1"/>
            </p:cNvCxnSpPr>
            <p:nvPr/>
          </p:nvCxnSpPr>
          <p:spPr bwMode="auto">
            <a:xfrm>
              <a:off x="2340" y="8934"/>
              <a:ext cx="0" cy="1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405"/>
            <p:cNvCxnSpPr>
              <a:cxnSpLocks noChangeShapeType="1"/>
            </p:cNvCxnSpPr>
            <p:nvPr/>
          </p:nvCxnSpPr>
          <p:spPr bwMode="auto">
            <a:xfrm>
              <a:off x="2520" y="9114"/>
              <a:ext cx="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406"/>
            <p:cNvCxnSpPr>
              <a:cxnSpLocks noChangeShapeType="1"/>
            </p:cNvCxnSpPr>
            <p:nvPr/>
          </p:nvCxnSpPr>
          <p:spPr bwMode="auto">
            <a:xfrm>
              <a:off x="2520" y="1001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407"/>
            <p:cNvCxnSpPr>
              <a:cxnSpLocks noChangeShapeType="1"/>
            </p:cNvCxnSpPr>
            <p:nvPr/>
          </p:nvCxnSpPr>
          <p:spPr bwMode="auto">
            <a:xfrm>
              <a:off x="2340" y="10194"/>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Oval 18"/>
            <p:cNvSpPr>
              <a:spLocks noChangeArrowheads="1"/>
            </p:cNvSpPr>
            <p:nvPr/>
          </p:nvSpPr>
          <p:spPr bwMode="auto">
            <a:xfrm>
              <a:off x="3720" y="8919"/>
              <a:ext cx="180" cy="1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2800"/>
            </a:p>
          </p:txBody>
        </p:sp>
        <p:sp>
          <p:nvSpPr>
            <p:cNvPr id="20" name="Oval 19"/>
            <p:cNvSpPr>
              <a:spLocks noChangeArrowheads="1"/>
            </p:cNvSpPr>
            <p:nvPr/>
          </p:nvSpPr>
          <p:spPr bwMode="auto">
            <a:xfrm>
              <a:off x="2790" y="10014"/>
              <a:ext cx="180" cy="1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sz="2800"/>
            </a:p>
          </p:txBody>
        </p:sp>
        <p:sp>
          <p:nvSpPr>
            <p:cNvPr id="21" name="Rectangle 20"/>
            <p:cNvSpPr>
              <a:spLocks noChangeArrowheads="1"/>
            </p:cNvSpPr>
            <p:nvPr/>
          </p:nvSpPr>
          <p:spPr bwMode="auto">
            <a:xfrm>
              <a:off x="5040" y="8934"/>
              <a:ext cx="180" cy="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sp>
          <p:nvSpPr>
            <p:cNvPr id="22" name="Rectangle 21"/>
            <p:cNvSpPr>
              <a:spLocks noChangeArrowheads="1"/>
            </p:cNvSpPr>
            <p:nvPr/>
          </p:nvSpPr>
          <p:spPr bwMode="auto">
            <a:xfrm>
              <a:off x="3780" y="9714"/>
              <a:ext cx="144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sp>
          <p:nvSpPr>
            <p:cNvPr id="23" name="Rectangle 22"/>
            <p:cNvSpPr>
              <a:spLocks noChangeArrowheads="1"/>
            </p:cNvSpPr>
            <p:nvPr/>
          </p:nvSpPr>
          <p:spPr bwMode="auto">
            <a:xfrm>
              <a:off x="6150" y="9729"/>
              <a:ext cx="144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sp>
          <p:nvSpPr>
            <p:cNvPr id="24" name="Rectangle 23"/>
            <p:cNvSpPr>
              <a:spLocks noChangeArrowheads="1"/>
            </p:cNvSpPr>
            <p:nvPr/>
          </p:nvSpPr>
          <p:spPr bwMode="auto">
            <a:xfrm>
              <a:off x="8175" y="9729"/>
              <a:ext cx="1440" cy="7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sz="2800"/>
            </a:p>
          </p:txBody>
        </p:sp>
        <p:cxnSp>
          <p:nvCxnSpPr>
            <p:cNvPr id="25" name="Line 414"/>
            <p:cNvCxnSpPr>
              <a:cxnSpLocks noChangeShapeType="1"/>
            </p:cNvCxnSpPr>
            <p:nvPr/>
          </p:nvCxnSpPr>
          <p:spPr bwMode="auto">
            <a:xfrm flipH="1" flipV="1">
              <a:off x="4860" y="8754"/>
              <a:ext cx="180" cy="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 name="Line 415"/>
            <p:cNvCxnSpPr>
              <a:cxnSpLocks noChangeShapeType="1"/>
            </p:cNvCxnSpPr>
            <p:nvPr/>
          </p:nvCxnSpPr>
          <p:spPr bwMode="auto">
            <a:xfrm flipH="1">
              <a:off x="4680" y="9009"/>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7" name="Line 416"/>
            <p:cNvCxnSpPr>
              <a:cxnSpLocks noChangeShapeType="1"/>
            </p:cNvCxnSpPr>
            <p:nvPr/>
          </p:nvCxnSpPr>
          <p:spPr bwMode="auto">
            <a:xfrm flipH="1">
              <a:off x="4680" y="9114"/>
              <a:ext cx="360" cy="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8" name="Line 417"/>
            <p:cNvCxnSpPr>
              <a:cxnSpLocks noChangeShapeType="1"/>
            </p:cNvCxnSpPr>
            <p:nvPr/>
          </p:nvCxnSpPr>
          <p:spPr bwMode="auto">
            <a:xfrm flipV="1">
              <a:off x="2880" y="9834"/>
              <a:ext cx="360" cy="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9" name="Line 418"/>
            <p:cNvCxnSpPr>
              <a:cxnSpLocks noChangeShapeType="1"/>
            </p:cNvCxnSpPr>
            <p:nvPr/>
          </p:nvCxnSpPr>
          <p:spPr bwMode="auto">
            <a:xfrm>
              <a:off x="2880" y="10089"/>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 name="Line 419"/>
            <p:cNvCxnSpPr>
              <a:cxnSpLocks noChangeShapeType="1"/>
            </p:cNvCxnSpPr>
            <p:nvPr/>
          </p:nvCxnSpPr>
          <p:spPr bwMode="auto">
            <a:xfrm>
              <a:off x="2880" y="10194"/>
              <a:ext cx="36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1" name="Text Box 420"/>
            <p:cNvSpPr txBox="1">
              <a:spLocks noChangeArrowheads="1"/>
            </p:cNvSpPr>
            <p:nvPr/>
          </p:nvSpPr>
          <p:spPr bwMode="auto">
            <a:xfrm>
              <a:off x="1395" y="7419"/>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3600">
                  <a:effectLst/>
                  <a:latin typeface="Verdana" panose="020B0604030504040204" pitchFamily="34" charset="0"/>
                  <a:ea typeface="Times New Roman" panose="02020603050405020304" pitchFamily="18" charset="0"/>
                  <a:cs typeface="Times New Roman" panose="02020603050405020304" pitchFamily="18" charset="0"/>
                  <a:sym typeface="Wingdings" panose="05000000000000000000" pitchFamily="2" charset="2"/>
                </a:rPr>
                <a:t></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32" name="Line 421"/>
            <p:cNvCxnSpPr>
              <a:cxnSpLocks noChangeShapeType="1"/>
            </p:cNvCxnSpPr>
            <p:nvPr/>
          </p:nvCxnSpPr>
          <p:spPr bwMode="auto">
            <a:xfrm>
              <a:off x="1800" y="785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3" name="Text Box 422"/>
            <p:cNvSpPr txBox="1">
              <a:spLocks noChangeArrowheads="1"/>
            </p:cNvSpPr>
            <p:nvPr/>
          </p:nvSpPr>
          <p:spPr bwMode="auto">
            <a:xfrm>
              <a:off x="9840" y="9744"/>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3600">
                  <a:effectLst/>
                  <a:latin typeface="Verdana" panose="020B0604030504040204" pitchFamily="34" charset="0"/>
                  <a:ea typeface="Times New Roman" panose="02020603050405020304" pitchFamily="18" charset="0"/>
                  <a:cs typeface="Times New Roman" panose="02020603050405020304" pitchFamily="18" charset="0"/>
                  <a:sym typeface="Wingdings" panose="05000000000000000000" pitchFamily="2" charset="2"/>
                </a:rPr>
                <a:t></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4" name="Text Box 423"/>
            <p:cNvSpPr txBox="1">
              <a:spLocks noChangeArrowheads="1"/>
            </p:cNvSpPr>
            <p:nvPr/>
          </p:nvSpPr>
          <p:spPr bwMode="auto">
            <a:xfrm>
              <a:off x="2415" y="7419"/>
              <a:ext cx="1920" cy="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Information such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as voice – analog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   (Electrical)</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5" name="Text Box 424"/>
            <p:cNvSpPr txBox="1">
              <a:spLocks noChangeArrowheads="1"/>
            </p:cNvSpPr>
            <p:nvPr/>
          </p:nvSpPr>
          <p:spPr bwMode="auto">
            <a:xfrm>
              <a:off x="5595" y="7674"/>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Coder</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6" name="Text Box 425"/>
            <p:cNvSpPr txBox="1">
              <a:spLocks noChangeArrowheads="1"/>
            </p:cNvSpPr>
            <p:nvPr/>
          </p:nvSpPr>
          <p:spPr bwMode="auto">
            <a:xfrm>
              <a:off x="6660" y="7134"/>
              <a:ext cx="14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Binary electrical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signals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7" name="Text Box 426"/>
            <p:cNvSpPr txBox="1">
              <a:spLocks noChangeArrowheads="1"/>
            </p:cNvSpPr>
            <p:nvPr/>
          </p:nvSpPr>
          <p:spPr bwMode="auto">
            <a:xfrm>
              <a:off x="5370" y="8724"/>
              <a:ext cx="14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Optical Transmitter</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38" name="Line 427"/>
            <p:cNvCxnSpPr>
              <a:cxnSpLocks noChangeShapeType="1"/>
            </p:cNvCxnSpPr>
            <p:nvPr/>
          </p:nvCxnSpPr>
          <p:spPr bwMode="auto">
            <a:xfrm>
              <a:off x="5040" y="9114"/>
              <a:ext cx="180" cy="36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39" name="Text Box 428"/>
            <p:cNvSpPr txBox="1">
              <a:spLocks noChangeArrowheads="1"/>
            </p:cNvSpPr>
            <p:nvPr/>
          </p:nvSpPr>
          <p:spPr bwMode="auto">
            <a:xfrm>
              <a:off x="4267" y="9309"/>
              <a:ext cx="13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 Light Source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0" name="Text Box 429"/>
            <p:cNvSpPr txBox="1">
              <a:spLocks noChangeArrowheads="1"/>
            </p:cNvSpPr>
            <p:nvPr/>
          </p:nvSpPr>
          <p:spPr bwMode="auto">
            <a:xfrm>
              <a:off x="2415" y="8604"/>
              <a:ext cx="1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Optical Fiber</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1" name="Text Box 430"/>
            <p:cNvSpPr txBox="1">
              <a:spLocks noChangeArrowheads="1"/>
            </p:cNvSpPr>
            <p:nvPr/>
          </p:nvSpPr>
          <p:spPr bwMode="auto">
            <a:xfrm>
              <a:off x="4155" y="9759"/>
              <a:ext cx="111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Photo detector</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42" name="Line 431"/>
            <p:cNvCxnSpPr>
              <a:cxnSpLocks noChangeShapeType="1"/>
            </p:cNvCxnSpPr>
            <p:nvPr/>
          </p:nvCxnSpPr>
          <p:spPr bwMode="auto">
            <a:xfrm>
              <a:off x="5430" y="10074"/>
              <a:ext cx="36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3" name="Line 432"/>
            <p:cNvCxnSpPr>
              <a:cxnSpLocks noChangeShapeType="1"/>
            </p:cNvCxnSpPr>
            <p:nvPr/>
          </p:nvCxnSpPr>
          <p:spPr bwMode="auto">
            <a:xfrm>
              <a:off x="5790" y="1007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4" name="Line 433"/>
            <p:cNvCxnSpPr>
              <a:cxnSpLocks noChangeShapeType="1"/>
            </p:cNvCxnSpPr>
            <p:nvPr/>
          </p:nvCxnSpPr>
          <p:spPr bwMode="auto">
            <a:xfrm>
              <a:off x="7605" y="10104"/>
              <a:ext cx="36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45" name="Line 434"/>
            <p:cNvCxnSpPr>
              <a:cxnSpLocks noChangeShapeType="1"/>
            </p:cNvCxnSpPr>
            <p:nvPr/>
          </p:nvCxnSpPr>
          <p:spPr bwMode="auto">
            <a:xfrm>
              <a:off x="7830" y="1010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6" name="Text Box 435"/>
            <p:cNvSpPr txBox="1">
              <a:spLocks noChangeArrowheads="1"/>
            </p:cNvSpPr>
            <p:nvPr/>
          </p:nvSpPr>
          <p:spPr bwMode="auto">
            <a:xfrm>
              <a:off x="4837" y="10490"/>
              <a:ext cx="1973"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Binary electrical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a:p>
              <a:pPr>
                <a:spcAft>
                  <a:spcPts val="0"/>
                </a:spcAft>
              </a:pPr>
              <a:r>
                <a:rPr lang="en-US" sz="1050" dirty="0">
                  <a:effectLst/>
                  <a:latin typeface="Verdana" panose="020B0604030504040204" pitchFamily="34" charset="0"/>
                  <a:ea typeface="Times New Roman" panose="02020603050405020304" pitchFamily="18" charset="0"/>
                  <a:cs typeface="Times New Roman" panose="02020603050405020304" pitchFamily="18" charset="0"/>
                </a:rPr>
                <a:t>Signals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47" name="Line 436"/>
            <p:cNvCxnSpPr>
              <a:cxnSpLocks noChangeShapeType="1"/>
            </p:cNvCxnSpPr>
            <p:nvPr/>
          </p:nvCxnSpPr>
          <p:spPr bwMode="auto">
            <a:xfrm>
              <a:off x="5220" y="1007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8" name="Text Box 437"/>
            <p:cNvSpPr txBox="1">
              <a:spLocks noChangeArrowheads="1"/>
            </p:cNvSpPr>
            <p:nvPr/>
          </p:nvSpPr>
          <p:spPr bwMode="auto">
            <a:xfrm>
              <a:off x="6300" y="9849"/>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Decoder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49" name="Text Box 438"/>
            <p:cNvSpPr txBox="1">
              <a:spLocks noChangeArrowheads="1"/>
            </p:cNvSpPr>
            <p:nvPr/>
          </p:nvSpPr>
          <p:spPr bwMode="auto">
            <a:xfrm>
              <a:off x="8220" y="9654"/>
              <a:ext cx="14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050">
                  <a:effectLst/>
                  <a:latin typeface="Verdana" panose="020B0604030504040204" pitchFamily="34" charset="0"/>
                  <a:ea typeface="Times New Roman" panose="02020603050405020304" pitchFamily="18" charset="0"/>
                  <a:cs typeface="Times New Roman" panose="02020603050405020304" pitchFamily="18" charset="0"/>
                </a:rPr>
                <a:t>Information again in analog form </a:t>
              </a:r>
              <a:endParaRPr lang="en-IN" sz="1200">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50" name="Line 439"/>
            <p:cNvCxnSpPr>
              <a:cxnSpLocks noChangeShapeType="1"/>
            </p:cNvCxnSpPr>
            <p:nvPr/>
          </p:nvCxnSpPr>
          <p:spPr bwMode="auto">
            <a:xfrm>
              <a:off x="9615" y="10149"/>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440"/>
            <p:cNvCxnSpPr>
              <a:cxnSpLocks noChangeShapeType="1"/>
            </p:cNvCxnSpPr>
            <p:nvPr/>
          </p:nvCxnSpPr>
          <p:spPr bwMode="auto">
            <a:xfrm flipV="1">
              <a:off x="9975" y="9984"/>
              <a:ext cx="180" cy="18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52" name="Rectangle 63"/>
          <p:cNvSpPr>
            <a:spLocks noChangeArrowheads="1"/>
          </p:cNvSpPr>
          <p:nvPr/>
        </p:nvSpPr>
        <p:spPr bwMode="auto">
          <a:xfrm>
            <a:off x="647700" y="1557469"/>
            <a:ext cx="3057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286500" algn="l"/>
              </a:tabLst>
              <a:defRPr>
                <a:solidFill>
                  <a:schemeClr val="tx1"/>
                </a:solidFill>
                <a:latin typeface="Arial" panose="020B0604020202020204" pitchFamily="34" charset="0"/>
              </a:defRPr>
            </a:lvl1pPr>
            <a:lvl2pPr eaLnBrk="0" fontAlgn="base" hangingPunct="0">
              <a:spcBef>
                <a:spcPct val="0"/>
              </a:spcBef>
              <a:spcAft>
                <a:spcPct val="0"/>
              </a:spcAft>
              <a:tabLst>
                <a:tab pos="6286500" algn="l"/>
              </a:tabLst>
              <a:defRPr>
                <a:solidFill>
                  <a:schemeClr val="tx1"/>
                </a:solidFill>
                <a:latin typeface="Arial" panose="020B0604020202020204" pitchFamily="34" charset="0"/>
              </a:defRPr>
            </a:lvl2pPr>
            <a:lvl3pPr eaLnBrk="0" fontAlgn="base" hangingPunct="0">
              <a:spcBef>
                <a:spcPct val="0"/>
              </a:spcBef>
              <a:spcAft>
                <a:spcPct val="0"/>
              </a:spcAft>
              <a:tabLst>
                <a:tab pos="6286500" algn="l"/>
              </a:tabLst>
              <a:defRPr>
                <a:solidFill>
                  <a:schemeClr val="tx1"/>
                </a:solidFill>
                <a:latin typeface="Arial" panose="020B0604020202020204" pitchFamily="34" charset="0"/>
              </a:defRPr>
            </a:lvl3pPr>
            <a:lvl4pPr eaLnBrk="0" fontAlgn="base" hangingPunct="0">
              <a:spcBef>
                <a:spcPct val="0"/>
              </a:spcBef>
              <a:spcAft>
                <a:spcPct val="0"/>
              </a:spcAft>
              <a:tabLst>
                <a:tab pos="6286500" algn="l"/>
              </a:tabLst>
              <a:defRPr>
                <a:solidFill>
                  <a:schemeClr val="tx1"/>
                </a:solidFill>
                <a:latin typeface="Arial" panose="020B0604020202020204" pitchFamily="34" charset="0"/>
              </a:defRPr>
            </a:lvl4pPr>
            <a:lvl5pPr eaLnBrk="0" fontAlgn="base" hangingPunct="0">
              <a:spcBef>
                <a:spcPct val="0"/>
              </a:spcBef>
              <a:spcAft>
                <a:spcPct val="0"/>
              </a:spcAft>
              <a:tabLst>
                <a:tab pos="6286500" algn="l"/>
              </a:tabLst>
              <a:defRPr>
                <a:solidFill>
                  <a:schemeClr val="tx1"/>
                </a:solidFill>
                <a:latin typeface="Arial" panose="020B0604020202020204" pitchFamily="34" charset="0"/>
              </a:defRPr>
            </a:lvl5pPr>
            <a:lvl6pPr eaLnBrk="0" fontAlgn="base" hangingPunct="0">
              <a:spcBef>
                <a:spcPct val="0"/>
              </a:spcBef>
              <a:spcAft>
                <a:spcPct val="0"/>
              </a:spcAft>
              <a:tabLst>
                <a:tab pos="6286500" algn="l"/>
              </a:tabLst>
              <a:defRPr>
                <a:solidFill>
                  <a:schemeClr val="tx1"/>
                </a:solidFill>
                <a:latin typeface="Arial" panose="020B0604020202020204" pitchFamily="34" charset="0"/>
              </a:defRPr>
            </a:lvl6pPr>
            <a:lvl7pPr eaLnBrk="0" fontAlgn="base" hangingPunct="0">
              <a:spcBef>
                <a:spcPct val="0"/>
              </a:spcBef>
              <a:spcAft>
                <a:spcPct val="0"/>
              </a:spcAft>
              <a:tabLst>
                <a:tab pos="6286500" algn="l"/>
              </a:tabLst>
              <a:defRPr>
                <a:solidFill>
                  <a:schemeClr val="tx1"/>
                </a:solidFill>
                <a:latin typeface="Arial" panose="020B0604020202020204" pitchFamily="34" charset="0"/>
              </a:defRPr>
            </a:lvl7pPr>
            <a:lvl8pPr eaLnBrk="0" fontAlgn="base" hangingPunct="0">
              <a:spcBef>
                <a:spcPct val="0"/>
              </a:spcBef>
              <a:spcAft>
                <a:spcPct val="0"/>
              </a:spcAft>
              <a:tabLst>
                <a:tab pos="6286500" algn="l"/>
              </a:tabLst>
              <a:defRPr>
                <a:solidFill>
                  <a:schemeClr val="tx1"/>
                </a:solidFill>
                <a:latin typeface="Arial" panose="020B0604020202020204" pitchFamily="34" charset="0"/>
              </a:defRPr>
            </a:lvl8pPr>
            <a:lvl9pPr eaLnBrk="0" fontAlgn="base" hangingPunct="0">
              <a:spcBef>
                <a:spcPct val="0"/>
              </a:spcBef>
              <a:spcAft>
                <a:spcPct val="0"/>
              </a:spcAft>
              <a:tabLst>
                <a:tab pos="6286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286500" algn="l"/>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286500" algn="l"/>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 to Point communication: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42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ultinet IT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918" y="2089766"/>
            <a:ext cx="72104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056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1287813"/>
            <a:ext cx="8052179" cy="5229637"/>
          </a:xfrm>
          <a:prstGeom prst="rect">
            <a:avLst/>
          </a:prstGeom>
        </p:spPr>
        <p:txBody>
          <a:bodyPr wrap="square">
            <a:spAutoFit/>
          </a:bodyPr>
          <a:lstStyle/>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Analog information such as voice of a telephone user gives rise to electrical signal in analog form. </a:t>
            </a: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This analog signal is converted into binary data using coder. </a:t>
            </a: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 binary data comes out as a stream of electrical pulses from the coder. </a:t>
            </a: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These electrical pulses are transformed into optical power with the help of an optical source such as LED or lasers. </a:t>
            </a: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This unit is called as optical transmitter from which the optical power is fed into the fiber. </a:t>
            </a: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Only certain modes of the incident light, which enters into the core within the acceptance cone will be sustained for propagation within the fiber by means of total internal reflection. </a:t>
            </a:r>
            <a:endParaRPr lang="en-IN" sz="1200" dirty="0">
              <a:latin typeface="Verdana" panose="020B0604030504040204" pitchFamily="34" charset="0"/>
              <a:ea typeface="Times New Roman" panose="02020603050405020304" pitchFamily="18" charset="0"/>
              <a:cs typeface="Times New Roman" panose="02020603050405020304" pitchFamily="18" charset="0"/>
            </a:endParaRP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Finally at the receiving end, the optical signal from the fiber is fed into a photo detector, where the signal is converted into pulses of electric current </a:t>
            </a:r>
          </a:p>
          <a:p>
            <a:pPr marL="228600" marR="17145" indent="-285750" algn="just">
              <a:lnSpc>
                <a:spcPct val="115000"/>
              </a:lnSpc>
              <a:spcBef>
                <a:spcPts val="240"/>
              </a:spcBef>
              <a:spcAft>
                <a:spcPts val="240"/>
              </a:spcAft>
              <a:buFont typeface="Arial" panose="020B0604020202020204" pitchFamily="34" charset="0"/>
              <a:buChar char="•"/>
              <a:tabLst>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which is then fed to decoder which converts the binary data into analog signal which will be the same information as voice. </a:t>
            </a:r>
            <a:endParaRPr lang="en-IN" sz="12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849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isplacement Fiber Optic Sensor (Extrinsic Sensor): Principle, Description  and Working">
            <a:extLst>
              <a:ext uri="{FF2B5EF4-FFF2-40B4-BE49-F238E27FC236}">
                <a16:creationId xmlns:a16="http://schemas.microsoft.com/office/drawing/2014/main" id="{38AE677D-4880-4231-BDD0-5A33DDC95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71" y="2882229"/>
            <a:ext cx="7077075" cy="36720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01B13-F17C-4734-82EA-19755C98FFBA}"/>
              </a:ext>
            </a:extLst>
          </p:cNvPr>
          <p:cNvSpPr/>
          <p:nvPr/>
        </p:nvSpPr>
        <p:spPr>
          <a:xfrm>
            <a:off x="1758463" y="608501"/>
            <a:ext cx="7680960" cy="830997"/>
          </a:xfrm>
          <a:prstGeom prst="rect">
            <a:avLst/>
          </a:prstGeom>
        </p:spPr>
        <p:txBody>
          <a:bodyPr wrap="square">
            <a:spAutoFit/>
          </a:bodyPr>
          <a:lstStyle/>
          <a:p>
            <a:r>
              <a:rPr lang="en-US" sz="2400" b="1" dirty="0">
                <a:solidFill>
                  <a:srgbClr val="FF0000"/>
                </a:solidFill>
                <a:latin typeface="Times New Roman" panose="02020603050405020304" pitchFamily="18" charset="0"/>
              </a:rPr>
              <a:t>Intensity based displacement optical fiber sensor (Extrinsic Sensor)</a:t>
            </a:r>
            <a:endParaRPr lang="en-US" sz="2400" dirty="0">
              <a:solidFill>
                <a:srgbClr val="FF0000"/>
              </a:solidFill>
            </a:endParaRPr>
          </a:p>
        </p:txBody>
      </p:sp>
      <p:sp>
        <p:nvSpPr>
          <p:cNvPr id="4" name="Rectangle 3">
            <a:extLst>
              <a:ext uri="{FF2B5EF4-FFF2-40B4-BE49-F238E27FC236}">
                <a16:creationId xmlns:a16="http://schemas.microsoft.com/office/drawing/2014/main" id="{D1C61422-E673-451D-BF91-74DCEDE9AC01}"/>
              </a:ext>
            </a:extLst>
          </p:cNvPr>
          <p:cNvSpPr/>
          <p:nvPr/>
        </p:nvSpPr>
        <p:spPr>
          <a:xfrm>
            <a:off x="478303" y="1558790"/>
            <a:ext cx="8356208" cy="1323439"/>
          </a:xfrm>
          <a:prstGeom prst="rect">
            <a:avLst/>
          </a:prstGeom>
        </p:spPr>
        <p:txBody>
          <a:bodyPr wrap="square">
            <a:spAutoFit/>
          </a:bodyPr>
          <a:lstStyle/>
          <a:p>
            <a:r>
              <a:rPr lang="en-US" sz="2000" b="1" i="1" dirty="0">
                <a:solidFill>
                  <a:srgbClr val="0070C0"/>
                </a:solidFill>
                <a:latin typeface="Times New Roman" panose="02020603050405020304" pitchFamily="18" charset="0"/>
              </a:rPr>
              <a:t>Principle: </a:t>
            </a:r>
            <a:r>
              <a:rPr lang="en-US" sz="2000" dirty="0">
                <a:solidFill>
                  <a:srgbClr val="0070C0"/>
                </a:solidFill>
                <a:latin typeface="Times New Roman" panose="02020603050405020304" pitchFamily="18" charset="0"/>
              </a:rPr>
              <a:t>Light sent through a transmitting fiber and is made to fall on the moving target. The reflected light from the target is sensed by a detector. With respect to intensity of light reflected from it the displacement of the target is measured.</a:t>
            </a:r>
            <a:endParaRPr lang="en-US" sz="2000" dirty="0">
              <a:solidFill>
                <a:srgbClr val="0070C0"/>
              </a:solidFill>
            </a:endParaRPr>
          </a:p>
        </p:txBody>
      </p:sp>
    </p:spTree>
    <p:extLst>
      <p:ext uri="{BB962C8B-B14F-4D97-AF65-F5344CB8AC3E}">
        <p14:creationId xmlns:p14="http://schemas.microsoft.com/office/powerpoint/2010/main" val="1835775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isplacement Fiber Optic Sensor (Extrinsic Sensor): Principle, Description  and Working">
            <a:extLst>
              <a:ext uri="{FF2B5EF4-FFF2-40B4-BE49-F238E27FC236}">
                <a16:creationId xmlns:a16="http://schemas.microsoft.com/office/drawing/2014/main" id="{8F42F2C7-9DC7-44A0-8541-5B83EF81F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78" y="614912"/>
            <a:ext cx="5112811" cy="28557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F73F50E-9294-4E21-AE16-6C0923077A6E}"/>
              </a:ext>
            </a:extLst>
          </p:cNvPr>
          <p:cNvSpPr/>
          <p:nvPr/>
        </p:nvSpPr>
        <p:spPr>
          <a:xfrm>
            <a:off x="309489" y="3249087"/>
            <a:ext cx="8440615" cy="3349956"/>
          </a:xfrm>
          <a:prstGeom prst="rect">
            <a:avLst/>
          </a:prstGeom>
        </p:spPr>
        <p:txBody>
          <a:bodyPr wrap="square">
            <a:spAutoFit/>
          </a:bodyPr>
          <a:lstStyle/>
          <a:p>
            <a:pPr algn="just">
              <a:lnSpc>
                <a:spcPct val="150000"/>
              </a:lnSpc>
            </a:pPr>
            <a:r>
              <a:rPr lang="en-US" sz="2400" b="1" i="1" dirty="0">
                <a:solidFill>
                  <a:srgbClr val="0070C0"/>
                </a:solidFill>
                <a:latin typeface="Times New Roman" panose="02020603050405020304" pitchFamily="18" charset="0"/>
              </a:rPr>
              <a:t>Construction</a:t>
            </a:r>
          </a:p>
          <a:p>
            <a:pPr algn="just">
              <a:lnSpc>
                <a:spcPct val="150000"/>
              </a:lnSpc>
            </a:pPr>
            <a:r>
              <a:rPr lang="en-US" sz="2400" dirty="0">
                <a:solidFill>
                  <a:srgbClr val="0070C0"/>
                </a:solidFill>
                <a:latin typeface="Times New Roman" panose="02020603050405020304" pitchFamily="18" charset="0"/>
              </a:rPr>
              <a:t>It consists of a bundle of transmitting fibers coupled to the laser source and a bundle of receiving fibers coupled to the detector as shown in figure. The axis of transmitting fiber and the receiving fiber with respect to the moving target can be adjusted to increase the sensitivity of the sensor.</a:t>
            </a:r>
          </a:p>
        </p:txBody>
      </p:sp>
    </p:spTree>
    <p:extLst>
      <p:ext uri="{BB962C8B-B14F-4D97-AF65-F5344CB8AC3E}">
        <p14:creationId xmlns:p14="http://schemas.microsoft.com/office/powerpoint/2010/main" val="13809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17D879-DCCB-46A8-B532-45E309ABB4EF}"/>
              </a:ext>
            </a:extLst>
          </p:cNvPr>
          <p:cNvSpPr/>
          <p:nvPr/>
        </p:nvSpPr>
        <p:spPr>
          <a:xfrm>
            <a:off x="506437" y="984409"/>
            <a:ext cx="8215532" cy="5565947"/>
          </a:xfrm>
          <a:prstGeom prst="rect">
            <a:avLst/>
          </a:prstGeom>
        </p:spPr>
        <p:txBody>
          <a:bodyPr wrap="square">
            <a:spAutoFit/>
          </a:bodyPr>
          <a:lstStyle/>
          <a:p>
            <a:pPr>
              <a:lnSpc>
                <a:spcPct val="150000"/>
              </a:lnSpc>
            </a:pPr>
            <a:r>
              <a:rPr lang="en-US" sz="2400" b="1" i="1" dirty="0">
                <a:solidFill>
                  <a:srgbClr val="0070C0"/>
                </a:solidFill>
                <a:latin typeface="Times New Roman" panose="02020603050405020304" pitchFamily="18" charset="0"/>
              </a:rPr>
              <a:t>           Working</a:t>
            </a:r>
          </a:p>
          <a:p>
            <a:pPr algn="just">
              <a:lnSpc>
                <a:spcPct val="150000"/>
              </a:lnSpc>
            </a:pPr>
            <a:r>
              <a:rPr lang="en-US" sz="2400" dirty="0">
                <a:solidFill>
                  <a:srgbClr val="0070C0"/>
                </a:solidFill>
                <a:latin typeface="Times New Roman" panose="02020603050405020304" pitchFamily="18" charset="0"/>
              </a:rPr>
              <a:t>Light from the source is transmitted through transmitting fiber and is made to fall on the moving target. The light reflected from the target is made to pass through the receiving fiber and the same is detected by the detector. </a:t>
            </a:r>
          </a:p>
          <a:p>
            <a:pPr algn="just">
              <a:lnSpc>
                <a:spcPct val="150000"/>
              </a:lnSpc>
            </a:pPr>
            <a:r>
              <a:rPr lang="en-US" sz="2400" dirty="0">
                <a:solidFill>
                  <a:srgbClr val="0070C0"/>
                </a:solidFill>
                <a:latin typeface="Times New Roman" panose="02020603050405020304" pitchFamily="18" charset="0"/>
              </a:rPr>
              <a:t>Based on the intensity of light received, the displacement of the target can be measured, i.e. if the received intensity is more then we can say that the target is moving towards the sensor and if the intensity is less, we can say that the target is moving away from the sensor.</a:t>
            </a:r>
          </a:p>
        </p:txBody>
      </p:sp>
    </p:spTree>
    <p:extLst>
      <p:ext uri="{BB962C8B-B14F-4D97-AF65-F5344CB8AC3E}">
        <p14:creationId xmlns:p14="http://schemas.microsoft.com/office/powerpoint/2010/main" val="195796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946" y="756665"/>
            <a:ext cx="7688362" cy="2204899"/>
          </a:xfrm>
          <a:prstGeom prst="rect">
            <a:avLst/>
          </a:prstGeom>
        </p:spPr>
        <p:txBody>
          <a:bodyPr wrap="square">
            <a:spAutoFit/>
          </a:bodyPr>
          <a:lstStyle/>
          <a:p>
            <a:pPr marL="285750" indent="-285750">
              <a:lnSpc>
                <a:spcPct val="200000"/>
              </a:lnSpc>
              <a:buFont typeface="Wingdings" panose="05000000000000000000" pitchFamily="2" charset="2"/>
              <a:buChar char="§"/>
            </a:pPr>
            <a:r>
              <a:rPr lang="en-IN" sz="2400" dirty="0">
                <a:solidFill>
                  <a:srgbClr val="0070C0"/>
                </a:solidFill>
                <a:latin typeface="Nunito"/>
              </a:rPr>
              <a:t>Specially designed </a:t>
            </a:r>
            <a:r>
              <a:rPr lang="en-IN" sz="2400" dirty="0" err="1">
                <a:solidFill>
                  <a:srgbClr val="0070C0"/>
                </a:solidFill>
                <a:latin typeface="Nunito"/>
              </a:rPr>
              <a:t>fibers</a:t>
            </a:r>
            <a:r>
              <a:rPr lang="en-IN" sz="2400" dirty="0">
                <a:solidFill>
                  <a:srgbClr val="0070C0"/>
                </a:solidFill>
                <a:latin typeface="Nunito"/>
              </a:rPr>
              <a:t> are also used for a variety of other applications, </a:t>
            </a:r>
          </a:p>
          <a:p>
            <a:pPr>
              <a:lnSpc>
                <a:spcPct val="200000"/>
              </a:lnSpc>
            </a:pPr>
            <a:r>
              <a:rPr lang="en-IN" sz="2400" dirty="0">
                <a:solidFill>
                  <a:srgbClr val="0070C0"/>
                </a:solidFill>
                <a:latin typeface="Nunito"/>
              </a:rPr>
              <a:t>In medical field  --- Endoscope</a:t>
            </a:r>
            <a:endParaRPr lang="en-IN" sz="2400" dirty="0">
              <a:solidFill>
                <a:srgbClr val="0070C0"/>
              </a:solidFill>
            </a:endParaRPr>
          </a:p>
        </p:txBody>
      </p:sp>
      <p:pic>
        <p:nvPicPr>
          <p:cNvPr id="12292" name="Picture 4" descr="▷ 5 Best USB Endoscope Cameras (Must Read Reviews) for Apr 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23" y="2696440"/>
            <a:ext cx="3111902" cy="311190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Scanning Fiber Endoscope | Custom Lens Design | Universe Optics"/>
          <p:cNvSpPr>
            <a:spLocks noChangeAspect="1" noChangeArrowheads="1"/>
          </p:cNvSpPr>
          <p:nvPr/>
        </p:nvSpPr>
        <p:spPr bwMode="auto">
          <a:xfrm>
            <a:off x="2011671" y="40999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10" descr="Fiber Endoscop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300" name="Picture 12" descr="Scanning Fiber Endoscope | Custom Lens Design | Universe Op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25" y="3749355"/>
            <a:ext cx="3831075" cy="255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926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77E8E-D51E-4B5F-A012-BFAC9AAC4BF5}"/>
              </a:ext>
            </a:extLst>
          </p:cNvPr>
          <p:cNvSpPr/>
          <p:nvPr/>
        </p:nvSpPr>
        <p:spPr>
          <a:xfrm>
            <a:off x="1665262" y="983681"/>
            <a:ext cx="6098346" cy="830997"/>
          </a:xfrm>
          <a:prstGeom prst="rect">
            <a:avLst/>
          </a:prstGeom>
        </p:spPr>
        <p:txBody>
          <a:bodyPr wrap="square">
            <a:spAutoFit/>
          </a:bodyPr>
          <a:lstStyle/>
          <a:p>
            <a:pPr algn="just"/>
            <a:r>
              <a:rPr lang="en-US" sz="2400" b="1" dirty="0">
                <a:solidFill>
                  <a:srgbClr val="FF0000"/>
                </a:solidFill>
                <a:latin typeface="Times New Roman" panose="02020603050405020304" pitchFamily="18" charset="0"/>
              </a:rPr>
              <a:t>Temperature / Pressure optical fiber sensor based on phase modulation (Intrinsic Sensor)</a:t>
            </a:r>
            <a:endParaRPr lang="en-US" sz="2400" dirty="0">
              <a:solidFill>
                <a:srgbClr val="FF0000"/>
              </a:solidFill>
            </a:endParaRPr>
          </a:p>
        </p:txBody>
      </p:sp>
      <p:sp>
        <p:nvSpPr>
          <p:cNvPr id="5" name="Rectangle 4">
            <a:extLst>
              <a:ext uri="{FF2B5EF4-FFF2-40B4-BE49-F238E27FC236}">
                <a16:creationId xmlns:a16="http://schemas.microsoft.com/office/drawing/2014/main" id="{404F9E3E-B5DC-4D86-B500-68F3763F2CCA}"/>
              </a:ext>
            </a:extLst>
          </p:cNvPr>
          <p:cNvSpPr/>
          <p:nvPr/>
        </p:nvSpPr>
        <p:spPr>
          <a:xfrm>
            <a:off x="510266" y="2406132"/>
            <a:ext cx="8253906" cy="1938992"/>
          </a:xfrm>
          <a:prstGeom prst="rect">
            <a:avLst/>
          </a:prstGeom>
        </p:spPr>
        <p:txBody>
          <a:bodyPr wrap="square">
            <a:spAutoFit/>
          </a:bodyPr>
          <a:lstStyle/>
          <a:p>
            <a:pPr lvl="0" algn="just" defTabSz="914400" eaLnBrk="0" fontAlgn="base" hangingPunct="0">
              <a:spcBef>
                <a:spcPct val="0"/>
              </a:spcBef>
              <a:spcAft>
                <a:spcPct val="0"/>
              </a:spcAft>
            </a:pPr>
            <a:r>
              <a:rPr lang="en-US" altLang="en-US" sz="2400" b="1" dirty="0">
                <a:solidFill>
                  <a:srgbClr val="0070C0"/>
                </a:solidFill>
                <a:latin typeface="Times New Roman" panose="02020603050405020304" pitchFamily="18" charset="0"/>
                <a:cs typeface="Times New Roman" panose="02020603050405020304" pitchFamily="18" charset="0"/>
              </a:rPr>
              <a:t>Principle:</a:t>
            </a:r>
            <a:endParaRPr lang="en-US" altLang="en-US" sz="1100" dirty="0">
              <a:solidFill>
                <a:srgbClr val="0070C0"/>
              </a:solidFill>
            </a:endParaRPr>
          </a:p>
          <a:p>
            <a:pPr lvl="0" algn="just" defTabSz="914400" eaLnBrk="0" fontAlgn="base" hangingPunct="0">
              <a:spcBef>
                <a:spcPct val="0"/>
              </a:spcBef>
              <a:spcAft>
                <a:spcPct val="0"/>
              </a:spcAft>
            </a:pPr>
            <a:r>
              <a:rPr lang="en-US" altLang="en-US" sz="2400" dirty="0">
                <a:solidFill>
                  <a:srgbClr val="0070C0"/>
                </a:solidFill>
                <a:latin typeface="Times New Roman" panose="02020603050405020304" pitchFamily="18" charset="0"/>
                <a:cs typeface="Times New Roman" panose="02020603050405020304" pitchFamily="18" charset="0"/>
              </a:rPr>
              <a:t> It is based on the principle of interference between the beams emerging out from the reference fiber and the fiber kept in the measuring environment.</a:t>
            </a:r>
            <a:endParaRPr lang="en-US" altLang="en-US" sz="1100" dirty="0">
              <a:solidFill>
                <a:srgbClr val="0070C0"/>
              </a:solidFill>
            </a:endParaRPr>
          </a:p>
          <a:p>
            <a:pPr lvl="0" algn="just" defTabSz="914400" eaLnBrk="0" fontAlgn="base" hangingPunct="0">
              <a:spcBef>
                <a:spcPct val="0"/>
              </a:spcBef>
              <a:spcAft>
                <a:spcPct val="0"/>
              </a:spcAft>
            </a:pPr>
            <a:r>
              <a:rPr lang="en-US" altLang="en-US" sz="2400" dirty="0">
                <a:solidFill>
                  <a:srgbClr val="0070C0"/>
                </a:solidFill>
                <a:latin typeface="Times New Roman" panose="02020603050405020304" pitchFamily="18" charset="0"/>
                <a:cs typeface="Times New Roman" panose="02020603050405020304" pitchFamily="18" charset="0"/>
              </a:rPr>
              <a:t> </a:t>
            </a:r>
            <a:endParaRPr lang="en-US" altLang="en-US" sz="3200" dirty="0">
              <a:solidFill>
                <a:srgbClr val="0070C0"/>
              </a:solidFill>
              <a:latin typeface="Arial" panose="020B0604020202020204" pitchFamily="34" charset="0"/>
            </a:endParaRPr>
          </a:p>
        </p:txBody>
      </p:sp>
      <p:sp>
        <p:nvSpPr>
          <p:cNvPr id="7" name="Rectangle 6">
            <a:extLst>
              <a:ext uri="{FF2B5EF4-FFF2-40B4-BE49-F238E27FC236}">
                <a16:creationId xmlns:a16="http://schemas.microsoft.com/office/drawing/2014/main" id="{A1CED635-A8B0-4AAB-86F3-BF2F81B744F1}"/>
              </a:ext>
            </a:extLst>
          </p:cNvPr>
          <p:cNvSpPr/>
          <p:nvPr/>
        </p:nvSpPr>
        <p:spPr>
          <a:xfrm>
            <a:off x="565092" y="3851703"/>
            <a:ext cx="8199080" cy="2308324"/>
          </a:xfrm>
          <a:prstGeom prst="rect">
            <a:avLst/>
          </a:prstGeom>
        </p:spPr>
        <p:txBody>
          <a:bodyPr wrap="square">
            <a:spAutoFit/>
          </a:bodyPr>
          <a:lstStyle/>
          <a:p>
            <a:pPr lvl="0" algn="just" defTabSz="914400" eaLnBrk="0" fontAlgn="base" hangingPunct="0">
              <a:spcBef>
                <a:spcPct val="0"/>
              </a:spcBef>
              <a:spcAft>
                <a:spcPct val="0"/>
              </a:spcAft>
            </a:pPr>
            <a:br>
              <a:rPr lang="en-US" altLang="en-US" sz="2400" dirty="0">
                <a:solidFill>
                  <a:srgbClr val="0070C0"/>
                </a:solidFill>
                <a:latin typeface="Times New Roman" panose="02020603050405020304" pitchFamily="18" charset="0"/>
                <a:cs typeface="Times New Roman" panose="02020603050405020304" pitchFamily="18" charset="0"/>
              </a:rPr>
            </a:br>
            <a:r>
              <a:rPr lang="en-US" altLang="en-US" sz="2400" b="1" i="1" dirty="0">
                <a:solidFill>
                  <a:srgbClr val="0070C0"/>
                </a:solidFill>
                <a:latin typeface="Times New Roman" panose="02020603050405020304" pitchFamily="18" charset="0"/>
                <a:cs typeface="Times New Roman" panose="02020603050405020304" pitchFamily="18" charset="0"/>
              </a:rPr>
              <a:t>Reference fiber </a:t>
            </a:r>
            <a:r>
              <a:rPr lang="en-US" altLang="en-US" sz="2400" dirty="0">
                <a:solidFill>
                  <a:srgbClr val="0070C0"/>
                </a:solidFill>
                <a:latin typeface="Times New Roman" panose="02020603050405020304" pitchFamily="18" charset="0"/>
                <a:cs typeface="Times New Roman" panose="02020603050405020304" pitchFamily="18" charset="0"/>
              </a:rPr>
              <a:t>which is isolated from the environment</a:t>
            </a:r>
            <a:endParaRPr lang="en-US" altLang="en-US" sz="1100" dirty="0">
              <a:solidFill>
                <a:srgbClr val="0070C0"/>
              </a:solidFill>
            </a:endParaRPr>
          </a:p>
          <a:p>
            <a:pPr lvl="0" algn="just" defTabSz="914400" eaLnBrk="0" fontAlgn="base" hangingPunct="0">
              <a:spcBef>
                <a:spcPct val="0"/>
              </a:spcBef>
              <a:spcAft>
                <a:spcPct val="0"/>
              </a:spcAft>
            </a:pPr>
            <a:r>
              <a:rPr lang="en-US" altLang="en-US" sz="2400" dirty="0">
                <a:solidFill>
                  <a:srgbClr val="0070C0"/>
                </a:solidFill>
                <a:latin typeface="Times New Roman" panose="02020603050405020304" pitchFamily="18" charset="0"/>
                <a:cs typeface="Times New Roman" panose="02020603050405020304" pitchFamily="18" charset="0"/>
              </a:rPr>
              <a:t> </a:t>
            </a:r>
            <a:endParaRPr lang="en-US" altLang="en-US" sz="1100" dirty="0">
              <a:solidFill>
                <a:srgbClr val="0070C0"/>
              </a:solidFill>
            </a:endParaRPr>
          </a:p>
          <a:p>
            <a:pPr lvl="0" algn="just" defTabSz="914400" eaLnBrk="0" fontAlgn="base" hangingPunct="0">
              <a:spcBef>
                <a:spcPct val="0"/>
              </a:spcBef>
              <a:spcAft>
                <a:spcPct val="0"/>
              </a:spcAft>
            </a:pPr>
            <a:r>
              <a:rPr lang="en-US" altLang="en-US" sz="2400" b="1" i="1" dirty="0">
                <a:solidFill>
                  <a:srgbClr val="0070C0"/>
                </a:solidFill>
                <a:latin typeface="Times New Roman" panose="02020603050405020304" pitchFamily="18" charset="0"/>
                <a:cs typeface="Times New Roman" panose="02020603050405020304" pitchFamily="18" charset="0"/>
              </a:rPr>
              <a:t>Test fiber </a:t>
            </a:r>
            <a:r>
              <a:rPr lang="en-US" altLang="en-US" sz="2400" dirty="0">
                <a:solidFill>
                  <a:srgbClr val="0070C0"/>
                </a:solidFill>
                <a:latin typeface="Times New Roman" panose="02020603050405020304" pitchFamily="18" charset="0"/>
                <a:cs typeface="Times New Roman" panose="02020603050405020304" pitchFamily="18" charset="0"/>
              </a:rPr>
              <a:t>kept in the environment to be sensed, are placed as shown in the</a:t>
            </a:r>
            <a:r>
              <a:rPr lang="en-US" altLang="en-US" sz="2400" b="1" i="1" dirty="0">
                <a:solidFill>
                  <a:srgbClr val="0070C0"/>
                </a:solidFill>
                <a:latin typeface="Times New Roman" panose="02020603050405020304" pitchFamily="18" charset="0"/>
                <a:cs typeface="Times New Roman" panose="02020603050405020304" pitchFamily="18" charset="0"/>
              </a:rPr>
              <a:t> </a:t>
            </a:r>
            <a:r>
              <a:rPr lang="en-US" altLang="en-US" sz="2400" dirty="0">
                <a:solidFill>
                  <a:srgbClr val="0070C0"/>
                </a:solidFill>
                <a:latin typeface="Times New Roman" panose="02020603050405020304" pitchFamily="18" charset="0"/>
                <a:cs typeface="Times New Roman" panose="02020603050405020304" pitchFamily="18" charset="0"/>
              </a:rPr>
              <a:t>figure. Separate lens systems are provided to split and to collect the beam.</a:t>
            </a:r>
            <a:endParaRPr lang="en-US" altLang="en-US" sz="3200" dirty="0">
              <a:solidFill>
                <a:srgbClr val="0070C0"/>
              </a:solidFill>
              <a:latin typeface="Arial" panose="020B0604020202020204" pitchFamily="34" charset="0"/>
            </a:endParaRPr>
          </a:p>
        </p:txBody>
      </p:sp>
    </p:spTree>
    <p:extLst>
      <p:ext uri="{BB962C8B-B14F-4D97-AF65-F5344CB8AC3E}">
        <p14:creationId xmlns:p14="http://schemas.microsoft.com/office/powerpoint/2010/main" val="3627210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5463ED-240D-4F72-86F2-0DAC1C435318}"/>
              </a:ext>
            </a:extLst>
          </p:cNvPr>
          <p:cNvPicPr>
            <a:picLocks noChangeAspect="1"/>
          </p:cNvPicPr>
          <p:nvPr/>
        </p:nvPicPr>
        <p:blipFill>
          <a:blip r:embed="rId2"/>
          <a:stretch>
            <a:fillRect/>
          </a:stretch>
        </p:blipFill>
        <p:spPr>
          <a:xfrm>
            <a:off x="1229163" y="1131695"/>
            <a:ext cx="7014504" cy="5151368"/>
          </a:xfrm>
          <a:prstGeom prst="rect">
            <a:avLst/>
          </a:prstGeom>
        </p:spPr>
      </p:pic>
    </p:spTree>
    <p:extLst>
      <p:ext uri="{BB962C8B-B14F-4D97-AF65-F5344CB8AC3E}">
        <p14:creationId xmlns:p14="http://schemas.microsoft.com/office/powerpoint/2010/main" val="2326076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831B55-C027-436E-9D85-91CD8A6E99D9}"/>
              </a:ext>
            </a:extLst>
          </p:cNvPr>
          <p:cNvSpPr/>
          <p:nvPr/>
        </p:nvSpPr>
        <p:spPr>
          <a:xfrm>
            <a:off x="900334" y="942535"/>
            <a:ext cx="7948246" cy="5755422"/>
          </a:xfrm>
          <a:prstGeom prst="rect">
            <a:avLst/>
          </a:prstGeom>
        </p:spPr>
        <p:txBody>
          <a:bodyPr wrap="square">
            <a:spAutoFit/>
          </a:bodyPr>
          <a:lstStyle/>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A monochromatic source of light is emitted from the laser source.</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171450" lvl="0" indent="-1714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 beam splitter kept at an angle 45</a:t>
            </a:r>
            <a:r>
              <a:rPr lang="en-US" altLang="en-US" baseline="30000" dirty="0">
                <a:solidFill>
                  <a:srgbClr val="333333"/>
                </a:solidFill>
                <a:latin typeface="Times New Roman" panose="02020603050405020304" pitchFamily="18" charset="0"/>
                <a:cs typeface="Times New Roman" panose="02020603050405020304" pitchFamily="18" charset="0"/>
              </a:rPr>
              <a:t>o</a:t>
            </a:r>
            <a:r>
              <a:rPr lang="en-US" altLang="en-US" dirty="0">
                <a:solidFill>
                  <a:srgbClr val="333333"/>
                </a:solidFill>
                <a:latin typeface="Times New Roman" panose="02020603050405020304" pitchFamily="18" charset="0"/>
                <a:cs typeface="Times New Roman" panose="02020603050405020304" pitchFamily="18" charset="0"/>
              </a:rPr>
              <a:t> inclination divides the beam emerging from the laser source into two beams (</a:t>
            </a:r>
            <a:r>
              <a:rPr lang="en-US" altLang="en-US" dirty="0" err="1">
                <a:solidFill>
                  <a:srgbClr val="333333"/>
                </a:solidFill>
                <a:latin typeface="Times New Roman" panose="02020603050405020304" pitchFamily="18" charset="0"/>
                <a:cs typeface="Times New Roman" panose="02020603050405020304" pitchFamily="18" charset="0"/>
              </a:rPr>
              <a:t>i</a:t>
            </a:r>
            <a:r>
              <a:rPr lang="en-US" altLang="en-US" dirty="0">
                <a:solidFill>
                  <a:srgbClr val="333333"/>
                </a:solidFill>
                <a:latin typeface="Times New Roman" panose="02020603050405020304" pitchFamily="18" charset="0"/>
                <a:cs typeface="Times New Roman" panose="02020603050405020304" pitchFamily="18" charset="0"/>
              </a:rPr>
              <a:t>) main beam and (ii) </a:t>
            </a:r>
            <a:r>
              <a:rPr lang="en-US" altLang="en-US" dirty="0" err="1">
                <a:solidFill>
                  <a:srgbClr val="333333"/>
                </a:solidFill>
                <a:latin typeface="Times New Roman" panose="02020603050405020304" pitchFamily="18" charset="0"/>
                <a:cs typeface="Times New Roman" panose="02020603050405020304" pitchFamily="18" charset="0"/>
              </a:rPr>
              <a:t>splitted</a:t>
            </a:r>
            <a:r>
              <a:rPr lang="en-US" altLang="en-US" dirty="0">
                <a:solidFill>
                  <a:srgbClr val="333333"/>
                </a:solidFill>
                <a:latin typeface="Times New Roman" panose="02020603050405020304" pitchFamily="18" charset="0"/>
                <a:cs typeface="Times New Roman" panose="02020603050405020304" pitchFamily="18" charset="0"/>
              </a:rPr>
              <a:t> beam, exactly at right angles to each other.</a:t>
            </a:r>
          </a:p>
          <a:p>
            <a:pPr marL="171450" lvl="0" indent="-1714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 main beam passes through the lens L</a:t>
            </a:r>
            <a:r>
              <a:rPr lang="en-US" altLang="en-US" sz="1100" dirty="0">
                <a:solidFill>
                  <a:srgbClr val="333333"/>
                </a:solidFill>
                <a:latin typeface="Times New Roman" panose="02020603050405020304" pitchFamily="18" charset="0"/>
                <a:cs typeface="Times New Roman" panose="02020603050405020304" pitchFamily="18" charset="0"/>
              </a:rPr>
              <a:t>1</a:t>
            </a:r>
            <a:r>
              <a:rPr lang="en-US" altLang="en-US" dirty="0">
                <a:solidFill>
                  <a:srgbClr val="333333"/>
                </a:solidFill>
                <a:latin typeface="Times New Roman" panose="02020603050405020304" pitchFamily="18" charset="0"/>
                <a:cs typeface="Times New Roman" panose="02020603050405020304" pitchFamily="18" charset="0"/>
              </a:rPr>
              <a:t> and is focused onto the reference fiber which is isolated from the environment to be sensed.</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 beam after passing through the reference fiber then falls on the Lens L</a:t>
            </a:r>
            <a:r>
              <a:rPr lang="en-US" altLang="en-US" sz="1100" dirty="0">
                <a:solidFill>
                  <a:srgbClr val="333333"/>
                </a:solidFill>
                <a:latin typeface="Times New Roman" panose="02020603050405020304" pitchFamily="18" charset="0"/>
                <a:cs typeface="Times New Roman" panose="02020603050405020304" pitchFamily="18" charset="0"/>
              </a:rPr>
              <a:t>2</a:t>
            </a:r>
            <a:r>
              <a:rPr lang="en-US" altLang="en-US" dirty="0">
                <a:solidFill>
                  <a:srgbClr val="333333"/>
                </a:solidFill>
                <a:latin typeface="Times New Roman" panose="02020603050405020304" pitchFamily="18" charset="0"/>
                <a:cs typeface="Times New Roman" panose="02020603050405020304" pitchFamily="18" charset="0"/>
              </a:rPr>
              <a:t>.</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 </a:t>
            </a:r>
            <a:r>
              <a:rPr lang="en-US" altLang="en-US" dirty="0" err="1">
                <a:solidFill>
                  <a:srgbClr val="333333"/>
                </a:solidFill>
                <a:latin typeface="Times New Roman" panose="02020603050405020304" pitchFamily="18" charset="0"/>
                <a:cs typeface="Times New Roman" panose="02020603050405020304" pitchFamily="18" charset="0"/>
              </a:rPr>
              <a:t>splitted</a:t>
            </a:r>
            <a:r>
              <a:rPr lang="en-US" altLang="en-US" dirty="0">
                <a:solidFill>
                  <a:srgbClr val="333333"/>
                </a:solidFill>
                <a:latin typeface="Times New Roman" panose="02020603050405020304" pitchFamily="18" charset="0"/>
                <a:cs typeface="Times New Roman" panose="02020603050405020304" pitchFamily="18" charset="0"/>
              </a:rPr>
              <a:t> beam passes through the Lens L</a:t>
            </a:r>
            <a:r>
              <a:rPr lang="en-US" altLang="en-US" sz="1100" dirty="0">
                <a:solidFill>
                  <a:srgbClr val="333333"/>
                </a:solidFill>
                <a:latin typeface="Times New Roman" panose="02020603050405020304" pitchFamily="18" charset="0"/>
                <a:cs typeface="Times New Roman" panose="02020603050405020304" pitchFamily="18" charset="0"/>
              </a:rPr>
              <a:t>3</a:t>
            </a:r>
            <a:r>
              <a:rPr lang="en-US" altLang="en-US" dirty="0">
                <a:solidFill>
                  <a:srgbClr val="333333"/>
                </a:solidFill>
                <a:latin typeface="Times New Roman" panose="02020603050405020304" pitchFamily="18" charset="0"/>
                <a:cs typeface="Times New Roman" panose="02020603050405020304" pitchFamily="18" charset="0"/>
              </a:rPr>
              <a:t> and is focused onto the test fiber kept in the environment to be sensed.</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 </a:t>
            </a:r>
            <a:r>
              <a:rPr lang="en-US" altLang="en-US" dirty="0" err="1">
                <a:solidFill>
                  <a:srgbClr val="333333"/>
                </a:solidFill>
                <a:latin typeface="Times New Roman" panose="02020603050405020304" pitchFamily="18" charset="0"/>
                <a:cs typeface="Times New Roman" panose="02020603050405020304" pitchFamily="18" charset="0"/>
              </a:rPr>
              <a:t>splitted</a:t>
            </a:r>
            <a:r>
              <a:rPr lang="en-US" altLang="en-US" dirty="0">
                <a:solidFill>
                  <a:srgbClr val="333333"/>
                </a:solidFill>
                <a:latin typeface="Times New Roman" panose="02020603050405020304" pitchFamily="18" charset="0"/>
                <a:cs typeface="Times New Roman" panose="02020603050405020304" pitchFamily="18" charset="0"/>
              </a:rPr>
              <a:t> beam after passing through the test fiber is made to fall on lens L</a:t>
            </a:r>
            <a:r>
              <a:rPr lang="en-US" altLang="en-US" sz="1100" dirty="0">
                <a:solidFill>
                  <a:srgbClr val="333333"/>
                </a:solidFill>
                <a:latin typeface="Times New Roman" panose="02020603050405020304" pitchFamily="18" charset="0"/>
                <a:cs typeface="Times New Roman" panose="02020603050405020304" pitchFamily="18" charset="0"/>
              </a:rPr>
              <a:t>2</a:t>
            </a:r>
            <a:r>
              <a:rPr lang="en-US" altLang="en-US" dirty="0">
                <a:solidFill>
                  <a:srgbClr val="333333"/>
                </a:solidFill>
                <a:latin typeface="Times New Roman" panose="02020603050405020304" pitchFamily="18" charset="0"/>
                <a:cs typeface="Times New Roman" panose="02020603050405020304" pitchFamily="18" charset="0"/>
              </a:rPr>
              <a:t>.</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 two beams after passing through the fibers, produces a path difference due to change in parameters such as pressure, temperature </a:t>
            </a:r>
            <a:r>
              <a:rPr lang="en-US" altLang="en-US" dirty="0" err="1">
                <a:solidFill>
                  <a:srgbClr val="333333"/>
                </a:solidFill>
                <a:latin typeface="Times New Roman" panose="02020603050405020304" pitchFamily="18" charset="0"/>
                <a:cs typeface="Times New Roman" panose="02020603050405020304" pitchFamily="18" charset="0"/>
              </a:rPr>
              <a:t>etc</a:t>
            </a:r>
            <a:r>
              <a:rPr lang="en-US" altLang="en-US" dirty="0">
                <a:solidFill>
                  <a:srgbClr val="333333"/>
                </a:solidFill>
                <a:latin typeface="Times New Roman" panose="02020603050405020304" pitchFamily="18" charset="0"/>
                <a:cs typeface="Times New Roman" panose="02020603050405020304" pitchFamily="18" charset="0"/>
              </a:rPr>
              <a:t> in the environment.</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Therefore a path difference is produced between two beams causing the interference pattern as shown in the figure.</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000" dirty="0"/>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dirty="0">
                <a:solidFill>
                  <a:srgbClr val="333333"/>
                </a:solidFill>
                <a:latin typeface="Times New Roman" panose="02020603050405020304" pitchFamily="18" charset="0"/>
                <a:cs typeface="Times New Roman" panose="02020603050405020304" pitchFamily="18" charset="0"/>
              </a:rPr>
              <a:t>Thus the change in pressure or temperature can be accurately measured with the help of the interference pattern obtained.</a:t>
            </a:r>
            <a:endParaRPr lang="en-US" altLang="en-US" sz="1000" dirty="0"/>
          </a:p>
        </p:txBody>
      </p:sp>
      <p:sp>
        <p:nvSpPr>
          <p:cNvPr id="4" name="Rectangle 3">
            <a:extLst>
              <a:ext uri="{FF2B5EF4-FFF2-40B4-BE49-F238E27FC236}">
                <a16:creationId xmlns:a16="http://schemas.microsoft.com/office/drawing/2014/main" id="{F7C5FEC9-3D26-4F69-BE37-C908D3BAAA14}"/>
              </a:ext>
            </a:extLst>
          </p:cNvPr>
          <p:cNvSpPr/>
          <p:nvPr/>
        </p:nvSpPr>
        <p:spPr>
          <a:xfrm>
            <a:off x="2286000" y="447041"/>
            <a:ext cx="1709225" cy="369332"/>
          </a:xfrm>
          <a:prstGeom prst="rect">
            <a:avLst/>
          </a:prstGeom>
        </p:spPr>
        <p:txBody>
          <a:bodyPr wrap="square">
            <a:spAutoFit/>
          </a:bodyPr>
          <a:lstStyle/>
          <a:p>
            <a:pPr lvl="0" algn="just" defTabSz="914400" eaLnBrk="0" fontAlgn="base" hangingPunct="0">
              <a:spcBef>
                <a:spcPct val="0"/>
              </a:spcBef>
              <a:spcAft>
                <a:spcPct val="0"/>
              </a:spcAft>
            </a:pPr>
            <a:r>
              <a:rPr lang="en-US" altLang="en-US" b="1" dirty="0">
                <a:solidFill>
                  <a:srgbClr val="333333"/>
                </a:solidFill>
                <a:latin typeface="Times New Roman" panose="02020603050405020304" pitchFamily="18" charset="0"/>
                <a:cs typeface="Times New Roman" panose="02020603050405020304" pitchFamily="18" charset="0"/>
              </a:rPr>
              <a:t>Working:</a:t>
            </a:r>
            <a:endParaRPr lang="en-US" altLang="en-US" sz="1000" dirty="0"/>
          </a:p>
        </p:txBody>
      </p:sp>
    </p:spTree>
    <p:extLst>
      <p:ext uri="{BB962C8B-B14F-4D97-AF65-F5344CB8AC3E}">
        <p14:creationId xmlns:p14="http://schemas.microsoft.com/office/powerpoint/2010/main" val="3168095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FAE8CA-EDE7-4CE5-8AD5-448CA8D001E8}"/>
              </a:ext>
            </a:extLst>
          </p:cNvPr>
          <p:cNvSpPr/>
          <p:nvPr/>
        </p:nvSpPr>
        <p:spPr>
          <a:xfrm>
            <a:off x="528052" y="1506040"/>
            <a:ext cx="8440616" cy="503387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rPr>
              <a:t>Quality of the communication is better because power loss is less.</a:t>
            </a:r>
          </a:p>
          <a:p>
            <a:pPr marL="285750" indent="-285750">
              <a:lnSpc>
                <a:spcPct val="150000"/>
              </a:lnSpc>
              <a:buFont typeface="Wingdings" panose="05000000000000000000" pitchFamily="2" charset="2"/>
              <a:buChar char="Ø"/>
            </a:pPr>
            <a:r>
              <a:rPr lang="en-US" dirty="0">
                <a:latin typeface="Times New Roman" panose="02020603050405020304" pitchFamily="18" charset="0"/>
              </a:rPr>
              <a:t>Optical fibers are not affected by corrosion.</a:t>
            </a:r>
          </a:p>
          <a:p>
            <a:pPr marL="285750" indent="-285750">
              <a:lnSpc>
                <a:spcPct val="150000"/>
              </a:lnSpc>
              <a:buFont typeface="Wingdings" panose="05000000000000000000" pitchFamily="2" charset="2"/>
              <a:buChar char="Ø"/>
            </a:pPr>
            <a:r>
              <a:rPr lang="en-US" dirty="0">
                <a:latin typeface="Times New Roman" panose="02020603050405020304" pitchFamily="18" charset="0"/>
              </a:rPr>
              <a:t>Since the frequency of light is large </a:t>
            </a:r>
            <a:r>
              <a:rPr lang="en-US" i="1" dirty="0">
                <a:latin typeface="Times New Roman" panose="02020603050405020304" pitchFamily="18" charset="0"/>
              </a:rPr>
              <a:t>i.e. </a:t>
            </a:r>
            <a:r>
              <a:rPr lang="en-US" dirty="0">
                <a:latin typeface="Times New Roman" panose="02020603050405020304" pitchFamily="18" charset="0"/>
              </a:rPr>
              <a:t>10</a:t>
            </a:r>
            <a:r>
              <a:rPr lang="en-US" baseline="30000" dirty="0">
                <a:latin typeface="Times New Roman" panose="02020603050405020304" pitchFamily="18" charset="0"/>
              </a:rPr>
              <a:t>14</a:t>
            </a:r>
            <a:r>
              <a:rPr lang="en-US" sz="1050" dirty="0">
                <a:latin typeface="Times New Roman" panose="02020603050405020304" pitchFamily="18" charset="0"/>
              </a:rPr>
              <a:t> </a:t>
            </a:r>
            <a:r>
              <a:rPr lang="en-US" dirty="0">
                <a:latin typeface="Times New Roman" panose="02020603050405020304" pitchFamily="18" charset="0"/>
              </a:rPr>
              <a:t>Hz, large bandwidth is available and transfer speed is high.</a:t>
            </a:r>
          </a:p>
          <a:p>
            <a:pPr marL="285750" indent="-285750">
              <a:lnSpc>
                <a:spcPct val="150000"/>
              </a:lnSpc>
              <a:buFont typeface="Wingdings" panose="05000000000000000000" pitchFamily="2" charset="2"/>
              <a:buChar char="Ø"/>
            </a:pPr>
            <a:r>
              <a:rPr lang="en-US" dirty="0">
                <a:latin typeface="Times New Roman" panose="02020603050405020304" pitchFamily="18" charset="0"/>
              </a:rPr>
              <a:t>Optical Fiber is made of dielectric medium therefore communication system (optical signal) is not affected by electro</a:t>
            </a:r>
            <a:r>
              <a:rPr lang="en-US" dirty="0">
                <a:latin typeface="CambriaMath"/>
              </a:rPr>
              <a:t>−</a:t>
            </a:r>
            <a:r>
              <a:rPr lang="en-US" dirty="0">
                <a:latin typeface="Times New Roman" panose="02020603050405020304" pitchFamily="18" charset="0"/>
              </a:rPr>
              <a:t>magnetic disturbances like thunderstorm.</a:t>
            </a:r>
          </a:p>
          <a:p>
            <a:pPr marL="285750" indent="-285750">
              <a:lnSpc>
                <a:spcPct val="150000"/>
              </a:lnSpc>
              <a:buFont typeface="Wingdings" panose="05000000000000000000" pitchFamily="2" charset="2"/>
              <a:buChar char="Ø"/>
            </a:pPr>
            <a:r>
              <a:rPr lang="en-US" dirty="0">
                <a:latin typeface="Times New Roman" panose="02020603050405020304" pitchFamily="18" charset="0"/>
              </a:rPr>
              <a:t>Signal travelling in one optical fiber does not gives rise to induce the signal in the neighboring fiber therefore, there is no cross link.</a:t>
            </a:r>
          </a:p>
          <a:p>
            <a:pPr marL="285750" indent="-285750">
              <a:lnSpc>
                <a:spcPct val="150000"/>
              </a:lnSpc>
              <a:buFont typeface="Wingdings" panose="05000000000000000000" pitchFamily="2" charset="2"/>
              <a:buChar char="Ø"/>
            </a:pPr>
            <a:r>
              <a:rPr lang="en-US" dirty="0">
                <a:latin typeface="Times New Roman" panose="02020603050405020304" pitchFamily="18" charset="0"/>
              </a:rPr>
              <a:t>Since the thickness of the optical fiber is very less we can accommodate more channels as compared to the copper cables for the same number of communication channels.</a:t>
            </a:r>
          </a:p>
          <a:p>
            <a:pPr marL="285750" indent="-285750">
              <a:lnSpc>
                <a:spcPct val="150000"/>
              </a:lnSpc>
              <a:buFont typeface="Wingdings" panose="05000000000000000000" pitchFamily="2" charset="2"/>
              <a:buChar char="Ø"/>
            </a:pPr>
            <a:r>
              <a:rPr lang="en-US" dirty="0">
                <a:latin typeface="Times New Roman" panose="02020603050405020304" pitchFamily="18" charset="0"/>
              </a:rPr>
              <a:t>There is a good electrical isolation between transmitter and receiver</a:t>
            </a:r>
            <a:endParaRPr lang="en-US" dirty="0"/>
          </a:p>
        </p:txBody>
      </p:sp>
      <p:sp>
        <p:nvSpPr>
          <p:cNvPr id="3" name="Rectangle 2">
            <a:extLst>
              <a:ext uri="{FF2B5EF4-FFF2-40B4-BE49-F238E27FC236}">
                <a16:creationId xmlns:a16="http://schemas.microsoft.com/office/drawing/2014/main" id="{F2F1E814-9AB6-47C5-8D01-CE7834DB1551}"/>
              </a:ext>
            </a:extLst>
          </p:cNvPr>
          <p:cNvSpPr/>
          <p:nvPr/>
        </p:nvSpPr>
        <p:spPr>
          <a:xfrm>
            <a:off x="1803483" y="838758"/>
            <a:ext cx="5889754" cy="461665"/>
          </a:xfrm>
          <a:prstGeom prst="rect">
            <a:avLst/>
          </a:prstGeom>
        </p:spPr>
        <p:txBody>
          <a:bodyPr wrap="none">
            <a:spAutoFit/>
          </a:bodyPr>
          <a:lstStyle/>
          <a:p>
            <a:r>
              <a:rPr lang="en-US" sz="2400" b="1" i="1" dirty="0">
                <a:solidFill>
                  <a:srgbClr val="FF0000"/>
                </a:solidFill>
                <a:latin typeface="Times New Roman" panose="02020603050405020304" pitchFamily="18" charset="0"/>
              </a:rPr>
              <a:t>Advantages of optical fiber over copper cable</a:t>
            </a:r>
            <a:endParaRPr lang="en-US" sz="2400" dirty="0">
              <a:solidFill>
                <a:srgbClr val="FF0000"/>
              </a:solidFill>
            </a:endParaRPr>
          </a:p>
        </p:txBody>
      </p:sp>
    </p:spTree>
    <p:extLst>
      <p:ext uri="{BB962C8B-B14F-4D97-AF65-F5344CB8AC3E}">
        <p14:creationId xmlns:p14="http://schemas.microsoft.com/office/powerpoint/2010/main" val="87519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1418598"/>
            <a:ext cx="7861110" cy="4452501"/>
          </a:xfrm>
          <a:prstGeom prst="rect">
            <a:avLst/>
          </a:prstGeom>
        </p:spPr>
        <p:txBody>
          <a:bodyPr wrap="square">
            <a:spAutoFit/>
          </a:bodyPr>
          <a:lstStyle/>
          <a:p>
            <a:pPr marL="57150" marR="17145" indent="-114300" algn="just">
              <a:lnSpc>
                <a:spcPct val="200000"/>
              </a:lnSpc>
              <a:spcBef>
                <a:spcPts val="100"/>
              </a:spcBef>
              <a:spcAft>
                <a:spcPts val="0"/>
              </a:spcAft>
              <a:tabLst>
                <a:tab pos="228600" algn="l"/>
                <a:tab pos="6286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Optical connectors used for connecting two fibers are highly expensive.</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200000"/>
              </a:lnSpc>
              <a:spcBef>
                <a:spcPts val="100"/>
              </a:spcBef>
              <a:spcAft>
                <a:spcPts val="0"/>
              </a:spcAft>
              <a:tabLst>
                <a:tab pos="2286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2.	  Whenever a fiber suffers a line break, operations required to establish the connections are highly skillful and time consuming. </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200000"/>
              </a:lnSpc>
              <a:spcBef>
                <a:spcPts val="100"/>
              </a:spcBef>
              <a:spcAft>
                <a:spcPts val="0"/>
              </a:spcAft>
              <a:tabLst>
                <a:tab pos="2286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3.	  Fibers undergo expansion and contraction with temperature that upset     some critical alignments, which lead to loss in signal power.</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200000"/>
              </a:lnSpc>
              <a:spcBef>
                <a:spcPts val="100"/>
              </a:spcBef>
              <a:spcAft>
                <a:spcPts val="0"/>
              </a:spcAft>
              <a:tabLst>
                <a:tab pos="2286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4.	   Maintenance cost of the systems with optical fiber is very high.</a:t>
            </a:r>
            <a:endParaRPr lang="en-IN" sz="1400" dirty="0">
              <a:latin typeface="Verdana" panose="020B0604030504040204" pitchFamily="34" charset="0"/>
              <a:ea typeface="Times New Roman" panose="02020603050405020304" pitchFamily="18" charset="0"/>
              <a:cs typeface="Times New Roman" panose="02020603050405020304" pitchFamily="18" charset="0"/>
            </a:endParaRPr>
          </a:p>
          <a:p>
            <a:pPr marL="57150" marR="17145" indent="-114300" algn="just">
              <a:lnSpc>
                <a:spcPct val="200000"/>
              </a:lnSpc>
              <a:spcBef>
                <a:spcPts val="100"/>
              </a:spcBef>
              <a:spcAft>
                <a:spcPts val="0"/>
              </a:spcAft>
              <a:tabLst>
                <a:tab pos="228600" algn="l"/>
                <a:tab pos="62865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5.	   Optical fiber break if sharply bent.  </a:t>
            </a:r>
            <a:endParaRPr lang="en-IN" sz="14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TextBox 2"/>
          <p:cNvSpPr txBox="1"/>
          <p:nvPr/>
        </p:nvSpPr>
        <p:spPr>
          <a:xfrm>
            <a:off x="3370997" y="750627"/>
            <a:ext cx="1681679" cy="400110"/>
          </a:xfrm>
          <a:prstGeom prst="rect">
            <a:avLst/>
          </a:prstGeom>
          <a:noFill/>
        </p:spPr>
        <p:txBody>
          <a:bodyPr wrap="none" rtlCol="0">
            <a:spAutoFit/>
          </a:bodyPr>
          <a:lstStyle/>
          <a:p>
            <a:r>
              <a:rPr lang="en-IN" sz="2000" u="sng" dirty="0"/>
              <a:t>Disadvantages</a:t>
            </a:r>
          </a:p>
        </p:txBody>
      </p:sp>
    </p:spTree>
    <p:extLst>
      <p:ext uri="{BB962C8B-B14F-4D97-AF65-F5344CB8AC3E}">
        <p14:creationId xmlns:p14="http://schemas.microsoft.com/office/powerpoint/2010/main" val="4124111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3708" y="758543"/>
            <a:ext cx="7588156" cy="1186607"/>
          </a:xfrm>
          <a:prstGeom prst="rect">
            <a:avLst/>
          </a:prstGeom>
        </p:spPr>
        <p:txBody>
          <a:bodyPr wrap="square">
            <a:spAutoFit/>
          </a:bodyPr>
          <a:lstStyle/>
          <a:p>
            <a:pPr lvl="0" algn="just">
              <a:lnSpc>
                <a:spcPct val="107000"/>
              </a:lnSpc>
              <a:spcAft>
                <a:spcPts val="800"/>
              </a:spcAft>
              <a:tabLst>
                <a:tab pos="457200" algn="l"/>
              </a:tabLst>
            </a:pP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5.For a fibre with n</a:t>
            </a:r>
            <a:r>
              <a:rPr lang="en-IN" baseline="-25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1</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 1.48, n</a:t>
            </a:r>
            <a:r>
              <a:rPr lang="en-IN" baseline="-25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2</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 1.46 and core radius a = 30</a:t>
            </a:r>
            <a:r>
              <a:rPr lang="en-IN" dirty="0">
                <a:solidFill>
                  <a:srgbClr val="FF0000"/>
                </a:solidFill>
                <a:latin typeface="Symbol" panose="05050102010706020507" pitchFamily="18" charset="2"/>
                <a:ea typeface="Times New Roman" panose="02020603050405020304" pitchFamily="18" charset="0"/>
                <a:cs typeface="Arial" panose="020B0604020202020204" pitchFamily="34" charset="0"/>
              </a:rPr>
              <a:t>m</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m. </a:t>
            </a:r>
          </a:p>
          <a:p>
            <a:pPr lvl="0" algn="just">
              <a:lnSpc>
                <a:spcPct val="107000"/>
              </a:lnSpc>
              <a:spcAft>
                <a:spcPts val="800"/>
              </a:spcAft>
              <a:tabLst>
                <a:tab pos="457200" algn="l"/>
              </a:tabLst>
            </a:pP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(a)Calculate the fractional index change.  (b) the V number and the</a:t>
            </a:r>
          </a:p>
          <a:p>
            <a:pPr lvl="0" algn="just">
              <a:lnSpc>
                <a:spcPct val="107000"/>
              </a:lnSpc>
              <a:spcAft>
                <a:spcPts val="800"/>
              </a:spcAft>
              <a:tabLst>
                <a:tab pos="457200" algn="l"/>
              </a:tabLst>
            </a:pP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number of modes the </a:t>
            </a:r>
            <a:r>
              <a:rPr lang="en-IN"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fiber</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supports for  wavelength 1.3 </a:t>
            </a:r>
            <a:r>
              <a:rPr lang="el-GR" dirty="0">
                <a:solidFill>
                  <a:srgbClr val="FF0000"/>
                </a:solidFill>
                <a:latin typeface="Georgia" panose="02040502050405020303" pitchFamily="18" charset="0"/>
                <a:ea typeface="Times New Roman" panose="02020603050405020304" pitchFamily="18" charset="0"/>
                <a:cs typeface="Times New Roman" panose="02020603050405020304" pitchFamily="18" charset="0"/>
              </a:rPr>
              <a:t>μ</a:t>
            </a:r>
            <a:r>
              <a:rPr lang="en-IN" dirty="0">
                <a:solidFill>
                  <a:srgbClr val="FF0000"/>
                </a:solidFill>
                <a:latin typeface="Georgia" panose="02040502050405020303" pitchFamily="18" charset="0"/>
                <a:ea typeface="Times New Roman" panose="02020603050405020304" pitchFamily="18" charset="0"/>
                <a:cs typeface="Times New Roman" panose="02020603050405020304" pitchFamily="18" charset="0"/>
              </a:rPr>
              <a:t>m</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1060833" y="4195306"/>
                <a:ext cx="4166261" cy="2379177"/>
              </a:xfrm>
              <a:prstGeom prst="rect">
                <a:avLst/>
              </a:prstGeom>
              <a:noFill/>
            </p:spPr>
            <p:txBody>
              <a:bodyPr wrap="square" rtlCol="0">
                <a:spAutoFit/>
              </a:bodyPr>
              <a:lstStyle/>
              <a:p>
                <a:r>
                  <a:rPr lang="en-IN" u="sng" dirty="0"/>
                  <a:t>Solution</a:t>
                </a:r>
              </a:p>
              <a:p>
                <a:pPr marL="342900" indent="-342900">
                  <a:lnSpc>
                    <a:spcPct val="150000"/>
                  </a:lnSpc>
                  <a:buAutoNum type="alphaLcParenBoth"/>
                </a:pPr>
                <a:r>
                  <a:rPr lang="en-IN" dirty="0"/>
                  <a:t>Fractional index  </a:t>
                </a:r>
                <a:r>
                  <a:rPr lang="el-GR" dirty="0"/>
                  <a:t>Δ</a:t>
                </a:r>
                <a:r>
                  <a:rPr lang="en-IN" dirty="0"/>
                  <a:t> =  </a:t>
                </a:r>
                <a14:m>
                  <m:oMath xmlns:m="http://schemas.openxmlformats.org/officeDocument/2006/math">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den>
                    </m:f>
                  </m:oMath>
                </a14:m>
                <a:r>
                  <a:rPr lang="en-IN" dirty="0"/>
                  <a:t> </a:t>
                </a:r>
              </a:p>
              <a:p>
                <a:pPr>
                  <a:lnSpc>
                    <a:spcPct val="150000"/>
                  </a:lnSpc>
                </a:pPr>
                <a:r>
                  <a:rPr lang="en-IN"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1.48 −1.46 </m:t>
                        </m:r>
                        <m:r>
                          <a:rPr lang="en-IN" sz="2400" b="0" i="1" smtClean="0">
                            <a:latin typeface="Cambria Math" panose="02040503050406030204" pitchFamily="18" charset="0"/>
                          </a:rPr>
                          <m:t> </m:t>
                        </m:r>
                      </m:num>
                      <m:den>
                        <m:r>
                          <a:rPr lang="en-IN" sz="2400" i="1">
                            <a:latin typeface="Cambria Math" panose="02040503050406030204" pitchFamily="18" charset="0"/>
                          </a:rPr>
                          <m:t>1.48</m:t>
                        </m:r>
                      </m:den>
                    </m:f>
                  </m:oMath>
                </a14:m>
                <a:endParaRPr lang="en-IN" dirty="0"/>
              </a:p>
              <a:p>
                <a:pPr>
                  <a:lnSpc>
                    <a:spcPct val="150000"/>
                  </a:lnSpc>
                </a:pPr>
                <a:r>
                  <a:rPr lang="en-IN" dirty="0"/>
                  <a:t>                                         = </a:t>
                </a:r>
                <a:r>
                  <a:rPr lang="en-IN" u="sng" dirty="0"/>
                  <a:t>0.0135 </a:t>
                </a:r>
              </a:p>
            </p:txBody>
          </p:sp>
        </mc:Choice>
        <mc:Fallback xmlns="">
          <p:sp>
            <p:nvSpPr>
              <p:cNvPr id="4" name="TextBox 3"/>
              <p:cNvSpPr txBox="1">
                <a:spLocks noRot="1" noChangeAspect="1" noMove="1" noResize="1" noEditPoints="1" noAdjustHandles="1" noChangeArrowheads="1" noChangeShapeType="1" noTextEdit="1"/>
              </p:cNvSpPr>
              <p:nvPr/>
            </p:nvSpPr>
            <p:spPr>
              <a:xfrm>
                <a:off x="1060833" y="4195306"/>
                <a:ext cx="4166261" cy="2379177"/>
              </a:xfrm>
              <a:prstGeom prst="rect">
                <a:avLst/>
              </a:prstGeom>
              <a:blipFill rotWithShape="0">
                <a:blip r:embed="rId2"/>
                <a:stretch>
                  <a:fillRect l="-1171" t="-1282" b="-15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45052" y="2461796"/>
                <a:ext cx="1798826" cy="1754326"/>
              </a:xfrm>
              <a:prstGeom prst="rect">
                <a:avLst/>
              </a:prstGeom>
              <a:noFill/>
            </p:spPr>
            <p:txBody>
              <a:bodyPr wrap="none" rtlCol="0">
                <a:spAutoFit/>
              </a:bodyPr>
              <a:lstStyle/>
              <a:p>
                <a:r>
                  <a:rPr lang="en-IN" u="sng"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Data</a:t>
                </a:r>
              </a:p>
              <a:p>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n</a:t>
                </a:r>
                <a:r>
                  <a:rPr lang="en-IN" baseline="-2500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1</a:t>
                </a: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 = 1.48</a:t>
                </a:r>
              </a:p>
              <a:p>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n</a:t>
                </a:r>
                <a:r>
                  <a:rPr lang="en-IN" baseline="-2500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2</a:t>
                </a: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 = 1.46</a:t>
                </a:r>
              </a:p>
              <a:p>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a = 30</a:t>
                </a:r>
                <a:r>
                  <a:rPr lang="en-IN" dirty="0">
                    <a:solidFill>
                      <a:srgbClr val="002060"/>
                    </a:solidFill>
                    <a:latin typeface="Symbol" panose="05050102010706020507" pitchFamily="18" charset="2"/>
                    <a:ea typeface="Times New Roman" panose="02020603050405020304" pitchFamily="18" charset="0"/>
                    <a:cs typeface="Arial" panose="020B0604020202020204" pitchFamily="34" charset="0"/>
                  </a:rPr>
                  <a:t>m</a:t>
                </a: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m</a:t>
                </a:r>
              </a:p>
              <a:p>
                <a:r>
                  <a:rPr lang="en-IN" dirty="0">
                    <a:solidFill>
                      <a:srgbClr val="002060"/>
                    </a:solidFill>
                    <a:latin typeface="Arial" panose="020B0604020202020204" pitchFamily="34" charset="0"/>
                    <a:cs typeface="Times New Roman" panose="02020603050405020304" pitchFamily="18" charset="0"/>
                  </a:rPr>
                  <a:t>d = 60 x </a:t>
                </a:r>
                <a14:m>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10</m:t>
                        </m:r>
                      </m:e>
                      <m:sup>
                        <m:r>
                          <a:rPr lang="en-IN" b="0" i="1" smtClean="0">
                            <a:solidFill>
                              <a:srgbClr val="002060"/>
                            </a:solidFill>
                            <a:latin typeface="Cambria Math" panose="02040503050406030204" pitchFamily="18" charset="0"/>
                            <a:cs typeface="Times New Roman" panose="02020603050405020304" pitchFamily="18" charset="0"/>
                          </a:rPr>
                          <m:t>−6</m:t>
                        </m:r>
                      </m:sup>
                    </m:sSup>
                  </m:oMath>
                </a14:m>
                <a:r>
                  <a:rPr lang="en-IN" dirty="0">
                    <a:solidFill>
                      <a:srgbClr val="002060"/>
                    </a:solidFill>
                  </a:rPr>
                  <a:t> m</a:t>
                </a:r>
              </a:p>
              <a:p>
                <a:r>
                  <a:rPr lang="el-GR" dirty="0">
                    <a:solidFill>
                      <a:srgbClr val="002060"/>
                    </a:solidFill>
                  </a:rPr>
                  <a:t>λ</a:t>
                </a:r>
                <a:r>
                  <a:rPr lang="en-IN" dirty="0">
                    <a:solidFill>
                      <a:srgbClr val="002060"/>
                    </a:solidFill>
                  </a:rPr>
                  <a:t> = 1.3 x </a:t>
                </a:r>
                <a14:m>
                  <m:oMath xmlns:m="http://schemas.openxmlformats.org/officeDocument/2006/math">
                    <m:sSup>
                      <m:sSupPr>
                        <m:ctrlPr>
                          <a:rPr lang="en-IN" i="1" smtClean="0">
                            <a:solidFill>
                              <a:srgbClr val="002060"/>
                            </a:solidFill>
                            <a:latin typeface="Cambria Math" panose="02040503050406030204" pitchFamily="18" charset="0"/>
                          </a:rPr>
                        </m:ctrlPr>
                      </m:sSupPr>
                      <m:e>
                        <m:r>
                          <a:rPr lang="en-IN" b="0" i="1" smtClean="0">
                            <a:solidFill>
                              <a:srgbClr val="002060"/>
                            </a:solidFill>
                            <a:latin typeface="Cambria Math" panose="02040503050406030204" pitchFamily="18" charset="0"/>
                          </a:rPr>
                          <m:t>10</m:t>
                        </m:r>
                      </m:e>
                      <m:sup>
                        <m:r>
                          <a:rPr lang="en-IN" b="0" i="1" smtClean="0">
                            <a:solidFill>
                              <a:srgbClr val="002060"/>
                            </a:solidFill>
                            <a:latin typeface="Cambria Math" panose="02040503050406030204" pitchFamily="18" charset="0"/>
                          </a:rPr>
                          <m:t>−6</m:t>
                        </m:r>
                      </m:sup>
                    </m:sSup>
                  </m:oMath>
                </a14:m>
                <a:r>
                  <a:rPr lang="en-IN" dirty="0">
                    <a:solidFill>
                      <a:srgbClr val="002060"/>
                    </a:solidFill>
                  </a:rPr>
                  <a:t> m</a:t>
                </a:r>
              </a:p>
            </p:txBody>
          </p:sp>
        </mc:Choice>
        <mc:Fallback xmlns="">
          <p:sp>
            <p:nvSpPr>
              <p:cNvPr id="9" name="TextBox 8"/>
              <p:cNvSpPr txBox="1">
                <a:spLocks noRot="1" noChangeAspect="1" noMove="1" noResize="1" noEditPoints="1" noAdjustHandles="1" noChangeArrowheads="1" noChangeShapeType="1" noTextEdit="1"/>
              </p:cNvSpPr>
              <p:nvPr/>
            </p:nvSpPr>
            <p:spPr>
              <a:xfrm>
                <a:off x="2845052" y="2461796"/>
                <a:ext cx="1798826" cy="1754326"/>
              </a:xfrm>
              <a:prstGeom prst="rect">
                <a:avLst/>
              </a:prstGeom>
              <a:blipFill rotWithShape="0">
                <a:blip r:embed="rId3"/>
                <a:stretch>
                  <a:fillRect l="-3051" t="-2083" r="-1695" b="-4514"/>
                </a:stretch>
              </a:blipFill>
            </p:spPr>
            <p:txBody>
              <a:bodyPr/>
              <a:lstStyle/>
              <a:p>
                <a:r>
                  <a:rPr lang="en-IN">
                    <a:noFill/>
                  </a:rPr>
                  <a:t> </a:t>
                </a:r>
              </a:p>
            </p:txBody>
          </p:sp>
        </mc:Fallback>
      </mc:AlternateContent>
    </p:spTree>
    <p:extLst>
      <p:ext uri="{BB962C8B-B14F-4D97-AF65-F5344CB8AC3E}">
        <p14:creationId xmlns:p14="http://schemas.microsoft.com/office/powerpoint/2010/main" val="63403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440269" y="678650"/>
                <a:ext cx="5093293" cy="5624553"/>
              </a:xfrm>
              <a:prstGeom prst="rect">
                <a:avLst/>
              </a:prstGeom>
              <a:noFill/>
            </p:spPr>
            <p:txBody>
              <a:bodyPr wrap="square" rtlCol="0">
                <a:spAutoFit/>
              </a:bodyPr>
              <a:lstStyle/>
              <a:p>
                <a:pPr>
                  <a:lnSpc>
                    <a:spcPct val="150000"/>
                  </a:lnSpc>
                </a:pPr>
                <a:r>
                  <a:rPr lang="en-IN" dirty="0"/>
                  <a:t>(b) V = </a:t>
                </a:r>
                <a14:m>
                  <m:oMath xmlns:m="http://schemas.openxmlformats.org/officeDocument/2006/math">
                    <m:f>
                      <m:fPr>
                        <m:ctrlPr>
                          <a:rPr lang="en-IN" i="1">
                            <a:latin typeface="Cambria Math" panose="02040503050406030204" pitchFamily="18" charset="0"/>
                          </a:rPr>
                        </m:ctrlPr>
                      </m:fPr>
                      <m:num>
                        <m:r>
                          <m:rPr>
                            <m:sty m:val="p"/>
                          </m:rPr>
                          <a:rPr lang="el-GR" i="1">
                            <a:latin typeface="Cambria Math" panose="02040503050406030204" pitchFamily="18" charset="0"/>
                          </a:rPr>
                          <m:t>π</m:t>
                        </m:r>
                        <m:r>
                          <a:rPr lang="en-IN" i="1">
                            <a:latin typeface="Cambria Math" panose="02040503050406030204" pitchFamily="18" charset="0"/>
                          </a:rPr>
                          <m:t> </m:t>
                        </m:r>
                        <m:r>
                          <a:rPr lang="en-IN" i="1">
                            <a:latin typeface="Cambria Math" panose="02040503050406030204" pitchFamily="18" charset="0"/>
                          </a:rPr>
                          <m:t>𝑑</m:t>
                        </m:r>
                      </m:num>
                      <m:den>
                        <m:r>
                          <m:rPr>
                            <m:sty m:val="p"/>
                          </m:rPr>
                          <a:rPr lang="el-GR" i="1">
                            <a:latin typeface="Cambria Math" panose="02040503050406030204" pitchFamily="18" charset="0"/>
                          </a:rPr>
                          <m:t>λ</m:t>
                        </m:r>
                      </m:den>
                    </m:f>
                    <m:r>
                      <a:rPr lang="en-IN" i="1">
                        <a:latin typeface="Cambria Math" panose="02040503050406030204" pitchFamily="18" charset="0"/>
                      </a:rPr>
                      <m:t> </m:t>
                    </m:r>
                    <m:rad>
                      <m:radPr>
                        <m:degHide m:val="on"/>
                        <m:ctrlPr>
                          <a:rPr lang="en-IN" i="1">
                            <a:latin typeface="Cambria Math" panose="02040503050406030204" pitchFamily="18" charset="0"/>
                          </a:rPr>
                        </m:ctrlPr>
                      </m:radPr>
                      <m:deg/>
                      <m:e>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1</m:t>
                                </m:r>
                              </m:sub>
                            </m:sSub>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2</m:t>
                                </m:r>
                              </m:sub>
                            </m:sSub>
                          </m:e>
                          <m:sup>
                            <m:r>
                              <a:rPr lang="en-IN" i="1">
                                <a:latin typeface="Cambria Math" panose="02040503050406030204" pitchFamily="18" charset="0"/>
                              </a:rPr>
                              <m:t>2</m:t>
                            </m:r>
                          </m:sup>
                        </m:sSup>
                        <m:r>
                          <a:rPr lang="en-IN" i="1">
                            <a:latin typeface="Cambria Math" panose="02040503050406030204" pitchFamily="18" charset="0"/>
                          </a:rPr>
                          <m:t>)</m:t>
                        </m:r>
                      </m:e>
                    </m:rad>
                  </m:oMath>
                </a14:m>
                <a:endParaRPr lang="en-IN" dirty="0"/>
              </a:p>
              <a:p>
                <a:pPr>
                  <a:lnSpc>
                    <a:spcPct val="150000"/>
                  </a:lnSpc>
                </a:pPr>
                <a:endParaRPr lang="en-IN" dirty="0"/>
              </a:p>
              <a:p>
                <a:pPr>
                  <a:lnSpc>
                    <a:spcPct val="150000"/>
                  </a:lnSpc>
                </a:pPr>
                <a:r>
                  <a:rPr lang="en-IN" dirty="0"/>
                  <a:t>          </a:t>
                </a:r>
                <a:r>
                  <a:rPr lang="en-IN" sz="2400" dirty="0"/>
                  <a:t>=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3.14 </m:t>
                        </m:r>
                        <m:r>
                          <a:rPr lang="en-IN" sz="2000" b="0" i="1" smtClean="0">
                            <a:latin typeface="Cambria Math" panose="02040503050406030204" pitchFamily="18" charset="0"/>
                          </a:rPr>
                          <m:t>𝑥</m:t>
                        </m:r>
                        <m:r>
                          <a:rPr lang="en-IN" sz="2000" b="0" i="1" smtClean="0">
                            <a:latin typeface="Cambria Math" panose="02040503050406030204" pitchFamily="18" charset="0"/>
                          </a:rPr>
                          <m:t> 60</m:t>
                        </m:r>
                        <m:r>
                          <m:rPr>
                            <m:nor/>
                          </m:rPr>
                          <a:rPr lang="en-IN" sz="2000" b="0" i="0" dirty="0" smtClean="0">
                            <a:solidFill>
                              <a:srgbClr val="000000"/>
                            </a:solidFill>
                            <a:latin typeface="Arial" panose="020B0604020202020204" pitchFamily="34" charset="0"/>
                            <a:cs typeface="Times New Roman" panose="02020603050405020304" pitchFamily="18" charset="0"/>
                          </a:rPr>
                          <m:t> </m:t>
                        </m:r>
                        <m:r>
                          <m:rPr>
                            <m:nor/>
                          </m:rPr>
                          <a:rPr lang="en-IN" sz="2000" b="0" i="0" dirty="0" smtClean="0">
                            <a:solidFill>
                              <a:srgbClr val="000000"/>
                            </a:solidFill>
                            <a:latin typeface="Arial" panose="020B0604020202020204" pitchFamily="34" charset="0"/>
                            <a:cs typeface="Times New Roman" panose="02020603050405020304" pitchFamily="18" charset="0"/>
                          </a:rPr>
                          <m:t>x</m:t>
                        </m:r>
                        <m:r>
                          <m:rPr>
                            <m:nor/>
                          </m:rPr>
                          <a:rPr lang="en-IN" sz="2000" dirty="0">
                            <a:solidFill>
                              <a:srgbClr val="000000"/>
                            </a:solidFill>
                            <a:latin typeface="Arial" panose="020B0604020202020204" pitchFamily="34" charset="0"/>
                            <a:cs typeface="Times New Roman" panose="02020603050405020304" pitchFamily="18" charset="0"/>
                          </a:rPr>
                          <m:t> </m:t>
                        </m:r>
                        <m:sSup>
                          <m:sSupPr>
                            <m:ctrlPr>
                              <a:rPr lang="en-IN" sz="2000" i="1">
                                <a:solidFill>
                                  <a:srgbClr val="000000"/>
                                </a:solidFill>
                                <a:latin typeface="Cambria Math" panose="02040503050406030204" pitchFamily="18" charset="0"/>
                                <a:cs typeface="Times New Roman" panose="02020603050405020304" pitchFamily="18" charset="0"/>
                              </a:rPr>
                            </m:ctrlPr>
                          </m:sSupPr>
                          <m:e>
                            <m:r>
                              <a:rPr lang="en-IN" sz="2000" i="1">
                                <a:solidFill>
                                  <a:srgbClr val="000000"/>
                                </a:solidFill>
                                <a:latin typeface="Cambria Math" panose="02040503050406030204" pitchFamily="18" charset="0"/>
                                <a:cs typeface="Times New Roman" panose="02020603050405020304" pitchFamily="18" charset="0"/>
                              </a:rPr>
                              <m:t>10</m:t>
                            </m:r>
                          </m:e>
                          <m:sup>
                            <m:r>
                              <a:rPr lang="en-IN" sz="2000" i="1">
                                <a:solidFill>
                                  <a:srgbClr val="000000"/>
                                </a:solidFill>
                                <a:latin typeface="Cambria Math" panose="02040503050406030204" pitchFamily="18" charset="0"/>
                                <a:cs typeface="Times New Roman" panose="02020603050405020304" pitchFamily="18" charset="0"/>
                              </a:rPr>
                              <m:t>−6</m:t>
                            </m:r>
                            <m:r>
                              <a:rPr lang="en-IN" sz="2000" b="0" i="1" smtClean="0">
                                <a:solidFill>
                                  <a:srgbClr val="000000"/>
                                </a:solidFill>
                                <a:latin typeface="Cambria Math" panose="02040503050406030204" pitchFamily="18" charset="0"/>
                                <a:cs typeface="Times New Roman" panose="02020603050405020304" pitchFamily="18" charset="0"/>
                              </a:rPr>
                              <m:t>   </m:t>
                            </m:r>
                          </m:sup>
                        </m:sSup>
                        <m:rad>
                          <m:radPr>
                            <m:degHide m:val="on"/>
                            <m:ctrlPr>
                              <a:rPr lang="en-IN" sz="2000" i="1" smtClean="0">
                                <a:solidFill>
                                  <a:srgbClr val="000000"/>
                                </a:solidFill>
                                <a:latin typeface="Cambria Math" panose="02040503050406030204" pitchFamily="18" charset="0"/>
                                <a:cs typeface="Times New Roman" panose="02020603050405020304" pitchFamily="18" charset="0"/>
                              </a:rPr>
                            </m:ctrlPr>
                          </m:radPr>
                          <m:deg/>
                          <m:e>
                            <m:sSup>
                              <m:sSupPr>
                                <m:ctrlPr>
                                  <a:rPr lang="en-IN" sz="2000" i="1" smtClean="0">
                                    <a:solidFill>
                                      <a:srgbClr val="000000"/>
                                    </a:solidFill>
                                    <a:latin typeface="Cambria Math" panose="02040503050406030204" pitchFamily="18" charset="0"/>
                                    <a:cs typeface="Times New Roman" panose="02020603050405020304" pitchFamily="18" charset="0"/>
                                  </a:rPr>
                                </m:ctrlPr>
                              </m:sSupPr>
                              <m:e>
                                <m:r>
                                  <a:rPr lang="en-IN" sz="2000" b="0" i="1" smtClean="0">
                                    <a:solidFill>
                                      <a:srgbClr val="000000"/>
                                    </a:solidFill>
                                    <a:latin typeface="Cambria Math" panose="02040503050406030204" pitchFamily="18" charset="0"/>
                                    <a:cs typeface="Times New Roman" panose="02020603050405020304" pitchFamily="18" charset="0"/>
                                  </a:rPr>
                                  <m:t>1.48</m:t>
                                </m:r>
                              </m:e>
                              <m:sup>
                                <m:r>
                                  <a:rPr lang="en-IN" sz="2000" b="0" i="1" smtClean="0">
                                    <a:solidFill>
                                      <a:srgbClr val="000000"/>
                                    </a:solidFill>
                                    <a:latin typeface="Cambria Math" panose="02040503050406030204" pitchFamily="18" charset="0"/>
                                    <a:cs typeface="Times New Roman" panose="02020603050405020304" pitchFamily="18" charset="0"/>
                                  </a:rPr>
                                  <m:t>2</m:t>
                                </m:r>
                              </m:sup>
                            </m:sSup>
                            <m:r>
                              <a:rPr lang="en-IN" sz="2000" b="0" i="1" smtClean="0">
                                <a:solidFill>
                                  <a:srgbClr val="000000"/>
                                </a:solidFill>
                                <a:latin typeface="Cambria Math" panose="02040503050406030204" pitchFamily="18" charset="0"/>
                                <a:cs typeface="Times New Roman" panose="02020603050405020304" pitchFamily="18" charset="0"/>
                              </a:rPr>
                              <m:t>−</m:t>
                            </m:r>
                            <m:sSup>
                              <m:sSupPr>
                                <m:ctrlPr>
                                  <a:rPr lang="en-IN" sz="2000" b="0" i="1" smtClean="0">
                                    <a:solidFill>
                                      <a:srgbClr val="000000"/>
                                    </a:solidFill>
                                    <a:latin typeface="Cambria Math" panose="02040503050406030204" pitchFamily="18" charset="0"/>
                                    <a:cs typeface="Times New Roman" panose="02020603050405020304" pitchFamily="18" charset="0"/>
                                  </a:rPr>
                                </m:ctrlPr>
                              </m:sSupPr>
                              <m:e>
                                <m:r>
                                  <a:rPr lang="en-IN" sz="2000" b="0" i="1" smtClean="0">
                                    <a:solidFill>
                                      <a:srgbClr val="000000"/>
                                    </a:solidFill>
                                    <a:latin typeface="Cambria Math" panose="02040503050406030204" pitchFamily="18" charset="0"/>
                                    <a:cs typeface="Times New Roman" panose="02020603050405020304" pitchFamily="18" charset="0"/>
                                  </a:rPr>
                                  <m:t>1.46</m:t>
                                </m:r>
                              </m:e>
                              <m:sup>
                                <m:r>
                                  <a:rPr lang="en-IN" sz="2000" b="0" i="1" smtClean="0">
                                    <a:solidFill>
                                      <a:srgbClr val="000000"/>
                                    </a:solidFill>
                                    <a:latin typeface="Cambria Math" panose="02040503050406030204" pitchFamily="18" charset="0"/>
                                    <a:cs typeface="Times New Roman" panose="02020603050405020304" pitchFamily="18" charset="0"/>
                                  </a:rPr>
                                  <m:t>2</m:t>
                                </m:r>
                              </m:sup>
                            </m:sSup>
                            <m:r>
                              <a:rPr lang="en-IN" sz="2000" b="0" i="1" smtClean="0">
                                <a:solidFill>
                                  <a:srgbClr val="000000"/>
                                </a:solidFill>
                                <a:latin typeface="Cambria Math" panose="02040503050406030204" pitchFamily="18" charset="0"/>
                                <a:cs typeface="Times New Roman" panose="02020603050405020304" pitchFamily="18" charset="0"/>
                              </a:rPr>
                              <m:t> </m:t>
                            </m:r>
                          </m:e>
                        </m:rad>
                      </m:num>
                      <m:den>
                        <m:r>
                          <a:rPr lang="en-IN" sz="2000" b="0" i="1" smtClean="0">
                            <a:latin typeface="Cambria Math" panose="02040503050406030204" pitchFamily="18" charset="0"/>
                          </a:rPr>
                          <m:t>1.3 </m:t>
                        </m:r>
                        <m:r>
                          <a:rPr lang="en-IN" sz="2000" b="0" i="1" smtClean="0">
                            <a:latin typeface="Cambria Math" panose="02040503050406030204" pitchFamily="18" charset="0"/>
                          </a:rPr>
                          <m:t>𝑥</m:t>
                        </m:r>
                        <m:sSup>
                          <m:sSupPr>
                            <m:ctrlPr>
                              <a:rPr lang="en-IN" sz="2000" i="1">
                                <a:latin typeface="Cambria Math" panose="02040503050406030204" pitchFamily="18" charset="0"/>
                              </a:rPr>
                            </m:ctrlPr>
                          </m:sSupPr>
                          <m:e>
                            <m:r>
                              <a:rPr lang="en-IN" sz="2000" b="0" i="1" smtClean="0">
                                <a:latin typeface="Cambria Math" panose="02040503050406030204" pitchFamily="18" charset="0"/>
                              </a:rPr>
                              <m:t>10</m:t>
                            </m:r>
                          </m:e>
                          <m:sup>
                            <m:r>
                              <a:rPr lang="en-IN" sz="2000" b="0" i="1" smtClean="0">
                                <a:latin typeface="Cambria Math" panose="02040503050406030204" pitchFamily="18" charset="0"/>
                              </a:rPr>
                              <m:t>−6</m:t>
                            </m:r>
                          </m:sup>
                        </m:sSup>
                        <m:r>
                          <a:rPr lang="en-IN" sz="2000" b="0" i="1" smtClean="0">
                            <a:latin typeface="Cambria Math" panose="02040503050406030204" pitchFamily="18" charset="0"/>
                          </a:rPr>
                          <m:t> </m:t>
                        </m:r>
                      </m:den>
                    </m:f>
                  </m:oMath>
                </a14:m>
                <a:r>
                  <a:rPr lang="en-IN" dirty="0"/>
                  <a:t>      </a:t>
                </a:r>
              </a:p>
              <a:p>
                <a:pPr>
                  <a:lnSpc>
                    <a:spcPct val="150000"/>
                  </a:lnSpc>
                </a:pPr>
                <a:endParaRPr lang="en-IN" dirty="0"/>
              </a:p>
              <a:p>
                <a:pPr>
                  <a:lnSpc>
                    <a:spcPct val="150000"/>
                  </a:lnSpc>
                </a:pPr>
                <a:r>
                  <a:rPr lang="en-IN" dirty="0"/>
                  <a:t>          =  </a:t>
                </a:r>
                <a:r>
                  <a:rPr lang="en-IN" u="sng" dirty="0"/>
                  <a:t>35.14</a:t>
                </a:r>
              </a:p>
              <a:p>
                <a:pPr>
                  <a:lnSpc>
                    <a:spcPct val="150000"/>
                  </a:lnSpc>
                </a:pPr>
                <a:endParaRPr lang="en-IN" u="sng" dirty="0"/>
              </a:p>
              <a:p>
                <a:pPr>
                  <a:lnSpc>
                    <a:spcPct val="150000"/>
                  </a:lnSpc>
                </a:pPr>
                <a:endParaRPr lang="en-IN" dirty="0"/>
              </a:p>
              <a:p>
                <a:pPr>
                  <a:lnSpc>
                    <a:spcPct val="150000"/>
                  </a:lnSpc>
                </a:pPr>
                <a:r>
                  <a:rPr lang="en-IN" dirty="0"/>
                  <a:t>Mode  </a:t>
                </a:r>
                <a:r>
                  <a:rPr lang="en-IN" sz="2400" dirty="0"/>
                  <a:t>m = </a:t>
                </a:r>
                <a14:m>
                  <m:oMath xmlns:m="http://schemas.openxmlformats.org/officeDocument/2006/math">
                    <m:f>
                      <m:fPr>
                        <m:ctrlPr>
                          <a:rPr lang="en-IN" sz="2400" i="1" smtClean="0">
                            <a:latin typeface="Cambria Math" panose="02040503050406030204" pitchFamily="18" charset="0"/>
                          </a:rPr>
                        </m:ctrlPr>
                      </m:fPr>
                      <m:num>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𝑉</m:t>
                            </m:r>
                          </m:e>
                          <m:sup>
                            <m:r>
                              <a:rPr lang="en-IN" sz="2400" b="0" i="1" smtClean="0">
                                <a:latin typeface="Cambria Math" panose="02040503050406030204" pitchFamily="18" charset="0"/>
                              </a:rPr>
                              <m:t>2</m:t>
                            </m:r>
                          </m:sup>
                        </m:sSup>
                      </m:num>
                      <m:den>
                        <m:r>
                          <a:rPr lang="en-IN" sz="2400" b="0" i="1" smtClean="0">
                            <a:latin typeface="Cambria Math" panose="02040503050406030204" pitchFamily="18" charset="0"/>
                          </a:rPr>
                          <m:t>2</m:t>
                        </m:r>
                      </m:den>
                    </m:f>
                  </m:oMath>
                </a14:m>
                <a:r>
                  <a:rPr lang="en-IN" sz="2400" dirty="0"/>
                  <a:t>    </a:t>
                </a:r>
              </a:p>
              <a:p>
                <a:pPr>
                  <a:lnSpc>
                    <a:spcPct val="150000"/>
                  </a:lnSpc>
                </a:pPr>
                <a:r>
                  <a:rPr lang="en-IN" sz="2400" dirty="0"/>
                  <a:t>           = </a:t>
                </a:r>
                <a14:m>
                  <m:oMath xmlns:m="http://schemas.openxmlformats.org/officeDocument/2006/math">
                    <m:f>
                      <m:fPr>
                        <m:ctrlPr>
                          <a:rPr lang="en-IN" sz="2400" i="1" smtClean="0">
                            <a:latin typeface="Cambria Math" panose="02040503050406030204" pitchFamily="18" charset="0"/>
                          </a:rPr>
                        </m:ctrlPr>
                      </m:fPr>
                      <m:num>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35.14</m:t>
                            </m:r>
                          </m:e>
                          <m:sup>
                            <m:r>
                              <a:rPr lang="en-IN" sz="2400" b="0" i="1" smtClean="0">
                                <a:latin typeface="Cambria Math" panose="02040503050406030204" pitchFamily="18" charset="0"/>
                              </a:rPr>
                              <m:t>2</m:t>
                            </m:r>
                          </m:sup>
                        </m:sSup>
                      </m:num>
                      <m:den>
                        <m:r>
                          <a:rPr lang="en-IN" sz="2400" b="0" i="1" smtClean="0">
                            <a:latin typeface="Cambria Math" panose="02040503050406030204" pitchFamily="18" charset="0"/>
                          </a:rPr>
                          <m:t>2</m:t>
                        </m:r>
                      </m:den>
                    </m:f>
                  </m:oMath>
                </a14:m>
                <a:r>
                  <a:rPr lang="en-IN" dirty="0"/>
                  <a:t>   </a:t>
                </a:r>
              </a:p>
              <a:p>
                <a:pPr>
                  <a:lnSpc>
                    <a:spcPct val="150000"/>
                  </a:lnSpc>
                </a:pPr>
                <a:r>
                  <a:rPr lang="en-IN" dirty="0"/>
                  <a:t>              = </a:t>
                </a:r>
                <a:r>
                  <a:rPr lang="en-IN" u="sng" dirty="0"/>
                  <a:t>617</a:t>
                </a:r>
              </a:p>
            </p:txBody>
          </p:sp>
        </mc:Choice>
        <mc:Fallback xmlns="">
          <p:sp>
            <p:nvSpPr>
              <p:cNvPr id="2" name="TextBox 1"/>
              <p:cNvSpPr txBox="1">
                <a:spLocks noRot="1" noChangeAspect="1" noMove="1" noResize="1" noEditPoints="1" noAdjustHandles="1" noChangeArrowheads="1" noChangeShapeType="1" noTextEdit="1"/>
              </p:cNvSpPr>
              <p:nvPr/>
            </p:nvSpPr>
            <p:spPr>
              <a:xfrm>
                <a:off x="2440269" y="678650"/>
                <a:ext cx="5093293" cy="5624553"/>
              </a:xfrm>
              <a:prstGeom prst="rect">
                <a:avLst/>
              </a:prstGeom>
              <a:blipFill rotWithShape="0">
                <a:blip r:embed="rId2"/>
                <a:stretch>
                  <a:fillRect l="-957" b="-758"/>
                </a:stretch>
              </a:blipFill>
            </p:spPr>
            <p:txBody>
              <a:bodyPr/>
              <a:lstStyle/>
              <a:p>
                <a:r>
                  <a:rPr lang="en-IN">
                    <a:noFill/>
                  </a:rPr>
                  <a:t> </a:t>
                </a:r>
              </a:p>
            </p:txBody>
          </p:sp>
        </mc:Fallback>
      </mc:AlternateContent>
    </p:spTree>
    <p:extLst>
      <p:ext uri="{BB962C8B-B14F-4D97-AF65-F5344CB8AC3E}">
        <p14:creationId xmlns:p14="http://schemas.microsoft.com/office/powerpoint/2010/main" val="52555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1000"/>
                                        <p:tgtEl>
                                          <p:spTgt spid="2">
                                            <p:txEl>
                                              <p:pRg st="7" end="7"/>
                                            </p:txEl>
                                          </p:spTgt>
                                        </p:tgtEl>
                                      </p:cBhvr>
                                    </p:animEffect>
                                    <p:anim calcmode="lin" valueType="num">
                                      <p:cBhvr>
                                        <p:cTn id="2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1000"/>
                                        <p:tgtEl>
                                          <p:spTgt spid="2">
                                            <p:txEl>
                                              <p:pRg st="8" end="8"/>
                                            </p:txEl>
                                          </p:spTgt>
                                        </p:tgtEl>
                                      </p:cBhvr>
                                    </p:animEffect>
                                    <p:anim calcmode="lin" valueType="num">
                                      <p:cBhvr>
                                        <p:cTn id="3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1000"/>
                                        <p:tgtEl>
                                          <p:spTgt spid="2">
                                            <p:txEl>
                                              <p:pRg st="9" end="9"/>
                                            </p:txEl>
                                          </p:spTgt>
                                        </p:tgtEl>
                                      </p:cBhvr>
                                    </p:animEffect>
                                    <p:anim calcmode="lin" valueType="num">
                                      <p:cBhvr>
                                        <p:cTn id="3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23331" y="663002"/>
                <a:ext cx="8256895" cy="6002925"/>
              </a:xfrm>
              <a:prstGeom prst="rect">
                <a:avLst/>
              </a:prstGeom>
            </p:spPr>
            <p:txBody>
              <a:bodyPr wrap="square">
                <a:spAutoFit/>
              </a:bodyPr>
              <a:lstStyle/>
              <a:p>
                <a:pPr lvl="0" algn="just">
                  <a:lnSpc>
                    <a:spcPct val="107000"/>
                  </a:lnSpc>
                  <a:spcAft>
                    <a:spcPts val="800"/>
                  </a:spcAft>
                  <a:tabLst>
                    <a:tab pos="457200" algn="l"/>
                  </a:tabLst>
                </a:pP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6.</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An optical fibre has attenuation of 3.5 dB/km at 850 nm.</a:t>
                </a:r>
              </a:p>
              <a:p>
                <a:pPr lvl="0" algn="just">
                  <a:lnSpc>
                    <a:spcPct val="107000"/>
                  </a:lnSpc>
                  <a:spcAft>
                    <a:spcPts val="800"/>
                  </a:spcAft>
                  <a:tabLst>
                    <a:tab pos="457200" algn="l"/>
                  </a:tabLst>
                </a:pP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If 0.5 mW of optical power is launched into the fibre, what is the</a:t>
                </a:r>
              </a:p>
              <a:p>
                <a:pPr lvl="0" algn="just">
                  <a:lnSpc>
                    <a:spcPct val="107000"/>
                  </a:lnSpc>
                  <a:spcAft>
                    <a:spcPts val="800"/>
                  </a:spcAft>
                  <a:tabLst>
                    <a:tab pos="457200" algn="l"/>
                  </a:tabLst>
                </a:pP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power level in </a:t>
                </a:r>
                <a:r>
                  <a:rPr lang="en-IN" dirty="0">
                    <a:solidFill>
                      <a:srgbClr val="FF0000"/>
                    </a:solidFill>
                    <a:latin typeface="Symbol" panose="05050102010706020507" pitchFamily="18" charset="2"/>
                    <a:ea typeface="Times New Roman" panose="02020603050405020304" pitchFamily="18" charset="0"/>
                    <a:cs typeface="Arial" panose="020B0604020202020204" pitchFamily="34" charset="0"/>
                  </a:rPr>
                  <a:t>m</a:t>
                </a:r>
                <a:r>
                  <a:rPr lang="en-IN"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W after 4 km?</a:t>
                </a:r>
              </a:p>
              <a:p>
                <a:pPr lvl="0" algn="just">
                  <a:lnSpc>
                    <a:spcPct val="107000"/>
                  </a:lnSpc>
                  <a:spcAft>
                    <a:spcPts val="800"/>
                  </a:spcAft>
                  <a:tabLst>
                    <a:tab pos="457200" algn="l"/>
                  </a:tabLst>
                </a:pPr>
                <a:r>
                  <a:rPr lang="en-IN" sz="2000" dirty="0">
                    <a:solidFill>
                      <a:srgbClr val="002060"/>
                    </a:solidFill>
                    <a:latin typeface="Arial" panose="020B0604020202020204" pitchFamily="34" charset="0"/>
                    <a:ea typeface="Calibri" panose="020F0502020204030204" pitchFamily="34" charset="0"/>
                    <a:cs typeface="Times New Roman" panose="02020603050405020304" pitchFamily="18" charset="0"/>
                  </a:rPr>
                  <a:t>Data:                                      </a:t>
                </a:r>
                <a:r>
                  <a:rPr lang="el-GR" dirty="0">
                    <a:solidFill>
                      <a:srgbClr val="002060"/>
                    </a:solidFill>
                    <a:latin typeface="Arial" panose="020B0604020202020204" pitchFamily="34" charset="0"/>
                    <a:ea typeface="Calibri" panose="020F0502020204030204" pitchFamily="34" charset="0"/>
                    <a:cs typeface="Times New Roman" panose="02020603050405020304" pitchFamily="18" charset="0"/>
                  </a:rPr>
                  <a:t>α</a:t>
                </a:r>
                <a:r>
                  <a:rPr lang="en-IN"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 = 3.5dB/km</a:t>
                </a:r>
              </a:p>
              <a:p>
                <a:pPr lvl="0" algn="just">
                  <a:lnSpc>
                    <a:spcPct val="107000"/>
                  </a:lnSpc>
                  <a:spcAft>
                    <a:spcPts val="800"/>
                  </a:spcAft>
                  <a:tabLst>
                    <a:tab pos="457200" algn="l"/>
                  </a:tabLst>
                </a:pPr>
                <a14:m>
                  <m:oMath xmlns:m="http://schemas.openxmlformats.org/officeDocument/2006/math">
                    <m:sSub>
                      <m:sSubPr>
                        <m:ctrlPr>
                          <a:rPr lang="en-IN" sz="2000" i="1" smtClean="0">
                            <a:solidFill>
                              <a:srgbClr val="002060"/>
                            </a:solidFill>
                            <a:effectLst/>
                            <a:latin typeface="Cambria Math" panose="02040503050406030204" pitchFamily="18" charset="0"/>
                            <a:cs typeface="Times New Roman" panose="02020603050405020304" pitchFamily="18" charset="0"/>
                          </a:rPr>
                        </m:ctrlPr>
                      </m:sSubPr>
                      <m:e>
                        <m:r>
                          <a:rPr lang="en-IN" sz="2000" b="0" i="1" smtClean="0">
                            <a:solidFill>
                              <a:srgbClr val="002060"/>
                            </a:solidFill>
                            <a:effectLst/>
                            <a:latin typeface="Cambria Math" panose="02040503050406030204" pitchFamily="18" charset="0"/>
                            <a:cs typeface="Times New Roman" panose="02020603050405020304" pitchFamily="18" charset="0"/>
                          </a:rPr>
                          <m:t>                                                         </m:t>
                        </m:r>
                        <m:r>
                          <a:rPr lang="en-IN" sz="2000" b="0" i="1" smtClean="0">
                            <a:solidFill>
                              <a:srgbClr val="002060"/>
                            </a:solidFill>
                            <a:effectLst/>
                            <a:latin typeface="Cambria Math" panose="02040503050406030204" pitchFamily="18" charset="0"/>
                            <a:cs typeface="Times New Roman" panose="02020603050405020304" pitchFamily="18" charset="0"/>
                          </a:rPr>
                          <m:t>𝑃</m:t>
                        </m:r>
                      </m:e>
                      <m:sub>
                        <m:r>
                          <a:rPr lang="en-IN" sz="2000" b="0" i="1" smtClean="0">
                            <a:solidFill>
                              <a:srgbClr val="002060"/>
                            </a:solidFill>
                            <a:effectLst/>
                            <a:latin typeface="Cambria Math" panose="02040503050406030204" pitchFamily="18" charset="0"/>
                            <a:cs typeface="Times New Roman" panose="02020603050405020304" pitchFamily="18" charset="0"/>
                          </a:rPr>
                          <m:t>𝑖</m:t>
                        </m:r>
                        <m:r>
                          <a:rPr lang="en-IN" sz="2000" b="0" i="1" smtClean="0">
                            <a:solidFill>
                              <a:srgbClr val="002060"/>
                            </a:solidFill>
                            <a:effectLst/>
                            <a:latin typeface="Cambria Math" panose="02040503050406030204" pitchFamily="18" charset="0"/>
                            <a:cs typeface="Times New Roman" panose="02020603050405020304" pitchFamily="18" charset="0"/>
                          </a:rPr>
                          <m:t>  </m:t>
                        </m:r>
                      </m:sub>
                    </m:sSub>
                  </m:oMath>
                </a14:m>
                <a:r>
                  <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0.5mW  = 0.5 x </a:t>
                </a:r>
                <a14:m>
                  <m:oMath xmlns:m="http://schemas.openxmlformats.org/officeDocument/2006/math">
                    <m:sSup>
                      <m:sSupPr>
                        <m:ctrlPr>
                          <a:rPr lang="en-IN" sz="2000" i="1" smtClean="0">
                            <a:solidFill>
                              <a:srgbClr val="002060"/>
                            </a:solidFill>
                            <a:effectLst/>
                            <a:latin typeface="Cambria Math" panose="02040503050406030204" pitchFamily="18" charset="0"/>
                            <a:cs typeface="Times New Roman" panose="02020603050405020304" pitchFamily="18" charset="0"/>
                          </a:rPr>
                        </m:ctrlPr>
                      </m:sSupPr>
                      <m:e>
                        <m:r>
                          <a:rPr lang="en-IN" sz="2000" b="0" i="1" smtClean="0">
                            <a:solidFill>
                              <a:srgbClr val="002060"/>
                            </a:solidFill>
                            <a:effectLst/>
                            <a:latin typeface="Cambria Math" panose="02040503050406030204" pitchFamily="18" charset="0"/>
                            <a:cs typeface="Times New Roman" panose="02020603050405020304" pitchFamily="18" charset="0"/>
                          </a:rPr>
                          <m:t>10</m:t>
                        </m:r>
                      </m:e>
                      <m:sup>
                        <m:r>
                          <a:rPr lang="en-IN" sz="2000" b="0" i="1" smtClean="0">
                            <a:solidFill>
                              <a:srgbClr val="002060"/>
                            </a:solidFill>
                            <a:effectLst/>
                            <a:latin typeface="Cambria Math" panose="02040503050406030204" pitchFamily="18" charset="0"/>
                            <a:cs typeface="Times New Roman" panose="02020603050405020304" pitchFamily="18" charset="0"/>
                          </a:rPr>
                          <m:t>−3</m:t>
                        </m:r>
                      </m:sup>
                    </m:sSup>
                    <m:r>
                      <a:rPr lang="en-IN" sz="2000" b="0" i="1" smtClean="0">
                        <a:solidFill>
                          <a:srgbClr val="002060"/>
                        </a:solidFill>
                        <a:effectLst/>
                        <a:latin typeface="Cambria Math" panose="02040503050406030204" pitchFamily="18" charset="0"/>
                        <a:cs typeface="Times New Roman" panose="02020603050405020304" pitchFamily="18" charset="0"/>
                      </a:rPr>
                      <m:t>𝑊</m:t>
                    </m:r>
                  </m:oMath>
                </a14:m>
                <a:r>
                  <a:rPr lang="en-IN" sz="2000" b="0" dirty="0">
                    <a:solidFill>
                      <a:srgbClr val="002060"/>
                    </a:solidFill>
                    <a:effectLst/>
                    <a:latin typeface="Calibri" panose="020F0502020204030204" pitchFamily="34" charset="0"/>
                    <a:cs typeface="Times New Roman" panose="02020603050405020304" pitchFamily="18" charset="0"/>
                  </a:rPr>
                  <a:t>          </a:t>
                </a:r>
                <a14:m>
                  <m:oMath xmlns:m="http://schemas.openxmlformats.org/officeDocument/2006/math">
                    <m:sSub>
                      <m:sSubPr>
                        <m:ctrlPr>
                          <a:rPr lang="en-IN" sz="2000" i="1">
                            <a:solidFill>
                              <a:srgbClr val="002060"/>
                            </a:solidFill>
                            <a:latin typeface="Cambria Math" panose="02040503050406030204" pitchFamily="18" charset="0"/>
                            <a:cs typeface="Times New Roman" panose="02020603050405020304" pitchFamily="18" charset="0"/>
                          </a:rPr>
                        </m:ctrlPr>
                      </m:sSubPr>
                      <m:e>
                        <m:r>
                          <a:rPr lang="en-IN" sz="2000" i="1">
                            <a:solidFill>
                              <a:srgbClr val="002060"/>
                            </a:solidFill>
                            <a:latin typeface="Cambria Math" panose="02040503050406030204" pitchFamily="18" charset="0"/>
                            <a:cs typeface="Times New Roman" panose="02020603050405020304" pitchFamily="18" charset="0"/>
                          </a:rPr>
                          <m:t>𝑃</m:t>
                        </m:r>
                      </m:e>
                      <m:sub>
                        <m:r>
                          <a:rPr lang="en-IN" sz="2000" b="0" i="1" smtClean="0">
                            <a:solidFill>
                              <a:srgbClr val="002060"/>
                            </a:solidFill>
                            <a:latin typeface="Cambria Math" panose="02040503050406030204" pitchFamily="18" charset="0"/>
                            <a:cs typeface="Times New Roman" panose="02020603050405020304" pitchFamily="18" charset="0"/>
                          </a:rPr>
                          <m:t>𝑜</m:t>
                        </m:r>
                        <m:r>
                          <a:rPr lang="en-IN" sz="2000" i="1">
                            <a:solidFill>
                              <a:srgbClr val="002060"/>
                            </a:solidFill>
                            <a:latin typeface="Cambria Math" panose="02040503050406030204" pitchFamily="18" charset="0"/>
                            <a:cs typeface="Times New Roman" panose="02020603050405020304" pitchFamily="18" charset="0"/>
                          </a:rPr>
                          <m:t>  </m:t>
                        </m:r>
                      </m:sub>
                    </m:sSub>
                  </m:oMath>
                </a14:m>
                <a:r>
                  <a:rPr lang="en-IN" sz="2000" b="0" dirty="0">
                    <a:solidFill>
                      <a:srgbClr val="002060"/>
                    </a:solidFill>
                    <a:effectLst/>
                    <a:latin typeface="Calibri" panose="020F0502020204030204" pitchFamily="34" charset="0"/>
                    <a:cs typeface="Times New Roman" panose="02020603050405020304" pitchFamily="18" charset="0"/>
                  </a:rPr>
                  <a:t>= ?</a:t>
                </a:r>
              </a:p>
              <a:p>
                <a:pPr lvl="0" algn="just">
                  <a:lnSpc>
                    <a:spcPct val="107000"/>
                  </a:lnSpc>
                  <a:spcAft>
                    <a:spcPts val="800"/>
                  </a:spcAft>
                  <a:tabLst>
                    <a:tab pos="457200" algn="l"/>
                  </a:tabLst>
                </a:pPr>
                <a:r>
                  <a:rPr lang="en-IN" sz="2000" dirty="0">
                    <a:solidFill>
                      <a:srgbClr val="002060"/>
                    </a:solidFill>
                    <a:latin typeface="Calibri" panose="020F0502020204030204" pitchFamily="34" charset="0"/>
                    <a:cs typeface="Times New Roman" panose="02020603050405020304" pitchFamily="18" charset="0"/>
                  </a:rPr>
                  <a:t>                                                           L = 4 km</a:t>
                </a:r>
                <a:endParaRPr lang="en-IN" sz="2000" b="0" dirty="0">
                  <a:solidFill>
                    <a:srgbClr val="000000"/>
                  </a:solidFill>
                  <a:effectLst/>
                  <a:latin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l-GR"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α</a:t>
                </a: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  </a:t>
                </a:r>
                <a14:m>
                  <m:oMath xmlns:m="http://schemas.openxmlformats.org/officeDocument/2006/math">
                    <m:f>
                      <m:fPr>
                        <m:ctrlPr>
                          <a:rPr lang="en-IN" sz="2400" i="1" smtClean="0">
                            <a:solidFill>
                              <a:srgbClr val="000000"/>
                            </a:solidFill>
                            <a:effectLst/>
                            <a:latin typeface="Cambria Math" panose="02040503050406030204" pitchFamily="18" charset="0"/>
                            <a:cs typeface="Times New Roman" panose="02020603050405020304" pitchFamily="18" charset="0"/>
                          </a:rPr>
                        </m:ctrlPr>
                      </m:fPr>
                      <m:num>
                        <m:r>
                          <a:rPr lang="en-IN" sz="2400" b="0" i="1" smtClean="0">
                            <a:solidFill>
                              <a:srgbClr val="000000"/>
                            </a:solidFill>
                            <a:effectLst/>
                            <a:latin typeface="Cambria Math" panose="02040503050406030204" pitchFamily="18" charset="0"/>
                            <a:cs typeface="Times New Roman" panose="02020603050405020304" pitchFamily="18" charset="0"/>
                          </a:rPr>
                          <m:t>10</m:t>
                        </m:r>
                      </m:num>
                      <m:den>
                        <m:r>
                          <a:rPr lang="en-IN" sz="2400" b="0" i="1" smtClean="0">
                            <a:solidFill>
                              <a:srgbClr val="000000"/>
                            </a:solidFill>
                            <a:effectLst/>
                            <a:latin typeface="Cambria Math" panose="02040503050406030204" pitchFamily="18" charset="0"/>
                            <a:cs typeface="Times New Roman" panose="02020603050405020304" pitchFamily="18" charset="0"/>
                          </a:rPr>
                          <m:t>𝐿</m:t>
                        </m:r>
                      </m:den>
                    </m:f>
                    <m:func>
                      <m:funcPr>
                        <m:ctrlPr>
                          <a:rPr lang="en-IN" sz="2400" i="1" smtClean="0">
                            <a:solidFill>
                              <a:srgbClr val="000000"/>
                            </a:solidFill>
                            <a:effectLst/>
                            <a:latin typeface="Cambria Math" panose="02040503050406030204" pitchFamily="18" charset="0"/>
                            <a:cs typeface="Times New Roman" panose="02020603050405020304" pitchFamily="18" charset="0"/>
                          </a:rPr>
                        </m:ctrlPr>
                      </m:funcPr>
                      <m:fName>
                        <m:r>
                          <m:rPr>
                            <m:sty m:val="p"/>
                          </m:rPr>
                          <a:rPr lang="en-IN" sz="2400" i="0" smtClean="0">
                            <a:solidFill>
                              <a:srgbClr val="000000"/>
                            </a:solidFill>
                            <a:effectLst/>
                            <a:latin typeface="Cambria Math" panose="02040503050406030204" pitchFamily="18" charset="0"/>
                            <a:cs typeface="Times New Roman" panose="02020603050405020304" pitchFamily="18" charset="0"/>
                          </a:rPr>
                          <m:t>log</m:t>
                        </m:r>
                      </m:fName>
                      <m:e>
                        <m:f>
                          <m:fPr>
                            <m:ctrlPr>
                              <a:rPr lang="en-IN" sz="2400" i="1">
                                <a:solidFill>
                                  <a:srgbClr val="000000"/>
                                </a:solidFill>
                                <a:latin typeface="Cambria Math" panose="02040503050406030204" pitchFamily="18" charset="0"/>
                                <a:cs typeface="Times New Roman" panose="02020603050405020304" pitchFamily="18" charset="0"/>
                              </a:rPr>
                            </m:ctrlPr>
                          </m:fPr>
                          <m:num>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b="0" i="1" smtClean="0">
                                    <a:solidFill>
                                      <a:srgbClr val="000000"/>
                                    </a:solidFill>
                                    <a:latin typeface="Cambria Math" panose="02040503050406030204" pitchFamily="18" charset="0"/>
                                    <a:cs typeface="Times New Roman" panose="02020603050405020304" pitchFamily="18" charset="0"/>
                                  </a:rPr>
                                  <m:t>𝑃</m:t>
                                </m:r>
                              </m:e>
                              <m:sub>
                                <m:r>
                                  <a:rPr lang="en-IN" sz="2400" b="0" i="1" smtClean="0">
                                    <a:solidFill>
                                      <a:srgbClr val="000000"/>
                                    </a:solidFill>
                                    <a:latin typeface="Cambria Math" panose="02040503050406030204" pitchFamily="18" charset="0"/>
                                    <a:cs typeface="Times New Roman" panose="02020603050405020304" pitchFamily="18" charset="0"/>
                                  </a:rPr>
                                  <m:t>𝑜</m:t>
                                </m:r>
                              </m:sub>
                            </m:sSub>
                          </m:num>
                          <m:den>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b="0" i="1" smtClean="0">
                                    <a:solidFill>
                                      <a:srgbClr val="000000"/>
                                    </a:solidFill>
                                    <a:latin typeface="Cambria Math" panose="02040503050406030204" pitchFamily="18" charset="0"/>
                                    <a:cs typeface="Times New Roman" panose="02020603050405020304" pitchFamily="18" charset="0"/>
                                  </a:rPr>
                                  <m:t>𝑃</m:t>
                                </m:r>
                              </m:e>
                              <m:sub>
                                <m:r>
                                  <a:rPr lang="en-IN" sz="2400" b="0" i="1" smtClean="0">
                                    <a:solidFill>
                                      <a:srgbClr val="000000"/>
                                    </a:solidFill>
                                    <a:latin typeface="Cambria Math" panose="02040503050406030204" pitchFamily="18" charset="0"/>
                                    <a:cs typeface="Times New Roman" panose="02020603050405020304" pitchFamily="18" charset="0"/>
                                  </a:rPr>
                                  <m:t>𝑖</m:t>
                                </m:r>
                              </m:sub>
                            </m:sSub>
                          </m:den>
                        </m:f>
                      </m:e>
                    </m:func>
                  </m:oMath>
                </a14:m>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sz="2400" dirty="0">
                    <a:solidFill>
                      <a:srgbClr val="000000"/>
                    </a:solidFill>
                    <a:effectLst/>
                    <a:cs typeface="Times New Roman" panose="02020603050405020304" pitchFamily="18" charset="0"/>
                  </a:rPr>
                  <a:t>         </a:t>
                </a:r>
                <a14:m>
                  <m:oMath xmlns:m="http://schemas.openxmlformats.org/officeDocument/2006/math">
                    <m:f>
                      <m:fPr>
                        <m:ctrlPr>
                          <a:rPr lang="en-IN" sz="2400" i="1" smtClean="0">
                            <a:solidFill>
                              <a:srgbClr val="000000"/>
                            </a:solidFill>
                            <a:effectLst/>
                            <a:latin typeface="Cambria Math" panose="02040503050406030204" pitchFamily="18" charset="0"/>
                            <a:cs typeface="Times New Roman" panose="02020603050405020304" pitchFamily="18" charset="0"/>
                          </a:rPr>
                        </m:ctrlPr>
                      </m:fPr>
                      <m:num>
                        <m:r>
                          <m:rPr>
                            <m:sty m:val="p"/>
                          </m:rPr>
                          <a:rPr lang="el-GR" sz="2400" i="1" smtClean="0">
                            <a:solidFill>
                              <a:srgbClr val="000000"/>
                            </a:solidFill>
                            <a:effectLst/>
                            <a:latin typeface="Cambria Math" panose="02040503050406030204" pitchFamily="18" charset="0"/>
                            <a:cs typeface="Times New Roman" panose="02020603050405020304" pitchFamily="18" charset="0"/>
                          </a:rPr>
                          <m:t>α</m:t>
                        </m:r>
                        <m:r>
                          <a:rPr lang="en-IN" sz="2400" b="0" i="1" smtClean="0">
                            <a:solidFill>
                              <a:srgbClr val="000000"/>
                            </a:solidFill>
                            <a:effectLst/>
                            <a:latin typeface="Cambria Math" panose="02040503050406030204" pitchFamily="18" charset="0"/>
                            <a:cs typeface="Times New Roman" panose="02020603050405020304" pitchFamily="18" charset="0"/>
                          </a:rPr>
                          <m:t>𝐿</m:t>
                        </m:r>
                      </m:num>
                      <m:den>
                        <m:r>
                          <a:rPr lang="en-IN" sz="2400" b="0" i="1" smtClean="0">
                            <a:solidFill>
                              <a:srgbClr val="000000"/>
                            </a:solidFill>
                            <a:effectLst/>
                            <a:latin typeface="Cambria Math" panose="02040503050406030204" pitchFamily="18" charset="0"/>
                            <a:cs typeface="Times New Roman" panose="02020603050405020304" pitchFamily="18" charset="0"/>
                          </a:rPr>
                          <m:t>10</m:t>
                        </m:r>
                      </m:den>
                    </m:f>
                  </m:oMath>
                </a14:m>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unc>
                      <m:funcPr>
                        <m:ctrlPr>
                          <a:rPr lang="en-IN" sz="2400" i="1">
                            <a:solidFill>
                              <a:srgbClr val="000000"/>
                            </a:solidFill>
                            <a:latin typeface="Cambria Math" panose="02040503050406030204" pitchFamily="18" charset="0"/>
                            <a:cs typeface="Times New Roman" panose="02020603050405020304" pitchFamily="18" charset="0"/>
                          </a:rPr>
                        </m:ctrlPr>
                      </m:funcPr>
                      <m:fName>
                        <m:r>
                          <m:rPr>
                            <m:sty m:val="p"/>
                          </m:rPr>
                          <a:rPr lang="en-IN" sz="2400">
                            <a:solidFill>
                              <a:srgbClr val="000000"/>
                            </a:solidFill>
                            <a:latin typeface="Cambria Math" panose="02040503050406030204" pitchFamily="18" charset="0"/>
                            <a:cs typeface="Times New Roman" panose="02020603050405020304" pitchFamily="18" charset="0"/>
                          </a:rPr>
                          <m:t>log</m:t>
                        </m:r>
                      </m:fName>
                      <m:e>
                        <m:f>
                          <m:fPr>
                            <m:ctrlPr>
                              <a:rPr lang="en-IN" sz="2400" i="1">
                                <a:solidFill>
                                  <a:srgbClr val="000000"/>
                                </a:solidFill>
                                <a:latin typeface="Cambria Math" panose="02040503050406030204" pitchFamily="18" charset="0"/>
                                <a:cs typeface="Times New Roman" panose="02020603050405020304" pitchFamily="18" charset="0"/>
                              </a:rPr>
                            </m:ctrlPr>
                          </m:fPr>
                          <m:num>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i="1">
                                    <a:solidFill>
                                      <a:srgbClr val="000000"/>
                                    </a:solidFill>
                                    <a:latin typeface="Cambria Math" panose="02040503050406030204" pitchFamily="18" charset="0"/>
                                    <a:cs typeface="Times New Roman" panose="02020603050405020304" pitchFamily="18" charset="0"/>
                                  </a:rPr>
                                  <m:t>𝑜</m:t>
                                </m:r>
                              </m:sub>
                            </m:sSub>
                          </m:num>
                          <m:den>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i="1">
                                    <a:solidFill>
                                      <a:srgbClr val="000000"/>
                                    </a:solidFill>
                                    <a:latin typeface="Cambria Math" panose="02040503050406030204" pitchFamily="18" charset="0"/>
                                    <a:cs typeface="Times New Roman" panose="02020603050405020304" pitchFamily="18" charset="0"/>
                                  </a:rPr>
                                  <m:t>𝑖</m:t>
                                </m:r>
                              </m:sub>
                            </m:sSub>
                          </m:den>
                        </m:f>
                      </m:e>
                    </m:func>
                  </m:oMath>
                </a14:m>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unc>
                      <m:funcPr>
                        <m:ctrlPr>
                          <a:rPr lang="en-IN" sz="2400" i="1">
                            <a:solidFill>
                              <a:srgbClr val="000000"/>
                            </a:solidFill>
                            <a:latin typeface="Cambria Math" panose="02040503050406030204" pitchFamily="18" charset="0"/>
                            <a:cs typeface="Times New Roman" panose="02020603050405020304" pitchFamily="18" charset="0"/>
                          </a:rPr>
                        </m:ctrlPr>
                      </m:funcPr>
                      <m:fName>
                        <m:r>
                          <m:rPr>
                            <m:sty m:val="p"/>
                          </m:rPr>
                          <a:rPr lang="en-IN" sz="2400">
                            <a:solidFill>
                              <a:srgbClr val="000000"/>
                            </a:solidFill>
                            <a:latin typeface="Cambria Math" panose="02040503050406030204" pitchFamily="18" charset="0"/>
                            <a:cs typeface="Times New Roman" panose="02020603050405020304" pitchFamily="18" charset="0"/>
                          </a:rPr>
                          <m:t>log</m:t>
                        </m:r>
                      </m:fName>
                      <m:e>
                        <m:f>
                          <m:fPr>
                            <m:ctrlPr>
                              <a:rPr lang="en-IN" sz="2400" i="1">
                                <a:solidFill>
                                  <a:srgbClr val="000000"/>
                                </a:solidFill>
                                <a:latin typeface="Cambria Math" panose="02040503050406030204" pitchFamily="18" charset="0"/>
                                <a:cs typeface="Times New Roman" panose="02020603050405020304" pitchFamily="18" charset="0"/>
                              </a:rPr>
                            </m:ctrlPr>
                          </m:fPr>
                          <m:num>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b="0" i="1" smtClean="0">
                                    <a:solidFill>
                                      <a:srgbClr val="000000"/>
                                    </a:solidFill>
                                    <a:latin typeface="Cambria Math" panose="02040503050406030204" pitchFamily="18" charset="0"/>
                                    <a:cs typeface="Times New Roman" panose="02020603050405020304" pitchFamily="18" charset="0"/>
                                  </a:rPr>
                                  <m:t>𝑖</m:t>
                                </m:r>
                              </m:sub>
                            </m:sSub>
                          </m:num>
                          <m:den>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b="0" i="1" smtClean="0">
                                    <a:solidFill>
                                      <a:srgbClr val="000000"/>
                                    </a:solidFill>
                                    <a:latin typeface="Cambria Math" panose="02040503050406030204" pitchFamily="18" charset="0"/>
                                    <a:cs typeface="Times New Roman" panose="02020603050405020304" pitchFamily="18" charset="0"/>
                                  </a:rPr>
                                  <m:t>𝑜</m:t>
                                </m:r>
                              </m:sub>
                            </m:sSub>
                          </m:den>
                        </m:f>
                      </m:e>
                    </m:func>
                  </m:oMath>
                </a14:m>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sz="2400" dirty="0">
                    <a:solidFill>
                      <a:srgbClr val="000000"/>
                    </a:solidFill>
                    <a:cs typeface="Times New Roman" panose="02020603050405020304" pitchFamily="18" charset="0"/>
                  </a:rPr>
                  <a:t>               </a:t>
                </a:r>
                <a14:m>
                  <m:oMath xmlns:m="http://schemas.openxmlformats.org/officeDocument/2006/math">
                    <m:f>
                      <m:fPr>
                        <m:ctrlPr>
                          <a:rPr lang="en-IN" sz="2400" i="1">
                            <a:solidFill>
                              <a:srgbClr val="000000"/>
                            </a:solidFill>
                            <a:latin typeface="Cambria Math" panose="02040503050406030204" pitchFamily="18" charset="0"/>
                            <a:cs typeface="Times New Roman" panose="02020603050405020304" pitchFamily="18" charset="0"/>
                          </a:rPr>
                        </m:ctrlPr>
                      </m:fPr>
                      <m:num>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i="1">
                                <a:solidFill>
                                  <a:srgbClr val="000000"/>
                                </a:solidFill>
                                <a:latin typeface="Cambria Math" panose="02040503050406030204" pitchFamily="18" charset="0"/>
                                <a:cs typeface="Times New Roman" panose="02020603050405020304" pitchFamily="18" charset="0"/>
                              </a:rPr>
                              <m:t>𝑖</m:t>
                            </m:r>
                          </m:sub>
                        </m:sSub>
                      </m:num>
                      <m:den>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i="1">
                                <a:solidFill>
                                  <a:srgbClr val="000000"/>
                                </a:solidFill>
                                <a:latin typeface="Cambria Math" panose="02040503050406030204" pitchFamily="18" charset="0"/>
                                <a:cs typeface="Times New Roman" panose="02020603050405020304" pitchFamily="18" charset="0"/>
                              </a:rPr>
                              <m:t>𝑜</m:t>
                            </m:r>
                          </m:sub>
                        </m:sSub>
                      </m:den>
                    </m:f>
                  </m:oMath>
                </a14:m>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IN" sz="2400" i="1" smtClean="0">
                            <a:solidFill>
                              <a:srgbClr val="000000"/>
                            </a:solidFill>
                            <a:effectLst/>
                            <a:latin typeface="Cambria Math" panose="02040503050406030204" pitchFamily="18" charset="0"/>
                            <a:cs typeface="Times New Roman" panose="02020603050405020304" pitchFamily="18" charset="0"/>
                          </a:rPr>
                        </m:ctrlPr>
                      </m:sSupPr>
                      <m:e>
                        <m:r>
                          <a:rPr lang="en-IN" sz="2400" b="0" i="1" smtClean="0">
                            <a:solidFill>
                              <a:srgbClr val="000000"/>
                            </a:solidFill>
                            <a:effectLst/>
                            <a:latin typeface="Cambria Math" panose="02040503050406030204" pitchFamily="18" charset="0"/>
                            <a:cs typeface="Times New Roman" panose="02020603050405020304" pitchFamily="18" charset="0"/>
                          </a:rPr>
                          <m:t>𝑒</m:t>
                        </m:r>
                      </m:e>
                      <m:sup>
                        <m:f>
                          <m:fPr>
                            <m:ctrlPr>
                              <a:rPr lang="en-IN" sz="2400" i="1">
                                <a:solidFill>
                                  <a:srgbClr val="000000"/>
                                </a:solidFill>
                                <a:latin typeface="Cambria Math" panose="02040503050406030204" pitchFamily="18" charset="0"/>
                                <a:cs typeface="Times New Roman" panose="02020603050405020304" pitchFamily="18" charset="0"/>
                              </a:rPr>
                            </m:ctrlPr>
                          </m:fPr>
                          <m:num>
                            <m:r>
                              <m:rPr>
                                <m:sty m:val="p"/>
                              </m:rPr>
                              <a:rPr lang="el-GR" sz="2400" i="1">
                                <a:solidFill>
                                  <a:srgbClr val="000000"/>
                                </a:solidFill>
                                <a:latin typeface="Cambria Math" panose="02040503050406030204" pitchFamily="18" charset="0"/>
                                <a:cs typeface="Times New Roman" panose="02020603050405020304" pitchFamily="18" charset="0"/>
                              </a:rPr>
                              <m:t>α</m:t>
                            </m:r>
                            <m:r>
                              <a:rPr lang="en-IN" sz="2400" i="1">
                                <a:solidFill>
                                  <a:srgbClr val="000000"/>
                                </a:solidFill>
                                <a:latin typeface="Cambria Math" panose="02040503050406030204" pitchFamily="18" charset="0"/>
                                <a:cs typeface="Times New Roman" panose="02020603050405020304" pitchFamily="18" charset="0"/>
                              </a:rPr>
                              <m:t>𝐿</m:t>
                            </m:r>
                          </m:num>
                          <m:den>
                            <m:r>
                              <a:rPr lang="en-IN" sz="2400" i="1">
                                <a:solidFill>
                                  <a:srgbClr val="000000"/>
                                </a:solidFill>
                                <a:latin typeface="Cambria Math" panose="02040503050406030204" pitchFamily="18" charset="0"/>
                                <a:cs typeface="Times New Roman" panose="02020603050405020304" pitchFamily="18" charset="0"/>
                              </a:rPr>
                              <m:t>10</m:t>
                            </m:r>
                          </m:den>
                        </m:f>
                      </m:sup>
                    </m:sSup>
                  </m:oMath>
                </a14:m>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14:m>
                  <m:oMath xmlns:m="http://schemas.openxmlformats.org/officeDocument/2006/math">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b="0" i="1" smtClean="0">
                            <a:solidFill>
                              <a:srgbClr val="000000"/>
                            </a:solidFill>
                            <a:latin typeface="Cambria Math" panose="02040503050406030204" pitchFamily="18" charset="0"/>
                            <a:cs typeface="Times New Roman" panose="02020603050405020304" pitchFamily="18" charset="0"/>
                          </a:rPr>
                          <m:t>       </m:t>
                        </m:r>
                        <m:r>
                          <a:rPr lang="en-IN" sz="2400" i="1">
                            <a:solidFill>
                              <a:srgbClr val="000000"/>
                            </a:solidFill>
                            <a:latin typeface="Cambria Math" panose="02040503050406030204" pitchFamily="18" charset="0"/>
                            <a:cs typeface="Times New Roman" panose="02020603050405020304" pitchFamily="18" charset="0"/>
                          </a:rPr>
                          <m:t>𝑃</m:t>
                        </m:r>
                      </m:e>
                      <m:sub>
                        <m:r>
                          <a:rPr lang="en-IN" sz="2400" i="1">
                            <a:solidFill>
                              <a:srgbClr val="000000"/>
                            </a:solidFill>
                            <a:latin typeface="Cambria Math" panose="02040503050406030204" pitchFamily="18" charset="0"/>
                            <a:cs typeface="Times New Roman" panose="02020603050405020304" pitchFamily="18" charset="0"/>
                          </a:rPr>
                          <m:t>𝑜</m:t>
                        </m:r>
                        <m:r>
                          <a:rPr lang="en-IN" sz="2400" i="1">
                            <a:solidFill>
                              <a:srgbClr val="000000"/>
                            </a:solidFill>
                            <a:latin typeface="Cambria Math" panose="02040503050406030204" pitchFamily="18" charset="0"/>
                            <a:cs typeface="Times New Roman" panose="02020603050405020304" pitchFamily="18" charset="0"/>
                          </a:rPr>
                          <m:t>  </m:t>
                        </m:r>
                      </m:sub>
                    </m:sSub>
                  </m:oMath>
                </a14:m>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IN" sz="2400" i="1" smtClean="0">
                            <a:solidFill>
                              <a:srgbClr val="000000"/>
                            </a:solidFill>
                            <a:effectLst/>
                            <a:latin typeface="Cambria Math" panose="02040503050406030204" pitchFamily="18" charset="0"/>
                            <a:cs typeface="Times New Roman" panose="02020603050405020304" pitchFamily="18" charset="0"/>
                          </a:rPr>
                        </m:ctrlPr>
                      </m:fPr>
                      <m:num>
                        <m:sSub>
                          <m:sSubPr>
                            <m:ctrlPr>
                              <a:rPr lang="en-IN" sz="2400" i="1">
                                <a:solidFill>
                                  <a:srgbClr val="000000"/>
                                </a:solidFill>
                                <a:latin typeface="Cambria Math" panose="02040503050406030204" pitchFamily="18" charset="0"/>
                                <a:cs typeface="Times New Roman" panose="02020603050405020304" pitchFamily="18" charset="0"/>
                              </a:rPr>
                            </m:ctrlPr>
                          </m:sSubPr>
                          <m:e>
                            <m:r>
                              <a:rPr lang="en-IN" sz="2400" i="1">
                                <a:solidFill>
                                  <a:srgbClr val="000000"/>
                                </a:solidFill>
                                <a:latin typeface="Cambria Math" panose="02040503050406030204" pitchFamily="18" charset="0"/>
                                <a:cs typeface="Times New Roman" panose="02020603050405020304" pitchFamily="18" charset="0"/>
                              </a:rPr>
                              <m:t>𝑃</m:t>
                            </m:r>
                          </m:e>
                          <m:sub>
                            <m:r>
                              <a:rPr lang="en-IN" sz="2400" i="1">
                                <a:solidFill>
                                  <a:srgbClr val="000000"/>
                                </a:solidFill>
                                <a:latin typeface="Cambria Math" panose="02040503050406030204" pitchFamily="18" charset="0"/>
                                <a:cs typeface="Times New Roman" panose="02020603050405020304" pitchFamily="18" charset="0"/>
                              </a:rPr>
                              <m:t>𝑖</m:t>
                            </m:r>
                          </m:sub>
                        </m:sSub>
                      </m:num>
                      <m:den>
                        <m:sSup>
                          <m:sSupPr>
                            <m:ctrlPr>
                              <a:rPr lang="en-IN" sz="2400" i="1">
                                <a:solidFill>
                                  <a:srgbClr val="000000"/>
                                </a:solidFill>
                                <a:latin typeface="Cambria Math" panose="02040503050406030204" pitchFamily="18" charset="0"/>
                                <a:cs typeface="Times New Roman" panose="02020603050405020304" pitchFamily="18" charset="0"/>
                              </a:rPr>
                            </m:ctrlPr>
                          </m:sSupPr>
                          <m:e>
                            <m:r>
                              <a:rPr lang="en-IN" sz="2400" i="1">
                                <a:solidFill>
                                  <a:srgbClr val="000000"/>
                                </a:solidFill>
                                <a:latin typeface="Cambria Math" panose="02040503050406030204" pitchFamily="18" charset="0"/>
                                <a:cs typeface="Times New Roman" panose="02020603050405020304" pitchFamily="18" charset="0"/>
                              </a:rPr>
                              <m:t>𝑒</m:t>
                            </m:r>
                          </m:e>
                          <m:sup>
                            <m:f>
                              <m:fPr>
                                <m:ctrlPr>
                                  <a:rPr lang="en-IN" sz="2400" i="1">
                                    <a:solidFill>
                                      <a:srgbClr val="000000"/>
                                    </a:solidFill>
                                    <a:latin typeface="Cambria Math" panose="02040503050406030204" pitchFamily="18" charset="0"/>
                                    <a:cs typeface="Times New Roman" panose="02020603050405020304" pitchFamily="18" charset="0"/>
                                  </a:rPr>
                                </m:ctrlPr>
                              </m:fPr>
                              <m:num>
                                <m:r>
                                  <m:rPr>
                                    <m:sty m:val="p"/>
                                  </m:rPr>
                                  <a:rPr lang="el-GR" sz="2400" i="1">
                                    <a:solidFill>
                                      <a:srgbClr val="000000"/>
                                    </a:solidFill>
                                    <a:latin typeface="Cambria Math" panose="02040503050406030204" pitchFamily="18" charset="0"/>
                                    <a:cs typeface="Times New Roman" panose="02020603050405020304" pitchFamily="18" charset="0"/>
                                  </a:rPr>
                                  <m:t>α</m:t>
                                </m:r>
                                <m:r>
                                  <a:rPr lang="en-IN" sz="2400" i="1">
                                    <a:solidFill>
                                      <a:srgbClr val="000000"/>
                                    </a:solidFill>
                                    <a:latin typeface="Cambria Math" panose="02040503050406030204" pitchFamily="18" charset="0"/>
                                    <a:cs typeface="Times New Roman" panose="02020603050405020304" pitchFamily="18" charset="0"/>
                                  </a:rPr>
                                  <m:t>𝐿</m:t>
                                </m:r>
                              </m:num>
                              <m:den>
                                <m:r>
                                  <a:rPr lang="en-IN" sz="2400" i="1">
                                    <a:solidFill>
                                      <a:srgbClr val="000000"/>
                                    </a:solidFill>
                                    <a:latin typeface="Cambria Math" panose="02040503050406030204" pitchFamily="18" charset="0"/>
                                    <a:cs typeface="Times New Roman" panose="02020603050405020304" pitchFamily="18" charset="0"/>
                                  </a:rPr>
                                  <m:t>10</m:t>
                                </m:r>
                              </m:den>
                            </m:f>
                          </m:sup>
                        </m:sSup>
                      </m:den>
                    </m:f>
                  </m:oMath>
                </a14:m>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IN" sz="2800" i="1" smtClean="0">
                            <a:solidFill>
                              <a:srgbClr val="000000"/>
                            </a:solidFill>
                            <a:effectLst/>
                            <a:latin typeface="Cambria Math" panose="02040503050406030204" pitchFamily="18" charset="0"/>
                            <a:cs typeface="Times New Roman" panose="02020603050405020304" pitchFamily="18" charset="0"/>
                          </a:rPr>
                        </m:ctrlPr>
                      </m:fPr>
                      <m:num>
                        <m:r>
                          <m:rPr>
                            <m:nor/>
                          </m:rPr>
                          <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m:t>0.5 </m:t>
                        </m:r>
                        <m:r>
                          <m:rPr>
                            <m:nor/>
                          </m:rPr>
                          <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m:t>x</m:t>
                        </m:r>
                        <m:r>
                          <m:rPr>
                            <m:nor/>
                          </m:rPr>
                          <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m:t> </m:t>
                        </m:r>
                        <m:sSup>
                          <m:sSupPr>
                            <m:ctrlPr>
                              <a:rPr lang="en-IN" sz="2400" i="1">
                                <a:solidFill>
                                  <a:srgbClr val="000000"/>
                                </a:solidFill>
                                <a:latin typeface="Cambria Math" panose="02040503050406030204" pitchFamily="18" charset="0"/>
                                <a:cs typeface="Times New Roman" panose="02020603050405020304" pitchFamily="18" charset="0"/>
                              </a:rPr>
                            </m:ctrlPr>
                          </m:sSupPr>
                          <m:e>
                            <m:r>
                              <a:rPr lang="en-IN" sz="2400" i="1">
                                <a:solidFill>
                                  <a:srgbClr val="000000"/>
                                </a:solidFill>
                                <a:latin typeface="Cambria Math" panose="02040503050406030204" pitchFamily="18" charset="0"/>
                                <a:cs typeface="Times New Roman" panose="02020603050405020304" pitchFamily="18" charset="0"/>
                              </a:rPr>
                              <m:t>10</m:t>
                            </m:r>
                          </m:e>
                          <m:sup>
                            <m:r>
                              <a:rPr lang="en-IN" sz="2400" i="1">
                                <a:solidFill>
                                  <a:srgbClr val="000000"/>
                                </a:solidFill>
                                <a:latin typeface="Cambria Math" panose="02040503050406030204" pitchFamily="18" charset="0"/>
                                <a:cs typeface="Times New Roman" panose="02020603050405020304" pitchFamily="18" charset="0"/>
                              </a:rPr>
                              <m:t>−3</m:t>
                            </m:r>
                          </m:sup>
                        </m:sSup>
                      </m:num>
                      <m:den>
                        <m:sSup>
                          <m:sSupPr>
                            <m:ctrlPr>
                              <a:rPr lang="en-IN" sz="2400" i="1">
                                <a:solidFill>
                                  <a:srgbClr val="000000"/>
                                </a:solidFill>
                                <a:latin typeface="Cambria Math" panose="02040503050406030204" pitchFamily="18" charset="0"/>
                                <a:cs typeface="Times New Roman" panose="02020603050405020304" pitchFamily="18" charset="0"/>
                              </a:rPr>
                            </m:ctrlPr>
                          </m:sSupPr>
                          <m:e>
                            <m:r>
                              <a:rPr lang="en-IN" sz="2400" i="1">
                                <a:solidFill>
                                  <a:srgbClr val="000000"/>
                                </a:solidFill>
                                <a:latin typeface="Cambria Math" panose="02040503050406030204" pitchFamily="18" charset="0"/>
                                <a:cs typeface="Times New Roman" panose="02020603050405020304" pitchFamily="18" charset="0"/>
                              </a:rPr>
                              <m:t>𝑒</m:t>
                            </m:r>
                          </m:e>
                          <m:sup>
                            <m:f>
                              <m:fPr>
                                <m:ctrlPr>
                                  <a:rPr lang="en-IN" sz="2400" i="1">
                                    <a:solidFill>
                                      <a:srgbClr val="000000"/>
                                    </a:solidFill>
                                    <a:latin typeface="Cambria Math" panose="02040503050406030204" pitchFamily="18" charset="0"/>
                                    <a:cs typeface="Times New Roman" panose="02020603050405020304" pitchFamily="18" charset="0"/>
                                  </a:rPr>
                                </m:ctrlPr>
                              </m:fPr>
                              <m:num>
                                <m:r>
                                  <a:rPr lang="en-IN" sz="2400" b="0" i="1" smtClean="0">
                                    <a:solidFill>
                                      <a:srgbClr val="000000"/>
                                    </a:solidFill>
                                    <a:latin typeface="Cambria Math" panose="02040503050406030204" pitchFamily="18" charset="0"/>
                                    <a:cs typeface="Times New Roman" panose="02020603050405020304" pitchFamily="18" charset="0"/>
                                  </a:rPr>
                                  <m:t>3.5 </m:t>
                                </m:r>
                                <m:r>
                                  <a:rPr lang="en-IN"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IN" sz="2400" i="1">
                                    <a:solidFill>
                                      <a:srgbClr val="000000"/>
                                    </a:solidFill>
                                    <a:latin typeface="Cambria Math" panose="02040503050406030204" pitchFamily="18" charset="0"/>
                                    <a:cs typeface="Times New Roman" panose="02020603050405020304" pitchFamily="18" charset="0"/>
                                  </a:rPr>
                                  <m:t>10</m:t>
                                </m:r>
                              </m:den>
                            </m:f>
                          </m:sup>
                        </m:sSup>
                      </m:den>
                    </m:f>
                  </m:oMath>
                </a14:m>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1.23</a:t>
                </a:r>
                <a14:m>
                  <m:oMath xmlns:m="http://schemas.openxmlformats.org/officeDocument/2006/math">
                    <m:r>
                      <a:rPr lang="el-GR" sz="20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l-GR" sz="20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IN" sz="20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IN" sz="20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−4</m:t>
                        </m:r>
                      </m:sup>
                    </m:sSup>
                  </m:oMath>
                </a14:m>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  </a:t>
                </a:r>
              </a:p>
              <a:p>
                <a:pPr lvl="0" algn="just">
                  <a:lnSpc>
                    <a:spcPct val="107000"/>
                  </a:lnSpc>
                  <a:spcAft>
                    <a:spcPts val="800"/>
                  </a:spcAft>
                  <a:tabLst>
                    <a:tab pos="457200" algn="l"/>
                  </a:tabLst>
                </a:pPr>
                <a:r>
                  <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123 </a:t>
                </a:r>
                <a:r>
                  <a:rPr lang="en-IN" sz="2000" dirty="0">
                    <a:solidFill>
                      <a:srgbClr val="000000"/>
                    </a:solidFill>
                    <a:latin typeface="Symbol" panose="05050102010706020507" pitchFamily="18" charset="2"/>
                    <a:ea typeface="Times New Roman" panose="02020603050405020304" pitchFamily="18" charset="0"/>
                    <a:cs typeface="Arial" panose="020B0604020202020204" pitchFamily="34" charset="0"/>
                  </a:rPr>
                  <a:t>m</a:t>
                </a:r>
                <a:r>
                  <a:rPr lang="en-IN"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23331" y="663002"/>
                <a:ext cx="8256895" cy="6002925"/>
              </a:xfrm>
              <a:prstGeom prst="rect">
                <a:avLst/>
              </a:prstGeom>
              <a:blipFill rotWithShape="0">
                <a:blip r:embed="rId2"/>
                <a:stretch>
                  <a:fillRect l="-812" t="-610" b="-711"/>
                </a:stretch>
              </a:blipFill>
            </p:spPr>
            <p:txBody>
              <a:bodyPr/>
              <a:lstStyle/>
              <a:p>
                <a:r>
                  <a:rPr lang="en-IN">
                    <a:noFill/>
                  </a:rPr>
                  <a:t> </a:t>
                </a:r>
              </a:p>
            </p:txBody>
          </p:sp>
        </mc:Fallback>
      </mc:AlternateContent>
    </p:spTree>
    <p:extLst>
      <p:ext uri="{BB962C8B-B14F-4D97-AF65-F5344CB8AC3E}">
        <p14:creationId xmlns:p14="http://schemas.microsoft.com/office/powerpoint/2010/main" val="26913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1000"/>
                                        <p:tgtEl>
                                          <p:spTgt spid="2">
                                            <p:txEl>
                                              <p:pRg st="7" end="7"/>
                                            </p:txEl>
                                          </p:spTgt>
                                        </p:tgtEl>
                                      </p:cBhvr>
                                    </p:animEffect>
                                    <p:anim calcmode="lin" valueType="num">
                                      <p:cBhvr>
                                        <p:cTn id="1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1000"/>
                                        <p:tgtEl>
                                          <p:spTgt spid="2">
                                            <p:txEl>
                                              <p:pRg st="8" end="8"/>
                                            </p:txEl>
                                          </p:spTgt>
                                        </p:tgtEl>
                                      </p:cBhvr>
                                    </p:animEffect>
                                    <p:anim calcmode="lin" valueType="num">
                                      <p:cBhvr>
                                        <p:cTn id="1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1000"/>
                                        <p:tgtEl>
                                          <p:spTgt spid="2">
                                            <p:txEl>
                                              <p:pRg st="9" end="9"/>
                                            </p:txEl>
                                          </p:spTgt>
                                        </p:tgtEl>
                                      </p:cBhvr>
                                    </p:animEffect>
                                    <p:anim calcmode="lin" valueType="num">
                                      <p:cBhvr>
                                        <p:cTn id="2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1000"/>
                                        <p:tgtEl>
                                          <p:spTgt spid="2">
                                            <p:txEl>
                                              <p:pRg st="10" end="10"/>
                                            </p:txEl>
                                          </p:spTgt>
                                        </p:tgtEl>
                                      </p:cBhvr>
                                    </p:animEffect>
                                    <p:anim calcmode="lin" valueType="num">
                                      <p:cBhvr>
                                        <p:cTn id="2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132764" y="901407"/>
                <a:ext cx="7710985" cy="5209952"/>
              </a:xfrm>
              <a:prstGeom prst="rect">
                <a:avLst/>
              </a:prstGeom>
            </p:spPr>
            <p:txBody>
              <a:bodyPr wrap="square">
                <a:spAutoFit/>
              </a:bodyPr>
              <a:lstStyle/>
              <a:p>
                <a:pPr>
                  <a:lnSpc>
                    <a:spcPct val="150000"/>
                  </a:lnSpc>
                </a:pPr>
                <a:r>
                  <a:rPr lang="en-IN" dirty="0">
                    <a:solidFill>
                      <a:srgbClr val="FF0000"/>
                    </a:solidFill>
                  </a:rPr>
                  <a:t>7. Find the attenuation in an optical </a:t>
                </a:r>
                <a:r>
                  <a:rPr lang="en-IN" dirty="0" err="1">
                    <a:solidFill>
                      <a:srgbClr val="FF0000"/>
                    </a:solidFill>
                  </a:rPr>
                  <a:t>fiber</a:t>
                </a:r>
                <a:r>
                  <a:rPr lang="en-IN" dirty="0">
                    <a:solidFill>
                      <a:srgbClr val="FF0000"/>
                    </a:solidFill>
                  </a:rPr>
                  <a:t> of length 500m when a light signal of power 100mW emerges out of the </a:t>
                </a:r>
                <a:r>
                  <a:rPr lang="en-IN" dirty="0" err="1">
                    <a:solidFill>
                      <a:srgbClr val="FF0000"/>
                    </a:solidFill>
                  </a:rPr>
                  <a:t>fiber</a:t>
                </a:r>
                <a:r>
                  <a:rPr lang="en-IN" dirty="0">
                    <a:solidFill>
                      <a:srgbClr val="FF0000"/>
                    </a:solidFill>
                  </a:rPr>
                  <a:t> with a power of 90 mW. ( VTU Dec 2019)</a:t>
                </a:r>
              </a:p>
              <a:p>
                <a:pPr>
                  <a:lnSpc>
                    <a:spcPct val="150000"/>
                  </a:lnSpc>
                </a:pPr>
                <a:r>
                  <a:rPr lang="en-IN" dirty="0">
                    <a:solidFill>
                      <a:srgbClr val="002060"/>
                    </a:solidFill>
                  </a:rPr>
                  <a:t>Given:</a:t>
                </a:r>
              </a:p>
              <a:p>
                <a:pPr>
                  <a:lnSpc>
                    <a:spcPct val="150000"/>
                  </a:lnSpc>
                </a:pPr>
                <a:r>
                  <a:rPr lang="en-IN" dirty="0">
                    <a:solidFill>
                      <a:srgbClr val="002060"/>
                    </a:solidFill>
                  </a:rPr>
                  <a:t>L= 500m =  0.5 km;</a:t>
                </a:r>
              </a:p>
              <a:p>
                <a:pPr>
                  <a:lnSpc>
                    <a:spcPct val="150000"/>
                  </a:lnSpc>
                </a:pPr>
                <a:r>
                  <a:rPr lang="en-IN" dirty="0">
                    <a:solidFill>
                      <a:srgbClr val="002060"/>
                    </a:solidFill>
                  </a:rPr>
                  <a:t> Pi = 100mW = 100x </a:t>
                </a:r>
                <a14:m>
                  <m:oMath xmlns:m="http://schemas.openxmlformats.org/officeDocument/2006/math">
                    <m:sSup>
                      <m:sSupPr>
                        <m:ctrlPr>
                          <a:rPr lang="en-IN" i="1" smtClean="0">
                            <a:solidFill>
                              <a:srgbClr val="002060"/>
                            </a:solidFill>
                            <a:latin typeface="Cambria Math" panose="02040503050406030204" pitchFamily="18" charset="0"/>
                          </a:rPr>
                        </m:ctrlPr>
                      </m:sSupPr>
                      <m:e>
                        <m:r>
                          <a:rPr lang="en-IN" b="0" i="1" smtClean="0">
                            <a:solidFill>
                              <a:srgbClr val="002060"/>
                            </a:solidFill>
                            <a:latin typeface="Cambria Math" panose="02040503050406030204" pitchFamily="18" charset="0"/>
                          </a:rPr>
                          <m:t>10</m:t>
                        </m:r>
                      </m:e>
                      <m:sup>
                        <m:r>
                          <a:rPr lang="en-IN" b="0" i="1" smtClean="0">
                            <a:solidFill>
                              <a:srgbClr val="002060"/>
                            </a:solidFill>
                            <a:latin typeface="Cambria Math" panose="02040503050406030204" pitchFamily="18" charset="0"/>
                          </a:rPr>
                          <m:t>−3</m:t>
                        </m:r>
                      </m:sup>
                    </m:sSup>
                  </m:oMath>
                </a14:m>
                <a:r>
                  <a:rPr lang="en-IN" dirty="0">
                    <a:solidFill>
                      <a:srgbClr val="002060"/>
                    </a:solidFill>
                  </a:rPr>
                  <a:t> W;</a:t>
                </a:r>
              </a:p>
              <a:p>
                <a:pPr>
                  <a:lnSpc>
                    <a:spcPct val="150000"/>
                  </a:lnSpc>
                </a:pPr>
                <a:r>
                  <a:rPr lang="en-IN" dirty="0">
                    <a:solidFill>
                      <a:srgbClr val="002060"/>
                    </a:solidFill>
                  </a:rPr>
                  <a:t> Po = 90mW = 90x</a:t>
                </a:r>
                <a14:m>
                  <m:oMath xmlns:m="http://schemas.openxmlformats.org/officeDocument/2006/math">
                    <m:sSup>
                      <m:sSupPr>
                        <m:ctrlPr>
                          <a:rPr lang="en-IN" i="1">
                            <a:solidFill>
                              <a:srgbClr val="002060"/>
                            </a:solidFill>
                            <a:latin typeface="Cambria Math" panose="02040503050406030204" pitchFamily="18" charset="0"/>
                          </a:rPr>
                        </m:ctrlPr>
                      </m:sSupPr>
                      <m:e>
                        <m:r>
                          <a:rPr lang="en-IN" i="1">
                            <a:solidFill>
                              <a:srgbClr val="002060"/>
                            </a:solidFill>
                            <a:latin typeface="Cambria Math" panose="02040503050406030204" pitchFamily="18" charset="0"/>
                          </a:rPr>
                          <m:t>10</m:t>
                        </m:r>
                      </m:e>
                      <m:sup>
                        <m:r>
                          <a:rPr lang="en-IN" i="1">
                            <a:solidFill>
                              <a:srgbClr val="002060"/>
                            </a:solidFill>
                            <a:latin typeface="Cambria Math" panose="02040503050406030204" pitchFamily="18" charset="0"/>
                          </a:rPr>
                          <m:t>−3</m:t>
                        </m:r>
                      </m:sup>
                    </m:sSup>
                  </m:oMath>
                </a14:m>
                <a:r>
                  <a:rPr lang="en-IN" dirty="0">
                    <a:solidFill>
                      <a:srgbClr val="002060"/>
                    </a:solidFill>
                  </a:rPr>
                  <a:t>W;</a:t>
                </a:r>
                <a:r>
                  <a:rPr lang="el-GR" dirty="0">
                    <a:solidFill>
                      <a:srgbClr val="002060"/>
                    </a:solidFill>
                  </a:rPr>
                  <a:t> </a:t>
                </a:r>
                <a:r>
                  <a:rPr lang="en-IN" dirty="0">
                    <a:solidFill>
                      <a:srgbClr val="002060"/>
                    </a:solidFill>
                  </a:rPr>
                  <a:t>          </a:t>
                </a:r>
                <a:r>
                  <a:rPr lang="el-GR" dirty="0">
                    <a:solidFill>
                      <a:srgbClr val="002060"/>
                    </a:solidFill>
                  </a:rPr>
                  <a:t>α</a:t>
                </a:r>
                <a:r>
                  <a:rPr lang="en-IN" dirty="0">
                    <a:solidFill>
                      <a:srgbClr val="002060"/>
                    </a:solidFill>
                  </a:rPr>
                  <a:t> = ?</a:t>
                </a:r>
              </a:p>
              <a:p>
                <a:pPr>
                  <a:lnSpc>
                    <a:spcPct val="150000"/>
                  </a:lnSpc>
                </a:pPr>
                <a:endParaRPr lang="en-IN" dirty="0">
                  <a:solidFill>
                    <a:srgbClr val="002060"/>
                  </a:solidFill>
                </a:endParaRPr>
              </a:p>
              <a:p>
                <a:pPr>
                  <a:lnSpc>
                    <a:spcPct val="150000"/>
                  </a:lnSpc>
                </a:pPr>
                <a:r>
                  <a:rPr lang="en-IN" dirty="0"/>
                  <a:t> </a:t>
                </a:r>
                <a:r>
                  <a:rPr lang="el-GR" dirty="0">
                    <a:solidFill>
                      <a:srgbClr val="000000"/>
                    </a:solidFill>
                    <a:latin typeface="Arial" panose="020B0604020202020204" pitchFamily="34" charset="0"/>
                    <a:ea typeface="Calibri" panose="020F0502020204030204" pitchFamily="34" charset="0"/>
                    <a:cs typeface="Times New Roman" panose="02020603050405020304" pitchFamily="18" charset="0"/>
                  </a:rPr>
                  <a:t>α</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 -  </a:t>
                </a:r>
                <a14:m>
                  <m:oMath xmlns:m="http://schemas.openxmlformats.org/officeDocument/2006/math">
                    <m:f>
                      <m:fPr>
                        <m:ctrlPr>
                          <a:rPr lang="en-IN" i="1">
                            <a:solidFill>
                              <a:srgbClr val="000000"/>
                            </a:solidFill>
                            <a:latin typeface="Cambria Math" panose="02040503050406030204" pitchFamily="18" charset="0"/>
                            <a:cs typeface="Times New Roman" panose="02020603050405020304" pitchFamily="18" charset="0"/>
                          </a:rPr>
                        </m:ctrlPr>
                      </m:fPr>
                      <m:num>
                        <m:r>
                          <a:rPr lang="en-IN" i="1">
                            <a:solidFill>
                              <a:srgbClr val="000000"/>
                            </a:solidFill>
                            <a:latin typeface="Cambria Math" panose="02040503050406030204" pitchFamily="18" charset="0"/>
                            <a:cs typeface="Times New Roman" panose="02020603050405020304" pitchFamily="18" charset="0"/>
                          </a:rPr>
                          <m:t>10</m:t>
                        </m:r>
                      </m:num>
                      <m:den>
                        <m:r>
                          <a:rPr lang="en-IN" i="1">
                            <a:solidFill>
                              <a:srgbClr val="000000"/>
                            </a:solidFill>
                            <a:latin typeface="Cambria Math" panose="02040503050406030204" pitchFamily="18" charset="0"/>
                            <a:cs typeface="Times New Roman" panose="02020603050405020304" pitchFamily="18" charset="0"/>
                          </a:rPr>
                          <m:t>𝐿</m:t>
                        </m:r>
                      </m:den>
                    </m:f>
                    <m:func>
                      <m:funcPr>
                        <m:ctrlPr>
                          <a:rPr lang="en-IN" i="1">
                            <a:solidFill>
                              <a:srgbClr val="000000"/>
                            </a:solidFill>
                            <a:latin typeface="Cambria Math" panose="02040503050406030204" pitchFamily="18" charset="0"/>
                            <a:cs typeface="Times New Roman" panose="02020603050405020304" pitchFamily="18" charset="0"/>
                          </a:rPr>
                        </m:ctrlPr>
                      </m:funcPr>
                      <m:fName>
                        <m:r>
                          <m:rPr>
                            <m:sty m:val="p"/>
                          </m:rPr>
                          <a:rPr lang="en-IN">
                            <a:solidFill>
                              <a:srgbClr val="000000"/>
                            </a:solidFill>
                            <a:latin typeface="Cambria Math" panose="02040503050406030204" pitchFamily="18" charset="0"/>
                            <a:cs typeface="Times New Roman" panose="02020603050405020304" pitchFamily="18" charset="0"/>
                          </a:rPr>
                          <m:t>log</m:t>
                        </m:r>
                      </m:fName>
                      <m:e>
                        <m:f>
                          <m:fPr>
                            <m:ctrlPr>
                              <a:rPr lang="en-IN" i="1">
                                <a:solidFill>
                                  <a:srgbClr val="000000"/>
                                </a:solidFill>
                                <a:latin typeface="Cambria Math" panose="02040503050406030204" pitchFamily="18" charset="0"/>
                                <a:cs typeface="Times New Roman" panose="02020603050405020304" pitchFamily="18" charset="0"/>
                              </a:rPr>
                            </m:ctrlPr>
                          </m:fPr>
                          <m:num>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i="1">
                                    <a:solidFill>
                                      <a:srgbClr val="000000"/>
                                    </a:solidFill>
                                    <a:latin typeface="Cambria Math" panose="02040503050406030204" pitchFamily="18" charset="0"/>
                                    <a:cs typeface="Times New Roman" panose="02020603050405020304" pitchFamily="18" charset="0"/>
                                  </a:rPr>
                                  <m:t>𝑜</m:t>
                                </m:r>
                              </m:sub>
                            </m:sSub>
                          </m:num>
                          <m:den>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i="1">
                                    <a:solidFill>
                                      <a:srgbClr val="000000"/>
                                    </a:solidFill>
                                    <a:latin typeface="Cambria Math" panose="02040503050406030204" pitchFamily="18" charset="0"/>
                                    <a:cs typeface="Times New Roman" panose="02020603050405020304" pitchFamily="18" charset="0"/>
                                  </a:rPr>
                                  <m:t>𝑖</m:t>
                                </m:r>
                              </m:sub>
                            </m:sSub>
                          </m:den>
                        </m:f>
                      </m:e>
                    </m:func>
                  </m:oMath>
                </a14:m>
                <a:r>
                  <a:rPr lang="en-IN" dirty="0"/>
                  <a:t>                                                       </a:t>
                </a:r>
                <a:r>
                  <a:rPr lang="el-GR" dirty="0">
                    <a:solidFill>
                      <a:srgbClr val="000000"/>
                    </a:solidFill>
                    <a:latin typeface="Arial" panose="020B0604020202020204" pitchFamily="34" charset="0"/>
                    <a:ea typeface="Calibri" panose="020F0502020204030204" pitchFamily="34" charset="0"/>
                    <a:cs typeface="Times New Roman" panose="02020603050405020304" pitchFamily="18" charset="0"/>
                  </a:rPr>
                  <a:t>α</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IN" i="1">
                            <a:solidFill>
                              <a:srgbClr val="000000"/>
                            </a:solidFill>
                            <a:latin typeface="Cambria Math" panose="02040503050406030204" pitchFamily="18" charset="0"/>
                            <a:cs typeface="Times New Roman" panose="02020603050405020304" pitchFamily="18" charset="0"/>
                          </a:rPr>
                        </m:ctrlPr>
                      </m:fPr>
                      <m:num>
                        <m:r>
                          <a:rPr lang="en-IN" i="1">
                            <a:solidFill>
                              <a:srgbClr val="000000"/>
                            </a:solidFill>
                            <a:latin typeface="Cambria Math" panose="02040503050406030204" pitchFamily="18" charset="0"/>
                            <a:cs typeface="Times New Roman" panose="02020603050405020304" pitchFamily="18" charset="0"/>
                          </a:rPr>
                          <m:t>10</m:t>
                        </m:r>
                      </m:num>
                      <m:den>
                        <m:r>
                          <a:rPr lang="en-IN" i="1">
                            <a:solidFill>
                              <a:srgbClr val="000000"/>
                            </a:solidFill>
                            <a:latin typeface="Cambria Math" panose="02040503050406030204" pitchFamily="18" charset="0"/>
                            <a:cs typeface="Times New Roman" panose="02020603050405020304" pitchFamily="18" charset="0"/>
                          </a:rPr>
                          <m:t>𝐿</m:t>
                        </m:r>
                      </m:den>
                    </m:f>
                    <m:func>
                      <m:funcPr>
                        <m:ctrlPr>
                          <a:rPr lang="en-IN" i="1">
                            <a:solidFill>
                              <a:srgbClr val="000000"/>
                            </a:solidFill>
                            <a:latin typeface="Cambria Math" panose="02040503050406030204" pitchFamily="18" charset="0"/>
                            <a:cs typeface="Times New Roman" panose="02020603050405020304" pitchFamily="18" charset="0"/>
                          </a:rPr>
                        </m:ctrlPr>
                      </m:funcPr>
                      <m:fName>
                        <m:r>
                          <m:rPr>
                            <m:sty m:val="p"/>
                          </m:rPr>
                          <a:rPr lang="en-IN">
                            <a:solidFill>
                              <a:srgbClr val="000000"/>
                            </a:solidFill>
                            <a:latin typeface="Cambria Math" panose="02040503050406030204" pitchFamily="18" charset="0"/>
                            <a:cs typeface="Times New Roman" panose="02020603050405020304" pitchFamily="18" charset="0"/>
                          </a:rPr>
                          <m:t>log</m:t>
                        </m:r>
                      </m:fName>
                      <m:e>
                        <m:f>
                          <m:fPr>
                            <m:ctrlPr>
                              <a:rPr lang="en-IN" i="1">
                                <a:solidFill>
                                  <a:srgbClr val="000000"/>
                                </a:solidFill>
                                <a:latin typeface="Cambria Math" panose="02040503050406030204" pitchFamily="18" charset="0"/>
                                <a:cs typeface="Times New Roman" panose="02020603050405020304" pitchFamily="18" charset="0"/>
                              </a:rPr>
                            </m:ctrlPr>
                          </m:fPr>
                          <m:num>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b="0" i="1" smtClean="0">
                                    <a:solidFill>
                                      <a:srgbClr val="000000"/>
                                    </a:solidFill>
                                    <a:latin typeface="Cambria Math" panose="02040503050406030204" pitchFamily="18" charset="0"/>
                                    <a:cs typeface="Times New Roman" panose="02020603050405020304" pitchFamily="18" charset="0"/>
                                  </a:rPr>
                                  <m:t>𝑖</m:t>
                                </m:r>
                              </m:sub>
                            </m:sSub>
                          </m:num>
                          <m:den>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b="0" i="1" smtClean="0">
                                    <a:solidFill>
                                      <a:srgbClr val="000000"/>
                                    </a:solidFill>
                                    <a:latin typeface="Cambria Math" panose="02040503050406030204" pitchFamily="18" charset="0"/>
                                    <a:cs typeface="Times New Roman" panose="02020603050405020304" pitchFamily="18" charset="0"/>
                                  </a:rPr>
                                  <m:t>𝑜</m:t>
                                </m:r>
                              </m:sub>
                            </m:sSub>
                          </m:den>
                        </m:f>
                      </m:e>
                    </m:func>
                  </m:oMath>
                </a14:m>
                <a:endParaRPr lang="en-IN" dirty="0"/>
              </a:p>
              <a:p>
                <a:pPr>
                  <a:lnSpc>
                    <a:spcPct val="150000"/>
                  </a:lnSpc>
                </a:pPr>
                <a:r>
                  <a:rPr lang="en-IN" dirty="0"/>
                  <a:t>      </a:t>
                </a:r>
                <a:r>
                  <a:rPr lang="en-IN" sz="2000" dirty="0"/>
                  <a:t>= - </a:t>
                </a:r>
                <a14:m>
                  <m:oMath xmlns:m="http://schemas.openxmlformats.org/officeDocument/2006/math">
                    <m:f>
                      <m:fPr>
                        <m:ctrlPr>
                          <a:rPr lang="en-IN" sz="2000" i="1">
                            <a:solidFill>
                              <a:srgbClr val="000000"/>
                            </a:solidFill>
                            <a:latin typeface="Cambria Math" panose="02040503050406030204" pitchFamily="18" charset="0"/>
                            <a:cs typeface="Times New Roman" panose="02020603050405020304" pitchFamily="18" charset="0"/>
                          </a:rPr>
                        </m:ctrlPr>
                      </m:fPr>
                      <m:num>
                        <m:r>
                          <a:rPr lang="en-IN" sz="2000" i="1">
                            <a:solidFill>
                              <a:srgbClr val="000000"/>
                            </a:solidFill>
                            <a:latin typeface="Cambria Math" panose="02040503050406030204" pitchFamily="18" charset="0"/>
                            <a:cs typeface="Times New Roman" panose="02020603050405020304" pitchFamily="18" charset="0"/>
                          </a:rPr>
                          <m:t>10</m:t>
                        </m:r>
                      </m:num>
                      <m:den>
                        <m:r>
                          <a:rPr lang="en-IN" sz="2000" b="0" i="1" smtClean="0">
                            <a:solidFill>
                              <a:srgbClr val="000000"/>
                            </a:solidFill>
                            <a:latin typeface="Cambria Math" panose="02040503050406030204" pitchFamily="18" charset="0"/>
                            <a:cs typeface="Times New Roman" panose="02020603050405020304" pitchFamily="18" charset="0"/>
                          </a:rPr>
                          <m:t>0.5</m:t>
                        </m:r>
                      </m:den>
                    </m:f>
                    <m:func>
                      <m:funcPr>
                        <m:ctrlPr>
                          <a:rPr lang="en-IN" sz="2000" i="1" smtClean="0">
                            <a:solidFill>
                              <a:srgbClr val="000000"/>
                            </a:solidFill>
                            <a:latin typeface="Cambria Math" panose="02040503050406030204" pitchFamily="18" charset="0"/>
                            <a:cs typeface="Times New Roman" panose="02020603050405020304" pitchFamily="18" charset="0"/>
                          </a:rPr>
                        </m:ctrlPr>
                      </m:funcPr>
                      <m:fName>
                        <m:r>
                          <m:rPr>
                            <m:sty m:val="p"/>
                          </m:rPr>
                          <a:rPr lang="en-IN" sz="2000">
                            <a:solidFill>
                              <a:srgbClr val="000000"/>
                            </a:solidFill>
                            <a:latin typeface="Cambria Math" panose="02040503050406030204" pitchFamily="18" charset="0"/>
                            <a:cs typeface="Times New Roman" panose="02020603050405020304" pitchFamily="18" charset="0"/>
                          </a:rPr>
                          <m:t>log</m:t>
                        </m:r>
                      </m:fName>
                      <m:e>
                        <m:r>
                          <a:rPr lang="en-IN" sz="2000" b="0" i="1" smtClean="0">
                            <a:solidFill>
                              <a:srgbClr val="000000"/>
                            </a:solidFill>
                            <a:latin typeface="Cambria Math" panose="02040503050406030204" pitchFamily="18" charset="0"/>
                            <a:cs typeface="Times New Roman" panose="02020603050405020304" pitchFamily="18" charset="0"/>
                          </a:rPr>
                          <m:t> </m:t>
                        </m:r>
                        <m:d>
                          <m:dPr>
                            <m:begChr m:val="{"/>
                            <m:endChr m:val="}"/>
                            <m:ctrlPr>
                              <a:rPr lang="en-IN" sz="2000" b="0" i="1" smtClean="0">
                                <a:solidFill>
                                  <a:srgbClr val="000000"/>
                                </a:solidFill>
                                <a:latin typeface="Cambria Math" panose="02040503050406030204" pitchFamily="18" charset="0"/>
                                <a:cs typeface="Times New Roman" panose="02020603050405020304" pitchFamily="18" charset="0"/>
                              </a:rPr>
                            </m:ctrlPr>
                          </m:dPr>
                          <m:e>
                            <m:f>
                              <m:fPr>
                                <m:ctrlPr>
                                  <a:rPr lang="en-IN" sz="2000" i="1">
                                    <a:solidFill>
                                      <a:srgbClr val="000000"/>
                                    </a:solidFill>
                                    <a:latin typeface="Cambria Math" panose="02040503050406030204" pitchFamily="18" charset="0"/>
                                    <a:cs typeface="Times New Roman" panose="02020603050405020304" pitchFamily="18" charset="0"/>
                                  </a:rPr>
                                </m:ctrlPr>
                              </m:fPr>
                              <m:num>
                                <m:r>
                                  <m:rPr>
                                    <m:nor/>
                                  </m:rPr>
                                  <a:rPr lang="en-IN" sz="2000" dirty="0"/>
                                  <m:t>90</m:t>
                                </m:r>
                                <m:r>
                                  <m:rPr>
                                    <m:nor/>
                                  </m:rPr>
                                  <a:rPr lang="en-IN" sz="2000" dirty="0"/>
                                  <m:t>x</m:t>
                                </m:r>
                                <m:sSup>
                                  <m:sSupPr>
                                    <m:ctrlPr>
                                      <a:rPr lang="en-IN" sz="2000" i="1">
                                        <a:latin typeface="Cambria Math" panose="02040503050406030204" pitchFamily="18" charset="0"/>
                                      </a:rPr>
                                    </m:ctrlPr>
                                  </m:sSupPr>
                                  <m:e>
                                    <m:r>
                                      <a:rPr lang="en-IN" sz="2000" i="1">
                                        <a:latin typeface="Cambria Math" panose="02040503050406030204" pitchFamily="18" charset="0"/>
                                      </a:rPr>
                                      <m:t>10</m:t>
                                    </m:r>
                                  </m:e>
                                  <m:sup>
                                    <m:r>
                                      <a:rPr lang="en-IN" sz="2000" i="1">
                                        <a:latin typeface="Cambria Math" panose="02040503050406030204" pitchFamily="18" charset="0"/>
                                      </a:rPr>
                                      <m:t>−3</m:t>
                                    </m:r>
                                  </m:sup>
                                </m:sSup>
                              </m:num>
                              <m:den>
                                <m:r>
                                  <m:rPr>
                                    <m:nor/>
                                  </m:rPr>
                                  <a:rPr lang="en-IN" sz="2000" dirty="0"/>
                                  <m:t>100</m:t>
                                </m:r>
                                <m:r>
                                  <m:rPr>
                                    <m:nor/>
                                  </m:rPr>
                                  <a:rPr lang="en-IN" sz="2000" dirty="0"/>
                                  <m:t>x</m:t>
                                </m:r>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10</m:t>
                                    </m:r>
                                  </m:e>
                                  <m:sup>
                                    <m:r>
                                      <a:rPr lang="en-IN" sz="2000" i="1">
                                        <a:latin typeface="Cambria Math" panose="02040503050406030204" pitchFamily="18" charset="0"/>
                                      </a:rPr>
                                      <m:t>−3</m:t>
                                    </m:r>
                                  </m:sup>
                                </m:sSup>
                              </m:den>
                            </m:f>
                          </m:e>
                        </m:d>
                        <m:r>
                          <a:rPr lang="en-IN" sz="2000" b="0" i="1" smtClean="0">
                            <a:solidFill>
                              <a:srgbClr val="000000"/>
                            </a:solidFill>
                            <a:latin typeface="Cambria Math" panose="02040503050406030204" pitchFamily="18" charset="0"/>
                            <a:cs typeface="Times New Roman" panose="02020603050405020304" pitchFamily="18" charset="0"/>
                          </a:rPr>
                          <m:t> </m:t>
                        </m:r>
                      </m:e>
                    </m:func>
                  </m:oMath>
                </a14:m>
                <a:endParaRPr lang="en-IN" dirty="0"/>
              </a:p>
              <a:p>
                <a:pPr>
                  <a:lnSpc>
                    <a:spcPct val="150000"/>
                  </a:lnSpc>
                </a:pPr>
                <a:endParaRPr lang="en-IN" dirty="0"/>
              </a:p>
              <a:p>
                <a:pPr>
                  <a:lnSpc>
                    <a:spcPct val="150000"/>
                  </a:lnSpc>
                </a:pPr>
                <a:r>
                  <a:rPr lang="en-IN" dirty="0"/>
                  <a:t>      </a:t>
                </a:r>
                <a:r>
                  <a:rPr lang="en-IN" b="1" dirty="0"/>
                  <a:t>= 0.9151 dB/km</a:t>
                </a:r>
              </a:p>
            </p:txBody>
          </p:sp>
        </mc:Choice>
        <mc:Fallback xmlns="">
          <p:sp>
            <p:nvSpPr>
              <p:cNvPr id="2" name="Rectangle 1"/>
              <p:cNvSpPr>
                <a:spLocks noRot="1" noChangeAspect="1" noMove="1" noResize="1" noEditPoints="1" noAdjustHandles="1" noChangeArrowheads="1" noChangeShapeType="1" noTextEdit="1"/>
              </p:cNvSpPr>
              <p:nvPr/>
            </p:nvSpPr>
            <p:spPr>
              <a:xfrm>
                <a:off x="1132764" y="901407"/>
                <a:ext cx="7710985" cy="5209952"/>
              </a:xfrm>
              <a:prstGeom prst="rect">
                <a:avLst/>
              </a:prstGeom>
              <a:blipFill rotWithShape="0">
                <a:blip r:embed="rId2"/>
                <a:stretch>
                  <a:fillRect l="-711" r="-632" b="-117"/>
                </a:stretch>
              </a:blipFill>
            </p:spPr>
            <p:txBody>
              <a:bodyPr/>
              <a:lstStyle/>
              <a:p>
                <a:r>
                  <a:rPr lang="en-IN">
                    <a:noFill/>
                  </a:rPr>
                  <a:t> </a:t>
                </a:r>
              </a:p>
            </p:txBody>
          </p:sp>
        </mc:Fallback>
      </mc:AlternateContent>
    </p:spTree>
    <p:extLst>
      <p:ext uri="{BB962C8B-B14F-4D97-AF65-F5344CB8AC3E}">
        <p14:creationId xmlns:p14="http://schemas.microsoft.com/office/powerpoint/2010/main" val="29745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1000"/>
                                        <p:tgtEl>
                                          <p:spTgt spid="2">
                                            <p:txEl>
                                              <p:pRg st="7" end="7"/>
                                            </p:txEl>
                                          </p:spTgt>
                                        </p:tgtEl>
                                      </p:cBhvr>
                                    </p:animEffect>
                                    <p:anim calcmode="lin" valueType="num">
                                      <p:cBhvr>
                                        <p:cTn id="1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fade">
                                      <p:cBhvr>
                                        <p:cTn id="17" dur="1000"/>
                                        <p:tgtEl>
                                          <p:spTgt spid="2">
                                            <p:txEl>
                                              <p:pRg st="9" end="9"/>
                                            </p:txEl>
                                          </p:spTgt>
                                        </p:tgtEl>
                                      </p:cBhvr>
                                    </p:animEffect>
                                    <p:anim calcmode="lin" valueType="num">
                                      <p:cBhvr>
                                        <p:cTn id="1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047165" y="354841"/>
                <a:ext cx="6100549" cy="1477328"/>
              </a:xfrm>
              <a:prstGeom prst="rect">
                <a:avLst/>
              </a:prstGeom>
              <a:noFill/>
            </p:spPr>
            <p:txBody>
              <a:bodyPr wrap="square" rtlCol="0">
                <a:spAutoFit/>
              </a:bodyPr>
              <a:lstStyle/>
              <a:p>
                <a:pPr>
                  <a:lnSpc>
                    <a:spcPct val="150000"/>
                  </a:lnSpc>
                </a:pPr>
                <a:r>
                  <a:rPr lang="en-IN" sz="2000" dirty="0">
                    <a:solidFill>
                      <a:srgbClr val="FF0000"/>
                    </a:solidFill>
                  </a:rPr>
                  <a:t>8. The angle of acceptance of an optical </a:t>
                </a:r>
                <a:r>
                  <a:rPr lang="en-IN" sz="2000" dirty="0" err="1">
                    <a:solidFill>
                      <a:srgbClr val="FF0000"/>
                    </a:solidFill>
                  </a:rPr>
                  <a:t>fiber</a:t>
                </a:r>
                <a:r>
                  <a:rPr lang="en-IN" sz="2000" dirty="0">
                    <a:solidFill>
                      <a:srgbClr val="FF0000"/>
                    </a:solidFill>
                  </a:rPr>
                  <a:t> is 30</a:t>
                </a:r>
                <a14:m>
                  <m:oMath xmlns:m="http://schemas.openxmlformats.org/officeDocument/2006/math">
                    <m:r>
                      <a:rPr lang="en-IN" sz="2000" i="1">
                        <a:solidFill>
                          <a:srgbClr val="FF0000"/>
                        </a:solidFill>
                        <a:latin typeface="Cambria Math" panose="02040503050406030204" pitchFamily="18" charset="0"/>
                        <a:ea typeface="Cambria Math" panose="02040503050406030204" pitchFamily="18" charset="0"/>
                      </a:rPr>
                      <m:t>°</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𝑤h𝑒𝑛</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𝑘𝑒𝑝𝑡</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𝑖𝑛</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𝑎𝑖𝑟</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𝐹𝑖𝑛𝑑</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𝑡h𝑒</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𝑎𝑛𝑔𝑙𝑒</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𝑜𝑓</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𝑎𝑐𝑐𝑒𝑝𝑡𝑎𝑛𝑐𝑒</m:t>
                    </m:r>
                  </m:oMath>
                </a14:m>
                <a:endParaRPr lang="en-IN" sz="2000" b="0" i="1" dirty="0">
                  <a:solidFill>
                    <a:srgbClr val="FF0000"/>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𝑤h𝑒𝑛</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𝑖𝑡</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𝑖𝑠</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𝑖𝑛</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𝑎</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𝑚𝑒𝑑𝑖𝑢𝑚</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𝑜𝑓</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𝑟𝑒𝑓𝑟𝑎𝑐𝑡𝑖𝑣𝑒</m:t>
                      </m:r>
                      <m:r>
                        <a:rPr lang="en-IN" sz="2000" b="0" i="1" smtClean="0">
                          <a:solidFill>
                            <a:srgbClr val="FF0000"/>
                          </a:solidFill>
                          <a:latin typeface="Cambria Math" panose="02040503050406030204" pitchFamily="18" charset="0"/>
                          <a:ea typeface="Cambria Math" panose="02040503050406030204" pitchFamily="18" charset="0"/>
                        </a:rPr>
                        <m:t> </m:t>
                      </m:r>
                      <m:r>
                        <a:rPr lang="en-IN" sz="2000" b="0" i="1" smtClean="0">
                          <a:solidFill>
                            <a:srgbClr val="FF0000"/>
                          </a:solidFill>
                          <a:latin typeface="Cambria Math" panose="02040503050406030204" pitchFamily="18" charset="0"/>
                          <a:ea typeface="Cambria Math" panose="02040503050406030204" pitchFamily="18" charset="0"/>
                        </a:rPr>
                        <m:t>𝑖𝑛𝑑𝑒𝑥</m:t>
                      </m:r>
                      <m:r>
                        <a:rPr lang="en-IN" sz="2000" b="0" i="1" smtClean="0">
                          <a:solidFill>
                            <a:srgbClr val="FF0000"/>
                          </a:solidFill>
                          <a:latin typeface="Cambria Math" panose="02040503050406030204" pitchFamily="18" charset="0"/>
                          <a:ea typeface="Cambria Math" panose="02040503050406030204" pitchFamily="18" charset="0"/>
                        </a:rPr>
                        <m:t> 1.33</m:t>
                      </m:r>
                    </m:oMath>
                  </m:oMathPara>
                </a14:m>
                <a:endParaRPr lang="en-IN" sz="20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047165" y="354841"/>
                <a:ext cx="6100549" cy="1477328"/>
              </a:xfrm>
              <a:prstGeom prst="rect">
                <a:avLst/>
              </a:prstGeom>
              <a:blipFill rotWithShape="0">
                <a:blip r:embed="rId2"/>
                <a:stretch>
                  <a:fillRect l="-10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82700" y="1832169"/>
                <a:ext cx="6086333" cy="4783041"/>
              </a:xfrm>
              <a:prstGeom prst="rect">
                <a:avLst/>
              </a:prstGeom>
              <a:noFill/>
            </p:spPr>
            <p:txBody>
              <a:bodyPr wrap="square" lIns="0" tIns="0" rIns="0" bIns="0" rtlCol="0">
                <a:spAutoFit/>
              </a:bodyPr>
              <a:lstStyle/>
              <a:p>
                <a:r>
                  <a:rPr lang="en-IN" sz="2000" i="1" dirty="0">
                    <a:latin typeface="Cambria Math" panose="02040503050406030204" pitchFamily="18" charset="0"/>
                  </a:rPr>
                  <a:t>  </a:t>
                </a:r>
                <a:r>
                  <a:rPr lang="en-IN" sz="2000" dirty="0">
                    <a:latin typeface="Cambria Math" panose="02040503050406030204" pitchFamily="18" charset="0"/>
                  </a:rPr>
                  <a:t>Data :  </a:t>
                </a:r>
              </a:p>
              <a:p>
                <a14:m>
                  <m:oMath xmlns:m="http://schemas.openxmlformats.org/officeDocument/2006/math">
                    <m:sSub>
                      <m:sSubPr>
                        <m:ctrlPr>
                          <a:rPr lang="en-IN" sz="2000" i="1">
                            <a:latin typeface="Cambria Math" panose="02040503050406030204" pitchFamily="18" charset="0"/>
                          </a:rPr>
                        </m:ctrlPr>
                      </m:sSubPr>
                      <m:e>
                        <m:func>
                          <m:funcPr>
                            <m:ctrlPr>
                              <a:rPr lang="en-IN" sz="2000" i="1">
                                <a:latin typeface="Cambria Math" panose="02040503050406030204" pitchFamily="18" charset="0"/>
                              </a:rPr>
                            </m:ctrlPr>
                          </m:funcPr>
                          <m:fName>
                            <m:r>
                              <a:rPr lang="en-IN" sz="2000">
                                <a:latin typeface="Cambria Math" panose="02040503050406030204" pitchFamily="18" charset="0"/>
                              </a:rPr>
                              <m:t>(</m:t>
                            </m:r>
                          </m:fName>
                          <m:e>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θ</m:t>
                                </m:r>
                              </m:e>
                              <m:sub>
                                <m:r>
                                  <a:rPr lang="en-IN" sz="2000" i="1">
                                    <a:latin typeface="Cambria Math" panose="02040503050406030204" pitchFamily="18" charset="0"/>
                                  </a:rPr>
                                  <m:t>0</m:t>
                                </m:r>
                              </m:sub>
                            </m:sSub>
                            <m:r>
                              <a:rPr lang="en-IN" sz="2000" i="1">
                                <a:latin typeface="Cambria Math" panose="02040503050406030204" pitchFamily="18" charset="0"/>
                              </a:rPr>
                              <m:t>) </m:t>
                            </m:r>
                          </m:e>
                        </m:func>
                      </m:e>
                      <m:sub>
                        <m:r>
                          <a:rPr lang="en-IN" sz="2000" i="1">
                            <a:latin typeface="Cambria Math" panose="02040503050406030204" pitchFamily="18" charset="0"/>
                          </a:rPr>
                          <m:t>𝑎𝑖𝑟</m:t>
                        </m:r>
                      </m:sub>
                    </m:sSub>
                  </m:oMath>
                </a14:m>
                <a:r>
                  <a:rPr lang="en-IN" sz="2000" dirty="0"/>
                  <a:t> = 30 </a:t>
                </a:r>
                <a14:m>
                  <m:oMath xmlns:m="http://schemas.openxmlformats.org/officeDocument/2006/math">
                    <m:r>
                      <a:rPr lang="en-IN" sz="2000" i="1" smtClean="0">
                        <a:latin typeface="Cambria Math" panose="02040503050406030204" pitchFamily="18" charset="0"/>
                        <a:ea typeface="Cambria Math" panose="02040503050406030204" pitchFamily="18" charset="0"/>
                      </a:rPr>
                      <m:t>°</m:t>
                    </m:r>
                  </m:oMath>
                </a14:m>
                <a:endParaRPr lang="en-IN" sz="2000" dirty="0"/>
              </a:p>
              <a:p>
                <a:r>
                  <a:rPr lang="en-IN" sz="2000" dirty="0"/>
                  <a:t>(</a:t>
                </a:r>
                <a14:m>
                  <m:oMath xmlns:m="http://schemas.openxmlformats.org/officeDocument/2006/math">
                    <m:sSub>
                      <m:sSubPr>
                        <m:ctrlPr>
                          <a:rPr lang="en-IN" sz="2000" i="1">
                            <a:latin typeface="Cambria Math" panose="02040503050406030204" pitchFamily="18" charset="0"/>
                          </a:rPr>
                        </m:ctrlPr>
                      </m:sSubPr>
                      <m:e>
                        <m:sSub>
                          <m:sSubPr>
                            <m:ctrlPr>
                              <a:rPr lang="en-IN" sz="2000" i="1">
                                <a:latin typeface="Cambria Math" panose="02040503050406030204" pitchFamily="18" charset="0"/>
                              </a:rPr>
                            </m:ctrlPr>
                          </m:sSubPr>
                          <m:e>
                            <m:r>
                              <a:rPr lang="en-IN" sz="2000" i="1">
                                <a:latin typeface="Cambria Math" panose="02040503050406030204" pitchFamily="18" charset="0"/>
                              </a:rPr>
                              <m:t>𝑛</m:t>
                            </m:r>
                          </m:e>
                          <m:sub>
                            <m:r>
                              <a:rPr lang="en-IN" sz="2000" i="1">
                                <a:latin typeface="Cambria Math" panose="02040503050406030204" pitchFamily="18" charset="0"/>
                              </a:rPr>
                              <m:t>0</m:t>
                            </m:r>
                          </m:sub>
                        </m:sSub>
                        <m:r>
                          <a:rPr lang="en-IN" sz="2000" i="1">
                            <a:latin typeface="Cambria Math" panose="02040503050406030204" pitchFamily="18" charset="0"/>
                          </a:rPr>
                          <m:t>)</m:t>
                        </m:r>
                      </m:e>
                      <m:sub>
                        <m:r>
                          <a:rPr lang="en-IN" sz="2000" i="1">
                            <a:latin typeface="Cambria Math" panose="02040503050406030204" pitchFamily="18" charset="0"/>
                          </a:rPr>
                          <m:t>𝑚𝑒𝑑𝑖𝑢𝑚</m:t>
                        </m:r>
                      </m:sub>
                    </m:sSub>
                  </m:oMath>
                </a14:m>
                <a:r>
                  <a:rPr lang="en-IN" sz="2000" dirty="0">
                    <a:latin typeface="Cambria Math" panose="02040503050406030204" pitchFamily="18" charset="0"/>
                  </a:rPr>
                  <a:t> = 1.33  </a:t>
                </a:r>
                <a14:m>
                  <m:oMath xmlns:m="http://schemas.openxmlformats.org/officeDocument/2006/math">
                    <m:sSub>
                      <m:sSubPr>
                        <m:ctrlPr>
                          <a:rPr lang="en-IN" sz="2000" i="1">
                            <a:latin typeface="Cambria Math" panose="02040503050406030204" pitchFamily="18" charset="0"/>
                          </a:rPr>
                        </m:ctrlPr>
                      </m:sSubPr>
                      <m:e>
                        <m:func>
                          <m:funcPr>
                            <m:ctrlPr>
                              <a:rPr lang="en-IN" sz="2000" i="1">
                                <a:latin typeface="Cambria Math" panose="02040503050406030204" pitchFamily="18" charset="0"/>
                              </a:rPr>
                            </m:ctrlPr>
                          </m:funcPr>
                          <m:fName>
                            <m:r>
                              <a:rPr lang="en-IN" sz="2000">
                                <a:latin typeface="Cambria Math" panose="02040503050406030204" pitchFamily="18" charset="0"/>
                              </a:rPr>
                              <m:t>         (</m:t>
                            </m:r>
                          </m:fName>
                          <m:e>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θ</m:t>
                                </m:r>
                              </m:e>
                              <m:sub>
                                <m:r>
                                  <a:rPr lang="en-IN" sz="2000" i="1">
                                    <a:latin typeface="Cambria Math" panose="02040503050406030204" pitchFamily="18" charset="0"/>
                                  </a:rPr>
                                  <m:t>0</m:t>
                                </m:r>
                              </m:sub>
                            </m:sSub>
                            <m:r>
                              <a:rPr lang="en-IN" sz="2000" i="1">
                                <a:latin typeface="Cambria Math" panose="02040503050406030204" pitchFamily="18" charset="0"/>
                              </a:rPr>
                              <m:t>) </m:t>
                            </m:r>
                          </m:e>
                        </m:func>
                      </m:e>
                      <m:sub>
                        <m:r>
                          <a:rPr lang="en-IN" sz="2000" i="1">
                            <a:latin typeface="Cambria Math" panose="02040503050406030204" pitchFamily="18" charset="0"/>
                          </a:rPr>
                          <m:t>𝑚𝑒𝑑𝑖𝑢𝑚</m:t>
                        </m:r>
                      </m:sub>
                    </m:sSub>
                  </m:oMath>
                </a14:m>
                <a:r>
                  <a:rPr lang="en-IN" sz="2000" dirty="0">
                    <a:latin typeface="Cambria Math" panose="02040503050406030204" pitchFamily="18" charset="0"/>
                  </a:rPr>
                  <a:t> = ?</a:t>
                </a:r>
              </a:p>
              <a:p>
                <a:endParaRPr lang="en-IN" sz="2000" dirty="0">
                  <a:latin typeface="Cambria Math" panose="02040503050406030204" pitchFamily="18" charset="0"/>
                </a:endParaRPr>
              </a:p>
              <a:p>
                <a14:m>
                  <m:oMath xmlns:m="http://schemas.openxmlformats.org/officeDocument/2006/math">
                    <m:sSub>
                      <m:sSubPr>
                        <m:ctrlPr>
                          <a:rPr lang="en-IN" sz="2000" i="1" smtClean="0">
                            <a:latin typeface="Cambria Math" panose="02040503050406030204" pitchFamily="18" charset="0"/>
                          </a:rPr>
                        </m:ctrlPr>
                      </m:sSubPr>
                      <m:e>
                        <m:func>
                          <m:funcPr>
                            <m:ctrlPr>
                              <a:rPr lang="en-IN" sz="2000" i="1">
                                <a:latin typeface="Cambria Math" panose="02040503050406030204" pitchFamily="18" charset="0"/>
                              </a:rPr>
                            </m:ctrlPr>
                          </m:funcPr>
                          <m:fName>
                            <m:r>
                              <a:rPr lang="en-IN" sz="2000">
                                <a:latin typeface="Cambria Math" panose="02040503050406030204" pitchFamily="18" charset="0"/>
                              </a:rPr>
                              <m:t>(</m:t>
                            </m:r>
                            <m:r>
                              <m:rPr>
                                <m:sty m:val="p"/>
                              </m:rPr>
                              <a:rPr lang="en-IN" sz="2000">
                                <a:latin typeface="Cambria Math" panose="02040503050406030204" pitchFamily="18" charset="0"/>
                              </a:rPr>
                              <m:t>sin</m:t>
                            </m:r>
                          </m:fName>
                          <m:e>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θ</m:t>
                                </m:r>
                              </m:e>
                              <m:sub>
                                <m:r>
                                  <a:rPr lang="en-IN" sz="2000" i="1">
                                    <a:latin typeface="Cambria Math" panose="02040503050406030204" pitchFamily="18" charset="0"/>
                                  </a:rPr>
                                  <m:t>0</m:t>
                                </m:r>
                              </m:sub>
                            </m:sSub>
                            <m:r>
                              <a:rPr lang="en-IN" sz="2000" i="1">
                                <a:latin typeface="Cambria Math" panose="02040503050406030204" pitchFamily="18" charset="0"/>
                              </a:rPr>
                              <m:t>) </m:t>
                            </m:r>
                          </m:e>
                        </m:func>
                      </m:e>
                      <m:sub>
                        <m:r>
                          <a:rPr lang="en-IN" sz="2000" b="0" i="1" smtClean="0">
                            <a:latin typeface="Cambria Math" panose="02040503050406030204" pitchFamily="18" charset="0"/>
                          </a:rPr>
                          <m:t>𝑎𝑖𝑟</m:t>
                        </m:r>
                      </m:sub>
                    </m:sSub>
                  </m:oMath>
                </a14:m>
                <a:r>
                  <a:rPr lang="en-IN" sz="2000" dirty="0"/>
                  <a:t> = (</a:t>
                </a:r>
                <a14:m>
                  <m:oMath xmlns:m="http://schemas.openxmlformats.org/officeDocument/2006/math">
                    <m:sSub>
                      <m:sSubPr>
                        <m:ctrlPr>
                          <a:rPr lang="en-IN" sz="2000" i="1" smtClean="0">
                            <a:latin typeface="Cambria Math" panose="02040503050406030204" pitchFamily="18" charset="0"/>
                          </a:rPr>
                        </m:ctrlPr>
                      </m:sSubPr>
                      <m:e>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𝑛</m:t>
                            </m:r>
                          </m:e>
                          <m:sub>
                            <m:r>
                              <a:rPr lang="en-IN" sz="2000" b="0" i="1" smtClean="0">
                                <a:latin typeface="Cambria Math" panose="02040503050406030204" pitchFamily="18" charset="0"/>
                              </a:rPr>
                              <m:t>0</m:t>
                            </m:r>
                          </m:sub>
                        </m:sSub>
                        <m:r>
                          <a:rPr lang="en-IN" sz="2000" b="0" i="1" smtClean="0">
                            <a:latin typeface="Cambria Math" panose="02040503050406030204" pitchFamily="18" charset="0"/>
                          </a:rPr>
                          <m:t>)</m:t>
                        </m:r>
                      </m:e>
                      <m:sub>
                        <m:r>
                          <a:rPr lang="en-IN" sz="2000" b="0" i="1" smtClean="0">
                            <a:latin typeface="Cambria Math" panose="02040503050406030204" pitchFamily="18" charset="0"/>
                          </a:rPr>
                          <m:t>𝑚𝑒𝑑𝑖𝑢𝑚</m:t>
                        </m:r>
                      </m:sub>
                    </m:sSub>
                    <m:sSub>
                      <m:sSubPr>
                        <m:ctrlPr>
                          <a:rPr lang="en-IN" sz="2000" i="1">
                            <a:latin typeface="Cambria Math" panose="02040503050406030204" pitchFamily="18" charset="0"/>
                          </a:rPr>
                        </m:ctrlPr>
                      </m:sSubPr>
                      <m:e>
                        <m:func>
                          <m:funcPr>
                            <m:ctrlPr>
                              <a:rPr lang="en-IN" sz="2000" i="1">
                                <a:latin typeface="Cambria Math" panose="02040503050406030204" pitchFamily="18" charset="0"/>
                              </a:rPr>
                            </m:ctrlPr>
                          </m:funcPr>
                          <m:fName>
                            <m:r>
                              <a:rPr lang="en-IN" sz="2000">
                                <a:latin typeface="Cambria Math" panose="02040503050406030204" pitchFamily="18" charset="0"/>
                              </a:rPr>
                              <m:t>(</m:t>
                            </m:r>
                            <m:r>
                              <m:rPr>
                                <m:sty m:val="p"/>
                              </m:rPr>
                              <a:rPr lang="en-IN" sz="2000">
                                <a:latin typeface="Cambria Math" panose="02040503050406030204" pitchFamily="18" charset="0"/>
                              </a:rPr>
                              <m:t>sin</m:t>
                            </m:r>
                          </m:fName>
                          <m:e>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θ</m:t>
                                </m:r>
                              </m:e>
                              <m:sub>
                                <m:r>
                                  <a:rPr lang="en-IN" sz="2000" i="1">
                                    <a:latin typeface="Cambria Math" panose="02040503050406030204" pitchFamily="18" charset="0"/>
                                  </a:rPr>
                                  <m:t>0</m:t>
                                </m:r>
                              </m:sub>
                            </m:sSub>
                            <m:r>
                              <a:rPr lang="en-IN" sz="2000" i="1">
                                <a:latin typeface="Cambria Math" panose="02040503050406030204" pitchFamily="18" charset="0"/>
                              </a:rPr>
                              <m:t>) </m:t>
                            </m:r>
                          </m:e>
                        </m:func>
                      </m:e>
                      <m:sub>
                        <m:r>
                          <a:rPr lang="en-IN" sz="2000" b="0" i="1" smtClean="0">
                            <a:latin typeface="Cambria Math" panose="02040503050406030204" pitchFamily="18" charset="0"/>
                          </a:rPr>
                          <m:t>𝑚𝑒𝑑𝑖𝑢𝑚</m:t>
                        </m:r>
                        <m:r>
                          <a:rPr lang="en-IN" sz="2000" b="0" i="1" smtClean="0">
                            <a:latin typeface="Cambria Math" panose="02040503050406030204" pitchFamily="18" charset="0"/>
                          </a:rPr>
                          <m:t> </m:t>
                        </m:r>
                      </m:sub>
                    </m:sSub>
                  </m:oMath>
                </a14:m>
                <a:endParaRPr lang="en-IN" dirty="0"/>
              </a:p>
              <a:p>
                <a:endParaRPr lang="en-IN" dirty="0"/>
              </a:p>
              <a:p>
                <a14:m>
                  <m:oMath xmlns:m="http://schemas.openxmlformats.org/officeDocument/2006/math">
                    <m:sSub>
                      <m:sSubPr>
                        <m:ctrlPr>
                          <a:rPr lang="en-IN" i="1">
                            <a:latin typeface="Cambria Math" panose="02040503050406030204" pitchFamily="18" charset="0"/>
                          </a:rPr>
                        </m:ctrlPr>
                      </m:sSubPr>
                      <m:e>
                        <m:func>
                          <m:funcPr>
                            <m:ctrlPr>
                              <a:rPr lang="en-IN" i="1" smtClean="0">
                                <a:latin typeface="Cambria Math" panose="02040503050406030204" pitchFamily="18" charset="0"/>
                              </a:rPr>
                            </m:ctrlPr>
                          </m:funcPr>
                          <m:fName>
                            <m:r>
                              <a:rPr lang="en-IN">
                                <a:latin typeface="Cambria Math" panose="02040503050406030204" pitchFamily="18" charset="0"/>
                              </a:rPr>
                              <m:t>(</m:t>
                            </m:r>
                            <m:r>
                              <m:rPr>
                                <m:sty m:val="p"/>
                              </m:rPr>
                              <a:rPr lang="en-IN">
                                <a:latin typeface="Cambria Math" panose="02040503050406030204" pitchFamily="18" charset="0"/>
                              </a:rPr>
                              <m:t>sin</m:t>
                            </m:r>
                          </m:fName>
                          <m:e>
                            <m:sSub>
                              <m:sSubPr>
                                <m:ctrlPr>
                                  <a:rPr lang="en-IN" i="1">
                                    <a:latin typeface="Cambria Math" panose="02040503050406030204" pitchFamily="18" charset="0"/>
                                  </a:rPr>
                                </m:ctrlPr>
                              </m:sSubPr>
                              <m:e>
                                <m:r>
                                  <m:rPr>
                                    <m:sty m:val="p"/>
                                  </m:rPr>
                                  <a:rPr lang="el-GR" i="1">
                                    <a:latin typeface="Cambria Math" panose="02040503050406030204" pitchFamily="18" charset="0"/>
                                  </a:rPr>
                                  <m:t>θ</m:t>
                                </m:r>
                              </m:e>
                              <m:sub>
                                <m:r>
                                  <a:rPr lang="en-IN" i="1">
                                    <a:latin typeface="Cambria Math" panose="02040503050406030204" pitchFamily="18" charset="0"/>
                                  </a:rPr>
                                  <m:t>0</m:t>
                                </m:r>
                              </m:sub>
                            </m:sSub>
                            <m:r>
                              <a:rPr lang="en-IN" i="1">
                                <a:latin typeface="Cambria Math" panose="02040503050406030204" pitchFamily="18" charset="0"/>
                              </a:rPr>
                              <m:t>) </m:t>
                            </m:r>
                          </m:e>
                        </m:func>
                      </m:e>
                      <m:sub>
                        <m:r>
                          <a:rPr lang="en-IN" i="1">
                            <a:latin typeface="Cambria Math" panose="02040503050406030204" pitchFamily="18" charset="0"/>
                          </a:rPr>
                          <m:t>𝑚𝑒𝑑𝑖𝑢𝑚</m:t>
                        </m:r>
                      </m:sub>
                    </m:sSub>
                  </m:oMath>
                </a14:m>
                <a:r>
                  <a:rPr lang="en-IN" dirty="0"/>
                  <a:t> = </a:t>
                </a:r>
                <a14:m>
                  <m:oMath xmlns:m="http://schemas.openxmlformats.org/officeDocument/2006/math">
                    <m:f>
                      <m:fPr>
                        <m:ctrlPr>
                          <a:rPr lang="en-IN" sz="2400" i="1" smtClean="0">
                            <a:latin typeface="Cambria Math" panose="02040503050406030204" pitchFamily="18" charset="0"/>
                          </a:rPr>
                        </m:ctrlPr>
                      </m:fPr>
                      <m:num>
                        <m:sSub>
                          <m:sSubPr>
                            <m:ctrlPr>
                              <a:rPr lang="en-IN" sz="2400" i="1">
                                <a:latin typeface="Cambria Math" panose="02040503050406030204" pitchFamily="18" charset="0"/>
                              </a:rPr>
                            </m:ctrlPr>
                          </m:sSubPr>
                          <m:e>
                            <m:func>
                              <m:funcPr>
                                <m:ctrlPr>
                                  <a:rPr lang="en-IN" sz="2400" i="1">
                                    <a:latin typeface="Cambria Math" panose="02040503050406030204" pitchFamily="18" charset="0"/>
                                  </a:rPr>
                                </m:ctrlPr>
                              </m:funcPr>
                              <m:fName>
                                <m:r>
                                  <a:rPr lang="en-IN" sz="2400">
                                    <a:latin typeface="Cambria Math" panose="02040503050406030204" pitchFamily="18" charset="0"/>
                                  </a:rPr>
                                  <m:t>(</m:t>
                                </m:r>
                                <m:r>
                                  <m:rPr>
                                    <m:sty m:val="p"/>
                                  </m:rPr>
                                  <a:rPr lang="en-IN" sz="2400">
                                    <a:latin typeface="Cambria Math" panose="02040503050406030204" pitchFamily="18" charset="0"/>
                                  </a:rPr>
                                  <m:t>sin</m:t>
                                </m:r>
                              </m:fName>
                              <m:e>
                                <m:sSub>
                                  <m:sSubPr>
                                    <m:ctrlPr>
                                      <a:rPr lang="en-IN" sz="2400" i="1">
                                        <a:latin typeface="Cambria Math" panose="02040503050406030204" pitchFamily="18" charset="0"/>
                                      </a:rPr>
                                    </m:ctrlPr>
                                  </m:sSubPr>
                                  <m:e>
                                    <m:r>
                                      <m:rPr>
                                        <m:sty m:val="p"/>
                                      </m:rPr>
                                      <a:rPr lang="el-GR" sz="2400" i="1">
                                        <a:latin typeface="Cambria Math" panose="02040503050406030204" pitchFamily="18" charset="0"/>
                                      </a:rPr>
                                      <m:t>θ</m:t>
                                    </m:r>
                                  </m:e>
                                  <m:sub>
                                    <m:r>
                                      <a:rPr lang="en-IN" sz="2400" i="1">
                                        <a:latin typeface="Cambria Math" panose="02040503050406030204" pitchFamily="18" charset="0"/>
                                      </a:rPr>
                                      <m:t>0</m:t>
                                    </m:r>
                                  </m:sub>
                                </m:sSub>
                                <m:r>
                                  <a:rPr lang="en-IN" sz="2400" i="1">
                                    <a:latin typeface="Cambria Math" panose="02040503050406030204" pitchFamily="18" charset="0"/>
                                  </a:rPr>
                                  <m:t>) </m:t>
                                </m:r>
                              </m:e>
                            </m:func>
                          </m:e>
                          <m:sub>
                            <m:r>
                              <a:rPr lang="en-IN" sz="2400" i="1">
                                <a:latin typeface="Cambria Math" panose="02040503050406030204" pitchFamily="18" charset="0"/>
                              </a:rPr>
                              <m:t>𝑎𝑖𝑟</m:t>
                            </m:r>
                          </m:sub>
                        </m:sSub>
                      </m:num>
                      <m:den>
                        <m:r>
                          <m:rPr>
                            <m:nor/>
                          </m:rPr>
                          <a:rPr lang="en-IN" sz="2400" dirty="0"/>
                          <m:t>(</m:t>
                        </m:r>
                        <m:sSub>
                          <m:sSubPr>
                            <m:ctrlPr>
                              <a:rPr lang="en-IN" sz="2400" i="1">
                                <a:latin typeface="Cambria Math" panose="02040503050406030204" pitchFamily="18" charset="0"/>
                              </a:rPr>
                            </m:ctrlPr>
                          </m:sSubPr>
                          <m:e>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0</m:t>
                                </m:r>
                              </m:sub>
                            </m:sSub>
                            <m:r>
                              <a:rPr lang="en-IN" sz="2400" i="1">
                                <a:latin typeface="Cambria Math" panose="02040503050406030204" pitchFamily="18" charset="0"/>
                              </a:rPr>
                              <m:t>)</m:t>
                            </m:r>
                          </m:e>
                          <m:sub>
                            <m:r>
                              <a:rPr lang="en-IN" sz="2400" i="1">
                                <a:latin typeface="Cambria Math" panose="02040503050406030204" pitchFamily="18" charset="0"/>
                              </a:rPr>
                              <m:t>𝑚𝑒𝑑𝑖𝑢𝑚</m:t>
                            </m:r>
                          </m:sub>
                        </m:sSub>
                      </m:den>
                    </m:f>
                  </m:oMath>
                </a14:m>
                <a:endParaRPr lang="en-IN" dirty="0"/>
              </a:p>
              <a:p>
                <a:endParaRPr lang="en-IN" dirty="0"/>
              </a:p>
              <a:p>
                <a:r>
                  <a:rPr lang="en-IN" dirty="0"/>
                  <a:t>                              =  </a:t>
                </a:r>
                <a14:m>
                  <m:oMath xmlns:m="http://schemas.openxmlformats.org/officeDocument/2006/math">
                    <m:f>
                      <m:fPr>
                        <m:ctrlPr>
                          <a:rPr lang="en-IN" i="1" smtClean="0">
                            <a:latin typeface="Cambria Math" panose="02040503050406030204" pitchFamily="18" charset="0"/>
                          </a:rPr>
                        </m:ctrlPr>
                      </m:fPr>
                      <m:num>
                        <m:r>
                          <m:rPr>
                            <m:nor/>
                          </m:rPr>
                          <a:rPr lang="en-IN" dirty="0"/>
                          <m:t>sin</m:t>
                        </m:r>
                        <m:r>
                          <m:rPr>
                            <m:nor/>
                          </m:rPr>
                          <a:rPr lang="en-IN" dirty="0"/>
                          <m:t> 30</m:t>
                        </m:r>
                        <m:r>
                          <a:rPr lang="en-IN" b="0" i="1" dirty="0" smtClean="0">
                            <a:latin typeface="Cambria Math" panose="02040503050406030204" pitchFamily="18" charset="0"/>
                          </a:rPr>
                          <m:t> </m:t>
                        </m:r>
                        <m:r>
                          <a:rPr lang="en-IN" i="1" dirty="0" smtClean="0">
                            <a:latin typeface="Cambria Math" panose="02040503050406030204" pitchFamily="18" charset="0"/>
                            <a:ea typeface="Cambria Math" panose="02040503050406030204" pitchFamily="18" charset="0"/>
                          </a:rPr>
                          <m:t>°</m:t>
                        </m:r>
                        <m:r>
                          <m:rPr>
                            <m:nor/>
                          </m:rPr>
                          <a:rPr lang="en-IN" dirty="0"/>
                          <m:t> </m:t>
                        </m:r>
                      </m:num>
                      <m:den>
                        <m:r>
                          <a:rPr lang="en-IN" b="0" i="1" smtClean="0">
                            <a:latin typeface="Cambria Math" panose="02040503050406030204" pitchFamily="18" charset="0"/>
                          </a:rPr>
                          <m:t>1.33</m:t>
                        </m:r>
                      </m:den>
                    </m:f>
                  </m:oMath>
                </a14:m>
                <a:endParaRPr lang="en-IN" dirty="0"/>
              </a:p>
              <a:p>
                <a:r>
                  <a:rPr lang="en-IN" dirty="0"/>
                  <a:t>                              </a:t>
                </a:r>
              </a:p>
              <a:p>
                <a:r>
                  <a:rPr lang="en-IN" dirty="0"/>
                  <a:t>                               = 0.376</a:t>
                </a:r>
              </a:p>
              <a:p>
                <a:endParaRPr lang="en-IN" dirty="0"/>
              </a:p>
              <a:p>
                <a14:m>
                  <m:oMath xmlns:m="http://schemas.openxmlformats.org/officeDocument/2006/math">
                    <m:sSub>
                      <m:sSubPr>
                        <m:ctrlPr>
                          <a:rPr lang="en-IN" i="1">
                            <a:latin typeface="Cambria Math" panose="02040503050406030204" pitchFamily="18" charset="0"/>
                          </a:rPr>
                        </m:ctrlPr>
                      </m:sSubPr>
                      <m:e>
                        <m:func>
                          <m:funcPr>
                            <m:ctrlPr>
                              <a:rPr lang="en-IN" i="1">
                                <a:latin typeface="Cambria Math" panose="02040503050406030204" pitchFamily="18" charset="0"/>
                              </a:rPr>
                            </m:ctrlPr>
                          </m:funcPr>
                          <m:fName>
                            <m:r>
                              <a:rPr lang="en-IN" b="0" i="0" smtClean="0">
                                <a:latin typeface="Cambria Math" panose="02040503050406030204" pitchFamily="18" charset="0"/>
                              </a:rPr>
                              <m:t>         </m:t>
                            </m:r>
                            <m:r>
                              <a:rPr lang="en-IN">
                                <a:latin typeface="Cambria Math" panose="02040503050406030204" pitchFamily="18" charset="0"/>
                              </a:rPr>
                              <m:t>(</m:t>
                            </m:r>
                          </m:fName>
                          <m:e>
                            <m:sSub>
                              <m:sSubPr>
                                <m:ctrlPr>
                                  <a:rPr lang="en-IN" i="1">
                                    <a:latin typeface="Cambria Math" panose="02040503050406030204" pitchFamily="18" charset="0"/>
                                  </a:rPr>
                                </m:ctrlPr>
                              </m:sSubPr>
                              <m:e>
                                <m:r>
                                  <m:rPr>
                                    <m:sty m:val="p"/>
                                  </m:rPr>
                                  <a:rPr lang="el-GR" i="1">
                                    <a:latin typeface="Cambria Math" panose="02040503050406030204" pitchFamily="18" charset="0"/>
                                  </a:rPr>
                                  <m:t>θ</m:t>
                                </m:r>
                              </m:e>
                              <m:sub>
                                <m:r>
                                  <a:rPr lang="en-IN" i="1">
                                    <a:latin typeface="Cambria Math" panose="02040503050406030204" pitchFamily="18" charset="0"/>
                                  </a:rPr>
                                  <m:t>0</m:t>
                                </m:r>
                              </m:sub>
                            </m:sSub>
                            <m:r>
                              <a:rPr lang="en-IN" i="1">
                                <a:latin typeface="Cambria Math" panose="02040503050406030204" pitchFamily="18" charset="0"/>
                              </a:rPr>
                              <m:t>) </m:t>
                            </m:r>
                          </m:e>
                        </m:func>
                      </m:e>
                      <m:sub>
                        <m:r>
                          <a:rPr lang="en-IN" i="1">
                            <a:latin typeface="Cambria Math" panose="02040503050406030204" pitchFamily="18" charset="0"/>
                          </a:rPr>
                          <m:t>𝑚𝑒𝑑𝑖𝑢𝑚</m:t>
                        </m:r>
                      </m:sub>
                    </m:sSub>
                  </m:oMath>
                </a14:m>
                <a:r>
                  <a:rPr lang="en-IN" dirty="0"/>
                  <a:t> =</a:t>
                </a:r>
                <a14:m>
                  <m:oMath xmlns:m="http://schemas.openxmlformats.org/officeDocument/2006/math">
                    <m:func>
                      <m:funcPr>
                        <m:ctrlPr>
                          <a:rPr lang="en-IN" i="1">
                            <a:latin typeface="Cambria Math" panose="02040503050406030204" pitchFamily="18" charset="0"/>
                          </a:rPr>
                        </m:ctrlPr>
                      </m:funcPr>
                      <m:fName>
                        <m:sSup>
                          <m:sSupPr>
                            <m:ctrlPr>
                              <a:rPr lang="en-IN" i="1">
                                <a:latin typeface="Cambria Math" panose="02040503050406030204" pitchFamily="18" charset="0"/>
                              </a:rPr>
                            </m:ctrlPr>
                          </m:sSupPr>
                          <m:e>
                            <m:r>
                              <m:rPr>
                                <m:sty m:val="p"/>
                              </m:rPr>
                              <a:rPr lang="en-IN">
                                <a:latin typeface="Cambria Math" panose="02040503050406030204" pitchFamily="18" charset="0"/>
                              </a:rPr>
                              <m:t>sin</m:t>
                            </m:r>
                          </m:e>
                          <m:sup>
                            <m:r>
                              <a:rPr lang="en-IN" i="1">
                                <a:latin typeface="Cambria Math" panose="02040503050406030204" pitchFamily="18" charset="0"/>
                              </a:rPr>
                              <m:t>−1</m:t>
                            </m:r>
                          </m:sup>
                        </m:sSup>
                        <m:r>
                          <a:rPr lang="en-IN" i="1">
                            <a:latin typeface="Cambria Math" panose="02040503050406030204" pitchFamily="18" charset="0"/>
                          </a:rPr>
                          <m:t>(</m:t>
                        </m:r>
                      </m:fName>
                      <m:e>
                        <m:r>
                          <a:rPr lang="en-IN" i="1">
                            <a:latin typeface="Cambria Math" panose="02040503050406030204" pitchFamily="18" charset="0"/>
                          </a:rPr>
                          <m:t>0.376)</m:t>
                        </m:r>
                      </m:e>
                    </m:func>
                  </m:oMath>
                </a14:m>
                <a:endParaRPr lang="en-IN" dirty="0"/>
              </a:p>
              <a:p>
                <a:endParaRPr lang="en-IN" dirty="0"/>
              </a:p>
              <a:p>
                <a:r>
                  <a:rPr lang="en-IN" dirty="0"/>
                  <a:t>    Acceptance angle in the medium  = 22.08</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282700" y="1832169"/>
                <a:ext cx="6086333" cy="4783041"/>
              </a:xfrm>
              <a:prstGeom prst="rect">
                <a:avLst/>
              </a:prstGeom>
              <a:blipFill rotWithShape="0">
                <a:blip r:embed="rId3"/>
                <a:stretch>
                  <a:fillRect l="-2503" t="-1658" b="-2041"/>
                </a:stretch>
              </a:blipFill>
            </p:spPr>
            <p:txBody>
              <a:bodyPr/>
              <a:lstStyle/>
              <a:p>
                <a:r>
                  <a:rPr lang="en-IN">
                    <a:noFill/>
                  </a:rPr>
                  <a:t> </a:t>
                </a:r>
              </a:p>
            </p:txBody>
          </p:sp>
        </mc:Fallback>
      </mc:AlternateContent>
    </p:spTree>
    <p:extLst>
      <p:ext uri="{BB962C8B-B14F-4D97-AF65-F5344CB8AC3E}">
        <p14:creationId xmlns:p14="http://schemas.microsoft.com/office/powerpoint/2010/main" val="141090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1000"/>
                                        <p:tgtEl>
                                          <p:spTgt spid="5">
                                            <p:txEl>
                                              <p:pRg st="8" end="8"/>
                                            </p:txEl>
                                          </p:spTgt>
                                        </p:tgtEl>
                                      </p:cBhvr>
                                    </p:animEffect>
                                    <p:anim calcmode="lin" valueType="num">
                                      <p:cBhvr>
                                        <p:cTn id="3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1000"/>
                                        <p:tgtEl>
                                          <p:spTgt spid="5">
                                            <p:txEl>
                                              <p:pRg st="9" end="9"/>
                                            </p:txEl>
                                          </p:spTgt>
                                        </p:tgtEl>
                                      </p:cBhvr>
                                    </p:animEffect>
                                    <p:anim calcmode="lin" valueType="num">
                                      <p:cBhvr>
                                        <p:cTn id="4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fade">
                                      <p:cBhvr>
                                        <p:cTn id="44" dur="1000"/>
                                        <p:tgtEl>
                                          <p:spTgt spid="5">
                                            <p:txEl>
                                              <p:pRg st="10" end="10"/>
                                            </p:txEl>
                                          </p:spTgt>
                                        </p:tgtEl>
                                      </p:cBhvr>
                                    </p:animEffect>
                                    <p:anim calcmode="lin" valueType="num">
                                      <p:cBhvr>
                                        <p:cTn id="4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14" end="14"/>
                                            </p:txEl>
                                          </p:spTgt>
                                        </p:tgtEl>
                                        <p:attrNameLst>
                                          <p:attrName>style.visibility</p:attrName>
                                        </p:attrNameLst>
                                      </p:cBhvr>
                                      <p:to>
                                        <p:strVal val="visible"/>
                                      </p:to>
                                    </p:set>
                                    <p:animEffect transition="in" filter="fade">
                                      <p:cBhvr>
                                        <p:cTn id="54" dur="1000"/>
                                        <p:tgtEl>
                                          <p:spTgt spid="5">
                                            <p:txEl>
                                              <p:pRg st="14" end="14"/>
                                            </p:txEl>
                                          </p:spTgt>
                                        </p:tgtEl>
                                      </p:cBhvr>
                                    </p:animEffect>
                                    <p:anim calcmode="lin" valueType="num">
                                      <p:cBhvr>
                                        <p:cTn id="55"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Basic Schematic Diagram of Fiber Optic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5" y="2197290"/>
            <a:ext cx="7669066" cy="39667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26131" y="842328"/>
            <a:ext cx="2545697" cy="461665"/>
          </a:xfrm>
          <a:prstGeom prst="rect">
            <a:avLst/>
          </a:prstGeom>
        </p:spPr>
        <p:txBody>
          <a:bodyPr wrap="none">
            <a:spAutoFit/>
          </a:bodyPr>
          <a:lstStyle/>
          <a:p>
            <a:r>
              <a:rPr lang="en-IN" sz="2400" dirty="0">
                <a:solidFill>
                  <a:srgbClr val="0070C0"/>
                </a:solidFill>
                <a:latin typeface="Nunito"/>
              </a:rPr>
              <a:t>fiber optic sensors </a:t>
            </a:r>
            <a:endParaRPr lang="en-IN" sz="2400" dirty="0">
              <a:solidFill>
                <a:srgbClr val="0070C0"/>
              </a:solidFill>
            </a:endParaRPr>
          </a:p>
        </p:txBody>
      </p:sp>
    </p:spTree>
    <p:extLst>
      <p:ext uri="{BB962C8B-B14F-4D97-AF65-F5344CB8AC3E}">
        <p14:creationId xmlns:p14="http://schemas.microsoft.com/office/powerpoint/2010/main" val="10447607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3391" y="668740"/>
            <a:ext cx="6032310" cy="923330"/>
          </a:xfrm>
          <a:prstGeom prst="rect">
            <a:avLst/>
          </a:prstGeom>
          <a:noFill/>
        </p:spPr>
        <p:txBody>
          <a:bodyPr wrap="square" rtlCol="0">
            <a:spAutoFit/>
          </a:bodyPr>
          <a:lstStyle/>
          <a:p>
            <a:pPr>
              <a:lnSpc>
                <a:spcPct val="150000"/>
              </a:lnSpc>
            </a:pPr>
            <a:r>
              <a:rPr lang="en-IN" dirty="0">
                <a:solidFill>
                  <a:srgbClr val="FF0000"/>
                </a:solidFill>
              </a:rPr>
              <a:t>9. An optical signal looses 15% of its power after traversing a </a:t>
            </a:r>
            <a:r>
              <a:rPr lang="en-IN" dirty="0" err="1">
                <a:solidFill>
                  <a:srgbClr val="FF0000"/>
                </a:solidFill>
              </a:rPr>
              <a:t>fiber</a:t>
            </a:r>
            <a:r>
              <a:rPr lang="en-IN" dirty="0">
                <a:solidFill>
                  <a:srgbClr val="FF0000"/>
                </a:solidFill>
              </a:rPr>
              <a:t> length of 400m. Calculate the </a:t>
            </a:r>
            <a:r>
              <a:rPr lang="en-IN" dirty="0" err="1">
                <a:solidFill>
                  <a:srgbClr val="FF0000"/>
                </a:solidFill>
              </a:rPr>
              <a:t>fiber</a:t>
            </a:r>
            <a:r>
              <a:rPr lang="en-IN" dirty="0">
                <a:solidFill>
                  <a:srgbClr val="FF0000"/>
                </a:solidFill>
              </a:rPr>
              <a:t> loss.</a:t>
            </a:r>
          </a:p>
        </p:txBody>
      </p:sp>
      <mc:AlternateContent xmlns:mc="http://schemas.openxmlformats.org/markup-compatibility/2006" xmlns:a14="http://schemas.microsoft.com/office/drawing/2010/main">
        <mc:Choice Requires="a14">
          <p:sp>
            <p:nvSpPr>
              <p:cNvPr id="3" name="TextBox 2"/>
              <p:cNvSpPr txBox="1"/>
              <p:nvPr/>
            </p:nvSpPr>
            <p:spPr>
              <a:xfrm>
                <a:off x="2195584" y="1592070"/>
                <a:ext cx="4013278" cy="4817216"/>
              </a:xfrm>
              <a:prstGeom prst="rect">
                <a:avLst/>
              </a:prstGeom>
              <a:noFill/>
            </p:spPr>
            <p:txBody>
              <a:bodyPr wrap="none" rtlCol="0">
                <a:spAutoFit/>
              </a:bodyPr>
              <a:lstStyle/>
              <a:p>
                <a:pPr>
                  <a:lnSpc>
                    <a:spcPct val="200000"/>
                  </a:lnSpc>
                </a:pPr>
                <a:r>
                  <a:rPr lang="en-IN" dirty="0"/>
                  <a:t>Data:  </a:t>
                </a:r>
              </a:p>
              <a:p>
                <a:pPr>
                  <a:lnSpc>
                    <a:spcPct val="200000"/>
                  </a:lnSpc>
                </a:pPr>
                <a:r>
                  <a:rPr lang="en-IN" dirty="0"/>
                  <a:t> L = 400 m = 0.4km</a:t>
                </a:r>
              </a:p>
              <a:p>
                <a:pPr>
                  <a:lnSpc>
                    <a:spcPct val="200000"/>
                  </a:lnSpc>
                </a:pPr>
                <a:r>
                  <a:rPr lang="en-IN" dirty="0"/>
                  <a:t>If input signal power is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𝑖</m:t>
                        </m:r>
                        <m:r>
                          <a:rPr lang="en-IN" b="0" i="1" smtClean="0">
                            <a:latin typeface="Cambria Math" panose="02040503050406030204" pitchFamily="18" charset="0"/>
                          </a:rPr>
                          <m:t>  </m:t>
                        </m:r>
                      </m:sub>
                    </m:sSub>
                  </m:oMath>
                </a14:m>
                <a:endParaRPr lang="en-IN" dirty="0"/>
              </a:p>
              <a:p>
                <a:pPr>
                  <a:lnSpc>
                    <a:spcPct val="200000"/>
                  </a:lnSpc>
                </a:pPr>
                <a:r>
                  <a:rPr lang="en-IN" dirty="0"/>
                  <a:t>Then output signal power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b="0" i="1" smtClean="0">
                            <a:latin typeface="Cambria Math" panose="02040503050406030204" pitchFamily="18" charset="0"/>
                          </a:rPr>
                          <m:t>𝑜</m:t>
                        </m:r>
                        <m:r>
                          <a:rPr lang="en-IN" i="1">
                            <a:latin typeface="Cambria Math" panose="02040503050406030204" pitchFamily="18" charset="0"/>
                          </a:rPr>
                          <m:t>  </m:t>
                        </m:r>
                      </m:sub>
                    </m:sSub>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85</m:t>
                        </m:r>
                      </m:num>
                      <m:den>
                        <m:r>
                          <a:rPr lang="en-IN" b="0" i="1" smtClean="0">
                            <a:latin typeface="Cambria Math" panose="02040503050406030204" pitchFamily="18" charset="0"/>
                          </a:rPr>
                          <m:t>100 </m:t>
                        </m:r>
                      </m:den>
                    </m:f>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𝑖</m:t>
                        </m:r>
                        <m:r>
                          <a:rPr lang="en-IN" i="1">
                            <a:latin typeface="Cambria Math" panose="02040503050406030204" pitchFamily="18" charset="0"/>
                          </a:rPr>
                          <m:t>  </m:t>
                        </m:r>
                      </m:sub>
                    </m:sSub>
                  </m:oMath>
                </a14:m>
                <a:endParaRPr lang="en-IN" dirty="0"/>
              </a:p>
              <a:p>
                <a:pPr>
                  <a:lnSpc>
                    <a:spcPct val="200000"/>
                  </a:lnSpc>
                </a:pPr>
                <a:r>
                  <a:rPr lang="el-GR" dirty="0">
                    <a:solidFill>
                      <a:srgbClr val="000000"/>
                    </a:solidFill>
                    <a:latin typeface="Arial" panose="020B0604020202020204" pitchFamily="34" charset="0"/>
                    <a:ea typeface="Calibri" panose="020F0502020204030204" pitchFamily="34" charset="0"/>
                    <a:cs typeface="Times New Roman" panose="02020603050405020304" pitchFamily="18" charset="0"/>
                  </a:rPr>
                  <a:t>α</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IN" i="1">
                            <a:solidFill>
                              <a:srgbClr val="000000"/>
                            </a:solidFill>
                            <a:latin typeface="Cambria Math" panose="02040503050406030204" pitchFamily="18" charset="0"/>
                            <a:cs typeface="Times New Roman" panose="02020603050405020304" pitchFamily="18" charset="0"/>
                          </a:rPr>
                        </m:ctrlPr>
                      </m:fPr>
                      <m:num>
                        <m:r>
                          <a:rPr lang="en-IN" i="1">
                            <a:solidFill>
                              <a:srgbClr val="000000"/>
                            </a:solidFill>
                            <a:latin typeface="Cambria Math" panose="02040503050406030204" pitchFamily="18" charset="0"/>
                            <a:cs typeface="Times New Roman" panose="02020603050405020304" pitchFamily="18" charset="0"/>
                          </a:rPr>
                          <m:t>10</m:t>
                        </m:r>
                      </m:num>
                      <m:den>
                        <m:r>
                          <a:rPr lang="en-IN" i="1">
                            <a:solidFill>
                              <a:srgbClr val="000000"/>
                            </a:solidFill>
                            <a:latin typeface="Cambria Math" panose="02040503050406030204" pitchFamily="18" charset="0"/>
                            <a:cs typeface="Times New Roman" panose="02020603050405020304" pitchFamily="18" charset="0"/>
                          </a:rPr>
                          <m:t>𝐿</m:t>
                        </m:r>
                      </m:den>
                    </m:f>
                    <m:func>
                      <m:funcPr>
                        <m:ctrlPr>
                          <a:rPr lang="en-IN" i="1">
                            <a:solidFill>
                              <a:srgbClr val="000000"/>
                            </a:solidFill>
                            <a:latin typeface="Cambria Math" panose="02040503050406030204" pitchFamily="18" charset="0"/>
                            <a:cs typeface="Times New Roman" panose="02020603050405020304" pitchFamily="18" charset="0"/>
                          </a:rPr>
                        </m:ctrlPr>
                      </m:funcPr>
                      <m:fName>
                        <m:r>
                          <m:rPr>
                            <m:sty m:val="p"/>
                          </m:rPr>
                          <a:rPr lang="en-IN">
                            <a:solidFill>
                              <a:srgbClr val="000000"/>
                            </a:solidFill>
                            <a:latin typeface="Cambria Math" panose="02040503050406030204" pitchFamily="18" charset="0"/>
                            <a:cs typeface="Times New Roman" panose="02020603050405020304" pitchFamily="18" charset="0"/>
                          </a:rPr>
                          <m:t>log</m:t>
                        </m:r>
                      </m:fName>
                      <m:e>
                        <m:f>
                          <m:fPr>
                            <m:ctrlPr>
                              <a:rPr lang="en-IN" i="1">
                                <a:solidFill>
                                  <a:srgbClr val="000000"/>
                                </a:solidFill>
                                <a:latin typeface="Cambria Math" panose="02040503050406030204" pitchFamily="18" charset="0"/>
                                <a:cs typeface="Times New Roman" panose="02020603050405020304" pitchFamily="18" charset="0"/>
                              </a:rPr>
                            </m:ctrlPr>
                          </m:fPr>
                          <m:num>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i="1">
                                    <a:solidFill>
                                      <a:srgbClr val="000000"/>
                                    </a:solidFill>
                                    <a:latin typeface="Cambria Math" panose="02040503050406030204" pitchFamily="18" charset="0"/>
                                    <a:cs typeface="Times New Roman" panose="02020603050405020304" pitchFamily="18" charset="0"/>
                                  </a:rPr>
                                  <m:t>𝑖</m:t>
                                </m:r>
                              </m:sub>
                            </m:sSub>
                          </m:num>
                          <m:den>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i="1">
                                    <a:solidFill>
                                      <a:srgbClr val="000000"/>
                                    </a:solidFill>
                                    <a:latin typeface="Cambria Math" panose="02040503050406030204" pitchFamily="18" charset="0"/>
                                    <a:cs typeface="Times New Roman" panose="02020603050405020304" pitchFamily="18" charset="0"/>
                                  </a:rPr>
                                  <m:t>𝑜</m:t>
                                </m:r>
                              </m:sub>
                            </m:sSub>
                          </m:den>
                        </m:f>
                      </m:e>
                    </m:func>
                  </m:oMath>
                </a14:m>
                <a:endParaRPr lang="en-IN" dirty="0"/>
              </a:p>
              <a:p>
                <a:pPr>
                  <a:lnSpc>
                    <a:spcPct val="200000"/>
                  </a:lnSpc>
                </a:pPr>
                <a:r>
                  <a:rPr lang="en-IN" dirty="0"/>
                  <a:t>     = </a:t>
                </a:r>
                <a14:m>
                  <m:oMath xmlns:m="http://schemas.openxmlformats.org/officeDocument/2006/math">
                    <m:f>
                      <m:fPr>
                        <m:ctrlPr>
                          <a:rPr lang="en-IN" i="1">
                            <a:solidFill>
                              <a:srgbClr val="000000"/>
                            </a:solidFill>
                            <a:latin typeface="Cambria Math" panose="02040503050406030204" pitchFamily="18" charset="0"/>
                            <a:cs typeface="Times New Roman" panose="02020603050405020304" pitchFamily="18" charset="0"/>
                          </a:rPr>
                        </m:ctrlPr>
                      </m:fPr>
                      <m:num>
                        <m:r>
                          <a:rPr lang="en-IN" i="1">
                            <a:solidFill>
                              <a:srgbClr val="000000"/>
                            </a:solidFill>
                            <a:latin typeface="Cambria Math" panose="02040503050406030204" pitchFamily="18" charset="0"/>
                            <a:cs typeface="Times New Roman" panose="02020603050405020304" pitchFamily="18" charset="0"/>
                          </a:rPr>
                          <m:t>10</m:t>
                        </m:r>
                      </m:num>
                      <m:den>
                        <m:r>
                          <a:rPr lang="en-IN" b="0" i="1" smtClean="0">
                            <a:solidFill>
                              <a:srgbClr val="000000"/>
                            </a:solidFill>
                            <a:latin typeface="Cambria Math" panose="02040503050406030204" pitchFamily="18" charset="0"/>
                            <a:cs typeface="Times New Roman" panose="02020603050405020304" pitchFamily="18" charset="0"/>
                          </a:rPr>
                          <m:t>0.4</m:t>
                        </m:r>
                      </m:den>
                    </m:f>
                    <m:func>
                      <m:funcPr>
                        <m:ctrlPr>
                          <a:rPr lang="en-IN" i="1">
                            <a:solidFill>
                              <a:srgbClr val="000000"/>
                            </a:solidFill>
                            <a:latin typeface="Cambria Math" panose="02040503050406030204" pitchFamily="18" charset="0"/>
                            <a:cs typeface="Times New Roman" panose="02020603050405020304" pitchFamily="18" charset="0"/>
                          </a:rPr>
                        </m:ctrlPr>
                      </m:funcPr>
                      <m:fName>
                        <m:r>
                          <m:rPr>
                            <m:sty m:val="p"/>
                          </m:rPr>
                          <a:rPr lang="en-IN">
                            <a:solidFill>
                              <a:srgbClr val="000000"/>
                            </a:solidFill>
                            <a:latin typeface="Cambria Math" panose="02040503050406030204" pitchFamily="18" charset="0"/>
                            <a:cs typeface="Times New Roman" panose="02020603050405020304" pitchFamily="18" charset="0"/>
                          </a:rPr>
                          <m:t>log</m:t>
                        </m:r>
                        <m:r>
                          <a:rPr lang="en-IN" b="0" i="1" smtClean="0">
                            <a:solidFill>
                              <a:srgbClr val="000000"/>
                            </a:solidFill>
                            <a:latin typeface="Cambria Math" panose="02040503050406030204" pitchFamily="18" charset="0"/>
                            <a:cs typeface="Times New Roman" panose="02020603050405020304" pitchFamily="18" charset="0"/>
                          </a:rPr>
                          <m:t> (</m:t>
                        </m:r>
                      </m:fName>
                      <m:e>
                        <m:f>
                          <m:fPr>
                            <m:ctrlPr>
                              <a:rPr lang="en-IN" i="1">
                                <a:solidFill>
                                  <a:srgbClr val="000000"/>
                                </a:solidFill>
                                <a:latin typeface="Cambria Math" panose="02040503050406030204" pitchFamily="18" charset="0"/>
                                <a:cs typeface="Times New Roman" panose="02020603050405020304" pitchFamily="18" charset="0"/>
                              </a:rPr>
                            </m:ctrlPr>
                          </m:fPr>
                          <m:num>
                            <m:sSub>
                              <m:sSubPr>
                                <m:ctrlPr>
                                  <a:rPr lang="en-IN" i="1">
                                    <a:solidFill>
                                      <a:srgbClr val="000000"/>
                                    </a:solidFill>
                                    <a:latin typeface="Cambria Math" panose="02040503050406030204" pitchFamily="18" charset="0"/>
                                    <a:cs typeface="Times New Roman" panose="02020603050405020304" pitchFamily="18" charset="0"/>
                                  </a:rPr>
                                </m:ctrlPr>
                              </m:sSubPr>
                              <m:e>
                                <m:r>
                                  <a:rPr lang="en-IN" i="1">
                                    <a:solidFill>
                                      <a:srgbClr val="000000"/>
                                    </a:solidFill>
                                    <a:latin typeface="Cambria Math" panose="02040503050406030204" pitchFamily="18" charset="0"/>
                                    <a:cs typeface="Times New Roman" panose="02020603050405020304" pitchFamily="18" charset="0"/>
                                  </a:rPr>
                                  <m:t>𝑃</m:t>
                                </m:r>
                              </m:e>
                              <m:sub>
                                <m:r>
                                  <a:rPr lang="en-IN" i="1">
                                    <a:solidFill>
                                      <a:srgbClr val="000000"/>
                                    </a:solidFill>
                                    <a:latin typeface="Cambria Math" panose="02040503050406030204" pitchFamily="18" charset="0"/>
                                    <a:cs typeface="Times New Roman" panose="02020603050405020304" pitchFamily="18" charset="0"/>
                                  </a:rPr>
                                  <m:t>𝑖</m:t>
                                </m:r>
                              </m:sub>
                            </m:sSub>
                          </m:num>
                          <m:den>
                            <m:sSub>
                              <m:sSubPr>
                                <m:ctrlPr>
                                  <a:rPr lang="en-IN" i="1">
                                    <a:solidFill>
                                      <a:srgbClr val="000000"/>
                                    </a:solidFill>
                                    <a:latin typeface="Cambria Math" panose="02040503050406030204" pitchFamily="18" charset="0"/>
                                    <a:cs typeface="Times New Roman" panose="02020603050405020304" pitchFamily="18" charset="0"/>
                                  </a:rPr>
                                </m:ctrlPr>
                              </m:sSubPr>
                              <m:e>
                                <m:r>
                                  <a:rPr lang="en-IN" b="0" i="1" smtClean="0">
                                    <a:solidFill>
                                      <a:srgbClr val="000000"/>
                                    </a:solidFill>
                                    <a:latin typeface="Cambria Math" panose="02040503050406030204" pitchFamily="18" charset="0"/>
                                    <a:cs typeface="Times New Roman" panose="02020603050405020304" pitchFamily="18" charset="0"/>
                                  </a:rPr>
                                  <m:t>0.85</m:t>
                                </m:r>
                                <m:r>
                                  <a:rPr lang="en-IN" i="1">
                                    <a:solidFill>
                                      <a:srgbClr val="000000"/>
                                    </a:solidFill>
                                    <a:latin typeface="Cambria Math" panose="02040503050406030204" pitchFamily="18" charset="0"/>
                                    <a:cs typeface="Times New Roman" panose="02020603050405020304" pitchFamily="18" charset="0"/>
                                  </a:rPr>
                                  <m:t>𝑃</m:t>
                                </m:r>
                              </m:e>
                              <m:sub>
                                <m:r>
                                  <a:rPr lang="en-IN" b="0" i="1" smtClean="0">
                                    <a:solidFill>
                                      <a:srgbClr val="000000"/>
                                    </a:solidFill>
                                    <a:latin typeface="Cambria Math" panose="02040503050406030204" pitchFamily="18" charset="0"/>
                                    <a:cs typeface="Times New Roman" panose="02020603050405020304" pitchFamily="18" charset="0"/>
                                  </a:rPr>
                                  <m:t>𝑖</m:t>
                                </m:r>
                              </m:sub>
                            </m:sSub>
                          </m:den>
                        </m:f>
                      </m:e>
                    </m:func>
                  </m:oMath>
                </a14:m>
                <a:r>
                  <a:rPr lang="en-IN" dirty="0"/>
                  <a:t> )</a:t>
                </a:r>
              </a:p>
              <a:p>
                <a:pPr>
                  <a:lnSpc>
                    <a:spcPct val="200000"/>
                  </a:lnSpc>
                </a:pPr>
                <a:r>
                  <a:rPr lang="en-IN" dirty="0"/>
                  <a:t>     =  1.76  dB/km</a:t>
                </a:r>
              </a:p>
            </p:txBody>
          </p:sp>
        </mc:Choice>
        <mc:Fallback xmlns="">
          <p:sp>
            <p:nvSpPr>
              <p:cNvPr id="3" name="TextBox 2"/>
              <p:cNvSpPr txBox="1">
                <a:spLocks noRot="1" noChangeAspect="1" noMove="1" noResize="1" noEditPoints="1" noAdjustHandles="1" noChangeArrowheads="1" noChangeShapeType="1" noTextEdit="1"/>
              </p:cNvSpPr>
              <p:nvPr/>
            </p:nvSpPr>
            <p:spPr>
              <a:xfrm>
                <a:off x="2195584" y="1592070"/>
                <a:ext cx="4013278" cy="4817216"/>
              </a:xfrm>
              <a:prstGeom prst="rect">
                <a:avLst/>
              </a:prstGeom>
              <a:blipFill rotWithShape="0">
                <a:blip r:embed="rId2"/>
                <a:stretch>
                  <a:fillRect l="-1214"/>
                </a:stretch>
              </a:blipFill>
            </p:spPr>
            <p:txBody>
              <a:bodyPr/>
              <a:lstStyle/>
              <a:p>
                <a:r>
                  <a:rPr lang="en-IN">
                    <a:noFill/>
                  </a:rPr>
                  <a:t> </a:t>
                </a:r>
              </a:p>
            </p:txBody>
          </p:sp>
        </mc:Fallback>
      </mc:AlternateContent>
    </p:spTree>
    <p:extLst>
      <p:ext uri="{BB962C8B-B14F-4D97-AF65-F5344CB8AC3E}">
        <p14:creationId xmlns:p14="http://schemas.microsoft.com/office/powerpoint/2010/main" val="27678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Optical Fibre Seminar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https://www.seminarstopics.com/seminar-image/0-ONyBw5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764" y="1991198"/>
            <a:ext cx="3931929" cy="3931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4496" y="1017897"/>
            <a:ext cx="4468268" cy="3046988"/>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rgbClr val="0070C0"/>
                </a:solidFill>
              </a:rPr>
              <a:t>Optical </a:t>
            </a:r>
            <a:r>
              <a:rPr lang="en-IN" sz="2400" dirty="0" err="1">
                <a:solidFill>
                  <a:srgbClr val="0070C0"/>
                </a:solidFill>
              </a:rPr>
              <a:t>fibers</a:t>
            </a:r>
            <a:r>
              <a:rPr lang="en-IN" sz="2400" dirty="0">
                <a:solidFill>
                  <a:srgbClr val="0070C0"/>
                </a:solidFill>
              </a:rPr>
              <a:t> typically include a transparent core.</a:t>
            </a:r>
          </a:p>
          <a:p>
            <a:pPr marL="342900" indent="-342900">
              <a:buFont typeface="Wingdings" panose="05000000000000000000" pitchFamily="2" charset="2"/>
              <a:buChar char="§"/>
            </a:pPr>
            <a:r>
              <a:rPr lang="en-IN" sz="2400" dirty="0">
                <a:solidFill>
                  <a:srgbClr val="0070C0"/>
                </a:solidFill>
              </a:rPr>
              <a:t>Surrounded by a transparent cladding material with a lower index of refraction. </a:t>
            </a:r>
          </a:p>
          <a:p>
            <a:pPr marL="342900" indent="-342900">
              <a:buFont typeface="Wingdings" panose="05000000000000000000" pitchFamily="2" charset="2"/>
              <a:buChar char="§"/>
            </a:pPr>
            <a:r>
              <a:rPr lang="en-IN" sz="2400" dirty="0">
                <a:solidFill>
                  <a:srgbClr val="0070C0"/>
                </a:solidFill>
              </a:rPr>
              <a:t>Light is kept in the core by total internal reflection which causes the fiber to act as a waveguide.</a:t>
            </a:r>
          </a:p>
        </p:txBody>
      </p:sp>
      <p:sp>
        <p:nvSpPr>
          <p:cNvPr id="5" name="Rectangle 4"/>
          <p:cNvSpPr/>
          <p:nvPr/>
        </p:nvSpPr>
        <p:spPr>
          <a:xfrm>
            <a:off x="460375" y="4880100"/>
            <a:ext cx="4572000" cy="1277273"/>
          </a:xfrm>
          <a:prstGeom prst="rect">
            <a:avLst/>
          </a:prstGeom>
        </p:spPr>
        <p:txBody>
          <a:bodyPr>
            <a:spAutoFit/>
          </a:bodyPr>
          <a:lstStyle/>
          <a:p>
            <a:pPr marL="342900" marR="17145" lvl="0" indent="-342900" algn="just">
              <a:spcBef>
                <a:spcPts val="240"/>
              </a:spcBef>
              <a:spcAft>
                <a:spcPts val="240"/>
              </a:spcAft>
              <a:buFont typeface="+mj-lt"/>
              <a:buAutoNum type="arabicPeriod"/>
              <a:tabLst>
                <a:tab pos="62865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Glass core with glass cladding</a:t>
            </a:r>
            <a:endParaRPr lang="en-IN" sz="1600" dirty="0">
              <a:latin typeface="Verdana" panose="020B0604030504040204" pitchFamily="34" charset="0"/>
              <a:ea typeface="Times New Roman" panose="02020603050405020304" pitchFamily="18" charset="0"/>
              <a:cs typeface="Times New Roman" panose="02020603050405020304" pitchFamily="18" charset="0"/>
            </a:endParaRPr>
          </a:p>
          <a:p>
            <a:pPr marL="342900" marR="17145" lvl="0" indent="-342900" algn="just">
              <a:spcBef>
                <a:spcPts val="240"/>
              </a:spcBef>
              <a:spcAft>
                <a:spcPts val="240"/>
              </a:spcAft>
              <a:buFont typeface="+mj-lt"/>
              <a:buAutoNum type="arabicPeriod"/>
              <a:tabLst>
                <a:tab pos="62865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Plastic core with plastic cladding </a:t>
            </a:r>
            <a:endParaRPr lang="en-IN" sz="1600" dirty="0">
              <a:latin typeface="Verdana" panose="020B0604030504040204" pitchFamily="34" charset="0"/>
              <a:ea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3.  Glass core with plastic cladding </a:t>
            </a:r>
            <a:endParaRPr lang="en-IN" sz="2400" dirty="0"/>
          </a:p>
        </p:txBody>
      </p:sp>
      <p:sp>
        <p:nvSpPr>
          <p:cNvPr id="2" name="TextBox 1"/>
          <p:cNvSpPr txBox="1"/>
          <p:nvPr/>
        </p:nvSpPr>
        <p:spPr>
          <a:xfrm>
            <a:off x="2770495" y="714318"/>
            <a:ext cx="2456597" cy="461665"/>
          </a:xfrm>
          <a:prstGeom prst="rect">
            <a:avLst/>
          </a:prstGeom>
          <a:noFill/>
        </p:spPr>
        <p:txBody>
          <a:bodyPr wrap="square" rtlCol="0">
            <a:spAutoFit/>
          </a:bodyPr>
          <a:lstStyle/>
          <a:p>
            <a:r>
              <a:rPr lang="en-IN" sz="2400" u="sng" dirty="0">
                <a:solidFill>
                  <a:srgbClr val="FF0000"/>
                </a:solidFill>
              </a:rPr>
              <a:t>Structure</a:t>
            </a:r>
          </a:p>
        </p:txBody>
      </p:sp>
    </p:spTree>
    <p:extLst>
      <p:ext uri="{BB962C8B-B14F-4D97-AF65-F5344CB8AC3E}">
        <p14:creationId xmlns:p14="http://schemas.microsoft.com/office/powerpoint/2010/main" val="280435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ber Optics For Faster Internet Spe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72" y="2507799"/>
            <a:ext cx="4623869" cy="27056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5546034" y="1064525"/>
            <a:ext cx="3126030" cy="4527218"/>
          </a:xfrm>
          <a:prstGeom prst="rect">
            <a:avLst/>
          </a:prstGeom>
        </p:spPr>
      </p:pic>
    </p:spTree>
    <p:extLst>
      <p:ext uri="{BB962C8B-B14F-4D97-AF65-F5344CB8AC3E}">
        <p14:creationId xmlns:p14="http://schemas.microsoft.com/office/powerpoint/2010/main" val="321667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1931</TotalTime>
  <Words>4354</Words>
  <Application>Microsoft Office PowerPoint</Application>
  <PresentationFormat>On-screen Show (4:3)</PresentationFormat>
  <Paragraphs>465</Paragraphs>
  <Slides>70</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4" baseType="lpstr">
      <vt:lpstr>Arial</vt:lpstr>
      <vt:lpstr>Calibri</vt:lpstr>
      <vt:lpstr>Calibri Light</vt:lpstr>
      <vt:lpstr>Cambria Math</vt:lpstr>
      <vt:lpstr>CambriaMath</vt:lpstr>
      <vt:lpstr>Georgia</vt:lpstr>
      <vt:lpstr>MT Extra</vt:lpstr>
      <vt:lpstr>Nunito</vt:lpstr>
      <vt:lpstr>Symbol</vt:lpstr>
      <vt:lpstr>Times New Roman</vt:lpstr>
      <vt:lpstr>Verdana</vt:lpstr>
      <vt:lpstr>Wingdings</vt:lpstr>
      <vt:lpstr>Office Theme</vt:lpstr>
      <vt:lpstr>Equation</vt:lpstr>
      <vt:lpstr>optical fiber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Physics HOD</cp:lastModifiedBy>
  <cp:revision>118</cp:revision>
  <dcterms:created xsi:type="dcterms:W3CDTF">2020-01-29T08:35:01Z</dcterms:created>
  <dcterms:modified xsi:type="dcterms:W3CDTF">2022-02-22T04:13:40Z</dcterms:modified>
</cp:coreProperties>
</file>