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ink/ink1.xml" ContentType="application/inkml+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08" r:id="rId1"/>
  </p:sldMasterIdLst>
  <p:notesMasterIdLst>
    <p:notesMasterId r:id="rId83"/>
  </p:notesMasterIdLst>
  <p:sldIdLst>
    <p:sldId id="285" r:id="rId2"/>
    <p:sldId id="315" r:id="rId3"/>
    <p:sldId id="316" r:id="rId4"/>
    <p:sldId id="330" r:id="rId5"/>
    <p:sldId id="317" r:id="rId6"/>
    <p:sldId id="287" r:id="rId7"/>
    <p:sldId id="402" r:id="rId8"/>
    <p:sldId id="320" r:id="rId9"/>
    <p:sldId id="288" r:id="rId10"/>
    <p:sldId id="307" r:id="rId11"/>
    <p:sldId id="322" r:id="rId12"/>
    <p:sldId id="289" r:id="rId13"/>
    <p:sldId id="325" r:id="rId14"/>
    <p:sldId id="308" r:id="rId15"/>
    <p:sldId id="309" r:id="rId16"/>
    <p:sldId id="336" r:id="rId17"/>
    <p:sldId id="326" r:id="rId18"/>
    <p:sldId id="327" r:id="rId19"/>
    <p:sldId id="334" r:id="rId20"/>
    <p:sldId id="328" r:id="rId21"/>
    <p:sldId id="331" r:id="rId22"/>
    <p:sldId id="332" r:id="rId23"/>
    <p:sldId id="333" r:id="rId24"/>
    <p:sldId id="335" r:id="rId25"/>
    <p:sldId id="343" r:id="rId26"/>
    <p:sldId id="393" r:id="rId27"/>
    <p:sldId id="394" r:id="rId28"/>
    <p:sldId id="395" r:id="rId29"/>
    <p:sldId id="396" r:id="rId30"/>
    <p:sldId id="399" r:id="rId31"/>
    <p:sldId id="400" r:id="rId32"/>
    <p:sldId id="401" r:id="rId33"/>
    <p:sldId id="344" r:id="rId34"/>
    <p:sldId id="351" r:id="rId35"/>
    <p:sldId id="352" r:id="rId36"/>
    <p:sldId id="354" r:id="rId37"/>
    <p:sldId id="404" r:id="rId38"/>
    <p:sldId id="356" r:id="rId39"/>
    <p:sldId id="391" r:id="rId40"/>
    <p:sldId id="392" r:id="rId41"/>
    <p:sldId id="397" r:id="rId42"/>
    <p:sldId id="398" r:id="rId43"/>
    <p:sldId id="357" r:id="rId44"/>
    <p:sldId id="358" r:id="rId45"/>
    <p:sldId id="403" r:id="rId46"/>
    <p:sldId id="359" r:id="rId47"/>
    <p:sldId id="360" r:id="rId48"/>
    <p:sldId id="361" r:id="rId49"/>
    <p:sldId id="362" r:id="rId50"/>
    <p:sldId id="363" r:id="rId51"/>
    <p:sldId id="364" r:id="rId52"/>
    <p:sldId id="338" r:id="rId53"/>
    <p:sldId id="339" r:id="rId54"/>
    <p:sldId id="340" r:id="rId55"/>
    <p:sldId id="341" r:id="rId56"/>
    <p:sldId id="342" r:id="rId57"/>
    <p:sldId id="366" r:id="rId58"/>
    <p:sldId id="367" r:id="rId59"/>
    <p:sldId id="368" r:id="rId60"/>
    <p:sldId id="369" r:id="rId61"/>
    <p:sldId id="370" r:id="rId62"/>
    <p:sldId id="371" r:id="rId63"/>
    <p:sldId id="372" r:id="rId64"/>
    <p:sldId id="373" r:id="rId65"/>
    <p:sldId id="374" r:id="rId66"/>
    <p:sldId id="375" r:id="rId67"/>
    <p:sldId id="376" r:id="rId68"/>
    <p:sldId id="377" r:id="rId69"/>
    <p:sldId id="378" r:id="rId70"/>
    <p:sldId id="379" r:id="rId71"/>
    <p:sldId id="380" r:id="rId72"/>
    <p:sldId id="381" r:id="rId73"/>
    <p:sldId id="382" r:id="rId74"/>
    <p:sldId id="383" r:id="rId75"/>
    <p:sldId id="384" r:id="rId76"/>
    <p:sldId id="385" r:id="rId77"/>
    <p:sldId id="386" r:id="rId78"/>
    <p:sldId id="387" r:id="rId79"/>
    <p:sldId id="388" r:id="rId80"/>
    <p:sldId id="389" r:id="rId81"/>
    <p:sldId id="390" r:id="rId8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6.w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377.1958" units="1/cm"/>
          <inkml:channelProperty channel="Y" name="resolution" value="657.57574" units="1/cm"/>
          <inkml:channelProperty channel="T" name="resolution" value="1" units="1/dev"/>
        </inkml:channelProperties>
      </inkml:inkSource>
      <inkml:timestamp xml:id="ts0" timeString="2021-02-13T06:26:31.418"/>
    </inkml:context>
    <inkml:brush xml:id="br0">
      <inkml:brushProperty name="width" value="0.05292" units="cm"/>
      <inkml:brushProperty name="height" value="0.05292" units="cm"/>
      <inkml:brushProperty name="color" value="#00B050"/>
    </inkml:brush>
  </inkml:definitions>
  <inkml:trace contextRef="#ctx0" brushRef="#br0">6770 12309 0,'0'0'0,"0"0"15,0 0 1,0 0-16,-3 8 16,-10-1-16,-2 11 15,-3-4-15,2 1 16,4-3-16,1 4 15,-3-1-15,4 2 16,1 0-16,-2 2 16,4-1-16,-2 5 15,5 1-15,2 2 16,2-26 0,-3 29-16,3-29 15,0 32-15,0-32 16,8 37-16,-8-37 15,13 40-15,-13-40 16,15 39-16,-15-39 16,19 36-16,-19-36 15,0 0-15,0 0 16,25 32-16,-25-32 16,28 23-16,-28-23 15,0 0-15,31 11 16,-31-11-1,30 3-15,-30-3 16,26-9 0,-26 9-16,21-16 0,-10-7 15,0-2-15,-8 1 16,-3 3-16,-3 0 16,-4 1-16,0 1 15,-8 6-15,5-3 16,-1 6-1,-5 0-15,-2 4 16,-2 3-16,1 3 16,1 3-16,1 3 15,4-2-15,0 7 16,4-1-16,5 1 16,0-9-16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2CB96A-59EB-4061-BA3A-0E74A240571B}" type="datetimeFigureOut">
              <a:rPr lang="en-US" smtClean="0"/>
              <a:pPr/>
              <a:t>1/24/2022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46980-C122-4550-B181-2C3B2D014F83}" type="slidenum">
              <a:rPr lang="en-US" smtClean="0"/>
              <a:pPr/>
              <a:t>‹#›</a:t>
            </a:fld>
            <a:endParaRPr lang="en-US"/>
          </a:p>
        </p:txBody>
      </p:sp>
    </p:spTree>
    <p:extLst>
      <p:ext uri="{BB962C8B-B14F-4D97-AF65-F5344CB8AC3E}">
        <p14:creationId xmlns:p14="http://schemas.microsoft.com/office/powerpoint/2010/main" xmlns="" val="276127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D46980-C122-4550-B181-2C3B2D014F83}" type="slidenum">
              <a:rPr lang="en-US" smtClean="0"/>
              <a:pPr/>
              <a:t>16</a:t>
            </a:fld>
            <a:endParaRPr lang="en-US"/>
          </a:p>
        </p:txBody>
      </p:sp>
    </p:spTree>
    <p:extLst>
      <p:ext uri="{BB962C8B-B14F-4D97-AF65-F5344CB8AC3E}">
        <p14:creationId xmlns:p14="http://schemas.microsoft.com/office/powerpoint/2010/main" xmlns="" val="1106123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6B5101-DCB5-490A-9546-989B57844612}"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07270-CF95-4A53-96E9-6DEC70806813}" type="slidenum">
              <a:rPr lang="en-US" smtClean="0"/>
              <a:pPr/>
              <a:t>‹#›</a:t>
            </a:fld>
            <a:endParaRPr lang="en-US"/>
          </a:p>
        </p:txBody>
      </p:sp>
    </p:spTree>
    <p:extLst>
      <p:ext uri="{BB962C8B-B14F-4D97-AF65-F5344CB8AC3E}">
        <p14:creationId xmlns:p14="http://schemas.microsoft.com/office/powerpoint/2010/main" xmlns="" val="345736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B5101-DCB5-490A-9546-989B57844612}"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07270-CF95-4A53-96E9-6DEC70806813}" type="slidenum">
              <a:rPr lang="en-US" smtClean="0"/>
              <a:pPr/>
              <a:t>‹#›</a:t>
            </a:fld>
            <a:endParaRPr lang="en-US"/>
          </a:p>
        </p:txBody>
      </p:sp>
    </p:spTree>
    <p:extLst>
      <p:ext uri="{BB962C8B-B14F-4D97-AF65-F5344CB8AC3E}">
        <p14:creationId xmlns:p14="http://schemas.microsoft.com/office/powerpoint/2010/main" xmlns="" val="2543142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B5101-DCB5-490A-9546-989B57844612}"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07270-CF95-4A53-96E9-6DEC70806813}" type="slidenum">
              <a:rPr lang="en-US" smtClean="0"/>
              <a:pPr/>
              <a:t>‹#›</a:t>
            </a:fld>
            <a:endParaRPr lang="en-US"/>
          </a:p>
        </p:txBody>
      </p:sp>
    </p:spTree>
    <p:extLst>
      <p:ext uri="{BB962C8B-B14F-4D97-AF65-F5344CB8AC3E}">
        <p14:creationId xmlns:p14="http://schemas.microsoft.com/office/powerpoint/2010/main" xmlns="" val="2888976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B5101-DCB5-490A-9546-989B57844612}"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07270-CF95-4A53-96E9-6DEC70806813}" type="slidenum">
              <a:rPr lang="en-US" smtClean="0"/>
              <a:pPr/>
              <a:t>‹#›</a:t>
            </a:fld>
            <a:endParaRPr lang="en-US"/>
          </a:p>
        </p:txBody>
      </p:sp>
    </p:spTree>
    <p:extLst>
      <p:ext uri="{BB962C8B-B14F-4D97-AF65-F5344CB8AC3E}">
        <p14:creationId xmlns:p14="http://schemas.microsoft.com/office/powerpoint/2010/main" xmlns="" val="2276852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6B5101-DCB5-490A-9546-989B57844612}"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07270-CF95-4A53-96E9-6DEC70806813}" type="slidenum">
              <a:rPr lang="en-US" smtClean="0"/>
              <a:pPr/>
              <a:t>‹#›</a:t>
            </a:fld>
            <a:endParaRPr lang="en-US"/>
          </a:p>
        </p:txBody>
      </p:sp>
    </p:spTree>
    <p:extLst>
      <p:ext uri="{BB962C8B-B14F-4D97-AF65-F5344CB8AC3E}">
        <p14:creationId xmlns:p14="http://schemas.microsoft.com/office/powerpoint/2010/main" xmlns="" val="410281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6B5101-DCB5-490A-9546-989B57844612}"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07270-CF95-4A53-96E9-6DEC70806813}" type="slidenum">
              <a:rPr lang="en-US" smtClean="0"/>
              <a:pPr/>
              <a:t>‹#›</a:t>
            </a:fld>
            <a:endParaRPr lang="en-US"/>
          </a:p>
        </p:txBody>
      </p:sp>
    </p:spTree>
    <p:extLst>
      <p:ext uri="{BB962C8B-B14F-4D97-AF65-F5344CB8AC3E}">
        <p14:creationId xmlns:p14="http://schemas.microsoft.com/office/powerpoint/2010/main" xmlns="" val="1491381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6B5101-DCB5-490A-9546-989B57844612}" type="datetimeFigureOut">
              <a:rPr lang="en-US" smtClean="0"/>
              <a:pPr/>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F07270-CF95-4A53-96E9-6DEC70806813}" type="slidenum">
              <a:rPr lang="en-US" smtClean="0"/>
              <a:pPr/>
              <a:t>‹#›</a:t>
            </a:fld>
            <a:endParaRPr lang="en-US"/>
          </a:p>
        </p:txBody>
      </p:sp>
    </p:spTree>
    <p:extLst>
      <p:ext uri="{BB962C8B-B14F-4D97-AF65-F5344CB8AC3E}">
        <p14:creationId xmlns:p14="http://schemas.microsoft.com/office/powerpoint/2010/main" xmlns="" val="2748916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6B5101-DCB5-490A-9546-989B57844612}" type="datetimeFigureOut">
              <a:rPr lang="en-US" smtClean="0"/>
              <a:pPr/>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F07270-CF95-4A53-96E9-6DEC70806813}" type="slidenum">
              <a:rPr lang="en-US" smtClean="0"/>
              <a:pPr/>
              <a:t>‹#›</a:t>
            </a:fld>
            <a:endParaRPr lang="en-US"/>
          </a:p>
        </p:txBody>
      </p:sp>
    </p:spTree>
    <p:extLst>
      <p:ext uri="{BB962C8B-B14F-4D97-AF65-F5344CB8AC3E}">
        <p14:creationId xmlns:p14="http://schemas.microsoft.com/office/powerpoint/2010/main" xmlns="" val="1935524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6B5101-DCB5-490A-9546-989B57844612}" type="datetimeFigureOut">
              <a:rPr lang="en-US" smtClean="0"/>
              <a:pPr/>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F07270-CF95-4A53-96E9-6DEC70806813}" type="slidenum">
              <a:rPr lang="en-US" smtClean="0"/>
              <a:pPr/>
              <a:t>‹#›</a:t>
            </a:fld>
            <a:endParaRPr lang="en-US"/>
          </a:p>
        </p:txBody>
      </p:sp>
    </p:spTree>
    <p:extLst>
      <p:ext uri="{BB962C8B-B14F-4D97-AF65-F5344CB8AC3E}">
        <p14:creationId xmlns:p14="http://schemas.microsoft.com/office/powerpoint/2010/main" xmlns="" val="2751329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6B5101-DCB5-490A-9546-989B57844612}"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07270-CF95-4A53-96E9-6DEC70806813}" type="slidenum">
              <a:rPr lang="en-US" smtClean="0"/>
              <a:pPr/>
              <a:t>‹#›</a:t>
            </a:fld>
            <a:endParaRPr lang="en-US"/>
          </a:p>
        </p:txBody>
      </p:sp>
    </p:spTree>
    <p:extLst>
      <p:ext uri="{BB962C8B-B14F-4D97-AF65-F5344CB8AC3E}">
        <p14:creationId xmlns:p14="http://schemas.microsoft.com/office/powerpoint/2010/main" xmlns="" val="102321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6B5101-DCB5-490A-9546-989B57844612}"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07270-CF95-4A53-96E9-6DEC70806813}" type="slidenum">
              <a:rPr lang="en-US" smtClean="0"/>
              <a:pPr/>
              <a:t>‹#›</a:t>
            </a:fld>
            <a:endParaRPr lang="en-US"/>
          </a:p>
        </p:txBody>
      </p:sp>
    </p:spTree>
    <p:extLst>
      <p:ext uri="{BB962C8B-B14F-4D97-AF65-F5344CB8AC3E}">
        <p14:creationId xmlns:p14="http://schemas.microsoft.com/office/powerpoint/2010/main" xmlns="" val="192287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B5101-DCB5-490A-9546-989B57844612}" type="datetimeFigureOut">
              <a:rPr lang="en-US" smtClean="0"/>
              <a:pPr/>
              <a:t>1/24/2022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07270-CF95-4A53-96E9-6DEC70806813}" type="slidenum">
              <a:rPr lang="en-US" smtClean="0"/>
              <a:pPr/>
              <a:t>‹#›</a:t>
            </a:fld>
            <a:endParaRPr lang="en-US"/>
          </a:p>
        </p:txBody>
      </p:sp>
    </p:spTree>
    <p:extLst>
      <p:ext uri="{BB962C8B-B14F-4D97-AF65-F5344CB8AC3E}">
        <p14:creationId xmlns:p14="http://schemas.microsoft.com/office/powerpoint/2010/main" xmlns="" val="84373379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5" Type="http://schemas.openxmlformats.org/officeDocument/2006/relationships/image" Target="../media/image59.png"/><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SDxzZHSBhw0"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1.gif"/><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0.png"/><Relationship Id="rId1" Type="http://schemas.openxmlformats.org/officeDocument/2006/relationships/slideLayout" Target="../slideLayouts/slideLayout7.xml"/><Relationship Id="rId5" Type="http://schemas.openxmlformats.org/officeDocument/2006/relationships/image" Target="../media/image64.png"/><Relationship Id="rId4" Type="http://schemas.openxmlformats.org/officeDocument/2006/relationships/image" Target="../media/image63.png"/></Relationships>
</file>

<file path=ppt/slides/_rels/slide3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7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ugsvADj1wts&amp;ab_channel=PhysicsMadeEasy" TargetMode="Externa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5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5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 Id="rId5" Type="http://schemas.openxmlformats.org/officeDocument/2006/relationships/image" Target="../media/image90.png"/><Relationship Id="rId4" Type="http://schemas.openxmlformats.org/officeDocument/2006/relationships/image" Target="../media/image89.png"/></Relationships>
</file>

<file path=ppt/slides/_rels/slide5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 Id="rId4" Type="http://schemas.openxmlformats.org/officeDocument/2006/relationships/image" Target="../media/image93.png"/></Relationships>
</file>

<file path=ppt/slides/_rels/slide5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 Id="rId5" Type="http://schemas.openxmlformats.org/officeDocument/2006/relationships/image" Target="../media/image97.png"/><Relationship Id="rId4" Type="http://schemas.openxmlformats.org/officeDocument/2006/relationships/image" Target="../media/image96.png"/></Relationships>
</file>

<file path=ppt/slides/_rels/slide5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 Id="rId4" Type="http://schemas.openxmlformats.org/officeDocument/2006/relationships/image" Target="../media/image100.png"/></Relationships>
</file>

<file path=ppt/slides/_rels/slide59.xml.rels><?xml version="1.0" encoding="UTF-8" standalone="yes"?>
<Relationships xmlns="http://schemas.openxmlformats.org/package/2006/relationships"><Relationship Id="rId3" Type="http://schemas.openxmlformats.org/officeDocument/2006/relationships/image" Target="../media/image102.png"/><Relationship Id="rId7" Type="http://schemas.openxmlformats.org/officeDocument/2006/relationships/image" Target="../media/image106.png"/><Relationship Id="rId2" Type="http://schemas.openxmlformats.org/officeDocument/2006/relationships/image" Target="../media/image101.png"/><Relationship Id="rId1" Type="http://schemas.openxmlformats.org/officeDocument/2006/relationships/slideLayout" Target="../slideLayouts/slideLayout7.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61.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7.xml"/><Relationship Id="rId5" Type="http://schemas.openxmlformats.org/officeDocument/2006/relationships/image" Target="../media/image115.png"/><Relationship Id="rId4" Type="http://schemas.openxmlformats.org/officeDocument/2006/relationships/image" Target="../media/image11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17.gif"/><Relationship Id="rId2" Type="http://schemas.openxmlformats.org/officeDocument/2006/relationships/image" Target="../media/image116.gif"/><Relationship Id="rId1" Type="http://schemas.openxmlformats.org/officeDocument/2006/relationships/slideLayout" Target="../slideLayouts/slideLayout7.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64.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14.png"/><Relationship Id="rId1" Type="http://schemas.openxmlformats.org/officeDocument/2006/relationships/slideLayout" Target="../slideLayouts/slideLayout7.xml"/><Relationship Id="rId4" Type="http://schemas.openxmlformats.org/officeDocument/2006/relationships/image" Target="../media/image122.png"/></Relationships>
</file>

<file path=ppt/slides/_rels/slide65.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7.xml"/><Relationship Id="rId4" Type="http://schemas.openxmlformats.org/officeDocument/2006/relationships/image" Target="../media/image125.png"/></Relationships>
</file>

<file path=ppt/slides/_rels/slide66.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7.xml"/><Relationship Id="rId4" Type="http://schemas.openxmlformats.org/officeDocument/2006/relationships/image" Target="../media/image128.png"/></Relationships>
</file>

<file path=ppt/slides/_rels/slide67.xml.rels><?xml version="1.0" encoding="UTF-8" standalone="yes"?>
<Relationships xmlns="http://schemas.openxmlformats.org/package/2006/relationships"><Relationship Id="rId3" Type="http://schemas.openxmlformats.org/officeDocument/2006/relationships/image" Target="../media/image128.png"/><Relationship Id="rId7" Type="http://schemas.openxmlformats.org/officeDocument/2006/relationships/image" Target="../media/image133.png"/><Relationship Id="rId2" Type="http://schemas.openxmlformats.org/officeDocument/2006/relationships/image" Target="../media/image129.png"/><Relationship Id="rId1" Type="http://schemas.openxmlformats.org/officeDocument/2006/relationships/slideLayout" Target="../slideLayouts/slideLayout7.xml"/><Relationship Id="rId6" Type="http://schemas.openxmlformats.org/officeDocument/2006/relationships/image" Target="../media/image132.png"/><Relationship Id="rId5" Type="http://schemas.openxmlformats.org/officeDocument/2006/relationships/image" Target="../media/image131.png"/><Relationship Id="rId4" Type="http://schemas.openxmlformats.org/officeDocument/2006/relationships/image" Target="../media/image130.png"/></Relationships>
</file>

<file path=ppt/slides/_rels/slide6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134.png"/><Relationship Id="rId1" Type="http://schemas.openxmlformats.org/officeDocument/2006/relationships/slideLayout" Target="../slideLayouts/slideLayout7.xml"/><Relationship Id="rId5" Type="http://schemas.openxmlformats.org/officeDocument/2006/relationships/image" Target="../media/image86.png"/><Relationship Id="rId4" Type="http://schemas.openxmlformats.org/officeDocument/2006/relationships/image" Target="../media/image87.png"/></Relationships>
</file>

<file path=ppt/slides/_rels/slide6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126.png"/><Relationship Id="rId7" Type="http://schemas.openxmlformats.org/officeDocument/2006/relationships/image" Target="../media/image137.png"/><Relationship Id="rId2" Type="http://schemas.openxmlformats.org/officeDocument/2006/relationships/image" Target="../media/image93.png"/><Relationship Id="rId1" Type="http://schemas.openxmlformats.org/officeDocument/2006/relationships/slideLayout" Target="../slideLayouts/slideLayout7.xml"/><Relationship Id="rId6" Type="http://schemas.openxmlformats.org/officeDocument/2006/relationships/image" Target="../media/image136.png"/><Relationship Id="rId5" Type="http://schemas.openxmlformats.org/officeDocument/2006/relationships/image" Target="../media/image135.png"/><Relationship Id="rId4" Type="http://schemas.openxmlformats.org/officeDocument/2006/relationships/image" Target="../media/image133.png"/></Relationships>
</file>

<file path=ppt/slides/_rels/slide71.xml.rels><?xml version="1.0" encoding="UTF-8" standalone="yes"?>
<Relationships xmlns="http://schemas.openxmlformats.org/package/2006/relationships"><Relationship Id="rId3" Type="http://schemas.openxmlformats.org/officeDocument/2006/relationships/image" Target="../media/image139.png"/><Relationship Id="rId7" Type="http://schemas.openxmlformats.org/officeDocument/2006/relationships/image" Target="../media/image143.png"/><Relationship Id="rId2" Type="http://schemas.openxmlformats.org/officeDocument/2006/relationships/image" Target="../media/image138.png"/><Relationship Id="rId1" Type="http://schemas.openxmlformats.org/officeDocument/2006/relationships/slideLayout" Target="../slideLayouts/slideLayout7.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s>
</file>

<file path=ppt/slides/_rels/slide72.xml.rels><?xml version="1.0" encoding="UTF-8" standalone="yes"?>
<Relationships xmlns="http://schemas.openxmlformats.org/package/2006/relationships"><Relationship Id="rId2" Type="http://schemas.openxmlformats.org/officeDocument/2006/relationships/image" Target="../media/image144.gi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8" Type="http://schemas.openxmlformats.org/officeDocument/2006/relationships/image" Target="../media/image146.png"/><Relationship Id="rId3" Type="http://schemas.openxmlformats.org/officeDocument/2006/relationships/image" Target="../media/image137.png"/><Relationship Id="rId7" Type="http://schemas.openxmlformats.org/officeDocument/2006/relationships/image" Target="../media/image143.png"/><Relationship Id="rId2" Type="http://schemas.openxmlformats.org/officeDocument/2006/relationships/image" Target="../media/image145.png"/><Relationship Id="rId1" Type="http://schemas.openxmlformats.org/officeDocument/2006/relationships/slideLayout" Target="../slideLayouts/slideLayout7.xml"/><Relationship Id="rId6" Type="http://schemas.openxmlformats.org/officeDocument/2006/relationships/image" Target="../media/image141.png"/><Relationship Id="rId5" Type="http://schemas.openxmlformats.org/officeDocument/2006/relationships/image" Target="../media/image139.png"/><Relationship Id="rId4" Type="http://schemas.openxmlformats.org/officeDocument/2006/relationships/image" Target="../media/image93.png"/><Relationship Id="rId9" Type="http://schemas.openxmlformats.org/officeDocument/2006/relationships/image" Target="../media/image147.png"/></Relationships>
</file>

<file path=ppt/slides/_rels/slide74.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8" Type="http://schemas.openxmlformats.org/officeDocument/2006/relationships/image" Target="../media/image153.png"/><Relationship Id="rId3" Type="http://schemas.openxmlformats.org/officeDocument/2006/relationships/image" Target="../media/image148.png"/><Relationship Id="rId7" Type="http://schemas.openxmlformats.org/officeDocument/2006/relationships/image" Target="../media/image152.png"/><Relationship Id="rId2" Type="http://schemas.openxmlformats.org/officeDocument/2006/relationships/image" Target="../media/image139.png"/><Relationship Id="rId1" Type="http://schemas.openxmlformats.org/officeDocument/2006/relationships/slideLayout" Target="../slideLayouts/slideLayout7.xml"/><Relationship Id="rId6" Type="http://schemas.openxmlformats.org/officeDocument/2006/relationships/image" Target="../media/image151.png"/><Relationship Id="rId5" Type="http://schemas.openxmlformats.org/officeDocument/2006/relationships/image" Target="../media/image150.png"/><Relationship Id="rId10" Type="http://schemas.openxmlformats.org/officeDocument/2006/relationships/image" Target="../media/image155.png"/><Relationship Id="rId4" Type="http://schemas.openxmlformats.org/officeDocument/2006/relationships/image" Target="../media/image149.png"/><Relationship Id="rId9" Type="http://schemas.openxmlformats.org/officeDocument/2006/relationships/image" Target="../media/image154.png"/></Relationships>
</file>

<file path=ppt/slides/_rels/slide7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114.png"/><Relationship Id="rId7" Type="http://schemas.openxmlformats.org/officeDocument/2006/relationships/image" Target="../media/image47.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8.png"/><Relationship Id="rId5" Type="http://schemas.openxmlformats.org/officeDocument/2006/relationships/oleObject" Target="../embeddings/oleObject7.bin"/><Relationship Id="rId4" Type="http://schemas.openxmlformats.org/officeDocument/2006/relationships/image" Target="../media/image85.png"/></Relationships>
</file>

<file path=ppt/slides/_rels/slide77.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139.png"/><Relationship Id="rId7" Type="http://schemas.openxmlformats.org/officeDocument/2006/relationships/image" Target="../media/image143.png"/><Relationship Id="rId2" Type="http://schemas.openxmlformats.org/officeDocument/2006/relationships/image" Target="../media/image138.png"/><Relationship Id="rId1" Type="http://schemas.openxmlformats.org/officeDocument/2006/relationships/slideLayout" Target="../slideLayouts/slideLayout7.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 Id="rId9" Type="http://schemas.openxmlformats.org/officeDocument/2006/relationships/image" Target="../media/image137.png"/></Relationships>
</file>

<file path=ppt/slides/_rels/slide78.xml.rels><?xml version="1.0" encoding="UTF-8" standalone="yes"?>
<Relationships xmlns="http://schemas.openxmlformats.org/package/2006/relationships"><Relationship Id="rId3" Type="http://schemas.openxmlformats.org/officeDocument/2006/relationships/image" Target="../media/image158.png"/><Relationship Id="rId7" Type="http://schemas.openxmlformats.org/officeDocument/2006/relationships/image" Target="../media/image162.png"/><Relationship Id="rId2" Type="http://schemas.openxmlformats.org/officeDocument/2006/relationships/image" Target="../media/image157.png"/><Relationship Id="rId1" Type="http://schemas.openxmlformats.org/officeDocument/2006/relationships/slideLayout" Target="../slideLayouts/slideLayout7.xml"/><Relationship Id="rId6" Type="http://schemas.openxmlformats.org/officeDocument/2006/relationships/image" Target="../media/image161.png"/><Relationship Id="rId5" Type="http://schemas.openxmlformats.org/officeDocument/2006/relationships/image" Target="../media/image160.png"/><Relationship Id="rId4" Type="http://schemas.openxmlformats.org/officeDocument/2006/relationships/image" Target="../media/image159.png"/></Relationships>
</file>

<file path=ppt/slides/_rels/slide79.xml.rels><?xml version="1.0" encoding="UTF-8" standalone="yes"?>
<Relationships xmlns="http://schemas.openxmlformats.org/package/2006/relationships"><Relationship Id="rId3" Type="http://schemas.openxmlformats.org/officeDocument/2006/relationships/image" Target="../media/image164.png"/><Relationship Id="rId7" Type="http://schemas.openxmlformats.org/officeDocument/2006/relationships/image" Target="../media/image168.png"/><Relationship Id="rId2" Type="http://schemas.openxmlformats.org/officeDocument/2006/relationships/image" Target="../media/image163.png"/><Relationship Id="rId1" Type="http://schemas.openxmlformats.org/officeDocument/2006/relationships/slideLayout" Target="../slideLayouts/slideLayout7.xml"/><Relationship Id="rId6" Type="http://schemas.openxmlformats.org/officeDocument/2006/relationships/image" Target="../media/image167.png"/><Relationship Id="rId5" Type="http://schemas.openxmlformats.org/officeDocument/2006/relationships/image" Target="../media/image166.png"/><Relationship Id="rId4" Type="http://schemas.openxmlformats.org/officeDocument/2006/relationships/image" Target="../media/image16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7.xml"/><Relationship Id="rId4" Type="http://schemas.openxmlformats.org/officeDocument/2006/relationships/image" Target="../media/image171.png"/></Relationships>
</file>

<file path=ppt/slides/_rels/slide81.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6205790-76D0-4606-85EA-F6E967DA0401}"/>
              </a:ext>
            </a:extLst>
          </p:cNvPr>
          <p:cNvSpPr/>
          <p:nvPr/>
        </p:nvSpPr>
        <p:spPr>
          <a:xfrm>
            <a:off x="351692" y="2318311"/>
            <a:ext cx="8482819" cy="1467774"/>
          </a:xfrm>
          <a:prstGeom prst="rect">
            <a:avLst/>
          </a:prstGeom>
          <a:effectLst>
            <a:outerShdw blurRad="50800" dist="190500" dir="5400000" algn="ctr" rotWithShape="0">
              <a:srgbClr val="000000">
                <a:alpha val="43137"/>
              </a:srgbClr>
            </a:outerShdw>
          </a:effectLst>
        </p:spPr>
        <p:txBody>
          <a:bodyPr wrap="square">
            <a:spAutoFit/>
          </a:bodyPr>
          <a:lstStyle/>
          <a:p>
            <a:pPr algn="ctr">
              <a:lnSpc>
                <a:spcPct val="107000"/>
              </a:lnSpc>
              <a:spcAft>
                <a:spcPts val="800"/>
              </a:spcAft>
            </a:pPr>
            <a:r>
              <a:rPr lang="en-IN" sz="4000" dirty="0">
                <a:solidFill>
                  <a:srgbClr val="FF0000"/>
                </a:solidFill>
                <a:latin typeface="Times New Roman" panose="02020603050405020304" pitchFamily="18" charset="0"/>
                <a:cs typeface="Times New Roman" panose="02020603050405020304" pitchFamily="18" charset="0"/>
              </a:rPr>
              <a:t>Module -  2: </a:t>
            </a:r>
          </a:p>
          <a:p>
            <a:pPr algn="ctr">
              <a:lnSpc>
                <a:spcPct val="107000"/>
              </a:lnSpc>
              <a:spcAft>
                <a:spcPts val="800"/>
              </a:spcAft>
            </a:pPr>
            <a:r>
              <a:rPr lang="en-IN" sz="4000" dirty="0">
                <a:solidFill>
                  <a:srgbClr val="FF0000"/>
                </a:solidFill>
                <a:latin typeface="Times New Roman" panose="02020603050405020304" pitchFamily="18" charset="0"/>
                <a:cs typeface="Times New Roman" panose="02020603050405020304" pitchFamily="18" charset="0"/>
              </a:rPr>
              <a:t>Modern Physics &amp; Quantum Mechanics</a:t>
            </a:r>
          </a:p>
        </p:txBody>
      </p:sp>
    </p:spTree>
    <p:extLst>
      <p:ext uri="{BB962C8B-B14F-4D97-AF65-F5344CB8AC3E}">
        <p14:creationId xmlns:p14="http://schemas.microsoft.com/office/powerpoint/2010/main" xmlns="" val="1062090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7" name="Rectangle 6"/>
              <p:cNvSpPr/>
              <p:nvPr/>
            </p:nvSpPr>
            <p:spPr>
              <a:xfrm>
                <a:off x="1467709" y="2240557"/>
                <a:ext cx="2171685" cy="6766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𝑈</m:t>
                          </m:r>
                        </m:e>
                        <m:sub>
                          <m:r>
                            <a:rPr lang="en-US" sz="2000" i="1">
                              <a:latin typeface="Cambria Math" panose="02040503050406030204" pitchFamily="18" charset="0"/>
                            </a:rPr>
                            <m:t>𝜆</m:t>
                          </m:r>
                        </m:sub>
                      </m:sSub>
                      <m:r>
                        <a:rPr lang="en-US" sz="2000" i="0">
                          <a:latin typeface="Cambria Math" panose="02040503050406030204" pitchFamily="18" charset="0"/>
                        </a:rPr>
                        <m:t> </m:t>
                      </m:r>
                      <m:r>
                        <a:rPr lang="en-US" sz="2000" i="1">
                          <a:latin typeface="Cambria Math" panose="02040503050406030204" pitchFamily="18" charset="0"/>
                        </a:rPr>
                        <m:t>𝑑</m:t>
                      </m:r>
                      <m:r>
                        <a:rPr lang="en-US" sz="2000" i="1">
                          <a:latin typeface="Cambria Math" panose="02040503050406030204" pitchFamily="18" charset="0"/>
                        </a:rPr>
                        <m:t>𝜆</m:t>
                      </m:r>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8</m:t>
                          </m:r>
                          <m:r>
                            <a:rPr lang="en-US" sz="2000" i="1">
                              <a:latin typeface="Cambria Math" panose="02040503050406030204" pitchFamily="18" charset="0"/>
                            </a:rPr>
                            <m:t>𝜋</m:t>
                          </m:r>
                          <m:r>
                            <a:rPr lang="en-US" sz="2000" i="1">
                              <a:latin typeface="Cambria Math" panose="02040503050406030204" pitchFamily="18" charset="0"/>
                            </a:rPr>
                            <m:t>𝑘𝑇</m:t>
                          </m:r>
                        </m:num>
                        <m:den>
                          <m:sSup>
                            <m:sSupPr>
                              <m:ctrlPr>
                                <a:rPr lang="en-US" sz="2000" i="1">
                                  <a:latin typeface="Cambria Math" panose="02040503050406030204" pitchFamily="18" charset="0"/>
                                </a:rPr>
                              </m:ctrlPr>
                            </m:sSupPr>
                            <m:e>
                              <m:r>
                                <a:rPr lang="en-US" sz="2000" i="1">
                                  <a:latin typeface="Cambria Math" panose="02040503050406030204" pitchFamily="18" charset="0"/>
                                </a:rPr>
                                <m:t>𝜆</m:t>
                              </m:r>
                            </m:e>
                            <m:sup>
                              <m:r>
                                <a:rPr lang="en-US" sz="2000" i="0">
                                  <a:latin typeface="Cambria Math" panose="02040503050406030204" pitchFamily="18" charset="0"/>
                                </a:rPr>
                                <m:t>4</m:t>
                              </m:r>
                            </m:sup>
                          </m:sSup>
                        </m:den>
                      </m:f>
                      <m:r>
                        <a:rPr lang="en-US" sz="2000" i="0">
                          <a:latin typeface="Cambria Math" panose="02040503050406030204" pitchFamily="18" charset="0"/>
                        </a:rPr>
                        <m:t> </m:t>
                      </m:r>
                      <m:r>
                        <a:rPr lang="en-US" sz="2000" i="1">
                          <a:latin typeface="Cambria Math" panose="02040503050406030204" pitchFamily="18" charset="0"/>
                        </a:rPr>
                        <m:t>𝑑</m:t>
                      </m:r>
                      <m:r>
                        <a:rPr lang="en-US" sz="2000" i="1">
                          <a:latin typeface="Cambria Math" panose="02040503050406030204" pitchFamily="18" charset="0"/>
                        </a:rPr>
                        <m:t>𝜆</m:t>
                      </m:r>
                    </m:oMath>
                  </m:oMathPara>
                </a14:m>
                <a:endParaRPr lang="en-US" sz="2000" dirty="0"/>
              </a:p>
            </p:txBody>
          </p:sp>
        </mc:Choice>
        <mc:Fallback>
          <p:sp>
            <p:nvSpPr>
              <p:cNvPr id="7" name="Rectangle 6"/>
              <p:cNvSpPr>
                <a:spLocks noRot="1" noChangeAspect="1" noMove="1" noResize="1" noEditPoints="1" noAdjustHandles="1" noChangeArrowheads="1" noChangeShapeType="1" noTextEdit="1"/>
              </p:cNvSpPr>
              <p:nvPr/>
            </p:nvSpPr>
            <p:spPr>
              <a:xfrm>
                <a:off x="1467709" y="2240557"/>
                <a:ext cx="2171685" cy="676660"/>
              </a:xfrm>
              <a:prstGeom prst="rect">
                <a:avLst/>
              </a:prstGeom>
              <a:blipFill rotWithShape="0">
                <a:blip r:embed="rId2" cstate="print"/>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8" name="Rectangle 7"/>
              <p:cNvSpPr/>
              <p:nvPr/>
            </p:nvSpPr>
            <p:spPr>
              <a:xfrm>
                <a:off x="0" y="359010"/>
                <a:ext cx="9144000" cy="1323439"/>
              </a:xfrm>
              <a:prstGeom prst="rect">
                <a:avLst/>
              </a:prstGeom>
            </p:spPr>
            <p:txBody>
              <a:bodyPr wrap="square">
                <a:spAutoFit/>
              </a:bodyPr>
              <a:lstStyle/>
              <a:p>
                <a:pPr algn="just"/>
                <a:r>
                  <a:rPr lang="en-US" sz="2000" dirty="0">
                    <a:latin typeface="Times New Roman" panose="02020603050405020304" pitchFamily="18" charset="0"/>
                    <a:ea typeface="Times New Roman" panose="02020603050405020304" pitchFamily="18" charset="0"/>
                  </a:rPr>
                  <a:t>According to the principal of equipartition of energy, an average energy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𝑘𝑇</m:t>
                    </m:r>
                  </m:oMath>
                </a14:m>
                <a:r>
                  <a:rPr lang="en-US" sz="2000" dirty="0">
                    <a:effectLst/>
                    <a:latin typeface="Times New Roman" panose="02020603050405020304" pitchFamily="18" charset="0"/>
                    <a:ea typeface="Times New Roman" panose="02020603050405020304" pitchFamily="18" charset="0"/>
                  </a:rPr>
                  <a:t> should be assigned to each mode of vibration. But, the number of vibration/unit volume whose wavelength in the range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𝜆</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2000" dirty="0">
                    <a:effectLst/>
                    <a:latin typeface="Times New Roman" panose="02020603050405020304" pitchFamily="18" charset="0"/>
                    <a:ea typeface="Times New Roman" panose="02020603050405020304" pitchFamily="18" charset="0"/>
                  </a:rPr>
                  <a:t>and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𝜆</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𝜆</m:t>
                    </m:r>
                  </m:oMath>
                </a14:m>
                <a:r>
                  <a:rPr lang="en-US" sz="2000" dirty="0">
                    <a:effectLst/>
                    <a:latin typeface="Times New Roman" panose="02020603050405020304" pitchFamily="18" charset="0"/>
                    <a:ea typeface="Times New Roman" panose="02020603050405020304" pitchFamily="18" charset="0"/>
                  </a:rPr>
                  <a:t> is given by</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8</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𝜋</m:t>
                    </m:r>
                    <m:sSup>
                      <m:s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𝜆</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p>
                    </m:s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𝜆</m:t>
                    </m:r>
                  </m:oMath>
                </a14:m>
                <a:r>
                  <a:rPr lang="en-US" sz="2000" dirty="0">
                    <a:effectLst/>
                    <a:latin typeface="Times New Roman" panose="02020603050405020304" pitchFamily="18" charset="0"/>
                    <a:ea typeface="Times New Roman" panose="02020603050405020304" pitchFamily="18" charset="0"/>
                  </a:rPr>
                  <a:t>. Hence, the energy/unit volume is given by,</a:t>
                </a:r>
                <a:endParaRPr lang="en-US" sz="2000" dirty="0"/>
              </a:p>
            </p:txBody>
          </p:sp>
        </mc:Choice>
        <mc:Fallback>
          <p:sp>
            <p:nvSpPr>
              <p:cNvPr id="8" name="Rectangle 7"/>
              <p:cNvSpPr>
                <a:spLocks noRot="1" noChangeAspect="1" noMove="1" noResize="1" noEditPoints="1" noAdjustHandles="1" noChangeArrowheads="1" noChangeShapeType="1" noTextEdit="1"/>
              </p:cNvSpPr>
              <p:nvPr/>
            </p:nvSpPr>
            <p:spPr>
              <a:xfrm>
                <a:off x="0" y="359010"/>
                <a:ext cx="9144000" cy="1323439"/>
              </a:xfrm>
              <a:prstGeom prst="rect">
                <a:avLst/>
              </a:prstGeom>
              <a:blipFill rotWithShape="0">
                <a:blip r:embed="rId3" cstate="print"/>
                <a:stretch>
                  <a:fillRect l="-667" t="-2765" r="-667" b="-69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9" name="Rectangle 8"/>
              <p:cNvSpPr/>
              <p:nvPr/>
            </p:nvSpPr>
            <p:spPr>
              <a:xfrm>
                <a:off x="0" y="3410830"/>
                <a:ext cx="9144000" cy="369332"/>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This equation is known as Rayleigh</a:t>
                </a:r>
                <a14:m>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dirty="0">
                    <a:effectLst/>
                    <a:latin typeface="Times New Roman" panose="02020603050405020304" pitchFamily="18" charset="0"/>
                    <a:ea typeface="Times New Roman" panose="02020603050405020304" pitchFamily="18" charset="0"/>
                  </a:rPr>
                  <a:t>Jean’s equation.</a:t>
                </a:r>
                <a:endParaRPr lang="en-US" dirty="0"/>
              </a:p>
            </p:txBody>
          </p:sp>
        </mc:Choice>
        <mc:Fallback>
          <p:sp>
            <p:nvSpPr>
              <p:cNvPr id="9" name="Rectangle 8"/>
              <p:cNvSpPr>
                <a:spLocks noRot="1" noChangeAspect="1" noMove="1" noResize="1" noEditPoints="1" noAdjustHandles="1" noChangeArrowheads="1" noChangeShapeType="1" noTextEdit="1"/>
              </p:cNvSpPr>
              <p:nvPr/>
            </p:nvSpPr>
            <p:spPr>
              <a:xfrm>
                <a:off x="0" y="3410830"/>
                <a:ext cx="9144000" cy="369332"/>
              </a:xfrm>
              <a:prstGeom prst="rect">
                <a:avLst/>
              </a:prstGeom>
              <a:blipFill rotWithShape="0">
                <a:blip r:embed="rId4" cstate="print"/>
                <a:stretch>
                  <a:fillRect l="-533" t="-11667" b="-25000"/>
                </a:stretch>
              </a:blipFill>
            </p:spPr>
            <p:txBody>
              <a:bodyPr/>
              <a:lstStyle/>
              <a:p>
                <a:r>
                  <a:rPr lang="en-US">
                    <a:noFill/>
                  </a:rPr>
                  <a:t> </a:t>
                </a:r>
              </a:p>
            </p:txBody>
          </p:sp>
        </mc:Fallback>
      </mc:AlternateContent>
      <p:pic>
        <p:nvPicPr>
          <p:cNvPr id="12" name="Picture 11"/>
          <p:cNvPicPr>
            <a:picLocks noChangeAspect="1"/>
          </p:cNvPicPr>
          <p:nvPr/>
        </p:nvPicPr>
        <p:blipFill rotWithShape="1">
          <a:blip r:embed="rId5" cstate="print">
            <a:extLst>
              <a:ext uri="{28A0092B-C50C-407E-A947-70E740481C1C}">
                <a14:useLocalDpi xmlns:a14="http://schemas.microsoft.com/office/drawing/2010/main" xmlns="" val="0"/>
              </a:ext>
            </a:extLst>
          </a:blip>
          <a:srcRect l="5958" t="4979" r="5958" b="1795"/>
          <a:stretch/>
        </p:blipFill>
        <p:spPr>
          <a:xfrm>
            <a:off x="4924517" y="3253598"/>
            <a:ext cx="3980332" cy="3383280"/>
          </a:xfrm>
          <a:prstGeom prst="rect">
            <a:avLst/>
          </a:prstGeom>
        </p:spPr>
      </p:pic>
    </p:spTree>
    <p:extLst>
      <p:ext uri="{BB962C8B-B14F-4D97-AF65-F5344CB8AC3E}">
        <p14:creationId xmlns:p14="http://schemas.microsoft.com/office/powerpoint/2010/main" xmlns="" val="402098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03275" y="738938"/>
            <a:ext cx="7914807" cy="646331"/>
          </a:xfrm>
          <a:prstGeom prst="rect">
            <a:avLst/>
          </a:prstGeom>
          <a:noFill/>
        </p:spPr>
        <p:txBody>
          <a:bodyPr wrap="square" rtlCol="0">
            <a:spAutoFit/>
          </a:bodyPr>
          <a:lstStyle/>
          <a:p>
            <a:r>
              <a:rPr lang="en-US" dirty="0">
                <a:latin typeface="Times New Roman" pitchFamily="18" charset="0"/>
                <a:cs typeface="Times New Roman" pitchFamily="18" charset="0"/>
              </a:rPr>
              <a:t>	Rayleigh and Jeans considered the black body radiator full of electromagnetic waves of all wavelengths between 0 and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The Rayleigh – Jeans law is given by</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68613" name="Rectangle 5"/>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sp>
        <p:nvSpPr>
          <p:cNvPr id="8" name="Rectangle 7"/>
          <p:cNvSpPr/>
          <p:nvPr/>
        </p:nvSpPr>
        <p:spPr>
          <a:xfrm>
            <a:off x="4057049" y="900332"/>
            <a:ext cx="3637979" cy="1200329"/>
          </a:xfrm>
          <a:prstGeom prst="rect">
            <a:avLst/>
          </a:prstGeom>
        </p:spPr>
        <p:txBody>
          <a:bodyPr wrap="square">
            <a:spAutoFit/>
          </a:bodyPr>
          <a:lstStyle/>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where </a:t>
            </a:r>
            <a:r>
              <a:rPr lang="en-US" dirty="0">
                <a:latin typeface="Times New Roman" pitchFamily="18" charset="0"/>
                <a:cs typeface="Times New Roman" pitchFamily="18" charset="0"/>
              </a:rPr>
              <a:t>K is the Boltzmann constant. </a:t>
            </a:r>
            <a:endParaRPr lang="en-IN" dirty="0">
              <a:latin typeface="Times New Roman" pitchFamily="18" charset="0"/>
              <a:cs typeface="Times New Roman" pitchFamily="18" charset="0"/>
            </a:endParaRPr>
          </a:p>
        </p:txBody>
      </p:sp>
      <p:sp>
        <p:nvSpPr>
          <p:cNvPr id="10" name="Rectangle 9"/>
          <p:cNvSpPr/>
          <p:nvPr/>
        </p:nvSpPr>
        <p:spPr>
          <a:xfrm>
            <a:off x="580291" y="2900985"/>
            <a:ext cx="4160522" cy="2308324"/>
          </a:xfrm>
          <a:prstGeom prst="rect">
            <a:avLst/>
          </a:prstGeom>
        </p:spPr>
        <p:txBody>
          <a:bodyPr wrap="square">
            <a:spAutoFit/>
          </a:bodyPr>
          <a:lstStyle/>
          <a:p>
            <a:pPr marL="360363" indent="-360363">
              <a:buFont typeface="Arial" pitchFamily="34" charset="0"/>
              <a:buChar char="•"/>
            </a:pPr>
            <a:r>
              <a:rPr lang="en-US" dirty="0">
                <a:latin typeface="Times New Roman" pitchFamily="18" charset="0"/>
                <a:cs typeface="Times New Roman" pitchFamily="18" charset="0"/>
              </a:rPr>
              <a:t>As per the above equation, the energy radiated by the black body is expected to decrease with increase in wavelength. </a:t>
            </a:r>
          </a:p>
          <a:p>
            <a:pPr marL="360363" indent="-360363"/>
            <a:endParaRPr lang="en-US" dirty="0">
              <a:latin typeface="Times New Roman" pitchFamily="18" charset="0"/>
              <a:cs typeface="Times New Roman" pitchFamily="18" charset="0"/>
            </a:endParaRPr>
          </a:p>
          <a:p>
            <a:pPr marL="360363" indent="-360363">
              <a:buFont typeface="Arial" pitchFamily="34" charset="0"/>
              <a:buChar char="•"/>
            </a:pPr>
            <a:r>
              <a:rPr lang="en-US" dirty="0">
                <a:latin typeface="Times New Roman" pitchFamily="18" charset="0"/>
                <a:cs typeface="Times New Roman" pitchFamily="18" charset="0"/>
              </a:rPr>
              <a:t>Thus Rayleigh – Jeans law correctly predicts the fall of intensity towards the longer wavelength side.</a:t>
            </a:r>
            <a:endParaRPr lang="en-IN" dirty="0">
              <a:latin typeface="Times New Roman" pitchFamily="18" charset="0"/>
              <a:cs typeface="Times New Roman" pitchFamily="18" charset="0"/>
            </a:endParaRPr>
          </a:p>
        </p:txBody>
      </p:sp>
      <p:pic>
        <p:nvPicPr>
          <p:cNvPr id="14" name="Picture 3" descr="uv ct.gif"/>
          <p:cNvPicPr>
            <a:picLocks noChangeAspect="1"/>
          </p:cNvPicPr>
          <p:nvPr/>
        </p:nvPicPr>
        <p:blipFill>
          <a:blip r:embed="rId2" cstate="print"/>
          <a:srcRect/>
          <a:stretch>
            <a:fillRect/>
          </a:stretch>
        </p:blipFill>
        <p:spPr bwMode="auto">
          <a:xfrm>
            <a:off x="4760087" y="2123741"/>
            <a:ext cx="4013234" cy="2929329"/>
          </a:xfrm>
          <a:prstGeom prst="rect">
            <a:avLst/>
          </a:prstGeom>
          <a:noFill/>
          <a:ln w="9525">
            <a:noFill/>
            <a:miter lim="800000"/>
            <a:headEnd/>
            <a:tailEnd/>
          </a:ln>
        </p:spPr>
      </p:pic>
      <mc:AlternateContent xmlns:mc="http://schemas.openxmlformats.org/markup-compatibility/2006">
        <mc:Choice xmlns:a14="http://schemas.microsoft.com/office/drawing/2010/main" xmlns="" Requires="a14">
          <p:sp>
            <p:nvSpPr>
              <p:cNvPr id="11" name="Rectangle 10">
                <a:extLst>
                  <a:ext uri="{FF2B5EF4-FFF2-40B4-BE49-F238E27FC236}">
                    <a16:creationId xmlns:a16="http://schemas.microsoft.com/office/drawing/2014/main" id="{7A6FFA55-34A4-4B34-AAD1-919094036711}"/>
                  </a:ext>
                </a:extLst>
              </p:cNvPr>
              <p:cNvSpPr/>
              <p:nvPr/>
            </p:nvSpPr>
            <p:spPr>
              <a:xfrm>
                <a:off x="2321169" y="280748"/>
                <a:ext cx="2935419" cy="461665"/>
              </a:xfrm>
              <a:prstGeom prst="rect">
                <a:avLst/>
              </a:prstGeom>
            </p:spPr>
            <p:txBody>
              <a:bodyPr wrap="none">
                <a:spAutoFit/>
              </a:bodyPr>
              <a:lstStyle/>
              <a:p>
                <a:r>
                  <a:rPr 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Rayleigh</a:t>
                </a:r>
                <a14:m>
                  <m:oMath xmlns:m="http://schemas.openxmlformats.org/officeDocument/2006/math">
                    <m:r>
                      <a:rPr lang="en-US" sz="2400" b="1" i="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Jean's law</a:t>
                </a:r>
                <a:endParaRPr lang="en-US" sz="2400" dirty="0">
                  <a:solidFill>
                    <a:srgbClr val="FF0000"/>
                  </a:solidFill>
                  <a:latin typeface="Times New Roman" panose="02020603050405020304" pitchFamily="18" charset="0"/>
                  <a:cs typeface="Times New Roman" panose="02020603050405020304" pitchFamily="18" charset="0"/>
                </a:endParaRPr>
              </a:p>
            </p:txBody>
          </p:sp>
        </mc:Choice>
        <mc:Fallback>
          <p:sp>
            <p:nvSpPr>
              <p:cNvPr id="11" name="Rectangle 10">
                <a:extLst>
                  <a:ext uri="{FF2B5EF4-FFF2-40B4-BE49-F238E27FC236}">
                    <a16:creationId xmlns:a16="http://schemas.microsoft.com/office/drawing/2014/main" xmlns="" id="{7A6FFA55-34A4-4B34-AAD1-919094036711}"/>
                  </a:ext>
                </a:extLst>
              </p:cNvPr>
              <p:cNvSpPr>
                <a:spLocks noRot="1" noChangeAspect="1" noMove="1" noResize="1" noEditPoints="1" noAdjustHandles="1" noChangeArrowheads="1" noChangeShapeType="1" noTextEdit="1"/>
              </p:cNvSpPr>
              <p:nvPr/>
            </p:nvSpPr>
            <p:spPr>
              <a:xfrm>
                <a:off x="2321169" y="280748"/>
                <a:ext cx="2935419" cy="461665"/>
              </a:xfrm>
              <a:prstGeom prst="rect">
                <a:avLst/>
              </a:prstGeom>
              <a:blipFill>
                <a:blip r:embed="rId3" cstate="print"/>
                <a:stretch>
                  <a:fillRect l="-3326" t="-10526" r="-2079"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12" name="Rectangle 11">
                <a:extLst>
                  <a:ext uri="{FF2B5EF4-FFF2-40B4-BE49-F238E27FC236}">
                    <a16:creationId xmlns:a16="http://schemas.microsoft.com/office/drawing/2014/main" id="{169FF5BD-25EF-459C-97AB-BF1473D947BF}"/>
                  </a:ext>
                </a:extLst>
              </p:cNvPr>
              <p:cNvSpPr/>
              <p:nvPr/>
            </p:nvSpPr>
            <p:spPr>
              <a:xfrm>
                <a:off x="309489" y="5080893"/>
                <a:ext cx="8379426" cy="1323439"/>
              </a:xfrm>
              <a:prstGeom prst="rect">
                <a:avLst/>
              </a:prstGeom>
            </p:spPr>
            <p:txBody>
              <a:bodyPr wrap="square">
                <a:spAutoFit/>
              </a:bodyPr>
              <a:lstStyle/>
              <a:p>
                <a:pPr algn="just"/>
                <a:r>
                  <a:rPr lang="en-US" sz="2000" b="1" i="1" dirty="0">
                    <a:latin typeface="Times New Roman" panose="02020603050405020304" pitchFamily="18" charset="0"/>
                    <a:ea typeface="Times New Roman" panose="02020603050405020304" pitchFamily="18" charset="0"/>
                  </a:rPr>
                  <a:t>Drawbacks and Significance of Rayleigh</a:t>
                </a:r>
                <a14:m>
                  <m:oMath xmlns:m="http://schemas.openxmlformats.org/officeDocument/2006/math">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000" b="1" i="1" dirty="0">
                    <a:effectLst/>
                    <a:latin typeface="Times New Roman" panose="02020603050405020304" pitchFamily="18" charset="0"/>
                    <a:ea typeface="Times New Roman" panose="02020603050405020304" pitchFamily="18" charset="0"/>
                  </a:rPr>
                  <a:t>Jean’s Law: </a:t>
                </a:r>
                <a:r>
                  <a:rPr lang="en-US" sz="2000" i="1" dirty="0">
                    <a:effectLst/>
                    <a:latin typeface="Times New Roman" panose="02020603050405020304" pitchFamily="18" charset="0"/>
                    <a:ea typeface="Times New Roman" panose="02020603050405020304" pitchFamily="18" charset="0"/>
                  </a:rPr>
                  <a:t>The failure of the Rayleigh</a:t>
                </a:r>
                <a14:m>
                  <m:oMath xmlns:m="http://schemas.openxmlformats.org/officeDocument/2006/math">
                    <m:r>
                      <a:rPr lang="en-US" sz="2000" b="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000" i="1" dirty="0">
                    <a:effectLst/>
                    <a:latin typeface="Times New Roman" panose="02020603050405020304" pitchFamily="18" charset="0"/>
                    <a:ea typeface="Times New Roman" panose="02020603050405020304" pitchFamily="18" charset="0"/>
                  </a:rPr>
                  <a:t>Jean’s law to explain the spectrum beyond the violet region towards the lower wavelength side of the spectrum is particularly referred to as </a:t>
                </a:r>
                <a:r>
                  <a:rPr lang="en-US" sz="2000" b="1" i="1" dirty="0">
                    <a:solidFill>
                      <a:srgbClr val="FF0000"/>
                    </a:solidFill>
                    <a:effectLst/>
                    <a:latin typeface="Times New Roman" panose="02020603050405020304" pitchFamily="18" charset="0"/>
                    <a:ea typeface="Times New Roman" panose="02020603050405020304" pitchFamily="18" charset="0"/>
                  </a:rPr>
                  <a:t>ultra-violet catastrophe</a:t>
                </a:r>
                <a:endParaRPr lang="en-US" sz="2000" b="1" dirty="0">
                  <a:solidFill>
                    <a:srgbClr val="FF0000"/>
                  </a:solidFill>
                </a:endParaRPr>
              </a:p>
            </p:txBody>
          </p:sp>
        </mc:Choice>
        <mc:Fallback>
          <p:sp>
            <p:nvSpPr>
              <p:cNvPr id="12" name="Rectangle 11">
                <a:extLst>
                  <a:ext uri="{FF2B5EF4-FFF2-40B4-BE49-F238E27FC236}">
                    <a16:creationId xmlns:a16="http://schemas.microsoft.com/office/drawing/2014/main" xmlns="" id="{169FF5BD-25EF-459C-97AB-BF1473D947BF}"/>
                  </a:ext>
                </a:extLst>
              </p:cNvPr>
              <p:cNvSpPr>
                <a:spLocks noRot="1" noChangeAspect="1" noMove="1" noResize="1" noEditPoints="1" noAdjustHandles="1" noChangeArrowheads="1" noChangeShapeType="1" noTextEdit="1"/>
              </p:cNvSpPr>
              <p:nvPr/>
            </p:nvSpPr>
            <p:spPr>
              <a:xfrm>
                <a:off x="309489" y="5080893"/>
                <a:ext cx="8379426" cy="1323439"/>
              </a:xfrm>
              <a:prstGeom prst="rect">
                <a:avLst/>
              </a:prstGeom>
              <a:blipFill>
                <a:blip r:embed="rId4" cstate="print"/>
                <a:stretch>
                  <a:fillRect l="-801" t="-2294" r="-801" b="-6422"/>
                </a:stretch>
              </a:blipFill>
            </p:spPr>
            <p:txBody>
              <a:bodyPr/>
              <a:lstStyle/>
              <a:p>
                <a:r>
                  <a:rPr lang="en-US">
                    <a:noFill/>
                  </a:rPr>
                  <a:t> </a:t>
                </a:r>
              </a:p>
            </p:txBody>
          </p:sp>
        </mc:Fallback>
      </mc:AlternateContent>
      <p:sp>
        <p:nvSpPr>
          <p:cNvPr id="18" name="Rectangle 17"/>
          <p:cNvSpPr>
            <a:spLocks noRot="1" noChangeAspect="1" noMove="1" noResize="1" noEditPoints="1" noAdjustHandles="1" noChangeArrowheads="1" noChangeShapeType="1" noTextEdit="1"/>
          </p:cNvSpPr>
          <p:nvPr/>
        </p:nvSpPr>
        <p:spPr>
          <a:xfrm>
            <a:off x="1467709" y="2240557"/>
            <a:ext cx="2171685" cy="676660"/>
          </a:xfrm>
          <a:prstGeom prst="rect">
            <a:avLst/>
          </a:prstGeom>
          <a:blipFill rotWithShape="0">
            <a:blip r:embed="rId5" cstate="print"/>
            <a:stretch>
              <a:fillRect/>
            </a:stretch>
          </a:blipFill>
        </p:spPr>
        <p:txBody>
          <a:bodyPr/>
          <a:lstStyle/>
          <a:p>
            <a:r>
              <a:rPr 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wipe(down)">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2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 calcmode="lin" valueType="num">
                                      <p:cBhvr additive="base">
                                        <p:cTn id="22"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 calcmode="lin" valueType="num">
                                      <p:cBhvr additive="base">
                                        <p:cTn id="28"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build="p"/>
      <p:bldP spid="10" grpId="0" build="p"/>
      <p:bldP spid="12"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17785" y="571470"/>
            <a:ext cx="7526215" cy="830997"/>
          </a:xfrm>
          <a:prstGeom prst="rect">
            <a:avLst/>
          </a:prstGeom>
        </p:spPr>
        <p:txBody>
          <a:bodyPr wrap="square">
            <a:spAutoFit/>
          </a:bodyPr>
          <a:lstStyle/>
          <a:p>
            <a:r>
              <a:rPr lang="en-US" sz="2400" b="1" dirty="0">
                <a:solidFill>
                  <a:srgbClr val="FF0000"/>
                </a:solidFill>
                <a:latin typeface="Times New Roman" panose="02020603050405020304" pitchFamily="18" charset="0"/>
                <a:ea typeface="Times New Roman" panose="02020603050405020304" pitchFamily="18" charset="0"/>
              </a:rPr>
              <a:t>Planck’s Law for the energy density in the spectrum of blackbody</a:t>
            </a:r>
            <a:endParaRPr lang="en-US" sz="2400" dirty="0">
              <a:solidFill>
                <a:srgbClr val="FF0000"/>
              </a:solidFill>
            </a:endParaRPr>
          </a:p>
        </p:txBody>
      </p:sp>
      <p:sp>
        <p:nvSpPr>
          <p:cNvPr id="6" name="Rectangle 5"/>
          <p:cNvSpPr/>
          <p:nvPr/>
        </p:nvSpPr>
        <p:spPr>
          <a:xfrm>
            <a:off x="372792" y="1551142"/>
            <a:ext cx="8398411" cy="707886"/>
          </a:xfrm>
          <a:prstGeom prst="rect">
            <a:avLst/>
          </a:prstGeom>
        </p:spPr>
        <p:txBody>
          <a:bodyPr wrap="square">
            <a:spAutoFit/>
          </a:bodyPr>
          <a:lstStyle/>
          <a:p>
            <a:pPr algn="just"/>
            <a:r>
              <a:rPr lang="en-US" sz="2000" dirty="0">
                <a:latin typeface="Times New Roman" panose="02020603050405020304" pitchFamily="18" charset="0"/>
                <a:ea typeface="Times New Roman" panose="02020603050405020304" pitchFamily="18" charset="0"/>
              </a:rPr>
              <a:t>Planck’s made following assumptions in order to understand the blackbody radiation spectrum.</a:t>
            </a:r>
            <a:endParaRPr lang="en-US" sz="2000" dirty="0"/>
          </a:p>
        </p:txBody>
      </p:sp>
      <p:sp>
        <p:nvSpPr>
          <p:cNvPr id="7" name="Rectangle 6"/>
          <p:cNvSpPr/>
          <p:nvPr/>
        </p:nvSpPr>
        <p:spPr>
          <a:xfrm>
            <a:off x="372793" y="2407703"/>
            <a:ext cx="8349175" cy="1015663"/>
          </a:xfrm>
          <a:prstGeom prst="rect">
            <a:avLst/>
          </a:prstGeom>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A blackbody consists of a very large number of electrical oscillators, with each oscillator vibrating with a frequency of its own. Planck brought two special conditions in his theory. They are,</a:t>
            </a:r>
            <a:endParaRPr lang="en-US" sz="2000" dirty="0"/>
          </a:p>
        </p:txBody>
      </p:sp>
      <mc:AlternateContent xmlns:mc="http://schemas.openxmlformats.org/markup-compatibility/2006">
        <mc:Choice xmlns:a14="http://schemas.microsoft.com/office/drawing/2010/main" xmlns="" Requires="a14">
          <p:sp>
            <p:nvSpPr>
              <p:cNvPr id="8" name="Rectangle 7"/>
              <p:cNvSpPr/>
              <p:nvPr/>
            </p:nvSpPr>
            <p:spPr>
              <a:xfrm>
                <a:off x="372794" y="3714915"/>
                <a:ext cx="8398412" cy="1154162"/>
              </a:xfrm>
              <a:prstGeom prst="rect">
                <a:avLst/>
              </a:prstGeom>
            </p:spPr>
            <p:txBody>
              <a:bodyPr wrap="square">
                <a:spAutoFit/>
              </a:bodyPr>
              <a:lstStyle/>
              <a:p>
                <a:pPr marL="342900" marR="0" lvl="0" indent="-342900" algn="just">
                  <a:lnSpc>
                    <a:spcPct val="115000"/>
                  </a:lnSpc>
                  <a:spcBef>
                    <a:spcPts val="0"/>
                  </a:spcBef>
                  <a:spcAft>
                    <a:spcPts val="0"/>
                  </a:spcAft>
                  <a:buFont typeface="Wingdings" panose="05000000000000000000" pitchFamily="2" charset="2"/>
                  <a:buChar char=""/>
                  <a:tabLst>
                    <a:tab pos="5210175" algn="l"/>
                  </a:tabLst>
                </a:pPr>
                <a:r>
                  <a:rPr lang="en-US" sz="2000" dirty="0">
                    <a:latin typeface="Times New Roman" panose="02020603050405020304" pitchFamily="18" charset="0"/>
                    <a:ea typeface="Times New Roman" panose="02020603050405020304" pitchFamily="18" charset="0"/>
                    <a:cs typeface="Century Gothic" panose="020B0502020202020204" pitchFamily="34" charset="0"/>
                  </a:rPr>
                  <a:t>Each oscillator has an energy given by integral multiple of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𝜐</m:t>
                    </m:r>
                  </m:oMath>
                </a14:m>
                <a:r>
                  <a:rPr lang="en-US" sz="2000" dirty="0">
                    <a:effectLst/>
                    <a:latin typeface="Times New Roman" panose="02020603050405020304" pitchFamily="18" charset="0"/>
                    <a:ea typeface="Times New Roman" panose="02020603050405020304" pitchFamily="18" charset="0"/>
                    <a:cs typeface="Century Gothic" panose="020B0502020202020204" pitchFamily="34" charset="0"/>
                  </a:rPr>
                  <a:t>’, where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h</m:t>
                    </m:r>
                  </m:oMath>
                </a14:m>
                <a:r>
                  <a:rPr lang="en-US" sz="2000" dirty="0">
                    <a:effectLst/>
                    <a:latin typeface="Times New Roman" panose="02020603050405020304" pitchFamily="18" charset="0"/>
                    <a:ea typeface="Times New Roman" panose="02020603050405020304" pitchFamily="18" charset="0"/>
                    <a:cs typeface="Century Gothic" panose="020B0502020202020204" pitchFamily="34" charset="0"/>
                  </a:rPr>
                  <a:t> is Planck’s constant and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𝜐</m:t>
                    </m:r>
                  </m:oMath>
                </a14:m>
                <a:r>
                  <a:rPr lang="en-US" sz="2000" dirty="0">
                    <a:effectLst/>
                    <a:latin typeface="Times New Roman" panose="02020603050405020304" pitchFamily="18" charset="0"/>
                    <a:ea typeface="Times New Roman" panose="02020603050405020304" pitchFamily="18" charset="0"/>
                    <a:cs typeface="Century Gothic" panose="020B0502020202020204" pitchFamily="34" charset="0"/>
                  </a:rPr>
                  <a:t> is frequency of vibration.</a:t>
                </a:r>
                <a:r>
                  <a:rPr lang="en-US" sz="2000" dirty="0">
                    <a:latin typeface="Century Gothic" panose="020B0502020202020204" pitchFamily="34" charset="0"/>
                    <a:ea typeface="Times New Roman" panose="02020603050405020304" pitchFamily="18" charset="0"/>
                    <a:cs typeface="Century Gothic" panose="020B0502020202020204" pitchFamily="34" charset="0"/>
                  </a:rPr>
                  <a:t> </a:t>
                </a:r>
              </a:p>
              <a:p>
                <a:pPr marR="0" lvl="0" algn="just">
                  <a:lnSpc>
                    <a:spcPct val="115000"/>
                  </a:lnSpc>
                  <a:spcBef>
                    <a:spcPts val="0"/>
                  </a:spcBef>
                  <a:spcAft>
                    <a:spcPts val="0"/>
                  </a:spcAft>
                  <a:tabLst>
                    <a:tab pos="5210175" algn="l"/>
                  </a:tabLst>
                </a:pPr>
                <a:r>
                  <a:rPr lang="en-US" sz="2000" dirty="0">
                    <a:effectLst/>
                    <a:latin typeface="Times New Roman" panose="02020603050405020304" pitchFamily="18" charset="0"/>
                    <a:ea typeface="Times New Roman" panose="02020603050405020304" pitchFamily="18" charset="0"/>
                  </a:rPr>
                  <a:t>     i.e.</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000">
                        <a:effectLst/>
                        <a:latin typeface="Cambria Math" panose="02040503050406030204" pitchFamily="18" charset="0"/>
                        <a:ea typeface="Times New Roman" panose="02020603050405020304" pitchFamily="18" charset="0"/>
                        <a:cs typeface="Times New Roman" panose="02020603050405020304" pitchFamily="18" charset="0"/>
                      </a:rPr>
                      <m:t>Ε</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𝑛h</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𝜐</m:t>
                    </m:r>
                  </m:oMath>
                </a14:m>
                <a:r>
                  <a:rPr lang="en-US" sz="2000" dirty="0">
                    <a:effectLst/>
                    <a:latin typeface="Times New Roman" panose="02020603050405020304" pitchFamily="18" charset="0"/>
                    <a:ea typeface="Times New Roman" panose="02020603050405020304" pitchFamily="18" charset="0"/>
                  </a:rPr>
                  <a:t>, where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𝑛</m:t>
                    </m:r>
                  </m:oMath>
                </a14:m>
                <a:r>
                  <a:rPr lang="en-US" sz="2000" dirty="0">
                    <a:effectLst/>
                    <a:latin typeface="Times New Roman" panose="02020603050405020304" pitchFamily="18" charset="0"/>
                    <a:ea typeface="Times New Roman" panose="02020603050405020304" pitchFamily="18" charset="0"/>
                  </a:rPr>
                  <a:t> is integer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 2, 3, ………</m:t>
                    </m:r>
                  </m:oMath>
                </a14:m>
                <a:r>
                  <a:rPr lang="en-US" sz="2000" dirty="0">
                    <a:effectLst/>
                    <a:latin typeface="Times New Roman" panose="02020603050405020304" pitchFamily="18" charset="0"/>
                    <a:ea typeface="Times New Roman" panose="02020603050405020304" pitchFamily="18" charset="0"/>
                  </a:rPr>
                  <a:t>)</a:t>
                </a:r>
                <a:endParaRPr lang="en-US" sz="2000" dirty="0"/>
              </a:p>
            </p:txBody>
          </p:sp>
        </mc:Choice>
        <mc:Fallback>
          <p:sp>
            <p:nvSpPr>
              <p:cNvPr id="8" name="Rectangle 7"/>
              <p:cNvSpPr>
                <a:spLocks noRot="1" noChangeAspect="1" noMove="1" noResize="1" noEditPoints="1" noAdjustHandles="1" noChangeArrowheads="1" noChangeShapeType="1" noTextEdit="1"/>
              </p:cNvSpPr>
              <p:nvPr/>
            </p:nvSpPr>
            <p:spPr>
              <a:xfrm>
                <a:off x="372794" y="3714915"/>
                <a:ext cx="8398412" cy="1154162"/>
              </a:xfrm>
              <a:prstGeom prst="rect">
                <a:avLst/>
              </a:prstGeom>
              <a:blipFill>
                <a:blip r:embed="rId2" cstate="print"/>
                <a:stretch>
                  <a:fillRect l="-653" t="-1053" r="-798" b="-57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9" name="Rectangle 8"/>
              <p:cNvSpPr/>
              <p:nvPr/>
            </p:nvSpPr>
            <p:spPr>
              <a:xfrm>
                <a:off x="323557" y="5072703"/>
                <a:ext cx="8398412" cy="1323632"/>
              </a:xfrm>
              <a:prstGeom prst="rect">
                <a:avLst/>
              </a:prstGeom>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An oscillator may lose or gain energy by emitting or absorbing respectively a radiation of frequency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𝜐</m:t>
                    </m:r>
                  </m:oMath>
                </a14:m>
                <a:r>
                  <a:rPr lang="en-US" sz="2000" dirty="0">
                    <a:effectLst/>
                    <a:latin typeface="Times New Roman" panose="02020603050405020304" pitchFamily="18" charset="0"/>
                    <a:ea typeface="Times New Roman" panose="02020603050405020304" pitchFamily="18" charset="0"/>
                  </a:rPr>
                  <a:t>’, whose value is given by,</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𝜐</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f>
                      <m:fPr>
                        <m:type m:val="skw"/>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US" sz="2000">
                            <a:effectLst/>
                            <a:latin typeface="Cambria Math" panose="02040503050406030204" pitchFamily="18" charset="0"/>
                            <a:ea typeface="Times New Roman" panose="02020603050405020304" pitchFamily="18" charset="0"/>
                            <a:cs typeface="Times New Roman" panose="02020603050405020304" pitchFamily="18" charset="0"/>
                          </a:rPr>
                          <m:t>ΔΕ</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h</m:t>
                        </m:r>
                      </m:den>
                    </m:f>
                  </m:oMath>
                </a14:m>
                <a:r>
                  <a:rPr lang="en-US" sz="2000" dirty="0">
                    <a:effectLst/>
                    <a:latin typeface="Times New Roman" panose="02020603050405020304" pitchFamily="18" charset="0"/>
                    <a:ea typeface="Times New Roman" panose="02020603050405020304" pitchFamily="18" charset="0"/>
                  </a:rPr>
                  <a:t>, where </a:t>
                </a:r>
                <a14:m>
                  <m:oMath xmlns:m="http://schemas.openxmlformats.org/officeDocument/2006/math">
                    <m:r>
                      <m:rPr>
                        <m:sty m:val="p"/>
                      </m:rPr>
                      <a:rPr lang="en-US" sz="2000">
                        <a:effectLst/>
                        <a:latin typeface="Cambria Math" panose="02040503050406030204" pitchFamily="18" charset="0"/>
                        <a:ea typeface="Times New Roman" panose="02020603050405020304" pitchFamily="18" charset="0"/>
                        <a:cs typeface="Times New Roman" panose="02020603050405020304" pitchFamily="18" charset="0"/>
                      </a:rPr>
                      <m:t>ΔΕ</m:t>
                    </m:r>
                  </m:oMath>
                </a14:m>
                <a:r>
                  <a:rPr lang="en-US" sz="2000" dirty="0">
                    <a:effectLst/>
                    <a:latin typeface="Times New Roman" panose="02020603050405020304" pitchFamily="18" charset="0"/>
                    <a:ea typeface="Times New Roman" panose="02020603050405020304" pitchFamily="18" charset="0"/>
                  </a:rPr>
                  <a:t> is the differences in energies of the oscillator before and after the emission or absorption had taken place.</a:t>
                </a:r>
                <a:endParaRPr lang="en-US" sz="2000" dirty="0"/>
              </a:p>
            </p:txBody>
          </p:sp>
        </mc:Choice>
        <mc:Fallback>
          <p:sp>
            <p:nvSpPr>
              <p:cNvPr id="9" name="Rectangle 8"/>
              <p:cNvSpPr>
                <a:spLocks noRot="1" noChangeAspect="1" noMove="1" noResize="1" noEditPoints="1" noAdjustHandles="1" noChangeArrowheads="1" noChangeShapeType="1" noTextEdit="1"/>
              </p:cNvSpPr>
              <p:nvPr/>
            </p:nvSpPr>
            <p:spPr>
              <a:xfrm>
                <a:off x="323557" y="5072703"/>
                <a:ext cx="8398412" cy="1323632"/>
              </a:xfrm>
              <a:prstGeom prst="rect">
                <a:avLst/>
              </a:prstGeom>
              <a:blipFill>
                <a:blip r:embed="rId3" cstate="print"/>
                <a:stretch>
                  <a:fillRect l="-653" t="-11982" r="-798" b="-7834"/>
                </a:stretch>
              </a:blipFill>
            </p:spPr>
            <p:txBody>
              <a:bodyPr/>
              <a:lstStyle/>
              <a:p>
                <a:r>
                  <a:rPr lang="en-US">
                    <a:noFill/>
                  </a:rPr>
                  <a:t> </a:t>
                </a:r>
              </a:p>
            </p:txBody>
          </p:sp>
        </mc:Fallback>
      </mc:AlternateContent>
    </p:spTree>
    <p:extLst>
      <p:ext uri="{BB962C8B-B14F-4D97-AF65-F5344CB8AC3E}">
        <p14:creationId xmlns:p14="http://schemas.microsoft.com/office/powerpoint/2010/main" xmlns="" val="310521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pc0_04.gif"/>
          <p:cNvPicPr>
            <a:picLocks noChangeAspect="1"/>
          </p:cNvPicPr>
          <p:nvPr/>
        </p:nvPicPr>
        <p:blipFill>
          <a:blip r:embed="rId2" cstate="print"/>
          <a:srcRect/>
          <a:stretch>
            <a:fillRect/>
          </a:stretch>
        </p:blipFill>
        <p:spPr bwMode="auto">
          <a:xfrm>
            <a:off x="2587404" y="3856640"/>
            <a:ext cx="3969191" cy="2743200"/>
          </a:xfrm>
          <a:prstGeom prst="rect">
            <a:avLst/>
          </a:prstGeom>
          <a:noFill/>
          <a:ln>
            <a:miter lim="800000"/>
            <a:headEnd/>
            <a:tailEnd/>
          </a:ln>
        </p:spPr>
      </p:pic>
      <p:sp>
        <p:nvSpPr>
          <p:cNvPr id="3" name="Title 1"/>
          <p:cNvSpPr txBox="1">
            <a:spLocks/>
          </p:cNvSpPr>
          <p:nvPr/>
        </p:nvSpPr>
        <p:spPr bwMode="auto">
          <a:xfrm>
            <a:off x="1629938" y="450369"/>
            <a:ext cx="6864872" cy="63976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4" name="Rectangle 3">
            <a:extLst>
              <a:ext uri="{FF2B5EF4-FFF2-40B4-BE49-F238E27FC236}">
                <a16:creationId xmlns:a16="http://schemas.microsoft.com/office/drawing/2014/main" xmlns="" id="{613C01C5-3EA7-478C-AED9-663E5CFA3359}"/>
              </a:ext>
            </a:extLst>
          </p:cNvPr>
          <p:cNvSpPr/>
          <p:nvPr/>
        </p:nvSpPr>
        <p:spPr>
          <a:xfrm>
            <a:off x="956603" y="1036395"/>
            <a:ext cx="7934179" cy="707886"/>
          </a:xfrm>
          <a:prstGeom prst="rect">
            <a:avLst/>
          </a:prstGeom>
        </p:spPr>
        <p:txBody>
          <a:bodyPr wrap="square">
            <a:spAutoFit/>
          </a:bodyPr>
          <a:lstStyle/>
          <a:p>
            <a:pPr algn="just"/>
            <a:r>
              <a:rPr lang="en-US" sz="2000" dirty="0">
                <a:latin typeface="Times New Roman" panose="02020603050405020304" pitchFamily="18" charset="0"/>
                <a:ea typeface="Times New Roman" panose="02020603050405020304" pitchFamily="18" charset="0"/>
              </a:rPr>
              <a:t>Based on the above ideas, he derived an equation which successfully explained the entire spectrum of the blackbody radiation. It is given by,</a:t>
            </a:r>
            <a:endParaRPr lang="en-US" sz="2000" dirty="0"/>
          </a:p>
        </p:txBody>
      </p:sp>
      <mc:AlternateContent xmlns:mc="http://schemas.openxmlformats.org/markup-compatibility/2006">
        <mc:Choice xmlns:a14="http://schemas.microsoft.com/office/drawing/2010/main" xmlns="" Requires="a14">
          <p:sp>
            <p:nvSpPr>
              <p:cNvPr id="5" name="Rectangle 4">
                <a:extLst>
                  <a:ext uri="{FF2B5EF4-FFF2-40B4-BE49-F238E27FC236}">
                    <a16:creationId xmlns:a16="http://schemas.microsoft.com/office/drawing/2014/main" id="{E73ED6C7-5F3D-433A-A3F3-9449DB765B01}"/>
                  </a:ext>
                </a:extLst>
              </p:cNvPr>
              <p:cNvSpPr/>
              <p:nvPr/>
            </p:nvSpPr>
            <p:spPr>
              <a:xfrm>
                <a:off x="3538611" y="2005235"/>
                <a:ext cx="3135922" cy="83574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𝜆</m:t>
                          </m:r>
                        </m:sub>
                      </m:sSub>
                      <m:r>
                        <a:rPr lang="en-US" i="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𝜆</m:t>
                      </m:r>
                      <m:r>
                        <a:rPr lang="en-US" i="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8</m:t>
                          </m:r>
                          <m:r>
                            <a:rPr lang="en-US" i="1">
                              <a:latin typeface="Cambria Math" panose="02040503050406030204" pitchFamily="18" charset="0"/>
                            </a:rPr>
                            <m:t>𝜋</m:t>
                          </m:r>
                          <m:r>
                            <a:rPr lang="en-US" i="1">
                              <a:latin typeface="Cambria Math" panose="02040503050406030204" pitchFamily="18" charset="0"/>
                            </a:rPr>
                            <m:t>h𝑐</m:t>
                          </m:r>
                        </m:num>
                        <m:den>
                          <m:sSup>
                            <m:sSupPr>
                              <m:ctrlPr>
                                <a:rPr lang="en-US" i="1">
                                  <a:latin typeface="Cambria Math" panose="02040503050406030204" pitchFamily="18" charset="0"/>
                                </a:rPr>
                              </m:ctrlPr>
                            </m:sSupPr>
                            <m:e>
                              <m:r>
                                <a:rPr lang="en-US" i="1">
                                  <a:latin typeface="Cambria Math" panose="02040503050406030204" pitchFamily="18" charset="0"/>
                                </a:rPr>
                                <m:t>𝜆</m:t>
                              </m:r>
                            </m:e>
                            <m:sup>
                              <m:r>
                                <a:rPr lang="en-US" i="0">
                                  <a:latin typeface="Cambria Math" panose="02040503050406030204" pitchFamily="18" charset="0"/>
                                </a:rPr>
                                <m:t>5</m:t>
                              </m:r>
                            </m:sup>
                          </m:sSup>
                        </m:den>
                      </m:f>
                      <m:r>
                        <a:rPr lang="en-US" i="0">
                          <a:latin typeface="Cambria Math" panose="02040503050406030204" pitchFamily="18" charset="0"/>
                        </a:rPr>
                        <m:t> </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𝑒</m:t>
                                  </m:r>
                                </m:e>
                                <m:sup>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h</m:t>
                                          </m:r>
                                          <m:r>
                                            <a:rPr lang="en-US" i="1">
                                              <a:latin typeface="Cambria Math" panose="02040503050406030204" pitchFamily="18" charset="0"/>
                                            </a:rPr>
                                            <m:t>𝜈</m:t>
                                          </m:r>
                                        </m:num>
                                        <m:den>
                                          <m:r>
                                            <a:rPr lang="en-US" i="1">
                                              <a:latin typeface="Cambria Math" panose="02040503050406030204" pitchFamily="18" charset="0"/>
                                            </a:rPr>
                                            <m:t>𝑘𝑇</m:t>
                                          </m:r>
                                        </m:den>
                                      </m:f>
                                    </m:e>
                                  </m:d>
                                </m:sup>
                              </m:sSup>
                              <m:r>
                                <a:rPr lang="en-US" i="0">
                                  <a:latin typeface="Cambria Math" panose="02040503050406030204" pitchFamily="18" charset="0"/>
                                </a:rPr>
                                <m:t>−1</m:t>
                              </m:r>
                            </m:den>
                          </m:f>
                        </m:e>
                      </m:d>
                      <m:r>
                        <a:rPr lang="en-US" i="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𝜆</m:t>
                      </m:r>
                    </m:oMath>
                  </m:oMathPara>
                </a14:m>
                <a:endParaRPr lang="en-US" dirty="0"/>
              </a:p>
            </p:txBody>
          </p:sp>
        </mc:Choice>
        <mc:Fallback>
          <p:sp>
            <p:nvSpPr>
              <p:cNvPr id="5" name="Rectangle 4">
                <a:extLst>
                  <a:ext uri="{FF2B5EF4-FFF2-40B4-BE49-F238E27FC236}">
                    <a16:creationId xmlns:a16="http://schemas.microsoft.com/office/drawing/2014/main" xmlns="" id="{E73ED6C7-5F3D-433A-A3F3-9449DB765B01}"/>
                  </a:ext>
                </a:extLst>
              </p:cNvPr>
              <p:cNvSpPr>
                <a:spLocks noRot="1" noChangeAspect="1" noMove="1" noResize="1" noEditPoints="1" noAdjustHandles="1" noChangeArrowheads="1" noChangeShapeType="1" noTextEdit="1"/>
              </p:cNvSpPr>
              <p:nvPr/>
            </p:nvSpPr>
            <p:spPr>
              <a:xfrm>
                <a:off x="3538611" y="2005235"/>
                <a:ext cx="3135922" cy="835742"/>
              </a:xfrm>
              <a:prstGeom prst="rect">
                <a:avLst/>
              </a:prstGeom>
              <a:blipFill>
                <a:blip r:embed="rId3" cstate="print"/>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6" name="Rectangle 5">
                <a:extLst>
                  <a:ext uri="{FF2B5EF4-FFF2-40B4-BE49-F238E27FC236}">
                    <a16:creationId xmlns:a16="http://schemas.microsoft.com/office/drawing/2014/main" id="{EE1C4E05-290B-428B-AC24-CE328677F04A}"/>
                  </a:ext>
                </a:extLst>
              </p:cNvPr>
              <p:cNvSpPr/>
              <p:nvPr/>
            </p:nvSpPr>
            <p:spPr>
              <a:xfrm>
                <a:off x="534572" y="2840977"/>
                <a:ext cx="8185321" cy="1015663"/>
              </a:xfrm>
              <a:prstGeom prst="rect">
                <a:avLst/>
              </a:prstGeom>
            </p:spPr>
            <p:txBody>
              <a:bodyPr wrap="square">
                <a:spAutoFit/>
              </a:bodyPr>
              <a:lstStyle/>
              <a:p>
                <a:r>
                  <a:rPr lang="en-US" sz="2000" dirty="0">
                    <a:latin typeface="Times New Roman" panose="02020603050405020304" pitchFamily="18" charset="0"/>
                    <a:ea typeface="Times New Roman" panose="02020603050405020304" pitchFamily="18" charset="0"/>
                  </a:rPr>
                  <a:t>Where, </a:t>
                </a: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𝑈</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𝜆</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𝜆</m:t>
                    </m:r>
                  </m:oMath>
                </a14:m>
                <a:r>
                  <a:rPr lang="en-US" sz="2000" dirty="0">
                    <a:effectLst/>
                    <a:latin typeface="Times New Roman" panose="02020603050405020304" pitchFamily="18" charset="0"/>
                    <a:ea typeface="Times New Roman" panose="02020603050405020304" pitchFamily="18" charset="0"/>
                  </a:rPr>
                  <a:t> is the energy/unit volume for wavelength in the range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𝜆</m:t>
                    </m:r>
                  </m:oMath>
                </a14:m>
                <a:r>
                  <a:rPr lang="en-US" sz="2000" dirty="0">
                    <a:effectLst/>
                    <a:latin typeface="Times New Roman" panose="02020603050405020304" pitchFamily="18" charset="0"/>
                    <a:ea typeface="Times New Roman" panose="02020603050405020304" pitchFamily="18" charset="0"/>
                  </a:rPr>
                  <a:t> and</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𝜆</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𝜆</m:t>
                    </m:r>
                  </m:oMath>
                </a14:m>
                <a:r>
                  <a:rPr lang="en-US" sz="2000" dirty="0">
                    <a:effectLst/>
                    <a:latin typeface="Times New Roman" panose="02020603050405020304" pitchFamily="18" charset="0"/>
                    <a:ea typeface="Times New Roman" panose="02020603050405020304" pitchFamily="18" charset="0"/>
                  </a:rPr>
                  <a:t>,</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m:t>
                    </m:r>
                  </m:oMath>
                </a14:m>
                <a:r>
                  <a:rPr lang="en-US" sz="2000" dirty="0">
                    <a:effectLst/>
                    <a:latin typeface="Times New Roman" panose="02020603050405020304" pitchFamily="18" charset="0"/>
                    <a:ea typeface="Times New Roman" panose="02020603050405020304" pitchFamily="18" charset="0"/>
                  </a:rPr>
                  <a:t> is the velocity of light. This is called Planck’s radiation law or simply Planck’s law.</a:t>
                </a:r>
                <a:endParaRPr lang="en-US" sz="2000" dirty="0"/>
              </a:p>
            </p:txBody>
          </p:sp>
        </mc:Choice>
        <mc:Fallback>
          <p:sp>
            <p:nvSpPr>
              <p:cNvPr id="6" name="Rectangle 5">
                <a:extLst>
                  <a:ext uri="{FF2B5EF4-FFF2-40B4-BE49-F238E27FC236}">
                    <a16:creationId xmlns:a16="http://schemas.microsoft.com/office/drawing/2014/main" xmlns="" id="{EE1C4E05-290B-428B-AC24-CE328677F04A}"/>
                  </a:ext>
                </a:extLst>
              </p:cNvPr>
              <p:cNvSpPr>
                <a:spLocks noRot="1" noChangeAspect="1" noMove="1" noResize="1" noEditPoints="1" noAdjustHandles="1" noChangeArrowheads="1" noChangeShapeType="1" noTextEdit="1"/>
              </p:cNvSpPr>
              <p:nvPr/>
            </p:nvSpPr>
            <p:spPr>
              <a:xfrm>
                <a:off x="534572" y="2840977"/>
                <a:ext cx="8185321" cy="1015663"/>
              </a:xfrm>
              <a:prstGeom prst="rect">
                <a:avLst/>
              </a:prstGeom>
              <a:blipFill>
                <a:blip r:embed="rId4" cstate="print"/>
                <a:stretch>
                  <a:fillRect l="-820" t="-2994" b="-8982"/>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30330" y="597476"/>
            <a:ext cx="9144000" cy="400110"/>
          </a:xfrm>
          <a:prstGeom prst="rect">
            <a:avLst/>
          </a:prstGeom>
        </p:spPr>
        <p:txBody>
          <a:bodyPr wrap="square">
            <a:spAutoFit/>
          </a:bodyPr>
          <a:lstStyle/>
          <a:p>
            <a:r>
              <a:rPr lang="en-US" sz="2000" b="1" dirty="0">
                <a:solidFill>
                  <a:srgbClr val="FF0000"/>
                </a:solidFill>
                <a:latin typeface="Times New Roman" panose="02020603050405020304" pitchFamily="18" charset="0"/>
                <a:ea typeface="Times New Roman" panose="02020603050405020304" pitchFamily="18" charset="0"/>
              </a:rPr>
              <a:t>Reduction of Planck’s law to Wien’s law and Rayleigh-Jean’s law</a:t>
            </a:r>
            <a:endParaRPr lang="en-US" sz="2000" dirty="0">
              <a:solidFill>
                <a:srgbClr val="FF0000"/>
              </a:solidFill>
            </a:endParaRPr>
          </a:p>
        </p:txBody>
      </p:sp>
      <mc:AlternateContent xmlns:mc="http://schemas.openxmlformats.org/markup-compatibility/2006">
        <mc:Choice xmlns:a14="http://schemas.microsoft.com/office/drawing/2010/main" xmlns="" Requires="a14">
          <p:sp>
            <p:nvSpPr>
              <p:cNvPr id="4" name="Rectangle 3"/>
              <p:cNvSpPr/>
              <p:nvPr/>
            </p:nvSpPr>
            <p:spPr>
              <a:xfrm>
                <a:off x="942539" y="1094248"/>
                <a:ext cx="9144000" cy="739946"/>
              </a:xfrm>
              <a:prstGeom prst="rect">
                <a:avLst/>
              </a:prstGeom>
            </p:spPr>
            <p:txBody>
              <a:bodyPr wrap="square">
                <a:spAutoFit/>
              </a:bodyPr>
              <a:lstStyle/>
              <a:p>
                <a:pPr algn="just"/>
                <a:r>
                  <a:rPr lang="en-US" b="1" dirty="0">
                    <a:solidFill>
                      <a:srgbClr val="0070C0"/>
                    </a:solidFill>
                    <a:latin typeface="Times New Roman" panose="02020603050405020304" pitchFamily="18" charset="0"/>
                    <a:ea typeface="Times New Roman" panose="02020603050405020304" pitchFamily="18" charset="0"/>
                  </a:rPr>
                  <a:t>For shorter wavelength (Reduction of Planck’s law to Wien’s law),</a:t>
                </a:r>
                <a:endParaRPr lang="en-US" i="1" dirty="0">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endParaRPr>
              </a:p>
              <a:p>
                <a:pPr algn="just"/>
                <a14:m>
                  <m:oMath xmlns:m="http://schemas.openxmlformats.org/officeDocument/2006/math">
                    <m:r>
                      <a:rPr lang="en-US"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𝑐</m:t>
                        </m:r>
                      </m:num>
                      <m:den>
                        <m:r>
                          <a:rPr lang="en-US"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𝜆</m:t>
                        </m:r>
                      </m:den>
                    </m:f>
                  </m:oMath>
                </a14:m>
                <a:r>
                  <a:rPr lang="en-US" dirty="0">
                    <a:solidFill>
                      <a:srgbClr val="0070C0"/>
                    </a:solidFill>
                    <a:effectLst/>
                    <a:latin typeface="Times New Roman" panose="02020603050405020304" pitchFamily="18" charset="0"/>
                    <a:ea typeface="Times New Roman" panose="02020603050405020304" pitchFamily="18" charset="0"/>
                  </a:rPr>
                  <a:t> is large</a:t>
                </a:r>
                <a:endParaRPr lang="en-US" dirty="0">
                  <a:solidFill>
                    <a:srgbClr val="0070C0"/>
                  </a:solidFill>
                </a:endParaRPr>
              </a:p>
            </p:txBody>
          </p:sp>
        </mc:Choice>
        <mc:Fallback>
          <p:sp>
            <p:nvSpPr>
              <p:cNvPr id="4" name="Rectangle 3"/>
              <p:cNvSpPr>
                <a:spLocks noRot="1" noChangeAspect="1" noMove="1" noResize="1" noEditPoints="1" noAdjustHandles="1" noChangeArrowheads="1" noChangeShapeType="1" noTextEdit="1"/>
              </p:cNvSpPr>
              <p:nvPr/>
            </p:nvSpPr>
            <p:spPr>
              <a:xfrm>
                <a:off x="942539" y="1094248"/>
                <a:ext cx="9144000" cy="739946"/>
              </a:xfrm>
              <a:prstGeom prst="rect">
                <a:avLst/>
              </a:prstGeom>
              <a:blipFill>
                <a:blip r:embed="rId2" cstate="print"/>
                <a:stretch>
                  <a:fillRect l="-600" t="-4959" b="-413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5" name="Rectangle 4"/>
              <p:cNvSpPr/>
              <p:nvPr/>
            </p:nvSpPr>
            <p:spPr>
              <a:xfrm>
                <a:off x="464238" y="1863964"/>
                <a:ext cx="9144004" cy="4648645"/>
              </a:xfrm>
              <a:prstGeom prst="rect">
                <a:avLst/>
              </a:prstGeom>
            </p:spPr>
            <p:txBody>
              <a:bodyPr wrap="square">
                <a:spAutoFit/>
              </a:bodyPr>
              <a:lstStyle/>
              <a:p>
                <a:pPr marL="457200" marR="0" indent="0">
                  <a:lnSpc>
                    <a:spcPct val="115000"/>
                  </a:lnSpc>
                  <a:spcBef>
                    <a:spcPts val="0"/>
                  </a:spcBef>
                  <a:spcAft>
                    <a:spcPts val="1200"/>
                  </a:spcAft>
                  <a:tabLst>
                    <a:tab pos="5210175" algn="l"/>
                  </a:tabLst>
                </a:pPr>
                <a:r>
                  <a:rPr lang="en-US" sz="2000" dirty="0">
                    <a:latin typeface="Times New Roman" panose="02020603050405020304" pitchFamily="18" charset="0"/>
                    <a:ea typeface="Times New Roman" panose="02020603050405020304" pitchFamily="18" charset="0"/>
                    <a:cs typeface="Century Gothic" panose="020B0502020202020204" pitchFamily="34" charset="0"/>
                  </a:rPr>
                  <a:t>When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2000" dirty="0">
                    <a:effectLst/>
                    <a:latin typeface="Times New Roman" panose="02020603050405020304" pitchFamily="18" charset="0"/>
                    <a:ea typeface="Times New Roman" panose="02020603050405020304" pitchFamily="18" charset="0"/>
                    <a:cs typeface="Century Gothic" panose="020B0502020202020204" pitchFamily="34" charset="0"/>
                  </a:rPr>
                  <a:t>is large, </a:t>
                </a:r>
                <a14:m>
                  <m:oMath xmlns:m="http://schemas.openxmlformats.org/officeDocument/2006/math">
                    <m:sSup>
                      <m:s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f>
                          <m:f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𝜈</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𝑘𝑇</m:t>
                            </m:r>
                          </m:den>
                        </m:f>
                      </m:sup>
                    </m:s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2000" dirty="0">
                    <a:effectLst/>
                    <a:latin typeface="Times New Roman" panose="02020603050405020304" pitchFamily="18" charset="0"/>
                    <a:ea typeface="Times New Roman" panose="02020603050405020304" pitchFamily="18" charset="0"/>
                    <a:cs typeface="Century Gothic" panose="020B0502020202020204" pitchFamily="34" charset="0"/>
                  </a:rPr>
                  <a:t>is very large</a:t>
                </a:r>
                <a:endParaRPr lang="en-US" sz="2000" dirty="0">
                  <a:effectLst/>
                  <a:latin typeface="Century Gothic" panose="020B0502020202020204" pitchFamily="34" charset="0"/>
                  <a:ea typeface="Century Gothic" panose="020B0502020202020204" pitchFamily="34" charset="0"/>
                  <a:cs typeface="Century Gothic" panose="020B0502020202020204" pitchFamily="34" charset="0"/>
                </a:endParaRPr>
              </a:p>
              <a:p>
                <a:pPr marL="457200" marR="0" indent="0">
                  <a:lnSpc>
                    <a:spcPct val="115000"/>
                  </a:lnSpc>
                  <a:spcBef>
                    <a:spcPts val="0"/>
                  </a:spcBef>
                  <a:spcAft>
                    <a:spcPts val="1200"/>
                  </a:spcAft>
                  <a:tabLst>
                    <a:tab pos="5210175" algn="l"/>
                  </a:tabLs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f>
                            <m:f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h𝑐</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𝜆</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𝑘𝑇</m:t>
                              </m:r>
                            </m:den>
                          </m:f>
                        </m:sup>
                      </m:s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US" sz="2000" dirty="0">
                  <a:effectLst/>
                  <a:latin typeface="Century Gothic" panose="020B0502020202020204" pitchFamily="34" charset="0"/>
                  <a:ea typeface="Century Gothic" panose="020B0502020202020204" pitchFamily="34" charset="0"/>
                  <a:cs typeface="Century Gothic" panose="020B0502020202020204" pitchFamily="34" charset="0"/>
                </a:endParaRPr>
              </a:p>
              <a:p>
                <a:pPr marL="457200" marR="0" indent="0">
                  <a:lnSpc>
                    <a:spcPct val="115000"/>
                  </a:lnSpc>
                  <a:spcBef>
                    <a:spcPts val="0"/>
                  </a:spcBef>
                  <a:spcAft>
                    <a:spcPts val="1200"/>
                  </a:spcAft>
                  <a:tabLst>
                    <a:tab pos="5210175" algn="l"/>
                  </a:tabLs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f>
                                <m:f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𝜈</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𝑘𝑇</m:t>
                                  </m:r>
                                </m:den>
                              </m:f>
                            </m:sup>
                          </m:s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f>
                            <m:f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𝜈</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𝑘𝑇</m:t>
                              </m:r>
                            </m:den>
                          </m:f>
                        </m:sup>
                      </m:s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f>
                            <m:f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h𝑐</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𝜆</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𝑘𝑇</m:t>
                              </m:r>
                            </m:den>
                          </m:f>
                        </m:sup>
                      </m:sSup>
                    </m:oMath>
                  </m:oMathPara>
                </a14:m>
                <a:endParaRPr lang="en-US" sz="2000" dirty="0">
                  <a:effectLst/>
                  <a:latin typeface="Century Gothic" panose="020B0502020202020204" pitchFamily="34" charset="0"/>
                  <a:ea typeface="Century Gothic" panose="020B0502020202020204" pitchFamily="34" charset="0"/>
                  <a:cs typeface="Century Gothic" panose="020B0502020202020204" pitchFamily="34" charset="0"/>
                </a:endParaRPr>
              </a:p>
              <a:p>
                <a:pPr marL="457200" marR="0" indent="0">
                  <a:lnSpc>
                    <a:spcPct val="115000"/>
                  </a:lnSpc>
                  <a:spcBef>
                    <a:spcPts val="0"/>
                  </a:spcBef>
                  <a:spcAft>
                    <a:spcPts val="1200"/>
                  </a:spcAft>
                  <a:tabLst>
                    <a:tab pos="5210175" algn="l"/>
                  </a:tabLst>
                </a:pPr>
                <a:endParaRPr lang="en-US" sz="20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457200" marR="0" indent="0">
                  <a:lnSpc>
                    <a:spcPct val="115000"/>
                  </a:lnSpc>
                  <a:spcBef>
                    <a:spcPts val="0"/>
                  </a:spcBef>
                  <a:spcAft>
                    <a:spcPts val="1200"/>
                  </a:spcAft>
                  <a:tabLst>
                    <a:tab pos="5210175" algn="l"/>
                  </a:tabLst>
                </a:pPr>
                <a:r>
                  <a:rPr lang="en-US" sz="2000" dirty="0">
                    <a:effectLst/>
                    <a:ea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𝑈</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𝜆</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𝜆</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8</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𝜋</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h𝑐</m:t>
                            </m:r>
                          </m:num>
                          <m:den>
                            <m:sSup>
                              <m:s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𝜆</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p>
                            </m:s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f>
                                  <m:fPr>
                                    <m:type m:val="lin"/>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h𝑐</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𝜆</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𝑘𝑇</m:t>
                                    </m:r>
                                  </m:den>
                                </m:f>
                              </m:sup>
                            </m:sSup>
                          </m:den>
                        </m:f>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𝜆</m:t>
                    </m:r>
                  </m:oMath>
                </a14:m>
                <a:endParaRPr lang="en-US" sz="2000" dirty="0">
                  <a:effectLst/>
                  <a:latin typeface="Century Gothic" panose="020B0502020202020204" pitchFamily="34" charset="0"/>
                  <a:ea typeface="Century Gothic" panose="020B0502020202020204" pitchFamily="34" charset="0"/>
                  <a:cs typeface="Century Gothic" panose="020B0502020202020204" pitchFamily="34" charset="0"/>
                </a:endParaRPr>
              </a:p>
              <a:p>
                <a:pPr marL="457200" marR="0" indent="0">
                  <a:lnSpc>
                    <a:spcPct val="115000"/>
                  </a:lnSpc>
                  <a:spcBef>
                    <a:spcPts val="0"/>
                  </a:spcBef>
                  <a:spcAft>
                    <a:spcPts val="1200"/>
                  </a:spcAft>
                  <a:tabLst>
                    <a:tab pos="5210175" algn="l"/>
                  </a:tabLst>
                </a:pPr>
                <a:r>
                  <a:rPr lang="en-US" sz="2000" dirty="0">
                    <a:effectLst/>
                    <a:ea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𝑈</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𝜆</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𝜆</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𝜆</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p>
                    </m:s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f>
                          <m:fPr>
                            <m:type m:val="lin"/>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𝜆</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m:t>
                            </m:r>
                          </m:den>
                        </m:f>
                      </m:sup>
                    </m:s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𝜆</m:t>
                    </m:r>
                  </m:oMath>
                </a14:m>
                <a:endParaRPr lang="en-US" sz="2000" dirty="0">
                  <a:effectLst/>
                  <a:latin typeface="Century Gothic" panose="020B0502020202020204" pitchFamily="34" charset="0"/>
                  <a:ea typeface="Century Gothic" panose="020B0502020202020204" pitchFamily="34" charset="0"/>
                  <a:cs typeface="Century Gothic" panose="020B0502020202020204" pitchFamily="34" charset="0"/>
                </a:endParaRPr>
              </a:p>
              <a:p>
                <a:pPr marL="457200" marR="0" indent="0">
                  <a:lnSpc>
                    <a:spcPct val="115000"/>
                  </a:lnSpc>
                  <a:spcBef>
                    <a:spcPts val="0"/>
                  </a:spcBef>
                  <a:spcAft>
                    <a:spcPts val="1200"/>
                  </a:spcAft>
                  <a:tabLst>
                    <a:tab pos="5210175" algn="l"/>
                  </a:tabLst>
                </a:pPr>
                <a:r>
                  <a:rPr lang="en-US" sz="2000" dirty="0">
                    <a:effectLst/>
                    <a:latin typeface="Times New Roman" panose="02020603050405020304" pitchFamily="18" charset="0"/>
                    <a:ea typeface="Times New Roman" panose="02020603050405020304" pitchFamily="18" charset="0"/>
                    <a:cs typeface="Century Gothic" panose="020B0502020202020204" pitchFamily="34" charset="0"/>
                  </a:rPr>
                  <a:t>Where</a:t>
                </a: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=8</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𝜋</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h𝑐</m:t>
                    </m:r>
                  </m:oMath>
                </a14:m>
                <a:r>
                  <a:rPr lang="en-US" sz="2000" dirty="0">
                    <a:effectLst/>
                    <a:latin typeface="Times New Roman" panose="02020603050405020304" pitchFamily="18" charset="0"/>
                    <a:ea typeface="Times New Roman" panose="02020603050405020304" pitchFamily="18" charset="0"/>
                    <a:cs typeface="Century Gothic" panose="020B0502020202020204" pitchFamily="34" charset="0"/>
                  </a:rPr>
                  <a:t>, and </a:t>
                </a: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type m:val="lin"/>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h𝑐</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den>
                        </m:f>
                      </m:e>
                    </m:d>
                  </m:oMath>
                </a14:m>
                <a:endParaRPr lang="en-US" sz="2000" dirty="0">
                  <a:effectLst/>
                  <a:latin typeface="Century Gothic" panose="020B0502020202020204" pitchFamily="34" charset="0"/>
                  <a:ea typeface="Century Gothic" panose="020B0502020202020204" pitchFamily="34" charset="0"/>
                  <a:cs typeface="Century Gothic" panose="020B0502020202020204" pitchFamily="34" charset="0"/>
                </a:endParaRPr>
              </a:p>
              <a:p>
                <a:r>
                  <a:rPr lang="en-US" sz="2000" dirty="0">
                    <a:effectLst/>
                    <a:latin typeface="Times New Roman" panose="02020603050405020304" pitchFamily="18" charset="0"/>
                    <a:ea typeface="Times New Roman" panose="02020603050405020304" pitchFamily="18" charset="0"/>
                  </a:rPr>
                  <a:t>This equation is the Wien’s law radiation</a:t>
                </a:r>
                <a:endParaRPr lang="en-US" sz="2000" dirty="0"/>
              </a:p>
            </p:txBody>
          </p:sp>
        </mc:Choice>
        <mc:Fallback>
          <p:sp>
            <p:nvSpPr>
              <p:cNvPr id="5" name="Rectangle 4"/>
              <p:cNvSpPr>
                <a:spLocks noRot="1" noChangeAspect="1" noMove="1" noResize="1" noEditPoints="1" noAdjustHandles="1" noChangeArrowheads="1" noChangeShapeType="1" noTextEdit="1"/>
              </p:cNvSpPr>
              <p:nvPr/>
            </p:nvSpPr>
            <p:spPr>
              <a:xfrm>
                <a:off x="464238" y="1863964"/>
                <a:ext cx="9144004" cy="4648645"/>
              </a:xfrm>
              <a:prstGeom prst="rect">
                <a:avLst/>
              </a:prstGeom>
              <a:blipFill>
                <a:blip r:embed="rId3" cstate="print"/>
                <a:stretch>
                  <a:fillRect l="-667" b="-43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6" name="Rectangle 5"/>
              <p:cNvSpPr/>
              <p:nvPr/>
            </p:nvSpPr>
            <p:spPr>
              <a:xfrm>
                <a:off x="464238" y="3611973"/>
                <a:ext cx="3011594" cy="7530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𝑈</m:t>
                              </m:r>
                            </m:e>
                            <m:sub>
                              <m:r>
                                <a:rPr lang="en-US" sz="1600" i="1">
                                  <a:latin typeface="Cambria Math" panose="02040503050406030204" pitchFamily="18" charset="0"/>
                                </a:rPr>
                                <m:t>𝜆</m:t>
                              </m:r>
                            </m:sub>
                          </m:sSub>
                          <m:r>
                            <a:rPr lang="en-US" sz="1600">
                              <a:latin typeface="Cambria Math" panose="02040503050406030204" pitchFamily="18" charset="0"/>
                            </a:rPr>
                            <m:t> </m:t>
                          </m:r>
                          <m:r>
                            <a:rPr lang="en-US" sz="1600" i="1">
                              <a:latin typeface="Cambria Math" panose="02040503050406030204" pitchFamily="18" charset="0"/>
                            </a:rPr>
                            <m:t>𝑑</m:t>
                          </m:r>
                          <m:r>
                            <a:rPr lang="en-US" sz="1600" i="1">
                              <a:latin typeface="Cambria Math" panose="02040503050406030204" pitchFamily="18" charset="0"/>
                            </a:rPr>
                            <m:t>𝜆</m:t>
                          </m:r>
                          <m:r>
                            <a:rPr lang="en-US" sz="1600">
                              <a:latin typeface="Cambria Math" panose="02040503050406030204" pitchFamily="18" charset="0"/>
                            </a:rPr>
                            <m:t>=</m:t>
                          </m:r>
                          <m:f>
                            <m:fPr>
                              <m:ctrlPr>
                                <a:rPr lang="en-US" sz="1600" i="1">
                                  <a:latin typeface="Cambria Math" panose="02040503050406030204" pitchFamily="18" charset="0"/>
                                </a:rPr>
                              </m:ctrlPr>
                            </m:fPr>
                            <m:num>
                              <m:r>
                                <a:rPr lang="en-US" sz="1600">
                                  <a:latin typeface="Cambria Math" panose="02040503050406030204" pitchFamily="18" charset="0"/>
                                </a:rPr>
                                <m:t>8</m:t>
                              </m:r>
                              <m:r>
                                <a:rPr lang="en-US" sz="1600" i="1">
                                  <a:latin typeface="Cambria Math" panose="02040503050406030204" pitchFamily="18" charset="0"/>
                                </a:rPr>
                                <m:t>𝜋</m:t>
                              </m:r>
                              <m:r>
                                <a:rPr lang="en-US" sz="1600" i="1">
                                  <a:latin typeface="Cambria Math" panose="02040503050406030204" pitchFamily="18" charset="0"/>
                                </a:rPr>
                                <m:t>h𝑐</m:t>
                              </m:r>
                            </m:num>
                            <m:den>
                              <m:sSup>
                                <m:sSupPr>
                                  <m:ctrlPr>
                                    <a:rPr lang="en-US" sz="1600" i="1">
                                      <a:latin typeface="Cambria Math" panose="02040503050406030204" pitchFamily="18" charset="0"/>
                                    </a:rPr>
                                  </m:ctrlPr>
                                </m:sSupPr>
                                <m:e>
                                  <m:r>
                                    <a:rPr lang="en-US" sz="1600" i="1">
                                      <a:latin typeface="Cambria Math" panose="02040503050406030204" pitchFamily="18" charset="0"/>
                                    </a:rPr>
                                    <m:t>𝜆</m:t>
                                  </m:r>
                                </m:e>
                                <m:sup>
                                  <m:r>
                                    <a:rPr lang="en-US" sz="1600">
                                      <a:latin typeface="Cambria Math" panose="02040503050406030204" pitchFamily="18" charset="0"/>
                                    </a:rPr>
                                    <m:t>5</m:t>
                                  </m:r>
                                </m:sup>
                              </m:sSup>
                            </m:den>
                          </m:f>
                          <m:r>
                            <a:rPr lang="en-US" sz="1600">
                              <a:latin typeface="Cambria Math" panose="02040503050406030204" pitchFamily="18" charset="0"/>
                            </a:rPr>
                            <m:t> </m:t>
                          </m:r>
                          <m:d>
                            <m:dPr>
                              <m:begChr m:val="["/>
                              <m:endChr m:val="]"/>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a:latin typeface="Cambria Math" panose="02040503050406030204" pitchFamily="18" charset="0"/>
                                    </a:rPr>
                                    <m:t>1</m:t>
                                  </m:r>
                                </m:num>
                                <m:den>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h</m:t>
                                              </m:r>
                                              <m:r>
                                                <a:rPr lang="en-US" sz="1600" i="1">
                                                  <a:latin typeface="Cambria Math" panose="02040503050406030204" pitchFamily="18" charset="0"/>
                                                </a:rPr>
                                                <m:t>𝜈</m:t>
                                              </m:r>
                                            </m:num>
                                            <m:den>
                                              <m:r>
                                                <a:rPr lang="en-US" sz="1600" i="1">
                                                  <a:latin typeface="Cambria Math" panose="02040503050406030204" pitchFamily="18" charset="0"/>
                                                </a:rPr>
                                                <m:t>𝑘𝑇</m:t>
                                              </m:r>
                                            </m:den>
                                          </m:f>
                                        </m:e>
                                      </m:d>
                                    </m:sup>
                                  </m:sSup>
                                  <m:r>
                                    <a:rPr lang="en-US" sz="1600">
                                      <a:latin typeface="Cambria Math" panose="02040503050406030204" pitchFamily="18" charset="0"/>
                                    </a:rPr>
                                    <m:t>−1</m:t>
                                  </m:r>
                                </m:den>
                              </m:f>
                            </m:e>
                          </m:d>
                          <m:r>
                            <a:rPr lang="en-US" sz="1600">
                              <a:latin typeface="Cambria Math" panose="02040503050406030204" pitchFamily="18" charset="0"/>
                            </a:rPr>
                            <m:t> </m:t>
                          </m:r>
                          <m:r>
                            <a:rPr lang="en-US" sz="1600" i="1">
                              <a:latin typeface="Cambria Math" panose="02040503050406030204" pitchFamily="18" charset="0"/>
                            </a:rPr>
                            <m:t>𝑑</m:t>
                          </m:r>
                          <m:r>
                            <a:rPr lang="en-US" sz="1600" i="1">
                              <a:latin typeface="Cambria Math" panose="02040503050406030204" pitchFamily="18" charset="0"/>
                            </a:rPr>
                            <m:t>𝜆</m:t>
                          </m:r>
                          <m:r>
                            <m:rPr>
                              <m:nor/>
                            </m:rPr>
                            <a:rPr lang="en-US" sz="1600" dirty="0"/>
                            <m:t> </m:t>
                          </m:r>
                        </m:e>
                      </m:d>
                    </m:oMath>
                  </m:oMathPara>
                </a14:m>
                <a:endParaRPr lang="en-US" sz="1600" dirty="0"/>
              </a:p>
            </p:txBody>
          </p:sp>
        </mc:Choice>
        <mc:Fallback>
          <p:sp>
            <p:nvSpPr>
              <p:cNvPr id="6" name="Rectangle 5"/>
              <p:cNvSpPr>
                <a:spLocks noRot="1" noChangeAspect="1" noMove="1" noResize="1" noEditPoints="1" noAdjustHandles="1" noChangeArrowheads="1" noChangeShapeType="1" noTextEdit="1"/>
              </p:cNvSpPr>
              <p:nvPr/>
            </p:nvSpPr>
            <p:spPr>
              <a:xfrm>
                <a:off x="464238" y="3611973"/>
                <a:ext cx="3011594" cy="753091"/>
              </a:xfrm>
              <a:prstGeom prst="rect">
                <a:avLst/>
              </a:prstGeom>
              <a:blipFill>
                <a:blip r:embed="rId4"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206541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1000"/>
                                        <p:tgtEl>
                                          <p:spTgt spid="5">
                                            <p:txEl>
                                              <p:pRg st="4" end="4"/>
                                            </p:txEl>
                                          </p:spTgt>
                                        </p:tgtEl>
                                      </p:cBhvr>
                                    </p:animEffect>
                                    <p:anim calcmode="lin" valueType="num">
                                      <p:cBhvr>
                                        <p:cTn id="4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Effect transition="in" filter="fade">
                                      <p:cBhvr>
                                        <p:cTn id="49" dur="1000"/>
                                        <p:tgtEl>
                                          <p:spTgt spid="5">
                                            <p:txEl>
                                              <p:pRg st="5" end="5"/>
                                            </p:txEl>
                                          </p:spTgt>
                                        </p:tgtEl>
                                      </p:cBhvr>
                                    </p:animEffect>
                                    <p:anim calcmode="lin" valueType="num">
                                      <p:cBhvr>
                                        <p:cTn id="5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6" end="6"/>
                                            </p:txEl>
                                          </p:spTgt>
                                        </p:tgtEl>
                                        <p:attrNameLst>
                                          <p:attrName>style.visibility</p:attrName>
                                        </p:attrNameLst>
                                      </p:cBhvr>
                                      <p:to>
                                        <p:strVal val="visible"/>
                                      </p:to>
                                    </p:set>
                                    <p:animEffect transition="in" filter="fade">
                                      <p:cBhvr>
                                        <p:cTn id="56" dur="1000"/>
                                        <p:tgtEl>
                                          <p:spTgt spid="5">
                                            <p:txEl>
                                              <p:pRg st="6" end="6"/>
                                            </p:txEl>
                                          </p:spTgt>
                                        </p:tgtEl>
                                      </p:cBhvr>
                                    </p:animEffect>
                                    <p:anim calcmode="lin" valueType="num">
                                      <p:cBhvr>
                                        <p:cTn id="57"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5">
                                            <p:txEl>
                                              <p:pRg st="7" end="7"/>
                                            </p:txEl>
                                          </p:spTgt>
                                        </p:tgtEl>
                                        <p:attrNameLst>
                                          <p:attrName>style.visibility</p:attrName>
                                        </p:attrNameLst>
                                      </p:cBhvr>
                                      <p:to>
                                        <p:strVal val="visible"/>
                                      </p:to>
                                    </p:set>
                                    <p:animEffect transition="in" filter="fade">
                                      <p:cBhvr>
                                        <p:cTn id="63" dur="1000"/>
                                        <p:tgtEl>
                                          <p:spTgt spid="5">
                                            <p:txEl>
                                              <p:pRg st="7" end="7"/>
                                            </p:txEl>
                                          </p:spTgt>
                                        </p:tgtEl>
                                      </p:cBhvr>
                                    </p:animEffect>
                                    <p:anim calcmode="lin" valueType="num">
                                      <p:cBhvr>
                                        <p:cTn id="64"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Rectangle 2"/>
              <p:cNvSpPr/>
              <p:nvPr/>
            </p:nvSpPr>
            <p:spPr>
              <a:xfrm>
                <a:off x="2096086" y="289085"/>
                <a:ext cx="5753686" cy="812017"/>
              </a:xfrm>
              <a:prstGeom prst="rect">
                <a:avLst/>
              </a:prstGeom>
            </p:spPr>
            <p:txBody>
              <a:bodyPr wrap="square">
                <a:spAutoFit/>
              </a:bodyPr>
              <a:lstStyle/>
              <a:p>
                <a:r>
                  <a:rPr lang="en-US" sz="2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For longer wavelength (Reduction of Planck’s law to Rayleigh-Jean’s law), </a:t>
                </a:r>
                <a14:m>
                  <m:oMath xmlns:m="http://schemas.openxmlformats.org/officeDocument/2006/math">
                    <m:r>
                      <a:rPr lang="en-US" sz="2000"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000"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𝑐</m:t>
                        </m:r>
                      </m:num>
                      <m:den>
                        <m:r>
                          <a:rPr lang="en-US" sz="2000"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𝜆</m:t>
                        </m:r>
                      </m:den>
                    </m:f>
                  </m:oMath>
                </a14:m>
                <a:r>
                  <a:rPr lang="en-US" sz="20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is small</a:t>
                </a:r>
                <a:endParaRPr lang="en-US" sz="2000" dirty="0">
                  <a:solidFill>
                    <a:srgbClr val="0070C0"/>
                  </a:solidFill>
                  <a:latin typeface="Times New Roman" panose="02020603050405020304" pitchFamily="18" charset="0"/>
                  <a:cs typeface="Times New Roman" panose="02020603050405020304" pitchFamily="18" charset="0"/>
                </a:endParaRPr>
              </a:p>
            </p:txBody>
          </p:sp>
        </mc:Choice>
        <mc:Fallback>
          <p:sp>
            <p:nvSpPr>
              <p:cNvPr id="3" name="Rectangle 2"/>
              <p:cNvSpPr>
                <a:spLocks noRot="1" noChangeAspect="1" noMove="1" noResize="1" noEditPoints="1" noAdjustHandles="1" noChangeArrowheads="1" noChangeShapeType="1" noTextEdit="1"/>
              </p:cNvSpPr>
              <p:nvPr/>
            </p:nvSpPr>
            <p:spPr>
              <a:xfrm>
                <a:off x="2096086" y="289085"/>
                <a:ext cx="5753686" cy="812017"/>
              </a:xfrm>
              <a:prstGeom prst="rect">
                <a:avLst/>
              </a:prstGeom>
              <a:blipFill>
                <a:blip r:embed="rId2" cstate="print"/>
                <a:stretch>
                  <a:fillRect l="-1165" t="-3731" b="-37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4" name="Rectangle 3"/>
              <p:cNvSpPr/>
              <p:nvPr/>
            </p:nvSpPr>
            <p:spPr>
              <a:xfrm>
                <a:off x="126609" y="984858"/>
                <a:ext cx="8890782" cy="5710666"/>
              </a:xfrm>
              <a:prstGeom prst="rect">
                <a:avLst/>
              </a:prstGeom>
            </p:spPr>
            <p:txBody>
              <a:bodyPr wrap="square">
                <a:spAutoFit/>
              </a:bodyPr>
              <a:lstStyle/>
              <a:p>
                <a:pPr marL="228600" marR="0" indent="0">
                  <a:lnSpc>
                    <a:spcPct val="115000"/>
                  </a:lnSpc>
                  <a:spcBef>
                    <a:spcPts val="0"/>
                  </a:spcBef>
                  <a:spcAft>
                    <a:spcPts val="0"/>
                  </a:spcAft>
                  <a:tabLst>
                    <a:tab pos="5210175" algn="l"/>
                  </a:tabLst>
                </a:pPr>
                <a:r>
                  <a:rPr lang="en-US" dirty="0">
                    <a:latin typeface="Times New Roman" panose="02020603050405020304" pitchFamily="18" charset="0"/>
                    <a:ea typeface="Times New Roman" panose="02020603050405020304" pitchFamily="18" charset="0"/>
                    <a:cs typeface="Century Gothic" panose="020B0502020202020204" pitchFamily="34" charset="0"/>
                  </a:rPr>
                  <a:t>                             When </a:t>
                </a:r>
                <a14:m>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dirty="0">
                    <a:effectLst/>
                    <a:latin typeface="Times New Roman" panose="02020603050405020304" pitchFamily="18" charset="0"/>
                    <a:ea typeface="Times New Roman" panose="02020603050405020304" pitchFamily="18" charset="0"/>
                    <a:cs typeface="Century Gothic" panose="020B0502020202020204" pitchFamily="34" charset="0"/>
                  </a:rPr>
                  <a:t>is small, </a:t>
                </a:r>
                <a14:m>
                  <m:oMath xmlns:m="http://schemas.openxmlformats.org/officeDocument/2006/math">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𝜈</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𝑘𝑇</m:t>
                        </m:r>
                      </m:den>
                    </m:f>
                    <m:r>
                      <a:rPr lang="en-US"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dirty="0">
                    <a:effectLst/>
                    <a:latin typeface="Times New Roman" panose="02020603050405020304" pitchFamily="18" charset="0"/>
                    <a:ea typeface="Times New Roman" panose="02020603050405020304" pitchFamily="18" charset="0"/>
                    <a:cs typeface="Century Gothic" panose="020B0502020202020204" pitchFamily="34" charset="0"/>
                  </a:rPr>
                  <a:t>is very small</a:t>
                </a:r>
                <a:endParaRPr lang="en-US" dirty="0">
                  <a:effectLst/>
                  <a:latin typeface="Century Gothic" panose="020B0502020202020204" pitchFamily="34" charset="0"/>
                  <a:ea typeface="Century Gothic" panose="020B0502020202020204" pitchFamily="34" charset="0"/>
                  <a:cs typeface="Century Gothic" panose="020B0502020202020204" pitchFamily="34" charset="0"/>
                </a:endParaRPr>
              </a:p>
              <a:p>
                <a:pPr marL="228600" marR="0" indent="0">
                  <a:lnSpc>
                    <a:spcPct val="115000"/>
                  </a:lnSpc>
                  <a:spcBef>
                    <a:spcPts val="0"/>
                  </a:spcBef>
                  <a:spcAft>
                    <a:spcPts val="0"/>
                  </a:spcAft>
                  <a:tabLst>
                    <a:tab pos="5210175" algn="l"/>
                  </a:tabLst>
                </a:pPr>
                <a:r>
                  <a:rPr lang="en-US" dirty="0">
                    <a:effectLst/>
                    <a:latin typeface="Times New Roman" panose="02020603050405020304" pitchFamily="18" charset="0"/>
                    <a:ea typeface="Times New Roman" panose="02020603050405020304" pitchFamily="18" charset="0"/>
                    <a:cs typeface="Century Gothic" panose="020B0502020202020204" pitchFamily="34" charset="0"/>
                  </a:rPr>
                  <a:t>                          Expanding </a:t>
                </a:r>
                <a14:m>
                  <m:oMath xmlns:m="http://schemas.openxmlformats.org/officeDocument/2006/math">
                    <m:sSup>
                      <m:sSup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𝑒</m:t>
                        </m:r>
                      </m:e>
                      <m:sup>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𝜈</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𝑘𝑇</m:t>
                            </m:r>
                          </m:den>
                        </m:f>
                      </m:sup>
                    </m:sSup>
                  </m:oMath>
                </a14:m>
                <a:r>
                  <a:rPr lang="en-US" dirty="0">
                    <a:effectLst/>
                    <a:latin typeface="Times New Roman" panose="02020603050405020304" pitchFamily="18" charset="0"/>
                    <a:ea typeface="Times New Roman" panose="02020603050405020304" pitchFamily="18" charset="0"/>
                    <a:cs typeface="Century Gothic" panose="020B0502020202020204" pitchFamily="34" charset="0"/>
                  </a:rPr>
                  <a:t> as power series, we have,</a:t>
                </a:r>
                <a:endParaRPr lang="en-US" dirty="0">
                  <a:latin typeface="Century Gothic" panose="020B0502020202020204" pitchFamily="34" charset="0"/>
                  <a:ea typeface="Times New Roman" panose="02020603050405020304" pitchFamily="18" charset="0"/>
                  <a:cs typeface="Century Gothic" panose="020B0502020202020204" pitchFamily="34" charset="0"/>
                </a:endParaRPr>
              </a:p>
              <a:p>
                <a:pPr marL="228600" marR="0" indent="0">
                  <a:lnSpc>
                    <a:spcPct val="115000"/>
                  </a:lnSpc>
                  <a:spcBef>
                    <a:spcPts val="0"/>
                  </a:spcBef>
                  <a:spcAft>
                    <a:spcPts val="0"/>
                  </a:spcAft>
                  <a:tabLst>
                    <a:tab pos="5210175" algn="l"/>
                  </a:tabLst>
                </a:pPr>
                <a14:m>
                  <m:oMathPara xmlns:m="http://schemas.openxmlformats.org/officeDocument/2006/math">
                    <m:oMathParaPr>
                      <m:jc m:val="centerGroup"/>
                    </m:oMathParaPr>
                    <m:oMath xmlns:m="http://schemas.openxmlformats.org/officeDocument/2006/math">
                      <m:sSup>
                        <m:sSup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𝑒</m:t>
                          </m:r>
                        </m:e>
                        <m:sup>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𝜈</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𝑘𝑇</m:t>
                              </m:r>
                            </m:den>
                          </m:f>
                        </m:sup>
                      </m:sSup>
                      <m:r>
                        <a:rPr lang="en-US" i="1">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𝜈</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𝑘𝑇</m:t>
                          </m:r>
                        </m:den>
                      </m:f>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begChr m:val="["/>
                              <m:endChr m:val="]"/>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𝜈</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𝑘𝑇</m:t>
                                  </m:r>
                                </m:den>
                              </m:f>
                            </m:e>
                          </m:d>
                        </m:e>
                        <m:sup>
                          <m:r>
                            <a:rPr lang="en-US"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dirty="0">
                  <a:effectLst/>
                  <a:latin typeface="Century Gothic" panose="020B0502020202020204" pitchFamily="34" charset="0"/>
                  <a:ea typeface="Century Gothic" panose="020B0502020202020204" pitchFamily="34" charset="0"/>
                  <a:cs typeface="Century Gothic" panose="020B0502020202020204" pitchFamily="34" charset="0"/>
                </a:endParaRPr>
              </a:p>
              <a:p>
                <a:pPr marL="228600" marR="0" indent="0">
                  <a:lnSpc>
                    <a:spcPct val="115000"/>
                  </a:lnSpc>
                  <a:spcBef>
                    <a:spcPts val="0"/>
                  </a:spcBef>
                  <a:spcAft>
                    <a:spcPts val="0"/>
                  </a:spcAft>
                  <a:tabLst>
                    <a:tab pos="5210175" algn="l"/>
                  </a:tabLst>
                </a:pPr>
                <a14:m>
                  <m:oMathPara xmlns:m="http://schemas.openxmlformats.org/officeDocument/2006/math">
                    <m:oMathParaPr>
                      <m:jc m:val="centerGroup"/>
                    </m:oMathParaPr>
                    <m:oMath xmlns:m="http://schemas.openxmlformats.org/officeDocument/2006/math">
                      <m:sSup>
                        <m:sSup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𝑒</m:t>
                          </m:r>
                        </m:e>
                        <m:sup>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𝜈</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𝑘𝑇</m:t>
                              </m:r>
                            </m:den>
                          </m:f>
                        </m:sup>
                      </m:sSup>
                      <m:r>
                        <a:rPr lang="en-US" i="1">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𝜈</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𝑘𝑇</m:t>
                          </m:r>
                        </m:den>
                      </m:f>
                    </m:oMath>
                  </m:oMathPara>
                </a14:m>
                <a:endParaRPr lang="en-US" dirty="0">
                  <a:effectLst/>
                  <a:latin typeface="Century Gothic" panose="020B0502020202020204" pitchFamily="34" charset="0"/>
                  <a:ea typeface="Century Gothic" panose="020B0502020202020204" pitchFamily="34" charset="0"/>
                  <a:cs typeface="Century Gothic" panose="020B0502020202020204" pitchFamily="34" charset="0"/>
                </a:endParaRPr>
              </a:p>
              <a:p>
                <a:pPr marL="228600" marR="0" indent="0">
                  <a:lnSpc>
                    <a:spcPct val="115000"/>
                  </a:lnSpc>
                  <a:spcBef>
                    <a:spcPts val="0"/>
                  </a:spcBef>
                  <a:spcAft>
                    <a:spcPts val="0"/>
                  </a:spcAft>
                  <a:tabLst>
                    <a:tab pos="5210175" algn="l"/>
                  </a:tabLst>
                </a:pPr>
                <a:r>
                  <a:rPr lang="en-US" dirty="0">
                    <a:effectLst/>
                    <a:latin typeface="Times New Roman" panose="02020603050405020304" pitchFamily="18" charset="0"/>
                    <a:ea typeface="Times New Roman" panose="02020603050405020304" pitchFamily="18" charset="0"/>
                    <a:cs typeface="Century Gothic" panose="020B0502020202020204" pitchFamily="34" charset="0"/>
                  </a:rPr>
                  <a:t>Since </a:t>
                </a:r>
                <a14:m>
                  <m:oMath xmlns:m="http://schemas.openxmlformats.org/officeDocument/2006/math">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𝜈</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𝑘𝑇</m:t>
                        </m:r>
                      </m:den>
                    </m:f>
                    <m:r>
                      <a:rPr lang="en-US"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dirty="0">
                    <a:effectLst/>
                    <a:latin typeface="Times New Roman" panose="02020603050405020304" pitchFamily="18" charset="0"/>
                    <a:ea typeface="Times New Roman" panose="02020603050405020304" pitchFamily="18" charset="0"/>
                    <a:cs typeface="Century Gothic" panose="020B0502020202020204" pitchFamily="34" charset="0"/>
                  </a:rPr>
                  <a:t>is very small, its higher power terms could be neglected</a:t>
                </a:r>
                <a:endParaRPr lang="en-US" dirty="0">
                  <a:effectLst/>
                  <a:latin typeface="Century Gothic" panose="020B0502020202020204" pitchFamily="34" charset="0"/>
                  <a:ea typeface="Century Gothic" panose="020B0502020202020204" pitchFamily="34" charset="0"/>
                  <a:cs typeface="Century Gothic" panose="020B0502020202020204" pitchFamily="34" charset="0"/>
                </a:endParaRPr>
              </a:p>
              <a:p>
                <a:pPr marL="228600" marR="0" indent="0">
                  <a:lnSpc>
                    <a:spcPct val="115000"/>
                  </a:lnSpc>
                  <a:spcBef>
                    <a:spcPts val="0"/>
                  </a:spcBef>
                  <a:spcAft>
                    <a:spcPts val="0"/>
                  </a:spcAft>
                  <a:tabLst>
                    <a:tab pos="5210175" algn="l"/>
                  </a:tabLs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𝑒</m:t>
                              </m:r>
                            </m:e>
                            <m:sup>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𝜈</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𝑘𝑇</m:t>
                                  </m:r>
                                </m:den>
                              </m:f>
                            </m:sup>
                          </m:sSup>
                          <m:r>
                            <a:rPr lang="en-US"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𝜈</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𝑘𝑇</m:t>
                          </m:r>
                        </m:den>
                      </m:f>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h𝑐</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𝜆</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𝑘𝑇</m:t>
                          </m:r>
                        </m:den>
                      </m:f>
                    </m:oMath>
                  </m:oMathPara>
                </a14:m>
                <a:endParaRPr lang="en-US" dirty="0">
                  <a:effectLst/>
                  <a:latin typeface="Century Gothic" panose="020B0502020202020204" pitchFamily="34" charset="0"/>
                  <a:ea typeface="Century Gothic" panose="020B0502020202020204" pitchFamily="34" charset="0"/>
                  <a:cs typeface="Century Gothic" panose="020B0502020202020204" pitchFamily="34" charset="0"/>
                </a:endParaRPr>
              </a:p>
              <a:p>
                <a:pPr marL="228600" marR="0" indent="0">
                  <a:lnSpc>
                    <a:spcPct val="115000"/>
                  </a:lnSpc>
                  <a:spcBef>
                    <a:spcPts val="0"/>
                  </a:spcBef>
                  <a:spcAft>
                    <a:spcPts val="0"/>
                  </a:spcAft>
                  <a:tabLst>
                    <a:tab pos="5210175" algn="l"/>
                  </a:tabLst>
                </a:pPr>
                <a:r>
                  <a:rPr lang="en-US" dirty="0">
                    <a:effectLst/>
                    <a:latin typeface="Times New Roman" panose="02020603050405020304" pitchFamily="18" charset="0"/>
                    <a:ea typeface="Times New Roman" panose="02020603050405020304" pitchFamily="18" charset="0"/>
                    <a:cs typeface="Century Gothic" panose="020B0502020202020204" pitchFamily="34" charset="0"/>
                  </a:rPr>
                  <a:t>Substituting in Eqn (1),</a:t>
                </a:r>
                <a:endParaRPr lang="en-US" dirty="0">
                  <a:effectLst/>
                  <a:latin typeface="Century Gothic" panose="020B0502020202020204" pitchFamily="34" charset="0"/>
                  <a:ea typeface="Century Gothic" panose="020B0502020202020204" pitchFamily="34" charset="0"/>
                  <a:cs typeface="Century Gothic" panose="020B0502020202020204" pitchFamily="34" charset="0"/>
                </a:endParaRPr>
              </a:p>
              <a:p>
                <a:pPr marL="457200" marR="0" indent="0" algn="just">
                  <a:lnSpc>
                    <a:spcPct val="115000"/>
                  </a:lnSpc>
                  <a:spcBef>
                    <a:spcPts val="0"/>
                  </a:spcBef>
                  <a:spcAft>
                    <a:spcPts val="0"/>
                  </a:spcAft>
                  <a:tabLst>
                    <a:tab pos="5210175" algn="l"/>
                  </a:tabLst>
                </a:pPr>
                <a14:m>
                  <m:oMathPara xmlns:m="http://schemas.openxmlformats.org/officeDocument/2006/math">
                    <m:oMathParaPr>
                      <m:jc m:val="centerGroup"/>
                    </m:oMathParaPr>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𝑈</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𝜆</m:t>
                          </m:r>
                        </m:sub>
                      </m:sSub>
                      <m:r>
                        <a:rPr lang="en-US"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𝜆</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8</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𝜋</m:t>
                              </m:r>
                              <m:r>
                                <a:rPr lang="en-US" i="1">
                                  <a:effectLst/>
                                  <a:latin typeface="Cambria Math" panose="02040503050406030204" pitchFamily="18" charset="0"/>
                                  <a:ea typeface="Times New Roman" panose="02020603050405020304" pitchFamily="18" charset="0"/>
                                  <a:cs typeface="Times New Roman" panose="02020603050405020304" pitchFamily="18" charset="0"/>
                                </a:rPr>
                                <m:t>h𝑐</m:t>
                              </m:r>
                            </m:num>
                            <m:den>
                              <m:sSup>
                                <m:sSup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𝜆</m:t>
                                  </m:r>
                                </m:e>
                                <m:sup>
                                  <m:r>
                                    <a:rPr lang="en-US" i="1">
                                      <a:effectLst/>
                                      <a:latin typeface="Cambria Math" panose="02040503050406030204" pitchFamily="18" charset="0"/>
                                      <a:ea typeface="Times New Roman" panose="02020603050405020304" pitchFamily="18" charset="0"/>
                                      <a:cs typeface="Times New Roman" panose="02020603050405020304" pitchFamily="18" charset="0"/>
                                    </a:rPr>
                                    <m:t>5</m:t>
                                  </m:r>
                                </m:sup>
                              </m:sSup>
                              <m:r>
                                <a:rPr lang="en-US"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h𝑐</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𝜆</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𝑘𝑇</m:t>
                                      </m:r>
                                    </m:den>
                                  </m:f>
                                </m:e>
                              </m:d>
                            </m:den>
                          </m:f>
                        </m:e>
                      </m:d>
                      <m:r>
                        <a:rPr lang="en-US"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𝜆</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8</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𝜋</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𝑘𝑇</m:t>
                          </m:r>
                        </m:num>
                        <m:den>
                          <m:sSup>
                            <m:sSup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𝜆</m:t>
                              </m:r>
                            </m:e>
                            <m:sup>
                              <m:r>
                                <a:rPr lang="en-US" i="1">
                                  <a:effectLst/>
                                  <a:latin typeface="Cambria Math" panose="02040503050406030204" pitchFamily="18" charset="0"/>
                                  <a:ea typeface="Times New Roman" panose="02020603050405020304" pitchFamily="18" charset="0"/>
                                  <a:cs typeface="Times New Roman" panose="02020603050405020304" pitchFamily="18" charset="0"/>
                                </a:rPr>
                                <m:t>4</m:t>
                              </m:r>
                            </m:sup>
                          </m:sSup>
                        </m:den>
                      </m:f>
                      <m:r>
                        <a:rPr lang="en-US"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𝜆</m:t>
                      </m:r>
                    </m:oMath>
                  </m:oMathPara>
                </a14:m>
                <a:endParaRPr lang="en-US" dirty="0">
                  <a:effectLst/>
                  <a:latin typeface="Century Gothic" panose="020B0502020202020204" pitchFamily="34" charset="0"/>
                  <a:ea typeface="Century Gothic" panose="020B0502020202020204" pitchFamily="34" charset="0"/>
                  <a:cs typeface="Century Gothic" panose="020B0502020202020204" pitchFamily="34" charset="0"/>
                </a:endParaRPr>
              </a:p>
              <a:p>
                <a:pPr marL="228600" marR="0" indent="0">
                  <a:lnSpc>
                    <a:spcPct val="115000"/>
                  </a:lnSpc>
                  <a:spcBef>
                    <a:spcPts val="0"/>
                  </a:spcBef>
                  <a:spcAft>
                    <a:spcPts val="0"/>
                  </a:spcAft>
                  <a:tabLst>
                    <a:tab pos="5210175" algn="l"/>
                  </a:tabLst>
                </a:pPr>
                <a:r>
                  <a:rPr lang="en-US" dirty="0">
                    <a:effectLst/>
                    <a:latin typeface="Times New Roman" panose="02020603050405020304" pitchFamily="18" charset="0"/>
                    <a:ea typeface="Times New Roman" panose="02020603050405020304" pitchFamily="18" charset="0"/>
                    <a:cs typeface="Century Gothic" panose="020B0502020202020204" pitchFamily="34" charset="0"/>
                  </a:rPr>
                  <a:t>This equation is the Rayleigh-Jean’s law or radiation.</a:t>
                </a:r>
                <a:endParaRPr lang="en-US" dirty="0">
                  <a:latin typeface="Century Gothic" panose="020B0502020202020204" pitchFamily="34" charset="0"/>
                  <a:ea typeface="Times New Roman" panose="02020603050405020304" pitchFamily="18" charset="0"/>
                  <a:cs typeface="Century Gothic" panose="020B0502020202020204" pitchFamily="34" charset="0"/>
                </a:endParaRPr>
              </a:p>
              <a:p>
                <a:pPr marL="228600" marR="0" indent="0" algn="just">
                  <a:lnSpc>
                    <a:spcPct val="115000"/>
                  </a:lnSpc>
                  <a:spcBef>
                    <a:spcPts val="0"/>
                  </a:spcBef>
                  <a:spcAft>
                    <a:spcPts val="0"/>
                  </a:spcAft>
                  <a:tabLst>
                    <a:tab pos="5210175" algn="l"/>
                  </a:tabLst>
                </a:pPr>
                <a:r>
                  <a:rPr lang="en-US" b="1" i="1" dirty="0">
                    <a:solidFill>
                      <a:srgbClr val="C00000"/>
                    </a:solidFill>
                    <a:effectLst/>
                    <a:latin typeface="Times New Roman" panose="02020603050405020304" pitchFamily="18" charset="0"/>
                    <a:ea typeface="Times New Roman" panose="02020603050405020304" pitchFamily="18" charset="0"/>
                  </a:rPr>
                  <a:t>Thus, Wien’s law and Rayleigh-Jean’s law come out as special cases showing the general form of Planck’s law of radiation.</a:t>
                </a:r>
                <a:endParaRPr lang="en-US" b="1" i="1" dirty="0">
                  <a:solidFill>
                    <a:srgbClr val="C00000"/>
                  </a:solidFill>
                </a:endParaRPr>
              </a:p>
            </p:txBody>
          </p:sp>
        </mc:Choice>
        <mc:Fallback>
          <p:sp>
            <p:nvSpPr>
              <p:cNvPr id="4" name="Rectangle 3"/>
              <p:cNvSpPr>
                <a:spLocks noRot="1" noChangeAspect="1" noMove="1" noResize="1" noEditPoints="1" noAdjustHandles="1" noChangeArrowheads="1" noChangeShapeType="1" noTextEdit="1"/>
              </p:cNvSpPr>
              <p:nvPr/>
            </p:nvSpPr>
            <p:spPr>
              <a:xfrm>
                <a:off x="126609" y="984858"/>
                <a:ext cx="8890782" cy="5710666"/>
              </a:xfrm>
              <a:prstGeom prst="rect">
                <a:avLst/>
              </a:prstGeom>
              <a:blipFill>
                <a:blip r:embed="rId3" cstate="print"/>
                <a:stretch>
                  <a:fillRect r="-549" b="-748"/>
                </a:stretch>
              </a:blipFill>
            </p:spPr>
            <p:txBody>
              <a:bodyPr/>
              <a:lstStyle/>
              <a:p>
                <a:r>
                  <a:rPr lang="en-US">
                    <a:noFill/>
                  </a:rPr>
                  <a:t> </a:t>
                </a:r>
              </a:p>
            </p:txBody>
          </p:sp>
        </mc:Fallback>
      </mc:AlternateContent>
      <p:pic>
        <p:nvPicPr>
          <p:cNvPr id="107521" name="Picture 1"/>
          <p:cNvPicPr>
            <a:picLocks noChangeAspect="1" noChangeArrowheads="1"/>
          </p:cNvPicPr>
          <p:nvPr/>
        </p:nvPicPr>
        <p:blipFill>
          <a:blip r:embed="rId4" cstate="print"/>
          <a:srcRect/>
          <a:stretch>
            <a:fillRect/>
          </a:stretch>
        </p:blipFill>
        <p:spPr bwMode="auto">
          <a:xfrm>
            <a:off x="6035040" y="3981450"/>
            <a:ext cx="2808409" cy="853756"/>
          </a:xfrm>
          <a:prstGeom prst="rect">
            <a:avLst/>
          </a:prstGeom>
          <a:noFill/>
          <a:ln w="9525">
            <a:noFill/>
            <a:miter lim="800000"/>
            <a:headEnd/>
            <a:tailEnd/>
          </a:ln>
        </p:spPr>
      </p:pic>
    </p:spTree>
    <p:extLst>
      <p:ext uri="{BB962C8B-B14F-4D97-AF65-F5344CB8AC3E}">
        <p14:creationId xmlns:p14="http://schemas.microsoft.com/office/powerpoint/2010/main" xmlns="" val="3787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1000"/>
                                        <p:tgtEl>
                                          <p:spTgt spid="4">
                                            <p:txEl>
                                              <p:pRg st="8" end="8"/>
                                            </p:txEl>
                                          </p:spTgt>
                                        </p:tgtEl>
                                      </p:cBhvr>
                                    </p:animEffect>
                                    <p:anim calcmode="lin" valueType="num">
                                      <p:cBhvr>
                                        <p:cTn id="6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4">
                                            <p:txEl>
                                              <p:pRg st="9" end="9"/>
                                            </p:txEl>
                                          </p:spTgt>
                                        </p:tgtEl>
                                        <p:attrNameLst>
                                          <p:attrName>style.visibility</p:attrName>
                                        </p:attrNameLst>
                                      </p:cBhvr>
                                      <p:to>
                                        <p:strVal val="visible"/>
                                      </p:to>
                                    </p:set>
                                    <p:animEffect transition="in" filter="fade">
                                      <p:cBhvr>
                                        <p:cTn id="70" dur="1000"/>
                                        <p:tgtEl>
                                          <p:spTgt spid="4">
                                            <p:txEl>
                                              <p:pRg st="9" end="9"/>
                                            </p:txEl>
                                          </p:spTgt>
                                        </p:tgtEl>
                                      </p:cBhvr>
                                    </p:animEffect>
                                    <p:anim calcmode="lin" valueType="num">
                                      <p:cBhvr>
                                        <p:cTn id="71"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26" name="Group 159"/>
          <p:cNvGrpSpPr>
            <a:grpSpLocks/>
          </p:cNvGrpSpPr>
          <p:nvPr/>
        </p:nvGrpSpPr>
        <p:grpSpPr bwMode="auto">
          <a:xfrm>
            <a:off x="2167328" y="1725794"/>
            <a:ext cx="4572000" cy="1304925"/>
            <a:chOff x="1560" y="3165"/>
            <a:chExt cx="7200" cy="2055"/>
          </a:xfrm>
        </p:grpSpPr>
        <p:grpSp>
          <p:nvGrpSpPr>
            <p:cNvPr id="160" name="Group 146"/>
            <p:cNvGrpSpPr>
              <a:grpSpLocks/>
            </p:cNvGrpSpPr>
            <p:nvPr/>
          </p:nvGrpSpPr>
          <p:grpSpPr bwMode="auto">
            <a:xfrm>
              <a:off x="1920" y="3960"/>
              <a:ext cx="1230" cy="180"/>
              <a:chOff x="1920" y="3960"/>
              <a:chExt cx="1230" cy="180"/>
            </a:xfrm>
          </p:grpSpPr>
          <p:sp>
            <p:nvSpPr>
              <p:cNvPr id="161" name="Freeform 147"/>
              <p:cNvSpPr>
                <a:spLocks/>
              </p:cNvSpPr>
              <p:nvPr/>
            </p:nvSpPr>
            <p:spPr bwMode="auto">
              <a:xfrm>
                <a:off x="1920" y="3960"/>
                <a:ext cx="600" cy="180"/>
              </a:xfrm>
              <a:custGeom>
                <a:avLst/>
                <a:gdLst>
                  <a:gd name="T0" fmla="*/ 0 w 1920"/>
                  <a:gd name="T1" fmla="*/ 180 h 180"/>
                  <a:gd name="T2" fmla="*/ 113 w 1920"/>
                  <a:gd name="T3" fmla="*/ 0 h 180"/>
                  <a:gd name="T4" fmla="*/ 225 w 1920"/>
                  <a:gd name="T5" fmla="*/ 180 h 180"/>
                  <a:gd name="T6" fmla="*/ 338 w 1920"/>
                  <a:gd name="T7" fmla="*/ 0 h 180"/>
                  <a:gd name="T8" fmla="*/ 413 w 1920"/>
                  <a:gd name="T9" fmla="*/ 180 h 180"/>
                  <a:gd name="T10" fmla="*/ 525 w 1920"/>
                  <a:gd name="T11" fmla="*/ 0 h 180"/>
                  <a:gd name="T12" fmla="*/ 600 w 1920"/>
                  <a:gd name="T13" fmla="*/ 180 h 1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20" h="180">
                    <a:moveTo>
                      <a:pt x="0" y="180"/>
                    </a:moveTo>
                    <a:cubicBezTo>
                      <a:pt x="120" y="90"/>
                      <a:pt x="240" y="0"/>
                      <a:pt x="360" y="0"/>
                    </a:cubicBezTo>
                    <a:cubicBezTo>
                      <a:pt x="480" y="0"/>
                      <a:pt x="600" y="180"/>
                      <a:pt x="720" y="180"/>
                    </a:cubicBezTo>
                    <a:cubicBezTo>
                      <a:pt x="840" y="180"/>
                      <a:pt x="980" y="0"/>
                      <a:pt x="1080" y="0"/>
                    </a:cubicBezTo>
                    <a:cubicBezTo>
                      <a:pt x="1180" y="0"/>
                      <a:pt x="1220" y="180"/>
                      <a:pt x="1320" y="180"/>
                    </a:cubicBezTo>
                    <a:cubicBezTo>
                      <a:pt x="1420" y="180"/>
                      <a:pt x="1580" y="0"/>
                      <a:pt x="1680" y="0"/>
                    </a:cubicBezTo>
                    <a:cubicBezTo>
                      <a:pt x="1780" y="0"/>
                      <a:pt x="1880" y="150"/>
                      <a:pt x="1920" y="180"/>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2" name="Freeform 148"/>
              <p:cNvSpPr>
                <a:spLocks/>
              </p:cNvSpPr>
              <p:nvPr/>
            </p:nvSpPr>
            <p:spPr bwMode="auto">
              <a:xfrm>
                <a:off x="2550" y="3960"/>
                <a:ext cx="600" cy="180"/>
              </a:xfrm>
              <a:custGeom>
                <a:avLst/>
                <a:gdLst>
                  <a:gd name="T0" fmla="*/ 0 w 1920"/>
                  <a:gd name="T1" fmla="*/ 180 h 180"/>
                  <a:gd name="T2" fmla="*/ 113 w 1920"/>
                  <a:gd name="T3" fmla="*/ 0 h 180"/>
                  <a:gd name="T4" fmla="*/ 225 w 1920"/>
                  <a:gd name="T5" fmla="*/ 180 h 180"/>
                  <a:gd name="T6" fmla="*/ 338 w 1920"/>
                  <a:gd name="T7" fmla="*/ 0 h 180"/>
                  <a:gd name="T8" fmla="*/ 413 w 1920"/>
                  <a:gd name="T9" fmla="*/ 180 h 180"/>
                  <a:gd name="T10" fmla="*/ 525 w 1920"/>
                  <a:gd name="T11" fmla="*/ 0 h 180"/>
                  <a:gd name="T12" fmla="*/ 600 w 1920"/>
                  <a:gd name="T13" fmla="*/ 180 h 1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20" h="180">
                    <a:moveTo>
                      <a:pt x="0" y="180"/>
                    </a:moveTo>
                    <a:cubicBezTo>
                      <a:pt x="120" y="90"/>
                      <a:pt x="240" y="0"/>
                      <a:pt x="360" y="0"/>
                    </a:cubicBezTo>
                    <a:cubicBezTo>
                      <a:pt x="480" y="0"/>
                      <a:pt x="600" y="180"/>
                      <a:pt x="720" y="180"/>
                    </a:cubicBezTo>
                    <a:cubicBezTo>
                      <a:pt x="840" y="180"/>
                      <a:pt x="980" y="0"/>
                      <a:pt x="1080" y="0"/>
                    </a:cubicBezTo>
                    <a:cubicBezTo>
                      <a:pt x="1180" y="0"/>
                      <a:pt x="1220" y="180"/>
                      <a:pt x="1320" y="180"/>
                    </a:cubicBezTo>
                    <a:cubicBezTo>
                      <a:pt x="1420" y="180"/>
                      <a:pt x="1580" y="0"/>
                      <a:pt x="1680" y="0"/>
                    </a:cubicBezTo>
                    <a:cubicBezTo>
                      <a:pt x="1780" y="0"/>
                      <a:pt x="1880" y="150"/>
                      <a:pt x="1920" y="180"/>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163" name="Line 149"/>
            <p:cNvSpPr>
              <a:spLocks noChangeShapeType="1"/>
            </p:cNvSpPr>
            <p:nvPr/>
          </p:nvSpPr>
          <p:spPr bwMode="auto">
            <a:xfrm>
              <a:off x="3120" y="4065"/>
              <a:ext cx="3480" cy="0"/>
            </a:xfrm>
            <a:prstGeom prst="line">
              <a:avLst/>
            </a:prstGeom>
            <a:noFill/>
            <a:ln w="9525" cap="rnd">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IN"/>
            </a:p>
          </p:txBody>
        </p:sp>
        <p:sp>
          <p:nvSpPr>
            <p:cNvPr id="164" name="Line 150"/>
            <p:cNvSpPr>
              <a:spLocks noChangeShapeType="1"/>
            </p:cNvSpPr>
            <p:nvPr/>
          </p:nvSpPr>
          <p:spPr bwMode="auto">
            <a:xfrm flipV="1">
              <a:off x="4695" y="3165"/>
              <a:ext cx="1320" cy="900"/>
            </a:xfrm>
            <a:prstGeom prst="line">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IN"/>
            </a:p>
          </p:txBody>
        </p:sp>
        <p:sp>
          <p:nvSpPr>
            <p:cNvPr id="165" name="Line 151"/>
            <p:cNvSpPr>
              <a:spLocks noChangeShapeType="1"/>
            </p:cNvSpPr>
            <p:nvPr/>
          </p:nvSpPr>
          <p:spPr bwMode="auto">
            <a:xfrm>
              <a:off x="4680" y="4065"/>
              <a:ext cx="480" cy="28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6" name="Freeform 152"/>
            <p:cNvSpPr>
              <a:spLocks/>
            </p:cNvSpPr>
            <p:nvPr/>
          </p:nvSpPr>
          <p:spPr bwMode="auto">
            <a:xfrm rot="1275847">
              <a:off x="5040" y="3810"/>
              <a:ext cx="280" cy="210"/>
            </a:xfrm>
            <a:custGeom>
              <a:avLst/>
              <a:gdLst>
                <a:gd name="T0" fmla="*/ 0 w 280"/>
                <a:gd name="T1" fmla="*/ 30 h 210"/>
                <a:gd name="T2" fmla="*/ 240 w 280"/>
                <a:gd name="T3" fmla="*/ 30 h 210"/>
                <a:gd name="T4" fmla="*/ 240 w 280"/>
                <a:gd name="T5" fmla="*/ 210 h 210"/>
                <a:gd name="T6" fmla="*/ 0 60000 65536"/>
                <a:gd name="T7" fmla="*/ 0 60000 65536"/>
                <a:gd name="T8" fmla="*/ 0 60000 65536"/>
              </a:gdLst>
              <a:ahLst/>
              <a:cxnLst>
                <a:cxn ang="T6">
                  <a:pos x="T0" y="T1"/>
                </a:cxn>
                <a:cxn ang="T7">
                  <a:pos x="T2" y="T3"/>
                </a:cxn>
                <a:cxn ang="T8">
                  <a:pos x="T4" y="T5"/>
                </a:cxn>
              </a:cxnLst>
              <a:rect l="0" t="0" r="r" b="b"/>
              <a:pathLst>
                <a:path w="280" h="210">
                  <a:moveTo>
                    <a:pt x="0" y="30"/>
                  </a:moveTo>
                  <a:cubicBezTo>
                    <a:pt x="100" y="15"/>
                    <a:pt x="200" y="0"/>
                    <a:pt x="240" y="30"/>
                  </a:cubicBezTo>
                  <a:cubicBezTo>
                    <a:pt x="280" y="60"/>
                    <a:pt x="240" y="180"/>
                    <a:pt x="240" y="210"/>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7" name="Freeform 153"/>
            <p:cNvSpPr>
              <a:spLocks/>
            </p:cNvSpPr>
            <p:nvPr/>
          </p:nvSpPr>
          <p:spPr bwMode="auto">
            <a:xfrm rot="4720020">
              <a:off x="5004" y="4121"/>
              <a:ext cx="195" cy="135"/>
            </a:xfrm>
            <a:custGeom>
              <a:avLst/>
              <a:gdLst>
                <a:gd name="T0" fmla="*/ 0 w 280"/>
                <a:gd name="T1" fmla="*/ 19 h 210"/>
                <a:gd name="T2" fmla="*/ 167 w 280"/>
                <a:gd name="T3" fmla="*/ 19 h 210"/>
                <a:gd name="T4" fmla="*/ 167 w 280"/>
                <a:gd name="T5" fmla="*/ 135 h 210"/>
                <a:gd name="T6" fmla="*/ 0 60000 65536"/>
                <a:gd name="T7" fmla="*/ 0 60000 65536"/>
                <a:gd name="T8" fmla="*/ 0 60000 65536"/>
              </a:gdLst>
              <a:ahLst/>
              <a:cxnLst>
                <a:cxn ang="T6">
                  <a:pos x="T0" y="T1"/>
                </a:cxn>
                <a:cxn ang="T7">
                  <a:pos x="T2" y="T3"/>
                </a:cxn>
                <a:cxn ang="T8">
                  <a:pos x="T4" y="T5"/>
                </a:cxn>
              </a:cxnLst>
              <a:rect l="0" t="0" r="r" b="b"/>
              <a:pathLst>
                <a:path w="280" h="210">
                  <a:moveTo>
                    <a:pt x="0" y="30"/>
                  </a:moveTo>
                  <a:cubicBezTo>
                    <a:pt x="100" y="15"/>
                    <a:pt x="200" y="0"/>
                    <a:pt x="240" y="30"/>
                  </a:cubicBezTo>
                  <a:cubicBezTo>
                    <a:pt x="280" y="60"/>
                    <a:pt x="240" y="180"/>
                    <a:pt x="240" y="210"/>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168" name="Group 154"/>
            <p:cNvGrpSpPr>
              <a:grpSpLocks/>
            </p:cNvGrpSpPr>
            <p:nvPr/>
          </p:nvGrpSpPr>
          <p:grpSpPr bwMode="auto">
            <a:xfrm rot="2013155">
              <a:off x="5070" y="4575"/>
              <a:ext cx="1230" cy="180"/>
              <a:chOff x="1920" y="3960"/>
              <a:chExt cx="1230" cy="180"/>
            </a:xfrm>
          </p:grpSpPr>
          <p:sp>
            <p:nvSpPr>
              <p:cNvPr id="169" name="Freeform 155"/>
              <p:cNvSpPr>
                <a:spLocks/>
              </p:cNvSpPr>
              <p:nvPr/>
            </p:nvSpPr>
            <p:spPr bwMode="auto">
              <a:xfrm>
                <a:off x="1920" y="3960"/>
                <a:ext cx="600" cy="180"/>
              </a:xfrm>
              <a:custGeom>
                <a:avLst/>
                <a:gdLst>
                  <a:gd name="T0" fmla="*/ 0 w 1920"/>
                  <a:gd name="T1" fmla="*/ 180 h 180"/>
                  <a:gd name="T2" fmla="*/ 113 w 1920"/>
                  <a:gd name="T3" fmla="*/ 0 h 180"/>
                  <a:gd name="T4" fmla="*/ 225 w 1920"/>
                  <a:gd name="T5" fmla="*/ 180 h 180"/>
                  <a:gd name="T6" fmla="*/ 338 w 1920"/>
                  <a:gd name="T7" fmla="*/ 0 h 180"/>
                  <a:gd name="T8" fmla="*/ 413 w 1920"/>
                  <a:gd name="T9" fmla="*/ 180 h 180"/>
                  <a:gd name="T10" fmla="*/ 525 w 1920"/>
                  <a:gd name="T11" fmla="*/ 0 h 180"/>
                  <a:gd name="T12" fmla="*/ 600 w 1920"/>
                  <a:gd name="T13" fmla="*/ 180 h 1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20" h="180">
                    <a:moveTo>
                      <a:pt x="0" y="180"/>
                    </a:moveTo>
                    <a:cubicBezTo>
                      <a:pt x="120" y="90"/>
                      <a:pt x="240" y="0"/>
                      <a:pt x="360" y="0"/>
                    </a:cubicBezTo>
                    <a:cubicBezTo>
                      <a:pt x="480" y="0"/>
                      <a:pt x="600" y="180"/>
                      <a:pt x="720" y="180"/>
                    </a:cubicBezTo>
                    <a:cubicBezTo>
                      <a:pt x="840" y="180"/>
                      <a:pt x="980" y="0"/>
                      <a:pt x="1080" y="0"/>
                    </a:cubicBezTo>
                    <a:cubicBezTo>
                      <a:pt x="1180" y="0"/>
                      <a:pt x="1220" y="180"/>
                      <a:pt x="1320" y="180"/>
                    </a:cubicBezTo>
                    <a:cubicBezTo>
                      <a:pt x="1420" y="180"/>
                      <a:pt x="1580" y="0"/>
                      <a:pt x="1680" y="0"/>
                    </a:cubicBezTo>
                    <a:cubicBezTo>
                      <a:pt x="1780" y="0"/>
                      <a:pt x="1880" y="150"/>
                      <a:pt x="1920" y="180"/>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0" name="Freeform 156"/>
              <p:cNvSpPr>
                <a:spLocks/>
              </p:cNvSpPr>
              <p:nvPr/>
            </p:nvSpPr>
            <p:spPr bwMode="auto">
              <a:xfrm>
                <a:off x="2550" y="3960"/>
                <a:ext cx="600" cy="180"/>
              </a:xfrm>
              <a:custGeom>
                <a:avLst/>
                <a:gdLst>
                  <a:gd name="T0" fmla="*/ 0 w 1920"/>
                  <a:gd name="T1" fmla="*/ 180 h 180"/>
                  <a:gd name="T2" fmla="*/ 113 w 1920"/>
                  <a:gd name="T3" fmla="*/ 0 h 180"/>
                  <a:gd name="T4" fmla="*/ 225 w 1920"/>
                  <a:gd name="T5" fmla="*/ 180 h 180"/>
                  <a:gd name="T6" fmla="*/ 338 w 1920"/>
                  <a:gd name="T7" fmla="*/ 0 h 180"/>
                  <a:gd name="T8" fmla="*/ 413 w 1920"/>
                  <a:gd name="T9" fmla="*/ 180 h 180"/>
                  <a:gd name="T10" fmla="*/ 525 w 1920"/>
                  <a:gd name="T11" fmla="*/ 0 h 180"/>
                  <a:gd name="T12" fmla="*/ 600 w 1920"/>
                  <a:gd name="T13" fmla="*/ 180 h 1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20" h="180">
                    <a:moveTo>
                      <a:pt x="0" y="180"/>
                    </a:moveTo>
                    <a:cubicBezTo>
                      <a:pt x="120" y="90"/>
                      <a:pt x="240" y="0"/>
                      <a:pt x="360" y="0"/>
                    </a:cubicBezTo>
                    <a:cubicBezTo>
                      <a:pt x="480" y="0"/>
                      <a:pt x="600" y="180"/>
                      <a:pt x="720" y="180"/>
                    </a:cubicBezTo>
                    <a:cubicBezTo>
                      <a:pt x="840" y="180"/>
                      <a:pt x="980" y="0"/>
                      <a:pt x="1080" y="0"/>
                    </a:cubicBezTo>
                    <a:cubicBezTo>
                      <a:pt x="1180" y="0"/>
                      <a:pt x="1220" y="180"/>
                      <a:pt x="1320" y="180"/>
                    </a:cubicBezTo>
                    <a:cubicBezTo>
                      <a:pt x="1420" y="180"/>
                      <a:pt x="1580" y="0"/>
                      <a:pt x="1680" y="0"/>
                    </a:cubicBezTo>
                    <a:cubicBezTo>
                      <a:pt x="1780" y="0"/>
                      <a:pt x="1880" y="150"/>
                      <a:pt x="1920" y="180"/>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171" name="Text Box 157"/>
            <p:cNvSpPr txBox="1">
              <a:spLocks noChangeArrowheads="1"/>
            </p:cNvSpPr>
            <p:nvPr/>
          </p:nvSpPr>
          <p:spPr bwMode="auto">
            <a:xfrm>
              <a:off x="5505" y="3180"/>
              <a:ext cx="48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a:ln>
                    <a:noFill/>
                  </a:ln>
                  <a:solidFill>
                    <a:schemeClr val="tx1"/>
                  </a:solidFill>
                  <a:effectLst/>
                  <a:latin typeface="Times New Roman" pitchFamily="18" charset="0"/>
                  <a:cs typeface="Arial" pitchFamily="34" charset="0"/>
                  <a:sym typeface="Symbol" pitchFamily="18" charset="2"/>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2" name="Text Box 158"/>
            <p:cNvSpPr txBox="1">
              <a:spLocks noChangeArrowheads="1"/>
            </p:cNvSpPr>
            <p:nvPr/>
          </p:nvSpPr>
          <p:spPr bwMode="auto">
            <a:xfrm>
              <a:off x="5640" y="3270"/>
              <a:ext cx="240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a:ln>
                    <a:noFill/>
                  </a:ln>
                  <a:solidFill>
                    <a:schemeClr val="tx1"/>
                  </a:solidFill>
                  <a:effectLst/>
                  <a:latin typeface="Calibri" pitchFamily="34" charset="0"/>
                  <a:cs typeface="Arial" pitchFamily="34" charset="0"/>
                </a:rPr>
                <a:t>Recoil electron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3" name="Line 159"/>
            <p:cNvSpPr>
              <a:spLocks noChangeShapeType="1"/>
            </p:cNvSpPr>
            <p:nvPr/>
          </p:nvSpPr>
          <p:spPr bwMode="auto">
            <a:xfrm>
              <a:off x="6120" y="5040"/>
              <a:ext cx="240" cy="180"/>
            </a:xfrm>
            <a:prstGeom prst="line">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IN"/>
            </a:p>
          </p:txBody>
        </p:sp>
        <p:sp>
          <p:nvSpPr>
            <p:cNvPr id="174" name="Text Box 160"/>
            <p:cNvSpPr txBox="1">
              <a:spLocks noChangeArrowheads="1"/>
            </p:cNvSpPr>
            <p:nvPr/>
          </p:nvSpPr>
          <p:spPr bwMode="auto">
            <a:xfrm>
              <a:off x="6360" y="4860"/>
              <a:ext cx="240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a:ln>
                    <a:noFill/>
                  </a:ln>
                  <a:solidFill>
                    <a:schemeClr val="tx1"/>
                  </a:solidFill>
                  <a:effectLst/>
                  <a:latin typeface="Calibri" pitchFamily="34" charset="0"/>
                  <a:cs typeface="Arial" pitchFamily="34" charset="0"/>
                </a:rPr>
                <a:t>Scattered photon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5" name="Text Box 161"/>
            <p:cNvSpPr txBox="1">
              <a:spLocks noChangeArrowheads="1"/>
            </p:cNvSpPr>
            <p:nvPr/>
          </p:nvSpPr>
          <p:spPr bwMode="auto">
            <a:xfrm>
              <a:off x="1560" y="4095"/>
              <a:ext cx="240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a:ln>
                    <a:noFill/>
                  </a:ln>
                  <a:solidFill>
                    <a:schemeClr val="tx1"/>
                  </a:solidFill>
                  <a:effectLst/>
                  <a:latin typeface="Calibri" pitchFamily="34" charset="0"/>
                  <a:cs typeface="Arial" pitchFamily="34" charset="0"/>
                </a:rPr>
                <a:t>Incident photon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6" name="Text Box 162"/>
            <p:cNvSpPr txBox="1">
              <a:spLocks noChangeArrowheads="1"/>
            </p:cNvSpPr>
            <p:nvPr/>
          </p:nvSpPr>
          <p:spPr bwMode="auto">
            <a:xfrm>
              <a:off x="5235" y="3615"/>
              <a:ext cx="48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a:ln>
                    <a:noFill/>
                  </a:ln>
                  <a:solidFill>
                    <a:schemeClr val="tx1"/>
                  </a:solidFill>
                  <a:effectLst/>
                  <a:latin typeface="Times New Roman" pitchFamily="18" charset="0"/>
                  <a:cs typeface="Arial" pitchFamily="34" charset="0"/>
                  <a:sym typeface="Symbol" pitchFamily="18" charset="2"/>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7" name="Text Box 163"/>
            <p:cNvSpPr txBox="1">
              <a:spLocks noChangeArrowheads="1"/>
            </p:cNvSpPr>
            <p:nvPr/>
          </p:nvSpPr>
          <p:spPr bwMode="auto">
            <a:xfrm>
              <a:off x="5085" y="3990"/>
              <a:ext cx="48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a:ln>
                    <a:noFill/>
                  </a:ln>
                  <a:solidFill>
                    <a:schemeClr val="tx1"/>
                  </a:solidFill>
                  <a:effectLst/>
                  <a:latin typeface="Times New Roman" pitchFamily="18" charset="0"/>
                  <a:cs typeface="Arial" pitchFamily="34" charset="0"/>
                  <a:sym typeface="Symbol" pitchFamily="18" charset="2"/>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
        <p:nvSpPr>
          <p:cNvPr id="21" name="TextBox 20"/>
          <p:cNvSpPr txBox="1"/>
          <p:nvPr/>
        </p:nvSpPr>
        <p:spPr>
          <a:xfrm>
            <a:off x="2428407" y="479685"/>
            <a:ext cx="2773180" cy="479685"/>
          </a:xfrm>
          <a:prstGeom prst="rect">
            <a:avLst/>
          </a:prstGeom>
          <a:noFill/>
        </p:spPr>
        <p:txBody>
          <a:bodyPr wrap="square" rtlCol="0">
            <a:spAutoFit/>
          </a:bodyPr>
          <a:lstStyle/>
          <a:p>
            <a:r>
              <a:rPr lang="en-IN" sz="2400" b="1" dirty="0">
                <a:solidFill>
                  <a:srgbClr val="FF0000"/>
                </a:solidFill>
                <a:latin typeface="Times New Roman" pitchFamily="18" charset="0"/>
                <a:cs typeface="Times New Roman" pitchFamily="18" charset="0"/>
              </a:rPr>
              <a:t>Compton Effect</a:t>
            </a:r>
          </a:p>
        </p:txBody>
      </p:sp>
      <p:pic>
        <p:nvPicPr>
          <p:cNvPr id="103445" name="Picture 21" descr="F:\Srinatha\New folder (2)\Compton_Effect.gif"/>
          <p:cNvPicPr>
            <a:picLocks noChangeAspect="1" noChangeArrowheads="1" noCrop="1"/>
          </p:cNvPicPr>
          <p:nvPr/>
        </p:nvPicPr>
        <p:blipFill>
          <a:blip r:embed="rId3" cstate="print"/>
          <a:srcRect/>
          <a:stretch>
            <a:fillRect/>
          </a:stretch>
        </p:blipFill>
        <p:spPr bwMode="auto">
          <a:xfrm>
            <a:off x="2465726" y="3776507"/>
            <a:ext cx="4362450" cy="2752725"/>
          </a:xfrm>
          <a:prstGeom prst="rect">
            <a:avLst/>
          </a:prstGeom>
          <a:noFill/>
        </p:spPr>
      </p:pic>
      <mc:AlternateContent xmlns:mc="http://schemas.openxmlformats.org/markup-compatibility/2006">
        <mc:Choice xmlns:a14="http://schemas.microsoft.com/office/drawing/2010/main" xmlns="" Requires="a14">
          <p:sp>
            <p:nvSpPr>
              <p:cNvPr id="2" name="TextBox 1">
                <a:extLst>
                  <a:ext uri="{FF2B5EF4-FFF2-40B4-BE49-F238E27FC236}">
                    <a16:creationId xmlns:a16="http://schemas.microsoft.com/office/drawing/2014/main" id="{C63BE3B6-4EF0-47A3-A67B-E8C217D11EF8}"/>
                  </a:ext>
                </a:extLst>
              </p:cNvPr>
              <p:cNvSpPr txBox="1"/>
              <p:nvPr/>
            </p:nvSpPr>
            <p:spPr>
              <a:xfrm>
                <a:off x="3157928" y="3304631"/>
                <a:ext cx="1933222" cy="276999"/>
              </a:xfrm>
              <a:prstGeom prst="rect">
                <a:avLst/>
              </a:prstGeom>
              <a:noFill/>
            </p:spPr>
            <p:txBody>
              <a:bodyPr wrap="none" lIns="0" tIns="0" rIns="0" bIns="0"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l-GR" dirty="0">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cs typeface="Times New Roman" panose="02020603050405020304" pitchFamily="18" charset="0"/>
                  </a:rPr>
                  <a:t> = (h/mc) (1-cos</a:t>
                </a:r>
                <a:r>
                  <a:rPr lang="el-GR" dirty="0">
                    <a:latin typeface="Times New Roman" panose="02020603050405020304" pitchFamily="18" charset="0"/>
                    <a:cs typeface="Times New Roman" panose="02020603050405020304" pitchFamily="18" charset="0"/>
                  </a:rPr>
                  <a:t>θ</a:t>
                </a:r>
                <a:r>
                  <a:rPr lang="en-US" dirty="0">
                    <a:latin typeface="Times New Roman" panose="02020603050405020304" pitchFamily="18" charset="0"/>
                    <a:cs typeface="Times New Roman" panose="02020603050405020304" pitchFamily="18" charset="0"/>
                  </a:rPr>
                  <a:t>)</a:t>
                </a:r>
              </a:p>
            </p:txBody>
          </p:sp>
        </mc:Choice>
        <mc:Fallback>
          <p:sp>
            <p:nvSpPr>
              <p:cNvPr id="2" name="TextBox 1">
                <a:extLst>
                  <a:ext uri="{FF2B5EF4-FFF2-40B4-BE49-F238E27FC236}">
                    <a16:creationId xmlns:a16="http://schemas.microsoft.com/office/drawing/2014/main" xmlns="" xmlns:a14="http://schemas.microsoft.com/office/drawing/2010/main" id="{C63BE3B6-4EF0-47A3-A67B-E8C217D11EF8}"/>
                  </a:ext>
                </a:extLst>
              </p:cNvPr>
              <p:cNvSpPr txBox="1">
                <a:spLocks noRot="1" noChangeAspect="1" noMove="1" noResize="1" noEditPoints="1" noAdjustHandles="1" noChangeArrowheads="1" noChangeShapeType="1" noTextEdit="1"/>
              </p:cNvSpPr>
              <p:nvPr/>
            </p:nvSpPr>
            <p:spPr>
              <a:xfrm>
                <a:off x="3157928" y="3304631"/>
                <a:ext cx="1933222" cy="276999"/>
              </a:xfrm>
              <a:prstGeom prst="rect">
                <a:avLst/>
              </a:prstGeom>
              <a:blipFill>
                <a:blip r:embed="rId4" cstate="print"/>
                <a:stretch>
                  <a:fillRect l="-4101" t="-28261" r="-6309" b="-50000"/>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20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3426"/>
                                        </p:tgtEl>
                                        <p:attrNameLst>
                                          <p:attrName>style.visibility</p:attrName>
                                        </p:attrNameLst>
                                      </p:cBhvr>
                                      <p:to>
                                        <p:strVal val="visible"/>
                                      </p:to>
                                    </p:set>
                                    <p:anim calcmode="lin" valueType="num">
                                      <p:cBhvr additive="base">
                                        <p:cTn id="12" dur="500" fill="hold"/>
                                        <p:tgtEl>
                                          <p:spTgt spid="103426"/>
                                        </p:tgtEl>
                                        <p:attrNameLst>
                                          <p:attrName>ppt_x</p:attrName>
                                        </p:attrNameLst>
                                      </p:cBhvr>
                                      <p:tavLst>
                                        <p:tav tm="0">
                                          <p:val>
                                            <p:strVal val="#ppt_x"/>
                                          </p:val>
                                        </p:tav>
                                        <p:tav tm="100000">
                                          <p:val>
                                            <p:strVal val="#ppt_x"/>
                                          </p:val>
                                        </p:tav>
                                      </p:tavLst>
                                    </p:anim>
                                    <p:anim calcmode="lin" valueType="num">
                                      <p:cBhvr additive="base">
                                        <p:cTn id="13" dur="500" fill="hold"/>
                                        <p:tgtEl>
                                          <p:spTgt spid="10342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3445"/>
                                        </p:tgtEl>
                                        <p:attrNameLst>
                                          <p:attrName>style.visibility</p:attrName>
                                        </p:attrNameLst>
                                      </p:cBhvr>
                                      <p:to>
                                        <p:strVal val="visible"/>
                                      </p:to>
                                    </p:set>
                                    <p:anim calcmode="lin" valueType="num">
                                      <p:cBhvr additive="base">
                                        <p:cTn id="18" dur="500" fill="hold"/>
                                        <p:tgtEl>
                                          <p:spTgt spid="103445"/>
                                        </p:tgtEl>
                                        <p:attrNameLst>
                                          <p:attrName>ppt_x</p:attrName>
                                        </p:attrNameLst>
                                      </p:cBhvr>
                                      <p:tavLst>
                                        <p:tav tm="0">
                                          <p:val>
                                            <p:strVal val="#ppt_x"/>
                                          </p:val>
                                        </p:tav>
                                        <p:tav tm="100000">
                                          <p:val>
                                            <p:strVal val="#ppt_x"/>
                                          </p:val>
                                        </p:tav>
                                      </p:tavLst>
                                    </p:anim>
                                    <p:anim calcmode="lin" valueType="num">
                                      <p:cBhvr additive="base">
                                        <p:cTn id="19" dur="500" fill="hold"/>
                                        <p:tgtEl>
                                          <p:spTgt spid="1034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8564" y="1169233"/>
            <a:ext cx="4032354" cy="523220"/>
          </a:xfrm>
          <a:prstGeom prst="rect">
            <a:avLst/>
          </a:prstGeom>
          <a:noFill/>
        </p:spPr>
        <p:txBody>
          <a:bodyPr wrap="square" rtlCol="0">
            <a:spAutoFit/>
          </a:bodyPr>
          <a:lstStyle/>
          <a:p>
            <a:r>
              <a:rPr lang="en-IN" sz="2800" b="1" dirty="0">
                <a:solidFill>
                  <a:srgbClr val="FF0000"/>
                </a:solidFill>
                <a:latin typeface="Times New Roman" pitchFamily="18" charset="0"/>
                <a:cs typeface="Times New Roman" pitchFamily="18" charset="0"/>
              </a:rPr>
              <a:t>Wave Nature of Particles</a:t>
            </a:r>
          </a:p>
        </p:txBody>
      </p:sp>
      <p:sp>
        <p:nvSpPr>
          <p:cNvPr id="3" name="Content Placeholder 2"/>
          <p:cNvSpPr txBox="1">
            <a:spLocks/>
          </p:cNvSpPr>
          <p:nvPr/>
        </p:nvSpPr>
        <p:spPr bwMode="auto">
          <a:xfrm>
            <a:off x="1019955" y="2283501"/>
            <a:ext cx="7029762" cy="177883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Light exhibits wave-particle duality</a:t>
            </a:r>
          </a:p>
          <a:p>
            <a:pPr marL="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Is this dual nature an inherent property only of light?</a:t>
            </a:r>
          </a:p>
          <a:p>
            <a:pPr marL="800100" marR="0" lvl="2" indent="-228600" algn="just"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Does matter (material objects) exhibit dual nature?</a:t>
            </a:r>
          </a:p>
          <a:p>
            <a:pPr marL="800100" marR="0" lvl="2" indent="-228600" algn="just"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Can a particle, say an electron behave as a wave?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 calcmode="lin" valueType="num">
                                      <p:cBhvr additive="base">
                                        <p:cTn id="12"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additive="base">
                                        <p:cTn id="2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500521" y="362898"/>
            <a:ext cx="3237251" cy="504851"/>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24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rPr>
              <a:t>de Broglie Hypothesis</a:t>
            </a:r>
          </a:p>
        </p:txBody>
      </p:sp>
      <p:sp>
        <p:nvSpPr>
          <p:cNvPr id="4" name="TextBox 3">
            <a:extLst/>
          </p:cNvPr>
          <p:cNvSpPr txBox="1"/>
          <p:nvPr/>
        </p:nvSpPr>
        <p:spPr>
          <a:xfrm>
            <a:off x="1583546" y="932912"/>
            <a:ext cx="5717498" cy="400110"/>
          </a:xfrm>
          <a:prstGeom prst="rect">
            <a:avLst/>
          </a:prstGeom>
          <a:noFill/>
        </p:spPr>
        <p:txBody>
          <a:bodyPr wrap="square">
            <a:spAutoFit/>
          </a:bodyPr>
          <a:lstStyle/>
          <a:p>
            <a:pPr marL="274320" indent="-274320" algn="just">
              <a:buFont typeface="Arial" pitchFamily="34" charset="0"/>
              <a:buChar char="•"/>
              <a:defRPr/>
            </a:pPr>
            <a:r>
              <a:rPr lang="en-US" sz="2000" dirty="0">
                <a:latin typeface="Times New Roman" pitchFamily="18" charset="0"/>
                <a:cs typeface="Times New Roman" pitchFamily="18" charset="0"/>
              </a:rPr>
              <a:t>Answer was provided by Louis de Broglie in 1924</a:t>
            </a:r>
          </a:p>
        </p:txBody>
      </p:sp>
      <p:grpSp>
        <p:nvGrpSpPr>
          <p:cNvPr id="9" name="Group 8"/>
          <p:cNvGrpSpPr/>
          <p:nvPr/>
        </p:nvGrpSpPr>
        <p:grpSpPr>
          <a:xfrm>
            <a:off x="6107244" y="3655103"/>
            <a:ext cx="2647012" cy="2903926"/>
            <a:chOff x="6107244" y="3655103"/>
            <a:chExt cx="2647012" cy="2903926"/>
          </a:xfrm>
        </p:grpSpPr>
        <p:pic>
          <p:nvPicPr>
            <p:cNvPr id="5" name="Picture 4" descr="180px-Broglie_Big.jpg"/>
            <p:cNvPicPr>
              <a:picLocks noChangeAspect="1"/>
            </p:cNvPicPr>
            <p:nvPr/>
          </p:nvPicPr>
          <p:blipFill>
            <a:blip r:embed="rId2" cstate="print"/>
            <a:srcRect/>
            <a:stretch>
              <a:fillRect/>
            </a:stretch>
          </p:blipFill>
          <p:spPr bwMode="auto">
            <a:xfrm>
              <a:off x="6685743" y="3655103"/>
              <a:ext cx="2068513" cy="2632075"/>
            </a:xfrm>
            <a:prstGeom prst="rect">
              <a:avLst/>
            </a:prstGeom>
            <a:noFill/>
            <a:ln w="9525">
              <a:noFill/>
              <a:miter lim="800000"/>
              <a:headEnd/>
              <a:tailEnd/>
            </a:ln>
          </p:spPr>
        </p:pic>
        <p:pic>
          <p:nvPicPr>
            <p:cNvPr id="6" name="Picture 5" descr="Nobel_medal.png"/>
            <p:cNvPicPr>
              <a:picLocks noChangeAspect="1"/>
            </p:cNvPicPr>
            <p:nvPr/>
          </p:nvPicPr>
          <p:blipFill>
            <a:blip r:embed="rId3" cstate="print"/>
            <a:srcRect/>
            <a:stretch>
              <a:fillRect/>
            </a:stretch>
          </p:blipFill>
          <p:spPr bwMode="auto">
            <a:xfrm>
              <a:off x="6107244" y="5365229"/>
              <a:ext cx="1193800" cy="1193800"/>
            </a:xfrm>
            <a:prstGeom prst="rect">
              <a:avLst/>
            </a:prstGeom>
            <a:noFill/>
            <a:ln w="9525">
              <a:noFill/>
              <a:miter lim="800000"/>
              <a:headEnd/>
              <a:tailEnd/>
            </a:ln>
          </p:spPr>
        </p:pic>
      </p:grpSp>
      <mc:AlternateContent xmlns:mc="http://schemas.openxmlformats.org/markup-compatibility/2006">
        <mc:Choice xmlns:a14="http://schemas.microsoft.com/office/drawing/2010/main" xmlns="" Requires="a14">
          <p:sp>
            <p:nvSpPr>
              <p:cNvPr id="95234" name="Object 2"/>
              <p:cNvSpPr txBox="1"/>
              <p:nvPr/>
            </p:nvSpPr>
            <p:spPr bwMode="auto">
              <a:xfrm>
                <a:off x="2049463" y="5395913"/>
                <a:ext cx="1649412" cy="906462"/>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r>
                        <a:rPr lang="en-US" i="1">
                          <a:solidFill>
                            <a:srgbClr val="000000"/>
                          </a:solidFill>
                          <a:latin typeface="Cambria Math" panose="02040503050406030204" pitchFamily="18" charset="0"/>
                        </a:rPr>
                        <m:t>𝜆</m:t>
                      </m:r>
                      <m:r>
                        <a:rPr lang="en-US" i="1">
                          <a:solidFill>
                            <a:srgbClr val="000000"/>
                          </a:solidFill>
                          <a:latin typeface="Cambria Math" panose="02040503050406030204" pitchFamily="18" charset="0"/>
                        </a:rPr>
                        <m:t> = </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h</m:t>
                          </m:r>
                        </m:num>
                        <m:den>
                          <m:r>
                            <a:rPr lang="en-US" i="1">
                              <a:solidFill>
                                <a:srgbClr val="000000"/>
                              </a:solidFill>
                              <a:latin typeface="Cambria Math" panose="02040503050406030204" pitchFamily="18" charset="0"/>
                            </a:rPr>
                            <m:t>𝑝</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h</m:t>
                          </m:r>
                        </m:num>
                        <m:den>
                          <m:r>
                            <a:rPr lang="en-US" i="1">
                              <a:solidFill>
                                <a:srgbClr val="000000"/>
                              </a:solidFill>
                              <a:latin typeface="Cambria Math" panose="02040503050406030204" pitchFamily="18" charset="0"/>
                            </a:rPr>
                            <m:t>𝑚𝑣</m:t>
                          </m:r>
                        </m:den>
                      </m:f>
                    </m:oMath>
                  </m:oMathPara>
                </a14:m>
                <a:endParaRPr lang="en-US"/>
              </a:p>
            </p:txBody>
          </p:sp>
        </mc:Choice>
        <mc:Fallback>
          <p:sp>
            <p:nvSpPr>
              <p:cNvPr id="95234" name="Object 2"/>
              <p:cNvSpPr txBox="1">
                <a:spLocks noRot="1" noChangeAspect="1" noMove="1" noResize="1" noEditPoints="1" noAdjustHandles="1" noChangeArrowheads="1" noChangeShapeType="1" noTextEdit="1"/>
              </p:cNvSpPr>
              <p:nvPr/>
            </p:nvSpPr>
            <p:spPr bwMode="auto">
              <a:xfrm>
                <a:off x="2049463" y="5395913"/>
                <a:ext cx="1649412" cy="906462"/>
              </a:xfrm>
              <a:prstGeom prst="rect">
                <a:avLst/>
              </a:prstGeom>
              <a:blipFill>
                <a:blip r:embed="rId4" cstate="print"/>
                <a:stretch>
                  <a:fillRect/>
                </a:stretch>
              </a:blipFill>
              <a:extLst/>
            </p:spPr>
            <p:txBody>
              <a:bodyPr/>
              <a:lstStyle/>
              <a:p>
                <a:r>
                  <a:rPr lang="en-US">
                    <a:noFill/>
                  </a:rPr>
                  <a:t> </a:t>
                </a:r>
              </a:p>
            </p:txBody>
          </p:sp>
        </mc:Fallback>
      </mc:AlternateContent>
      <p:sp>
        <p:nvSpPr>
          <p:cNvPr id="95235" name="Rectangle 3"/>
          <p:cNvSpPr>
            <a:spLocks noChangeArrowheads="1"/>
          </p:cNvSpPr>
          <p:nvPr/>
        </p:nvSpPr>
        <p:spPr bwMode="auto">
          <a:xfrm>
            <a:off x="689548" y="4017363"/>
            <a:ext cx="5351489"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304800" algn="l"/>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wavelength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associated with a particle of mass ‘m’ moving with a velocity v is called de Broglie wavelength and is given by </a:t>
            </a:r>
            <a:endPar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endParaRPr>
          </a:p>
        </p:txBody>
      </p:sp>
      <p:sp>
        <p:nvSpPr>
          <p:cNvPr id="95236" name="Rectangle 4"/>
          <p:cNvSpPr>
            <a:spLocks noChangeArrowheads="1"/>
          </p:cNvSpPr>
          <p:nvPr/>
        </p:nvSpPr>
        <p:spPr bwMode="auto">
          <a:xfrm>
            <a:off x="301625" y="8461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 =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2">
            <a:extLst>
              <a:ext uri="{FF2B5EF4-FFF2-40B4-BE49-F238E27FC236}">
                <a16:creationId xmlns:a16="http://schemas.microsoft.com/office/drawing/2014/main" xmlns="" id="{758EC552-B4DD-4F16-A8EF-173CB530E74F}"/>
              </a:ext>
            </a:extLst>
          </p:cNvPr>
          <p:cNvSpPr/>
          <p:nvPr/>
        </p:nvSpPr>
        <p:spPr>
          <a:xfrm>
            <a:off x="914400" y="3105835"/>
            <a:ext cx="7315200" cy="646331"/>
          </a:xfrm>
          <a:prstGeom prst="rect">
            <a:avLst/>
          </a:prstGeom>
        </p:spPr>
        <p:txBody>
          <a:bodyPr wrap="square">
            <a:spAutoFit/>
          </a:bodyPr>
          <a:lstStyle/>
          <a:p>
            <a:pPr marL="274320" indent="-274320" algn="just">
              <a:buFont typeface="Arial" pitchFamily="34" charset="0"/>
              <a:buChar char="•"/>
              <a:defRPr/>
            </a:pPr>
            <a:r>
              <a:rPr lang="en-US" dirty="0">
                <a:latin typeface="Times New Roman" pitchFamily="18" charset="0"/>
                <a:cs typeface="Times New Roman" pitchFamily="18" charset="0"/>
              </a:rPr>
              <a:t>de Broglie – all moving objects have wave as well as particle characteristics</a:t>
            </a:r>
          </a:p>
        </p:txBody>
      </p:sp>
      <p:sp>
        <p:nvSpPr>
          <p:cNvPr id="7" name="Rectangle 6">
            <a:extLst>
              <a:ext uri="{FF2B5EF4-FFF2-40B4-BE49-F238E27FC236}">
                <a16:creationId xmlns:a16="http://schemas.microsoft.com/office/drawing/2014/main" xmlns="" id="{B75C34A1-79E9-47DF-B799-48852B42B80F}"/>
              </a:ext>
            </a:extLst>
          </p:cNvPr>
          <p:cNvSpPr/>
          <p:nvPr/>
        </p:nvSpPr>
        <p:spPr>
          <a:xfrm>
            <a:off x="914400" y="1785419"/>
            <a:ext cx="7839856" cy="1200329"/>
          </a:xfrm>
          <a:prstGeom prst="rect">
            <a:avLst/>
          </a:prstGeom>
        </p:spPr>
        <p:txBody>
          <a:bodyPr wrap="square">
            <a:spAutoFit/>
          </a:bodyPr>
          <a:lstStyle/>
          <a:p>
            <a:pPr marL="274320" indent="-274320" algn="just">
              <a:buFont typeface="Arial" pitchFamily="34" charset="0"/>
              <a:buChar char="•"/>
              <a:defRPr/>
            </a:pPr>
            <a:r>
              <a:rPr lang="en-US" i="1" dirty="0">
                <a:solidFill>
                  <a:srgbClr val="7030A0"/>
                </a:solidFill>
                <a:latin typeface="Times New Roman" pitchFamily="18" charset="0"/>
                <a:cs typeface="Times New Roman" pitchFamily="18" charset="0"/>
              </a:rPr>
              <a:t>‘Since nature loves symmetry, if the radiation behaves as particle under certain circumstances and as waves under certain other circumstances, then one can even expect that, entities which ordinarily behave as particles to exhibit properties attributable to only waves under appropriate circumstances’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20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2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5235">
                                            <p:txEl>
                                              <p:pRg st="0" end="0"/>
                                            </p:txEl>
                                          </p:spTgt>
                                        </p:tgtEl>
                                        <p:attrNameLst>
                                          <p:attrName>style.visibility</p:attrName>
                                        </p:attrNameLst>
                                      </p:cBhvr>
                                      <p:to>
                                        <p:strVal val="visible"/>
                                      </p:to>
                                    </p:set>
                                    <p:anim calcmode="lin" valueType="num">
                                      <p:cBhvr additive="base">
                                        <p:cTn id="29" dur="500" fill="hold"/>
                                        <p:tgtEl>
                                          <p:spTgt spid="95235">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523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p:bldP spid="9523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descr="F:\Srinatha\New folder (2)\304.jpg"/>
          <p:cNvPicPr>
            <a:picLocks noChangeAspect="1" noChangeArrowheads="1"/>
          </p:cNvPicPr>
          <p:nvPr/>
        </p:nvPicPr>
        <p:blipFill>
          <a:blip r:embed="rId2" cstate="print"/>
          <a:srcRect/>
          <a:stretch>
            <a:fillRect/>
          </a:stretch>
        </p:blipFill>
        <p:spPr bwMode="auto">
          <a:xfrm>
            <a:off x="1259174" y="1279420"/>
            <a:ext cx="7225258" cy="480823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4259" y="1732401"/>
            <a:ext cx="7839856" cy="4093428"/>
          </a:xfrm>
          <a:prstGeom prst="rect">
            <a:avLst/>
          </a:prstGeom>
          <a:noFill/>
        </p:spPr>
        <p:txBody>
          <a:bodyPr wrap="square" rtlCol="0">
            <a:spAutoFit/>
          </a:bodyPr>
          <a:lstStyle/>
          <a:p>
            <a:pPr algn="just"/>
            <a:r>
              <a:rPr lang="en-IN" sz="2000" dirty="0">
                <a:latin typeface="Times New Roman" pitchFamily="18" charset="0"/>
                <a:cs typeface="Times New Roman" pitchFamily="18" charset="0"/>
              </a:rPr>
              <a:t>Introduction to blackbody radiation spectrum- Wien's law, Rayleigh Jean’s law, Stefan -Boltzmann law and Planck's law (qualitative), Deduction of Wien's law and Rayleigh Jeans law from Planck's law. </a:t>
            </a:r>
          </a:p>
          <a:p>
            <a:pPr algn="just"/>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Wave-Particle dualism, de-Broglie hypothesis, de-Broglie wavelength. Heisenberg's uncertainty principle and its physical significance, Application of uncertainty principle-Non-existence of electron in the nucleus (relativistic case), </a:t>
            </a:r>
          </a:p>
          <a:p>
            <a:pPr algn="just"/>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Wave function- Properties, Physical significance, Probability density, Normalization, Eigen values and Eigen functions. Time independent Schrödinger wave equation. Particle in a box- Energy Eigen values and probability densities, Numerical problems.</a:t>
            </a:r>
          </a:p>
        </p:txBody>
      </p:sp>
      <p:sp>
        <p:nvSpPr>
          <p:cNvPr id="4" name="Rectangle 3">
            <a:extLst>
              <a:ext uri="{FF2B5EF4-FFF2-40B4-BE49-F238E27FC236}">
                <a16:creationId xmlns:a16="http://schemas.microsoft.com/office/drawing/2014/main" xmlns="" id="{17364265-AA9F-4990-BBD6-47BD4FFAF515}"/>
              </a:ext>
            </a:extLst>
          </p:cNvPr>
          <p:cNvSpPr/>
          <p:nvPr/>
        </p:nvSpPr>
        <p:spPr>
          <a:xfrm>
            <a:off x="2922697" y="680479"/>
            <a:ext cx="1297150" cy="579967"/>
          </a:xfrm>
          <a:prstGeom prst="rect">
            <a:avLst/>
          </a:prstGeom>
        </p:spPr>
        <p:txBody>
          <a:bodyPr wrap="none">
            <a:spAutoFit/>
          </a:bodyPr>
          <a:lstStyle/>
          <a:p>
            <a:pPr>
              <a:lnSpc>
                <a:spcPct val="150000"/>
              </a:lnSpc>
              <a:spcAft>
                <a:spcPts val="0"/>
              </a:spcAft>
            </a:pPr>
            <a:r>
              <a:rPr lang="en-US" sz="2400" b="1" u="sng" dirty="0">
                <a:solidFill>
                  <a:srgbClr val="FF0000"/>
                </a:solidFill>
                <a:latin typeface="Times New Roman" panose="02020603050405020304" pitchFamily="18" charset="0"/>
                <a:cs typeface="Times New Roman" panose="02020603050405020304" pitchFamily="18" charset="0"/>
              </a:rPr>
              <a:t>Syllabus</a:t>
            </a:r>
            <a:endParaRPr lang="en-IN" sz="24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1648917" y="754323"/>
            <a:ext cx="7195279" cy="504851"/>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2400" b="1" i="0" u="none" strike="noStrike" kern="1200" cap="none" spc="0" normalizeH="0" baseline="0" noProof="0" dirty="0">
                <a:ln>
                  <a:noFill/>
                </a:ln>
                <a:solidFill>
                  <a:srgbClr val="0000FF"/>
                </a:solidFill>
                <a:effectLst/>
                <a:uLnTx/>
                <a:uFillTx/>
                <a:latin typeface="Times New Roman" pitchFamily="18" charset="0"/>
                <a:ea typeface="+mj-ea"/>
                <a:cs typeface="Times New Roman" pitchFamily="18" charset="0"/>
              </a:rPr>
              <a:t>de Broglie wavelength of an accelerated electrons</a:t>
            </a:r>
          </a:p>
        </p:txBody>
      </p:sp>
      <p:sp>
        <p:nvSpPr>
          <p:cNvPr id="3" name="TextBox 2"/>
          <p:cNvSpPr txBox="1"/>
          <p:nvPr/>
        </p:nvSpPr>
        <p:spPr>
          <a:xfrm>
            <a:off x="614597" y="1663908"/>
            <a:ext cx="8214609" cy="646331"/>
          </a:xfrm>
          <a:prstGeom prst="rect">
            <a:avLst/>
          </a:prstGeom>
          <a:noFill/>
        </p:spPr>
        <p:txBody>
          <a:bodyPr wrap="square" rtlCol="0">
            <a:spAutoFit/>
          </a:bodyPr>
          <a:lstStyle/>
          <a:p>
            <a:r>
              <a:rPr lang="en-IN" dirty="0">
                <a:latin typeface="Times New Roman" pitchFamily="18" charset="0"/>
                <a:cs typeface="Times New Roman" pitchFamily="18" charset="0"/>
              </a:rPr>
              <a:t>Consider an electron of rest mass m and charge e, accelerated by a potential difference of V volt from rest to a velocity v. Then work done on the electron is W = </a:t>
            </a:r>
            <a:r>
              <a:rPr lang="en-IN" dirty="0" err="1">
                <a:latin typeface="Times New Roman" pitchFamily="18" charset="0"/>
                <a:cs typeface="Times New Roman" pitchFamily="18" charset="0"/>
              </a:rPr>
              <a:t>eV</a:t>
            </a:r>
            <a:endParaRPr lang="en-IN" dirty="0">
              <a:latin typeface="Times New Roman" pitchFamily="18" charset="0"/>
              <a:cs typeface="Times New Roman" pitchFamily="18" charset="0"/>
            </a:endParaRPr>
          </a:p>
        </p:txBody>
      </p:sp>
      <p:sp>
        <p:nvSpPr>
          <p:cNvPr id="4" name="Rectangle 3"/>
          <p:cNvSpPr/>
          <p:nvPr/>
        </p:nvSpPr>
        <p:spPr>
          <a:xfrm>
            <a:off x="906904" y="2476248"/>
            <a:ext cx="6408295" cy="369332"/>
          </a:xfrm>
          <a:prstGeom prst="rect">
            <a:avLst/>
          </a:prstGeom>
        </p:spPr>
        <p:txBody>
          <a:bodyPr wrap="square">
            <a:spAutoFit/>
          </a:bodyPr>
          <a:lstStyle/>
          <a:p>
            <a:r>
              <a:rPr lang="en-IN" dirty="0">
                <a:latin typeface="Times New Roman" pitchFamily="18" charset="0"/>
                <a:cs typeface="Times New Roman" pitchFamily="18" charset="0"/>
              </a:rPr>
              <a:t>This work done is converted into kinetic energy of the electron.</a:t>
            </a:r>
          </a:p>
        </p:txBody>
      </p:sp>
      <p:sp>
        <p:nvSpPr>
          <p:cNvPr id="94211"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94210"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402767" y="2945566"/>
            <a:ext cx="1379095" cy="564175"/>
          </a:xfrm>
          <a:prstGeom prst="rect">
            <a:avLst/>
          </a:prstGeom>
          <a:noFill/>
        </p:spPr>
      </p:pic>
      <p:sp>
        <p:nvSpPr>
          <p:cNvPr id="94212" name="Rectangle 4"/>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421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94215" name="Rectangle 7"/>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TextBox 11"/>
          <p:cNvSpPr txBox="1"/>
          <p:nvPr/>
        </p:nvSpPr>
        <p:spPr>
          <a:xfrm>
            <a:off x="989350" y="3987384"/>
            <a:ext cx="6535711" cy="923330"/>
          </a:xfrm>
          <a:prstGeom prst="rect">
            <a:avLst/>
          </a:prstGeom>
          <a:noFill/>
        </p:spPr>
        <p:txBody>
          <a:bodyPr wrap="square" rtlCol="0">
            <a:spAutoFit/>
          </a:bodyPr>
          <a:lstStyle/>
          <a:p>
            <a:r>
              <a:rPr lang="en-US" dirty="0">
                <a:latin typeface="Times New Roman" pitchFamily="18" charset="0"/>
                <a:cs typeface="Times New Roman" pitchFamily="18" charset="0"/>
              </a:rPr>
              <a:t>If </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 is the momentum of the electron then,  </a:t>
            </a:r>
            <a:r>
              <a:rPr lang="en-US" i="1" dirty="0">
                <a:latin typeface="Times New Roman" pitchFamily="18" charset="0"/>
                <a:cs typeface="Times New Roman" pitchFamily="18" charset="0"/>
              </a:rPr>
              <a:t>p = </a:t>
            </a:r>
            <a:r>
              <a:rPr lang="en-US" i="1" dirty="0" err="1">
                <a:latin typeface="Times New Roman" pitchFamily="18" charset="0"/>
                <a:cs typeface="Times New Roman" pitchFamily="18" charset="0"/>
              </a:rPr>
              <a:t>mv</a:t>
            </a:r>
            <a:endParaRPr lang="en-IN" dirty="0">
              <a:latin typeface="Times New Roman" pitchFamily="18" charset="0"/>
              <a:cs typeface="Times New Roman" pitchFamily="18" charset="0"/>
            </a:endParaRPr>
          </a:p>
          <a:p>
            <a:r>
              <a:rPr lang="en-US" i="1" dirty="0">
                <a:latin typeface="Times New Roman" pitchFamily="18" charset="0"/>
                <a:cs typeface="Times New Roman" pitchFamily="18" charset="0"/>
              </a:rPr>
              <a:t>Squaring on both sides we get,     p</a:t>
            </a:r>
            <a:r>
              <a:rPr lang="en-US" i="1" baseline="30000" dirty="0">
                <a:latin typeface="Times New Roman" pitchFamily="18" charset="0"/>
                <a:cs typeface="Times New Roman" pitchFamily="18" charset="0"/>
              </a:rPr>
              <a:t>2</a:t>
            </a:r>
            <a:r>
              <a:rPr lang="en-US" i="1" dirty="0">
                <a:latin typeface="Times New Roman" pitchFamily="18" charset="0"/>
                <a:cs typeface="Times New Roman" pitchFamily="18" charset="0"/>
              </a:rPr>
              <a:t> = m</a:t>
            </a:r>
            <a:r>
              <a:rPr lang="en-US" i="1" baseline="30000" dirty="0">
                <a:latin typeface="Times New Roman" pitchFamily="18" charset="0"/>
                <a:cs typeface="Times New Roman" pitchFamily="18" charset="0"/>
              </a:rPr>
              <a:t>2</a:t>
            </a:r>
            <a:r>
              <a:rPr lang="en-US" i="1" dirty="0">
                <a:latin typeface="Times New Roman" pitchFamily="18" charset="0"/>
                <a:cs typeface="Times New Roman" pitchFamily="18" charset="0"/>
              </a:rPr>
              <a:t>v</a:t>
            </a:r>
            <a:r>
              <a:rPr lang="en-US" i="1" baseline="30000" dirty="0">
                <a:latin typeface="Times New Roman" pitchFamily="18" charset="0"/>
                <a:cs typeface="Times New Roman" pitchFamily="18" charset="0"/>
              </a:rPr>
              <a:t>2</a:t>
            </a: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r>
              <a:rPr lang="en-IN" i="1" dirty="0">
                <a:latin typeface="Times New Roman" pitchFamily="18" charset="0"/>
                <a:cs typeface="Times New Roman" pitchFamily="18" charset="0"/>
              </a:rPr>
              <a:t>   </a:t>
            </a:r>
          </a:p>
        </p:txBody>
      </p:sp>
      <p:sp>
        <p:nvSpPr>
          <p:cNvPr id="9421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94216"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882452" y="4916774"/>
            <a:ext cx="1259174" cy="67392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 calcmode="lin" valueType="num">
                                      <p:cBhvr additive="base">
                                        <p:cTn id="7" dur="500" fill="hold"/>
                                        <p:tgtEl>
                                          <p:spTgt spid="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20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 calcmode="lin" valueType="num">
                                      <p:cBhvr additive="base">
                                        <p:cTn id="2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4210"/>
                                        </p:tgtEl>
                                        <p:attrNameLst>
                                          <p:attrName>style.visibility</p:attrName>
                                        </p:attrNameLst>
                                      </p:cBhvr>
                                      <p:to>
                                        <p:strVal val="visible"/>
                                      </p:to>
                                    </p:set>
                                    <p:anim calcmode="lin" valueType="num">
                                      <p:cBhvr additive="base">
                                        <p:cTn id="30" dur="500" fill="hold"/>
                                        <p:tgtEl>
                                          <p:spTgt spid="94210"/>
                                        </p:tgtEl>
                                        <p:attrNameLst>
                                          <p:attrName>ppt_x</p:attrName>
                                        </p:attrNameLst>
                                      </p:cBhvr>
                                      <p:tavLst>
                                        <p:tav tm="0">
                                          <p:val>
                                            <p:strVal val="#ppt_x"/>
                                          </p:val>
                                        </p:tav>
                                        <p:tav tm="100000">
                                          <p:val>
                                            <p:strVal val="#ppt_x"/>
                                          </p:val>
                                        </p:tav>
                                      </p:tavLst>
                                    </p:anim>
                                    <p:anim calcmode="lin" valueType="num">
                                      <p:cBhvr additive="base">
                                        <p:cTn id="31" dur="500" fill="hold"/>
                                        <p:tgtEl>
                                          <p:spTgt spid="9421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2">
                                            <p:txEl>
                                              <p:pRg st="0" end="0"/>
                                            </p:txEl>
                                          </p:spTgt>
                                        </p:tgtEl>
                                        <p:attrNameLst>
                                          <p:attrName>style.visibility</p:attrName>
                                        </p:attrNameLst>
                                      </p:cBhvr>
                                      <p:to>
                                        <p:strVal val="visible"/>
                                      </p:to>
                                    </p:set>
                                    <p:anim calcmode="lin" valueType="num">
                                      <p:cBhvr additive="base">
                                        <p:cTn id="36"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2">
                                            <p:txEl>
                                              <p:pRg st="1" end="1"/>
                                            </p:txEl>
                                          </p:spTgt>
                                        </p:tgtEl>
                                        <p:attrNameLst>
                                          <p:attrName>style.visibility</p:attrName>
                                        </p:attrNameLst>
                                      </p:cBhvr>
                                      <p:to>
                                        <p:strVal val="visible"/>
                                      </p:to>
                                    </p:set>
                                    <p:anim calcmode="lin" valueType="num">
                                      <p:cBhvr additive="base">
                                        <p:cTn id="42"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2">
                                            <p:txEl>
                                              <p:pRg st="2" end="2"/>
                                            </p:txEl>
                                          </p:spTgt>
                                        </p:tgtEl>
                                        <p:attrNameLst>
                                          <p:attrName>style.visibility</p:attrName>
                                        </p:attrNameLst>
                                      </p:cBhvr>
                                      <p:to>
                                        <p:strVal val="visible"/>
                                      </p:to>
                                    </p:set>
                                    <p:anim calcmode="lin" valueType="num">
                                      <p:cBhvr additive="base">
                                        <p:cTn id="48"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94216"/>
                                        </p:tgtEl>
                                        <p:attrNameLst>
                                          <p:attrName>style.visibility</p:attrName>
                                        </p:attrNameLst>
                                      </p:cBhvr>
                                      <p:to>
                                        <p:strVal val="visible"/>
                                      </p:to>
                                    </p:set>
                                    <p:anim calcmode="lin" valueType="num">
                                      <p:cBhvr additive="base">
                                        <p:cTn id="54" dur="500" fill="hold"/>
                                        <p:tgtEl>
                                          <p:spTgt spid="94216"/>
                                        </p:tgtEl>
                                        <p:attrNameLst>
                                          <p:attrName>ppt_x</p:attrName>
                                        </p:attrNameLst>
                                      </p:cBhvr>
                                      <p:tavLst>
                                        <p:tav tm="0">
                                          <p:val>
                                            <p:strVal val="#ppt_x"/>
                                          </p:val>
                                        </p:tav>
                                        <p:tav tm="100000">
                                          <p:val>
                                            <p:strVal val="#ppt_x"/>
                                          </p:val>
                                        </p:tav>
                                      </p:tavLst>
                                    </p:anim>
                                    <p:anim calcmode="lin" valueType="num">
                                      <p:cBhvr additive="base">
                                        <p:cTn id="55" dur="500" fill="hold"/>
                                        <p:tgtEl>
                                          <p:spTgt spid="942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p:bldP spid="4" grpId="0" build="p"/>
      <p:bldP spid="1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8" name="Rectangle 14"/>
          <p:cNvSpPr>
            <a:spLocks noChangeArrowheads="1"/>
          </p:cNvSpPr>
          <p:nvPr/>
        </p:nvSpPr>
        <p:spPr bwMode="auto">
          <a:xfrm>
            <a:off x="1798819" y="854439"/>
            <a:ext cx="2848132"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Equation (1) becomes </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98320"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98319" name="Picture 1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387777" y="1236688"/>
            <a:ext cx="1184223" cy="692315"/>
          </a:xfrm>
          <a:prstGeom prst="rect">
            <a:avLst/>
          </a:prstGeom>
          <a:noFill/>
        </p:spPr>
      </p:pic>
      <p:sp>
        <p:nvSpPr>
          <p:cNvPr id="98321" name="Rectangle 17"/>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8323"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98322" name="Picture 1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387776" y="2390930"/>
            <a:ext cx="1365181" cy="337280"/>
          </a:xfrm>
          <a:prstGeom prst="rect">
            <a:avLst/>
          </a:prstGeom>
          <a:noFill/>
        </p:spPr>
      </p:pic>
      <p:sp>
        <p:nvSpPr>
          <p:cNvPr id="98324" name="Rectangle 20"/>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8325" name="Rectangle 21"/>
          <p:cNvSpPr>
            <a:spLocks noChangeArrowheads="1"/>
          </p:cNvSpPr>
          <p:nvPr/>
        </p:nvSpPr>
        <p:spPr bwMode="auto">
          <a:xfrm>
            <a:off x="554636" y="3222885"/>
            <a:ext cx="6131807"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Therefore the de Broglie wavelength of accelerated electron is given by </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98327" name="Rectangle 2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98326" name="Picture 2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702571" y="3755036"/>
            <a:ext cx="1923612" cy="652072"/>
          </a:xfrm>
          <a:prstGeom prst="rect">
            <a:avLst/>
          </a:prstGeom>
          <a:noFill/>
        </p:spPr>
      </p:pic>
      <p:sp>
        <p:nvSpPr>
          <p:cNvPr id="98328" name="Rectangle 24"/>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8329" name="Rectangle 25"/>
          <p:cNvSpPr>
            <a:spLocks noChangeArrowheads="1"/>
          </p:cNvSpPr>
          <p:nvPr/>
        </p:nvSpPr>
        <p:spPr bwMode="auto">
          <a:xfrm>
            <a:off x="419724" y="4871803"/>
            <a:ext cx="3679212"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above equation can be written as,</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pic>
        <p:nvPicPr>
          <p:cNvPr id="98330" name="Picture 2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646950" y="5859904"/>
            <a:ext cx="1648918" cy="653037"/>
          </a:xfrm>
          <a:prstGeom prst="rect">
            <a:avLst/>
          </a:prstGeom>
          <a:noFill/>
        </p:spPr>
      </p:pic>
      <p:sp>
        <p:nvSpPr>
          <p:cNvPr id="98332" name="Rectangle 2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98333" name="Rectangle 29"/>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8334" name="Rectangle 30"/>
          <p:cNvSpPr>
            <a:spLocks noChangeArrowheads="1"/>
          </p:cNvSpPr>
          <p:nvPr/>
        </p:nvSpPr>
        <p:spPr bwMode="auto">
          <a:xfrm>
            <a:off x="0" y="1219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03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0353" name="Picture 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655007" y="4781861"/>
            <a:ext cx="1955655" cy="646498"/>
          </a:xfrm>
          <a:prstGeom prst="rect">
            <a:avLst/>
          </a:prstGeom>
          <a:noFill/>
        </p:spPr>
      </p:pic>
      <p:sp>
        <p:nvSpPr>
          <p:cNvPr id="100355" name="Rectangle 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318">
                                            <p:txEl>
                                              <p:pRg st="0" end="0"/>
                                            </p:txEl>
                                          </p:spTgt>
                                        </p:tgtEl>
                                        <p:attrNameLst>
                                          <p:attrName>style.visibility</p:attrName>
                                        </p:attrNameLst>
                                      </p:cBhvr>
                                      <p:to>
                                        <p:strVal val="visible"/>
                                      </p:to>
                                    </p:set>
                                    <p:anim calcmode="lin" valueType="num">
                                      <p:cBhvr additive="base">
                                        <p:cTn id="7" dur="500" fill="hold"/>
                                        <p:tgtEl>
                                          <p:spTgt spid="983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98319"/>
                                        </p:tgtEl>
                                        <p:attrNameLst>
                                          <p:attrName>style.visibility</p:attrName>
                                        </p:attrNameLst>
                                      </p:cBhvr>
                                      <p:to>
                                        <p:strVal val="visible"/>
                                      </p:to>
                                    </p:set>
                                    <p:animEffect transition="in" filter="wipe(down)">
                                      <p:cBhvr>
                                        <p:cTn id="13" dur="500"/>
                                        <p:tgtEl>
                                          <p:spTgt spid="983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98322"/>
                                        </p:tgtEl>
                                        <p:attrNameLst>
                                          <p:attrName>style.visibility</p:attrName>
                                        </p:attrNameLst>
                                      </p:cBhvr>
                                      <p:to>
                                        <p:strVal val="visible"/>
                                      </p:to>
                                    </p:set>
                                    <p:animEffect transition="in" filter="wipe(down)">
                                      <p:cBhvr>
                                        <p:cTn id="18" dur="500"/>
                                        <p:tgtEl>
                                          <p:spTgt spid="9832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8325">
                                            <p:txEl>
                                              <p:pRg st="0" end="0"/>
                                            </p:txEl>
                                          </p:spTgt>
                                        </p:tgtEl>
                                        <p:attrNameLst>
                                          <p:attrName>style.visibility</p:attrName>
                                        </p:attrNameLst>
                                      </p:cBhvr>
                                      <p:to>
                                        <p:strVal val="visible"/>
                                      </p:to>
                                    </p:set>
                                    <p:animEffect transition="in" filter="wipe(down)">
                                      <p:cBhvr>
                                        <p:cTn id="23" dur="500"/>
                                        <p:tgtEl>
                                          <p:spTgt spid="9832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98326"/>
                                        </p:tgtEl>
                                        <p:attrNameLst>
                                          <p:attrName>style.visibility</p:attrName>
                                        </p:attrNameLst>
                                      </p:cBhvr>
                                      <p:to>
                                        <p:strVal val="visible"/>
                                      </p:to>
                                    </p:set>
                                    <p:anim calcmode="lin" valueType="num">
                                      <p:cBhvr additive="base">
                                        <p:cTn id="28" dur="500" fill="hold"/>
                                        <p:tgtEl>
                                          <p:spTgt spid="98326"/>
                                        </p:tgtEl>
                                        <p:attrNameLst>
                                          <p:attrName>ppt_x</p:attrName>
                                        </p:attrNameLst>
                                      </p:cBhvr>
                                      <p:tavLst>
                                        <p:tav tm="0">
                                          <p:val>
                                            <p:strVal val="#ppt_x"/>
                                          </p:val>
                                        </p:tav>
                                        <p:tav tm="100000">
                                          <p:val>
                                            <p:strVal val="#ppt_x"/>
                                          </p:val>
                                        </p:tav>
                                      </p:tavLst>
                                    </p:anim>
                                    <p:anim calcmode="lin" valueType="num">
                                      <p:cBhvr additive="base">
                                        <p:cTn id="29" dur="500" fill="hold"/>
                                        <p:tgtEl>
                                          <p:spTgt spid="9832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98329">
                                            <p:txEl>
                                              <p:pRg st="0" end="0"/>
                                            </p:txEl>
                                          </p:spTgt>
                                        </p:tgtEl>
                                        <p:attrNameLst>
                                          <p:attrName>style.visibility</p:attrName>
                                        </p:attrNameLst>
                                      </p:cBhvr>
                                      <p:to>
                                        <p:strVal val="visible"/>
                                      </p:to>
                                    </p:set>
                                    <p:animEffect transition="in" filter="wipe(down)">
                                      <p:cBhvr>
                                        <p:cTn id="34" dur="500"/>
                                        <p:tgtEl>
                                          <p:spTgt spid="9832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035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8330"/>
                                        </p:tgtEl>
                                        <p:attrNameLst>
                                          <p:attrName>style.visibility</p:attrName>
                                        </p:attrNameLst>
                                      </p:cBhvr>
                                      <p:to>
                                        <p:strVal val="visible"/>
                                      </p:to>
                                    </p:set>
                                    <p:anim calcmode="lin" valueType="num">
                                      <p:cBhvr additive="base">
                                        <p:cTn id="43" dur="500" fill="hold"/>
                                        <p:tgtEl>
                                          <p:spTgt spid="98330"/>
                                        </p:tgtEl>
                                        <p:attrNameLst>
                                          <p:attrName>ppt_x</p:attrName>
                                        </p:attrNameLst>
                                      </p:cBhvr>
                                      <p:tavLst>
                                        <p:tav tm="0">
                                          <p:val>
                                            <p:strVal val="#ppt_x"/>
                                          </p:val>
                                        </p:tav>
                                        <p:tav tm="100000">
                                          <p:val>
                                            <p:strVal val="#ppt_x"/>
                                          </p:val>
                                        </p:tav>
                                      </p:tavLst>
                                    </p:anim>
                                    <p:anim calcmode="lin" valueType="num">
                                      <p:cBhvr additive="base">
                                        <p:cTn id="44" dur="500" fill="hold"/>
                                        <p:tgtEl>
                                          <p:spTgt spid="983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8" grpId="0" build="p"/>
      <p:bldP spid="98325" grpId="0" build="p"/>
      <p:bldP spid="9832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4143" y="1813810"/>
            <a:ext cx="7345181" cy="1938992"/>
          </a:xfrm>
          <a:prstGeom prst="rect">
            <a:avLst/>
          </a:prstGeom>
          <a:noFill/>
        </p:spPr>
        <p:txBody>
          <a:bodyPr wrap="square" rtlCol="0">
            <a:spAutoFit/>
          </a:bodyPr>
          <a:lstStyle/>
          <a:p>
            <a:r>
              <a:rPr lang="en-US" sz="2400" dirty="0">
                <a:latin typeface="Times New Roman" pitchFamily="18" charset="0"/>
                <a:cs typeface="Times New Roman" pitchFamily="18" charset="0"/>
              </a:rPr>
              <a:t>h = 6.63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10</a:t>
            </a:r>
            <a:r>
              <a:rPr lang="en-US" sz="2400" baseline="30000" dirty="0">
                <a:latin typeface="Times New Roman" pitchFamily="18" charset="0"/>
                <a:cs typeface="Times New Roman" pitchFamily="18" charset="0"/>
              </a:rPr>
              <a:t>-34</a:t>
            </a:r>
            <a:r>
              <a:rPr lang="en-US" sz="2400" dirty="0">
                <a:latin typeface="Times New Roman" pitchFamily="18" charset="0"/>
                <a:cs typeface="Times New Roman" pitchFamily="18" charset="0"/>
              </a:rPr>
              <a:t> Js, </a:t>
            </a:r>
          </a:p>
          <a:p>
            <a:r>
              <a:rPr lang="en-US" sz="2400" dirty="0">
                <a:latin typeface="Times New Roman" pitchFamily="18" charset="0"/>
                <a:cs typeface="Times New Roman" pitchFamily="18" charset="0"/>
              </a:rPr>
              <a:t>m = 9.1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10</a:t>
            </a:r>
            <a:r>
              <a:rPr lang="en-US" sz="2400" baseline="30000" dirty="0">
                <a:latin typeface="Times New Roman" pitchFamily="18" charset="0"/>
                <a:cs typeface="Times New Roman" pitchFamily="18" charset="0"/>
              </a:rPr>
              <a:t>-31</a:t>
            </a:r>
            <a:r>
              <a:rPr lang="en-US" sz="2400" dirty="0">
                <a:latin typeface="Times New Roman" pitchFamily="18" charset="0"/>
                <a:cs typeface="Times New Roman" pitchFamily="18" charset="0"/>
              </a:rPr>
              <a:t> kg, </a:t>
            </a:r>
          </a:p>
          <a:p>
            <a:r>
              <a:rPr lang="en-US" sz="2400" dirty="0">
                <a:latin typeface="Times New Roman" pitchFamily="18" charset="0"/>
                <a:cs typeface="Times New Roman" pitchFamily="18" charset="0"/>
              </a:rPr>
              <a:t>e = 1.6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10</a:t>
            </a:r>
            <a:r>
              <a:rPr lang="en-US" sz="2400" baseline="30000" dirty="0">
                <a:latin typeface="Times New Roman" pitchFamily="18" charset="0"/>
                <a:cs typeface="Times New Roman" pitchFamily="18" charset="0"/>
              </a:rPr>
              <a:t>-19</a:t>
            </a:r>
            <a:r>
              <a:rPr lang="en-US" sz="2400" dirty="0">
                <a:latin typeface="Times New Roman" pitchFamily="18" charset="0"/>
                <a:cs typeface="Times New Roman" pitchFamily="18" charset="0"/>
              </a:rPr>
              <a:t> C</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993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99329" name="Object 1"/>
          <p:cNvGraphicFramePr>
            <a:graphicFrameLocks noChangeAspect="1"/>
          </p:cNvGraphicFramePr>
          <p:nvPr/>
        </p:nvGraphicFramePr>
        <p:xfrm>
          <a:off x="1134687" y="3642610"/>
          <a:ext cx="6273551" cy="1099566"/>
        </p:xfrm>
        <a:graphic>
          <a:graphicData uri="http://schemas.openxmlformats.org/presentationml/2006/ole">
            <p:oleObj spid="_x0000_s99368" name="Equation" r:id="rId3" imgW="63398400" imgH="109728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9329"/>
                                        </p:tgtEl>
                                        <p:attrNameLst>
                                          <p:attrName>style.visibility</p:attrName>
                                        </p:attrNameLst>
                                      </p:cBhvr>
                                      <p:to>
                                        <p:strVal val="visible"/>
                                      </p:to>
                                    </p:set>
                                    <p:anim calcmode="lin" valueType="num">
                                      <p:cBhvr additive="base">
                                        <p:cTn id="31" dur="500" fill="hold"/>
                                        <p:tgtEl>
                                          <p:spTgt spid="99329"/>
                                        </p:tgtEl>
                                        <p:attrNameLst>
                                          <p:attrName>ppt_x</p:attrName>
                                        </p:attrNameLst>
                                      </p:cBhvr>
                                      <p:tavLst>
                                        <p:tav tm="0">
                                          <p:val>
                                            <p:strVal val="#ppt_x"/>
                                          </p:val>
                                        </p:tav>
                                        <p:tav tm="100000">
                                          <p:val>
                                            <p:strVal val="#ppt_x"/>
                                          </p:val>
                                        </p:tav>
                                      </p:tavLst>
                                    </p:anim>
                                    <p:anim calcmode="lin" valueType="num">
                                      <p:cBhvr additive="base">
                                        <p:cTn id="32" dur="500" fill="hold"/>
                                        <p:tgtEl>
                                          <p:spTgt spid="993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9095" y="764499"/>
            <a:ext cx="7180289" cy="400110"/>
          </a:xfrm>
          <a:prstGeom prst="rect">
            <a:avLst/>
          </a:prstGeom>
          <a:noFill/>
        </p:spPr>
        <p:txBody>
          <a:bodyPr wrap="square" rtlCol="0">
            <a:spAutoFit/>
          </a:bodyPr>
          <a:lstStyle/>
          <a:p>
            <a:r>
              <a:rPr lang="en-IN" sz="2000" b="1" dirty="0">
                <a:solidFill>
                  <a:srgbClr val="FF0000"/>
                </a:solidFill>
                <a:latin typeface="Times New Roman" pitchFamily="18" charset="0"/>
                <a:cs typeface="Times New Roman" pitchFamily="18" charset="0"/>
              </a:rPr>
              <a:t>Relation between Kinetic Energy and de-Broglie Wavelength</a:t>
            </a:r>
          </a:p>
        </p:txBody>
      </p:sp>
      <p:sp>
        <p:nvSpPr>
          <p:cNvPr id="3" name="TextBox 2"/>
          <p:cNvSpPr txBox="1"/>
          <p:nvPr/>
        </p:nvSpPr>
        <p:spPr>
          <a:xfrm>
            <a:off x="1199213" y="1558978"/>
            <a:ext cx="5051685" cy="369332"/>
          </a:xfrm>
          <a:prstGeom prst="rect">
            <a:avLst/>
          </a:prstGeom>
          <a:noFill/>
        </p:spPr>
        <p:txBody>
          <a:bodyPr wrap="square" rtlCol="0">
            <a:spAutoFit/>
          </a:bodyPr>
          <a:lstStyle/>
          <a:p>
            <a:r>
              <a:rPr lang="en-IN" dirty="0">
                <a:latin typeface="Times New Roman" pitchFamily="18" charset="0"/>
                <a:cs typeface="Times New Roman" pitchFamily="18" charset="0"/>
              </a:rPr>
              <a:t>We know that, the kinetic energy is </a:t>
            </a:r>
          </a:p>
        </p:txBody>
      </p:sp>
      <p:sp>
        <p:nvSpPr>
          <p:cNvPr id="1003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035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957402" y="2143594"/>
            <a:ext cx="1214203" cy="539646"/>
          </a:xfrm>
          <a:prstGeom prst="rect">
            <a:avLst/>
          </a:prstGeom>
          <a:noFill/>
        </p:spPr>
      </p:pic>
      <p:sp>
        <p:nvSpPr>
          <p:cNvPr id="6" name="TextBox 5"/>
          <p:cNvSpPr txBox="1"/>
          <p:nvPr/>
        </p:nvSpPr>
        <p:spPr>
          <a:xfrm>
            <a:off x="3882453" y="2833141"/>
            <a:ext cx="1184224" cy="784830"/>
          </a:xfrm>
          <a:prstGeom prst="rect">
            <a:avLst/>
          </a:prstGeom>
          <a:noFill/>
        </p:spPr>
        <p:txBody>
          <a:bodyPr wrap="square" rtlCol="0">
            <a:spAutoFit/>
          </a:bodyPr>
          <a:lstStyle/>
          <a:p>
            <a:pPr>
              <a:lnSpc>
                <a:spcPct val="150000"/>
              </a:lnSpc>
            </a:pPr>
            <a:r>
              <a:rPr lang="en-US" i="1" dirty="0">
                <a:latin typeface="Times New Roman" pitchFamily="18" charset="0"/>
                <a:cs typeface="Times New Roman" pitchFamily="18" charset="0"/>
              </a:rPr>
              <a:t>p</a:t>
            </a:r>
            <a:r>
              <a:rPr lang="en-US" i="1" baseline="30000" dirty="0">
                <a:latin typeface="Times New Roman" pitchFamily="18" charset="0"/>
                <a:cs typeface="Times New Roman" pitchFamily="18" charset="0"/>
              </a:rPr>
              <a:t>2</a:t>
            </a:r>
            <a:r>
              <a:rPr lang="en-US" i="1" dirty="0">
                <a:latin typeface="Times New Roman" pitchFamily="18" charset="0"/>
                <a:cs typeface="Times New Roman" pitchFamily="18" charset="0"/>
              </a:rPr>
              <a:t> = 2mE</a:t>
            </a:r>
            <a:endParaRPr lang="en-IN" i="1" dirty="0">
              <a:latin typeface="Times New Roman" pitchFamily="18" charset="0"/>
              <a:cs typeface="Times New Roman" pitchFamily="18" charset="0"/>
            </a:endParaRPr>
          </a:p>
          <a:p>
            <a:endParaRPr lang="en-IN" i="1" dirty="0"/>
          </a:p>
        </p:txBody>
      </p:sp>
      <p:sp>
        <p:nvSpPr>
          <p:cNvPr id="10035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035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822492" y="3485213"/>
            <a:ext cx="1291653" cy="352269"/>
          </a:xfrm>
          <a:prstGeom prst="rect">
            <a:avLst/>
          </a:prstGeom>
          <a:noFill/>
        </p:spPr>
      </p:pic>
      <p:sp>
        <p:nvSpPr>
          <p:cNvPr id="100357" name="Rectangle 5"/>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0359"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0358"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216575" y="4969239"/>
            <a:ext cx="1587083" cy="577121"/>
          </a:xfrm>
          <a:prstGeom prst="rect">
            <a:avLst/>
          </a:prstGeom>
          <a:noFill/>
        </p:spPr>
      </p:pic>
      <p:sp>
        <p:nvSpPr>
          <p:cNvPr id="100360" name="Rectangle 8"/>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0362"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0363" name="Rectangle 11"/>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15"/>
          <p:cNvSpPr/>
          <p:nvPr/>
        </p:nvSpPr>
        <p:spPr>
          <a:xfrm>
            <a:off x="1440817" y="4548478"/>
            <a:ext cx="3358612" cy="369332"/>
          </a:xfrm>
          <a:prstGeom prst="rect">
            <a:avLst/>
          </a:prstGeom>
        </p:spPr>
        <p:txBody>
          <a:bodyPr wrap="none">
            <a:spAutoFit/>
          </a:bodyPr>
          <a:lstStyle/>
          <a:p>
            <a:r>
              <a:rPr lang="en-US" dirty="0">
                <a:latin typeface="Times New Roman" pitchFamily="18" charset="0"/>
                <a:ea typeface="Times New Roman" pitchFamily="18" charset="0"/>
                <a:cs typeface="Times New Roman" pitchFamily="18" charset="0"/>
              </a:rPr>
              <a:t>Then the de Broglie wavelength is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0353"/>
                                        </p:tgtEl>
                                        <p:attrNameLst>
                                          <p:attrName>style.visibility</p:attrName>
                                        </p:attrNameLst>
                                      </p:cBhvr>
                                      <p:to>
                                        <p:strVal val="visible"/>
                                      </p:to>
                                    </p:set>
                                    <p:animEffect transition="in" filter="wipe(down)">
                                      <p:cBhvr>
                                        <p:cTn id="17" dur="500"/>
                                        <p:tgtEl>
                                          <p:spTgt spid="1003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down)">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0355"/>
                                        </p:tgtEl>
                                        <p:attrNameLst>
                                          <p:attrName>style.visibility</p:attrName>
                                        </p:attrNameLst>
                                      </p:cBhvr>
                                      <p:to>
                                        <p:strVal val="visible"/>
                                      </p:to>
                                    </p:set>
                                    <p:anim calcmode="lin" valueType="num">
                                      <p:cBhvr additive="base">
                                        <p:cTn id="27" dur="500" fill="hold"/>
                                        <p:tgtEl>
                                          <p:spTgt spid="100355"/>
                                        </p:tgtEl>
                                        <p:attrNameLst>
                                          <p:attrName>ppt_x</p:attrName>
                                        </p:attrNameLst>
                                      </p:cBhvr>
                                      <p:tavLst>
                                        <p:tav tm="0">
                                          <p:val>
                                            <p:strVal val="#ppt_x"/>
                                          </p:val>
                                        </p:tav>
                                        <p:tav tm="100000">
                                          <p:val>
                                            <p:strVal val="#ppt_x"/>
                                          </p:val>
                                        </p:tav>
                                      </p:tavLst>
                                    </p:anim>
                                    <p:anim calcmode="lin" valueType="num">
                                      <p:cBhvr additive="base">
                                        <p:cTn id="28" dur="500" fill="hold"/>
                                        <p:tgtEl>
                                          <p:spTgt spid="10035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Effect transition="in" filter="wipe(down)">
                                      <p:cBhvr>
                                        <p:cTn id="33" dur="500"/>
                                        <p:tgtEl>
                                          <p:spTgt spid="16">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00358"/>
                                        </p:tgtEl>
                                        <p:attrNameLst>
                                          <p:attrName>style.visibility</p:attrName>
                                        </p:attrNameLst>
                                      </p:cBhvr>
                                      <p:to>
                                        <p:strVal val="visible"/>
                                      </p:to>
                                    </p:set>
                                    <p:anim calcmode="lin" valueType="num">
                                      <p:cBhvr additive="base">
                                        <p:cTn id="38" dur="500" fill="hold"/>
                                        <p:tgtEl>
                                          <p:spTgt spid="100358"/>
                                        </p:tgtEl>
                                        <p:attrNameLst>
                                          <p:attrName>ppt_x</p:attrName>
                                        </p:attrNameLst>
                                      </p:cBhvr>
                                      <p:tavLst>
                                        <p:tav tm="0">
                                          <p:val>
                                            <p:strVal val="#ppt_x"/>
                                          </p:val>
                                        </p:tav>
                                        <p:tav tm="100000">
                                          <p:val>
                                            <p:strVal val="#ppt_x"/>
                                          </p:val>
                                        </p:tav>
                                      </p:tavLst>
                                    </p:anim>
                                    <p:anim calcmode="lin" valueType="num">
                                      <p:cBhvr additive="base">
                                        <p:cTn id="39" dur="500" fill="hold"/>
                                        <p:tgtEl>
                                          <p:spTgt spid="1003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6" grpId="0" build="p"/>
      <p:bldP spid="1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3103589" y="529471"/>
            <a:ext cx="2053028" cy="63976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200" b="1" i="0" u="none" strike="noStrike" kern="1200" cap="none" spc="0" normalizeH="0" baseline="0" noProof="0" dirty="0">
                <a:ln>
                  <a:noFill/>
                </a:ln>
                <a:solidFill>
                  <a:srgbClr val="0000FF"/>
                </a:solidFill>
                <a:effectLst/>
                <a:uLnTx/>
                <a:uFillTx/>
                <a:latin typeface="Times New Roman" pitchFamily="18" charset="0"/>
                <a:ea typeface="+mj-ea"/>
                <a:cs typeface="Times New Roman" pitchFamily="18" charset="0"/>
              </a:rPr>
              <a:t>Problems</a:t>
            </a:r>
          </a:p>
        </p:txBody>
      </p:sp>
      <p:sp>
        <p:nvSpPr>
          <p:cNvPr id="3" name="Content Placeholder 2">
            <a:extLst/>
          </p:cNvPr>
          <p:cNvSpPr txBox="1">
            <a:spLocks/>
          </p:cNvSpPr>
          <p:nvPr/>
        </p:nvSpPr>
        <p:spPr>
          <a:xfrm>
            <a:off x="609600" y="1371600"/>
            <a:ext cx="7050374" cy="1716374"/>
          </a:xfrm>
          <a:prstGeom prst="rect">
            <a:avLst/>
          </a:prstGeom>
        </p:spPr>
        <p:txBody>
          <a:bodyPr/>
          <a:lstStyle/>
          <a:p>
            <a:pPr marL="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1. Calculate the de Broglie wavelengths of the following:</a:t>
            </a:r>
          </a:p>
          <a:p>
            <a:pPr marL="171450" marR="0" lvl="0" indent="-514350" algn="l" defTabSz="914400" rtl="0" eaLnBrk="1" fontAlgn="auto" latinLnBrk="0" hangingPunct="1">
              <a:lnSpc>
                <a:spcPct val="90000"/>
              </a:lnSpc>
              <a:spcBef>
                <a:spcPts val="1000"/>
              </a:spcBef>
              <a:spcAft>
                <a:spcPts val="0"/>
              </a:spcAft>
              <a:buClrTx/>
              <a:buSzTx/>
              <a:buFont typeface="+mj-lt"/>
              <a:buAutoNum type="alphaLcParenR"/>
              <a:tabLst/>
              <a:defRPr/>
            </a:pPr>
            <a:r>
              <a:rPr kumimoji="0" lang="en-US"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A 50-g tennis ball moving at  260 km/h.</a:t>
            </a:r>
          </a:p>
          <a:p>
            <a:pPr marL="171450" marR="0" lvl="0" indent="-514350" algn="l" defTabSz="914400" rtl="0" eaLnBrk="1" fontAlgn="auto" latinLnBrk="0" hangingPunct="1">
              <a:lnSpc>
                <a:spcPct val="90000"/>
              </a:lnSpc>
              <a:spcBef>
                <a:spcPts val="1000"/>
              </a:spcBef>
              <a:spcAft>
                <a:spcPts val="0"/>
              </a:spcAft>
              <a:buClrTx/>
              <a:buSzTx/>
              <a:buFont typeface="+mj-lt"/>
              <a:buAutoNum type="alphaLcParenR"/>
              <a:tabLst/>
              <a:defRPr/>
            </a:pPr>
            <a:r>
              <a:rPr kumimoji="0" lang="en-US"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A 1500-kg car travelling at 430 km/h.</a:t>
            </a:r>
          </a:p>
          <a:p>
            <a:pPr marL="171450" marR="0" lvl="0" indent="-514350" algn="l" defTabSz="914400" rtl="0" eaLnBrk="1" fontAlgn="auto" latinLnBrk="0" hangingPunct="1">
              <a:lnSpc>
                <a:spcPct val="90000"/>
              </a:lnSpc>
              <a:spcBef>
                <a:spcPts val="1000"/>
              </a:spcBef>
              <a:spcAft>
                <a:spcPts val="0"/>
              </a:spcAft>
              <a:buClrTx/>
              <a:buSzTx/>
              <a:buFont typeface="+mj-lt"/>
              <a:buAutoNum type="alphaLcParenR"/>
              <a:tabLst/>
              <a:defRPr/>
            </a:pPr>
            <a:r>
              <a:rPr kumimoji="0" lang="en-US"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An electron with K.E. 1 </a:t>
            </a:r>
            <a:r>
              <a:rPr kumimoji="0" lang="en-US"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eV</a:t>
            </a:r>
            <a:r>
              <a:rPr kumimoji="0" lang="en-US"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a:t>
            </a:r>
          </a:p>
          <a:p>
            <a:pPr marL="1714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4" name="Rectangle 3"/>
          <p:cNvSpPr/>
          <p:nvPr/>
        </p:nvSpPr>
        <p:spPr>
          <a:xfrm>
            <a:off x="704538" y="3864434"/>
            <a:ext cx="6333344" cy="2308324"/>
          </a:xfrm>
          <a:prstGeom prst="rect">
            <a:avLst/>
          </a:prstGeom>
        </p:spPr>
        <p:txBody>
          <a:bodyPr wrap="square">
            <a:spAutoFit/>
          </a:bodyPr>
          <a:lstStyle/>
          <a:p>
            <a:pPr marL="171450" indent="-514350">
              <a:buFont typeface="Calibri" pitchFamily="34" charset="0"/>
              <a:buAutoNum type="alphaLcParenR"/>
            </a:pPr>
            <a:r>
              <a:rPr lang="en-US" altLang="en-US" dirty="0">
                <a:latin typeface="Times New Roman" pitchFamily="18" charset="0"/>
                <a:cs typeface="Times New Roman" pitchFamily="18" charset="0"/>
              </a:rPr>
              <a:t>1.8 × 10</a:t>
            </a:r>
            <a:r>
              <a:rPr lang="en-US" altLang="en-US" baseline="30000" dirty="0">
                <a:latin typeface="Times New Roman" pitchFamily="18" charset="0"/>
                <a:cs typeface="Times New Roman" pitchFamily="18" charset="0"/>
              </a:rPr>
              <a:t>-34</a:t>
            </a:r>
            <a:r>
              <a:rPr lang="en-US" altLang="en-US" dirty="0">
                <a:latin typeface="Times New Roman" pitchFamily="18" charset="0"/>
                <a:cs typeface="Times New Roman" pitchFamily="18" charset="0"/>
              </a:rPr>
              <a:t> m </a:t>
            </a:r>
            <a:r>
              <a:rPr lang="en-US" altLang="en-US" dirty="0">
                <a:solidFill>
                  <a:srgbClr val="FF0000"/>
                </a:solidFill>
                <a:latin typeface="Times New Roman" pitchFamily="18" charset="0"/>
                <a:cs typeface="Times New Roman" pitchFamily="18" charset="0"/>
              </a:rPr>
              <a:t>(wavelength too small to be detected)</a:t>
            </a:r>
          </a:p>
          <a:p>
            <a:pPr marL="171450" indent="-514350">
              <a:buFont typeface="Calibri" pitchFamily="34" charset="0"/>
              <a:buAutoNum type="alphaLcParenR"/>
            </a:pPr>
            <a:endParaRPr lang="en-US" altLang="en-US" dirty="0">
              <a:solidFill>
                <a:srgbClr val="FF0000"/>
              </a:solidFill>
              <a:latin typeface="Times New Roman" pitchFamily="18" charset="0"/>
              <a:cs typeface="Times New Roman" pitchFamily="18" charset="0"/>
            </a:endParaRPr>
          </a:p>
          <a:p>
            <a:pPr marL="171450" indent="-514350">
              <a:buFont typeface="Calibri" pitchFamily="34" charset="0"/>
              <a:buAutoNum type="alphaLcParenR"/>
            </a:pPr>
            <a:r>
              <a:rPr lang="en-US" altLang="en-US" dirty="0">
                <a:latin typeface="Times New Roman" pitchFamily="18" charset="0"/>
                <a:cs typeface="Times New Roman" pitchFamily="18" charset="0"/>
              </a:rPr>
              <a:t>3698 × 10</a:t>
            </a:r>
            <a:r>
              <a:rPr lang="en-US" altLang="en-US" baseline="30000" dirty="0">
                <a:latin typeface="Times New Roman" pitchFamily="18" charset="0"/>
                <a:cs typeface="Times New Roman" pitchFamily="18" charset="0"/>
              </a:rPr>
              <a:t>-34</a:t>
            </a:r>
            <a:r>
              <a:rPr lang="en-US" altLang="en-US" dirty="0">
                <a:latin typeface="Times New Roman" pitchFamily="18" charset="0"/>
                <a:cs typeface="Times New Roman" pitchFamily="18" charset="0"/>
              </a:rPr>
              <a:t> m </a:t>
            </a:r>
            <a:r>
              <a:rPr lang="en-US" altLang="en-US" dirty="0">
                <a:solidFill>
                  <a:srgbClr val="FF0000"/>
                </a:solidFill>
                <a:latin typeface="Times New Roman" pitchFamily="18" charset="0"/>
                <a:cs typeface="Times New Roman" pitchFamily="18" charset="0"/>
              </a:rPr>
              <a:t>(wavelength too small to be detected)</a:t>
            </a:r>
          </a:p>
          <a:p>
            <a:pPr marL="171450" indent="-514350">
              <a:buFont typeface="Calibri" pitchFamily="34" charset="0"/>
              <a:buAutoNum type="alphaLcParenR"/>
            </a:pPr>
            <a:endParaRPr lang="en-US" altLang="en-US" dirty="0">
              <a:latin typeface="Times New Roman" pitchFamily="18" charset="0"/>
              <a:cs typeface="Times New Roman" pitchFamily="18" charset="0"/>
            </a:endParaRPr>
          </a:p>
          <a:p>
            <a:pPr marL="171450" indent="-514350">
              <a:buFont typeface="Calibri" pitchFamily="34" charset="0"/>
              <a:buAutoNum type="alphaLcParenR"/>
            </a:pPr>
            <a:r>
              <a:rPr lang="en-US" altLang="en-US" dirty="0">
                <a:latin typeface="Times New Roman" pitchFamily="18" charset="0"/>
                <a:cs typeface="Times New Roman" pitchFamily="18" charset="0"/>
              </a:rPr>
              <a:t>1.23 × 10</a:t>
            </a:r>
            <a:r>
              <a:rPr lang="en-US" altLang="en-US" baseline="30000" dirty="0">
                <a:latin typeface="Times New Roman" pitchFamily="18" charset="0"/>
                <a:cs typeface="Times New Roman" pitchFamily="18" charset="0"/>
              </a:rPr>
              <a:t>-9</a:t>
            </a:r>
            <a:r>
              <a:rPr lang="en-US" altLang="en-US" dirty="0">
                <a:latin typeface="Times New Roman" pitchFamily="18" charset="0"/>
                <a:cs typeface="Times New Roman" pitchFamily="18" charset="0"/>
              </a:rPr>
              <a:t> m = 1.23 nm </a:t>
            </a:r>
            <a:r>
              <a:rPr lang="en-US" altLang="en-US" dirty="0">
                <a:solidFill>
                  <a:srgbClr val="FF0000"/>
                </a:solidFill>
                <a:latin typeface="Times New Roman" pitchFamily="18" charset="0"/>
                <a:cs typeface="Times New Roman" pitchFamily="18" charset="0"/>
              </a:rPr>
              <a:t>(observable wavelength)</a:t>
            </a:r>
          </a:p>
          <a:p>
            <a:pPr marL="171450" indent="-514350">
              <a:buFont typeface="Arial" charset="0"/>
              <a:buNone/>
            </a:pPr>
            <a:endParaRPr lang="en-US" altLang="en-US" dirty="0">
              <a:solidFill>
                <a:srgbClr val="FF0000"/>
              </a:solidFill>
              <a:latin typeface="Times New Roman" pitchFamily="18" charset="0"/>
              <a:cs typeface="Times New Roman" pitchFamily="18" charset="0"/>
            </a:endParaRPr>
          </a:p>
          <a:p>
            <a:pPr marL="171450" indent="-514350" algn="just">
              <a:buFont typeface="Arial" charset="0"/>
              <a:buNone/>
            </a:pPr>
            <a:r>
              <a:rPr lang="en-US" altLang="en-US" dirty="0">
                <a:latin typeface="Times New Roman" pitchFamily="18" charset="0"/>
                <a:cs typeface="Times New Roman" pitchFamily="18" charset="0"/>
              </a:rPr>
              <a:t>From the above problem - </a:t>
            </a:r>
            <a:r>
              <a:rPr lang="en-US" altLang="en-US" dirty="0">
                <a:solidFill>
                  <a:srgbClr val="FF0000"/>
                </a:solidFill>
                <a:latin typeface="Times New Roman" pitchFamily="18" charset="0"/>
                <a:cs typeface="Times New Roman" pitchFamily="18" charset="0"/>
              </a:rPr>
              <a:t>only for particles of atomic or nuclear size will the wave behavior be observable.</a:t>
            </a:r>
          </a:p>
        </p:txBody>
      </p:sp>
      <p:sp>
        <p:nvSpPr>
          <p:cNvPr id="5" name="TextBox 4"/>
          <p:cNvSpPr txBox="1"/>
          <p:nvPr/>
        </p:nvSpPr>
        <p:spPr>
          <a:xfrm>
            <a:off x="854439" y="3207895"/>
            <a:ext cx="2713219" cy="369332"/>
          </a:xfrm>
          <a:prstGeom prst="rect">
            <a:avLst/>
          </a:prstGeom>
          <a:noFill/>
        </p:spPr>
        <p:txBody>
          <a:bodyPr wrap="square" rtlCol="0">
            <a:spAutoFit/>
          </a:bodyPr>
          <a:lstStyle/>
          <a:p>
            <a:r>
              <a:rPr lang="en-IN" b="1" dirty="0">
                <a:latin typeface="Times New Roman" pitchFamily="18" charset="0"/>
                <a:cs typeface="Times New Roman" pitchFamily="18" charset="0"/>
              </a:rPr>
              <a:t>Solution</a:t>
            </a:r>
          </a:p>
        </p:txBody>
      </p:sp>
      <mc:AlternateContent xmlns:mc="http://schemas.openxmlformats.org/markup-compatibility/2006">
        <mc:Choice xmlns:p14="http://schemas.microsoft.com/office/powerpoint/2010/main" xmlns="" Requires="p14">
          <p:contentPart p14:bwMode="auto" r:id="rId2">
            <p14:nvContentPartPr>
              <p14:cNvPr id="6" name="Ink 5"/>
              <p14:cNvContentPartPr/>
              <p14:nvPr/>
            </p14:nvContentPartPr>
            <p14:xfrm>
              <a:off x="2380680" y="4431240"/>
              <a:ext cx="87120" cy="191520"/>
            </p14:xfrm>
          </p:contentPart>
        </mc:Choice>
        <mc:Fallback>
          <p:pic>
            <p:nvPicPr>
              <p:cNvPr id="6" name="Ink 5"/>
              <p:cNvPicPr/>
              <p:nvPr/>
            </p:nvPicPr>
            <p:blipFill>
              <a:blip r:embed="rId3" cstate="print"/>
              <a:stretch>
                <a:fillRect/>
              </a:stretch>
            </p:blipFill>
            <p:spPr>
              <a:xfrm>
                <a:off x="2371320" y="4421880"/>
                <a:ext cx="105840" cy="2102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down)">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 calcmode="lin" valueType="num">
                                      <p:cBhvr additive="base">
                                        <p:cTn id="3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anim calcmode="lin" valueType="num">
                                      <p:cBhvr additive="base">
                                        <p:cTn id="3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4">
                                            <p:txEl>
                                              <p:pRg st="4" end="4"/>
                                            </p:txEl>
                                          </p:spTgt>
                                        </p:tgtEl>
                                        <p:attrNameLst>
                                          <p:attrName>style.visibility</p:attrName>
                                        </p:attrNameLst>
                                      </p:cBhvr>
                                      <p:to>
                                        <p:strVal val="visible"/>
                                      </p:to>
                                    </p:set>
                                    <p:anim calcmode="lin" valueType="num">
                                      <p:cBhvr additive="base">
                                        <p:cTn id="44"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 calcmode="lin" valueType="num">
                                      <p:cBhvr additive="base">
                                        <p:cTn id="50"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9351" y="1363387"/>
            <a:ext cx="7854846" cy="707886"/>
          </a:xfrm>
          <a:prstGeom prst="rect">
            <a:avLst/>
          </a:prstGeom>
        </p:spPr>
        <p:txBody>
          <a:bodyPr wrap="square">
            <a:spAutoFit/>
          </a:bodyPr>
          <a:lstStyle/>
          <a:p>
            <a:r>
              <a:rPr lang="en-IN" sz="2000" b="1" dirty="0">
                <a:solidFill>
                  <a:srgbClr val="FF0000"/>
                </a:solidFill>
                <a:latin typeface="Times New Roman" pitchFamily="18" charset="0"/>
                <a:cs typeface="Times New Roman" pitchFamily="18" charset="0"/>
              </a:rPr>
              <a:t>Problem #2: </a:t>
            </a:r>
            <a:r>
              <a:rPr lang="en-IN" sz="2000" dirty="0">
                <a:latin typeface="Times New Roman" pitchFamily="18" charset="0"/>
                <a:cs typeface="Times New Roman" pitchFamily="18" charset="0"/>
              </a:rPr>
              <a:t>A particle of mass 0.5 </a:t>
            </a:r>
            <a:r>
              <a:rPr lang="en-IN" sz="2000" dirty="0" err="1">
                <a:latin typeface="Times New Roman" pitchFamily="18" charset="0"/>
                <a:cs typeface="Times New Roman" pitchFamily="18" charset="0"/>
              </a:rPr>
              <a:t>MeV</a:t>
            </a:r>
            <a:r>
              <a:rPr lang="en-IN" sz="2000" dirty="0">
                <a:latin typeface="Times New Roman" pitchFamily="18" charset="0"/>
                <a:cs typeface="Times New Roman" pitchFamily="18" charset="0"/>
              </a:rPr>
              <a:t>/c</a:t>
            </a:r>
            <a:r>
              <a:rPr lang="en-IN" sz="2000" baseline="30000" dirty="0">
                <a:latin typeface="Times New Roman" pitchFamily="18" charset="0"/>
                <a:cs typeface="Times New Roman" pitchFamily="18" charset="0"/>
              </a:rPr>
              <a:t>2</a:t>
            </a:r>
            <a:r>
              <a:rPr lang="en-IN" sz="2000" dirty="0">
                <a:latin typeface="Times New Roman" pitchFamily="18" charset="0"/>
                <a:cs typeface="Times New Roman" pitchFamily="18" charset="0"/>
              </a:rPr>
              <a:t> has kinetic energy 100 </a:t>
            </a:r>
            <a:r>
              <a:rPr lang="en-IN" sz="2000" dirty="0" err="1">
                <a:latin typeface="Times New Roman" pitchFamily="18" charset="0"/>
                <a:cs typeface="Times New Roman" pitchFamily="18" charset="0"/>
              </a:rPr>
              <a:t>eV</a:t>
            </a:r>
            <a:r>
              <a:rPr lang="en-IN" sz="2000" dirty="0">
                <a:latin typeface="Times New Roman" pitchFamily="18" charset="0"/>
                <a:cs typeface="Times New Roman" pitchFamily="18" charset="0"/>
              </a:rPr>
              <a:t>. Find its de Broglie wavelength, where c is the velocity of light. </a:t>
            </a:r>
            <a:r>
              <a:rPr lang="en-IN" sz="2000" b="1" dirty="0">
                <a:solidFill>
                  <a:srgbClr val="00B0F0"/>
                </a:solidFill>
                <a:latin typeface="Times New Roman" pitchFamily="18" charset="0"/>
                <a:cs typeface="Times New Roman" pitchFamily="18" charset="0"/>
              </a:rPr>
              <a:t>(Jan 2020)</a:t>
            </a:r>
          </a:p>
        </p:txBody>
      </p:sp>
      <p:sp>
        <p:nvSpPr>
          <p:cNvPr id="135169" name="Rectangle 1"/>
          <p:cNvSpPr>
            <a:spLocks noChangeArrowheads="1"/>
          </p:cNvSpPr>
          <p:nvPr/>
        </p:nvSpPr>
        <p:spPr bwMode="auto">
          <a:xfrm>
            <a:off x="1214203" y="2908092"/>
            <a:ext cx="2728211"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Given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 = 0.5 </a:t>
            </a:r>
            <a:r>
              <a:rPr kumimoji="0" lang="en-US"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MeV</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en-US" sz="1600" b="0" i="0" u="none" strike="noStrike" cap="none" normalizeH="0" baseline="30000" dirty="0">
                <a:ln>
                  <a:noFill/>
                </a:ln>
                <a:solidFill>
                  <a:schemeClr val="tx1"/>
                </a:solidFill>
                <a:effectLst/>
                <a:latin typeface="Times New Roman" pitchFamily="18" charset="0"/>
                <a:ea typeface="Times New Roman" pitchFamily="18" charset="0"/>
                <a:cs typeface="Times New Roman" pitchFamily="18" charset="0"/>
              </a:rPr>
              <a:t>2</a:t>
            </a:r>
            <a:endParaRPr kumimoji="0" lang="en-U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 = 100 </a:t>
            </a:r>
            <a:r>
              <a:rPr kumimoji="0" lang="en-US"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eV</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en-U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endParaRPr>
          </a:p>
        </p:txBody>
      </p:sp>
      <p:sp>
        <p:nvSpPr>
          <p:cNvPr id="4" name="Rectangle 3"/>
          <p:cNvSpPr/>
          <p:nvPr/>
        </p:nvSpPr>
        <p:spPr>
          <a:xfrm>
            <a:off x="1072392" y="2419876"/>
            <a:ext cx="1180131" cy="400110"/>
          </a:xfrm>
          <a:prstGeom prst="rect">
            <a:avLst/>
          </a:prstGeom>
        </p:spPr>
        <p:txBody>
          <a:bodyPr wrap="none">
            <a:spAutoFit/>
          </a:bodyPr>
          <a:lstStyle/>
          <a:p>
            <a:pPr lvl="0" defTabSz="914400" fontAlgn="base">
              <a:spcBef>
                <a:spcPct val="0"/>
              </a:spcBef>
              <a:spcAft>
                <a:spcPct val="0"/>
              </a:spcAft>
            </a:pPr>
            <a:r>
              <a:rPr lang="en-US" sz="2000" b="1" dirty="0">
                <a:latin typeface="Times New Roman" pitchFamily="18" charset="0"/>
                <a:ea typeface="Times New Roman" pitchFamily="18" charset="0"/>
                <a:cs typeface="Times New Roman" pitchFamily="18" charset="0"/>
              </a:rPr>
              <a:t>Solution:</a:t>
            </a:r>
            <a:endParaRPr lang="en-US" sz="1100" b="1" dirty="0">
              <a:latin typeface="Times New Roman" pitchFamily="18" charset="0"/>
              <a:cs typeface="Times New Roman" pitchFamily="18" charset="0"/>
            </a:endParaRPr>
          </a:p>
        </p:txBody>
      </p:sp>
      <p:pic>
        <p:nvPicPr>
          <p:cNvPr id="135171"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97246" y="2750694"/>
            <a:ext cx="2515288" cy="517162"/>
          </a:xfrm>
          <a:prstGeom prst="rect">
            <a:avLst/>
          </a:prstGeom>
          <a:noFill/>
        </p:spPr>
      </p:pic>
      <p:pic>
        <p:nvPicPr>
          <p:cNvPr id="135170"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512038" y="3709441"/>
            <a:ext cx="1625521" cy="262952"/>
          </a:xfrm>
          <a:prstGeom prst="rect">
            <a:avLst/>
          </a:prstGeom>
          <a:noFill/>
        </p:spPr>
      </p:pic>
      <p:sp>
        <p:nvSpPr>
          <p:cNvPr id="13517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35173" name="Rectangle 5"/>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5174" name="Rectangle 6"/>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35177" name="Picture 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342806" y="4399612"/>
            <a:ext cx="1019331" cy="576727"/>
          </a:xfrm>
          <a:prstGeom prst="rect">
            <a:avLst/>
          </a:prstGeom>
          <a:noFill/>
        </p:spPr>
      </p:pic>
      <p:pic>
        <p:nvPicPr>
          <p:cNvPr id="135176" name="Picture 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222885" y="5108992"/>
            <a:ext cx="3628577" cy="557290"/>
          </a:xfrm>
          <a:prstGeom prst="rect">
            <a:avLst/>
          </a:prstGeom>
          <a:noFill/>
        </p:spPr>
      </p:pic>
      <p:pic>
        <p:nvPicPr>
          <p:cNvPr id="135175" name="Picture 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222886" y="6152212"/>
            <a:ext cx="1985347" cy="323538"/>
          </a:xfrm>
          <a:prstGeom prst="rect">
            <a:avLst/>
          </a:prstGeom>
          <a:noFill/>
        </p:spPr>
      </p:pic>
      <p:sp>
        <p:nvSpPr>
          <p:cNvPr id="135178"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35179" name="Rectangle 11"/>
          <p:cNvSpPr>
            <a:spLocks noChangeArrowheads="1"/>
          </p:cNvSpPr>
          <p:nvPr/>
        </p:nvSpPr>
        <p:spPr bwMode="auto">
          <a:xfrm>
            <a:off x="0" y="866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5180" name="Rectangle 12"/>
          <p:cNvSpPr>
            <a:spLocks noChangeArrowheads="1"/>
          </p:cNvSpPr>
          <p:nvPr/>
        </p:nvSpPr>
        <p:spPr bwMode="auto">
          <a:xfrm>
            <a:off x="0" y="1295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5181" name="Rectangle 13"/>
          <p:cNvSpPr>
            <a:spLocks noChangeArrowheads="1"/>
          </p:cNvSpPr>
          <p:nvPr/>
        </p:nvSpPr>
        <p:spPr bwMode="auto">
          <a:xfrm>
            <a:off x="0" y="150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5169">
                                            <p:txEl>
                                              <p:pRg st="0" end="0"/>
                                            </p:txEl>
                                          </p:spTgt>
                                        </p:tgtEl>
                                        <p:attrNameLst>
                                          <p:attrName>style.visibility</p:attrName>
                                        </p:attrNameLst>
                                      </p:cBhvr>
                                      <p:to>
                                        <p:strVal val="visible"/>
                                      </p:to>
                                    </p:set>
                                    <p:animEffect transition="in" filter="fade">
                                      <p:cBhvr>
                                        <p:cTn id="12" dur="2000"/>
                                        <p:tgtEl>
                                          <p:spTgt spid="13516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5169">
                                            <p:txEl>
                                              <p:pRg st="1" end="1"/>
                                            </p:txEl>
                                          </p:spTgt>
                                        </p:tgtEl>
                                        <p:attrNameLst>
                                          <p:attrName>style.visibility</p:attrName>
                                        </p:attrNameLst>
                                      </p:cBhvr>
                                      <p:to>
                                        <p:strVal val="visible"/>
                                      </p:to>
                                    </p:set>
                                    <p:animEffect transition="in" filter="fade">
                                      <p:cBhvr>
                                        <p:cTn id="17" dur="2000"/>
                                        <p:tgtEl>
                                          <p:spTgt spid="13516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5169">
                                            <p:txEl>
                                              <p:pRg st="2" end="2"/>
                                            </p:txEl>
                                          </p:spTgt>
                                        </p:tgtEl>
                                        <p:attrNameLst>
                                          <p:attrName>style.visibility</p:attrName>
                                        </p:attrNameLst>
                                      </p:cBhvr>
                                      <p:to>
                                        <p:strVal val="visible"/>
                                      </p:to>
                                    </p:set>
                                    <p:animEffect transition="in" filter="fade">
                                      <p:cBhvr>
                                        <p:cTn id="22" dur="2000"/>
                                        <p:tgtEl>
                                          <p:spTgt spid="13516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5169">
                                            <p:txEl>
                                              <p:pRg st="3" end="3"/>
                                            </p:txEl>
                                          </p:spTgt>
                                        </p:tgtEl>
                                        <p:attrNameLst>
                                          <p:attrName>style.visibility</p:attrName>
                                        </p:attrNameLst>
                                      </p:cBhvr>
                                      <p:to>
                                        <p:strVal val="visible"/>
                                      </p:to>
                                    </p:set>
                                    <p:animEffect transition="in" filter="fade">
                                      <p:cBhvr>
                                        <p:cTn id="27" dur="2000"/>
                                        <p:tgtEl>
                                          <p:spTgt spid="13516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5171"/>
                                        </p:tgtEl>
                                        <p:attrNameLst>
                                          <p:attrName>style.visibility</p:attrName>
                                        </p:attrNameLst>
                                      </p:cBhvr>
                                      <p:to>
                                        <p:strVal val="visible"/>
                                      </p:to>
                                    </p:set>
                                    <p:animEffect transition="in" filter="wipe(down)">
                                      <p:cBhvr>
                                        <p:cTn id="32" dur="500"/>
                                        <p:tgtEl>
                                          <p:spTgt spid="13517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5170"/>
                                        </p:tgtEl>
                                        <p:attrNameLst>
                                          <p:attrName>style.visibility</p:attrName>
                                        </p:attrNameLst>
                                      </p:cBhvr>
                                      <p:to>
                                        <p:strVal val="visible"/>
                                      </p:to>
                                    </p:set>
                                    <p:animEffect transition="in" filter="wipe(down)">
                                      <p:cBhvr>
                                        <p:cTn id="37" dur="500"/>
                                        <p:tgtEl>
                                          <p:spTgt spid="135170"/>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35177"/>
                                        </p:tgtEl>
                                        <p:attrNameLst>
                                          <p:attrName>style.visibility</p:attrName>
                                        </p:attrNameLst>
                                      </p:cBhvr>
                                      <p:to>
                                        <p:strVal val="visible"/>
                                      </p:to>
                                    </p:set>
                                    <p:anim calcmode="lin" valueType="num">
                                      <p:cBhvr additive="base">
                                        <p:cTn id="42" dur="500" fill="hold"/>
                                        <p:tgtEl>
                                          <p:spTgt spid="135177"/>
                                        </p:tgtEl>
                                        <p:attrNameLst>
                                          <p:attrName>ppt_x</p:attrName>
                                        </p:attrNameLst>
                                      </p:cBhvr>
                                      <p:tavLst>
                                        <p:tav tm="0">
                                          <p:val>
                                            <p:strVal val="#ppt_x"/>
                                          </p:val>
                                        </p:tav>
                                        <p:tav tm="100000">
                                          <p:val>
                                            <p:strVal val="#ppt_x"/>
                                          </p:val>
                                        </p:tav>
                                      </p:tavLst>
                                    </p:anim>
                                    <p:anim calcmode="lin" valueType="num">
                                      <p:cBhvr additive="base">
                                        <p:cTn id="43" dur="500" fill="hold"/>
                                        <p:tgtEl>
                                          <p:spTgt spid="135177"/>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35176"/>
                                        </p:tgtEl>
                                        <p:attrNameLst>
                                          <p:attrName>style.visibility</p:attrName>
                                        </p:attrNameLst>
                                      </p:cBhvr>
                                      <p:to>
                                        <p:strVal val="visible"/>
                                      </p:to>
                                    </p:set>
                                    <p:animEffect transition="in" filter="wipe(down)">
                                      <p:cBhvr>
                                        <p:cTn id="48" dur="500"/>
                                        <p:tgtEl>
                                          <p:spTgt spid="135176"/>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35175"/>
                                        </p:tgtEl>
                                        <p:attrNameLst>
                                          <p:attrName>style.visibility</p:attrName>
                                        </p:attrNameLst>
                                      </p:cBhvr>
                                      <p:to>
                                        <p:strVal val="visible"/>
                                      </p:to>
                                    </p:set>
                                    <p:anim calcmode="lin" valueType="num">
                                      <p:cBhvr additive="base">
                                        <p:cTn id="53" dur="500" fill="hold"/>
                                        <p:tgtEl>
                                          <p:spTgt spid="135175"/>
                                        </p:tgtEl>
                                        <p:attrNameLst>
                                          <p:attrName>ppt_x</p:attrName>
                                        </p:attrNameLst>
                                      </p:cBhvr>
                                      <p:tavLst>
                                        <p:tav tm="0">
                                          <p:val>
                                            <p:strVal val="#ppt_x"/>
                                          </p:val>
                                        </p:tav>
                                        <p:tav tm="100000">
                                          <p:val>
                                            <p:strVal val="#ppt_x"/>
                                          </p:val>
                                        </p:tav>
                                      </p:tavLst>
                                    </p:anim>
                                    <p:anim calcmode="lin" valueType="num">
                                      <p:cBhvr additive="base">
                                        <p:cTn id="54" dur="500" fill="hold"/>
                                        <p:tgtEl>
                                          <p:spTgt spid="1351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69" grpId="0" build="p"/>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1580" y="1153525"/>
            <a:ext cx="7382656" cy="646331"/>
          </a:xfrm>
          <a:prstGeom prst="rect">
            <a:avLst/>
          </a:prstGeom>
        </p:spPr>
        <p:txBody>
          <a:bodyPr wrap="square">
            <a:spAutoFit/>
          </a:bodyPr>
          <a:lstStyle/>
          <a:p>
            <a:r>
              <a:rPr lang="en-IN" dirty="0">
                <a:latin typeface="Times New Roman" pitchFamily="18" charset="0"/>
                <a:cs typeface="Times New Roman" pitchFamily="18" charset="0"/>
              </a:rPr>
              <a:t>3. Calculate the de Broglie wavelength of an electron accelerated under a potential difference of 100 V.</a:t>
            </a:r>
          </a:p>
        </p:txBody>
      </p:sp>
      <p:sp>
        <p:nvSpPr>
          <p:cNvPr id="23553" name="Rectangle 1"/>
          <p:cNvSpPr>
            <a:spLocks noChangeArrowheads="1"/>
          </p:cNvSpPr>
          <p:nvPr/>
        </p:nvSpPr>
        <p:spPr bwMode="auto">
          <a:xfrm>
            <a:off x="404735" y="2338466"/>
            <a:ext cx="1259173" cy="14927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Given</a:t>
            </a:r>
            <a:endParaRPr kumimoji="0" lang="en-US" sz="11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 = 100 V</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To find</a:t>
            </a:r>
            <a:endParaRPr kumimoji="0" lang="en-US" sz="11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endParaRPr>
          </a:p>
        </p:txBody>
      </p:sp>
      <p:sp>
        <p:nvSpPr>
          <p:cNvPr id="5" name="Right Brace 4"/>
          <p:cNvSpPr/>
          <p:nvPr/>
        </p:nvSpPr>
        <p:spPr>
          <a:xfrm>
            <a:off x="1514006" y="2338466"/>
            <a:ext cx="569626" cy="15739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Times New Roman" pitchFamily="18" charset="0"/>
              <a:cs typeface="Times New Roman" pitchFamily="18" charset="0"/>
            </a:endParaRPr>
          </a:p>
        </p:txBody>
      </p:sp>
      <p:pic>
        <p:nvPicPr>
          <p:cNvPr id="23556"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657600" y="2660754"/>
            <a:ext cx="1604125" cy="667062"/>
          </a:xfrm>
          <a:prstGeom prst="rect">
            <a:avLst/>
          </a:prstGeom>
          <a:noFill/>
        </p:spPr>
      </p:pic>
      <p:pic>
        <p:nvPicPr>
          <p:cNvPr id="2355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08485" y="3780332"/>
            <a:ext cx="6355230" cy="746698"/>
          </a:xfrm>
          <a:prstGeom prst="rect">
            <a:avLst/>
          </a:prstGeom>
          <a:noFill/>
        </p:spPr>
      </p:pic>
      <p:pic>
        <p:nvPicPr>
          <p:cNvPr id="23554"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182256" y="5198308"/>
            <a:ext cx="1775314" cy="497954"/>
          </a:xfrm>
          <a:prstGeom prst="rect">
            <a:avLst/>
          </a:prstGeom>
          <a:noFill/>
          <a:ln>
            <a:solidFill>
              <a:srgbClr val="FF0000">
                <a:alpha val="50000"/>
              </a:srgbClr>
            </a:solidFill>
          </a:ln>
        </p:spPr>
      </p:pic>
      <p:sp>
        <p:nvSpPr>
          <p:cNvPr id="23557" name="Rectangle 5"/>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sp>
        <p:nvSpPr>
          <p:cNvPr id="23558" name="Rectangle 6"/>
          <p:cNvSpPr>
            <a:spLocks noChangeArrowheads="1"/>
          </p:cNvSpPr>
          <p:nvPr/>
        </p:nvSpPr>
        <p:spPr bwMode="auto">
          <a:xfrm>
            <a:off x="0" y="85725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3559" name="Rectangle 7"/>
          <p:cNvSpPr>
            <a:spLocks noChangeArrowheads="1"/>
          </p:cNvSpPr>
          <p:nvPr/>
        </p:nvSpPr>
        <p:spPr bwMode="auto">
          <a:xfrm>
            <a:off x="0" y="128587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3560" name="Rectangle 8"/>
          <p:cNvSpPr>
            <a:spLocks noChangeArrowheads="1"/>
          </p:cNvSpPr>
          <p:nvPr/>
        </p:nvSpPr>
        <p:spPr bwMode="auto">
          <a:xfrm>
            <a:off x="0" y="150495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3" name="TextBox 12"/>
          <p:cNvSpPr txBox="1"/>
          <p:nvPr/>
        </p:nvSpPr>
        <p:spPr>
          <a:xfrm>
            <a:off x="2757447" y="1983832"/>
            <a:ext cx="2161825" cy="400110"/>
          </a:xfrm>
          <a:prstGeom prst="rect">
            <a:avLst/>
          </a:prstGeom>
          <a:noFill/>
        </p:spPr>
        <p:txBody>
          <a:bodyPr wrap="square" rtlCol="0">
            <a:spAutoFit/>
          </a:bodyPr>
          <a:lstStyle/>
          <a:p>
            <a:r>
              <a:rPr lang="en-IN" sz="2000" b="1" dirty="0">
                <a:latin typeface="Times New Roman" pitchFamily="18" charset="0"/>
                <a:cs typeface="Times New Roman" pitchFamily="18" charset="0"/>
              </a:rPr>
              <a:t>Solution</a:t>
            </a:r>
          </a:p>
        </p:txBody>
      </p:sp>
    </p:spTree>
    <p:extLst>
      <p:ext uri="{BB962C8B-B14F-4D97-AF65-F5344CB8AC3E}">
        <p14:creationId xmlns:p14="http://schemas.microsoft.com/office/powerpoint/2010/main" xmlns="" val="236335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553">
                                            <p:txEl>
                                              <p:pRg st="0" end="0"/>
                                            </p:txEl>
                                          </p:spTgt>
                                        </p:tgtEl>
                                        <p:attrNameLst>
                                          <p:attrName>style.visibility</p:attrName>
                                        </p:attrNameLst>
                                      </p:cBhvr>
                                      <p:to>
                                        <p:strVal val="visible"/>
                                      </p:to>
                                    </p:set>
                                    <p:animEffect transition="in" filter="wipe(down)">
                                      <p:cBhvr>
                                        <p:cTn id="12" dur="500"/>
                                        <p:tgtEl>
                                          <p:spTgt spid="235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553">
                                            <p:txEl>
                                              <p:pRg st="1" end="1"/>
                                            </p:txEl>
                                          </p:spTgt>
                                        </p:tgtEl>
                                        <p:attrNameLst>
                                          <p:attrName>style.visibility</p:attrName>
                                        </p:attrNameLst>
                                      </p:cBhvr>
                                      <p:to>
                                        <p:strVal val="visible"/>
                                      </p:to>
                                    </p:set>
                                    <p:animEffect transition="in" filter="wipe(down)">
                                      <p:cBhvr>
                                        <p:cTn id="17" dur="500"/>
                                        <p:tgtEl>
                                          <p:spTgt spid="2355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553">
                                            <p:txEl>
                                              <p:pRg st="3" end="3"/>
                                            </p:txEl>
                                          </p:spTgt>
                                        </p:tgtEl>
                                        <p:attrNameLst>
                                          <p:attrName>style.visibility</p:attrName>
                                        </p:attrNameLst>
                                      </p:cBhvr>
                                      <p:to>
                                        <p:strVal val="visible"/>
                                      </p:to>
                                    </p:set>
                                    <p:animEffect transition="in" filter="wipe(down)">
                                      <p:cBhvr>
                                        <p:cTn id="22" dur="500"/>
                                        <p:tgtEl>
                                          <p:spTgt spid="2355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553">
                                            <p:txEl>
                                              <p:pRg st="4" end="4"/>
                                            </p:txEl>
                                          </p:spTgt>
                                        </p:tgtEl>
                                        <p:attrNameLst>
                                          <p:attrName>style.visibility</p:attrName>
                                        </p:attrNameLst>
                                      </p:cBhvr>
                                      <p:to>
                                        <p:strVal val="visible"/>
                                      </p:to>
                                    </p:set>
                                    <p:animEffect transition="in" filter="wipe(down)">
                                      <p:cBhvr>
                                        <p:cTn id="27" dur="500"/>
                                        <p:tgtEl>
                                          <p:spTgt spid="2355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down)">
                                      <p:cBhvr>
                                        <p:cTn id="37" dur="500"/>
                                        <p:tgtEl>
                                          <p:spTgt spid="1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3556"/>
                                        </p:tgtEl>
                                        <p:attrNameLst>
                                          <p:attrName>style.visibility</p:attrName>
                                        </p:attrNameLst>
                                      </p:cBhvr>
                                      <p:to>
                                        <p:strVal val="visible"/>
                                      </p:to>
                                    </p:set>
                                    <p:animEffect transition="in" filter="wipe(down)">
                                      <p:cBhvr>
                                        <p:cTn id="42" dur="500"/>
                                        <p:tgtEl>
                                          <p:spTgt spid="2355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3555"/>
                                        </p:tgtEl>
                                        <p:attrNameLst>
                                          <p:attrName>style.visibility</p:attrName>
                                        </p:attrNameLst>
                                      </p:cBhvr>
                                      <p:to>
                                        <p:strVal val="visible"/>
                                      </p:to>
                                    </p:set>
                                    <p:animEffect transition="in" filter="wipe(down)">
                                      <p:cBhvr>
                                        <p:cTn id="47" dur="500"/>
                                        <p:tgtEl>
                                          <p:spTgt spid="23555"/>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3554"/>
                                        </p:tgtEl>
                                        <p:attrNameLst>
                                          <p:attrName>style.visibility</p:attrName>
                                        </p:attrNameLst>
                                      </p:cBhvr>
                                      <p:to>
                                        <p:strVal val="visible"/>
                                      </p:to>
                                    </p:set>
                                    <p:anim calcmode="lin" valueType="num">
                                      <p:cBhvr additive="base">
                                        <p:cTn id="52" dur="500" fill="hold"/>
                                        <p:tgtEl>
                                          <p:spTgt spid="23554"/>
                                        </p:tgtEl>
                                        <p:attrNameLst>
                                          <p:attrName>ppt_x</p:attrName>
                                        </p:attrNameLst>
                                      </p:cBhvr>
                                      <p:tavLst>
                                        <p:tav tm="0">
                                          <p:val>
                                            <p:strVal val="#ppt_x"/>
                                          </p:val>
                                        </p:tav>
                                        <p:tav tm="100000">
                                          <p:val>
                                            <p:strVal val="#ppt_x"/>
                                          </p:val>
                                        </p:tav>
                                      </p:tavLst>
                                    </p:anim>
                                    <p:anim calcmode="lin" valueType="num">
                                      <p:cBhvr additive="base">
                                        <p:cTn id="53" dur="500" fill="hold"/>
                                        <p:tgtEl>
                                          <p:spTgt spid="235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3553" grpId="0" build="p"/>
      <p:bldP spid="5" grpId="0" animBg="1"/>
      <p:bldP spid="1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1918742" y="599606"/>
            <a:ext cx="7030386"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4. Evaluate de Broglie wavelength of Helium nucleus that is accelerated through 500 V. Given, mass of proton = mass of neutron = 1.67 x 10</a:t>
            </a:r>
            <a:r>
              <a:rPr kumimoji="0" lang="en-US" b="0" i="0" u="none" strike="noStrike" cap="none" normalizeH="0" baseline="30000" dirty="0">
                <a:ln>
                  <a:noFill/>
                </a:ln>
                <a:solidFill>
                  <a:schemeClr val="tx1"/>
                </a:solidFill>
                <a:effectLst/>
                <a:latin typeface="Times New Roman" pitchFamily="18" charset="0"/>
                <a:ea typeface="Times New Roman" pitchFamily="18" charset="0"/>
                <a:cs typeface="Times New Roman" pitchFamily="18" charset="0"/>
              </a:rPr>
              <a:t>-27</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kg.</a:t>
            </a: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20482" name="Rectangle 2"/>
          <p:cNvSpPr>
            <a:spLocks noChangeArrowheads="1"/>
          </p:cNvSpPr>
          <p:nvPr/>
        </p:nvSpPr>
        <p:spPr bwMode="auto">
          <a:xfrm>
            <a:off x="404734" y="2068643"/>
            <a:ext cx="3087974" cy="17235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Given</a:t>
            </a:r>
            <a:endParaRPr kumimoji="0" lang="en-U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Mass of proton = mass of neutron m = 1.67 x 10</a:t>
            </a:r>
            <a:r>
              <a:rPr kumimoji="0" lang="en-US" sz="1600" b="0" i="0" u="none" strike="noStrike" cap="none" normalizeH="0" baseline="30000" dirty="0">
                <a:ln>
                  <a:noFill/>
                </a:ln>
                <a:solidFill>
                  <a:schemeClr val="tx1"/>
                </a:solidFill>
                <a:effectLst/>
                <a:latin typeface="Times New Roman" pitchFamily="18" charset="0"/>
                <a:ea typeface="Times New Roman" pitchFamily="18" charset="0"/>
                <a:cs typeface="Times New Roman" pitchFamily="18" charset="0"/>
              </a:rPr>
              <a:t>-27</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kg</a:t>
            </a:r>
            <a:endParaRPr kumimoji="0" lang="en-U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 = 500 V</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To find</a:t>
            </a:r>
            <a:endParaRPr kumimoji="0" lang="en-U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endParaRPr>
          </a:p>
        </p:txBody>
      </p:sp>
      <p:sp>
        <p:nvSpPr>
          <p:cNvPr id="4" name="Right Brace 3"/>
          <p:cNvSpPr/>
          <p:nvPr/>
        </p:nvSpPr>
        <p:spPr>
          <a:xfrm>
            <a:off x="3267856" y="1828800"/>
            <a:ext cx="269823" cy="20686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Times New Roman" pitchFamily="18" charset="0"/>
              <a:cs typeface="Times New Roman" pitchFamily="18" charset="0"/>
            </a:endParaRPr>
          </a:p>
        </p:txBody>
      </p:sp>
      <p:sp>
        <p:nvSpPr>
          <p:cNvPr id="5" name="TextBox 4"/>
          <p:cNvSpPr txBox="1"/>
          <p:nvPr/>
        </p:nvSpPr>
        <p:spPr>
          <a:xfrm>
            <a:off x="4046600" y="1669039"/>
            <a:ext cx="2161825" cy="400110"/>
          </a:xfrm>
          <a:prstGeom prst="rect">
            <a:avLst/>
          </a:prstGeom>
          <a:noFill/>
        </p:spPr>
        <p:txBody>
          <a:bodyPr wrap="square" rtlCol="0">
            <a:spAutoFit/>
          </a:bodyPr>
          <a:lstStyle/>
          <a:p>
            <a:r>
              <a:rPr lang="en-IN" sz="2000" b="1" dirty="0">
                <a:latin typeface="Times New Roman" pitchFamily="18" charset="0"/>
                <a:cs typeface="Times New Roman" pitchFamily="18" charset="0"/>
              </a:rPr>
              <a:t>Solution</a:t>
            </a:r>
          </a:p>
        </p:txBody>
      </p:sp>
      <p:sp>
        <p:nvSpPr>
          <p:cNvPr id="20483" name="Rectangle 3"/>
          <p:cNvSpPr>
            <a:spLocks noChangeArrowheads="1"/>
          </p:cNvSpPr>
          <p:nvPr/>
        </p:nvSpPr>
        <p:spPr bwMode="auto">
          <a:xfrm>
            <a:off x="3612629" y="2413416"/>
            <a:ext cx="5241811"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Helium nucleus has 2 protons and 2 neutrons</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Therefore, the mass of nucleus = 4m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Times New Roman" pitchFamily="18" charset="0"/>
                <a:ea typeface="Times New Roman" pitchFamily="18"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4 x 1.67 x 10</a:t>
            </a:r>
            <a:r>
              <a:rPr kumimoji="0" lang="en-US" b="0" i="0" u="none" strike="noStrike" cap="none" normalizeH="0" baseline="30000" dirty="0">
                <a:ln>
                  <a:noFill/>
                </a:ln>
                <a:solidFill>
                  <a:schemeClr val="tx1"/>
                </a:solidFill>
                <a:effectLst/>
                <a:latin typeface="Times New Roman" pitchFamily="18" charset="0"/>
                <a:ea typeface="Times New Roman" pitchFamily="18" charset="0"/>
                <a:cs typeface="Times New Roman" pitchFamily="18" charset="0"/>
              </a:rPr>
              <a:t>-27</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kg</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Charge of nucleus, q = 2 protons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Times New Roman" pitchFamily="18" charset="0"/>
                <a:ea typeface="Times New Roman" pitchFamily="18"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2 x 1.6 x 10</a:t>
            </a:r>
            <a:r>
              <a:rPr kumimoji="0" lang="en-US" b="0" i="0" u="none" strike="noStrike" cap="none" normalizeH="0" baseline="30000" dirty="0">
                <a:ln>
                  <a:noFill/>
                </a:ln>
                <a:solidFill>
                  <a:schemeClr val="tx1"/>
                </a:solidFill>
                <a:effectLst/>
                <a:latin typeface="Times New Roman" pitchFamily="18" charset="0"/>
                <a:ea typeface="Times New Roman" pitchFamily="18" charset="0"/>
                <a:cs typeface="Times New Roman" pitchFamily="18" charset="0"/>
              </a:rPr>
              <a:t>-19</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 = 3.2 x 10</a:t>
            </a:r>
            <a:r>
              <a:rPr kumimoji="0" lang="en-US" b="0" i="0" u="none" strike="noStrike" cap="none" normalizeH="0" baseline="30000" dirty="0">
                <a:ln>
                  <a:noFill/>
                </a:ln>
                <a:solidFill>
                  <a:schemeClr val="tx1"/>
                </a:solidFill>
                <a:effectLst/>
                <a:latin typeface="Times New Roman" pitchFamily="18" charset="0"/>
                <a:ea typeface="Times New Roman" pitchFamily="18" charset="0"/>
                <a:cs typeface="Times New Roman" pitchFamily="18" charset="0"/>
              </a:rPr>
              <a:t>-19</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20486"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581400" y="4343400"/>
            <a:ext cx="1221470" cy="667547"/>
          </a:xfrm>
          <a:prstGeom prst="rect">
            <a:avLst/>
          </a:prstGeom>
          <a:noFill/>
        </p:spPr>
      </p:pic>
      <p:pic>
        <p:nvPicPr>
          <p:cNvPr id="2048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20439" y="5141595"/>
            <a:ext cx="4621803" cy="634365"/>
          </a:xfrm>
          <a:prstGeom prst="rect">
            <a:avLst/>
          </a:prstGeom>
          <a:noFill/>
        </p:spPr>
      </p:pic>
      <p:pic>
        <p:nvPicPr>
          <p:cNvPr id="20484"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459480" y="6172200"/>
            <a:ext cx="2150918" cy="350520"/>
          </a:xfrm>
          <a:prstGeom prst="rect">
            <a:avLst/>
          </a:prstGeom>
          <a:noFill/>
          <a:ln>
            <a:solidFill>
              <a:srgbClr val="FF0000">
                <a:alpha val="65000"/>
              </a:srgbClr>
            </a:solidFill>
          </a:ln>
        </p:spPr>
      </p:pic>
      <p:sp>
        <p:nvSpPr>
          <p:cNvPr id="20487" name="Rectangle 7"/>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sp>
        <p:nvSpPr>
          <p:cNvPr id="20488" name="Rectangle 8"/>
          <p:cNvSpPr>
            <a:spLocks noChangeArrowheads="1"/>
          </p:cNvSpPr>
          <p:nvPr/>
        </p:nvSpPr>
        <p:spPr bwMode="auto">
          <a:xfrm>
            <a:off x="0" y="90487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0489" name="Rectangle 9"/>
          <p:cNvSpPr>
            <a:spLocks noChangeArrowheads="1"/>
          </p:cNvSpPr>
          <p:nvPr/>
        </p:nvSpPr>
        <p:spPr bwMode="auto">
          <a:xfrm>
            <a:off x="0" y="137160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0490" name="Rectangle 10"/>
          <p:cNvSpPr>
            <a:spLocks noChangeArrowheads="1"/>
          </p:cNvSpPr>
          <p:nvPr/>
        </p:nvSpPr>
        <p:spPr bwMode="auto">
          <a:xfrm>
            <a:off x="0" y="158115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225372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481">
                                            <p:txEl>
                                              <p:pRg st="0" end="0"/>
                                            </p:txEl>
                                          </p:spTgt>
                                        </p:tgtEl>
                                        <p:attrNameLst>
                                          <p:attrName>style.visibility</p:attrName>
                                        </p:attrNameLst>
                                      </p:cBhvr>
                                      <p:to>
                                        <p:strVal val="visible"/>
                                      </p:to>
                                    </p:set>
                                    <p:animEffect transition="in" filter="wipe(down)">
                                      <p:cBhvr>
                                        <p:cTn id="7" dur="500"/>
                                        <p:tgtEl>
                                          <p:spTgt spid="204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482">
                                            <p:txEl>
                                              <p:pRg st="0" end="0"/>
                                            </p:txEl>
                                          </p:spTgt>
                                        </p:tgtEl>
                                        <p:attrNameLst>
                                          <p:attrName>style.visibility</p:attrName>
                                        </p:attrNameLst>
                                      </p:cBhvr>
                                      <p:to>
                                        <p:strVal val="visible"/>
                                      </p:to>
                                    </p:set>
                                    <p:animEffect transition="in" filter="wipe(down)">
                                      <p:cBhvr>
                                        <p:cTn id="12" dur="500"/>
                                        <p:tgtEl>
                                          <p:spTgt spid="204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482">
                                            <p:txEl>
                                              <p:pRg st="1" end="1"/>
                                            </p:txEl>
                                          </p:spTgt>
                                        </p:tgtEl>
                                        <p:attrNameLst>
                                          <p:attrName>style.visibility</p:attrName>
                                        </p:attrNameLst>
                                      </p:cBhvr>
                                      <p:to>
                                        <p:strVal val="visible"/>
                                      </p:to>
                                    </p:set>
                                    <p:animEffect transition="in" filter="wipe(down)">
                                      <p:cBhvr>
                                        <p:cTn id="17" dur="500"/>
                                        <p:tgtEl>
                                          <p:spTgt spid="2048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482">
                                            <p:txEl>
                                              <p:pRg st="2" end="2"/>
                                            </p:txEl>
                                          </p:spTgt>
                                        </p:tgtEl>
                                        <p:attrNameLst>
                                          <p:attrName>style.visibility</p:attrName>
                                        </p:attrNameLst>
                                      </p:cBhvr>
                                      <p:to>
                                        <p:strVal val="visible"/>
                                      </p:to>
                                    </p:set>
                                    <p:animEffect transition="in" filter="wipe(down)">
                                      <p:cBhvr>
                                        <p:cTn id="22" dur="500"/>
                                        <p:tgtEl>
                                          <p:spTgt spid="2048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0482">
                                            <p:txEl>
                                              <p:pRg st="4" end="4"/>
                                            </p:txEl>
                                          </p:spTgt>
                                        </p:tgtEl>
                                        <p:attrNameLst>
                                          <p:attrName>style.visibility</p:attrName>
                                        </p:attrNameLst>
                                      </p:cBhvr>
                                      <p:to>
                                        <p:strVal val="visible"/>
                                      </p:to>
                                    </p:set>
                                    <p:animEffect transition="in" filter="wipe(down)">
                                      <p:cBhvr>
                                        <p:cTn id="27" dur="500"/>
                                        <p:tgtEl>
                                          <p:spTgt spid="2048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0482">
                                            <p:txEl>
                                              <p:pRg st="5" end="5"/>
                                            </p:txEl>
                                          </p:spTgt>
                                        </p:tgtEl>
                                        <p:attrNameLst>
                                          <p:attrName>style.visibility</p:attrName>
                                        </p:attrNameLst>
                                      </p:cBhvr>
                                      <p:to>
                                        <p:strVal val="visible"/>
                                      </p:to>
                                    </p:set>
                                    <p:animEffect transition="in" filter="wipe(down)">
                                      <p:cBhvr>
                                        <p:cTn id="32" dur="500"/>
                                        <p:tgtEl>
                                          <p:spTgt spid="2048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wipe(down)">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0483">
                                            <p:txEl>
                                              <p:pRg st="0" end="0"/>
                                            </p:txEl>
                                          </p:spTgt>
                                        </p:tgtEl>
                                        <p:attrNameLst>
                                          <p:attrName>style.visibility</p:attrName>
                                        </p:attrNameLst>
                                      </p:cBhvr>
                                      <p:to>
                                        <p:strVal val="visible"/>
                                      </p:to>
                                    </p:set>
                                    <p:animEffect transition="in" filter="wipe(down)">
                                      <p:cBhvr>
                                        <p:cTn id="47" dur="500"/>
                                        <p:tgtEl>
                                          <p:spTgt spid="2048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0483">
                                            <p:txEl>
                                              <p:pRg st="1" end="1"/>
                                            </p:txEl>
                                          </p:spTgt>
                                        </p:tgtEl>
                                        <p:attrNameLst>
                                          <p:attrName>style.visibility</p:attrName>
                                        </p:attrNameLst>
                                      </p:cBhvr>
                                      <p:to>
                                        <p:strVal val="visible"/>
                                      </p:to>
                                    </p:set>
                                    <p:animEffect transition="in" filter="wipe(down)">
                                      <p:cBhvr>
                                        <p:cTn id="52" dur="500"/>
                                        <p:tgtEl>
                                          <p:spTgt spid="20483">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0483">
                                            <p:txEl>
                                              <p:pRg st="2" end="2"/>
                                            </p:txEl>
                                          </p:spTgt>
                                        </p:tgtEl>
                                        <p:attrNameLst>
                                          <p:attrName>style.visibility</p:attrName>
                                        </p:attrNameLst>
                                      </p:cBhvr>
                                      <p:to>
                                        <p:strVal val="visible"/>
                                      </p:to>
                                    </p:set>
                                    <p:animEffect transition="in" filter="wipe(down)">
                                      <p:cBhvr>
                                        <p:cTn id="57" dur="500"/>
                                        <p:tgtEl>
                                          <p:spTgt spid="20483">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0483">
                                            <p:txEl>
                                              <p:pRg st="3" end="3"/>
                                            </p:txEl>
                                          </p:spTgt>
                                        </p:tgtEl>
                                        <p:attrNameLst>
                                          <p:attrName>style.visibility</p:attrName>
                                        </p:attrNameLst>
                                      </p:cBhvr>
                                      <p:to>
                                        <p:strVal val="visible"/>
                                      </p:to>
                                    </p:set>
                                    <p:animEffect transition="in" filter="wipe(down)">
                                      <p:cBhvr>
                                        <p:cTn id="62" dur="500"/>
                                        <p:tgtEl>
                                          <p:spTgt spid="20483">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0483">
                                            <p:txEl>
                                              <p:pRg st="4" end="4"/>
                                            </p:txEl>
                                          </p:spTgt>
                                        </p:tgtEl>
                                        <p:attrNameLst>
                                          <p:attrName>style.visibility</p:attrName>
                                        </p:attrNameLst>
                                      </p:cBhvr>
                                      <p:to>
                                        <p:strVal val="visible"/>
                                      </p:to>
                                    </p:set>
                                    <p:animEffect transition="in" filter="wipe(down)">
                                      <p:cBhvr>
                                        <p:cTn id="67" dur="500"/>
                                        <p:tgtEl>
                                          <p:spTgt spid="20483">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20486"/>
                                        </p:tgtEl>
                                        <p:attrNameLst>
                                          <p:attrName>style.visibility</p:attrName>
                                        </p:attrNameLst>
                                      </p:cBhvr>
                                      <p:to>
                                        <p:strVal val="visible"/>
                                      </p:to>
                                    </p:set>
                                    <p:anim calcmode="lin" valueType="num">
                                      <p:cBhvr additive="base">
                                        <p:cTn id="72" dur="500" fill="hold"/>
                                        <p:tgtEl>
                                          <p:spTgt spid="20486"/>
                                        </p:tgtEl>
                                        <p:attrNameLst>
                                          <p:attrName>ppt_x</p:attrName>
                                        </p:attrNameLst>
                                      </p:cBhvr>
                                      <p:tavLst>
                                        <p:tav tm="0">
                                          <p:val>
                                            <p:strVal val="#ppt_x"/>
                                          </p:val>
                                        </p:tav>
                                        <p:tav tm="100000">
                                          <p:val>
                                            <p:strVal val="#ppt_x"/>
                                          </p:val>
                                        </p:tav>
                                      </p:tavLst>
                                    </p:anim>
                                    <p:anim calcmode="lin" valueType="num">
                                      <p:cBhvr additive="base">
                                        <p:cTn id="73" dur="500" fill="hold"/>
                                        <p:tgtEl>
                                          <p:spTgt spid="20486"/>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20485"/>
                                        </p:tgtEl>
                                        <p:attrNameLst>
                                          <p:attrName>style.visibility</p:attrName>
                                        </p:attrNameLst>
                                      </p:cBhvr>
                                      <p:to>
                                        <p:strVal val="visible"/>
                                      </p:to>
                                    </p:set>
                                    <p:animEffect transition="in" filter="wipe(down)">
                                      <p:cBhvr>
                                        <p:cTn id="78" dur="500"/>
                                        <p:tgtEl>
                                          <p:spTgt spid="20485"/>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20484"/>
                                        </p:tgtEl>
                                        <p:attrNameLst>
                                          <p:attrName>style.visibility</p:attrName>
                                        </p:attrNameLst>
                                      </p:cBhvr>
                                      <p:to>
                                        <p:strVal val="visible"/>
                                      </p:to>
                                    </p:set>
                                    <p:anim calcmode="lin" valueType="num">
                                      <p:cBhvr additive="base">
                                        <p:cTn id="83" dur="500" fill="hold"/>
                                        <p:tgtEl>
                                          <p:spTgt spid="20484"/>
                                        </p:tgtEl>
                                        <p:attrNameLst>
                                          <p:attrName>ppt_x</p:attrName>
                                        </p:attrNameLst>
                                      </p:cBhvr>
                                      <p:tavLst>
                                        <p:tav tm="0">
                                          <p:val>
                                            <p:strVal val="#ppt_x"/>
                                          </p:val>
                                        </p:tav>
                                        <p:tav tm="100000">
                                          <p:val>
                                            <p:strVal val="#ppt_x"/>
                                          </p:val>
                                        </p:tav>
                                      </p:tavLst>
                                    </p:anim>
                                    <p:anim calcmode="lin" valueType="num">
                                      <p:cBhvr additive="base">
                                        <p:cTn id="84"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 grpId="0" build="p"/>
      <p:bldP spid="20482" grpId="0" build="p"/>
      <p:bldP spid="4" grpId="0" animBg="1"/>
      <p:bldP spid="5" grpId="0" build="p"/>
      <p:bldP spid="2048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968864" y="1199213"/>
            <a:ext cx="7770402"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dirty="0">
                <a:latin typeface="Times New Roman" pitchFamily="18" charset="0"/>
                <a:ea typeface="Times New Roman" pitchFamily="18" charset="0"/>
                <a:cs typeface="Times New Roman" pitchFamily="18" charset="0"/>
              </a:rPr>
              <a:t>5</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Calculate the momentum of an electron and the de Broglie wavelength associated with it if its kinetic energy is 1.5 </a:t>
            </a:r>
            <a:r>
              <a:rPr kumimoji="0" lang="en-US" sz="20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keV</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en-US" sz="32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22530" name="Rectangle 2"/>
          <p:cNvSpPr>
            <a:spLocks noChangeArrowheads="1"/>
          </p:cNvSpPr>
          <p:nvPr/>
        </p:nvSpPr>
        <p:spPr bwMode="auto">
          <a:xfrm>
            <a:off x="899408" y="2548328"/>
            <a:ext cx="6071018"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a:ln>
                  <a:noFill/>
                </a:ln>
                <a:solidFill>
                  <a:srgbClr val="FF0000"/>
                </a:solidFill>
                <a:effectLst/>
                <a:latin typeface="Times New Roman" pitchFamily="18" charset="0"/>
                <a:ea typeface="Times New Roman" pitchFamily="18" charset="0"/>
                <a:cs typeface="Times New Roman" pitchFamily="18" charset="0"/>
              </a:rPr>
              <a:t>Ans</a:t>
            </a:r>
            <a:r>
              <a:rPr kumimoji="0" lang="en-US" sz="2000"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  </a:t>
            </a:r>
            <a:r>
              <a:rPr kumimoji="0" lang="en-US" sz="2000" i="1"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p = 2.09 x 10</a:t>
            </a:r>
            <a:r>
              <a:rPr kumimoji="0" lang="en-US" sz="2000" i="1" u="none" strike="noStrike" cap="none" normalizeH="0" baseline="30000" dirty="0">
                <a:ln>
                  <a:noFill/>
                </a:ln>
                <a:solidFill>
                  <a:srgbClr val="FF0000"/>
                </a:solidFill>
                <a:effectLst/>
                <a:latin typeface="Times New Roman" pitchFamily="18" charset="0"/>
                <a:ea typeface="Times New Roman" pitchFamily="18" charset="0"/>
                <a:cs typeface="Times New Roman" pitchFamily="18" charset="0"/>
              </a:rPr>
              <a:t>-23</a:t>
            </a:r>
            <a:r>
              <a:rPr kumimoji="0" lang="en-US" sz="2000"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 </a:t>
            </a:r>
            <a:r>
              <a:rPr kumimoji="0" lang="en-US" sz="2000" i="0" u="none" strike="noStrike" cap="none" normalizeH="0" baseline="0" dirty="0" err="1">
                <a:ln>
                  <a:noFill/>
                </a:ln>
                <a:solidFill>
                  <a:srgbClr val="FF0000"/>
                </a:solidFill>
                <a:effectLst/>
                <a:latin typeface="Times New Roman" pitchFamily="18" charset="0"/>
                <a:ea typeface="Times New Roman" pitchFamily="18" charset="0"/>
                <a:cs typeface="Times New Roman" pitchFamily="18" charset="0"/>
              </a:rPr>
              <a:t>kgm</a:t>
            </a:r>
            <a:r>
              <a:rPr kumimoji="0" lang="en-US" sz="2000"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/s &amp; </a:t>
            </a:r>
            <a:r>
              <a:rPr kumimoji="0" lang="en-US" sz="2000"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sym typeface="Symbol" pitchFamily="18" charset="2"/>
              </a:rPr>
              <a:t></a:t>
            </a:r>
            <a:r>
              <a:rPr kumimoji="0" lang="en-US" sz="2000"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 = 3.17 x 10</a:t>
            </a:r>
            <a:r>
              <a:rPr kumimoji="0" lang="en-US" sz="2000" i="0" u="none" strike="noStrike" cap="none" normalizeH="0" baseline="30000" dirty="0">
                <a:ln>
                  <a:noFill/>
                </a:ln>
                <a:solidFill>
                  <a:srgbClr val="FF0000"/>
                </a:solidFill>
                <a:effectLst/>
                <a:latin typeface="Times New Roman" pitchFamily="18" charset="0"/>
                <a:ea typeface="Times New Roman" pitchFamily="18" charset="0"/>
                <a:cs typeface="Times New Roman" pitchFamily="18" charset="0"/>
                <a:sym typeface="Symbol" pitchFamily="18" charset="2"/>
              </a:rPr>
              <a:t>-11</a:t>
            </a:r>
            <a:r>
              <a:rPr kumimoji="0" lang="en-US" sz="2000"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sym typeface="Symbol" pitchFamily="18" charset="2"/>
              </a:rPr>
              <a:t> m.</a:t>
            </a:r>
          </a:p>
        </p:txBody>
      </p:sp>
    </p:spTree>
    <p:extLst>
      <p:ext uri="{BB962C8B-B14F-4D97-AF65-F5344CB8AC3E}">
        <p14:creationId xmlns:p14="http://schemas.microsoft.com/office/powerpoint/2010/main" xmlns="" val="13663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529">
                                            <p:txEl>
                                              <p:pRg st="0" end="0"/>
                                            </p:txEl>
                                          </p:spTgt>
                                        </p:tgtEl>
                                        <p:attrNameLst>
                                          <p:attrName>style.visibility</p:attrName>
                                        </p:attrNameLst>
                                      </p:cBhvr>
                                      <p:to>
                                        <p:strVal val="visible"/>
                                      </p:to>
                                    </p:set>
                                    <p:animEffect transition="in" filter="wipe(down)">
                                      <p:cBhvr>
                                        <p:cTn id="7" dur="500"/>
                                        <p:tgtEl>
                                          <p:spTgt spid="225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2530">
                                            <p:txEl>
                                              <p:pRg st="0" end="0"/>
                                            </p:txEl>
                                          </p:spTgt>
                                        </p:tgtEl>
                                        <p:attrNameLst>
                                          <p:attrName>style.visibility</p:attrName>
                                        </p:attrNameLst>
                                      </p:cBhvr>
                                      <p:to>
                                        <p:strVal val="visible"/>
                                      </p:to>
                                    </p:set>
                                    <p:anim calcmode="lin" valueType="num">
                                      <p:cBhvr additive="base">
                                        <p:cTn id="12" dur="500" fill="hold"/>
                                        <p:tgtEl>
                                          <p:spTgt spid="22530">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253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9" grpId="0" build="p"/>
      <p:bldP spid="2253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1543987" y="719528"/>
            <a:ext cx="7210269"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a:latin typeface="Times New Roman" pitchFamily="18" charset="0"/>
                <a:ea typeface="Times New Roman" pitchFamily="18" charset="0"/>
                <a:cs typeface="Times New Roman" pitchFamily="18" charset="0"/>
              </a:rPr>
              <a:t>6</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Compute the de Broglie wavelength for a neutron moving with one tenth part of the velocity of light, given, mass of neutron = 1.674 x 10</a:t>
            </a:r>
            <a:r>
              <a:rPr kumimoji="0" lang="en-US" b="0" i="0" u="none" strike="noStrike" cap="none" normalizeH="0" baseline="30000" dirty="0">
                <a:ln>
                  <a:noFill/>
                </a:ln>
                <a:solidFill>
                  <a:schemeClr val="tx1"/>
                </a:solidFill>
                <a:effectLst/>
                <a:latin typeface="Times New Roman" pitchFamily="18" charset="0"/>
                <a:ea typeface="Times New Roman" pitchFamily="18" charset="0"/>
                <a:cs typeface="Times New Roman" pitchFamily="18" charset="0"/>
              </a:rPr>
              <a:t>-27</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kg.</a:t>
            </a: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21507" name="Rectangle 3"/>
          <p:cNvSpPr>
            <a:spLocks noChangeArrowheads="1"/>
          </p:cNvSpPr>
          <p:nvPr/>
        </p:nvSpPr>
        <p:spPr bwMode="auto">
          <a:xfrm>
            <a:off x="659568" y="2173573"/>
            <a:ext cx="2998032"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Given</a:t>
            </a:r>
            <a:endParaRPr kumimoji="0" lang="en-US" sz="105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 = 1.674 x 10</a:t>
            </a:r>
            <a:r>
              <a:rPr kumimoji="0" lang="en-US" b="0" i="0" u="none" strike="noStrike" cap="none" normalizeH="0" baseline="30000" dirty="0">
                <a:ln>
                  <a:noFill/>
                </a:ln>
                <a:solidFill>
                  <a:schemeClr val="tx1"/>
                </a:solidFill>
                <a:effectLst/>
                <a:latin typeface="Times New Roman" pitchFamily="18" charset="0"/>
                <a:ea typeface="Times New Roman" pitchFamily="18" charset="0"/>
                <a:cs typeface="Times New Roman" pitchFamily="18" charset="0"/>
              </a:rPr>
              <a:t>-27</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kg</a:t>
            </a:r>
            <a:endParaRPr kumimoji="0" lang="en-US" sz="105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Velocity of light = 3 x 10</a:t>
            </a:r>
            <a:r>
              <a:rPr kumimoji="0" lang="en-US" b="0" i="0" u="none" strike="noStrike" cap="none" normalizeH="0" baseline="30000" dirty="0">
                <a:ln>
                  <a:noFill/>
                </a:ln>
                <a:solidFill>
                  <a:schemeClr val="tx1"/>
                </a:solidFill>
                <a:effectLst/>
                <a:latin typeface="Times New Roman" pitchFamily="18" charset="0"/>
                <a:ea typeface="Times New Roman" pitchFamily="18" charset="0"/>
                <a:cs typeface="Times New Roman" pitchFamily="18" charset="0"/>
              </a:rPr>
              <a:t>8</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m/s.</a:t>
            </a:r>
            <a:endParaRPr kumimoji="0" lang="en-US" sz="105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Velocity of neutron, </a:t>
            </a: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2150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94479" y="3755034"/>
            <a:ext cx="2251032" cy="397241"/>
          </a:xfrm>
          <a:prstGeom prst="rect">
            <a:avLst/>
          </a:prstGeom>
          <a:noFill/>
        </p:spPr>
      </p:pic>
      <p:sp>
        <p:nvSpPr>
          <p:cNvPr id="21508" name="Rectangle 4"/>
          <p:cNvSpPr>
            <a:spLocks noChangeArrowheads="1"/>
          </p:cNvSpPr>
          <p:nvPr/>
        </p:nvSpPr>
        <p:spPr bwMode="auto">
          <a:xfrm>
            <a:off x="1049312" y="4160707"/>
            <a:ext cx="810222"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en-U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To find</a:t>
            </a:r>
            <a:endParaRPr kumimoji="0" lang="en-U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endParaRPr>
          </a:p>
        </p:txBody>
      </p:sp>
      <p:sp>
        <p:nvSpPr>
          <p:cNvPr id="6" name="Right Brace 5"/>
          <p:cNvSpPr/>
          <p:nvPr/>
        </p:nvSpPr>
        <p:spPr>
          <a:xfrm>
            <a:off x="3417757" y="2233534"/>
            <a:ext cx="434715" cy="26682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Times New Roman" pitchFamily="18" charset="0"/>
              <a:cs typeface="Times New Roman" pitchFamily="18" charset="0"/>
            </a:endParaRPr>
          </a:p>
        </p:txBody>
      </p:sp>
      <p:pic>
        <p:nvPicPr>
          <p:cNvPr id="21511"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976734" y="2705725"/>
            <a:ext cx="974361" cy="678573"/>
          </a:xfrm>
          <a:prstGeom prst="rect">
            <a:avLst/>
          </a:prstGeom>
          <a:noFill/>
        </p:spPr>
      </p:pic>
      <p:pic>
        <p:nvPicPr>
          <p:cNvPr id="2150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811841" y="5175197"/>
            <a:ext cx="2838901" cy="446113"/>
          </a:xfrm>
          <a:prstGeom prst="rect">
            <a:avLst/>
          </a:prstGeom>
          <a:noFill/>
          <a:ln>
            <a:solidFill>
              <a:srgbClr val="FF0000">
                <a:alpha val="60000"/>
              </a:srgbClr>
            </a:solidFill>
          </a:ln>
        </p:spPr>
      </p:pic>
      <p:sp>
        <p:nvSpPr>
          <p:cNvPr id="21512" name="Rectangle 8"/>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sp>
        <p:nvSpPr>
          <p:cNvPr id="21513" name="Rectangle 9"/>
          <p:cNvSpPr>
            <a:spLocks noChangeArrowheads="1"/>
          </p:cNvSpPr>
          <p:nvPr/>
        </p:nvSpPr>
        <p:spPr bwMode="auto">
          <a:xfrm>
            <a:off x="0" y="82867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1514" name="Rectangle 10"/>
          <p:cNvSpPr>
            <a:spLocks noChangeArrowheads="1"/>
          </p:cNvSpPr>
          <p:nvPr/>
        </p:nvSpPr>
        <p:spPr bwMode="auto">
          <a:xfrm>
            <a:off x="0" y="124777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4" name="TextBox 13"/>
          <p:cNvSpPr txBox="1"/>
          <p:nvPr/>
        </p:nvSpPr>
        <p:spPr>
          <a:xfrm>
            <a:off x="4241473" y="1908882"/>
            <a:ext cx="2161825" cy="400110"/>
          </a:xfrm>
          <a:prstGeom prst="rect">
            <a:avLst/>
          </a:prstGeom>
          <a:noFill/>
        </p:spPr>
        <p:txBody>
          <a:bodyPr wrap="square" rtlCol="0">
            <a:spAutoFit/>
          </a:bodyPr>
          <a:lstStyle/>
          <a:p>
            <a:r>
              <a:rPr lang="en-IN" sz="2000" b="1" dirty="0">
                <a:latin typeface="Times New Roman" pitchFamily="18" charset="0"/>
                <a:cs typeface="Times New Roman" pitchFamily="18" charset="0"/>
              </a:rPr>
              <a:t>Solution</a:t>
            </a:r>
          </a:p>
        </p:txBody>
      </p:sp>
      <p:sp>
        <p:nvSpPr>
          <p:cNvPr id="8"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9"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826832" y="3874957"/>
            <a:ext cx="3905448" cy="757003"/>
          </a:xfrm>
          <a:prstGeom prst="rect">
            <a:avLst/>
          </a:prstGeom>
          <a:noFill/>
        </p:spPr>
      </p:pic>
      <p:sp>
        <p:nvSpPr>
          <p:cNvPr id="10" name="Rectangle 8"/>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200027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505">
                                            <p:txEl>
                                              <p:pRg st="0" end="0"/>
                                            </p:txEl>
                                          </p:spTgt>
                                        </p:tgtEl>
                                        <p:attrNameLst>
                                          <p:attrName>style.visibility</p:attrName>
                                        </p:attrNameLst>
                                      </p:cBhvr>
                                      <p:to>
                                        <p:strVal val="visible"/>
                                      </p:to>
                                    </p:set>
                                    <p:animEffect transition="in" filter="wipe(down)">
                                      <p:cBhvr>
                                        <p:cTn id="7" dur="500"/>
                                        <p:tgtEl>
                                          <p:spTgt spid="215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507">
                                            <p:txEl>
                                              <p:pRg st="0" end="0"/>
                                            </p:txEl>
                                          </p:spTgt>
                                        </p:tgtEl>
                                        <p:attrNameLst>
                                          <p:attrName>style.visibility</p:attrName>
                                        </p:attrNameLst>
                                      </p:cBhvr>
                                      <p:to>
                                        <p:strVal val="visible"/>
                                      </p:to>
                                    </p:set>
                                    <p:animEffect transition="in" filter="wipe(down)">
                                      <p:cBhvr>
                                        <p:cTn id="12" dur="500"/>
                                        <p:tgtEl>
                                          <p:spTgt spid="2150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Effect transition="in" filter="wipe(down)">
                                      <p:cBhvr>
                                        <p:cTn id="17" dur="500"/>
                                        <p:tgtEl>
                                          <p:spTgt spid="2150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507">
                                            <p:txEl>
                                              <p:pRg st="2" end="2"/>
                                            </p:txEl>
                                          </p:spTgt>
                                        </p:tgtEl>
                                        <p:attrNameLst>
                                          <p:attrName>style.visibility</p:attrName>
                                        </p:attrNameLst>
                                      </p:cBhvr>
                                      <p:to>
                                        <p:strVal val="visible"/>
                                      </p:to>
                                    </p:set>
                                    <p:animEffect transition="in" filter="wipe(down)">
                                      <p:cBhvr>
                                        <p:cTn id="22" dur="500"/>
                                        <p:tgtEl>
                                          <p:spTgt spid="2150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507">
                                            <p:txEl>
                                              <p:pRg st="3" end="3"/>
                                            </p:txEl>
                                          </p:spTgt>
                                        </p:tgtEl>
                                        <p:attrNameLst>
                                          <p:attrName>style.visibility</p:attrName>
                                        </p:attrNameLst>
                                      </p:cBhvr>
                                      <p:to>
                                        <p:strVal val="visible"/>
                                      </p:to>
                                    </p:set>
                                    <p:animEffect transition="in" filter="wipe(down)">
                                      <p:cBhvr>
                                        <p:cTn id="27" dur="500"/>
                                        <p:tgtEl>
                                          <p:spTgt spid="2150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1506"/>
                                        </p:tgtEl>
                                        <p:attrNameLst>
                                          <p:attrName>style.visibility</p:attrName>
                                        </p:attrNameLst>
                                      </p:cBhvr>
                                      <p:to>
                                        <p:strVal val="visible"/>
                                      </p:to>
                                    </p:set>
                                    <p:animEffect transition="in" filter="wipe(down)">
                                      <p:cBhvr>
                                        <p:cTn id="32" dur="500"/>
                                        <p:tgtEl>
                                          <p:spTgt spid="2150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1508">
                                            <p:txEl>
                                              <p:pRg st="0" end="0"/>
                                            </p:txEl>
                                          </p:spTgt>
                                        </p:tgtEl>
                                        <p:attrNameLst>
                                          <p:attrName>style.visibility</p:attrName>
                                        </p:attrNameLst>
                                      </p:cBhvr>
                                      <p:to>
                                        <p:strVal val="visible"/>
                                      </p:to>
                                    </p:set>
                                    <p:animEffect transition="in" filter="wipe(down)">
                                      <p:cBhvr>
                                        <p:cTn id="37" dur="500"/>
                                        <p:tgtEl>
                                          <p:spTgt spid="2150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1508">
                                            <p:txEl>
                                              <p:pRg st="1" end="1"/>
                                            </p:txEl>
                                          </p:spTgt>
                                        </p:tgtEl>
                                        <p:attrNameLst>
                                          <p:attrName>style.visibility</p:attrName>
                                        </p:attrNameLst>
                                      </p:cBhvr>
                                      <p:to>
                                        <p:strVal val="visible"/>
                                      </p:to>
                                    </p:set>
                                    <p:animEffect transition="in" filter="wipe(down)">
                                      <p:cBhvr>
                                        <p:cTn id="42" dur="500"/>
                                        <p:tgtEl>
                                          <p:spTgt spid="21508">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1508">
                                            <p:txEl>
                                              <p:pRg st="2" end="2"/>
                                            </p:txEl>
                                          </p:spTgt>
                                        </p:tgtEl>
                                        <p:attrNameLst>
                                          <p:attrName>style.visibility</p:attrName>
                                        </p:attrNameLst>
                                      </p:cBhvr>
                                      <p:to>
                                        <p:strVal val="visible"/>
                                      </p:to>
                                    </p:set>
                                    <p:animEffect transition="in" filter="wipe(down)">
                                      <p:cBhvr>
                                        <p:cTn id="47" dur="500"/>
                                        <p:tgtEl>
                                          <p:spTgt spid="21508">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down)">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xEl>
                                              <p:pRg st="0" end="0"/>
                                            </p:txEl>
                                          </p:spTgt>
                                        </p:tgtEl>
                                        <p:attrNameLst>
                                          <p:attrName>style.visibility</p:attrName>
                                        </p:attrNameLst>
                                      </p:cBhvr>
                                      <p:to>
                                        <p:strVal val="visible"/>
                                      </p:to>
                                    </p:set>
                                    <p:animEffect transition="in" filter="wipe(down)">
                                      <p:cBhvr>
                                        <p:cTn id="57" dur="500"/>
                                        <p:tgtEl>
                                          <p:spTgt spid="1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1511"/>
                                        </p:tgtEl>
                                        <p:attrNameLst>
                                          <p:attrName>style.visibility</p:attrName>
                                        </p:attrNameLst>
                                      </p:cBhvr>
                                      <p:to>
                                        <p:strVal val="visible"/>
                                      </p:to>
                                    </p:set>
                                    <p:animEffect transition="in" filter="wipe(down)">
                                      <p:cBhvr>
                                        <p:cTn id="62" dur="500"/>
                                        <p:tgtEl>
                                          <p:spTgt spid="21511"/>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1509"/>
                                        </p:tgtEl>
                                        <p:attrNameLst>
                                          <p:attrName>style.visibility</p:attrName>
                                        </p:attrNameLst>
                                      </p:cBhvr>
                                      <p:to>
                                        <p:strVal val="visible"/>
                                      </p:to>
                                    </p:set>
                                    <p:anim calcmode="lin" valueType="num">
                                      <p:cBhvr additive="base">
                                        <p:cTn id="67" dur="500" fill="hold"/>
                                        <p:tgtEl>
                                          <p:spTgt spid="21509"/>
                                        </p:tgtEl>
                                        <p:attrNameLst>
                                          <p:attrName>ppt_x</p:attrName>
                                        </p:attrNameLst>
                                      </p:cBhvr>
                                      <p:tavLst>
                                        <p:tav tm="0">
                                          <p:val>
                                            <p:strVal val="#ppt_x"/>
                                          </p:val>
                                        </p:tav>
                                        <p:tav tm="100000">
                                          <p:val>
                                            <p:strVal val="#ppt_x"/>
                                          </p:val>
                                        </p:tav>
                                      </p:tavLst>
                                    </p:anim>
                                    <p:anim calcmode="lin" valueType="num">
                                      <p:cBhvr additive="base">
                                        <p:cTn id="68" dur="500" fill="hold"/>
                                        <p:tgtEl>
                                          <p:spTgt spid="215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 grpId="0" build="p"/>
      <p:bldP spid="21507" grpId="0" build="p"/>
      <p:bldP spid="21508" grpId="0" build="p"/>
      <p:bldP spid="6" grpId="0" animBg="1"/>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7364265-AA9F-4990-BBD6-47BD4FFAF515}"/>
              </a:ext>
            </a:extLst>
          </p:cNvPr>
          <p:cNvSpPr/>
          <p:nvPr/>
        </p:nvSpPr>
        <p:spPr>
          <a:xfrm>
            <a:off x="1413303" y="793882"/>
            <a:ext cx="5779083" cy="661207"/>
          </a:xfrm>
          <a:prstGeom prst="rect">
            <a:avLst/>
          </a:prstGeom>
        </p:spPr>
        <p:txBody>
          <a:bodyPr wrap="none">
            <a:spAutoFit/>
          </a:bodyPr>
          <a:lstStyle/>
          <a:p>
            <a:pPr>
              <a:lnSpc>
                <a:spcPct val="150000"/>
              </a:lnSpc>
              <a:spcAft>
                <a:spcPts val="0"/>
              </a:spcAft>
            </a:pPr>
            <a:r>
              <a:rPr lang="en-IN" sz="2800" b="1" dirty="0">
                <a:solidFill>
                  <a:srgbClr val="FF0000"/>
                </a:solidFill>
                <a:latin typeface="Times New Roman" pitchFamily="18" charset="0"/>
                <a:cs typeface="Times New Roman" pitchFamily="18" charset="0"/>
              </a:rPr>
              <a:t>Introduction to Quantum mechanics</a:t>
            </a:r>
            <a:endParaRPr lang="en-IN" sz="28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p:cNvSpPr/>
          <p:nvPr/>
        </p:nvSpPr>
        <p:spPr>
          <a:xfrm>
            <a:off x="809469" y="2251674"/>
            <a:ext cx="7525062" cy="1938992"/>
          </a:xfrm>
          <a:prstGeom prst="rect">
            <a:avLst/>
          </a:prstGeom>
        </p:spPr>
        <p:txBody>
          <a:bodyPr wrap="square">
            <a:spAutoFit/>
          </a:bodyPr>
          <a:lstStyle/>
          <a:p>
            <a:r>
              <a:rPr lang="en-IN" sz="2000" dirty="0">
                <a:latin typeface="Times New Roman" pitchFamily="18" charset="0"/>
                <a:cs typeface="Times New Roman" pitchFamily="18" charset="0"/>
              </a:rPr>
              <a:t>Science dealing with the behaviour of matter and light on the atomic and subatomic scale. </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The properties of molecules and atoms and their constituents—electrons, protons, neutrons, and other more esoteric particles such as quarks and gluons.</a:t>
            </a:r>
          </a:p>
        </p:txBody>
      </p:sp>
      <p:sp>
        <p:nvSpPr>
          <p:cNvPr id="3" name="Rectangle 2">
            <a:extLst>
              <a:ext uri="{FF2B5EF4-FFF2-40B4-BE49-F238E27FC236}">
                <a16:creationId xmlns:a16="http://schemas.microsoft.com/office/drawing/2014/main" xmlns="" id="{D61B8AA1-DD90-4142-8595-2BF5980631F9}"/>
              </a:ext>
            </a:extLst>
          </p:cNvPr>
          <p:cNvSpPr/>
          <p:nvPr/>
        </p:nvSpPr>
        <p:spPr>
          <a:xfrm>
            <a:off x="1580745" y="1455089"/>
            <a:ext cx="5175542"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hlinkClick r:id="rId2"/>
              </a:rPr>
              <a:t>https://www.youtube.com/watch?v=SDxzZHSBhw0</a:t>
            </a:r>
            <a:r>
              <a:rPr lang="en-US" dirty="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81831DD-1E8C-4A3E-AD93-E62638284DE9}"/>
              </a:ext>
            </a:extLst>
          </p:cNvPr>
          <p:cNvSpPr txBox="1"/>
          <p:nvPr/>
        </p:nvSpPr>
        <p:spPr>
          <a:xfrm>
            <a:off x="1392702" y="1041009"/>
            <a:ext cx="716045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7. Find the momentum and energy of neutron whose de Broglie wavelength is 0.1 nm</a:t>
            </a:r>
          </a:p>
        </p:txBody>
      </p:sp>
    </p:spTree>
    <p:extLst>
      <p:ext uri="{BB962C8B-B14F-4D97-AF65-F5344CB8AC3E}">
        <p14:creationId xmlns:p14="http://schemas.microsoft.com/office/powerpoint/2010/main" xmlns="" val="4640356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6B486FF-B0CA-4F71-BBC9-441D8AADB04C}"/>
              </a:ext>
            </a:extLst>
          </p:cNvPr>
          <p:cNvSpPr txBox="1"/>
          <p:nvPr/>
        </p:nvSpPr>
        <p:spPr>
          <a:xfrm>
            <a:off x="1392702" y="1041009"/>
            <a:ext cx="716045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8. Estimate the potential difference through which an electron is accelerated  so that its de Broglie wavelength becomes 2 nm.</a:t>
            </a:r>
          </a:p>
        </p:txBody>
      </p:sp>
    </p:spTree>
    <p:extLst>
      <p:ext uri="{BB962C8B-B14F-4D97-AF65-F5344CB8AC3E}">
        <p14:creationId xmlns:p14="http://schemas.microsoft.com/office/powerpoint/2010/main" xmlns="" val="33547365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3EC261-C8F3-4E90-9A56-4F1D5918EED6}"/>
              </a:ext>
            </a:extLst>
          </p:cNvPr>
          <p:cNvSpPr txBox="1"/>
          <p:nvPr/>
        </p:nvSpPr>
        <p:spPr>
          <a:xfrm>
            <a:off x="1392702" y="1041009"/>
            <a:ext cx="716045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9. Compare the momentum, total energy and kinetic energy of photon and electron having same de Broglie wavelength 0.4 nm.</a:t>
            </a:r>
          </a:p>
        </p:txBody>
      </p:sp>
    </p:spTree>
    <p:extLst>
      <p:ext uri="{BB962C8B-B14F-4D97-AF65-F5344CB8AC3E}">
        <p14:creationId xmlns:p14="http://schemas.microsoft.com/office/powerpoint/2010/main" xmlns="" val="40666059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7364265-AA9F-4990-BBD6-47BD4FFAF515}"/>
              </a:ext>
            </a:extLst>
          </p:cNvPr>
          <p:cNvSpPr/>
          <p:nvPr/>
        </p:nvSpPr>
        <p:spPr>
          <a:xfrm>
            <a:off x="749507" y="2322880"/>
            <a:ext cx="8154650" cy="1200329"/>
          </a:xfrm>
          <a:prstGeom prst="rect">
            <a:avLst/>
          </a:prstGeom>
        </p:spPr>
        <p:txBody>
          <a:bodyPr wrap="square">
            <a:spAutoFit/>
          </a:bodyPr>
          <a:lstStyle/>
          <a:p>
            <a:pPr algn="ctr">
              <a:lnSpc>
                <a:spcPct val="150000"/>
              </a:lnSpc>
              <a:spcAft>
                <a:spcPts val="0"/>
              </a:spcAft>
            </a:pPr>
            <a:r>
              <a:rPr lang="en-IN" sz="2400" b="1" dirty="0">
                <a:solidFill>
                  <a:srgbClr val="FF0000"/>
                </a:solidFill>
                <a:latin typeface="Times New Roman" panose="02020603050405020304" pitchFamily="18" charset="0"/>
                <a:cs typeface="Times New Roman" panose="02020603050405020304" pitchFamily="18" charset="0"/>
              </a:rPr>
              <a:t>Heisenberg’s uncertainty principle and applications (non confinement of electron in the nucleus)</a:t>
            </a:r>
            <a:endPar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7364265-AA9F-4990-BBD6-47BD4FFAF515}"/>
              </a:ext>
            </a:extLst>
          </p:cNvPr>
          <p:cNvSpPr/>
          <p:nvPr/>
        </p:nvSpPr>
        <p:spPr>
          <a:xfrm>
            <a:off x="1848016" y="299213"/>
            <a:ext cx="5494902" cy="661207"/>
          </a:xfrm>
          <a:prstGeom prst="rect">
            <a:avLst/>
          </a:prstGeom>
        </p:spPr>
        <p:txBody>
          <a:bodyPr wrap="none">
            <a:spAutoFit/>
          </a:bodyPr>
          <a:lstStyle/>
          <a:p>
            <a:pPr>
              <a:lnSpc>
                <a:spcPct val="150000"/>
              </a:lnSpc>
              <a:spcAft>
                <a:spcPts val="0"/>
              </a:spcAft>
            </a:pPr>
            <a:r>
              <a:rPr lang="en-IN" sz="2800" b="1" dirty="0">
                <a:solidFill>
                  <a:srgbClr val="FF0000"/>
                </a:solidFill>
                <a:latin typeface="Times New Roman" panose="02020603050405020304" pitchFamily="18" charset="0"/>
                <a:cs typeface="Times New Roman" panose="02020603050405020304" pitchFamily="18" charset="0"/>
              </a:rPr>
              <a:t>Heisenberg’s uncertainty principle</a:t>
            </a:r>
            <a:endParaRPr lang="en-IN" sz="28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p:cNvSpPr/>
          <p:nvPr/>
        </p:nvSpPr>
        <p:spPr>
          <a:xfrm>
            <a:off x="929389" y="1304071"/>
            <a:ext cx="7525062" cy="1938992"/>
          </a:xfrm>
          <a:prstGeom prst="rect">
            <a:avLst/>
          </a:prstGeom>
        </p:spPr>
        <p:txBody>
          <a:bodyPr wrap="square">
            <a:spAutoFit/>
          </a:bodyPr>
          <a:lstStyle/>
          <a:p>
            <a:r>
              <a:rPr lang="en-US" sz="2000" b="1" u="sng" dirty="0">
                <a:latin typeface="Times New Roman" pitchFamily="18" charset="0"/>
                <a:cs typeface="Times New Roman" pitchFamily="18" charset="0"/>
              </a:rPr>
              <a:t>Statement: </a:t>
            </a:r>
            <a:r>
              <a:rPr lang="en-US" sz="2000" dirty="0">
                <a:solidFill>
                  <a:srgbClr val="FF0000"/>
                </a:solidFill>
                <a:latin typeface="Times New Roman" pitchFamily="18" charset="0"/>
                <a:cs typeface="Times New Roman" pitchFamily="18" charset="0"/>
              </a:rPr>
              <a:t>“It is impossible to determine simultaneously both the position and momentum of a particle with accuracy.”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product of the uncertainties in the simultaneous determination of the position and momentum of a particle is equal to or greater than h/4</a:t>
            </a:r>
            <a:r>
              <a:rPr lang="en-US" sz="2000" dirty="0">
                <a:latin typeface="Times New Roman" pitchFamily="18" charset="0"/>
                <a:cs typeface="Times New Roman" pitchFamily="18" charset="0"/>
                <a:sym typeface="Symbol"/>
              </a:rPr>
              <a:t>.</a:t>
            </a:r>
            <a:endParaRPr lang="en-IN" sz="2000" dirty="0">
              <a:latin typeface="Times New Roman" pitchFamily="18" charset="0"/>
              <a:cs typeface="Times New Roman" pitchFamily="18" charset="0"/>
            </a:endParaRPr>
          </a:p>
        </p:txBody>
      </p:sp>
      <p:sp>
        <p:nvSpPr>
          <p:cNvPr id="73729" name="Rectangle 1"/>
          <p:cNvSpPr>
            <a:spLocks noChangeArrowheads="1"/>
          </p:cNvSpPr>
          <p:nvPr/>
        </p:nvSpPr>
        <p:spPr bwMode="auto">
          <a:xfrm>
            <a:off x="614597" y="3702577"/>
            <a:ext cx="4901784"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If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 and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x are the uncertainties in the momentum and position of a particle, then we can write the mathematical form of Heisenberg’s uncertainty principle as </a:t>
            </a:r>
            <a:endPar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endParaRPr>
          </a:p>
        </p:txBody>
      </p:sp>
      <p:sp>
        <p:nvSpPr>
          <p:cNvPr id="73731" name="Rectangle 3"/>
          <p:cNvSpPr>
            <a:spLocks noChangeArrowheads="1"/>
          </p:cNvSpPr>
          <p:nvPr/>
        </p:nvSpPr>
        <p:spPr bwMode="auto">
          <a:xfrm>
            <a:off x="134910" y="-53964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73730"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43789" y="5486405"/>
            <a:ext cx="1412824" cy="584617"/>
          </a:xfrm>
          <a:prstGeom prst="rect">
            <a:avLst/>
          </a:prstGeom>
          <a:noFill/>
        </p:spPr>
      </p:pic>
      <p:pic>
        <p:nvPicPr>
          <p:cNvPr id="73732" name="Picture 4" descr="F:\Srinatha\New folder (2)\reality_wavepacket.gif"/>
          <p:cNvPicPr>
            <a:picLocks noChangeAspect="1" noChangeArrowheads="1" noCrop="1"/>
          </p:cNvPicPr>
          <p:nvPr/>
        </p:nvPicPr>
        <p:blipFill>
          <a:blip r:embed="rId3" cstate="print"/>
          <a:srcRect/>
          <a:stretch>
            <a:fillRect/>
          </a:stretch>
        </p:blipFill>
        <p:spPr bwMode="auto">
          <a:xfrm>
            <a:off x="5779566" y="3406209"/>
            <a:ext cx="2981325" cy="23241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3732"/>
                                        </p:tgtEl>
                                        <p:attrNameLst>
                                          <p:attrName>style.visibility</p:attrName>
                                        </p:attrNameLst>
                                      </p:cBhvr>
                                      <p:to>
                                        <p:strVal val="visible"/>
                                      </p:to>
                                    </p:set>
                                    <p:anim calcmode="lin" valueType="num">
                                      <p:cBhvr additive="base">
                                        <p:cTn id="19" dur="500" fill="hold"/>
                                        <p:tgtEl>
                                          <p:spTgt spid="73732"/>
                                        </p:tgtEl>
                                        <p:attrNameLst>
                                          <p:attrName>ppt_x</p:attrName>
                                        </p:attrNameLst>
                                      </p:cBhvr>
                                      <p:tavLst>
                                        <p:tav tm="0">
                                          <p:val>
                                            <p:strVal val="#ppt_x"/>
                                          </p:val>
                                        </p:tav>
                                        <p:tav tm="100000">
                                          <p:val>
                                            <p:strVal val="#ppt_x"/>
                                          </p:val>
                                        </p:tav>
                                      </p:tavLst>
                                    </p:anim>
                                    <p:anim calcmode="lin" valueType="num">
                                      <p:cBhvr additive="base">
                                        <p:cTn id="20" dur="500" fill="hold"/>
                                        <p:tgtEl>
                                          <p:spTgt spid="737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73729">
                                            <p:txEl>
                                              <p:pRg st="0" end="0"/>
                                            </p:txEl>
                                          </p:spTgt>
                                        </p:tgtEl>
                                        <p:attrNameLst>
                                          <p:attrName>style.visibility</p:attrName>
                                        </p:attrNameLst>
                                      </p:cBhvr>
                                      <p:to>
                                        <p:strVal val="visible"/>
                                      </p:to>
                                    </p:set>
                                    <p:animEffect transition="in" filter="wipe(down)">
                                      <p:cBhvr>
                                        <p:cTn id="25" dur="500"/>
                                        <p:tgtEl>
                                          <p:spTgt spid="73729">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3730"/>
                                        </p:tgtEl>
                                        <p:attrNameLst>
                                          <p:attrName>style.visibility</p:attrName>
                                        </p:attrNameLst>
                                      </p:cBhvr>
                                      <p:to>
                                        <p:strVal val="visible"/>
                                      </p:to>
                                    </p:set>
                                    <p:anim calcmode="lin" valueType="num">
                                      <p:cBhvr additive="base">
                                        <p:cTn id="30" dur="500" fill="hold"/>
                                        <p:tgtEl>
                                          <p:spTgt spid="73730"/>
                                        </p:tgtEl>
                                        <p:attrNameLst>
                                          <p:attrName>ppt_x</p:attrName>
                                        </p:attrNameLst>
                                      </p:cBhvr>
                                      <p:tavLst>
                                        <p:tav tm="0">
                                          <p:val>
                                            <p:strVal val="#ppt_x"/>
                                          </p:val>
                                        </p:tav>
                                        <p:tav tm="100000">
                                          <p:val>
                                            <p:strVal val="#ppt_x"/>
                                          </p:val>
                                        </p:tav>
                                      </p:tavLst>
                                    </p:anim>
                                    <p:anim calcmode="lin" valueType="num">
                                      <p:cBhvr additive="base">
                                        <p:cTn id="31" dur="500" fill="hold"/>
                                        <p:tgtEl>
                                          <p:spTgt spid="737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372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bwMode="auto">
          <a:xfrm>
            <a:off x="921895" y="1656414"/>
            <a:ext cx="7712439" cy="4714406"/>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If we try to measure the position of a particle accurately, then there is an uncertainty in the measurement of its momentum  and vice versa</a:t>
            </a:r>
          </a:p>
          <a:p>
            <a:pPr marL="273050" indent="-273050">
              <a:buFont typeface="Arial" pitchFamily="34" charset="0"/>
              <a:buChar char="•"/>
            </a:pPr>
            <a:endParaRPr lang="en-US" altLang="en-US" sz="2400" dirty="0">
              <a:latin typeface="Times New Roman" pitchFamily="18" charset="0"/>
              <a:cs typeface="Times New Roman" pitchFamily="18" charset="0"/>
            </a:endParaRPr>
          </a:p>
          <a:p>
            <a:pPr marL="273050" indent="-273050">
              <a:buFont typeface="Arial" pitchFamily="34" charset="0"/>
              <a:buChar char="•"/>
            </a:pPr>
            <a:r>
              <a:rPr lang="en-US" altLang="en-US" sz="2400" dirty="0">
                <a:latin typeface="Times New Roman" pitchFamily="18" charset="0"/>
                <a:cs typeface="Times New Roman" pitchFamily="18" charset="0"/>
              </a:rPr>
              <a:t>Uncertainties from some experiments can be greater than given by these relations, but never smaller</a:t>
            </a:r>
          </a:p>
          <a:p>
            <a:pPr marL="273050" marR="0" lvl="0" indent="-2730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273050" marR="0" lvl="0" indent="-2730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Uncertainty is valid even if we use sophisticated instruments and techniques</a:t>
            </a:r>
          </a:p>
          <a:p>
            <a:pPr marL="273050" marR="0" lvl="0" indent="-2730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273050" marR="0" lvl="0" indent="-2730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Uncertainty relation is an inherent property of nature/matter</a:t>
            </a:r>
          </a:p>
        </p:txBody>
      </p:sp>
      <p:sp>
        <p:nvSpPr>
          <p:cNvPr id="3" name="Title 1"/>
          <p:cNvSpPr txBox="1">
            <a:spLocks/>
          </p:cNvSpPr>
          <p:nvPr/>
        </p:nvSpPr>
        <p:spPr bwMode="auto">
          <a:xfrm>
            <a:off x="1668905" y="739333"/>
            <a:ext cx="6290872" cy="71596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200" b="1" i="0" u="none" strike="noStrike" kern="1200" cap="none" spc="0" normalizeH="0" baseline="0" noProof="0" dirty="0">
                <a:ln>
                  <a:noFill/>
                </a:ln>
                <a:solidFill>
                  <a:srgbClr val="0000FF"/>
                </a:solidFill>
                <a:effectLst/>
                <a:uLnTx/>
                <a:uFillTx/>
                <a:latin typeface="Times New Roman" pitchFamily="18" charset="0"/>
                <a:ea typeface="+mj-ea"/>
                <a:cs typeface="Times New Roman" pitchFamily="18" charset="0"/>
              </a:rPr>
              <a:t>Heisenberg Uncertainty Relations</a:t>
            </a:r>
            <a:r>
              <a:rPr kumimoji="0" lang="en-US" altLang="en-US" sz="4400" b="0" i="0" u="none" strike="noStrike" kern="1200" cap="none" spc="0" normalizeH="0" baseline="0" noProof="0" dirty="0">
                <a:ln>
                  <a:noFill/>
                </a:ln>
                <a:solidFill>
                  <a:srgbClr val="0070C0"/>
                </a:solidFill>
                <a:effectLst/>
                <a:uLnTx/>
                <a:uFillTx/>
                <a:latin typeface="Times New Roman" pitchFamily="18" charset="0"/>
                <a:ea typeface="+mj-ea"/>
                <a:cs typeface="Times New Roman" pitchFamily="18" charset="0"/>
              </a:rPr>
              <a:t/>
            </a:r>
            <a:br>
              <a:rPr kumimoji="0" lang="en-US" altLang="en-US" sz="4400" b="0" i="0" u="none" strike="noStrike" kern="1200" cap="none" spc="0" normalizeH="0" baseline="0" noProof="0" dirty="0">
                <a:ln>
                  <a:noFill/>
                </a:ln>
                <a:solidFill>
                  <a:srgbClr val="0070C0"/>
                </a:solidFill>
                <a:effectLst/>
                <a:uLnTx/>
                <a:uFillTx/>
                <a:latin typeface="Times New Roman" pitchFamily="18" charset="0"/>
                <a:ea typeface="+mj-ea"/>
                <a:cs typeface="Times New Roman" pitchFamily="18" charset="0"/>
              </a:rPr>
            </a:br>
            <a:endParaRPr kumimoji="0" lang="en-US" altLang="en-US" sz="4400" b="0" i="0" u="none" strike="noStrike" kern="1200" cap="none" spc="0" normalizeH="0" baseline="0" noProof="0" dirty="0">
              <a:ln>
                <a:noFill/>
              </a:ln>
              <a:solidFill>
                <a:srgbClr val="0070C0"/>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dow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1133" y="263609"/>
            <a:ext cx="6168453" cy="1200329"/>
          </a:xfrm>
          <a:prstGeom prst="rect">
            <a:avLst/>
          </a:prstGeom>
        </p:spPr>
        <p:txBody>
          <a:bodyPr wrap="square">
            <a:spAutoFit/>
          </a:bodyPr>
          <a:lstStyle/>
          <a:p>
            <a:pPr algn="ctr">
              <a:lnSpc>
                <a:spcPct val="150000"/>
              </a:lnSpc>
              <a:spcAft>
                <a:spcPts val="0"/>
              </a:spcAft>
            </a:pPr>
            <a:r>
              <a:rPr lang="en-IN" sz="2400" b="1" dirty="0">
                <a:solidFill>
                  <a:srgbClr val="FF0000"/>
                </a:solidFill>
                <a:latin typeface="Times New Roman" panose="02020603050405020304" pitchFamily="18" charset="0"/>
                <a:cs typeface="Times New Roman" panose="02020603050405020304" pitchFamily="18" charset="0"/>
              </a:rPr>
              <a:t>Applications of HUP</a:t>
            </a:r>
          </a:p>
          <a:p>
            <a:pPr algn="ctr">
              <a:lnSpc>
                <a:spcPct val="150000"/>
              </a:lnSpc>
              <a:spcAft>
                <a:spcPts val="0"/>
              </a:spcAft>
            </a:pPr>
            <a:r>
              <a:rPr lang="en-IN" sz="2400" b="1" dirty="0">
                <a:solidFill>
                  <a:srgbClr val="FF0000"/>
                </a:solidFill>
                <a:latin typeface="Times New Roman" panose="02020603050405020304" pitchFamily="18" charset="0"/>
                <a:cs typeface="Times New Roman" panose="02020603050405020304" pitchFamily="18" charset="0"/>
              </a:rPr>
              <a:t> </a:t>
            </a:r>
            <a:r>
              <a:rPr lang="en-IN" sz="2400" b="1" u="sng" dirty="0">
                <a:solidFill>
                  <a:srgbClr val="FF0000"/>
                </a:solidFill>
                <a:latin typeface="Times New Roman" panose="02020603050405020304" pitchFamily="18" charset="0"/>
                <a:cs typeface="Times New Roman" panose="02020603050405020304" pitchFamily="18" charset="0"/>
              </a:rPr>
              <a:t>Non confinement of electron in the nucleus</a:t>
            </a:r>
            <a:endParaRPr lang="en-IN" sz="24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840371" y="1481438"/>
            <a:ext cx="7510072" cy="1569660"/>
          </a:xfrm>
          <a:prstGeom prst="rect">
            <a:avLst/>
          </a:prstGeom>
        </p:spPr>
        <p:txBody>
          <a:bodyPr wrap="square">
            <a:spAutoFit/>
          </a:bodyPr>
          <a:lstStyle/>
          <a:p>
            <a:r>
              <a:rPr lang="en-IN" sz="2400" dirty="0">
                <a:latin typeface="Times New Roman" pitchFamily="18" charset="0"/>
                <a:cs typeface="Times New Roman" pitchFamily="18" charset="0"/>
              </a:rPr>
              <a:t> let us assume that electrons exist in the nucleus. As the radius of the nucleus in approximately 10</a:t>
            </a:r>
            <a:r>
              <a:rPr lang="en-IN" sz="2400" baseline="30000" dirty="0">
                <a:latin typeface="Times New Roman" pitchFamily="18" charset="0"/>
                <a:cs typeface="Times New Roman" pitchFamily="18" charset="0"/>
              </a:rPr>
              <a:t>-14</a:t>
            </a:r>
            <a:r>
              <a:rPr lang="en-IN" sz="2400" dirty="0">
                <a:latin typeface="Times New Roman" pitchFamily="18" charset="0"/>
                <a:cs typeface="Times New Roman" pitchFamily="18" charset="0"/>
              </a:rPr>
              <a:t> m. If electron is to exist inside the nucleus, then uncertainty in the position of the electron is given by</a:t>
            </a:r>
          </a:p>
        </p:txBody>
      </p:sp>
      <p:sp>
        <p:nvSpPr>
          <p:cNvPr id="4" name="Rectangle 3"/>
          <p:cNvSpPr/>
          <p:nvPr/>
        </p:nvSpPr>
        <p:spPr>
          <a:xfrm>
            <a:off x="5790713" y="3032626"/>
            <a:ext cx="1673856" cy="461665"/>
          </a:xfrm>
          <a:prstGeom prst="rect">
            <a:avLst/>
          </a:prstGeom>
        </p:spPr>
        <p:txBody>
          <a:bodyPr wrap="none">
            <a:spAutoFit/>
          </a:bodyPr>
          <a:lstStyle/>
          <a:p>
            <a:r>
              <a:rPr lang="en-IN" sz="2400" dirty="0">
                <a:latin typeface="Times New Roman" pitchFamily="18" charset="0"/>
                <a:cs typeface="Times New Roman" pitchFamily="18" charset="0"/>
              </a:rPr>
              <a:t>∆x= 10</a:t>
            </a:r>
            <a:r>
              <a:rPr lang="en-IN" sz="2400" baseline="30000" dirty="0">
                <a:latin typeface="Times New Roman" pitchFamily="18" charset="0"/>
                <a:cs typeface="Times New Roman" pitchFamily="18" charset="0"/>
              </a:rPr>
              <a:t>-14</a:t>
            </a:r>
            <a:r>
              <a:rPr lang="en-IN" sz="2400" dirty="0">
                <a:latin typeface="Times New Roman" pitchFamily="18" charset="0"/>
                <a:cs typeface="Times New Roman" pitchFamily="18" charset="0"/>
              </a:rPr>
              <a:t> m</a:t>
            </a:r>
          </a:p>
        </p:txBody>
      </p:sp>
      <p:sp>
        <p:nvSpPr>
          <p:cNvPr id="5" name="Rectangle 4"/>
          <p:cNvSpPr/>
          <p:nvPr/>
        </p:nvSpPr>
        <p:spPr>
          <a:xfrm>
            <a:off x="584283" y="3590953"/>
            <a:ext cx="3579754" cy="369332"/>
          </a:xfrm>
          <a:prstGeom prst="rect">
            <a:avLst/>
          </a:prstGeom>
        </p:spPr>
        <p:txBody>
          <a:bodyPr wrap="square">
            <a:spAutoFit/>
          </a:bodyPr>
          <a:lstStyle/>
          <a:p>
            <a:r>
              <a:rPr lang="en-IN" dirty="0">
                <a:latin typeface="Times New Roman" pitchFamily="18" charset="0"/>
                <a:cs typeface="Times New Roman" pitchFamily="18" charset="0"/>
              </a:rPr>
              <a:t>According to uncertainty principle</a:t>
            </a:r>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736890" y="3492713"/>
            <a:ext cx="1412824" cy="584617"/>
          </a:xfrm>
          <a:prstGeom prst="rect">
            <a:avLst/>
          </a:prstGeom>
          <a:noFill/>
        </p:spPr>
      </p:pic>
      <p:sp>
        <p:nvSpPr>
          <p:cNvPr id="12083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2083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706913" y="4384621"/>
            <a:ext cx="1289154" cy="587463"/>
          </a:xfrm>
          <a:prstGeom prst="rect">
            <a:avLst/>
          </a:prstGeom>
          <a:noFill/>
        </p:spPr>
      </p:pic>
      <p:sp>
        <p:nvSpPr>
          <p:cNvPr id="120835" name="Rectangle 3"/>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083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20836"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722173" y="5134707"/>
            <a:ext cx="3815740" cy="739787"/>
          </a:xfrm>
          <a:prstGeom prst="rect">
            <a:avLst/>
          </a:prstGeom>
          <a:noFill/>
        </p:spPr>
      </p:pic>
      <p:sp>
        <p:nvSpPr>
          <p:cNvPr id="120838" name="Rectangle 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084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20841" name="Rectangle 9"/>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0843"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20842" name="Picture 1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113070" y="6063176"/>
            <a:ext cx="3826193" cy="447508"/>
          </a:xfrm>
          <a:prstGeom prst="rect">
            <a:avLst/>
          </a:prstGeom>
          <a:noFill/>
        </p:spPr>
      </p:pic>
      <p:sp>
        <p:nvSpPr>
          <p:cNvPr id="120844" name="Rectangle 12"/>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0833"/>
                                        </p:tgtEl>
                                        <p:attrNameLst>
                                          <p:attrName>style.visibility</p:attrName>
                                        </p:attrNameLst>
                                      </p:cBhvr>
                                      <p:to>
                                        <p:strVal val="visible"/>
                                      </p:to>
                                    </p:set>
                                    <p:animEffect transition="in" filter="fade">
                                      <p:cBhvr>
                                        <p:cTn id="28" dur="2000"/>
                                        <p:tgtEl>
                                          <p:spTgt spid="12083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20836"/>
                                        </p:tgtEl>
                                        <p:attrNameLst>
                                          <p:attrName>style.visibility</p:attrName>
                                        </p:attrNameLst>
                                      </p:cBhvr>
                                      <p:to>
                                        <p:strVal val="visible"/>
                                      </p:to>
                                    </p:set>
                                    <p:animEffect transition="in" filter="wipe(down)">
                                      <p:cBhvr>
                                        <p:cTn id="33" dur="500"/>
                                        <p:tgtEl>
                                          <p:spTgt spid="120836"/>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20842"/>
                                        </p:tgtEl>
                                        <p:attrNameLst>
                                          <p:attrName>style.visibility</p:attrName>
                                        </p:attrNameLst>
                                      </p:cBhvr>
                                      <p:to>
                                        <p:strVal val="visible"/>
                                      </p:to>
                                    </p:set>
                                    <p:anim calcmode="lin" valueType="num">
                                      <p:cBhvr additive="base">
                                        <p:cTn id="38" dur="500" fill="hold"/>
                                        <p:tgtEl>
                                          <p:spTgt spid="120842"/>
                                        </p:tgtEl>
                                        <p:attrNameLst>
                                          <p:attrName>ppt_x</p:attrName>
                                        </p:attrNameLst>
                                      </p:cBhvr>
                                      <p:tavLst>
                                        <p:tav tm="0">
                                          <p:val>
                                            <p:strVal val="#ppt_x"/>
                                          </p:val>
                                        </p:tav>
                                        <p:tav tm="100000">
                                          <p:val>
                                            <p:strVal val="#ppt_x"/>
                                          </p:val>
                                        </p:tav>
                                      </p:tavLst>
                                    </p:anim>
                                    <p:anim calcmode="lin" valueType="num">
                                      <p:cBhvr additive="base">
                                        <p:cTn id="39" dur="500" fill="hold"/>
                                        <p:tgtEl>
                                          <p:spTgt spid="1208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8634" y="715915"/>
            <a:ext cx="7343336" cy="1015663"/>
          </a:xfrm>
          <a:prstGeom prst="rect">
            <a:avLst/>
          </a:prstGeom>
        </p:spPr>
        <p:txBody>
          <a:bodyPr wrap="square">
            <a:spAutoFit/>
          </a:bodyPr>
          <a:lstStyle/>
          <a:p>
            <a:r>
              <a:rPr lang="en-IN" sz="2000" dirty="0" smtClean="0">
                <a:latin typeface="Times New Roman" pitchFamily="18" charset="0"/>
                <a:cs typeface="Times New Roman" pitchFamily="18" charset="0"/>
              </a:rPr>
              <a:t>      If </a:t>
            </a:r>
            <a:r>
              <a:rPr lang="en-IN" sz="2000" dirty="0">
                <a:latin typeface="Times New Roman" pitchFamily="18" charset="0"/>
                <a:cs typeface="Times New Roman" pitchFamily="18" charset="0"/>
              </a:rPr>
              <a:t>this is p the uncertainty in the momentum of electron ,then the momentum of electron should be at least of this order</a:t>
            </a:r>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that is p=1.05x10</a:t>
            </a:r>
            <a:r>
              <a:rPr lang="en-IN" sz="2000" baseline="30000" dirty="0">
                <a:latin typeface="Times New Roman" pitchFamily="18" charset="0"/>
                <a:cs typeface="Times New Roman" pitchFamily="18" charset="0"/>
              </a:rPr>
              <a:t>-20</a:t>
            </a:r>
            <a:r>
              <a:rPr lang="en-IN" sz="2000" dirty="0">
                <a:latin typeface="Times New Roman" pitchFamily="18" charset="0"/>
                <a:cs typeface="Times New Roman" pitchFamily="18" charset="0"/>
              </a:rPr>
              <a:t> kg m/sec.</a:t>
            </a:r>
          </a:p>
        </p:txBody>
      </p:sp>
      <p:sp>
        <p:nvSpPr>
          <p:cNvPr id="3" name="Rectangle 2"/>
          <p:cNvSpPr/>
          <p:nvPr/>
        </p:nvSpPr>
        <p:spPr>
          <a:xfrm>
            <a:off x="659567" y="1794515"/>
            <a:ext cx="8214609" cy="1015663"/>
          </a:xfrm>
          <a:prstGeom prst="rect">
            <a:avLst/>
          </a:prstGeom>
        </p:spPr>
        <p:txBody>
          <a:bodyPr wrap="square">
            <a:spAutoFit/>
          </a:bodyPr>
          <a:lstStyle/>
          <a:p>
            <a:r>
              <a:rPr lang="en-IN" sz="2000" dirty="0">
                <a:latin typeface="Times New Roman" pitchFamily="18" charset="0"/>
                <a:cs typeface="Times New Roman" pitchFamily="18" charset="0"/>
              </a:rPr>
              <a:t>An electron having this much high momentum must have a velocity comparable to the velocity of light. Thus, its energy should be calculated by the following relativistic formula</a:t>
            </a:r>
          </a:p>
        </p:txBody>
      </p:sp>
      <p:sp>
        <p:nvSpPr>
          <p:cNvPr id="1198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1980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88081" y="3082785"/>
            <a:ext cx="2334762" cy="715491"/>
          </a:xfrm>
          <a:prstGeom prst="rect">
            <a:avLst/>
          </a:prstGeom>
          <a:noFill/>
        </p:spPr>
      </p:pic>
      <p:sp>
        <p:nvSpPr>
          <p:cNvPr id="119811" name="Rectangle 3"/>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981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19812"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001205" y="3842440"/>
            <a:ext cx="7454168" cy="462274"/>
          </a:xfrm>
          <a:prstGeom prst="rect">
            <a:avLst/>
          </a:prstGeom>
          <a:noFill/>
        </p:spPr>
      </p:pic>
      <p:sp>
        <p:nvSpPr>
          <p:cNvPr id="119814" name="Rectangle 6"/>
          <p:cNvSpPr>
            <a:spLocks noChangeArrowheads="1"/>
          </p:cNvSpPr>
          <p:nvPr/>
        </p:nvSpPr>
        <p:spPr bwMode="auto">
          <a:xfrm>
            <a:off x="0" y="685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19817" name="Picture 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465767" y="4693190"/>
            <a:ext cx="2542300" cy="413382"/>
          </a:xfrm>
          <a:prstGeom prst="rect">
            <a:avLst/>
          </a:prstGeom>
          <a:noFill/>
        </p:spPr>
      </p:pic>
      <p:pic>
        <p:nvPicPr>
          <p:cNvPr id="119816" name="Picture 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394504" y="5314714"/>
            <a:ext cx="2789247" cy="762528"/>
          </a:xfrm>
          <a:prstGeom prst="rect">
            <a:avLst/>
          </a:prstGeom>
          <a:noFill/>
        </p:spPr>
      </p:pic>
      <p:sp>
        <p:nvSpPr>
          <p:cNvPr id="119818"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19819" name="Rectangle 11"/>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9820" name="Rectangle 12"/>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9821" name="Rectangle 13"/>
          <p:cNvSpPr>
            <a:spLocks noChangeArrowheads="1"/>
          </p:cNvSpPr>
          <p:nvPr/>
        </p:nvSpPr>
        <p:spPr bwMode="auto">
          <a:xfrm>
            <a:off x="0" y="1200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9823"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19822" name="Picture 1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536105" y="6161649"/>
            <a:ext cx="2083286" cy="468154"/>
          </a:xfrm>
          <a:prstGeom prst="rect">
            <a:avLst/>
          </a:prstGeom>
          <a:noFill/>
        </p:spPr>
      </p:pic>
      <p:sp>
        <p:nvSpPr>
          <p:cNvPr id="119824" name="Rectangle 16"/>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9809"/>
                                        </p:tgtEl>
                                        <p:attrNameLst>
                                          <p:attrName>style.visibility</p:attrName>
                                        </p:attrNameLst>
                                      </p:cBhvr>
                                      <p:to>
                                        <p:strVal val="visible"/>
                                      </p:to>
                                    </p:set>
                                    <p:animEffect transition="in" filter="wipe(down)">
                                      <p:cBhvr>
                                        <p:cTn id="22" dur="500"/>
                                        <p:tgtEl>
                                          <p:spTgt spid="1198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9812"/>
                                        </p:tgtEl>
                                        <p:attrNameLst>
                                          <p:attrName>style.visibility</p:attrName>
                                        </p:attrNameLst>
                                      </p:cBhvr>
                                      <p:to>
                                        <p:strVal val="visible"/>
                                      </p:to>
                                    </p:set>
                                    <p:animEffect transition="in" filter="wipe(down)">
                                      <p:cBhvr>
                                        <p:cTn id="27" dur="500"/>
                                        <p:tgtEl>
                                          <p:spTgt spid="1198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9817"/>
                                        </p:tgtEl>
                                        <p:attrNameLst>
                                          <p:attrName>style.visibility</p:attrName>
                                        </p:attrNameLst>
                                      </p:cBhvr>
                                      <p:to>
                                        <p:strVal val="visible"/>
                                      </p:to>
                                    </p:set>
                                    <p:animEffect transition="in" filter="wipe(down)">
                                      <p:cBhvr>
                                        <p:cTn id="32" dur="500"/>
                                        <p:tgtEl>
                                          <p:spTgt spid="1198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9816"/>
                                        </p:tgtEl>
                                        <p:attrNameLst>
                                          <p:attrName>style.visibility</p:attrName>
                                        </p:attrNameLst>
                                      </p:cBhvr>
                                      <p:to>
                                        <p:strVal val="visible"/>
                                      </p:to>
                                    </p:set>
                                    <p:animEffect transition="in" filter="wipe(down)">
                                      <p:cBhvr>
                                        <p:cTn id="37" dur="500"/>
                                        <p:tgtEl>
                                          <p:spTgt spid="1198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19822"/>
                                        </p:tgtEl>
                                        <p:attrNameLst>
                                          <p:attrName>style.visibility</p:attrName>
                                        </p:attrNameLst>
                                      </p:cBhvr>
                                      <p:to>
                                        <p:strVal val="visible"/>
                                      </p:to>
                                    </p:set>
                                    <p:animEffect transition="in" filter="wipe(down)">
                                      <p:cBhvr>
                                        <p:cTn id="42" dur="500"/>
                                        <p:tgtEl>
                                          <p:spTgt spid="119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4"/>
          <p:cNvSpPr/>
          <p:nvPr/>
        </p:nvSpPr>
        <p:spPr>
          <a:xfrm>
            <a:off x="657492" y="1446507"/>
            <a:ext cx="7989757" cy="4893647"/>
          </a:xfrm>
          <a:prstGeom prst="rect">
            <a:avLst/>
          </a:prstGeom>
        </p:spPr>
        <p:txBody>
          <a:bodyPr wrap="square">
            <a:spAutoFit/>
          </a:bodyPr>
          <a:lstStyle/>
          <a:p>
            <a:pPr marL="269875" indent="-269875">
              <a:buFont typeface="Wingdings" pitchFamily="2" charset="2"/>
              <a:buChar char="Ø"/>
            </a:pPr>
            <a:r>
              <a:rPr lang="en-IN" sz="2400" dirty="0">
                <a:latin typeface="Times New Roman" pitchFamily="18" charset="0"/>
                <a:cs typeface="Times New Roman" pitchFamily="18" charset="0"/>
              </a:rPr>
              <a:t>Therefore, if the electron exists in the nucleus, it should have an energy of the order of </a:t>
            </a:r>
            <a:r>
              <a:rPr lang="en-IN" sz="2400" dirty="0" smtClean="0">
                <a:latin typeface="Times New Roman" pitchFamily="18" charset="0"/>
                <a:cs typeface="Times New Roman" pitchFamily="18" charset="0"/>
              </a:rPr>
              <a:t>20 </a:t>
            </a:r>
            <a:r>
              <a:rPr lang="en-IN" sz="2400" dirty="0">
                <a:latin typeface="Times New Roman" pitchFamily="18" charset="0"/>
                <a:cs typeface="Times New Roman" pitchFamily="18" charset="0"/>
              </a:rPr>
              <a:t>MeV. </a:t>
            </a:r>
          </a:p>
          <a:p>
            <a:pPr marL="269875" indent="-269875">
              <a:buFont typeface="Wingdings" pitchFamily="2" charset="2"/>
              <a:buChar char="Ø"/>
            </a:pPr>
            <a:endParaRPr lang="en-IN" sz="2400" dirty="0">
              <a:latin typeface="Times New Roman" pitchFamily="18" charset="0"/>
              <a:cs typeface="Times New Roman" pitchFamily="18" charset="0"/>
            </a:endParaRPr>
          </a:p>
          <a:p>
            <a:pPr marL="269875" indent="-269875">
              <a:buFont typeface="Wingdings" pitchFamily="2" charset="2"/>
              <a:buChar char="Ø"/>
            </a:pPr>
            <a:r>
              <a:rPr lang="en-IN" sz="2400" dirty="0">
                <a:latin typeface="Times New Roman" pitchFamily="18" charset="0"/>
                <a:cs typeface="Times New Roman" pitchFamily="18" charset="0"/>
              </a:rPr>
              <a:t>It is observed that beta-particles (electrons) ejected from the nucleus during beta –decay have energies of approximately 3 Me V</a:t>
            </a:r>
            <a:r>
              <a:rPr lang="en-IN" sz="2400" dirty="0" smtClean="0">
                <a:latin typeface="Times New Roman" pitchFamily="18" charset="0"/>
                <a:cs typeface="Times New Roman" pitchFamily="18" charset="0"/>
              </a:rPr>
              <a:t>, Experimental results show that no electron or particle in the atom possess energy greater than 4 </a:t>
            </a:r>
            <a:r>
              <a:rPr lang="en-IN" sz="2400" dirty="0" err="1" smtClean="0">
                <a:latin typeface="Times New Roman" pitchFamily="18" charset="0"/>
                <a:cs typeface="Times New Roman" pitchFamily="18" charset="0"/>
              </a:rPr>
              <a:t>MeV</a:t>
            </a:r>
            <a:r>
              <a:rPr lang="en-IN" sz="2400" dirty="0" smtClean="0">
                <a:latin typeface="Times New Roman" pitchFamily="18" charset="0"/>
                <a:cs typeface="Times New Roman" pitchFamily="18" charset="0"/>
              </a:rPr>
              <a:t>.</a:t>
            </a:r>
          </a:p>
          <a:p>
            <a:pPr marL="269875" indent="-269875">
              <a:buFont typeface="Wingdings" pitchFamily="2" charset="2"/>
              <a:buChar char="Ø"/>
            </a:pPr>
            <a:endParaRPr lang="en-IN" sz="2400" dirty="0" smtClean="0">
              <a:latin typeface="Times New Roman" pitchFamily="18" charset="0"/>
              <a:cs typeface="Times New Roman" pitchFamily="18" charset="0"/>
            </a:endParaRPr>
          </a:p>
          <a:p>
            <a:pPr marL="269875" indent="-269875">
              <a:buFont typeface="Wingdings" pitchFamily="2" charset="2"/>
              <a:buChar char="Ø"/>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which is quite different from the calculated value of </a:t>
            </a:r>
            <a:r>
              <a:rPr lang="en-IN" sz="2400" dirty="0" smtClean="0">
                <a:latin typeface="Times New Roman" pitchFamily="18" charset="0"/>
                <a:cs typeface="Times New Roman" pitchFamily="18" charset="0"/>
              </a:rPr>
              <a:t>20 </a:t>
            </a:r>
            <a:r>
              <a:rPr lang="en-IN" sz="2400" dirty="0">
                <a:latin typeface="Times New Roman" pitchFamily="18" charset="0"/>
                <a:cs typeface="Times New Roman" pitchFamily="18" charset="0"/>
              </a:rPr>
              <a:t>MeV. </a:t>
            </a:r>
          </a:p>
          <a:p>
            <a:pPr marL="269875" indent="-269875"/>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Therefore, it is confirmed that </a:t>
            </a:r>
            <a:r>
              <a:rPr lang="en-IN" sz="2400" dirty="0">
                <a:solidFill>
                  <a:srgbClr val="FF0000"/>
                </a:solidFill>
                <a:latin typeface="Times New Roman" pitchFamily="18" charset="0"/>
                <a:cs typeface="Times New Roman" pitchFamily="18" charset="0"/>
              </a:rPr>
              <a:t>electrons do not exist inside the nucleus.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down)">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wipe(down)">
                                      <p:cBhvr>
                                        <p:cTn id="2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8997" y="891517"/>
            <a:ext cx="7270229" cy="923330"/>
          </a:xfrm>
          <a:prstGeom prst="rect">
            <a:avLst/>
          </a:prstGeom>
        </p:spPr>
        <p:txBody>
          <a:bodyPr wrap="square">
            <a:spAutoFit/>
          </a:bodyPr>
          <a:lstStyle/>
          <a:p>
            <a:r>
              <a:rPr lang="en-IN" b="1" dirty="0">
                <a:solidFill>
                  <a:srgbClr val="FF0000"/>
                </a:solidFill>
                <a:latin typeface="Times New Roman" pitchFamily="18" charset="0"/>
                <a:cs typeface="Times New Roman" pitchFamily="18" charset="0"/>
              </a:rPr>
              <a:t>P1.</a:t>
            </a:r>
            <a:r>
              <a:rPr lang="en-IN" dirty="0">
                <a:latin typeface="Times New Roman" pitchFamily="18" charset="0"/>
                <a:cs typeface="Times New Roman" pitchFamily="18" charset="0"/>
              </a:rPr>
              <a:t> An electron has a speed of 800 m/s. The inherent uncertainty in its measurement is 0.003%. Calculate the corresponding uncertainty that arises in the measurement of its position.</a:t>
            </a:r>
          </a:p>
        </p:txBody>
      </p:sp>
      <p:sp>
        <p:nvSpPr>
          <p:cNvPr id="19457" name="Rectangle 1"/>
          <p:cNvSpPr>
            <a:spLocks noChangeArrowheads="1"/>
          </p:cNvSpPr>
          <p:nvPr/>
        </p:nvSpPr>
        <p:spPr bwMode="auto">
          <a:xfrm>
            <a:off x="1618938" y="2293495"/>
            <a:ext cx="5917646" cy="16389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Given</a:t>
            </a:r>
            <a:endParaRPr kumimoji="0" lang="en-US" sz="105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 = 800 m/s</a:t>
            </a:r>
            <a:endParaRPr kumimoji="0" lang="en-US" sz="105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Inherent uncertainty involved in measurement of v = 0.003%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Find</a:t>
            </a:r>
            <a:endParaRPr kumimoji="0" lang="en-US" sz="105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x = ?</a:t>
            </a:r>
            <a:endPar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endParaRPr>
          </a:p>
        </p:txBody>
      </p:sp>
      <p:sp>
        <p:nvSpPr>
          <p:cNvPr id="19458" name="Rectangle 2"/>
          <p:cNvSpPr>
            <a:spLocks noChangeArrowheads="1"/>
          </p:cNvSpPr>
          <p:nvPr/>
        </p:nvSpPr>
        <p:spPr bwMode="auto">
          <a:xfrm>
            <a:off x="1184223" y="4347148"/>
            <a:ext cx="2662908"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Solution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Inherent uncertainty in speed,</a:t>
            </a:r>
            <a:r>
              <a:rPr kumimoji="0" lang="en-US" sz="1000" b="0" i="0" u="none" strike="noStrike" cap="none" normalizeH="0" baseline="0" dirty="0">
                <a:ln>
                  <a:noFill/>
                </a:ln>
                <a:solidFill>
                  <a:schemeClr val="tx1"/>
                </a:solidFill>
                <a:effectLst/>
                <a:latin typeface="Times New Roman" pitchFamily="18" charset="0"/>
                <a:cs typeface="Times New Roman" pitchFamily="18" charset="0"/>
              </a:rPr>
              <a:t> </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9460" name="Rectangle 4"/>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pic>
        <p:nvPicPr>
          <p:cNvPr id="19459"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972394" y="5426439"/>
            <a:ext cx="4208012" cy="509666"/>
          </a:xfrm>
          <a:prstGeom prst="rect">
            <a:avLst/>
          </a:prstGeom>
          <a:noFill/>
        </p:spPr>
      </p:pic>
    </p:spTree>
    <p:extLst>
      <p:ext uri="{BB962C8B-B14F-4D97-AF65-F5344CB8AC3E}">
        <p14:creationId xmlns:p14="http://schemas.microsoft.com/office/powerpoint/2010/main" xmlns="" val="88635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457">
                                            <p:txEl>
                                              <p:pRg st="0" end="0"/>
                                            </p:txEl>
                                          </p:spTgt>
                                        </p:tgtEl>
                                        <p:attrNameLst>
                                          <p:attrName>style.visibility</p:attrName>
                                        </p:attrNameLst>
                                      </p:cBhvr>
                                      <p:to>
                                        <p:strVal val="visible"/>
                                      </p:to>
                                    </p:set>
                                    <p:animEffect transition="in" filter="wipe(down)">
                                      <p:cBhvr>
                                        <p:cTn id="12" dur="500"/>
                                        <p:tgtEl>
                                          <p:spTgt spid="1945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457">
                                            <p:txEl>
                                              <p:pRg st="1" end="1"/>
                                            </p:txEl>
                                          </p:spTgt>
                                        </p:tgtEl>
                                        <p:attrNameLst>
                                          <p:attrName>style.visibility</p:attrName>
                                        </p:attrNameLst>
                                      </p:cBhvr>
                                      <p:to>
                                        <p:strVal val="visible"/>
                                      </p:to>
                                    </p:set>
                                    <p:animEffect transition="in" filter="wipe(down)">
                                      <p:cBhvr>
                                        <p:cTn id="17" dur="500"/>
                                        <p:tgtEl>
                                          <p:spTgt spid="1945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457">
                                            <p:txEl>
                                              <p:pRg st="2" end="2"/>
                                            </p:txEl>
                                          </p:spTgt>
                                        </p:tgtEl>
                                        <p:attrNameLst>
                                          <p:attrName>style.visibility</p:attrName>
                                        </p:attrNameLst>
                                      </p:cBhvr>
                                      <p:to>
                                        <p:strVal val="visible"/>
                                      </p:to>
                                    </p:set>
                                    <p:animEffect transition="in" filter="wipe(down)">
                                      <p:cBhvr>
                                        <p:cTn id="22" dur="500"/>
                                        <p:tgtEl>
                                          <p:spTgt spid="1945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9457">
                                            <p:txEl>
                                              <p:pRg st="4" end="4"/>
                                            </p:txEl>
                                          </p:spTgt>
                                        </p:tgtEl>
                                        <p:attrNameLst>
                                          <p:attrName>style.visibility</p:attrName>
                                        </p:attrNameLst>
                                      </p:cBhvr>
                                      <p:to>
                                        <p:strVal val="visible"/>
                                      </p:to>
                                    </p:set>
                                    <p:animEffect transition="in" filter="wipe(down)">
                                      <p:cBhvr>
                                        <p:cTn id="27" dur="500"/>
                                        <p:tgtEl>
                                          <p:spTgt spid="1945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457">
                                            <p:txEl>
                                              <p:pRg st="5" end="5"/>
                                            </p:txEl>
                                          </p:spTgt>
                                        </p:tgtEl>
                                        <p:attrNameLst>
                                          <p:attrName>style.visibility</p:attrName>
                                        </p:attrNameLst>
                                      </p:cBhvr>
                                      <p:to>
                                        <p:strVal val="visible"/>
                                      </p:to>
                                    </p:set>
                                    <p:animEffect transition="in" filter="wipe(down)">
                                      <p:cBhvr>
                                        <p:cTn id="32" dur="500"/>
                                        <p:tgtEl>
                                          <p:spTgt spid="1945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9458">
                                            <p:txEl>
                                              <p:pRg st="0" end="0"/>
                                            </p:txEl>
                                          </p:spTgt>
                                        </p:tgtEl>
                                        <p:attrNameLst>
                                          <p:attrName>style.visibility</p:attrName>
                                        </p:attrNameLst>
                                      </p:cBhvr>
                                      <p:to>
                                        <p:strVal val="visible"/>
                                      </p:to>
                                    </p:set>
                                    <p:animEffect transition="in" filter="wipe(down)">
                                      <p:cBhvr>
                                        <p:cTn id="37" dur="500"/>
                                        <p:tgtEl>
                                          <p:spTgt spid="1945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9458">
                                            <p:txEl>
                                              <p:pRg st="2" end="2"/>
                                            </p:txEl>
                                          </p:spTgt>
                                        </p:tgtEl>
                                        <p:attrNameLst>
                                          <p:attrName>style.visibility</p:attrName>
                                        </p:attrNameLst>
                                      </p:cBhvr>
                                      <p:to>
                                        <p:strVal val="visible"/>
                                      </p:to>
                                    </p:set>
                                    <p:animEffect transition="in" filter="wipe(down)">
                                      <p:cBhvr>
                                        <p:cTn id="42" dur="500"/>
                                        <p:tgtEl>
                                          <p:spTgt spid="1945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9459"/>
                                        </p:tgtEl>
                                        <p:attrNameLst>
                                          <p:attrName>style.visibility</p:attrName>
                                        </p:attrNameLst>
                                      </p:cBhvr>
                                      <p:to>
                                        <p:strVal val="visible"/>
                                      </p:to>
                                    </p:set>
                                    <p:anim calcmode="lin" valueType="num">
                                      <p:cBhvr additive="base">
                                        <p:cTn id="47" dur="500" fill="hold"/>
                                        <p:tgtEl>
                                          <p:spTgt spid="19459"/>
                                        </p:tgtEl>
                                        <p:attrNameLst>
                                          <p:attrName>ppt_x</p:attrName>
                                        </p:attrNameLst>
                                      </p:cBhvr>
                                      <p:tavLst>
                                        <p:tav tm="0">
                                          <p:val>
                                            <p:strVal val="#ppt_x"/>
                                          </p:val>
                                        </p:tav>
                                        <p:tav tm="100000">
                                          <p:val>
                                            <p:strVal val="#ppt_x"/>
                                          </p:val>
                                        </p:tav>
                                      </p:tavLst>
                                    </p:anim>
                                    <p:anim calcmode="lin" valueType="num">
                                      <p:cBhvr additive="base">
                                        <p:cTn id="48" dur="500" fill="hold"/>
                                        <p:tgtEl>
                                          <p:spTgt spid="194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9457" grpId="0" build="p"/>
      <p:bldP spid="1945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518" y="1564402"/>
            <a:ext cx="8124669" cy="4247317"/>
          </a:xfrm>
          <a:prstGeom prst="rect">
            <a:avLst/>
          </a:prstGeom>
        </p:spPr>
        <p:txBody>
          <a:bodyPr wrap="square">
            <a:spAutoFit/>
          </a:bodyPr>
          <a:lstStyle/>
          <a:p>
            <a:r>
              <a:rPr lang="en-IN" dirty="0">
                <a:latin typeface="Times New Roman" pitchFamily="18" charset="0"/>
                <a:cs typeface="Times New Roman" pitchFamily="18" charset="0"/>
              </a:rPr>
              <a:t>Quantum mechanics arose gradually, from theories to explain observations which could not be explained with classical physics</a:t>
            </a:r>
          </a:p>
          <a:p>
            <a:pPr marL="269875" indent="90488">
              <a:buFont typeface="Wingdings" pitchFamily="2" charset="2"/>
              <a:buChar char="Ø"/>
            </a:pPr>
            <a:r>
              <a:rPr lang="en-IN" dirty="0">
                <a:latin typeface="Times New Roman" pitchFamily="18" charset="0"/>
                <a:cs typeface="Times New Roman" pitchFamily="18" charset="0"/>
              </a:rPr>
              <a:t>Black-body radiation problem, </a:t>
            </a:r>
          </a:p>
          <a:p>
            <a:pPr marL="269875" indent="90488">
              <a:buFont typeface="Wingdings" pitchFamily="2" charset="2"/>
              <a:buChar char="Ø"/>
            </a:pPr>
            <a:r>
              <a:rPr lang="en-IN" dirty="0">
                <a:latin typeface="Times New Roman" pitchFamily="18" charset="0"/>
                <a:cs typeface="Times New Roman" pitchFamily="18" charset="0"/>
              </a:rPr>
              <a:t>Photoelectric effect. </a:t>
            </a:r>
          </a:p>
          <a:p>
            <a:pPr marL="269875" indent="90488">
              <a:buFont typeface="Wingdings" pitchFamily="2" charset="2"/>
              <a:buChar char="Ø"/>
            </a:pPr>
            <a:r>
              <a:rPr lang="en-IN" dirty="0">
                <a:latin typeface="Times New Roman" pitchFamily="18" charset="0"/>
                <a:cs typeface="Times New Roman" pitchFamily="18" charset="0"/>
              </a:rPr>
              <a:t>Compton effect.</a:t>
            </a: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Early quantum theory was developed in the mid-1920s by Erwin Schrödinger, Werner Heisenberg, Max Born and others. </a:t>
            </a: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The modern theory is formulated in various specially developed mathematical formalisms. </a:t>
            </a: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In one of them, a mathematical function, the wave function, provides information about the probability amplitude of energy, momentum, and other physical properties of a particle.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4481" y="875888"/>
            <a:ext cx="3566041" cy="369332"/>
          </a:xfrm>
          <a:prstGeom prst="rect">
            <a:avLst/>
          </a:prstGeom>
        </p:spPr>
        <p:txBody>
          <a:bodyPr wrap="none">
            <a:spAutoFit/>
          </a:bodyPr>
          <a:lstStyle/>
          <a:p>
            <a:r>
              <a:rPr lang="en-IN" dirty="0">
                <a:latin typeface="Times New Roman" pitchFamily="18" charset="0"/>
                <a:cs typeface="Times New Roman" pitchFamily="18" charset="0"/>
              </a:rPr>
              <a:t>Inherent uncertainty in momentum,</a:t>
            </a:r>
          </a:p>
        </p:txBody>
      </p:sp>
      <p:pic>
        <p:nvPicPr>
          <p:cNvPr id="18434"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497049" y="1476530"/>
            <a:ext cx="1303122" cy="382249"/>
          </a:xfrm>
          <a:prstGeom prst="rect">
            <a:avLst/>
          </a:prstGeom>
          <a:noFill/>
        </p:spPr>
      </p:pic>
      <p:pic>
        <p:nvPicPr>
          <p:cNvPr id="1843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68446" y="2075825"/>
            <a:ext cx="6051419" cy="382561"/>
          </a:xfrm>
          <a:prstGeom prst="rect">
            <a:avLst/>
          </a:prstGeom>
          <a:noFill/>
        </p:spPr>
      </p:pic>
      <p:sp>
        <p:nvSpPr>
          <p:cNvPr id="18436" name="Rectangle 4"/>
          <p:cNvSpPr>
            <a:spLocks noChangeArrowheads="1"/>
          </p:cNvSpPr>
          <p:nvPr/>
        </p:nvSpPr>
        <p:spPr bwMode="auto">
          <a:xfrm>
            <a:off x="0" y="66675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8437" name="Rectangle 5"/>
          <p:cNvSpPr>
            <a:spLocks noChangeArrowheads="1"/>
          </p:cNvSpPr>
          <p:nvPr/>
        </p:nvSpPr>
        <p:spPr bwMode="auto">
          <a:xfrm>
            <a:off x="0" y="87630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8438" name="Rectangle 6"/>
          <p:cNvSpPr>
            <a:spLocks noChangeArrowheads="1"/>
          </p:cNvSpPr>
          <p:nvPr/>
        </p:nvSpPr>
        <p:spPr bwMode="auto">
          <a:xfrm>
            <a:off x="1798820" y="3102964"/>
            <a:ext cx="3893758"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Therefore, the uncertainty in position is</a:t>
            </a: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18441" name="Picture 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762532" y="3650106"/>
            <a:ext cx="1289154" cy="659924"/>
          </a:xfrm>
          <a:prstGeom prst="rect">
            <a:avLst/>
          </a:prstGeom>
          <a:noFill/>
        </p:spPr>
      </p:pic>
      <p:pic>
        <p:nvPicPr>
          <p:cNvPr id="18440" name="Picture 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717561" y="4494396"/>
            <a:ext cx="3093910" cy="587270"/>
          </a:xfrm>
          <a:prstGeom prst="rect">
            <a:avLst/>
          </a:prstGeom>
          <a:noFill/>
        </p:spPr>
      </p:pic>
      <p:pic>
        <p:nvPicPr>
          <p:cNvPr id="18439" name="Picture 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762529" y="5589457"/>
            <a:ext cx="2384207" cy="406609"/>
          </a:xfrm>
          <a:prstGeom prst="rect">
            <a:avLst/>
          </a:prstGeom>
          <a:noFill/>
          <a:ln>
            <a:solidFill>
              <a:srgbClr val="FF0000">
                <a:alpha val="70000"/>
              </a:srgbClr>
            </a:solidFill>
          </a:ln>
        </p:spPr>
      </p:pic>
      <p:sp>
        <p:nvSpPr>
          <p:cNvPr id="18442" name="Rectangle 10"/>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sp>
        <p:nvSpPr>
          <p:cNvPr id="18443" name="Rectangle 11"/>
          <p:cNvSpPr>
            <a:spLocks noChangeArrowheads="1"/>
          </p:cNvSpPr>
          <p:nvPr/>
        </p:nvSpPr>
        <p:spPr bwMode="auto">
          <a:xfrm>
            <a:off x="0" y="86677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8444" name="Rectangle 12"/>
          <p:cNvSpPr>
            <a:spLocks noChangeArrowheads="1"/>
          </p:cNvSpPr>
          <p:nvPr/>
        </p:nvSpPr>
        <p:spPr bwMode="auto">
          <a:xfrm>
            <a:off x="0" y="125730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8445" name="Rectangle 13"/>
          <p:cNvSpPr>
            <a:spLocks noChangeArrowheads="1"/>
          </p:cNvSpPr>
          <p:nvPr/>
        </p:nvSpPr>
        <p:spPr bwMode="auto">
          <a:xfrm>
            <a:off x="0" y="146685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223606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434"/>
                                        </p:tgtEl>
                                        <p:attrNameLst>
                                          <p:attrName>style.visibility</p:attrName>
                                        </p:attrNameLst>
                                      </p:cBhvr>
                                      <p:to>
                                        <p:strVal val="visible"/>
                                      </p:to>
                                    </p:set>
                                    <p:animEffect transition="in" filter="wipe(down)">
                                      <p:cBhvr>
                                        <p:cTn id="12" dur="500"/>
                                        <p:tgtEl>
                                          <p:spTgt spid="184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433"/>
                                        </p:tgtEl>
                                        <p:attrNameLst>
                                          <p:attrName>style.visibility</p:attrName>
                                        </p:attrNameLst>
                                      </p:cBhvr>
                                      <p:to>
                                        <p:strVal val="visible"/>
                                      </p:to>
                                    </p:set>
                                    <p:animEffect transition="in" filter="wipe(down)">
                                      <p:cBhvr>
                                        <p:cTn id="17" dur="500"/>
                                        <p:tgtEl>
                                          <p:spTgt spid="184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438">
                                            <p:txEl>
                                              <p:pRg st="0" end="0"/>
                                            </p:txEl>
                                          </p:spTgt>
                                        </p:tgtEl>
                                        <p:attrNameLst>
                                          <p:attrName>style.visibility</p:attrName>
                                        </p:attrNameLst>
                                      </p:cBhvr>
                                      <p:to>
                                        <p:strVal val="visible"/>
                                      </p:to>
                                    </p:set>
                                    <p:animEffect transition="in" filter="wipe(down)">
                                      <p:cBhvr>
                                        <p:cTn id="22" dur="500"/>
                                        <p:tgtEl>
                                          <p:spTgt spid="1843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8441"/>
                                        </p:tgtEl>
                                        <p:attrNameLst>
                                          <p:attrName>style.visibility</p:attrName>
                                        </p:attrNameLst>
                                      </p:cBhvr>
                                      <p:to>
                                        <p:strVal val="visible"/>
                                      </p:to>
                                    </p:set>
                                    <p:animEffect transition="in" filter="wipe(down)">
                                      <p:cBhvr>
                                        <p:cTn id="27" dur="500"/>
                                        <p:tgtEl>
                                          <p:spTgt spid="184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8440"/>
                                        </p:tgtEl>
                                        <p:attrNameLst>
                                          <p:attrName>style.visibility</p:attrName>
                                        </p:attrNameLst>
                                      </p:cBhvr>
                                      <p:to>
                                        <p:strVal val="visible"/>
                                      </p:to>
                                    </p:set>
                                    <p:animEffect transition="in" filter="wipe(down)">
                                      <p:cBhvr>
                                        <p:cTn id="32" dur="500"/>
                                        <p:tgtEl>
                                          <p:spTgt spid="184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8439"/>
                                        </p:tgtEl>
                                        <p:attrNameLst>
                                          <p:attrName>style.visibility</p:attrName>
                                        </p:attrNameLst>
                                      </p:cBhvr>
                                      <p:to>
                                        <p:strVal val="visible"/>
                                      </p:to>
                                    </p:set>
                                    <p:animEffect transition="in" filter="wipe(down)">
                                      <p:cBhvr>
                                        <p:cTn id="37" dur="5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843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0B50E5C-81E0-41A7-9150-0C18EBB52B24}"/>
              </a:ext>
            </a:extLst>
          </p:cNvPr>
          <p:cNvSpPr txBox="1"/>
          <p:nvPr/>
        </p:nvSpPr>
        <p:spPr>
          <a:xfrm>
            <a:off x="1491175" y="731520"/>
            <a:ext cx="7385539" cy="923330"/>
          </a:xfrm>
          <a:prstGeom prst="rect">
            <a:avLst/>
          </a:prstGeom>
          <a:noFill/>
        </p:spPr>
        <p:txBody>
          <a:bodyPr wrap="square" rtlCol="0">
            <a:spAutoFit/>
          </a:bodyPr>
          <a:lstStyle/>
          <a:p>
            <a:pPr algn="just"/>
            <a:r>
              <a:rPr lang="en-US" b="1" dirty="0">
                <a:solidFill>
                  <a:srgbClr val="FF0000"/>
                </a:solidFill>
                <a:latin typeface="Times New Roman" panose="02020603050405020304" pitchFamily="18" charset="0"/>
                <a:cs typeface="Times New Roman" panose="02020603050405020304" pitchFamily="18" charset="0"/>
              </a:rPr>
              <a:t>P2.</a:t>
            </a:r>
            <a:r>
              <a:rPr lang="en-US" dirty="0">
                <a:latin typeface="Times New Roman" panose="02020603050405020304" pitchFamily="18" charset="0"/>
                <a:cs typeface="Times New Roman" panose="02020603050405020304" pitchFamily="18" charset="0"/>
              </a:rPr>
              <a:t>The position and momentum of an electron with energy 0.5 keV are determined. What is the minimum percentage uncertainty in its momentum, if the uncertainty in the measurement of its position is 0.5 Å</a:t>
            </a:r>
          </a:p>
        </p:txBody>
      </p:sp>
    </p:spTree>
    <p:extLst>
      <p:ext uri="{BB962C8B-B14F-4D97-AF65-F5344CB8AC3E}">
        <p14:creationId xmlns:p14="http://schemas.microsoft.com/office/powerpoint/2010/main" xmlns="" val="3088196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4D7F1B7-C0B3-4E0C-B16C-EA11EB7994E6}"/>
              </a:ext>
            </a:extLst>
          </p:cNvPr>
          <p:cNvSpPr txBox="1"/>
          <p:nvPr/>
        </p:nvSpPr>
        <p:spPr>
          <a:xfrm>
            <a:off x="1491175" y="731520"/>
            <a:ext cx="7385539" cy="646331"/>
          </a:xfrm>
          <a:prstGeom prst="rect">
            <a:avLst/>
          </a:prstGeom>
          <a:noFill/>
        </p:spPr>
        <p:txBody>
          <a:bodyPr wrap="square" rtlCol="0">
            <a:spAutoFit/>
          </a:bodyPr>
          <a:lstStyle/>
          <a:p>
            <a:pPr algn="just"/>
            <a:r>
              <a:rPr lang="en-US" b="1" dirty="0">
                <a:solidFill>
                  <a:srgbClr val="FF0000"/>
                </a:solidFill>
                <a:latin typeface="Times New Roman" panose="02020603050405020304" pitchFamily="18" charset="0"/>
                <a:cs typeface="Times New Roman" panose="02020603050405020304" pitchFamily="18" charset="0"/>
              </a:rPr>
              <a:t>P3. </a:t>
            </a:r>
            <a:r>
              <a:rPr lang="en-US" dirty="0">
                <a:latin typeface="Times New Roman" panose="02020603050405020304" pitchFamily="18" charset="0"/>
                <a:cs typeface="Times New Roman" panose="02020603050405020304" pitchFamily="18" charset="0"/>
              </a:rPr>
              <a:t>An electron has a speed of 4.8 x 10</a:t>
            </a:r>
            <a:r>
              <a:rPr lang="en-US" baseline="30000"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m/s accurate to 0.012 %. With what accurate can be located the position of electron.</a:t>
            </a:r>
          </a:p>
        </p:txBody>
      </p:sp>
    </p:spTree>
    <p:extLst>
      <p:ext uri="{BB962C8B-B14F-4D97-AF65-F5344CB8AC3E}">
        <p14:creationId xmlns:p14="http://schemas.microsoft.com/office/powerpoint/2010/main" xmlns="" val="2344664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444021" y="259648"/>
            <a:ext cx="3477093" cy="63976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2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rPr>
              <a:t>Wave Function</a:t>
            </a:r>
          </a:p>
        </p:txBody>
      </p:sp>
      <p:sp>
        <p:nvSpPr>
          <p:cNvPr id="3" name="Content Placeholder 2"/>
          <p:cNvSpPr txBox="1">
            <a:spLocks/>
          </p:cNvSpPr>
          <p:nvPr/>
        </p:nvSpPr>
        <p:spPr bwMode="auto">
          <a:xfrm>
            <a:off x="514662" y="1365354"/>
            <a:ext cx="8299554" cy="49831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Wave associated with the particle is represented by a function called the wave function</a:t>
            </a:r>
          </a:p>
          <a:p>
            <a:pPr marL="273050" marR="0" lvl="0" indent="-2730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273050" marR="0" lvl="0" indent="-2730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l-GR"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Ψ</a:t>
            </a:r>
            <a:r>
              <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(x, t) – central object in Q.M</a:t>
            </a:r>
          </a:p>
          <a:p>
            <a:pPr marL="273050" marR="0" lvl="0" indent="-2730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273050" marR="0" lvl="0" indent="-2730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In Q.M. the state of a particle/system is specified by the wave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bwMode="auto">
          <a:xfrm>
            <a:off x="495300" y="838200"/>
            <a:ext cx="7824241" cy="557666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228600" algn="ctr" defTabSz="914400" rtl="0" eaLnBrk="1" fontAlgn="auto" latinLnBrk="0" hangingPunct="1">
              <a:lnSpc>
                <a:spcPct val="90000"/>
              </a:lnSpc>
              <a:spcBef>
                <a:spcPts val="1000"/>
              </a:spcBef>
              <a:spcAft>
                <a:spcPts val="0"/>
              </a:spcAft>
              <a:buClrTx/>
              <a:buSzTx/>
              <a:buFont typeface="Arial" pitchFamily="34" charset="0"/>
              <a:buNone/>
              <a:tabLst/>
              <a:defRPr/>
            </a:pPr>
            <a:r>
              <a:rPr kumimoji="0" lang="en-US" alt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t>
            </a:r>
          </a:p>
          <a:p>
            <a:pPr marL="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Particle satisfies Newton’s </a:t>
            </a:r>
            <a:r>
              <a:rPr kumimoji="0" lang="en-US" alt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equation of motion:</a:t>
            </a:r>
            <a:endParaRPr kumimoji="0" lang="en-US" alt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Wave satisfies the wave equation</a:t>
            </a:r>
          </a:p>
          <a:p>
            <a:pPr marL="0" marR="0" lvl="0" indent="-228600" algn="l" defTabSz="914400" rtl="0" eaLnBrk="1" fontAlgn="auto" latinLnBrk="0" hangingPunct="1">
              <a:lnSpc>
                <a:spcPct val="90000"/>
              </a:lnSpc>
              <a:spcBef>
                <a:spcPts val="1000"/>
              </a:spcBef>
              <a:spcAft>
                <a:spcPts val="0"/>
              </a:spcAft>
              <a:buClrTx/>
              <a:buSzTx/>
              <a:buFont typeface="Arial" pitchFamily="34" charset="0"/>
              <a:buNone/>
              <a:tabLst/>
              <a:defRPr/>
            </a:pPr>
            <a:endParaRPr kumimoji="0" lang="en-US" alt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0" marR="0" lvl="0" indent="-228600" algn="l" defTabSz="914400" rtl="0" eaLnBrk="1" fontAlgn="auto" latinLnBrk="0" hangingPunct="1">
              <a:lnSpc>
                <a:spcPct val="90000"/>
              </a:lnSpc>
              <a:spcBef>
                <a:spcPts val="1000"/>
              </a:spcBef>
              <a:spcAft>
                <a:spcPts val="0"/>
              </a:spcAft>
              <a:buClrTx/>
              <a:buSzTx/>
              <a:buFont typeface="Arial" pitchFamily="34" charset="0"/>
              <a:buNone/>
              <a:tabLst/>
              <a:defRPr/>
            </a:pPr>
            <a:endParaRPr kumimoji="0" lang="en-US" alt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graphicFrame>
        <p:nvGraphicFramePr>
          <p:cNvPr id="3" name="Object 3"/>
          <p:cNvGraphicFramePr>
            <a:graphicFrameLocks noChangeAspect="1"/>
          </p:cNvGraphicFramePr>
          <p:nvPr/>
        </p:nvGraphicFramePr>
        <p:xfrm>
          <a:off x="4343400" y="2133600"/>
          <a:ext cx="1404351" cy="1100138"/>
        </p:xfrm>
        <a:graphic>
          <a:graphicData uri="http://schemas.openxmlformats.org/presentationml/2006/ole">
            <p:oleObj spid="_x0000_s102478" name="Equation" r:id="rId3" imgW="14630400" imgH="10058400" progId="">
              <p:embed/>
            </p:oleObj>
          </a:graphicData>
        </a:graphic>
      </p:graphicFrame>
      <p:graphicFrame>
        <p:nvGraphicFramePr>
          <p:cNvPr id="4" name="Object 3"/>
          <p:cNvGraphicFramePr>
            <a:graphicFrameLocks noChangeAspect="1"/>
          </p:cNvGraphicFramePr>
          <p:nvPr/>
        </p:nvGraphicFramePr>
        <p:xfrm>
          <a:off x="4114800" y="4343400"/>
          <a:ext cx="1949095" cy="1144588"/>
        </p:xfrm>
        <a:graphic>
          <a:graphicData uri="http://schemas.openxmlformats.org/presentationml/2006/ole">
            <p:oleObj spid="_x0000_s102479" name="Equation" r:id="rId4" imgW="19507200" imgH="10058400" progId="">
              <p:embed/>
            </p:oleObj>
          </a:graphicData>
        </a:graphic>
      </p:graphicFrame>
      <p:sp>
        <p:nvSpPr>
          <p:cNvPr id="5" name="Title 1"/>
          <p:cNvSpPr txBox="1">
            <a:spLocks/>
          </p:cNvSpPr>
          <p:nvPr/>
        </p:nvSpPr>
        <p:spPr bwMode="auto">
          <a:xfrm>
            <a:off x="2099248" y="514481"/>
            <a:ext cx="4586365" cy="63976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200" b="1" i="0" u="none" strike="noStrike" kern="1200" cap="none" spc="0" normalizeH="0" baseline="0" noProof="0" dirty="0">
                <a:ln>
                  <a:noFill/>
                </a:ln>
                <a:solidFill>
                  <a:srgbClr val="0000FF"/>
                </a:solidFill>
                <a:effectLst/>
                <a:uLnTx/>
                <a:uFillTx/>
                <a:latin typeface="Times New Roman" pitchFamily="18" charset="0"/>
                <a:ea typeface="+mj-ea"/>
                <a:cs typeface="Times New Roman" pitchFamily="18" charset="0"/>
              </a:rPr>
              <a:t>In Classical Mechanics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1508" y="1885071"/>
            <a:ext cx="3993401" cy="584775"/>
          </a:xfrm>
          <a:prstGeom prst="rect">
            <a:avLst/>
          </a:prstGeom>
          <a:noFill/>
        </p:spPr>
        <p:txBody>
          <a:bodyPr wrap="none" rtlCol="0">
            <a:spAutoFit/>
          </a:bodyPr>
          <a:lstStyle/>
          <a:p>
            <a:r>
              <a:rPr lang="en-IN" sz="3200" dirty="0" smtClean="0"/>
              <a:t>d</a:t>
            </a:r>
            <a:r>
              <a:rPr lang="en-IN" sz="3200" baseline="30000" dirty="0" smtClean="0"/>
              <a:t>2</a:t>
            </a:r>
            <a:r>
              <a:rPr lang="en-IN" sz="3200" dirty="0" smtClean="0"/>
              <a:t>y/dx</a:t>
            </a:r>
            <a:r>
              <a:rPr lang="en-IN" sz="3200" baseline="30000" dirty="0" smtClean="0"/>
              <a:t>2</a:t>
            </a:r>
            <a:r>
              <a:rPr lang="en-IN" sz="3200" dirty="0" smtClean="0"/>
              <a:t> =(1/V</a:t>
            </a:r>
            <a:r>
              <a:rPr lang="en-IN" sz="3200" baseline="30000" dirty="0" smtClean="0"/>
              <a:t>2</a:t>
            </a:r>
            <a:r>
              <a:rPr lang="en-IN" sz="3200" dirty="0" smtClean="0"/>
              <a:t>) d</a:t>
            </a:r>
            <a:r>
              <a:rPr lang="en-IN" sz="3200" baseline="30000" dirty="0" smtClean="0"/>
              <a:t>2</a:t>
            </a:r>
            <a:r>
              <a:rPr lang="en-IN" sz="3200" dirty="0" smtClean="0"/>
              <a:t>y/dt</a:t>
            </a:r>
            <a:r>
              <a:rPr lang="en-IN" sz="3200" baseline="30000" dirty="0" smtClean="0"/>
              <a:t>2</a:t>
            </a:r>
            <a:endParaRPr lang="en-IN" sz="3200" baseline="30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bwMode="auto">
          <a:xfrm>
            <a:off x="509666" y="1125511"/>
            <a:ext cx="8405734" cy="4876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228600" algn="l" defTabSz="914400" rtl="0" eaLnBrk="1" fontAlgn="auto" latinLnBrk="0" hangingPunct="1">
              <a:lnSpc>
                <a:spcPct val="90000"/>
              </a:lnSpc>
              <a:spcBef>
                <a:spcPts val="1000"/>
              </a:spcBef>
              <a:spcAft>
                <a:spcPts val="0"/>
              </a:spcAft>
              <a:buClrTx/>
              <a:buSzTx/>
              <a:buFont typeface="Arial" pitchFamily="34" charset="0"/>
              <a:buNone/>
              <a:tabLst/>
              <a:defRPr/>
            </a:pPr>
            <a:endParaRPr kumimoji="0" lang="en-US" alt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Wave function </a:t>
            </a:r>
            <a:r>
              <a:rPr kumimoji="0" lang="el-GR" alt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Ψ</a:t>
            </a:r>
            <a:r>
              <a:rPr kumimoji="0" lang="en-US" alt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(x, t) satisfies the Schrodinger equation</a:t>
            </a:r>
          </a:p>
          <a:p>
            <a:pPr marL="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l-GR" alt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Ψ</a:t>
            </a:r>
            <a:r>
              <a:rPr kumimoji="0" lang="en-US" alt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(x, t) contain all possible measurable information that can be obtained from the system</a:t>
            </a:r>
          </a:p>
        </p:txBody>
      </p:sp>
      <p:graphicFrame>
        <p:nvGraphicFramePr>
          <p:cNvPr id="3" name="Object 4"/>
          <p:cNvGraphicFramePr>
            <a:graphicFrameLocks noChangeAspect="1"/>
          </p:cNvGraphicFramePr>
          <p:nvPr/>
        </p:nvGraphicFramePr>
        <p:xfrm>
          <a:off x="2532772" y="2512101"/>
          <a:ext cx="4698291" cy="1295400"/>
        </p:xfrm>
        <a:graphic>
          <a:graphicData uri="http://schemas.openxmlformats.org/presentationml/2006/ole">
            <p:oleObj spid="_x0000_s103464" name="Equation" r:id="rId3" imgW="38709600" imgH="10058400" progId="">
              <p:embed/>
            </p:oleObj>
          </a:graphicData>
        </a:graphic>
      </p:graphicFrame>
      <p:sp>
        <p:nvSpPr>
          <p:cNvPr id="4" name="Title 1"/>
          <p:cNvSpPr txBox="1">
            <a:spLocks/>
          </p:cNvSpPr>
          <p:nvPr/>
        </p:nvSpPr>
        <p:spPr bwMode="auto">
          <a:xfrm>
            <a:off x="2473378" y="619411"/>
            <a:ext cx="4302176" cy="63976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200" b="1" i="0" u="none" strike="noStrike" kern="1200" cap="none" spc="0" normalizeH="0" baseline="0" noProof="0" dirty="0">
                <a:ln>
                  <a:noFill/>
                </a:ln>
                <a:solidFill>
                  <a:srgbClr val="0000FF"/>
                </a:solidFill>
                <a:effectLst/>
                <a:uLnTx/>
                <a:uFillTx/>
                <a:latin typeface="Times New Roman" pitchFamily="18" charset="0"/>
                <a:ea typeface="+mj-ea"/>
                <a:cs typeface="Times New Roman" pitchFamily="18" charset="0"/>
              </a:rPr>
              <a:t>In Quantum Mechanics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bwMode="auto">
          <a:xfrm>
            <a:off x="896575" y="1789231"/>
            <a:ext cx="7857680" cy="354970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Wave function</a:t>
            </a:r>
          </a:p>
          <a:p>
            <a:pPr marL="914400" marR="0" lvl="2" indent="-457200" algn="just"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Itself has no physical interpretation.</a:t>
            </a:r>
          </a:p>
          <a:p>
            <a:pPr marL="914400" marR="0" lvl="2" indent="-457200" algn="just"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Gives only the amplitude of the de Broglie (matter) wave </a:t>
            </a:r>
          </a:p>
          <a:p>
            <a:pPr marL="914400" marR="0" lvl="2" indent="-457200" algn="just"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Does not correspond to any physical quantity</a:t>
            </a:r>
          </a:p>
          <a:p>
            <a:pPr marL="457200" marR="0" lvl="2" algn="just" defTabSz="914400" rtl="0" eaLnBrk="1" fontAlgn="auto" latinLnBrk="0" hangingPunct="1">
              <a:lnSpc>
                <a:spcPct val="90000"/>
              </a:lnSpc>
              <a:spcBef>
                <a:spcPts val="500"/>
              </a:spcBef>
              <a:spcAft>
                <a:spcPts val="0"/>
              </a:spcAft>
              <a:buClrTx/>
              <a:buSzTx/>
              <a:tabLst/>
              <a:defRPr/>
            </a:pPr>
            <a:endPar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Mostly </a:t>
            </a:r>
            <a:r>
              <a:rPr kumimoji="0" lang="el-GR"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Ψ</a:t>
            </a: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(x, t) (obtained by solving S.E.) will be a complex valued function</a:t>
            </a:r>
          </a:p>
          <a:p>
            <a:pPr marL="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Physical observables should be real → </a:t>
            </a:r>
            <a:r>
              <a:rPr kumimoji="0" lang="el-GR"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Ψ</a:t>
            </a: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(x, t) cannot represent a measurable quantity</a:t>
            </a:r>
            <a:endParaRPr kumimoji="0" lang="en-US" alt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3" name="Title 1"/>
          <p:cNvSpPr txBox="1">
            <a:spLocks/>
          </p:cNvSpPr>
          <p:nvPr/>
        </p:nvSpPr>
        <p:spPr bwMode="auto">
          <a:xfrm>
            <a:off x="1724493" y="803098"/>
            <a:ext cx="7029762" cy="71596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200" b="1" i="0" u="none" strike="noStrike" kern="1200" cap="none" spc="0" normalizeH="0" baseline="0" noProof="0" dirty="0">
                <a:ln>
                  <a:noFill/>
                </a:ln>
                <a:solidFill>
                  <a:srgbClr val="0000FF"/>
                </a:solidFill>
                <a:effectLst/>
                <a:uLnTx/>
                <a:uFillTx/>
                <a:latin typeface="Times New Roman" pitchFamily="18" charset="0"/>
                <a:ea typeface="+mj-ea"/>
                <a:cs typeface="Times New Roman" pitchFamily="18" charset="0"/>
              </a:rPr>
              <a:t>Physical Significance of Wave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dow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down)">
                                      <p:cBhvr>
                                        <p:cTn id="15" dur="500"/>
                                        <p:tgtEl>
                                          <p:spTgt spid="2">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wipe(down)">
                                      <p:cBhvr>
                                        <p:cTn id="18" dur="500"/>
                                        <p:tgtEl>
                                          <p:spTgt spid="2">
                                            <p:txEl>
                                              <p:pRg st="2" end="2"/>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wipe(down)">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down)">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down)">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DD0B06AB-AF35-4674-8B22-AC187A38BBDC}"/>
              </a:ext>
            </a:extLst>
          </p:cNvPr>
          <p:cNvSpPr txBox="1">
            <a:spLocks/>
          </p:cNvSpPr>
          <p:nvPr/>
        </p:nvSpPr>
        <p:spPr bwMode="auto">
          <a:xfrm>
            <a:off x="756676" y="1702728"/>
            <a:ext cx="7965293" cy="345254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One way to extract a real number from a complex function is by taking square of the modulus</a:t>
            </a:r>
          </a:p>
          <a:p>
            <a:pPr marL="273050" marR="0" lvl="0" indent="-2730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273050" marR="0" lvl="0" indent="-2730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If </a:t>
            </a:r>
            <a:r>
              <a:rPr kumimoji="0" lang="el-GR"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Ψ</a:t>
            </a: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is complex, then the square of the modulus (square of its absolute magnitude) defined by </a:t>
            </a:r>
          </a:p>
          <a:p>
            <a:pPr marL="273050" marR="0" lvl="0" indent="-2730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273050" marR="0" lvl="0" indent="-273050" algn="ctr" defTabSz="914400" rtl="0" eaLnBrk="1" fontAlgn="auto" latinLnBrk="0" hangingPunct="1">
              <a:lnSpc>
                <a:spcPct val="90000"/>
              </a:lnSpc>
              <a:spcBef>
                <a:spcPts val="1000"/>
              </a:spcBef>
              <a:spcAft>
                <a:spcPts val="0"/>
              </a:spcAft>
              <a:buClrTx/>
              <a:buSzTx/>
              <a:buFont typeface="Arial" pitchFamily="34" charset="0"/>
              <a:buNone/>
              <a:tabLst/>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a:t>
            </a:r>
            <a:r>
              <a:rPr kumimoji="0" lang="el-GR"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Ψ</a:t>
            </a: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en-US" sz="2000" b="0" i="0" u="none" strike="noStrike" kern="1200" cap="none" spc="0" normalizeH="0" baseline="30000" noProof="0" dirty="0">
                <a:ln>
                  <a:noFill/>
                </a:ln>
                <a:solidFill>
                  <a:schemeClr val="tx1"/>
                </a:solidFill>
                <a:effectLst/>
                <a:uLnTx/>
                <a:uFillTx/>
                <a:latin typeface="Times New Roman" pitchFamily="18" charset="0"/>
                <a:cs typeface="Times New Roman" pitchFamily="18" charset="0"/>
              </a:rPr>
              <a:t>2</a:t>
            </a: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t>
            </a:r>
            <a:r>
              <a:rPr kumimoji="0" lang="el-GR"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Ψ</a:t>
            </a: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a:t>
            </a:r>
            <a:r>
              <a:rPr kumimoji="0" lang="el-GR"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Ψ</a:t>
            </a: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is real.</a:t>
            </a:r>
          </a:p>
          <a:p>
            <a:pPr marL="273050" marR="0" lvl="0" indent="-2730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273050" marR="0" lvl="0" indent="-2730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Physical significance/interpretation of the wave function is given using its modulus squared, |</a:t>
            </a:r>
            <a:r>
              <a:rPr kumimoji="0" lang="el-GR"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Ψ</a:t>
            </a:r>
            <a:r>
              <a:rPr kumimoji="0" lang="en-US"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en-US" sz="2000" b="0" i="0" u="none" strike="noStrike" kern="1200" cap="none" spc="0" normalizeH="0" baseline="30000" noProof="0" dirty="0">
                <a:ln>
                  <a:noFill/>
                </a:ln>
                <a:solidFill>
                  <a:schemeClr val="tx1"/>
                </a:solidFill>
                <a:effectLst/>
                <a:uLnTx/>
                <a:uFillTx/>
                <a:latin typeface="Times New Roman" pitchFamily="18" charset="0"/>
                <a:cs typeface="Times New Roman" pitchFamily="18" charset="0"/>
              </a:rPr>
              <a:t>2</a:t>
            </a:r>
          </a:p>
          <a:p>
            <a:pPr marL="273050" marR="0" lvl="0" indent="-273050" algn="l" defTabSz="914400" rtl="0" eaLnBrk="1" fontAlgn="auto" latinLnBrk="0" hangingPunct="1">
              <a:lnSpc>
                <a:spcPct val="90000"/>
              </a:lnSpc>
              <a:spcBef>
                <a:spcPts val="1000"/>
              </a:spcBef>
              <a:spcAft>
                <a:spcPts val="0"/>
              </a:spcAft>
              <a:buClrTx/>
              <a:buSzTx/>
              <a:buFont typeface="Arial" pitchFamily="34" charset="0"/>
              <a:buNone/>
              <a:tabLst/>
              <a:defRPr/>
            </a:pPr>
            <a:endPar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20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2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1666407" y="544461"/>
            <a:ext cx="7477593" cy="71596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2800" b="1" i="0" u="none" strike="noStrike" kern="1200" cap="none" spc="0" normalizeH="0" baseline="0" noProof="0" dirty="0">
                <a:ln>
                  <a:noFill/>
                </a:ln>
                <a:solidFill>
                  <a:srgbClr val="0000FF"/>
                </a:solidFill>
                <a:effectLst/>
                <a:uLnTx/>
                <a:uFillTx/>
                <a:latin typeface="Times New Roman" pitchFamily="18" charset="0"/>
                <a:ea typeface="+mj-ea"/>
                <a:cs typeface="Times New Roman" pitchFamily="18" charset="0"/>
              </a:rPr>
              <a:t>Probabilistic Interpretation of Wave Function</a:t>
            </a:r>
          </a:p>
        </p:txBody>
      </p:sp>
      <p:sp>
        <p:nvSpPr>
          <p:cNvPr id="3" name="Content Placeholder 2"/>
          <p:cNvSpPr txBox="1">
            <a:spLocks/>
          </p:cNvSpPr>
          <p:nvPr/>
        </p:nvSpPr>
        <p:spPr bwMode="auto">
          <a:xfrm>
            <a:off x="461963" y="1295400"/>
            <a:ext cx="8277303" cy="1981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171450" marR="0" lvl="0" indent="-5143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Probabilistic interpretation of the wave function was given by Max Born.</a:t>
            </a:r>
          </a:p>
          <a:p>
            <a:pPr marL="171450" marR="0" lvl="0" indent="-514350" algn="just" defTabSz="914400" rtl="0" eaLnBrk="1" fontAlgn="auto" latinLnBrk="0" hangingPunct="1">
              <a:lnSpc>
                <a:spcPct val="90000"/>
              </a:lnSpc>
              <a:spcBef>
                <a:spcPts val="1000"/>
              </a:spcBef>
              <a:spcAft>
                <a:spcPts val="0"/>
              </a:spcAft>
              <a:buClrTx/>
              <a:buSzTx/>
              <a:buFont typeface="Arial" pitchFamily="34" charset="0"/>
              <a:buNone/>
              <a:tabLst/>
              <a:defRPr/>
            </a:pPr>
            <a:endPar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171450" marR="0" lvl="0" indent="-514350" algn="just" defTabSz="914400" rtl="0" eaLnBrk="1" fontAlgn="auto" latinLnBrk="0" hangingPunct="1">
              <a:lnSpc>
                <a:spcPct val="90000"/>
              </a:lnSpc>
              <a:spcBef>
                <a:spcPts val="1000"/>
              </a:spcBef>
              <a:spcAft>
                <a:spcPts val="0"/>
              </a:spcAft>
              <a:buClrTx/>
              <a:buSzTx/>
              <a:buFont typeface="Arial" pitchFamily="34" charset="0"/>
              <a:buNone/>
              <a:tabLst/>
              <a:defRPr/>
            </a:pPr>
            <a:r>
              <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a:t>
            </a:r>
            <a:r>
              <a:rPr kumimoji="0" lang="el-GR"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Ψ</a:t>
            </a:r>
            <a:r>
              <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(x, t)|</a:t>
            </a:r>
            <a:r>
              <a:rPr kumimoji="0" lang="en-US" altLang="en-US" sz="2400" b="0" i="0" u="none" strike="noStrike" kern="1200" cap="none" spc="0" normalizeH="0" baseline="30000" noProof="0" dirty="0">
                <a:ln>
                  <a:noFill/>
                </a:ln>
                <a:solidFill>
                  <a:schemeClr val="tx1"/>
                </a:solidFill>
                <a:effectLst/>
                <a:uLnTx/>
                <a:uFillTx/>
                <a:latin typeface="Times New Roman" pitchFamily="18" charset="0"/>
                <a:cs typeface="Times New Roman" pitchFamily="18" charset="0"/>
              </a:rPr>
              <a:t>2</a:t>
            </a:r>
            <a:r>
              <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 Probability density for finding the particle at </a:t>
            </a:r>
            <a:r>
              <a:rPr kumimoji="0" lang="en-US" altLang="en-US" sz="2400"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x,t</a:t>
            </a:r>
            <a:endPar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grpSp>
        <p:nvGrpSpPr>
          <p:cNvPr id="7" name="Group 6"/>
          <p:cNvGrpSpPr/>
          <p:nvPr/>
        </p:nvGrpSpPr>
        <p:grpSpPr>
          <a:xfrm>
            <a:off x="5966086" y="3387777"/>
            <a:ext cx="2878111" cy="3151681"/>
            <a:chOff x="6400800" y="3352800"/>
            <a:chExt cx="2976563" cy="3276600"/>
          </a:xfrm>
        </p:grpSpPr>
        <p:pic>
          <p:nvPicPr>
            <p:cNvPr id="4" name="Picture 4" descr="Max_Born.jpg"/>
            <p:cNvPicPr>
              <a:picLocks noChangeAspect="1"/>
            </p:cNvPicPr>
            <p:nvPr/>
          </p:nvPicPr>
          <p:blipFill>
            <a:blip r:embed="rId2" cstate="print"/>
            <a:srcRect/>
            <a:stretch>
              <a:fillRect/>
            </a:stretch>
          </p:blipFill>
          <p:spPr bwMode="auto">
            <a:xfrm>
              <a:off x="6858000" y="3352800"/>
              <a:ext cx="2519363" cy="3244850"/>
            </a:xfrm>
            <a:prstGeom prst="rect">
              <a:avLst/>
            </a:prstGeom>
            <a:noFill/>
            <a:ln w="9525">
              <a:noFill/>
              <a:miter lim="800000"/>
              <a:headEnd/>
              <a:tailEnd/>
            </a:ln>
          </p:spPr>
        </p:pic>
        <p:pic>
          <p:nvPicPr>
            <p:cNvPr id="5" name="Picture 5" descr="Nobel_medal.png"/>
            <p:cNvPicPr>
              <a:picLocks noChangeAspect="1"/>
            </p:cNvPicPr>
            <p:nvPr/>
          </p:nvPicPr>
          <p:blipFill>
            <a:blip r:embed="rId3" cstate="print"/>
            <a:srcRect/>
            <a:stretch>
              <a:fillRect/>
            </a:stretch>
          </p:blipFill>
          <p:spPr bwMode="auto">
            <a:xfrm>
              <a:off x="6400800" y="5486400"/>
              <a:ext cx="1143000" cy="1143000"/>
            </a:xfrm>
            <a:prstGeom prst="rect">
              <a:avLst/>
            </a:prstGeom>
            <a:noFill/>
            <a:ln w="9525">
              <a:noFill/>
              <a:miter lim="800000"/>
              <a:headEnd/>
              <a:tailEnd/>
            </a:ln>
          </p:spPr>
        </p:pic>
      </p:grpSp>
      <p:sp>
        <p:nvSpPr>
          <p:cNvPr id="6" name="TextBox 3"/>
          <p:cNvSpPr txBox="1">
            <a:spLocks noChangeArrowheads="1"/>
          </p:cNvSpPr>
          <p:nvPr/>
        </p:nvSpPr>
        <p:spPr bwMode="auto">
          <a:xfrm>
            <a:off x="414727" y="3690418"/>
            <a:ext cx="5867400" cy="1938992"/>
          </a:xfrm>
          <a:prstGeom prst="rect">
            <a:avLst/>
          </a:prstGeom>
          <a:noFill/>
          <a:ln w="9525">
            <a:noFill/>
            <a:miter lim="800000"/>
            <a:headEnd/>
            <a:tailEnd/>
          </a:ln>
        </p:spPr>
        <p:txBody>
          <a:bodyPr>
            <a:spAutoFit/>
          </a:bodyPr>
          <a:lstStyle/>
          <a:p>
            <a:pPr marL="514350" indent="-514350" algn="just">
              <a:buFont typeface="Arial" pitchFamily="34" charset="0"/>
              <a:buChar char="•"/>
            </a:pPr>
            <a:r>
              <a:rPr lang="en-US" altLang="en-US" sz="2400" dirty="0">
                <a:latin typeface="Times New Roman" pitchFamily="18" charset="0"/>
                <a:cs typeface="Times New Roman" pitchFamily="18" charset="0"/>
              </a:rPr>
              <a:t>Probability P(x, t) of finding the particle within a region </a:t>
            </a:r>
            <a:r>
              <a:rPr lang="en-US" altLang="en-US" sz="2400" dirty="0" err="1">
                <a:latin typeface="Times New Roman" pitchFamily="18" charset="0"/>
                <a:cs typeface="Times New Roman" pitchFamily="18" charset="0"/>
              </a:rPr>
              <a:t>dx</a:t>
            </a:r>
            <a:r>
              <a:rPr lang="en-US" altLang="en-US" sz="2400" dirty="0">
                <a:latin typeface="Times New Roman" pitchFamily="18" charset="0"/>
                <a:cs typeface="Times New Roman" pitchFamily="18" charset="0"/>
              </a:rPr>
              <a:t>, between x and x + </a:t>
            </a:r>
            <a:r>
              <a:rPr lang="en-US" altLang="en-US" sz="2400" dirty="0" err="1">
                <a:latin typeface="Times New Roman" pitchFamily="18" charset="0"/>
                <a:cs typeface="Times New Roman" pitchFamily="18" charset="0"/>
              </a:rPr>
              <a:t>dx</a:t>
            </a:r>
            <a:r>
              <a:rPr lang="en-US" altLang="en-US" sz="2400" dirty="0">
                <a:latin typeface="Times New Roman" pitchFamily="18" charset="0"/>
                <a:cs typeface="Times New Roman" pitchFamily="18" charset="0"/>
              </a:rPr>
              <a:t>, at a time t is</a:t>
            </a:r>
          </a:p>
          <a:p>
            <a:pPr marL="514350" indent="-514350"/>
            <a:endParaRPr lang="en-US" altLang="en-US" sz="2400" dirty="0">
              <a:latin typeface="Times New Roman" pitchFamily="18" charset="0"/>
              <a:cs typeface="Times New Roman" pitchFamily="18" charset="0"/>
            </a:endParaRPr>
          </a:p>
          <a:p>
            <a:pPr marL="514350" indent="-514350" algn="ctr"/>
            <a:r>
              <a:rPr lang="en-US" altLang="en-US" sz="2400" dirty="0">
                <a:latin typeface="Times New Roman" pitchFamily="18" charset="0"/>
                <a:cs typeface="Times New Roman" pitchFamily="18" charset="0"/>
              </a:rPr>
              <a:t>P(x, t) = |</a:t>
            </a:r>
            <a:r>
              <a:rPr lang="el-GR" altLang="en-US" sz="2400" dirty="0">
                <a:latin typeface="Times New Roman" pitchFamily="18" charset="0"/>
                <a:cs typeface="Times New Roman" pitchFamily="18" charset="0"/>
              </a:rPr>
              <a:t>Ψ</a:t>
            </a:r>
            <a:r>
              <a:rPr lang="en-US" altLang="en-US" sz="2400" dirty="0">
                <a:latin typeface="Times New Roman" pitchFamily="18" charset="0"/>
                <a:cs typeface="Times New Roman" pitchFamily="18" charset="0"/>
              </a:rPr>
              <a:t>(x, t)|</a:t>
            </a:r>
            <a:r>
              <a:rPr lang="en-US" altLang="en-US" sz="2400" baseline="30000" dirty="0">
                <a:latin typeface="Times New Roman" pitchFamily="18" charset="0"/>
                <a:cs typeface="Times New Roman" pitchFamily="18" charset="0"/>
              </a:rPr>
              <a:t>2</a:t>
            </a:r>
            <a:r>
              <a:rPr lang="en-US" altLang="en-US" sz="2400" dirty="0">
                <a:latin typeface="Times New Roman" pitchFamily="18" charset="0"/>
                <a:cs typeface="Times New Roman" pitchFamily="18" charset="0"/>
              </a:rPr>
              <a:t> </a:t>
            </a:r>
            <a:r>
              <a:rPr lang="en-US" altLang="en-US" sz="2400" dirty="0" err="1">
                <a:latin typeface="Times New Roman" pitchFamily="18" charset="0"/>
                <a:cs typeface="Times New Roman" pitchFamily="18" charset="0"/>
              </a:rPr>
              <a:t>dx</a:t>
            </a:r>
            <a:endParaRPr lang="en-US" alt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down)">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wipe(down)">
                                      <p:cBhvr>
                                        <p:cTn id="2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131" y="3562585"/>
            <a:ext cx="8019737" cy="3416320"/>
          </a:xfrm>
          <a:prstGeom prst="rect">
            <a:avLst/>
          </a:prstGeom>
          <a:noFill/>
        </p:spPr>
        <p:txBody>
          <a:bodyPr wrap="square" rtlCol="0">
            <a:spAutoFit/>
          </a:bodyPr>
          <a:lstStyle/>
          <a:p>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A body which absorbs all the radiations incident on it is called a perfect black body.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When radiations are allowed to fall on such a body, they are neither reflected nor transmitted. Such a body after absorbing the incident radiations gets heated and starts emitting radiations of all wavelengths.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These radiations are known as black body radiations.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In practice perfect black body does not exist. It is an ideal body. A surface coated with lamp black may be considered as perfectly black for all practical purposes.</a:t>
            </a:r>
            <a:endParaRPr lang="en-IN" dirty="0">
              <a:latin typeface="Times New Roman" pitchFamily="18" charset="0"/>
              <a:cs typeface="Times New Roman" pitchFamily="18" charset="0"/>
            </a:endParaRPr>
          </a:p>
          <a:p>
            <a:endParaRPr lang="en-US" b="1" u="sng"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4" name="Rectangle 3"/>
          <p:cNvSpPr/>
          <p:nvPr/>
        </p:nvSpPr>
        <p:spPr>
          <a:xfrm>
            <a:off x="2318356" y="755967"/>
            <a:ext cx="3597460" cy="461665"/>
          </a:xfrm>
          <a:prstGeom prst="rect">
            <a:avLst/>
          </a:prstGeom>
        </p:spPr>
        <p:txBody>
          <a:bodyPr wrap="none">
            <a:spAutoFit/>
          </a:bodyPr>
          <a:lstStyle/>
          <a:p>
            <a:r>
              <a:rPr lang="en-US" sz="2400" b="1" dirty="0">
                <a:solidFill>
                  <a:srgbClr val="FF0000"/>
                </a:solidFill>
                <a:latin typeface="Times New Roman" pitchFamily="18" charset="0"/>
                <a:cs typeface="Times New Roman" pitchFamily="18" charset="0"/>
              </a:rPr>
              <a:t>BLACK Body Radiation </a:t>
            </a:r>
          </a:p>
        </p:txBody>
      </p:sp>
      <p:sp>
        <p:nvSpPr>
          <p:cNvPr id="2" name="Rectangle 1">
            <a:extLst>
              <a:ext uri="{FF2B5EF4-FFF2-40B4-BE49-F238E27FC236}">
                <a16:creationId xmlns:a16="http://schemas.microsoft.com/office/drawing/2014/main" xmlns="" id="{26DE5D7A-B06B-4620-A18B-6BE9A7B4367D}"/>
              </a:ext>
            </a:extLst>
          </p:cNvPr>
          <p:cNvSpPr/>
          <p:nvPr/>
        </p:nvSpPr>
        <p:spPr>
          <a:xfrm>
            <a:off x="1343816" y="1217632"/>
            <a:ext cx="7350018"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hlinkClick r:id="rId2"/>
              </a:rPr>
              <a:t>https://www.youtube.com/watch?v=ugsvADj1wts&amp;ab_channel=PhysicsMadeEasy</a:t>
            </a:r>
            <a:r>
              <a:rPr lang="en-US" dirty="0">
                <a:latin typeface="Times New Roman" panose="02020603050405020304" pitchFamily="18" charset="0"/>
                <a:cs typeface="Times New Roman" panose="02020603050405020304" pitchFamily="18" charset="0"/>
              </a:rPr>
              <a:t> </a:t>
            </a:r>
          </a:p>
        </p:txBody>
      </p:sp>
      <p:sp>
        <p:nvSpPr>
          <p:cNvPr id="5" name="Rectangle 4">
            <a:extLst>
              <a:ext uri="{FF2B5EF4-FFF2-40B4-BE49-F238E27FC236}">
                <a16:creationId xmlns:a16="http://schemas.microsoft.com/office/drawing/2014/main" xmlns="" id="{E402EABA-93F6-4EAF-BB46-130440EC21C3}"/>
              </a:ext>
            </a:extLst>
          </p:cNvPr>
          <p:cNvSpPr/>
          <p:nvPr/>
        </p:nvSpPr>
        <p:spPr>
          <a:xfrm>
            <a:off x="562131" y="2042390"/>
            <a:ext cx="8215533" cy="1200329"/>
          </a:xfrm>
          <a:prstGeom prst="rect">
            <a:avLst/>
          </a:prstGeom>
        </p:spPr>
        <p:txBody>
          <a:bodyPr wrap="square">
            <a:spAutoFit/>
          </a:bodyPr>
          <a:lstStyle/>
          <a:p>
            <a:r>
              <a:rPr lang="en-US" dirty="0">
                <a:solidFill>
                  <a:srgbClr val="202124"/>
                </a:solidFill>
                <a:latin typeface="Times New Roman" panose="02020603050405020304" pitchFamily="18" charset="0"/>
                <a:cs typeface="Times New Roman" panose="02020603050405020304" pitchFamily="18" charset="0"/>
              </a:rPr>
              <a:t>Blackbody radiation is a cornerstone in the study of quantum mechanics. This experiment is what led to </a:t>
            </a:r>
            <a:r>
              <a:rPr lang="en-US" b="1" dirty="0">
                <a:solidFill>
                  <a:srgbClr val="202124"/>
                </a:solidFill>
                <a:latin typeface="Times New Roman" panose="02020603050405020304" pitchFamily="18" charset="0"/>
                <a:cs typeface="Times New Roman" panose="02020603050405020304" pitchFamily="18" charset="0"/>
              </a:rPr>
              <a:t>the discovery of a field that would revolutionize physics and chemistry</a:t>
            </a:r>
            <a:r>
              <a:rPr lang="en-US" dirty="0">
                <a:solidFill>
                  <a:srgbClr val="202124"/>
                </a:solidFill>
                <a:latin typeface="Times New Roman" panose="02020603050405020304" pitchFamily="18" charset="0"/>
                <a:cs typeface="Times New Roman" panose="02020603050405020304" pitchFamily="18" charset="0"/>
              </a:rPr>
              <a:t>. Quantum mechanics gives a more complete understanding of the fundamental mechanisms at the sub-atomic level.</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p:cNvPr>
          <p:cNvSpPr txBox="1"/>
          <p:nvPr/>
        </p:nvSpPr>
        <p:spPr>
          <a:xfrm>
            <a:off x="639580" y="1421073"/>
            <a:ext cx="8234597" cy="4678362"/>
          </a:xfrm>
          <a:prstGeom prst="rect">
            <a:avLst/>
          </a:prstGeom>
          <a:noFill/>
        </p:spPr>
        <p:txBody>
          <a:bodyPr wrap="square">
            <a:spAutoFit/>
          </a:bodyPr>
          <a:lstStyle/>
          <a:p>
            <a:pPr marL="514350" indent="-514350" algn="just">
              <a:buFont typeface="Arial" pitchFamily="34" charset="0"/>
              <a:buChar char="•"/>
              <a:defRPr/>
            </a:pPr>
            <a:r>
              <a:rPr lang="en-US" sz="2400" dirty="0">
                <a:latin typeface="Times New Roman" pitchFamily="18" charset="0"/>
                <a:cs typeface="Times New Roman" pitchFamily="18" charset="0"/>
              </a:rPr>
              <a:t>Total probability to find the particle anywhere in space at a time t is</a:t>
            </a:r>
          </a:p>
          <a:p>
            <a:pPr marL="514350" indent="-514350" algn="just">
              <a:buFont typeface="Arial" pitchFamily="34" charset="0"/>
              <a:buChar char="•"/>
              <a:defRPr/>
            </a:pPr>
            <a:endParaRPr lang="en-US" sz="2400" dirty="0">
              <a:latin typeface="Times New Roman" pitchFamily="18" charset="0"/>
              <a:cs typeface="Times New Roman" pitchFamily="18" charset="0"/>
            </a:endParaRPr>
          </a:p>
          <a:p>
            <a:pPr marL="514350" indent="-514350" algn="just">
              <a:buFont typeface="Arial" pitchFamily="34" charset="0"/>
              <a:buChar char="•"/>
              <a:defRPr/>
            </a:pPr>
            <a:endParaRPr lang="en-US" sz="2400" dirty="0">
              <a:latin typeface="Times New Roman" pitchFamily="18" charset="0"/>
              <a:cs typeface="Times New Roman" pitchFamily="18" charset="0"/>
            </a:endParaRPr>
          </a:p>
          <a:p>
            <a:pPr marL="514350" indent="-514350" algn="just">
              <a:buFont typeface="Arial" pitchFamily="34" charset="0"/>
              <a:buChar char="•"/>
              <a:defRPr/>
            </a:pPr>
            <a:endParaRPr lang="en-US" sz="2400" dirty="0">
              <a:latin typeface="Times New Roman" pitchFamily="18" charset="0"/>
              <a:cs typeface="Times New Roman" pitchFamily="18" charset="0"/>
            </a:endParaRPr>
          </a:p>
          <a:p>
            <a:pPr marL="514350" indent="-514350" algn="just">
              <a:buFont typeface="Arial" pitchFamily="34" charset="0"/>
              <a:buChar char="•"/>
              <a:defRPr/>
            </a:pPr>
            <a:endParaRPr lang="en-US" sz="2400" dirty="0">
              <a:latin typeface="Times New Roman" pitchFamily="18" charset="0"/>
              <a:cs typeface="Times New Roman" pitchFamily="18" charset="0"/>
            </a:endParaRPr>
          </a:p>
          <a:p>
            <a:pPr marL="514350" indent="-514350" algn="just">
              <a:defRPr/>
            </a:pPr>
            <a:endParaRPr lang="en-US" sz="2400" dirty="0">
              <a:latin typeface="Times New Roman" pitchFamily="18" charset="0"/>
              <a:cs typeface="Times New Roman" pitchFamily="18" charset="0"/>
            </a:endParaRPr>
          </a:p>
          <a:p>
            <a:pPr marL="514350" indent="-514350" algn="just">
              <a:buFont typeface="Arial" pitchFamily="34" charset="0"/>
              <a:buChar char="•"/>
              <a:defRPr/>
            </a:pPr>
            <a:r>
              <a:rPr lang="en-US" sz="2400" dirty="0">
                <a:latin typeface="Times New Roman" pitchFamily="18" charset="0"/>
                <a:cs typeface="Times New Roman" pitchFamily="18" charset="0"/>
              </a:rPr>
              <a:t>If the particle is confined in a region 0 to L, the probability to find the particle anywhere in this region is</a:t>
            </a:r>
          </a:p>
          <a:p>
            <a:pPr algn="just">
              <a:defRPr/>
            </a:pPr>
            <a:endParaRPr lang="en-US" sz="2800"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p:txBody>
      </p:sp>
      <p:graphicFrame>
        <p:nvGraphicFramePr>
          <p:cNvPr id="3" name="Object 8"/>
          <p:cNvGraphicFramePr>
            <a:graphicFrameLocks noChangeAspect="1"/>
          </p:cNvGraphicFramePr>
          <p:nvPr/>
        </p:nvGraphicFramePr>
        <p:xfrm>
          <a:off x="3535180" y="2289435"/>
          <a:ext cx="2819400" cy="1238250"/>
        </p:xfrm>
        <a:graphic>
          <a:graphicData uri="http://schemas.openxmlformats.org/presentationml/2006/ole">
            <p:oleObj spid="_x0000_s104526" name="Equation" r:id="rId3" imgW="29870400" imgH="13106400" progId="">
              <p:embed/>
            </p:oleObj>
          </a:graphicData>
        </a:graphic>
      </p:graphicFrame>
      <p:graphicFrame>
        <p:nvGraphicFramePr>
          <p:cNvPr id="4" name="Object 9"/>
          <p:cNvGraphicFramePr>
            <a:graphicFrameLocks noChangeAspect="1"/>
          </p:cNvGraphicFramePr>
          <p:nvPr/>
        </p:nvGraphicFramePr>
        <p:xfrm>
          <a:off x="3682818" y="5408873"/>
          <a:ext cx="2674937" cy="1093787"/>
        </p:xfrm>
        <a:graphic>
          <a:graphicData uri="http://schemas.openxmlformats.org/presentationml/2006/ole">
            <p:oleObj spid="_x0000_s104527" name="Equation" r:id="rId4" imgW="28346400" imgH="11582400" progId="">
              <p:embed/>
            </p:oleObj>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bwMode="auto">
          <a:xfrm>
            <a:off x="602999" y="2016049"/>
            <a:ext cx="8213985" cy="10849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228600" marR="0" lvl="0" indent="-228600" algn="just" defTabSz="914400" rtl="0" eaLnBrk="1" fontAlgn="auto" latinLnBrk="0" hangingPunct="1">
              <a:lnSpc>
                <a:spcPct val="90000"/>
              </a:lnSpc>
              <a:spcBef>
                <a:spcPts val="1000"/>
              </a:spcBef>
              <a:spcAft>
                <a:spcPts val="0"/>
              </a:spcAft>
              <a:buClrTx/>
              <a:buSzTx/>
              <a:buFont typeface="Arial" pitchFamily="34" charset="0"/>
              <a:buChar char="•"/>
              <a:tabLst/>
              <a:defRPr/>
            </a:pPr>
            <a:r>
              <a:rPr kumimoji="0" lang="en-US" altLang="en-US"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Eqn</a:t>
            </a:r>
            <a:r>
              <a:rPr kumimoji="0" lang="en-US" altLang="en-US"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is called the normalization condition </a:t>
            </a:r>
          </a:p>
          <a:p>
            <a:pPr marL="228600" marR="0" lvl="0" indent="-228600" algn="just" defTabSz="914400" rtl="0" eaLnBrk="1" fontAlgn="auto" latinLnBrk="0" hangingPunct="1">
              <a:lnSpc>
                <a:spcPct val="90000"/>
              </a:lnSpc>
              <a:spcBef>
                <a:spcPts val="1000"/>
              </a:spcBef>
              <a:spcAft>
                <a:spcPts val="0"/>
              </a:spcAft>
              <a:buClrTx/>
              <a:buSzTx/>
              <a:buFont typeface="Arial" pitchFamily="34" charset="0"/>
              <a:buChar char="•"/>
              <a:tabLst/>
              <a:defRPr/>
            </a:pPr>
            <a:r>
              <a:rPr kumimoji="0" lang="en-US" altLang="en-US"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Must be satisfied by all wave functions</a:t>
            </a:r>
          </a:p>
          <a:p>
            <a:pPr marL="228600" marR="0" lvl="0" indent="-228600" algn="just" defTabSz="914400" rtl="0" eaLnBrk="1" fontAlgn="auto" latinLnBrk="0" hangingPunct="1">
              <a:lnSpc>
                <a:spcPct val="90000"/>
              </a:lnSpc>
              <a:spcBef>
                <a:spcPts val="1000"/>
              </a:spcBef>
              <a:spcAft>
                <a:spcPts val="0"/>
              </a:spcAft>
              <a:buClrTx/>
              <a:buSzTx/>
              <a:buFont typeface="Arial" pitchFamily="34" charset="0"/>
              <a:buChar char="•"/>
              <a:tabLst/>
              <a:defRPr/>
            </a:pPr>
            <a:r>
              <a:rPr kumimoji="0" lang="el-GR" altLang="en-US"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Ψ</a:t>
            </a:r>
            <a:r>
              <a:rPr kumimoji="0" lang="en-US" altLang="en-US"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(x, t) that satisfies the</a:t>
            </a:r>
            <a:r>
              <a:rPr kumimoji="0" lang="en-US" altLang="en-US" b="0" i="0" u="none" strike="noStrike" kern="1200" cap="none" spc="0" normalizeH="0" noProof="0" dirty="0">
                <a:ln>
                  <a:noFill/>
                </a:ln>
                <a:solidFill>
                  <a:schemeClr val="tx1"/>
                </a:solidFill>
                <a:effectLst/>
                <a:uLnTx/>
                <a:uFillTx/>
                <a:latin typeface="Times New Roman" pitchFamily="18" charset="0"/>
                <a:cs typeface="Times New Roman" pitchFamily="18" charset="0"/>
              </a:rPr>
              <a:t> above equation</a:t>
            </a:r>
            <a:r>
              <a:rPr kumimoji="0" lang="en-US" altLang="en-US"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are said to be normalized</a:t>
            </a:r>
          </a:p>
        </p:txBody>
      </p:sp>
      <mc:AlternateContent xmlns:mc="http://schemas.openxmlformats.org/markup-compatibility/2006">
        <mc:Choice xmlns:a14="http://schemas.microsoft.com/office/drawing/2010/main" xmlns="" Requires="a14">
          <p:sp>
            <p:nvSpPr>
              <p:cNvPr id="3" name="Object 3"/>
              <p:cNvSpPr txBox="1"/>
              <p:nvPr/>
            </p:nvSpPr>
            <p:spPr bwMode="auto">
              <a:xfrm>
                <a:off x="2747746" y="1102937"/>
                <a:ext cx="2771775" cy="792162"/>
              </a:xfrm>
              <a:prstGeom prst="rect">
                <a:avLst/>
              </a:prstGeom>
              <a:noFill/>
              <a:ln w="9525">
                <a:solidFill>
                  <a:srgbClr val="FF0000"/>
                </a:solidFill>
                <a:miter lim="800000"/>
                <a:headEnd/>
                <a:tailEnd/>
              </a:ln>
              <a:extLst/>
            </p:spPr>
            <p:txBody>
              <a:bodyPr>
                <a:normAutofit fontScale="92500"/>
              </a:bodyPr>
              <a:lstStyle/>
              <a:p>
                <a:pPr/>
                <a14:m>
                  <m:oMathPara xmlns:m="http://schemas.openxmlformats.org/officeDocument/2006/math">
                    <m:oMathParaPr>
                      <m:jc m:val="centerGroup"/>
                    </m:oMathParaPr>
                    <m:oMath xmlns:m="http://schemas.openxmlformats.org/officeDocument/2006/math">
                      <m:nary>
                        <m:naryPr>
                          <m:limLoc m:val="undOvr"/>
                          <m:ctrlPr>
                            <a:rPr lang="en-US" sz="1600" i="1">
                              <a:solidFill>
                                <a:srgbClr val="000000"/>
                              </a:solidFill>
                              <a:latin typeface="Cambria Math" panose="02040503050406030204" pitchFamily="18" charset="0"/>
                            </a:rPr>
                          </m:ctrlPr>
                        </m:naryPr>
                        <m:sub>
                          <m:r>
                            <a:rPr lang="en-US" sz="1600" i="1">
                              <a:solidFill>
                                <a:srgbClr val="000000"/>
                              </a:solidFill>
                              <a:latin typeface="Cambria Math" panose="02040503050406030204" pitchFamily="18" charset="0"/>
                            </a:rPr>
                            <m:t>−∞</m:t>
                          </m:r>
                        </m:sub>
                        <m:sup>
                          <m:r>
                            <a:rPr lang="en-US" sz="1600" i="1">
                              <a:solidFill>
                                <a:srgbClr val="000000"/>
                              </a:solidFill>
                              <a:latin typeface="Cambria Math" panose="02040503050406030204" pitchFamily="18" charset="0"/>
                            </a:rPr>
                            <m:t>+∞</m:t>
                          </m:r>
                        </m:sup>
                        <m:e>
                          <m:r>
                            <a:rPr lang="en-US" sz="1600" i="1">
                              <a:solidFill>
                                <a:srgbClr val="000000"/>
                              </a:solidFill>
                              <a:latin typeface="Cambria Math" panose="02040503050406030204" pitchFamily="18" charset="0"/>
                            </a:rPr>
                            <m:t>|</m:t>
                          </m:r>
                          <m:r>
                            <m:rPr>
                              <m:sty m:val="p"/>
                            </m:rPr>
                            <a:rPr lang="en-US" sz="1600" i="1">
                              <a:solidFill>
                                <a:srgbClr val="000000"/>
                              </a:solidFill>
                              <a:latin typeface="Cambria Math" panose="02040503050406030204" pitchFamily="18" charset="0"/>
                            </a:rPr>
                            <m:t>Ψ</m:t>
                          </m:r>
                          <m:d>
                            <m:dPr>
                              <m:ctrlPr>
                                <a:rPr lang="en-US" sz="1600" i="1">
                                  <a:solidFill>
                                    <a:srgbClr val="000000"/>
                                  </a:solidFill>
                                  <a:latin typeface="Cambria Math" panose="02040503050406030204" pitchFamily="18" charset="0"/>
                                </a:rPr>
                              </m:ctrlPr>
                            </m:dPr>
                            <m:e>
                              <m:r>
                                <m:rPr>
                                  <m:sty m:val="p"/>
                                </m:rPr>
                                <a:rPr lang="en-US" sz="1600" i="1">
                                  <a:solidFill>
                                    <a:srgbClr val="000000"/>
                                  </a:solidFill>
                                  <a:latin typeface="Cambria Math" panose="02040503050406030204" pitchFamily="18" charset="0"/>
                                </a:rPr>
                                <m:t>x</m:t>
                              </m:r>
                              <m:r>
                                <a:rPr lang="en-US" sz="1600" i="1">
                                  <a:solidFill>
                                    <a:srgbClr val="000000"/>
                                  </a:solidFill>
                                  <a:latin typeface="Cambria Math" panose="02040503050406030204" pitchFamily="18" charset="0"/>
                                </a:rPr>
                                <m:t>,</m:t>
                              </m:r>
                              <m:r>
                                <m:rPr>
                                  <m:sty m:val="p"/>
                                </m:rPr>
                                <a:rPr lang="en-US" sz="1600" i="1">
                                  <a:solidFill>
                                    <a:srgbClr val="000000"/>
                                  </a:solidFill>
                                  <a:latin typeface="Cambria Math" panose="02040503050406030204" pitchFamily="18" charset="0"/>
                                </a:rPr>
                                <m:t>t</m:t>
                              </m:r>
                            </m:e>
                          </m:d>
                        </m:e>
                      </m:nary>
                      <m:sSup>
                        <m:sSupPr>
                          <m:ctrlPr>
                            <a:rPr lang="en-US" sz="1600" i="1">
                              <a:solidFill>
                                <a:srgbClr val="000000"/>
                              </a:solidFill>
                              <a:latin typeface="Cambria Math" panose="02040503050406030204" pitchFamily="18" charset="0"/>
                            </a:rPr>
                          </m:ctrlPr>
                        </m:sSupPr>
                        <m:e>
                          <m:r>
                            <a:rPr lang="en-US" sz="1600" i="1">
                              <a:solidFill>
                                <a:srgbClr val="000000"/>
                              </a:solidFill>
                              <a:latin typeface="Cambria Math" panose="02040503050406030204" pitchFamily="18" charset="0"/>
                            </a:rPr>
                            <m:t>|</m:t>
                          </m:r>
                        </m:e>
                        <m:sup>
                          <m:r>
                            <a:rPr lang="en-US" sz="1600" i="1">
                              <a:solidFill>
                                <a:srgbClr val="000000"/>
                              </a:solidFill>
                              <a:latin typeface="Cambria Math" panose="02040503050406030204" pitchFamily="18" charset="0"/>
                            </a:rPr>
                            <m:t>2</m:t>
                          </m:r>
                        </m:sup>
                      </m:sSup>
                      <m:r>
                        <m:rPr>
                          <m:sty m:val="p"/>
                        </m:rPr>
                        <a:rPr lang="en-US" sz="1600" i="1">
                          <a:solidFill>
                            <a:srgbClr val="000000"/>
                          </a:solidFill>
                          <a:latin typeface="Cambria Math" panose="02040503050406030204" pitchFamily="18" charset="0"/>
                        </a:rPr>
                        <m:t>dx</m:t>
                      </m:r>
                      <m:r>
                        <a:rPr lang="en-US" sz="1600" i="1">
                          <a:solidFill>
                            <a:srgbClr val="000000"/>
                          </a:solidFill>
                          <a:latin typeface="Cambria Math" panose="02040503050406030204" pitchFamily="18" charset="0"/>
                        </a:rPr>
                        <m:t>=1</m:t>
                      </m:r>
                    </m:oMath>
                  </m:oMathPara>
                </a14:m>
                <a:endParaRPr lang="en-US" sz="1600"/>
              </a:p>
            </p:txBody>
          </p:sp>
        </mc:Choice>
        <mc:Fallback>
          <p:sp>
            <p:nvSpPr>
              <p:cNvPr id="3" name="Object 3"/>
              <p:cNvSpPr txBox="1">
                <a:spLocks noRot="1" noChangeAspect="1" noMove="1" noResize="1" noEditPoints="1" noAdjustHandles="1" noChangeArrowheads="1" noChangeShapeType="1" noTextEdit="1"/>
              </p:cNvSpPr>
              <p:nvPr/>
            </p:nvSpPr>
            <p:spPr bwMode="auto">
              <a:xfrm>
                <a:off x="2747746" y="1102937"/>
                <a:ext cx="2771775" cy="792162"/>
              </a:xfrm>
              <a:prstGeom prst="rect">
                <a:avLst/>
              </a:prstGeom>
              <a:blipFill>
                <a:blip r:embed="rId2" cstate="print"/>
                <a:stretch>
                  <a:fillRect/>
                </a:stretch>
              </a:blipFill>
              <a:ln w="9525">
                <a:solidFill>
                  <a:srgbClr val="FF0000"/>
                </a:solidFill>
                <a:miter lim="800000"/>
                <a:headEnd/>
                <a:tailEnd/>
              </a:ln>
              <a:extLst/>
            </p:spPr>
            <p:txBody>
              <a:bodyPr/>
              <a:lstStyle/>
              <a:p>
                <a:r>
                  <a:rPr lang="en-US">
                    <a:noFill/>
                  </a:rPr>
                  <a:t> </a:t>
                </a:r>
              </a:p>
            </p:txBody>
          </p:sp>
        </mc:Fallback>
      </mc:AlternateContent>
      <p:sp>
        <p:nvSpPr>
          <p:cNvPr id="4" name="Title 1"/>
          <p:cNvSpPr txBox="1">
            <a:spLocks/>
          </p:cNvSpPr>
          <p:nvPr/>
        </p:nvSpPr>
        <p:spPr bwMode="auto">
          <a:xfrm>
            <a:off x="2578933" y="439530"/>
            <a:ext cx="3537054" cy="79216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200" b="1" i="0" u="none" strike="noStrike" kern="1200" cap="none" spc="0" normalizeH="0" baseline="0" noProof="0" dirty="0">
                <a:ln>
                  <a:noFill/>
                </a:ln>
                <a:solidFill>
                  <a:srgbClr val="0000FF"/>
                </a:solidFill>
                <a:effectLst/>
                <a:uLnTx/>
                <a:uFillTx/>
                <a:latin typeface="Times New Roman" pitchFamily="18" charset="0"/>
                <a:ea typeface="+mj-ea"/>
                <a:cs typeface="Times New Roman" pitchFamily="18" charset="0"/>
              </a:rPr>
              <a:t>Normalization</a:t>
            </a:r>
          </a:p>
        </p:txBody>
      </p:sp>
      <p:sp>
        <p:nvSpPr>
          <p:cNvPr id="7" name="Content Placeholder 2">
            <a:extLst>
              <a:ext uri="{FF2B5EF4-FFF2-40B4-BE49-F238E27FC236}">
                <a16:creationId xmlns:a16="http://schemas.microsoft.com/office/drawing/2014/main" xmlns="" id="{BC9ABB7D-DFF4-48C4-BB5D-1ABEE3FE5C73}"/>
              </a:ext>
            </a:extLst>
          </p:cNvPr>
          <p:cNvSpPr txBox="1">
            <a:spLocks/>
          </p:cNvSpPr>
          <p:nvPr/>
        </p:nvSpPr>
        <p:spPr bwMode="auto">
          <a:xfrm>
            <a:off x="656530" y="3624116"/>
            <a:ext cx="7381860" cy="26120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Non normalizable wave functions are physically unacceptable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down)">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bg/>
                                          </p:spTgt>
                                        </p:tgtEl>
                                        <p:attrNameLst>
                                          <p:attrName>style.visibility</p:attrName>
                                        </p:attrNameLst>
                                      </p:cBhvr>
                                      <p:to>
                                        <p:strVal val="visible"/>
                                      </p:to>
                                    </p:set>
                                    <p:animEffect transition="in" filter="wipe(down)">
                                      <p:cBhvr>
                                        <p:cTn id="27" dur="500"/>
                                        <p:tgtEl>
                                          <p:spTgt spid="7">
                                            <p:bg/>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down)">
                                      <p:cBhvr>
                                        <p:cTn id="3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7" grpId="0" build="p"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024298" y="514480"/>
            <a:ext cx="5830548" cy="71596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200" b="1" i="0" u="none" strike="noStrike" kern="1200" cap="none" spc="0" normalizeH="0" baseline="0" noProof="0" dirty="0">
                <a:ln>
                  <a:noFill/>
                </a:ln>
                <a:solidFill>
                  <a:srgbClr val="0000FF"/>
                </a:solidFill>
                <a:effectLst/>
                <a:uLnTx/>
                <a:uFillTx/>
                <a:latin typeface="Times New Roman" pitchFamily="18" charset="0"/>
                <a:ea typeface="+mj-ea"/>
                <a:cs typeface="Times New Roman" pitchFamily="18" charset="0"/>
              </a:rPr>
              <a:t>Properties of Wave Function</a:t>
            </a:r>
          </a:p>
        </p:txBody>
      </p:sp>
      <p:sp>
        <p:nvSpPr>
          <p:cNvPr id="3" name="Content Placeholder 2"/>
          <p:cNvSpPr txBox="1">
            <a:spLocks/>
          </p:cNvSpPr>
          <p:nvPr/>
        </p:nvSpPr>
        <p:spPr bwMode="auto">
          <a:xfrm>
            <a:off x="750133" y="1562724"/>
            <a:ext cx="7824241" cy="49831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1" fontAlgn="auto" latinLnBrk="0" hangingPunct="1">
              <a:lnSpc>
                <a:spcPct val="90000"/>
              </a:lnSpc>
              <a:spcBef>
                <a:spcPts val="1000"/>
              </a:spcBef>
              <a:spcAft>
                <a:spcPts val="0"/>
              </a:spcAft>
              <a:buClrTx/>
              <a:buSzTx/>
              <a:tabLst/>
              <a:defRPr/>
            </a:pPr>
            <a:r>
              <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Important properties of </a:t>
            </a:r>
            <a:r>
              <a:rPr kumimoji="0" lang="el-GR"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Ψ</a:t>
            </a:r>
            <a:r>
              <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en-US" sz="2400"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x,t</a:t>
            </a:r>
            <a:r>
              <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that follow from the probabilistic interpretation are:</a:t>
            </a:r>
          </a:p>
          <a:p>
            <a:pPr marL="273050" marR="0" lvl="0" indent="-273050" algn="just" defTabSz="914400" rtl="0" eaLnBrk="1" fontAlgn="auto" latinLnBrk="0" hangingPunct="1">
              <a:lnSpc>
                <a:spcPct val="90000"/>
              </a:lnSpc>
              <a:spcBef>
                <a:spcPts val="1000"/>
              </a:spcBef>
              <a:spcAft>
                <a:spcPts val="0"/>
              </a:spcAft>
              <a:buClrTx/>
              <a:buSzTx/>
              <a:buFont typeface="Arial" pitchFamily="34" charset="0"/>
              <a:buNone/>
              <a:tabLst/>
              <a:defRPr/>
            </a:pPr>
            <a:endPar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800100" marR="0" lvl="2" indent="-228600" algn="just"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l-GR"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Ψ</a:t>
            </a:r>
            <a:r>
              <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must be single valued everywhere</a:t>
            </a:r>
          </a:p>
          <a:p>
            <a:pPr marL="800100" marR="0" lvl="2" indent="-228600" algn="just"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800100" lvl="2" indent="-228600" algn="just" defTabSz="914400">
              <a:lnSpc>
                <a:spcPct val="90000"/>
              </a:lnSpc>
              <a:spcBef>
                <a:spcPts val="500"/>
              </a:spcBef>
              <a:buFont typeface="Arial" panose="020B0604020202020204" pitchFamily="34" charset="0"/>
              <a:buChar char="•"/>
              <a:defRPr/>
            </a:pPr>
            <a:r>
              <a:rPr kumimoji="0" lang="el-GR"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Ψ</a:t>
            </a:r>
            <a:r>
              <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must be finite </a:t>
            </a:r>
            <a:r>
              <a:rPr lang="en-US" altLang="en-US" sz="2400" dirty="0">
                <a:latin typeface="Times New Roman" pitchFamily="18" charset="0"/>
                <a:cs typeface="Times New Roman" pitchFamily="18" charset="0"/>
              </a:rPr>
              <a:t>everywhere</a:t>
            </a:r>
            <a:endPar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800100" marR="0" lvl="2" indent="-228600" algn="just"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800100" lvl="2" indent="-228600" algn="just" defTabSz="914400">
              <a:lnSpc>
                <a:spcPct val="90000"/>
              </a:lnSpc>
              <a:spcBef>
                <a:spcPts val="500"/>
              </a:spcBef>
              <a:buFont typeface="Arial" panose="020B0604020202020204" pitchFamily="34" charset="0"/>
              <a:buChar char="•"/>
              <a:defRPr/>
            </a:pPr>
            <a:r>
              <a:rPr lang="el-GR" altLang="en-US" sz="2400" dirty="0">
                <a:latin typeface="Times New Roman" pitchFamily="18" charset="0"/>
                <a:cs typeface="Times New Roman" pitchFamily="18" charset="0"/>
              </a:rPr>
              <a:t>Ψ</a:t>
            </a:r>
            <a:r>
              <a:rPr lang="en-US" altLang="en-US" sz="2400" dirty="0">
                <a:latin typeface="Times New Roman" pitchFamily="18" charset="0"/>
                <a:cs typeface="Times New Roman" pitchFamily="18" charset="0"/>
              </a:rPr>
              <a:t> and d</a:t>
            </a:r>
            <a:r>
              <a:rPr lang="el-GR" altLang="en-US" sz="2400" dirty="0">
                <a:latin typeface="Times New Roman" pitchFamily="18" charset="0"/>
                <a:cs typeface="Times New Roman" pitchFamily="18" charset="0"/>
              </a:rPr>
              <a:t>Ψ</a:t>
            </a:r>
            <a:r>
              <a:rPr lang="en-US" altLang="en-US" sz="2400" dirty="0">
                <a:latin typeface="Times New Roman" pitchFamily="18" charset="0"/>
                <a:cs typeface="Times New Roman" pitchFamily="18" charset="0"/>
              </a:rPr>
              <a:t>/</a:t>
            </a:r>
            <a:r>
              <a:rPr lang="en-US" altLang="en-US" sz="2400" dirty="0" err="1">
                <a:latin typeface="Times New Roman" pitchFamily="18" charset="0"/>
                <a:cs typeface="Times New Roman" pitchFamily="18" charset="0"/>
              </a:rPr>
              <a:t>dx</a:t>
            </a:r>
            <a:r>
              <a:rPr lang="en-US" altLang="en-US" sz="2400" dirty="0">
                <a:latin typeface="Times New Roman" pitchFamily="18" charset="0"/>
                <a:cs typeface="Times New Roman" pitchFamily="18" charset="0"/>
              </a:rPr>
              <a:t>  must be continuous everywhere</a:t>
            </a:r>
            <a:endPar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800100" marR="0" lvl="2" indent="-228600" algn="just"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800100" marR="0" lvl="2" indent="-228600" algn="just"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As x → ±∞, </a:t>
            </a:r>
            <a:r>
              <a:rPr kumimoji="0" lang="el-GR"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Ψ</a:t>
            </a:r>
            <a:r>
              <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 0 ( wave</a:t>
            </a:r>
            <a:r>
              <a:rPr kumimoji="0" lang="en-US" altLang="en-US" sz="2400" b="0" i="0" u="none" strike="noStrike" kern="1200" cap="none" spc="0" normalizeH="0" noProof="0" dirty="0">
                <a:ln>
                  <a:noFill/>
                </a:ln>
                <a:solidFill>
                  <a:schemeClr val="tx1"/>
                </a:solidFill>
                <a:effectLst/>
                <a:uLnTx/>
                <a:uFillTx/>
                <a:latin typeface="Times New Roman" pitchFamily="18" charset="0"/>
                <a:cs typeface="Times New Roman" pitchFamily="18" charset="0"/>
              </a:rPr>
              <a:t> function must vanish at boundaries)</a:t>
            </a:r>
            <a:endParaRPr kumimoji="0" lang="en-US" alt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down)">
                                      <p:cBhvr>
                                        <p:cTn id="21" dur="500"/>
                                        <p:tgtEl>
                                          <p:spTgt spid="3">
                                            <p:txEl>
                                              <p:pRg st="6" end="6"/>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wipe(down)">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wav fns.png"/>
          <p:cNvPicPr>
            <a:picLocks noChangeAspect="1"/>
          </p:cNvPicPr>
          <p:nvPr/>
        </p:nvPicPr>
        <p:blipFill>
          <a:blip r:embed="rId2" cstate="print"/>
          <a:srcRect l="64687" b="48294"/>
          <a:stretch>
            <a:fillRect/>
          </a:stretch>
        </p:blipFill>
        <p:spPr bwMode="auto">
          <a:xfrm>
            <a:off x="6159708" y="1444053"/>
            <a:ext cx="2454275" cy="2743200"/>
          </a:xfrm>
          <a:prstGeom prst="rect">
            <a:avLst/>
          </a:prstGeom>
          <a:noFill/>
          <a:ln>
            <a:miter lim="800000"/>
            <a:headEnd/>
            <a:tailEnd/>
          </a:ln>
        </p:spPr>
      </p:pic>
      <p:sp>
        <p:nvSpPr>
          <p:cNvPr id="5" name="Title 1"/>
          <p:cNvSpPr txBox="1">
            <a:spLocks/>
          </p:cNvSpPr>
          <p:nvPr/>
        </p:nvSpPr>
        <p:spPr bwMode="auto">
          <a:xfrm>
            <a:off x="2039287" y="589431"/>
            <a:ext cx="5335874" cy="71596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200" b="1" i="0" u="none" strike="noStrike" kern="1200" cap="none" spc="0" normalizeH="0" baseline="0" noProof="0">
                <a:ln>
                  <a:noFill/>
                </a:ln>
                <a:solidFill>
                  <a:srgbClr val="0000FF"/>
                </a:solidFill>
                <a:effectLst/>
                <a:uLnTx/>
                <a:uFillTx/>
                <a:latin typeface="Times New Roman" pitchFamily="18" charset="0"/>
                <a:ea typeface="+mj-ea"/>
                <a:cs typeface="Times New Roman" pitchFamily="18" charset="0"/>
              </a:rPr>
              <a:t>Properties of Wave Function</a:t>
            </a:r>
          </a:p>
        </p:txBody>
      </p:sp>
      <p:pic>
        <p:nvPicPr>
          <p:cNvPr id="6" name="Content Placeholder 4" descr="wav fns.png"/>
          <p:cNvPicPr>
            <a:picLocks noChangeAspect="1"/>
          </p:cNvPicPr>
          <p:nvPr/>
        </p:nvPicPr>
        <p:blipFill>
          <a:blip r:embed="rId2" cstate="print"/>
          <a:srcRect t="50269" r="66012"/>
          <a:stretch>
            <a:fillRect/>
          </a:stretch>
        </p:blipFill>
        <p:spPr bwMode="auto">
          <a:xfrm>
            <a:off x="3255364" y="3976141"/>
            <a:ext cx="2362200" cy="2638425"/>
          </a:xfrm>
          <a:prstGeom prst="rect">
            <a:avLst/>
          </a:prstGeom>
          <a:noFill/>
          <a:ln>
            <a:miter lim="800000"/>
            <a:headEnd/>
            <a:tailEnd/>
          </a:ln>
        </p:spPr>
      </p:pic>
      <p:pic>
        <p:nvPicPr>
          <p:cNvPr id="7" name="Content Placeholder 4" descr="wav fns.png"/>
          <p:cNvPicPr>
            <a:picLocks noChangeAspect="1"/>
          </p:cNvPicPr>
          <p:nvPr/>
        </p:nvPicPr>
        <p:blipFill>
          <a:blip r:embed="rId2" cstate="print"/>
          <a:srcRect r="64915" b="48294"/>
          <a:stretch>
            <a:fillRect/>
          </a:stretch>
        </p:blipFill>
        <p:spPr bwMode="auto">
          <a:xfrm>
            <a:off x="1201712" y="1159240"/>
            <a:ext cx="2438400" cy="2743200"/>
          </a:xfrm>
          <a:prstGeom prst="rect">
            <a:avLst/>
          </a:prstGeom>
          <a:noFill/>
          <a:ln>
            <a:miter lim="800000"/>
            <a:headEnd/>
            <a:tailEnd/>
          </a:ln>
        </p:spPr>
      </p:pic>
      <p:grpSp>
        <p:nvGrpSpPr>
          <p:cNvPr id="11" name="Group 10"/>
          <p:cNvGrpSpPr/>
          <p:nvPr/>
        </p:nvGrpSpPr>
        <p:grpSpPr>
          <a:xfrm>
            <a:off x="3657599" y="1295400"/>
            <a:ext cx="2322227" cy="2743200"/>
            <a:chOff x="3657599" y="1295400"/>
            <a:chExt cx="2322227" cy="2743200"/>
          </a:xfrm>
        </p:grpSpPr>
        <p:pic>
          <p:nvPicPr>
            <p:cNvPr id="8" name="Content Placeholder 4" descr="wav fns.png"/>
            <p:cNvPicPr>
              <a:picLocks noChangeAspect="1"/>
            </p:cNvPicPr>
            <p:nvPr/>
          </p:nvPicPr>
          <p:blipFill>
            <a:blip r:embed="rId2" cstate="print"/>
            <a:srcRect l="37277" r="34217" b="48294"/>
            <a:stretch>
              <a:fillRect/>
            </a:stretch>
          </p:blipFill>
          <p:spPr bwMode="auto">
            <a:xfrm>
              <a:off x="3998626" y="1295400"/>
              <a:ext cx="1981200" cy="2743200"/>
            </a:xfrm>
            <a:prstGeom prst="rect">
              <a:avLst/>
            </a:prstGeom>
            <a:noFill/>
            <a:ln>
              <a:miter lim="800000"/>
              <a:headEnd/>
              <a:tailEnd/>
            </a:ln>
          </p:spPr>
        </p:pic>
        <p:sp>
          <p:nvSpPr>
            <p:cNvPr id="9" name="TextBox 8"/>
            <p:cNvSpPr txBox="1"/>
            <p:nvPr/>
          </p:nvSpPr>
          <p:spPr>
            <a:xfrm>
              <a:off x="3657599" y="2398425"/>
              <a:ext cx="434715" cy="369332"/>
            </a:xfrm>
            <a:prstGeom prst="rect">
              <a:avLst/>
            </a:prstGeom>
            <a:noFill/>
          </p:spPr>
          <p:txBody>
            <a:bodyPr wrap="square" rtlCol="0">
              <a:spAutoFit/>
            </a:bodyPr>
            <a:lstStyle/>
            <a:p>
              <a:r>
                <a:rPr lang="en-IN" dirty="0">
                  <a:sym typeface="Symbol"/>
                </a:rPr>
                <a:t></a:t>
              </a:r>
              <a:r>
                <a:rPr lang="en-IN" baseline="-25000" dirty="0"/>
                <a:t>1</a:t>
              </a:r>
            </a:p>
          </p:txBody>
        </p:sp>
        <p:sp>
          <p:nvSpPr>
            <p:cNvPr id="10" name="TextBox 9"/>
            <p:cNvSpPr txBox="1"/>
            <p:nvPr/>
          </p:nvSpPr>
          <p:spPr>
            <a:xfrm>
              <a:off x="3720059" y="2745697"/>
              <a:ext cx="434715" cy="369332"/>
            </a:xfrm>
            <a:prstGeom prst="rect">
              <a:avLst/>
            </a:prstGeom>
            <a:noFill/>
          </p:spPr>
          <p:txBody>
            <a:bodyPr wrap="square" rtlCol="0">
              <a:spAutoFit/>
            </a:bodyPr>
            <a:lstStyle/>
            <a:p>
              <a:r>
                <a:rPr lang="en-IN" dirty="0">
                  <a:sym typeface="Symbol"/>
                </a:rPr>
                <a:t></a:t>
              </a:r>
              <a:r>
                <a:rPr lang="en-IN" baseline="-25000" dirty="0">
                  <a:sym typeface="Symbol"/>
                </a:rPr>
                <a:t>2</a:t>
              </a:r>
              <a:endParaRPr lang="en-IN" baseline="-250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174" y="1708879"/>
            <a:ext cx="6685613" cy="1754326"/>
          </a:xfrm>
          <a:prstGeom prst="rect">
            <a:avLst/>
          </a:prstGeom>
          <a:noFill/>
        </p:spPr>
        <p:txBody>
          <a:bodyPr wrap="square" rtlCol="0">
            <a:spAutoFit/>
          </a:bodyPr>
          <a:lstStyle/>
          <a:p>
            <a:r>
              <a:rPr lang="en-IN" dirty="0">
                <a:latin typeface="Times New Roman" pitchFamily="18" charset="0"/>
                <a:cs typeface="Times New Roman" pitchFamily="18" charset="0"/>
              </a:rPr>
              <a:t>1. If the wave function of a particle in an infinite potential box of width ‘L’ is</a:t>
            </a: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 where x is the position and n is the quantum number, find B.</a:t>
            </a:r>
          </a:p>
          <a:p>
            <a:endParaRPr lang="en-IN" dirty="0">
              <a:latin typeface="Times New Roman" pitchFamily="18" charset="0"/>
              <a:cs typeface="Times New Roman" pitchFamily="18" charset="0"/>
            </a:endParaRPr>
          </a:p>
        </p:txBody>
      </p:sp>
      <p:sp>
        <p:nvSpPr>
          <p:cNvPr id="12493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2492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237875" y="2241029"/>
            <a:ext cx="1918741" cy="483347"/>
          </a:xfrm>
          <a:prstGeom prst="rect">
            <a:avLst/>
          </a:prstGeom>
          <a:noFill/>
        </p:spPr>
      </p:pic>
      <p:sp>
        <p:nvSpPr>
          <p:cNvPr id="124931" name="Rectangle 3"/>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TextBox 5"/>
          <p:cNvSpPr txBox="1"/>
          <p:nvPr/>
        </p:nvSpPr>
        <p:spPr>
          <a:xfrm>
            <a:off x="2413416" y="569626"/>
            <a:ext cx="4017364" cy="523220"/>
          </a:xfrm>
          <a:prstGeom prst="rect">
            <a:avLst/>
          </a:prstGeom>
          <a:noFill/>
        </p:spPr>
        <p:txBody>
          <a:bodyPr wrap="square" rtlCol="0">
            <a:spAutoFit/>
          </a:bodyPr>
          <a:lstStyle/>
          <a:p>
            <a:r>
              <a:rPr lang="en-IN" sz="2800" b="1" dirty="0">
                <a:solidFill>
                  <a:srgbClr val="FF0000"/>
                </a:solidFill>
                <a:latin typeface="Times New Roman" pitchFamily="18" charset="0"/>
                <a:cs typeface="Times New Roman" pitchFamily="18" charset="0"/>
              </a:rPr>
              <a:t>Problems</a:t>
            </a:r>
          </a:p>
        </p:txBody>
      </p:sp>
      <p:sp>
        <p:nvSpPr>
          <p:cNvPr id="7" name="TextBox 6"/>
          <p:cNvSpPr txBox="1"/>
          <p:nvPr/>
        </p:nvSpPr>
        <p:spPr>
          <a:xfrm>
            <a:off x="707036" y="3705069"/>
            <a:ext cx="1601449" cy="400110"/>
          </a:xfrm>
          <a:prstGeom prst="rect">
            <a:avLst/>
          </a:prstGeom>
          <a:noFill/>
        </p:spPr>
        <p:txBody>
          <a:bodyPr wrap="square" rtlCol="0">
            <a:spAutoFit/>
          </a:bodyPr>
          <a:lstStyle/>
          <a:p>
            <a:r>
              <a:rPr lang="en-IN" sz="2000" b="1" dirty="0">
                <a:solidFill>
                  <a:srgbClr val="FF0000"/>
                </a:solidFill>
                <a:latin typeface="Times New Roman" pitchFamily="18" charset="0"/>
                <a:cs typeface="Times New Roman" pitchFamily="18" charset="0"/>
              </a:rPr>
              <a:t>Solution:</a:t>
            </a:r>
          </a:p>
        </p:txBody>
      </p:sp>
      <p:sp>
        <p:nvSpPr>
          <p:cNvPr id="12493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24934" name="Rectangle 6"/>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4935" name="Rectangle 7"/>
          <p:cNvSpPr>
            <a:spLocks noChangeArrowheads="1"/>
          </p:cNvSpPr>
          <p:nvPr/>
        </p:nvSpPr>
        <p:spPr bwMode="auto">
          <a:xfrm>
            <a:off x="644577" y="4931764"/>
            <a:ext cx="3432748"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Normalization condition is</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24937"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24936"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882453" y="5150717"/>
            <a:ext cx="2098623" cy="815369"/>
          </a:xfrm>
          <a:prstGeom prst="rect">
            <a:avLst/>
          </a:prstGeom>
          <a:noFill/>
        </p:spPr>
      </p:pic>
      <p:sp>
        <p:nvSpPr>
          <p:cNvPr id="124938" name="Rectangle 10"/>
          <p:cNvSpPr>
            <a:spLocks noChangeArrowheads="1"/>
          </p:cNvSpPr>
          <p:nvPr/>
        </p:nvSpPr>
        <p:spPr bwMode="auto">
          <a:xfrm>
            <a:off x="0" y="1028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4940"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24939" name="Picture 1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567659" y="3912433"/>
            <a:ext cx="2201862" cy="539646"/>
          </a:xfrm>
          <a:prstGeom prst="rect">
            <a:avLst/>
          </a:prstGeom>
          <a:noFill/>
        </p:spPr>
      </p:pic>
      <p:sp>
        <p:nvSpPr>
          <p:cNvPr id="124941" name="Rectangle 13"/>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4939"/>
                                        </p:tgtEl>
                                        <p:attrNameLst>
                                          <p:attrName>style.visibility</p:attrName>
                                        </p:attrNameLst>
                                      </p:cBhvr>
                                      <p:to>
                                        <p:strVal val="visible"/>
                                      </p:to>
                                    </p:set>
                                    <p:animEffect transition="in" filter="wipe(down)">
                                      <p:cBhvr>
                                        <p:cTn id="12" dur="500"/>
                                        <p:tgtEl>
                                          <p:spTgt spid="12493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4935">
                                            <p:txEl>
                                              <p:pRg st="0" end="0"/>
                                            </p:txEl>
                                          </p:spTgt>
                                        </p:tgtEl>
                                        <p:attrNameLst>
                                          <p:attrName>style.visibility</p:attrName>
                                        </p:attrNameLst>
                                      </p:cBhvr>
                                      <p:to>
                                        <p:strVal val="visible"/>
                                      </p:to>
                                    </p:set>
                                    <p:anim calcmode="lin" valueType="num">
                                      <p:cBhvr additive="base">
                                        <p:cTn id="17" dur="500" fill="hold"/>
                                        <p:tgtEl>
                                          <p:spTgt spid="12493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49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24936"/>
                                        </p:tgtEl>
                                        <p:attrNameLst>
                                          <p:attrName>style.visibility</p:attrName>
                                        </p:attrNameLst>
                                      </p:cBhvr>
                                      <p:to>
                                        <p:strVal val="visible"/>
                                      </p:to>
                                    </p:set>
                                    <p:animEffect transition="in" filter="wipe(down)">
                                      <p:cBhvr>
                                        <p:cTn id="23" dur="500"/>
                                        <p:tgtEl>
                                          <p:spTgt spid="124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2493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6"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68053" y="487179"/>
            <a:ext cx="2518347" cy="873415"/>
          </a:xfrm>
          <a:prstGeom prst="rect">
            <a:avLst/>
          </a:prstGeom>
          <a:noFill/>
        </p:spPr>
      </p:pic>
      <p:pic>
        <p:nvPicPr>
          <p:cNvPr id="13312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88171" y="1868149"/>
            <a:ext cx="3402766" cy="998144"/>
          </a:xfrm>
          <a:prstGeom prst="rect">
            <a:avLst/>
          </a:prstGeom>
          <a:noFill/>
        </p:spPr>
      </p:pic>
      <p:pic>
        <p:nvPicPr>
          <p:cNvPr id="133124"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728209" y="3246306"/>
            <a:ext cx="3337986" cy="931531"/>
          </a:xfrm>
          <a:prstGeom prst="rect">
            <a:avLst/>
          </a:prstGeom>
          <a:noFill/>
        </p:spPr>
      </p:pic>
      <p:pic>
        <p:nvPicPr>
          <p:cNvPr id="133123"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908092" y="4582306"/>
            <a:ext cx="3213782" cy="1148888"/>
          </a:xfrm>
          <a:prstGeom prst="rect">
            <a:avLst/>
          </a:prstGeom>
          <a:noFill/>
        </p:spPr>
      </p:pic>
      <p:sp>
        <p:nvSpPr>
          <p:cNvPr id="133127"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33128" name="Rectangle 8"/>
          <p:cNvSpPr>
            <a:spLocks noChangeArrowheads="1"/>
          </p:cNvSpPr>
          <p:nvPr/>
        </p:nvSpPr>
        <p:spPr bwMode="auto">
          <a:xfrm>
            <a:off x="0" y="1028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3129" name="Rectangle 9"/>
          <p:cNvSpPr>
            <a:spLocks noChangeArrowheads="1"/>
          </p:cNvSpPr>
          <p:nvPr/>
        </p:nvSpPr>
        <p:spPr bwMode="auto">
          <a:xfrm>
            <a:off x="0" y="1657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3130" name="Rectangle 10"/>
          <p:cNvSpPr>
            <a:spLocks noChangeArrowheads="1"/>
          </p:cNvSpPr>
          <p:nvPr/>
        </p:nvSpPr>
        <p:spPr bwMode="auto">
          <a:xfrm>
            <a:off x="0" y="2228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3131" name="Rectangle 11"/>
          <p:cNvSpPr>
            <a:spLocks noChangeArrowheads="1"/>
          </p:cNvSpPr>
          <p:nvPr/>
        </p:nvSpPr>
        <p:spPr bwMode="auto">
          <a:xfrm>
            <a:off x="0" y="2933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3132" name="Rectangle 12"/>
          <p:cNvSpPr>
            <a:spLocks noChangeArrowheads="1"/>
          </p:cNvSpPr>
          <p:nvPr/>
        </p:nvSpPr>
        <p:spPr bwMode="auto">
          <a:xfrm>
            <a:off x="0" y="3324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3126"/>
                                        </p:tgtEl>
                                        <p:attrNameLst>
                                          <p:attrName>style.visibility</p:attrName>
                                        </p:attrNameLst>
                                      </p:cBhvr>
                                      <p:to>
                                        <p:strVal val="visible"/>
                                      </p:to>
                                    </p:set>
                                    <p:animEffect transition="in" filter="wipe(down)">
                                      <p:cBhvr>
                                        <p:cTn id="7" dur="500"/>
                                        <p:tgtEl>
                                          <p:spTgt spid="1331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3125"/>
                                        </p:tgtEl>
                                        <p:attrNameLst>
                                          <p:attrName>style.visibility</p:attrName>
                                        </p:attrNameLst>
                                      </p:cBhvr>
                                      <p:to>
                                        <p:strVal val="visible"/>
                                      </p:to>
                                    </p:set>
                                    <p:animEffect transition="in" filter="wipe(down)">
                                      <p:cBhvr>
                                        <p:cTn id="12" dur="500"/>
                                        <p:tgtEl>
                                          <p:spTgt spid="13312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3124"/>
                                        </p:tgtEl>
                                        <p:attrNameLst>
                                          <p:attrName>style.visibility</p:attrName>
                                        </p:attrNameLst>
                                      </p:cBhvr>
                                      <p:to>
                                        <p:strVal val="visible"/>
                                      </p:to>
                                    </p:set>
                                    <p:anim calcmode="lin" valueType="num">
                                      <p:cBhvr additive="base">
                                        <p:cTn id="17" dur="500" fill="hold"/>
                                        <p:tgtEl>
                                          <p:spTgt spid="133124"/>
                                        </p:tgtEl>
                                        <p:attrNameLst>
                                          <p:attrName>ppt_x</p:attrName>
                                        </p:attrNameLst>
                                      </p:cBhvr>
                                      <p:tavLst>
                                        <p:tav tm="0">
                                          <p:val>
                                            <p:strVal val="#ppt_x"/>
                                          </p:val>
                                        </p:tav>
                                        <p:tav tm="100000">
                                          <p:val>
                                            <p:strVal val="#ppt_x"/>
                                          </p:val>
                                        </p:tav>
                                      </p:tavLst>
                                    </p:anim>
                                    <p:anim calcmode="lin" valueType="num">
                                      <p:cBhvr additive="base">
                                        <p:cTn id="18" dur="500" fill="hold"/>
                                        <p:tgtEl>
                                          <p:spTgt spid="13312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3123"/>
                                        </p:tgtEl>
                                        <p:attrNameLst>
                                          <p:attrName>style.visibility</p:attrName>
                                        </p:attrNameLst>
                                      </p:cBhvr>
                                      <p:to>
                                        <p:strVal val="visible"/>
                                      </p:to>
                                    </p:set>
                                    <p:anim calcmode="lin" valueType="num">
                                      <p:cBhvr additive="base">
                                        <p:cTn id="23" dur="500" fill="hold"/>
                                        <p:tgtEl>
                                          <p:spTgt spid="133123"/>
                                        </p:tgtEl>
                                        <p:attrNameLst>
                                          <p:attrName>ppt_x</p:attrName>
                                        </p:attrNameLst>
                                      </p:cBhvr>
                                      <p:tavLst>
                                        <p:tav tm="0">
                                          <p:val>
                                            <p:strVal val="#ppt_x"/>
                                          </p:val>
                                        </p:tav>
                                        <p:tav tm="100000">
                                          <p:val>
                                            <p:strVal val="#ppt_x"/>
                                          </p:val>
                                        </p:tav>
                                      </p:tavLst>
                                    </p:anim>
                                    <p:anim calcmode="lin" valueType="num">
                                      <p:cBhvr additive="base">
                                        <p:cTn id="24" dur="500" fill="hold"/>
                                        <p:tgtEl>
                                          <p:spTgt spid="133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342806" y="880045"/>
            <a:ext cx="1769909" cy="636546"/>
          </a:xfrm>
          <a:prstGeom prst="rect">
            <a:avLst/>
          </a:prstGeom>
          <a:noFill/>
        </p:spPr>
      </p:pic>
      <p:pic>
        <p:nvPicPr>
          <p:cNvPr id="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672590" y="1870177"/>
            <a:ext cx="869429" cy="931531"/>
          </a:xfrm>
          <a:prstGeom prst="rect">
            <a:avLst/>
          </a:prstGeom>
          <a:noFill/>
        </p:spPr>
      </p:pic>
      <p:sp>
        <p:nvSpPr>
          <p:cNvPr id="134145" name="Rectangle 1"/>
          <p:cNvSpPr>
            <a:spLocks noChangeArrowheads="1"/>
          </p:cNvSpPr>
          <p:nvPr/>
        </p:nvSpPr>
        <p:spPr bwMode="auto">
          <a:xfrm>
            <a:off x="1019332" y="3702571"/>
            <a:ext cx="2644378"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Normalized Wave function is </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3414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34146"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462728" y="4534524"/>
            <a:ext cx="2575182" cy="996845"/>
          </a:xfrm>
          <a:prstGeom prst="rect">
            <a:avLst/>
          </a:prstGeom>
          <a:noFill/>
        </p:spPr>
      </p:pic>
      <p:sp>
        <p:nvSpPr>
          <p:cNvPr id="134148" name="Rectangle 4"/>
          <p:cNvSpPr>
            <a:spLocks noChangeArrowheads="1"/>
          </p:cNvSpPr>
          <p:nvPr/>
        </p:nvSpPr>
        <p:spPr bwMode="auto">
          <a:xfrm>
            <a:off x="0" y="1028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7"/>
          <p:cNvSpPr/>
          <p:nvPr/>
        </p:nvSpPr>
        <p:spPr>
          <a:xfrm>
            <a:off x="2938072" y="4332157"/>
            <a:ext cx="3822492" cy="16639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4145">
                                            <p:txEl>
                                              <p:pRg st="0" end="0"/>
                                            </p:txEl>
                                          </p:spTgt>
                                        </p:tgtEl>
                                        <p:attrNameLst>
                                          <p:attrName>style.visibility</p:attrName>
                                        </p:attrNameLst>
                                      </p:cBhvr>
                                      <p:to>
                                        <p:strVal val="visible"/>
                                      </p:to>
                                    </p:set>
                                    <p:animEffect transition="in" filter="fade">
                                      <p:cBhvr>
                                        <p:cTn id="17" dur="2000"/>
                                        <p:tgtEl>
                                          <p:spTgt spid="13414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34146"/>
                                        </p:tgtEl>
                                        <p:attrNameLst>
                                          <p:attrName>style.visibility</p:attrName>
                                        </p:attrNameLst>
                                      </p:cBhvr>
                                      <p:to>
                                        <p:strVal val="visible"/>
                                      </p:to>
                                    </p:set>
                                    <p:anim calcmode="lin" valueType="num">
                                      <p:cBhvr additive="base">
                                        <p:cTn id="22" dur="500" fill="hold"/>
                                        <p:tgtEl>
                                          <p:spTgt spid="134146"/>
                                        </p:tgtEl>
                                        <p:attrNameLst>
                                          <p:attrName>ppt_x</p:attrName>
                                        </p:attrNameLst>
                                      </p:cBhvr>
                                      <p:tavLst>
                                        <p:tav tm="0">
                                          <p:val>
                                            <p:strVal val="#ppt_x"/>
                                          </p:val>
                                        </p:tav>
                                        <p:tav tm="100000">
                                          <p:val>
                                            <p:strVal val="#ppt_x"/>
                                          </p:val>
                                        </p:tav>
                                      </p:tavLst>
                                    </p:anim>
                                    <p:anim calcmode="lin" valueType="num">
                                      <p:cBhvr additive="base">
                                        <p:cTn id="23" dur="500" fill="hold"/>
                                        <p:tgtEl>
                                          <p:spTgt spid="13414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5" grpId="0" build="p"/>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3928" y="674557"/>
            <a:ext cx="7510072" cy="523220"/>
          </a:xfrm>
          <a:prstGeom prst="rect">
            <a:avLst/>
          </a:prstGeom>
          <a:noFill/>
        </p:spPr>
        <p:txBody>
          <a:bodyPr wrap="square" rtlCol="0">
            <a:spAutoFit/>
          </a:bodyPr>
          <a:lstStyle/>
          <a:p>
            <a:r>
              <a:rPr lang="en-IN" sz="2800" b="1" dirty="0">
                <a:solidFill>
                  <a:srgbClr val="FF0000"/>
                </a:solidFill>
                <a:latin typeface="Times New Roman" pitchFamily="18" charset="0"/>
                <a:cs typeface="Times New Roman" pitchFamily="18" charset="0"/>
              </a:rPr>
              <a:t>Time independent Schrodinger Wave Equation</a:t>
            </a:r>
          </a:p>
        </p:txBody>
      </p:sp>
      <p:sp>
        <p:nvSpPr>
          <p:cNvPr id="3" name="Rectangle 2"/>
          <p:cNvSpPr/>
          <p:nvPr/>
        </p:nvSpPr>
        <p:spPr>
          <a:xfrm>
            <a:off x="824459" y="1700985"/>
            <a:ext cx="7779895" cy="1200329"/>
          </a:xfrm>
          <a:prstGeom prst="rect">
            <a:avLst/>
          </a:prstGeom>
        </p:spPr>
        <p:txBody>
          <a:bodyPr wrap="square">
            <a:spAutoFit/>
          </a:bodyPr>
          <a:lstStyle/>
          <a:p>
            <a:r>
              <a:rPr lang="en-IN" dirty="0">
                <a:latin typeface="Times New Roman" pitchFamily="18" charset="0"/>
                <a:cs typeface="Times New Roman" pitchFamily="18" charset="0"/>
              </a:rPr>
              <a:t>Consider a particle of mass “m” moving with velocity “v” in space.</a:t>
            </a: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The wave function describing the de Broglie wave considered travelling in positive x-direction can be written as</a:t>
            </a:r>
          </a:p>
        </p:txBody>
      </p:sp>
      <p:pic>
        <p:nvPicPr>
          <p:cNvPr id="10243"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53652" y="3125449"/>
            <a:ext cx="1711811" cy="382249"/>
          </a:xfrm>
          <a:prstGeom prst="rect">
            <a:avLst/>
          </a:prstGeom>
          <a:noFill/>
        </p:spPr>
      </p:pic>
      <p:pic>
        <p:nvPicPr>
          <p:cNvPr id="10242"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053652" y="3824208"/>
            <a:ext cx="1746491" cy="373037"/>
          </a:xfrm>
          <a:prstGeom prst="rect">
            <a:avLst/>
          </a:prstGeom>
          <a:noFill/>
        </p:spPr>
      </p:pic>
      <p:sp>
        <p:nvSpPr>
          <p:cNvPr id="10245" name="Rectangle 5"/>
          <p:cNvSpPr>
            <a:spLocks noChangeArrowheads="1"/>
          </p:cNvSpPr>
          <p:nvPr/>
        </p:nvSpPr>
        <p:spPr bwMode="auto">
          <a:xfrm>
            <a:off x="0" y="676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pitchFamily="34" charset="0"/>
                <a:ea typeface="Times New Roman" pitchFamily="18" charset="0"/>
                <a:cs typeface="Times New Roman" pitchFamily="18" charset="0"/>
              </a:rPr>
              <a:t>     </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246" name="Rectangle 6"/>
          <p:cNvSpPr>
            <a:spLocks noChangeArrowheads="1"/>
          </p:cNvSpPr>
          <p:nvPr/>
        </p:nvSpPr>
        <p:spPr bwMode="auto">
          <a:xfrm>
            <a:off x="0" y="885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libri" pitchFamily="34" charset="0"/>
                <a:ea typeface="Times New Roman" pitchFamily="18" charset="0"/>
                <a:cs typeface="Times New Roman" pitchFamily="18" charset="0"/>
              </a:rPr>
              <a:t>     </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TextBox 10"/>
          <p:cNvSpPr txBox="1"/>
          <p:nvPr/>
        </p:nvSpPr>
        <p:spPr>
          <a:xfrm>
            <a:off x="3717561" y="4557010"/>
            <a:ext cx="2083633" cy="369332"/>
          </a:xfrm>
          <a:prstGeom prst="rect">
            <a:avLst/>
          </a:prstGeom>
          <a:noFill/>
        </p:spPr>
        <p:txBody>
          <a:bodyPr wrap="square" rtlCol="0">
            <a:spAutoFit/>
          </a:bodyPr>
          <a:lstStyle/>
          <a:p>
            <a:r>
              <a:rPr lang="en-IN" dirty="0">
                <a:latin typeface="Times New Roman" pitchFamily="18" charset="0"/>
                <a:cs typeface="Times New Roman" pitchFamily="18" charset="0"/>
              </a:rPr>
              <a:t>----------------- (1)</a:t>
            </a:r>
          </a:p>
        </p:txBody>
      </p:sp>
      <p:sp>
        <p:nvSpPr>
          <p:cNvPr id="10248" name="Rectangle 8"/>
          <p:cNvSpPr>
            <a:spLocks noChangeArrowheads="1"/>
          </p:cNvSpPr>
          <p:nvPr/>
        </p:nvSpPr>
        <p:spPr bwMode="auto">
          <a:xfrm>
            <a:off x="749509" y="5171607"/>
            <a:ext cx="342318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Differentiate twice w r to x, we get</a:t>
            </a: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5" name="TextBox 14"/>
          <p:cNvSpPr txBox="1"/>
          <p:nvPr/>
        </p:nvSpPr>
        <p:spPr>
          <a:xfrm>
            <a:off x="4124795" y="5818681"/>
            <a:ext cx="2083633" cy="369332"/>
          </a:xfrm>
          <a:prstGeom prst="rect">
            <a:avLst/>
          </a:prstGeom>
          <a:noFill/>
        </p:spPr>
        <p:txBody>
          <a:bodyPr wrap="square" rtlCol="0">
            <a:spAutoFit/>
          </a:bodyPr>
          <a:lstStyle/>
          <a:p>
            <a:r>
              <a:rPr lang="en-IN" dirty="0">
                <a:latin typeface="Times New Roman" pitchFamily="18" charset="0"/>
                <a:cs typeface="Times New Roman" pitchFamily="18" charset="0"/>
              </a:rPr>
              <a:t>----------------- (2)</a:t>
            </a:r>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1505"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98622" y="4497048"/>
            <a:ext cx="1490161" cy="404735"/>
          </a:xfrm>
          <a:prstGeom prst="rect">
            <a:avLst/>
          </a:prstGeom>
          <a:noFill/>
        </p:spPr>
      </p:pic>
      <p:sp>
        <p:nvSpPr>
          <p:cNvPr id="215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1509"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083632" y="5711252"/>
            <a:ext cx="1858052" cy="62958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43"/>
                                        </p:tgtEl>
                                        <p:attrNameLst>
                                          <p:attrName>style.visibility</p:attrName>
                                        </p:attrNameLst>
                                      </p:cBhvr>
                                      <p:to>
                                        <p:strVal val="visible"/>
                                      </p:to>
                                    </p:set>
                                    <p:anim calcmode="lin" valueType="num">
                                      <p:cBhvr additive="base">
                                        <p:cTn id="17" dur="500" fill="hold"/>
                                        <p:tgtEl>
                                          <p:spTgt spid="10243"/>
                                        </p:tgtEl>
                                        <p:attrNameLst>
                                          <p:attrName>ppt_x</p:attrName>
                                        </p:attrNameLst>
                                      </p:cBhvr>
                                      <p:tavLst>
                                        <p:tav tm="0">
                                          <p:val>
                                            <p:strVal val="#ppt_x"/>
                                          </p:val>
                                        </p:tav>
                                        <p:tav tm="100000">
                                          <p:val>
                                            <p:strVal val="#ppt_x"/>
                                          </p:val>
                                        </p:tav>
                                      </p:tavLst>
                                    </p:anim>
                                    <p:anim calcmode="lin" valueType="num">
                                      <p:cBhvr additive="base">
                                        <p:cTn id="18" dur="500" fill="hold"/>
                                        <p:tgtEl>
                                          <p:spTgt spid="1024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0242"/>
                                        </p:tgtEl>
                                        <p:attrNameLst>
                                          <p:attrName>style.visibility</p:attrName>
                                        </p:attrNameLst>
                                      </p:cBhvr>
                                      <p:to>
                                        <p:strVal val="visible"/>
                                      </p:to>
                                    </p:set>
                                    <p:animEffect transition="in" filter="wipe(down)">
                                      <p:cBhvr>
                                        <p:cTn id="23" dur="500"/>
                                        <p:tgtEl>
                                          <p:spTgt spid="1024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0248">
                                            <p:txEl>
                                              <p:pRg st="0" end="0"/>
                                            </p:txEl>
                                          </p:spTgt>
                                        </p:tgtEl>
                                        <p:attrNameLst>
                                          <p:attrName>style.visibility</p:attrName>
                                        </p:attrNameLst>
                                      </p:cBhvr>
                                      <p:to>
                                        <p:strVal val="visible"/>
                                      </p:to>
                                    </p:set>
                                    <p:animEffect transition="in" filter="wipe(down)">
                                      <p:cBhvr>
                                        <p:cTn id="31" dur="500"/>
                                        <p:tgtEl>
                                          <p:spTgt spid="10248">
                                            <p:txEl>
                                              <p:pRg st="0" end="0"/>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P spid="10248" grpId="0" build="p"/>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1364105" y="869430"/>
            <a:ext cx="5164171"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Similarly, differentiate equation (1)  twice w r to </a:t>
            </a:r>
            <a:r>
              <a:rPr kumimoji="0" lang="en-US" sz="16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we get</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9219"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9220" name="Rectangle 4"/>
          <p:cNvSpPr>
            <a:spLocks noChangeArrowheads="1"/>
          </p:cNvSpPr>
          <p:nvPr/>
        </p:nvSpPr>
        <p:spPr bwMode="auto">
          <a:xfrm>
            <a:off x="0" y="304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cs typeface="Arial" pitchFamily="34" charset="0"/>
              </a:rPr>
              <a:t> </a:t>
            </a: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2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9223" name="Rectangle 7"/>
          <p:cNvSpPr>
            <a:spLocks noChangeArrowheads="1"/>
          </p:cNvSpPr>
          <p:nvPr/>
        </p:nvSpPr>
        <p:spPr bwMode="auto">
          <a:xfrm>
            <a:off x="0" y="304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cs typeface="Arial" pitchFamily="34" charset="0"/>
              </a:rPr>
              <a:t> </a:t>
            </a: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TextBox 8"/>
          <p:cNvSpPr txBox="1"/>
          <p:nvPr/>
        </p:nvSpPr>
        <p:spPr>
          <a:xfrm>
            <a:off x="4362138" y="1543987"/>
            <a:ext cx="2083633" cy="369332"/>
          </a:xfrm>
          <a:prstGeom prst="rect">
            <a:avLst/>
          </a:prstGeom>
          <a:noFill/>
        </p:spPr>
        <p:txBody>
          <a:bodyPr wrap="square" rtlCol="0">
            <a:spAutoFit/>
          </a:bodyPr>
          <a:lstStyle/>
          <a:p>
            <a:r>
              <a:rPr lang="en-IN" dirty="0">
                <a:latin typeface="Times New Roman" pitchFamily="18" charset="0"/>
                <a:cs typeface="Times New Roman" pitchFamily="18" charset="0"/>
              </a:rPr>
              <a:t>----------------- (3)</a:t>
            </a:r>
          </a:p>
        </p:txBody>
      </p:sp>
      <p:sp>
        <p:nvSpPr>
          <p:cNvPr id="9224" name="Rectangle 8"/>
          <p:cNvSpPr>
            <a:spLocks noChangeArrowheads="1"/>
          </p:cNvSpPr>
          <p:nvPr/>
        </p:nvSpPr>
        <p:spPr bwMode="auto">
          <a:xfrm>
            <a:off x="464695" y="2278505"/>
            <a:ext cx="377180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We know</a:t>
            </a:r>
            <a:r>
              <a:rPr kumimoji="0" lang="en-US" sz="1600"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that,</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the classical wave equation, </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9226"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9225" name="Picture 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08485" y="3020518"/>
            <a:ext cx="1337232" cy="577121"/>
          </a:xfrm>
          <a:prstGeom prst="rect">
            <a:avLst/>
          </a:prstGeom>
          <a:noFill/>
        </p:spPr>
      </p:pic>
      <p:sp>
        <p:nvSpPr>
          <p:cNvPr id="9227" name="Rectangle 11"/>
          <p:cNvSpPr>
            <a:spLocks noChangeArrowheads="1"/>
          </p:cNvSpPr>
          <p:nvPr/>
        </p:nvSpPr>
        <p:spPr bwMode="auto">
          <a:xfrm>
            <a:off x="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28" name="Rectangle 12"/>
          <p:cNvSpPr>
            <a:spLocks noChangeArrowheads="1"/>
          </p:cNvSpPr>
          <p:nvPr/>
        </p:nvSpPr>
        <p:spPr bwMode="auto">
          <a:xfrm>
            <a:off x="479685" y="4032354"/>
            <a:ext cx="7463518"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Where, </a:t>
            </a:r>
            <a:r>
              <a:rPr kumimoji="0" lang="en-US" sz="16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y</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is the displacement and </a:t>
            </a:r>
            <a:r>
              <a:rPr kumimoji="0" lang="en-US" sz="16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is the velocity of the wave.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We can write the wave equation for de Broglie wave for the motion of a free particle as,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923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9229" name="Picture 1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38465" y="5291528"/>
            <a:ext cx="1573967" cy="626530"/>
          </a:xfrm>
          <a:prstGeom prst="rect">
            <a:avLst/>
          </a:prstGeom>
          <a:noFill/>
        </p:spPr>
      </p:pic>
      <p:sp>
        <p:nvSpPr>
          <p:cNvPr id="17" name="TextBox 16"/>
          <p:cNvSpPr txBox="1"/>
          <p:nvPr/>
        </p:nvSpPr>
        <p:spPr>
          <a:xfrm>
            <a:off x="4289686" y="5443928"/>
            <a:ext cx="2083633" cy="369332"/>
          </a:xfrm>
          <a:prstGeom prst="rect">
            <a:avLst/>
          </a:prstGeom>
          <a:noFill/>
        </p:spPr>
        <p:txBody>
          <a:bodyPr wrap="square" rtlCol="0">
            <a:spAutoFit/>
          </a:bodyPr>
          <a:lstStyle/>
          <a:p>
            <a:r>
              <a:rPr lang="en-IN" dirty="0">
                <a:latin typeface="Times New Roman" pitchFamily="18" charset="0"/>
                <a:cs typeface="Times New Roman" pitchFamily="18" charset="0"/>
              </a:rPr>
              <a:t>----------------- (4)</a:t>
            </a:r>
          </a:p>
        </p:txBody>
      </p:sp>
      <p:sp>
        <p:nvSpPr>
          <p:cNvPr id="20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0481"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203554" y="1379095"/>
            <a:ext cx="1993693" cy="61459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7">
                                            <p:txEl>
                                              <p:pRg st="0" end="0"/>
                                            </p:txEl>
                                          </p:spTgt>
                                        </p:tgtEl>
                                        <p:attrNameLst>
                                          <p:attrName>style.visibility</p:attrName>
                                        </p:attrNameLst>
                                      </p:cBhvr>
                                      <p:to>
                                        <p:strVal val="visible"/>
                                      </p:to>
                                    </p:set>
                                    <p:animEffect transition="in" filter="fade">
                                      <p:cBhvr>
                                        <p:cTn id="7" dur="2000"/>
                                        <p:tgtEl>
                                          <p:spTgt spid="92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20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224">
                                            <p:txEl>
                                              <p:pRg st="0" end="0"/>
                                            </p:txEl>
                                          </p:spTgt>
                                        </p:tgtEl>
                                        <p:attrNameLst>
                                          <p:attrName>style.visibility</p:attrName>
                                        </p:attrNameLst>
                                      </p:cBhvr>
                                      <p:to>
                                        <p:strVal val="visible"/>
                                      </p:to>
                                    </p:set>
                                    <p:animEffect transition="in" filter="wipe(down)">
                                      <p:cBhvr>
                                        <p:cTn id="17" dur="500"/>
                                        <p:tgtEl>
                                          <p:spTgt spid="922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225"/>
                                        </p:tgtEl>
                                        <p:attrNameLst>
                                          <p:attrName>style.visibility</p:attrName>
                                        </p:attrNameLst>
                                      </p:cBhvr>
                                      <p:to>
                                        <p:strVal val="visible"/>
                                      </p:to>
                                    </p:set>
                                    <p:animEffect transition="in" filter="wipe(down)">
                                      <p:cBhvr>
                                        <p:cTn id="22" dur="500"/>
                                        <p:tgtEl>
                                          <p:spTgt spid="92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228">
                                            <p:txEl>
                                              <p:pRg st="0" end="0"/>
                                            </p:txEl>
                                          </p:spTgt>
                                        </p:tgtEl>
                                        <p:attrNameLst>
                                          <p:attrName>style.visibility</p:attrName>
                                        </p:attrNameLst>
                                      </p:cBhvr>
                                      <p:to>
                                        <p:strVal val="visible"/>
                                      </p:to>
                                    </p:set>
                                    <p:animEffect transition="in" filter="wipe(down)">
                                      <p:cBhvr>
                                        <p:cTn id="27" dur="500"/>
                                        <p:tgtEl>
                                          <p:spTgt spid="922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228">
                                            <p:txEl>
                                              <p:pRg st="2" end="2"/>
                                            </p:txEl>
                                          </p:spTgt>
                                        </p:tgtEl>
                                        <p:attrNameLst>
                                          <p:attrName>style.visibility</p:attrName>
                                        </p:attrNameLst>
                                      </p:cBhvr>
                                      <p:to>
                                        <p:strVal val="visible"/>
                                      </p:to>
                                    </p:set>
                                    <p:animEffect transition="in" filter="wipe(down)">
                                      <p:cBhvr>
                                        <p:cTn id="32" dur="500"/>
                                        <p:tgtEl>
                                          <p:spTgt spid="922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229"/>
                                        </p:tgtEl>
                                        <p:attrNameLst>
                                          <p:attrName>style.visibility</p:attrName>
                                        </p:attrNameLst>
                                      </p:cBhvr>
                                      <p:to>
                                        <p:strVal val="visible"/>
                                      </p:to>
                                    </p:set>
                                    <p:animEffect transition="in" filter="wipe(down)">
                                      <p:cBhvr>
                                        <p:cTn id="37" dur="500"/>
                                        <p:tgtEl>
                                          <p:spTgt spid="92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7">
                                            <p:txEl>
                                              <p:pRg st="0" end="0"/>
                                            </p:txEl>
                                          </p:spTgt>
                                        </p:tgtEl>
                                        <p:attrNameLst>
                                          <p:attrName>style.visibility</p:attrName>
                                        </p:attrNameLst>
                                      </p:cBhvr>
                                      <p:to>
                                        <p:strVal val="visible"/>
                                      </p:to>
                                    </p:set>
                                    <p:animEffect transition="in" filter="wipe(down)">
                                      <p:cBhvr>
                                        <p:cTn id="4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build="p"/>
      <p:bldP spid="9" grpId="0" build="p"/>
      <p:bldP spid="9224" grpId="0" build="p"/>
      <p:bldP spid="9228" grpId="0" build="p"/>
      <p:bldP spid="1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1738859" y="779489"/>
            <a:ext cx="3774559"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Substitute equations (2) &amp; (3) in (4), we get</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8195"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28406" y="1416569"/>
            <a:ext cx="3132945" cy="635895"/>
          </a:xfrm>
          <a:prstGeom prst="rect">
            <a:avLst/>
          </a:prstGeom>
          <a:noFill/>
        </p:spPr>
      </p:pic>
      <p:pic>
        <p:nvPicPr>
          <p:cNvPr id="8194"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908092" y="2436682"/>
            <a:ext cx="1678898" cy="637360"/>
          </a:xfrm>
          <a:prstGeom prst="rect">
            <a:avLst/>
          </a:prstGeom>
          <a:noFill/>
        </p:spPr>
      </p:pic>
      <p:sp>
        <p:nvSpPr>
          <p:cNvPr id="8196" name="Rectangle 4"/>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sp>
        <p:nvSpPr>
          <p:cNvPr id="8197" name="Rectangle 5"/>
          <p:cNvSpPr>
            <a:spLocks noChangeArrowheads="1"/>
          </p:cNvSpPr>
          <p:nvPr/>
        </p:nvSpPr>
        <p:spPr bwMode="auto">
          <a:xfrm>
            <a:off x="0" y="84772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8198" name="Rectangle 6"/>
          <p:cNvSpPr>
            <a:spLocks noChangeArrowheads="1"/>
          </p:cNvSpPr>
          <p:nvPr/>
        </p:nvSpPr>
        <p:spPr bwMode="auto">
          <a:xfrm>
            <a:off x="0" y="123825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pic>
        <p:nvPicPr>
          <p:cNvPr id="8200"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428406" y="3440242"/>
            <a:ext cx="1001616" cy="367259"/>
          </a:xfrm>
          <a:prstGeom prst="rect">
            <a:avLst/>
          </a:prstGeom>
          <a:noFill/>
        </p:spPr>
      </p:pic>
      <p:pic>
        <p:nvPicPr>
          <p:cNvPr id="8199"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047343" y="3409949"/>
            <a:ext cx="884421" cy="389145"/>
          </a:xfrm>
          <a:prstGeom prst="rect">
            <a:avLst/>
          </a:prstGeom>
          <a:noFill/>
        </p:spPr>
      </p:pic>
      <p:sp>
        <p:nvSpPr>
          <p:cNvPr id="8201" name="Rectangle 9"/>
          <p:cNvSpPr>
            <a:spLocks noChangeArrowheads="1"/>
          </p:cNvSpPr>
          <p:nvPr/>
        </p:nvSpPr>
        <p:spPr bwMode="auto">
          <a:xfrm>
            <a:off x="1019331" y="3402767"/>
            <a:ext cx="143449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Substituting</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8202" name="Rectangle 10"/>
          <p:cNvSpPr>
            <a:spLocks noChangeArrowheads="1"/>
          </p:cNvSpPr>
          <p:nvPr/>
        </p:nvSpPr>
        <p:spPr bwMode="auto">
          <a:xfrm>
            <a:off x="0" y="666750"/>
            <a:ext cx="261610"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3" name="Rectangle 11"/>
          <p:cNvSpPr>
            <a:spLocks noChangeArrowheads="1"/>
          </p:cNvSpPr>
          <p:nvPr/>
        </p:nvSpPr>
        <p:spPr bwMode="auto">
          <a:xfrm>
            <a:off x="3600139" y="3427126"/>
            <a:ext cx="34496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&amp;</a:t>
            </a:r>
          </a:p>
        </p:txBody>
      </p:sp>
      <p:sp>
        <p:nvSpPr>
          <p:cNvPr id="8205"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204" name="Picture 12"/>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953061" y="4264702"/>
            <a:ext cx="1843791" cy="657352"/>
          </a:xfrm>
          <a:prstGeom prst="rect">
            <a:avLst/>
          </a:prstGeom>
          <a:noFill/>
        </p:spPr>
      </p:pic>
      <p:sp>
        <p:nvSpPr>
          <p:cNvPr id="8206" name="Rectangle 14"/>
          <p:cNvSpPr>
            <a:spLocks noChangeArrowheads="1"/>
          </p:cNvSpPr>
          <p:nvPr/>
        </p:nvSpPr>
        <p:spPr bwMode="auto">
          <a:xfrm>
            <a:off x="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208"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207" name="Picture 15"/>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043003" y="5246558"/>
            <a:ext cx="2113613" cy="691369"/>
          </a:xfrm>
          <a:prstGeom prst="rect">
            <a:avLst/>
          </a:prstGeom>
          <a:noFill/>
        </p:spPr>
      </p:pic>
      <p:sp>
        <p:nvSpPr>
          <p:cNvPr id="8209" name="Rectangle 17"/>
          <p:cNvSpPr>
            <a:spLocks noChangeArrowheads="1"/>
          </p:cNvSpPr>
          <p:nvPr/>
        </p:nvSpPr>
        <p:spPr bwMode="auto">
          <a:xfrm>
            <a:off x="0" y="333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cs typeface="Arial" pitchFamily="34" charset="0"/>
              </a:rPr>
              <a:t> </a:t>
            </a: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TextBox 19"/>
          <p:cNvSpPr txBox="1"/>
          <p:nvPr/>
        </p:nvSpPr>
        <p:spPr>
          <a:xfrm>
            <a:off x="5456420" y="5306518"/>
            <a:ext cx="2083633" cy="369332"/>
          </a:xfrm>
          <a:prstGeom prst="rect">
            <a:avLst/>
          </a:prstGeom>
          <a:noFill/>
        </p:spPr>
        <p:txBody>
          <a:bodyPr wrap="square" rtlCol="0">
            <a:spAutoFit/>
          </a:bodyPr>
          <a:lstStyle/>
          <a:p>
            <a:r>
              <a:rPr lang="en-IN" dirty="0">
                <a:latin typeface="Times New Roman" pitchFamily="18" charset="0"/>
                <a:cs typeface="Times New Roman" pitchFamily="18" charset="0"/>
              </a:rPr>
              <a:t>-----------------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3">
                                            <p:txEl>
                                              <p:pRg st="0" end="0"/>
                                            </p:txEl>
                                          </p:spTgt>
                                        </p:tgtEl>
                                        <p:attrNameLst>
                                          <p:attrName>style.visibility</p:attrName>
                                        </p:attrNameLst>
                                      </p:cBhvr>
                                      <p:to>
                                        <p:strVal val="visible"/>
                                      </p:to>
                                    </p:set>
                                    <p:animEffect transition="in" filter="fade">
                                      <p:cBhvr>
                                        <p:cTn id="7" dur="2000"/>
                                        <p:tgtEl>
                                          <p:spTgt spid="81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wipe(down)">
                                      <p:cBhvr>
                                        <p:cTn id="12" dur="500"/>
                                        <p:tgtEl>
                                          <p:spTgt spid="81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194"/>
                                        </p:tgtEl>
                                        <p:attrNameLst>
                                          <p:attrName>style.visibility</p:attrName>
                                        </p:attrNameLst>
                                      </p:cBhvr>
                                      <p:to>
                                        <p:strVal val="visible"/>
                                      </p:to>
                                    </p:set>
                                    <p:animEffect transition="in" filter="wipe(down)">
                                      <p:cBhvr>
                                        <p:cTn id="17" dur="500"/>
                                        <p:tgtEl>
                                          <p:spTgt spid="819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201">
                                            <p:txEl>
                                              <p:pRg st="0" end="0"/>
                                            </p:txEl>
                                          </p:spTgt>
                                        </p:tgtEl>
                                        <p:attrNameLst>
                                          <p:attrName>style.visibility</p:attrName>
                                        </p:attrNameLst>
                                      </p:cBhvr>
                                      <p:to>
                                        <p:strVal val="visible"/>
                                      </p:to>
                                    </p:set>
                                    <p:animEffect transition="in" filter="wipe(down)">
                                      <p:cBhvr>
                                        <p:cTn id="22" dur="500"/>
                                        <p:tgtEl>
                                          <p:spTgt spid="820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200"/>
                                        </p:tgtEl>
                                        <p:attrNameLst>
                                          <p:attrName>style.visibility</p:attrName>
                                        </p:attrNameLst>
                                      </p:cBhvr>
                                      <p:to>
                                        <p:strVal val="visible"/>
                                      </p:to>
                                    </p:set>
                                    <p:anim calcmode="lin" valueType="num">
                                      <p:cBhvr additive="base">
                                        <p:cTn id="27" dur="500" fill="hold"/>
                                        <p:tgtEl>
                                          <p:spTgt spid="8200"/>
                                        </p:tgtEl>
                                        <p:attrNameLst>
                                          <p:attrName>ppt_x</p:attrName>
                                        </p:attrNameLst>
                                      </p:cBhvr>
                                      <p:tavLst>
                                        <p:tav tm="0">
                                          <p:val>
                                            <p:strVal val="#ppt_x"/>
                                          </p:val>
                                        </p:tav>
                                        <p:tav tm="100000">
                                          <p:val>
                                            <p:strVal val="#ppt_x"/>
                                          </p:val>
                                        </p:tav>
                                      </p:tavLst>
                                    </p:anim>
                                    <p:anim calcmode="lin" valueType="num">
                                      <p:cBhvr additive="base">
                                        <p:cTn id="28" dur="500" fill="hold"/>
                                        <p:tgtEl>
                                          <p:spTgt spid="820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199"/>
                                        </p:tgtEl>
                                        <p:attrNameLst>
                                          <p:attrName>style.visibility</p:attrName>
                                        </p:attrNameLst>
                                      </p:cBhvr>
                                      <p:to>
                                        <p:strVal val="visible"/>
                                      </p:to>
                                    </p:set>
                                    <p:anim calcmode="lin" valueType="num">
                                      <p:cBhvr additive="base">
                                        <p:cTn id="35" dur="500" fill="hold"/>
                                        <p:tgtEl>
                                          <p:spTgt spid="8199"/>
                                        </p:tgtEl>
                                        <p:attrNameLst>
                                          <p:attrName>ppt_x</p:attrName>
                                        </p:attrNameLst>
                                      </p:cBhvr>
                                      <p:tavLst>
                                        <p:tav tm="0">
                                          <p:val>
                                            <p:strVal val="#ppt_x"/>
                                          </p:val>
                                        </p:tav>
                                        <p:tav tm="100000">
                                          <p:val>
                                            <p:strVal val="#ppt_x"/>
                                          </p:val>
                                        </p:tav>
                                      </p:tavLst>
                                    </p:anim>
                                    <p:anim calcmode="lin" valueType="num">
                                      <p:cBhvr additive="base">
                                        <p:cTn id="36" dur="500" fill="hold"/>
                                        <p:tgtEl>
                                          <p:spTgt spid="819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8204"/>
                                        </p:tgtEl>
                                        <p:attrNameLst>
                                          <p:attrName>style.visibility</p:attrName>
                                        </p:attrNameLst>
                                      </p:cBhvr>
                                      <p:to>
                                        <p:strVal val="visible"/>
                                      </p:to>
                                    </p:set>
                                    <p:animEffect transition="in" filter="wipe(down)">
                                      <p:cBhvr>
                                        <p:cTn id="41" dur="500"/>
                                        <p:tgtEl>
                                          <p:spTgt spid="820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8207"/>
                                        </p:tgtEl>
                                        <p:attrNameLst>
                                          <p:attrName>style.visibility</p:attrName>
                                        </p:attrNameLst>
                                      </p:cBhvr>
                                      <p:to>
                                        <p:strVal val="visible"/>
                                      </p:to>
                                    </p:set>
                                    <p:animEffect transition="in" filter="wipe(down)">
                                      <p:cBhvr>
                                        <p:cTn id="46" dur="500"/>
                                        <p:tgtEl>
                                          <p:spTgt spid="820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0">
                                            <p:txEl>
                                              <p:pRg st="0" end="0"/>
                                            </p:txEl>
                                          </p:spTgt>
                                        </p:tgtEl>
                                        <p:attrNameLst>
                                          <p:attrName>style.visibility</p:attrName>
                                        </p:attrNameLst>
                                      </p:cBhvr>
                                      <p:to>
                                        <p:strVal val="visible"/>
                                      </p:to>
                                    </p:set>
                                    <p:animEffect transition="in" filter="fade">
                                      <p:cBhvr>
                                        <p:cTn id="51" dur="20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 grpId="0" build="p"/>
      <p:bldP spid="8201" grpId="0" build="p"/>
      <p:bldP spid="13" grpId="0"/>
      <p:bldP spid="2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60634" y="212593"/>
            <a:ext cx="4934587" cy="646331"/>
          </a:xfrm>
          <a:prstGeom prst="rect">
            <a:avLst/>
          </a:prstGeom>
        </p:spPr>
        <p:txBody>
          <a:bodyPr wrap="square">
            <a:spAutoFit/>
          </a:bodyPr>
          <a:lstStyle/>
          <a:p>
            <a:r>
              <a:rPr lang="en-US" b="1" dirty="0">
                <a:solidFill>
                  <a:srgbClr val="FF0000"/>
                </a:solidFill>
                <a:latin typeface="Times New Roman" panose="02020603050405020304" pitchFamily="18" charset="0"/>
                <a:ea typeface="Times New Roman" panose="02020603050405020304" pitchFamily="18" charset="0"/>
              </a:rPr>
              <a:t>Distribution of energy in the black body radiation spectrum</a:t>
            </a:r>
            <a:endParaRPr lang="en-US" dirty="0">
              <a:solidFill>
                <a:srgbClr val="FF000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815007" y="692875"/>
            <a:ext cx="4050128" cy="2286000"/>
          </a:xfrm>
          <a:prstGeom prst="rect">
            <a:avLst/>
          </a:prstGeom>
        </p:spPr>
      </p:pic>
      <p:sp>
        <p:nvSpPr>
          <p:cNvPr id="6" name="Rectangle 5"/>
          <p:cNvSpPr/>
          <p:nvPr/>
        </p:nvSpPr>
        <p:spPr>
          <a:xfrm>
            <a:off x="965195" y="1109726"/>
            <a:ext cx="3818691" cy="1569660"/>
          </a:xfrm>
          <a:prstGeom prst="rect">
            <a:avLst/>
          </a:prstGeom>
        </p:spPr>
        <p:txBody>
          <a:bodyPr wrap="square">
            <a:spAutoFit/>
          </a:bodyPr>
          <a:lstStyle/>
          <a:p>
            <a:pPr algn="just"/>
            <a:r>
              <a:rPr lang="en-US" sz="1600" dirty="0">
                <a:latin typeface="Times New Roman" panose="02020603050405020304" pitchFamily="18" charset="0"/>
                <a:ea typeface="Times New Roman" panose="02020603050405020304" pitchFamily="18" charset="0"/>
              </a:rPr>
              <a:t>The distribution of energy among the different wavelength of thermal radiation of a black body is shown in the figure. The curves in the figure represent the variation of intensity of the radiation (or energy) with wavelength for different temperatures.</a:t>
            </a:r>
            <a:endParaRPr lang="en-US" sz="1600" dirty="0"/>
          </a:p>
        </p:txBody>
      </p:sp>
      <p:sp>
        <p:nvSpPr>
          <p:cNvPr id="7" name="Rectangle 6"/>
          <p:cNvSpPr/>
          <p:nvPr/>
        </p:nvSpPr>
        <p:spPr>
          <a:xfrm>
            <a:off x="758786" y="2883967"/>
            <a:ext cx="3570208" cy="338554"/>
          </a:xfrm>
          <a:prstGeom prst="rect">
            <a:avLst/>
          </a:prstGeom>
        </p:spPr>
        <p:txBody>
          <a:bodyPr wrap="none">
            <a:spAutoFit/>
          </a:bodyPr>
          <a:lstStyle/>
          <a:p>
            <a:r>
              <a:rPr lang="en-US" sz="1600" b="1" dirty="0">
                <a:solidFill>
                  <a:srgbClr val="FF0000"/>
                </a:solidFill>
                <a:latin typeface="Times New Roman" panose="02020603050405020304" pitchFamily="18" charset="0"/>
                <a:ea typeface="Times New Roman" panose="02020603050405020304" pitchFamily="18" charset="0"/>
              </a:rPr>
              <a:t>Characteristics of blackbody radiation</a:t>
            </a:r>
            <a:endParaRPr lang="en-US" sz="1600" dirty="0">
              <a:solidFill>
                <a:srgbClr val="FF0000"/>
              </a:solidFill>
            </a:endParaRPr>
          </a:p>
        </p:txBody>
      </p:sp>
      <p:sp>
        <p:nvSpPr>
          <p:cNvPr id="8" name="Rectangle 7"/>
          <p:cNvSpPr/>
          <p:nvPr/>
        </p:nvSpPr>
        <p:spPr>
          <a:xfrm>
            <a:off x="390722" y="3214613"/>
            <a:ext cx="8362555" cy="830997"/>
          </a:xfrm>
          <a:prstGeom prst="rect">
            <a:avLst/>
          </a:prstGeom>
        </p:spPr>
        <p:txBody>
          <a:bodyPr wrap="square">
            <a:spAutoFit/>
          </a:bodyPr>
          <a:lstStyle/>
          <a:p>
            <a:pPr marL="285750" indent="-285750" algn="just">
              <a:buFont typeface="Wingdings" panose="05000000000000000000" pitchFamily="2" charset="2"/>
              <a:buChar char="Ø"/>
            </a:pPr>
            <a:r>
              <a:rPr lang="en-IN" sz="1600" dirty="0">
                <a:latin typeface="Times New Roman" panose="02020603050405020304" pitchFamily="18" charset="0"/>
                <a:ea typeface="Times New Roman" panose="02020603050405020304" pitchFamily="18" charset="0"/>
              </a:rPr>
              <a:t>At a given temperature the black body emits continuous range of wavelengths i.e., at a given temperature, the intensity of radiation increases with the wavelength and reaches the maximum value at a particular wavelength. Then it decreases with the increase in wavelength.</a:t>
            </a:r>
            <a:endParaRPr lang="en-US" sz="1600" dirty="0"/>
          </a:p>
        </p:txBody>
      </p:sp>
      <p:sp>
        <p:nvSpPr>
          <p:cNvPr id="9" name="Rectangle 8"/>
          <p:cNvSpPr/>
          <p:nvPr/>
        </p:nvSpPr>
        <p:spPr>
          <a:xfrm>
            <a:off x="390722" y="4026764"/>
            <a:ext cx="8362555" cy="338554"/>
          </a:xfrm>
          <a:prstGeom prst="rect">
            <a:avLst/>
          </a:prstGeom>
        </p:spPr>
        <p:txBody>
          <a:bodyPr wrap="square">
            <a:spAutoFit/>
          </a:bodyPr>
          <a:lstStyle/>
          <a:p>
            <a:pPr marL="285750" indent="-285750">
              <a:buFont typeface="Wingdings" panose="05000000000000000000" pitchFamily="2" charset="2"/>
              <a:buChar char="Ø"/>
            </a:pPr>
            <a:r>
              <a:rPr lang="en-IN" sz="1600" dirty="0">
                <a:latin typeface="Times New Roman" panose="02020603050405020304" pitchFamily="18" charset="0"/>
                <a:ea typeface="Times New Roman" panose="02020603050405020304" pitchFamily="18" charset="0"/>
              </a:rPr>
              <a:t>Energy at a definite wavelength increases with increase in temperature of the black body.</a:t>
            </a:r>
            <a:endParaRPr lang="en-US" sz="1600" dirty="0"/>
          </a:p>
        </p:txBody>
      </p:sp>
      <p:sp>
        <p:nvSpPr>
          <p:cNvPr id="10" name="Rectangle 9"/>
          <p:cNvSpPr/>
          <p:nvPr/>
        </p:nvSpPr>
        <p:spPr>
          <a:xfrm>
            <a:off x="390722" y="4402717"/>
            <a:ext cx="8553157" cy="584775"/>
          </a:xfrm>
          <a:prstGeom prst="rect">
            <a:avLst/>
          </a:prstGeom>
        </p:spPr>
        <p:txBody>
          <a:bodyPr wrap="square">
            <a:spAutoFit/>
          </a:bodyPr>
          <a:lstStyle/>
          <a:p>
            <a:pPr marL="285750" indent="-285750" algn="just">
              <a:buFont typeface="Wingdings" panose="05000000000000000000" pitchFamily="2" charset="2"/>
              <a:buChar char="Ø"/>
            </a:pPr>
            <a:r>
              <a:rPr lang="en-IN" sz="1600" dirty="0">
                <a:latin typeface="Times New Roman" panose="02020603050405020304" pitchFamily="18" charset="0"/>
                <a:ea typeface="Times New Roman" panose="02020603050405020304" pitchFamily="18" charset="0"/>
              </a:rPr>
              <a:t>At a given temperature, the energy is not uniformly distributed in the radiation spectrum of the black body.</a:t>
            </a:r>
            <a:endParaRPr lang="en-US" sz="1600" dirty="0"/>
          </a:p>
        </p:txBody>
      </p:sp>
      <p:sp>
        <p:nvSpPr>
          <p:cNvPr id="11" name="Rectangle 10"/>
          <p:cNvSpPr/>
          <p:nvPr/>
        </p:nvSpPr>
        <p:spPr>
          <a:xfrm>
            <a:off x="390722" y="5024891"/>
            <a:ext cx="8362555" cy="830997"/>
          </a:xfrm>
          <a:prstGeom prst="rect">
            <a:avLst/>
          </a:prstGeom>
        </p:spPr>
        <p:txBody>
          <a:bodyPr wrap="square">
            <a:spAutoFit/>
          </a:bodyPr>
          <a:lstStyle/>
          <a:p>
            <a:pPr marL="285750" indent="-285750" algn="just">
              <a:buFont typeface="Wingdings" panose="05000000000000000000" pitchFamily="2" charset="2"/>
              <a:buChar char="Ø"/>
            </a:pPr>
            <a:r>
              <a:rPr lang="en-IN" sz="1600" dirty="0">
                <a:latin typeface="Times New Roman" panose="02020603050405020304" pitchFamily="18" charset="0"/>
                <a:ea typeface="Times New Roman" panose="02020603050405020304" pitchFamily="18" charset="0"/>
              </a:rPr>
              <a:t>The wavelength at which maximum emission of energy takes place decreases (i.e., shifts towards the shorter wavelength) with increase in temperature. This is known as Wien’s displacement law.</a:t>
            </a:r>
            <a:endParaRPr lang="en-US" sz="1600" dirty="0"/>
          </a:p>
        </p:txBody>
      </p:sp>
      <p:sp>
        <p:nvSpPr>
          <p:cNvPr id="12" name="Rectangle 11"/>
          <p:cNvSpPr/>
          <p:nvPr/>
        </p:nvSpPr>
        <p:spPr>
          <a:xfrm>
            <a:off x="390722" y="5821906"/>
            <a:ext cx="8474413" cy="830997"/>
          </a:xfrm>
          <a:prstGeom prst="rect">
            <a:avLst/>
          </a:prstGeom>
        </p:spPr>
        <p:txBody>
          <a:bodyPr wrap="square">
            <a:spAutoFit/>
          </a:bodyPr>
          <a:lstStyle/>
          <a:p>
            <a:pPr marL="285750" indent="-285750" algn="just">
              <a:buFont typeface="Wingdings" panose="05000000000000000000" pitchFamily="2" charset="2"/>
              <a:buChar char="Ø"/>
            </a:pPr>
            <a:r>
              <a:rPr lang="en-IN" sz="1600" dirty="0">
                <a:latin typeface="Times New Roman" panose="02020603050405020304" pitchFamily="18" charset="0"/>
                <a:ea typeface="Times New Roman" panose="02020603050405020304" pitchFamily="18" charset="0"/>
              </a:rPr>
              <a:t>The area under each curve represents the total energy emitted at a given temperature and it is found to be directly proportional to the fourth power of the absolute temperature i.e. It represents Stefan’s fourth power law</a:t>
            </a:r>
            <a:endParaRPr lang="en-US" sz="1600" dirty="0"/>
          </a:p>
        </p:txBody>
      </p:sp>
    </p:spTree>
    <p:extLst>
      <p:ext uri="{BB962C8B-B14F-4D97-AF65-F5344CB8AC3E}">
        <p14:creationId xmlns:p14="http://schemas.microsoft.com/office/powerpoint/2010/main" xmlns="" val="18594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pic>
        <p:nvPicPr>
          <p:cNvPr id="716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78308" y="1146747"/>
            <a:ext cx="3278278" cy="592112"/>
          </a:xfrm>
          <a:prstGeom prst="rect">
            <a:avLst/>
          </a:prstGeom>
          <a:noFill/>
        </p:spPr>
      </p:pic>
      <p:sp>
        <p:nvSpPr>
          <p:cNvPr id="7171" name="Rectangle 3"/>
          <p:cNvSpPr>
            <a:spLocks noChangeArrowheads="1"/>
          </p:cNvSpPr>
          <p:nvPr/>
        </p:nvSpPr>
        <p:spPr bwMode="auto">
          <a:xfrm>
            <a:off x="0" y="84772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7173" name="Rectangle 5"/>
          <p:cNvSpPr>
            <a:spLocks noChangeArrowheads="1"/>
          </p:cNvSpPr>
          <p:nvPr/>
        </p:nvSpPr>
        <p:spPr bwMode="auto">
          <a:xfrm>
            <a:off x="794478" y="1948722"/>
            <a:ext cx="2010230"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But, we know that, </a:t>
            </a: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7172"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93101" y="1866275"/>
            <a:ext cx="674558" cy="546939"/>
          </a:xfrm>
          <a:prstGeom prst="rect">
            <a:avLst/>
          </a:prstGeom>
          <a:noFill/>
        </p:spPr>
      </p:pic>
      <p:sp>
        <p:nvSpPr>
          <p:cNvPr id="7176" name="Rectangle 8"/>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pic>
        <p:nvPicPr>
          <p:cNvPr id="7175"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668248" y="2563318"/>
            <a:ext cx="2638269" cy="618108"/>
          </a:xfrm>
          <a:prstGeom prst="rect">
            <a:avLst/>
          </a:prstGeom>
          <a:noFill/>
        </p:spPr>
      </p:pic>
      <p:sp>
        <p:nvSpPr>
          <p:cNvPr id="7177" name="Rectangle 9"/>
          <p:cNvSpPr>
            <a:spLocks noChangeArrowheads="1"/>
          </p:cNvSpPr>
          <p:nvPr/>
        </p:nvSpPr>
        <p:spPr bwMode="auto">
          <a:xfrm>
            <a:off x="794478" y="3522689"/>
            <a:ext cx="2441181"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Substitute (5) in (6), we get</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1" name="TextBox 10"/>
          <p:cNvSpPr txBox="1"/>
          <p:nvPr/>
        </p:nvSpPr>
        <p:spPr>
          <a:xfrm>
            <a:off x="5576341" y="2683240"/>
            <a:ext cx="2083633" cy="369332"/>
          </a:xfrm>
          <a:prstGeom prst="rect">
            <a:avLst/>
          </a:prstGeom>
          <a:noFill/>
        </p:spPr>
        <p:txBody>
          <a:bodyPr wrap="square" rtlCol="0">
            <a:spAutoFit/>
          </a:bodyPr>
          <a:lstStyle/>
          <a:p>
            <a:r>
              <a:rPr lang="en-IN" dirty="0">
                <a:latin typeface="Times New Roman" pitchFamily="18" charset="0"/>
                <a:cs typeface="Times New Roman" pitchFamily="18" charset="0"/>
              </a:rPr>
              <a:t>----------------- (6)</a:t>
            </a:r>
          </a:p>
        </p:txBody>
      </p:sp>
      <p:pic>
        <p:nvPicPr>
          <p:cNvPr id="7179" name="Picture 1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623278" y="4129790"/>
            <a:ext cx="3670146" cy="637082"/>
          </a:xfrm>
          <a:prstGeom prst="rect">
            <a:avLst/>
          </a:prstGeom>
          <a:noFill/>
        </p:spPr>
      </p:pic>
      <p:pic>
        <p:nvPicPr>
          <p:cNvPr id="7178" name="Picture 10"/>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668249" y="5212516"/>
            <a:ext cx="3492708" cy="645711"/>
          </a:xfrm>
          <a:prstGeom prst="rect">
            <a:avLst/>
          </a:prstGeom>
          <a:noFill/>
        </p:spPr>
      </p:pic>
      <p:sp>
        <p:nvSpPr>
          <p:cNvPr id="7180" name="Rectangle 12"/>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sp>
        <p:nvSpPr>
          <p:cNvPr id="7181" name="Rectangle 13"/>
          <p:cNvSpPr>
            <a:spLocks noChangeArrowheads="1"/>
          </p:cNvSpPr>
          <p:nvPr/>
        </p:nvSpPr>
        <p:spPr bwMode="auto">
          <a:xfrm>
            <a:off x="0" y="89535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7182" name="Rectangle 14"/>
          <p:cNvSpPr>
            <a:spLocks noChangeArrowheads="1"/>
          </p:cNvSpPr>
          <p:nvPr/>
        </p:nvSpPr>
        <p:spPr bwMode="auto">
          <a:xfrm>
            <a:off x="0" y="131445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69"/>
                                        </p:tgtEl>
                                        <p:attrNameLst>
                                          <p:attrName>style.visibility</p:attrName>
                                        </p:attrNameLst>
                                      </p:cBhvr>
                                      <p:to>
                                        <p:strVal val="visible"/>
                                      </p:to>
                                    </p:set>
                                    <p:animEffect transition="in" filter="wipe(down)">
                                      <p:cBhvr>
                                        <p:cTn id="7" dur="500"/>
                                        <p:tgtEl>
                                          <p:spTgt spid="71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wipe(down)">
                                      <p:cBhvr>
                                        <p:cTn id="12" dur="500"/>
                                        <p:tgtEl>
                                          <p:spTgt spid="7173"/>
                                        </p:tgtEl>
                                      </p:cBhvr>
                                    </p:animEffect>
                                  </p:childTnLst>
                                </p:cTn>
                              </p:par>
                              <p:par>
                                <p:cTn id="13" presetID="22" presetClass="entr" presetSubtype="4" fill="hold" nodeType="withEffect">
                                  <p:stCondLst>
                                    <p:cond delay="0"/>
                                  </p:stCondLst>
                                  <p:childTnLst>
                                    <p:set>
                                      <p:cBhvr>
                                        <p:cTn id="14" dur="1" fill="hold">
                                          <p:stCondLst>
                                            <p:cond delay="0"/>
                                          </p:stCondLst>
                                        </p:cTn>
                                        <p:tgtEl>
                                          <p:spTgt spid="7172"/>
                                        </p:tgtEl>
                                        <p:attrNameLst>
                                          <p:attrName>style.visibility</p:attrName>
                                        </p:attrNameLst>
                                      </p:cBhvr>
                                      <p:to>
                                        <p:strVal val="visible"/>
                                      </p:to>
                                    </p:set>
                                    <p:animEffect transition="in" filter="wipe(down)">
                                      <p:cBhvr>
                                        <p:cTn id="15" dur="500"/>
                                        <p:tgtEl>
                                          <p:spTgt spid="717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7175"/>
                                        </p:tgtEl>
                                        <p:attrNameLst>
                                          <p:attrName>style.visibility</p:attrName>
                                        </p:attrNameLst>
                                      </p:cBhvr>
                                      <p:to>
                                        <p:strVal val="visible"/>
                                      </p:to>
                                    </p:set>
                                    <p:animEffect transition="in" filter="wipe(down)">
                                      <p:cBhvr>
                                        <p:cTn id="20" dur="500"/>
                                        <p:tgtEl>
                                          <p:spTgt spid="717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wipe(down)">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7177">
                                            <p:txEl>
                                              <p:pRg st="0" end="0"/>
                                            </p:txEl>
                                          </p:spTgt>
                                        </p:tgtEl>
                                        <p:attrNameLst>
                                          <p:attrName>style.visibility</p:attrName>
                                        </p:attrNameLst>
                                      </p:cBhvr>
                                      <p:to>
                                        <p:strVal val="visible"/>
                                      </p:to>
                                    </p:set>
                                    <p:animEffect transition="in" filter="wipe(down)">
                                      <p:cBhvr>
                                        <p:cTn id="30" dur="500"/>
                                        <p:tgtEl>
                                          <p:spTgt spid="7177">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7179"/>
                                        </p:tgtEl>
                                        <p:attrNameLst>
                                          <p:attrName>style.visibility</p:attrName>
                                        </p:attrNameLst>
                                      </p:cBhvr>
                                      <p:to>
                                        <p:strVal val="visible"/>
                                      </p:to>
                                    </p:set>
                                    <p:animEffect transition="in" filter="wipe(down)">
                                      <p:cBhvr>
                                        <p:cTn id="35" dur="500"/>
                                        <p:tgtEl>
                                          <p:spTgt spid="717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7178"/>
                                        </p:tgtEl>
                                        <p:attrNameLst>
                                          <p:attrName>style.visibility</p:attrName>
                                        </p:attrNameLst>
                                      </p:cBhvr>
                                      <p:to>
                                        <p:strVal val="visible"/>
                                      </p:to>
                                    </p:set>
                                    <p:animEffect transition="in" filter="wipe(down)">
                                      <p:cBhvr>
                                        <p:cTn id="40" dur="500"/>
                                        <p:tgtEl>
                                          <p:spTgt spid="7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7177" grpId="0" build="p"/>
      <p:bldP spid="1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914400" y="1169233"/>
            <a:ext cx="6559809"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Let </a:t>
            </a:r>
            <a:r>
              <a:rPr kumimoji="0" lang="en-US"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be the potential energy, then the total energy of the particle is</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Times New Roman" pitchFamily="18" charset="0"/>
                <a:ea typeface="Times New Roman" pitchFamily="18"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 =  K.E + P.E</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6149"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18740" y="2390930"/>
            <a:ext cx="2235753" cy="562132"/>
          </a:xfrm>
          <a:prstGeom prst="rect">
            <a:avLst/>
          </a:prstGeom>
          <a:noFill/>
        </p:spPr>
      </p:pic>
      <p:pic>
        <p:nvPicPr>
          <p:cNvPr id="6148"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03752" y="3274725"/>
            <a:ext cx="2263178" cy="592737"/>
          </a:xfrm>
          <a:prstGeom prst="rect">
            <a:avLst/>
          </a:prstGeom>
          <a:noFill/>
        </p:spPr>
      </p:pic>
      <p:sp>
        <p:nvSpPr>
          <p:cNvPr id="6150" name="Rectangle 6"/>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sp>
        <p:nvSpPr>
          <p:cNvPr id="6151" name="Rectangle 7"/>
          <p:cNvSpPr>
            <a:spLocks noChangeArrowheads="1"/>
          </p:cNvSpPr>
          <p:nvPr/>
        </p:nvSpPr>
        <p:spPr bwMode="auto">
          <a:xfrm>
            <a:off x="0" y="87630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a:ln>
                <a:noFill/>
              </a:ln>
              <a:solidFill>
                <a:schemeClr val="tx1"/>
              </a:solidFill>
              <a:effectLst/>
              <a:latin typeface="Times New Roman" pitchFamily="18" charset="0"/>
              <a:cs typeface="Times New Roman" pitchFamily="18" charset="0"/>
            </a:endParaRPr>
          </a:p>
        </p:txBody>
      </p:sp>
      <p:sp>
        <p:nvSpPr>
          <p:cNvPr id="6152" name="Rectangle 8"/>
          <p:cNvSpPr>
            <a:spLocks noChangeArrowheads="1"/>
          </p:cNvSpPr>
          <p:nvPr/>
        </p:nvSpPr>
        <p:spPr bwMode="auto">
          <a:xfrm>
            <a:off x="0" y="129540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a:ln>
                <a:noFill/>
              </a:ln>
              <a:solidFill>
                <a:schemeClr val="tx1"/>
              </a:solidFill>
              <a:effectLst/>
              <a:latin typeface="Times New Roman" pitchFamily="18" charset="0"/>
              <a:cs typeface="Times New Roman" pitchFamily="18" charset="0"/>
            </a:endParaRPr>
          </a:p>
        </p:txBody>
      </p:sp>
      <p:sp>
        <p:nvSpPr>
          <p:cNvPr id="6153" name="Rectangle 9"/>
          <p:cNvSpPr>
            <a:spLocks noChangeArrowheads="1"/>
          </p:cNvSpPr>
          <p:nvPr/>
        </p:nvSpPr>
        <p:spPr bwMode="auto">
          <a:xfrm>
            <a:off x="0" y="168592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a:ln>
                <a:noFill/>
              </a:ln>
              <a:solidFill>
                <a:schemeClr val="tx1"/>
              </a:solidFill>
              <a:effectLst/>
              <a:latin typeface="Times New Roman" pitchFamily="18" charset="0"/>
              <a:cs typeface="Times New Roman" pitchFamily="18" charset="0"/>
            </a:endParaRPr>
          </a:p>
        </p:txBody>
      </p:sp>
      <p:sp>
        <p:nvSpPr>
          <p:cNvPr id="6154" name="Rectangle 10"/>
          <p:cNvSpPr>
            <a:spLocks noChangeArrowheads="1"/>
          </p:cNvSpPr>
          <p:nvPr/>
        </p:nvSpPr>
        <p:spPr bwMode="auto">
          <a:xfrm>
            <a:off x="0" y="207645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a:ln>
                <a:noFill/>
              </a:ln>
              <a:solidFill>
                <a:schemeClr val="tx1"/>
              </a:solidFill>
              <a:effectLst/>
              <a:latin typeface="Times New Roman" pitchFamily="18" charset="0"/>
              <a:cs typeface="Times New Roman" pitchFamily="18" charset="0"/>
            </a:endParaRPr>
          </a:p>
        </p:txBody>
      </p:sp>
      <p:sp>
        <p:nvSpPr>
          <p:cNvPr id="6155" name="Rectangle 11"/>
          <p:cNvSpPr>
            <a:spLocks noChangeArrowheads="1"/>
          </p:cNvSpPr>
          <p:nvPr/>
        </p:nvSpPr>
        <p:spPr bwMode="auto">
          <a:xfrm>
            <a:off x="734518" y="6071015"/>
            <a:ext cx="720652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This is the time independent Schrodinger wave equation in one dimension.</a:t>
            </a: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3" name="Rectangle 12"/>
          <p:cNvSpPr/>
          <p:nvPr/>
        </p:nvSpPr>
        <p:spPr>
          <a:xfrm>
            <a:off x="1618938" y="4991725"/>
            <a:ext cx="3222885" cy="9743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6157" name="Rectangle 13"/>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sp>
        <p:nvSpPr>
          <p:cNvPr id="6158" name="Rectangle 14"/>
          <p:cNvSpPr>
            <a:spLocks noChangeArrowheads="1"/>
          </p:cNvSpPr>
          <p:nvPr/>
        </p:nvSpPr>
        <p:spPr bwMode="auto">
          <a:xfrm>
            <a:off x="0" y="84772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30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073"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93692" y="5284032"/>
            <a:ext cx="2788715" cy="604959"/>
          </a:xfrm>
          <a:prstGeom prst="rect">
            <a:avLst/>
          </a:prstGeom>
          <a:noFill/>
        </p:spPr>
      </p:pic>
      <p:sp>
        <p:nvSpPr>
          <p:cNvPr id="3075" name="Rectangle 3"/>
          <p:cNvSpPr>
            <a:spLocks noChangeArrowheads="1"/>
          </p:cNvSpPr>
          <p:nvPr/>
        </p:nvSpPr>
        <p:spPr bwMode="auto">
          <a:xfrm>
            <a:off x="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4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7409"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038661" y="4099809"/>
            <a:ext cx="2503359" cy="596731"/>
          </a:xfrm>
          <a:prstGeom prst="rect">
            <a:avLst/>
          </a:prstGeom>
          <a:noFill/>
        </p:spPr>
      </p:pic>
      <p:sp>
        <p:nvSpPr>
          <p:cNvPr id="17411" name="Rectangle 3"/>
          <p:cNvSpPr>
            <a:spLocks noChangeArrowheads="1"/>
          </p:cNvSpPr>
          <p:nvPr/>
        </p:nvSpPr>
        <p:spPr bwMode="auto">
          <a:xfrm>
            <a:off x="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145">
                                            <p:txEl>
                                              <p:pRg st="0" end="0"/>
                                            </p:txEl>
                                          </p:spTgt>
                                        </p:tgtEl>
                                        <p:attrNameLst>
                                          <p:attrName>style.visibility</p:attrName>
                                        </p:attrNameLst>
                                      </p:cBhvr>
                                      <p:to>
                                        <p:strVal val="visible"/>
                                      </p:to>
                                    </p:set>
                                    <p:animEffect transition="in" filter="wipe(down)">
                                      <p:cBhvr>
                                        <p:cTn id="7" dur="500"/>
                                        <p:tgtEl>
                                          <p:spTgt spid="61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145">
                                            <p:txEl>
                                              <p:pRg st="1" end="1"/>
                                            </p:txEl>
                                          </p:spTgt>
                                        </p:tgtEl>
                                        <p:attrNameLst>
                                          <p:attrName>style.visibility</p:attrName>
                                        </p:attrNameLst>
                                      </p:cBhvr>
                                      <p:to>
                                        <p:strVal val="visible"/>
                                      </p:to>
                                    </p:set>
                                    <p:animEffect transition="in" filter="wipe(down)">
                                      <p:cBhvr>
                                        <p:cTn id="12" dur="500"/>
                                        <p:tgtEl>
                                          <p:spTgt spid="61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145">
                                            <p:txEl>
                                              <p:pRg st="2" end="2"/>
                                            </p:txEl>
                                          </p:spTgt>
                                        </p:tgtEl>
                                        <p:attrNameLst>
                                          <p:attrName>style.visibility</p:attrName>
                                        </p:attrNameLst>
                                      </p:cBhvr>
                                      <p:to>
                                        <p:strVal val="visible"/>
                                      </p:to>
                                    </p:set>
                                    <p:animEffect transition="in" filter="wipe(down)">
                                      <p:cBhvr>
                                        <p:cTn id="17" dur="500"/>
                                        <p:tgtEl>
                                          <p:spTgt spid="61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149"/>
                                        </p:tgtEl>
                                        <p:attrNameLst>
                                          <p:attrName>style.visibility</p:attrName>
                                        </p:attrNameLst>
                                      </p:cBhvr>
                                      <p:to>
                                        <p:strVal val="visible"/>
                                      </p:to>
                                    </p:set>
                                    <p:animEffect transition="in" filter="wipe(down)">
                                      <p:cBhvr>
                                        <p:cTn id="22" dur="500"/>
                                        <p:tgtEl>
                                          <p:spTgt spid="61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148"/>
                                        </p:tgtEl>
                                        <p:attrNameLst>
                                          <p:attrName>style.visibility</p:attrName>
                                        </p:attrNameLst>
                                      </p:cBhvr>
                                      <p:to>
                                        <p:strVal val="visible"/>
                                      </p:to>
                                    </p:set>
                                    <p:animEffect transition="in" filter="wipe(down)">
                                      <p:cBhvr>
                                        <p:cTn id="27" dur="500"/>
                                        <p:tgtEl>
                                          <p:spTgt spid="61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6155"/>
                                        </p:tgtEl>
                                        <p:attrNameLst>
                                          <p:attrName>style.visibility</p:attrName>
                                        </p:attrNameLst>
                                      </p:cBhvr>
                                      <p:to>
                                        <p:strVal val="visible"/>
                                      </p:to>
                                    </p:set>
                                    <p:animEffect transition="in" filter="wipe(down)">
                                      <p:cBhvr>
                                        <p:cTn id="35" dur="500"/>
                                        <p:tgtEl>
                                          <p:spTgt spid="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 grpId="0" build="p"/>
      <p:bldP spid="6155" grpId="0"/>
      <p:bldP spid="1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024298" y="589431"/>
            <a:ext cx="6220292" cy="71596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2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rPr>
              <a:t>Eigen</a:t>
            </a:r>
            <a:r>
              <a:rPr kumimoji="0" lang="en-US" altLang="en-US" sz="3200" b="1" i="0" u="none" strike="noStrike" kern="1200" cap="none" spc="0" normalizeH="0" noProof="0" dirty="0">
                <a:ln>
                  <a:noFill/>
                </a:ln>
                <a:solidFill>
                  <a:srgbClr val="FF0000"/>
                </a:solidFill>
                <a:effectLst/>
                <a:uLnTx/>
                <a:uFillTx/>
                <a:latin typeface="Times New Roman" pitchFamily="18" charset="0"/>
                <a:ea typeface="+mj-ea"/>
                <a:cs typeface="Times New Roman" pitchFamily="18" charset="0"/>
              </a:rPr>
              <a:t> functions and Eigen values</a:t>
            </a:r>
            <a:endParaRPr kumimoji="0" lang="en-US" altLang="en-US" sz="32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3" name="Content Placeholder 2"/>
          <p:cNvSpPr txBox="1">
            <a:spLocks/>
          </p:cNvSpPr>
          <p:nvPr/>
        </p:nvSpPr>
        <p:spPr bwMode="auto">
          <a:xfrm>
            <a:off x="750133" y="1472784"/>
            <a:ext cx="7824241" cy="4553264"/>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Acceptable wave functions</a:t>
            </a:r>
            <a:r>
              <a:rPr kumimoji="0" lang="en-IN" altLang="en-US" sz="2000" b="0" i="0" u="none" strike="noStrike" kern="1200" cap="none" spc="0" normalizeH="0" noProof="0" dirty="0">
                <a:ln>
                  <a:noFill/>
                </a:ln>
                <a:solidFill>
                  <a:schemeClr val="tx1"/>
                </a:solidFill>
                <a:effectLst/>
                <a:uLnTx/>
                <a:uFillTx/>
                <a:latin typeface="Times New Roman" pitchFamily="18" charset="0"/>
                <a:cs typeface="Times New Roman" pitchFamily="18" charset="0"/>
              </a:rPr>
              <a:t> corresponds to meaningful physical system obtained by solving TISE are called Eigen functions.</a:t>
            </a:r>
          </a:p>
          <a:p>
            <a:pPr marL="273050" marR="0" lvl="0" indent="-27305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IN" altLang="en-US" sz="2000" baseline="0" dirty="0">
              <a:latin typeface="Times New Roman" pitchFamily="18" charset="0"/>
              <a:cs typeface="Times New Roman" pitchFamily="18" charset="0"/>
            </a:endParaRPr>
          </a:p>
          <a:p>
            <a:pPr marL="273050" indent="-273050" algn="just" defTabSz="914400">
              <a:lnSpc>
                <a:spcPct val="90000"/>
              </a:lnSpc>
              <a:spcBef>
                <a:spcPts val="1000"/>
              </a:spcBef>
              <a:buFont typeface="Arial" panose="020B0604020202020204" pitchFamily="34" charset="0"/>
              <a:buChar char="•"/>
              <a:defRPr/>
            </a:pPr>
            <a:r>
              <a:rPr lang="en-US" sz="2000" dirty="0">
                <a:solidFill>
                  <a:srgbClr val="000000"/>
                </a:solidFill>
                <a:latin typeface="Times New Roman" pitchFamily="18" charset="0"/>
                <a:cs typeface="Times New Roman" pitchFamily="18" charset="0"/>
              </a:rPr>
              <a:t>The wave function for a given physical system contains the measurable information about the system. </a:t>
            </a:r>
          </a:p>
          <a:p>
            <a:pPr marL="273050" indent="-273050" algn="just" defTabSz="914400">
              <a:lnSpc>
                <a:spcPct val="90000"/>
              </a:lnSpc>
              <a:spcBef>
                <a:spcPts val="1000"/>
              </a:spcBef>
              <a:buFont typeface="Arial" panose="020B0604020202020204" pitchFamily="34" charset="0"/>
              <a:buChar char="•"/>
              <a:defRPr/>
            </a:pPr>
            <a:endParaRPr lang="en-US" sz="2000" dirty="0">
              <a:solidFill>
                <a:srgbClr val="000000"/>
              </a:solidFill>
              <a:latin typeface="Times New Roman" pitchFamily="18" charset="0"/>
              <a:cs typeface="Times New Roman" pitchFamily="18" charset="0"/>
            </a:endParaRPr>
          </a:p>
          <a:p>
            <a:pPr marL="273050" indent="-273050" algn="just" defTabSz="914400">
              <a:lnSpc>
                <a:spcPct val="90000"/>
              </a:lnSpc>
              <a:spcBef>
                <a:spcPts val="1000"/>
              </a:spcBef>
              <a:buFont typeface="Arial" panose="020B0604020202020204" pitchFamily="34" charset="0"/>
              <a:buChar char="•"/>
              <a:defRPr/>
            </a:pPr>
            <a:r>
              <a:rPr lang="en-IN" altLang="en-US" sz="2000" dirty="0">
                <a:latin typeface="Times New Roman" pitchFamily="18" charset="0"/>
                <a:cs typeface="Times New Roman" pitchFamily="18" charset="0"/>
              </a:rPr>
              <a:t>Once the Eigen functions are known, they could be used in Schrodinger’s equation to evaluate energy values. These values are called Eigen values.</a:t>
            </a:r>
          </a:p>
          <a:p>
            <a:pPr marL="273050" indent="-273050" algn="just" defTabSz="914400">
              <a:lnSpc>
                <a:spcPct val="90000"/>
              </a:lnSpc>
              <a:spcBef>
                <a:spcPts val="1000"/>
              </a:spcBef>
              <a:buFont typeface="Arial" panose="020B0604020202020204" pitchFamily="34" charset="0"/>
              <a:buChar char="•"/>
              <a:defRPr/>
            </a:pPr>
            <a:endParaRPr lang="en-US" sz="2000" dirty="0">
              <a:solidFill>
                <a:srgbClr val="000000"/>
              </a:solidFill>
              <a:latin typeface="Times New Roman" pitchFamily="18" charset="0"/>
              <a:cs typeface="Times New Roman" pitchFamily="18" charset="0"/>
            </a:endParaRPr>
          </a:p>
          <a:p>
            <a:pPr marL="273050" indent="-273050" algn="just" defTabSz="914400">
              <a:lnSpc>
                <a:spcPct val="90000"/>
              </a:lnSpc>
              <a:spcBef>
                <a:spcPts val="1000"/>
              </a:spcBef>
              <a:buFont typeface="Arial" panose="020B0604020202020204" pitchFamily="34" charset="0"/>
              <a:buChar char="•"/>
              <a:defRPr/>
            </a:pPr>
            <a:r>
              <a:rPr lang="en-US" sz="2000" dirty="0">
                <a:solidFill>
                  <a:srgbClr val="000000"/>
                </a:solidFill>
                <a:latin typeface="Times New Roman" pitchFamily="18" charset="0"/>
                <a:cs typeface="Times New Roman" pitchFamily="18" charset="0"/>
              </a:rPr>
              <a:t>To obtain specific values for physical parameters, for example energy, you operate on the wave function with the quantum mechanical operator associated with that parameter. </a:t>
            </a:r>
          </a:p>
        </p:txBody>
      </p:sp>
      <p:sp>
        <p:nvSpPr>
          <p:cNvPr id="6" name="Rectangle 5"/>
          <p:cNvSpPr/>
          <p:nvPr/>
        </p:nvSpPr>
        <p:spPr>
          <a:xfrm>
            <a:off x="786982" y="6138074"/>
            <a:ext cx="7847351" cy="523220"/>
          </a:xfrm>
          <a:prstGeom prst="rect">
            <a:avLst/>
          </a:prstGeom>
        </p:spPr>
        <p:txBody>
          <a:bodyPr wrap="square">
            <a:spAutoFit/>
          </a:bodyPr>
          <a:lstStyle/>
          <a:p>
            <a:r>
              <a:rPr lang="en-IN" sz="1400" i="1" dirty="0">
                <a:solidFill>
                  <a:srgbClr val="00B050"/>
                </a:solidFill>
                <a:latin typeface="Times New Roman" pitchFamily="18" charset="0"/>
                <a:cs typeface="Times New Roman" pitchFamily="18" charset="0"/>
              </a:rPr>
              <a:t>“</a:t>
            </a:r>
            <a:r>
              <a:rPr lang="en-IN" sz="1400" i="1" dirty="0" err="1">
                <a:solidFill>
                  <a:srgbClr val="00B050"/>
                </a:solidFill>
                <a:latin typeface="Times New Roman" pitchFamily="18" charset="0"/>
                <a:cs typeface="Times New Roman" pitchFamily="18" charset="0"/>
              </a:rPr>
              <a:t>Eigenvalue</a:t>
            </a:r>
            <a:r>
              <a:rPr lang="en-IN" sz="1400" i="1" dirty="0">
                <a:solidFill>
                  <a:srgbClr val="00B050"/>
                </a:solidFill>
                <a:latin typeface="Times New Roman" pitchFamily="18" charset="0"/>
                <a:cs typeface="Times New Roman" pitchFamily="18" charset="0"/>
              </a:rPr>
              <a:t>" comes from the German "</a:t>
            </a:r>
            <a:r>
              <a:rPr lang="en-IN" sz="1400" i="1" dirty="0" err="1">
                <a:solidFill>
                  <a:srgbClr val="00B050"/>
                </a:solidFill>
                <a:latin typeface="Times New Roman" pitchFamily="18" charset="0"/>
                <a:cs typeface="Times New Roman" pitchFamily="18" charset="0"/>
              </a:rPr>
              <a:t>Eigenwert</a:t>
            </a:r>
            <a:r>
              <a:rPr lang="en-IN" sz="1400" i="1" dirty="0">
                <a:solidFill>
                  <a:srgbClr val="00B050"/>
                </a:solidFill>
                <a:latin typeface="Times New Roman" pitchFamily="18" charset="0"/>
                <a:cs typeface="Times New Roman" pitchFamily="18" charset="0"/>
              </a:rPr>
              <a:t>" which means proper or characteristic value. "</a:t>
            </a:r>
            <a:r>
              <a:rPr lang="en-IN" sz="1400" i="1" dirty="0" err="1">
                <a:solidFill>
                  <a:srgbClr val="00B050"/>
                </a:solidFill>
                <a:latin typeface="Times New Roman" pitchFamily="18" charset="0"/>
                <a:cs typeface="Times New Roman" pitchFamily="18" charset="0"/>
              </a:rPr>
              <a:t>Eigenfunction</a:t>
            </a:r>
            <a:r>
              <a:rPr lang="en-IN" sz="1400" i="1" dirty="0">
                <a:solidFill>
                  <a:srgbClr val="00B050"/>
                </a:solidFill>
                <a:latin typeface="Times New Roman" pitchFamily="18" charset="0"/>
                <a:cs typeface="Times New Roman" pitchFamily="18" charset="0"/>
              </a:rPr>
              <a:t>" is from "</a:t>
            </a:r>
            <a:r>
              <a:rPr lang="en-IN" sz="1400" i="1" dirty="0" err="1">
                <a:solidFill>
                  <a:srgbClr val="00B050"/>
                </a:solidFill>
                <a:latin typeface="Times New Roman" pitchFamily="18" charset="0"/>
                <a:cs typeface="Times New Roman" pitchFamily="18" charset="0"/>
              </a:rPr>
              <a:t>Eigenfunktion</a:t>
            </a:r>
            <a:r>
              <a:rPr lang="en-IN" sz="1400" i="1" dirty="0">
                <a:solidFill>
                  <a:srgbClr val="00B050"/>
                </a:solidFill>
                <a:latin typeface="Times New Roman" pitchFamily="18" charset="0"/>
                <a:cs typeface="Times New Roman" pitchFamily="18" charset="0"/>
              </a:rPr>
              <a:t>" meaning "proper or characteristic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down)">
                                      <p:cBhvr>
                                        <p:cTn id="3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build="allAtOnce"/>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hyperphysics.phy-astr.gsu.edu/hbase/quantum/imgqua/ei2.gif"/>
          <p:cNvPicPr>
            <a:picLocks noChangeAspect="1" noChangeArrowheads="1"/>
          </p:cNvPicPr>
          <p:nvPr/>
        </p:nvPicPr>
        <p:blipFill>
          <a:blip r:embed="rId2" cstate="print"/>
          <a:srcRect/>
          <a:stretch>
            <a:fillRect/>
          </a:stretch>
        </p:blipFill>
        <p:spPr bwMode="auto">
          <a:xfrm>
            <a:off x="11004550" y="92075"/>
            <a:ext cx="171450" cy="152400"/>
          </a:xfrm>
          <a:prstGeom prst="rect">
            <a:avLst/>
          </a:prstGeom>
          <a:noFill/>
        </p:spPr>
      </p:pic>
      <p:pic>
        <p:nvPicPr>
          <p:cNvPr id="26627" name="Picture 3" descr="http://hyperphysics.phy-astr.gsu.edu/hbase/quantum/imgqua/psi2.gif"/>
          <p:cNvPicPr>
            <a:picLocks noChangeAspect="1" noChangeArrowheads="1"/>
          </p:cNvPicPr>
          <p:nvPr/>
        </p:nvPicPr>
        <p:blipFill>
          <a:blip r:embed="rId3" cstate="print"/>
          <a:srcRect/>
          <a:stretch>
            <a:fillRect/>
          </a:stretch>
        </p:blipFill>
        <p:spPr bwMode="auto">
          <a:xfrm>
            <a:off x="15046325" y="92075"/>
            <a:ext cx="152400" cy="152400"/>
          </a:xfrm>
          <a:prstGeom prst="rect">
            <a:avLst/>
          </a:prstGeom>
          <a:noFill/>
        </p:spPr>
      </p:pic>
      <p:pic>
        <p:nvPicPr>
          <p:cNvPr id="26628" name="Picture 4" descr="http://hyperphysics.phy-astr.gsu.edu/hbase/quantum/imgqua/ham2.png"/>
          <p:cNvPicPr>
            <a:picLocks noChangeAspect="1" noChangeArrowheads="1"/>
          </p:cNvPicPr>
          <p:nvPr/>
        </p:nvPicPr>
        <p:blipFill>
          <a:blip r:embed="rId4" cstate="print"/>
          <a:srcRect/>
          <a:stretch>
            <a:fillRect/>
          </a:stretch>
        </p:blipFill>
        <p:spPr bwMode="auto">
          <a:xfrm>
            <a:off x="3486785" y="1677670"/>
            <a:ext cx="2105025" cy="485775"/>
          </a:xfrm>
          <a:prstGeom prst="rect">
            <a:avLst/>
          </a:prstGeom>
          <a:noFill/>
        </p:spPr>
      </p:pic>
      <p:sp>
        <p:nvSpPr>
          <p:cNvPr id="7" name="Rectangle 6"/>
          <p:cNvSpPr/>
          <p:nvPr/>
        </p:nvSpPr>
        <p:spPr>
          <a:xfrm>
            <a:off x="1127760" y="2663875"/>
            <a:ext cx="6614160" cy="369332"/>
          </a:xfrm>
          <a:prstGeom prst="rect">
            <a:avLst/>
          </a:prstGeom>
        </p:spPr>
        <p:txBody>
          <a:bodyPr wrap="square">
            <a:spAutoFit/>
          </a:bodyPr>
          <a:lstStyle/>
          <a:p>
            <a:pPr lvl="0" defTabSz="914400" eaLnBrk="0" fontAlgn="base" hangingPunct="0">
              <a:spcBef>
                <a:spcPct val="0"/>
              </a:spcBef>
              <a:spcAft>
                <a:spcPct val="0"/>
              </a:spcAft>
            </a:pPr>
            <a:r>
              <a:rPr lang="en-US" b="1" i="1" dirty="0">
                <a:solidFill>
                  <a:srgbClr val="00B050"/>
                </a:solidFill>
                <a:latin typeface="Times New Roman" pitchFamily="18" charset="0"/>
                <a:cs typeface="Times New Roman" pitchFamily="18" charset="0"/>
              </a:rPr>
              <a:t>Corresponding to each Eigen value is an "Eigen function". </a:t>
            </a:r>
          </a:p>
        </p:txBody>
      </p:sp>
      <p:sp>
        <p:nvSpPr>
          <p:cNvPr id="26630" name="Rectangle 6"/>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sp>
        <p:nvSpPr>
          <p:cNvPr id="26631" name="Rectangle 7"/>
          <p:cNvSpPr>
            <a:spLocks noChangeArrowheads="1"/>
          </p:cNvSpPr>
          <p:nvPr/>
        </p:nvSpPr>
        <p:spPr bwMode="auto">
          <a:xfrm>
            <a:off x="304800" y="73183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04800" algn="l"/>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6633" name="Rectangle 9"/>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pic>
        <p:nvPicPr>
          <p:cNvPr id="26632" name="Picture 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706880" y="4267200"/>
            <a:ext cx="914400" cy="365760"/>
          </a:xfrm>
          <a:prstGeom prst="rect">
            <a:avLst/>
          </a:prstGeom>
          <a:noFill/>
        </p:spPr>
      </p:pic>
      <p:sp>
        <p:nvSpPr>
          <p:cNvPr id="26634" name="Rectangle 10"/>
          <p:cNvSpPr>
            <a:spLocks noChangeArrowheads="1"/>
          </p:cNvSpPr>
          <p:nvPr/>
        </p:nvSpPr>
        <p:spPr bwMode="auto">
          <a:xfrm>
            <a:off x="304800" y="73183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04800" algn="l"/>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7" name="Oval 16"/>
          <p:cNvSpPr/>
          <p:nvPr/>
        </p:nvSpPr>
        <p:spPr>
          <a:xfrm>
            <a:off x="2362200" y="4038600"/>
            <a:ext cx="487680" cy="655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8" name="TextBox 17"/>
          <p:cNvSpPr txBox="1"/>
          <p:nvPr/>
        </p:nvSpPr>
        <p:spPr>
          <a:xfrm>
            <a:off x="3368040" y="4008120"/>
            <a:ext cx="1234440" cy="369332"/>
          </a:xfrm>
          <a:prstGeom prst="rect">
            <a:avLst/>
          </a:prstGeom>
          <a:noFill/>
        </p:spPr>
        <p:txBody>
          <a:bodyPr wrap="square" rtlCol="0">
            <a:spAutoFit/>
          </a:bodyPr>
          <a:lstStyle/>
          <a:p>
            <a:r>
              <a:rPr lang="en-IN" dirty="0">
                <a:latin typeface="Times New Roman" pitchFamily="18" charset="0"/>
                <a:cs typeface="Times New Roman" pitchFamily="18" charset="0"/>
              </a:rPr>
              <a:t>Operator</a:t>
            </a:r>
          </a:p>
        </p:txBody>
      </p:sp>
      <p:cxnSp>
        <p:nvCxnSpPr>
          <p:cNvPr id="20" name="Straight Arrow Connector 19"/>
          <p:cNvCxnSpPr/>
          <p:nvPr/>
        </p:nvCxnSpPr>
        <p:spPr>
          <a:xfrm flipV="1">
            <a:off x="3002280" y="4297680"/>
            <a:ext cx="213360" cy="91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432560" y="5364480"/>
            <a:ext cx="1234440" cy="369332"/>
          </a:xfrm>
          <a:prstGeom prst="rect">
            <a:avLst/>
          </a:prstGeom>
          <a:noFill/>
        </p:spPr>
        <p:txBody>
          <a:bodyPr wrap="square" rtlCol="0">
            <a:spAutoFit/>
          </a:bodyPr>
          <a:lstStyle/>
          <a:p>
            <a:r>
              <a:rPr lang="en-IN" dirty="0">
                <a:latin typeface="Times New Roman" pitchFamily="18" charset="0"/>
                <a:cs typeface="Times New Roman" pitchFamily="18" charset="0"/>
              </a:rPr>
              <a:t>25 x 5</a:t>
            </a:r>
          </a:p>
        </p:txBody>
      </p:sp>
      <p:sp>
        <p:nvSpPr>
          <p:cNvPr id="22" name="Oval 21"/>
          <p:cNvSpPr/>
          <p:nvPr/>
        </p:nvSpPr>
        <p:spPr>
          <a:xfrm>
            <a:off x="1661160" y="5364480"/>
            <a:ext cx="335280" cy="3505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cxnSp>
        <p:nvCxnSpPr>
          <p:cNvPr id="23" name="Straight Arrow Connector 22"/>
          <p:cNvCxnSpPr/>
          <p:nvPr/>
        </p:nvCxnSpPr>
        <p:spPr>
          <a:xfrm flipV="1">
            <a:off x="1981200" y="5227320"/>
            <a:ext cx="670560" cy="198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758440" y="4937760"/>
            <a:ext cx="1234440" cy="369332"/>
          </a:xfrm>
          <a:prstGeom prst="rect">
            <a:avLst/>
          </a:prstGeom>
          <a:noFill/>
        </p:spPr>
        <p:txBody>
          <a:bodyPr wrap="square" rtlCol="0">
            <a:spAutoFit/>
          </a:bodyPr>
          <a:lstStyle/>
          <a:p>
            <a:r>
              <a:rPr lang="en-IN" dirty="0">
                <a:latin typeface="Times New Roman" pitchFamily="18" charset="0"/>
                <a:cs typeface="Times New Roman" pitchFamily="18" charset="0"/>
              </a:rPr>
              <a:t>Operator</a:t>
            </a:r>
          </a:p>
        </p:txBody>
      </p:sp>
      <p:sp>
        <p:nvSpPr>
          <p:cNvPr id="26637"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6638" name="Rectangle 14"/>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639" name="Rectangle 15"/>
          <p:cNvSpPr>
            <a:spLocks noChangeArrowheads="1"/>
          </p:cNvSpPr>
          <p:nvPr/>
        </p:nvSpPr>
        <p:spPr bwMode="auto">
          <a:xfrm>
            <a:off x="0" y="1104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6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6640" name="Picture 1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078479" y="457200"/>
            <a:ext cx="2833977" cy="716280"/>
          </a:xfrm>
          <a:prstGeom prst="rect">
            <a:avLst/>
          </a:prstGeom>
          <a:noFill/>
        </p:spPr>
      </p:pic>
      <p:sp>
        <p:nvSpPr>
          <p:cNvPr id="26642" name="Rectangle 18"/>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632"/>
                                        </p:tgtEl>
                                        <p:attrNameLst>
                                          <p:attrName>style.visibility</p:attrName>
                                        </p:attrNameLst>
                                      </p:cBhvr>
                                      <p:to>
                                        <p:strVal val="visible"/>
                                      </p:to>
                                    </p:set>
                                    <p:animEffect transition="in" filter="wipe(down)">
                                      <p:cBhvr>
                                        <p:cTn id="7" dur="500"/>
                                        <p:tgtEl>
                                          <p:spTgt spid="266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22" presetClass="entr" presetSubtype="4"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down)">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animEffect transition="in" filter="fade">
                                      <p:cBhvr>
                                        <p:cTn id="23" dur="2000"/>
                                        <p:tgtEl>
                                          <p:spTgt spid="21">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par>
                                <p:cTn id="29" presetID="22" presetClass="entr" presetSubtype="4"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down)">
                                      <p:cBhvr>
                                        <p:cTn id="31" dur="500"/>
                                        <p:tgtEl>
                                          <p:spTgt spid="2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down)">
                                      <p:cBhvr>
                                        <p:cTn id="3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1" grpId="0" build="p"/>
      <p:bldP spid="22" grpId="0" animBg="1"/>
      <p:bldP spid="2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1588957" y="629586"/>
            <a:ext cx="7090348"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04800" algn="l"/>
              </a:tabLst>
            </a:pPr>
            <a:r>
              <a:rPr kumimoji="0" lang="en-US" sz="2400" b="1"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Application of Schrodinger Wave Equation  </a:t>
            </a:r>
            <a:endParaRPr kumimoji="0" lang="en-US" sz="2400" b="0" i="0" u="none" strike="noStrike" cap="none" normalizeH="0" baseline="0" dirty="0">
              <a:ln>
                <a:noFill/>
              </a:ln>
              <a:solidFill>
                <a:srgbClr val="FF000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304800" algn="l"/>
              </a:tabLst>
            </a:pPr>
            <a:r>
              <a:rPr kumimoji="0" lang="en-US" sz="2400" b="1"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Particle in one dimensional infinite potential well (particle in a box) </a:t>
            </a:r>
            <a:endParaRPr kumimoji="0" lang="en-US" sz="2400" b="0" i="0" u="none" strike="noStrike" cap="none" normalizeH="0" baseline="0" dirty="0">
              <a:ln>
                <a:noFill/>
              </a:ln>
              <a:solidFill>
                <a:srgbClr val="FF0000"/>
              </a:solidFill>
              <a:effectLst/>
              <a:latin typeface="Times New Roman" pitchFamily="18" charset="0"/>
              <a:cs typeface="Times New Roman" pitchFamily="18" charset="0"/>
            </a:endParaRPr>
          </a:p>
        </p:txBody>
      </p:sp>
      <p:sp>
        <p:nvSpPr>
          <p:cNvPr id="16405" name="Rectangle 21"/>
          <p:cNvSpPr>
            <a:spLocks noChangeArrowheads="1"/>
          </p:cNvSpPr>
          <p:nvPr/>
        </p:nvSpPr>
        <p:spPr bwMode="auto">
          <a:xfrm>
            <a:off x="329785" y="2578308"/>
            <a:ext cx="54864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spcBef>
                <a:spcPct val="0"/>
              </a:spcBef>
              <a:spcAft>
                <a:spcPct val="0"/>
              </a:spcAft>
              <a:buClrTx/>
              <a:buSzTx/>
              <a:buFontTx/>
              <a:buNone/>
              <a:tabLst>
                <a:tab pos="304800" algn="l"/>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Consider a free particle of mass ‘m’ confined to a box of width ‘L’ with infinitely high walls. 	</a:t>
            </a:r>
            <a:endParaRPr kumimoji="0" lang="en-US" sz="1100" b="0" i="0" u="none" strike="noStrike" cap="none" normalizeH="0" baseline="0" dirty="0">
              <a:ln>
                <a:noFill/>
              </a:ln>
              <a:solidFill>
                <a:schemeClr val="tx1"/>
              </a:solidFill>
              <a:effectLst/>
              <a:latin typeface="Arial" pitchFamily="34" charset="0"/>
              <a:cs typeface="Arial" pitchFamily="34" charset="0"/>
            </a:endParaRPr>
          </a:p>
        </p:txBody>
      </p:sp>
      <p:sp>
        <p:nvSpPr>
          <p:cNvPr id="16407" name="Rectangle 2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6408" name="Rectangle 24"/>
          <p:cNvSpPr>
            <a:spLocks noChangeArrowheads="1"/>
          </p:cNvSpPr>
          <p:nvPr/>
        </p:nvSpPr>
        <p:spPr bwMode="auto">
          <a:xfrm>
            <a:off x="0" y="790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409" name="Rectangle 25"/>
          <p:cNvSpPr>
            <a:spLocks noChangeArrowheads="1"/>
          </p:cNvSpPr>
          <p:nvPr/>
        </p:nvSpPr>
        <p:spPr bwMode="auto">
          <a:xfrm>
            <a:off x="539646" y="4856814"/>
            <a:ext cx="6341801"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04800" algn="l"/>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Schrodinger equation for a particle in one dimension is </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pic>
        <p:nvPicPr>
          <p:cNvPr id="3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78702" y="5598825"/>
            <a:ext cx="2788715" cy="604959"/>
          </a:xfrm>
          <a:prstGeom prst="rect">
            <a:avLst/>
          </a:prstGeom>
          <a:noFill/>
        </p:spPr>
      </p:pic>
      <p:grpSp>
        <p:nvGrpSpPr>
          <p:cNvPr id="18" name="Group 17"/>
          <p:cNvGrpSpPr/>
          <p:nvPr/>
        </p:nvGrpSpPr>
        <p:grpSpPr>
          <a:xfrm>
            <a:off x="6398301" y="2249539"/>
            <a:ext cx="2475876" cy="2232520"/>
            <a:chOff x="6398301" y="2249539"/>
            <a:chExt cx="2266013" cy="1990450"/>
          </a:xfrm>
        </p:grpSpPr>
        <p:pic>
          <p:nvPicPr>
            <p:cNvPr id="1026" name="Picture 2" descr="F:\Srinatha\New folder (2)\1_8cR-sK1COP8wSzEl2QDwwg.png"/>
            <p:cNvPicPr>
              <a:picLocks noChangeAspect="1" noChangeArrowheads="1"/>
            </p:cNvPicPr>
            <p:nvPr/>
          </p:nvPicPr>
          <p:blipFill>
            <a:blip r:embed="rId3" cstate="print"/>
            <a:srcRect r="47730"/>
            <a:stretch>
              <a:fillRect/>
            </a:stretch>
          </p:blipFill>
          <p:spPr bwMode="auto">
            <a:xfrm>
              <a:off x="6398301" y="2249539"/>
              <a:ext cx="2266013" cy="1990450"/>
            </a:xfrm>
            <a:prstGeom prst="rect">
              <a:avLst/>
            </a:prstGeom>
            <a:noFill/>
          </p:spPr>
        </p:pic>
        <p:sp>
          <p:nvSpPr>
            <p:cNvPr id="14" name="Oval 13"/>
            <p:cNvSpPr/>
            <p:nvPr/>
          </p:nvSpPr>
          <p:spPr>
            <a:xfrm>
              <a:off x="7195279" y="3282847"/>
              <a:ext cx="179882" cy="16489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p:nvPr/>
          </p:nvCxnSpPr>
          <p:spPr>
            <a:xfrm flipV="1">
              <a:off x="7495083" y="3357797"/>
              <a:ext cx="179881" cy="14991"/>
            </a:xfrm>
            <a:prstGeom prst="straightConnector1">
              <a:avLst/>
            </a:prstGeom>
            <a:ln w="12700">
              <a:solidFill>
                <a:schemeClr val="accent4"/>
              </a:solidFill>
              <a:tailEnd type="arrow"/>
            </a:ln>
          </p:spPr>
          <p:style>
            <a:lnRef idx="1">
              <a:schemeClr val="accent1"/>
            </a:lnRef>
            <a:fillRef idx="0">
              <a:schemeClr val="accent1"/>
            </a:fillRef>
            <a:effectRef idx="0">
              <a:schemeClr val="accent1"/>
            </a:effectRef>
            <a:fontRef idx="minor">
              <a:schemeClr val="tx1"/>
            </a:fontRef>
          </p:style>
        </p:cxnSp>
      </p:gr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29" name="Rectangle 5"/>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30"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703209" y="3657602"/>
            <a:ext cx="3570898" cy="584616"/>
          </a:xfrm>
          <a:prstGeom prst="rect">
            <a:avLst/>
          </a:prstGeom>
          <a:noFill/>
        </p:spPr>
      </p:pic>
      <p:sp>
        <p:nvSpPr>
          <p:cNvPr id="1032" name="Rectangle 8"/>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6405">
                                            <p:txEl>
                                              <p:pRg st="0" end="0"/>
                                            </p:txEl>
                                          </p:spTgt>
                                        </p:tgtEl>
                                        <p:attrNameLst>
                                          <p:attrName>style.visibility</p:attrName>
                                        </p:attrNameLst>
                                      </p:cBhvr>
                                      <p:to>
                                        <p:strVal val="visible"/>
                                      </p:to>
                                    </p:set>
                                    <p:animEffect transition="in" filter="wipe(down)">
                                      <p:cBhvr>
                                        <p:cTn id="13" dur="500"/>
                                        <p:tgtEl>
                                          <p:spTgt spid="1640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6409">
                                            <p:txEl>
                                              <p:pRg st="0" end="0"/>
                                            </p:txEl>
                                          </p:spTgt>
                                        </p:tgtEl>
                                        <p:attrNameLst>
                                          <p:attrName>style.visibility</p:attrName>
                                        </p:attrNameLst>
                                      </p:cBhvr>
                                      <p:to>
                                        <p:strVal val="visible"/>
                                      </p:to>
                                    </p:set>
                                    <p:animEffect transition="in" filter="wipe(down)">
                                      <p:cBhvr>
                                        <p:cTn id="18" dur="500"/>
                                        <p:tgtEl>
                                          <p:spTgt spid="1640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5" grpId="0" build="p"/>
      <p:bldP spid="16409"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1499017" y="779489"/>
            <a:ext cx="5016117"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0000"/>
                </a:solidFill>
                <a:effectLst/>
                <a:latin typeface="Times New Roman" pitchFamily="18" charset="0"/>
                <a:ea typeface="Calibri" pitchFamily="34" charset="0"/>
                <a:cs typeface="Times New Roman" pitchFamily="18" charset="0"/>
              </a:rPr>
              <a:t>Region outside the box</a:t>
            </a: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the equation becomes</a:t>
            </a:r>
            <a:endParaRPr kumimoji="0" lang="en-US" sz="32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9219" name="Rectangle 3"/>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sp>
        <p:nvSpPr>
          <p:cNvPr id="9220" name="Rectangle 4"/>
          <p:cNvSpPr>
            <a:spLocks noChangeArrowheads="1"/>
          </p:cNvSpPr>
          <p:nvPr/>
        </p:nvSpPr>
        <p:spPr bwMode="auto">
          <a:xfrm>
            <a:off x="0" y="304800"/>
            <a:ext cx="915635"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9222" name="Rectangle 6"/>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pic>
        <p:nvPicPr>
          <p:cNvPr id="9221"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18739" y="1349114"/>
            <a:ext cx="3369507" cy="719530"/>
          </a:xfrm>
          <a:prstGeom prst="rect">
            <a:avLst/>
          </a:prstGeom>
          <a:noFill/>
        </p:spPr>
      </p:pic>
      <p:sp>
        <p:nvSpPr>
          <p:cNvPr id="8" name="Rectangle 7"/>
          <p:cNvSpPr/>
          <p:nvPr/>
        </p:nvSpPr>
        <p:spPr>
          <a:xfrm>
            <a:off x="6109647" y="1565435"/>
            <a:ext cx="2260234" cy="369332"/>
          </a:xfrm>
          <a:prstGeom prst="rect">
            <a:avLst/>
          </a:prstGeom>
        </p:spPr>
        <p:txBody>
          <a:bodyPr wrap="none">
            <a:spAutoFit/>
          </a:bodyPr>
          <a:lstStyle/>
          <a:p>
            <a:r>
              <a:rPr lang="en-IN" dirty="0">
                <a:latin typeface="Times New Roman" pitchFamily="18" charset="0"/>
                <a:cs typeface="Times New Roman" pitchFamily="18" charset="0"/>
              </a:rPr>
              <a:t>(Since V = </a:t>
            </a:r>
            <a:r>
              <a:rPr lang="en-IN" dirty="0">
                <a:latin typeface="Times New Roman" pitchFamily="18" charset="0"/>
                <a:cs typeface="Times New Roman" pitchFamily="18" charset="0"/>
                <a:sym typeface="Symbol"/>
              </a:rPr>
              <a:t></a:t>
            </a:r>
            <a:r>
              <a:rPr lang="en-IN" dirty="0">
                <a:latin typeface="Times New Roman" pitchFamily="18" charset="0"/>
                <a:cs typeface="Times New Roman" pitchFamily="18" charset="0"/>
              </a:rPr>
              <a:t>, outside)</a:t>
            </a:r>
          </a:p>
        </p:txBody>
      </p:sp>
      <p:sp>
        <p:nvSpPr>
          <p:cNvPr id="9223" name="Rectangle 7"/>
          <p:cNvSpPr>
            <a:spLocks noChangeArrowheads="1"/>
          </p:cNvSpPr>
          <p:nvPr/>
        </p:nvSpPr>
        <p:spPr bwMode="auto">
          <a:xfrm>
            <a:off x="1454046" y="2383436"/>
            <a:ext cx="5817618"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acceptable solution to the above equation is </a:t>
            </a:r>
            <a:r>
              <a:rPr kumimoji="0" lang="en-US" sz="2000" b="1"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sym typeface="Symbol" pitchFamily="18" charset="2"/>
              </a:rPr>
              <a:t></a:t>
            </a:r>
            <a:r>
              <a:rPr kumimoji="0" lang="en-US" sz="2000" b="1"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 = 0.</a:t>
            </a:r>
            <a:endParaRPr kumimoji="0" lang="en-US" sz="2000" b="1"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sym typeface="Symbol" pitchFamily="18" charset="2"/>
            </a:endParaRPr>
          </a:p>
        </p:txBody>
      </p:sp>
      <p:sp>
        <p:nvSpPr>
          <p:cNvPr id="10" name="Rectangle 9"/>
          <p:cNvSpPr/>
          <p:nvPr/>
        </p:nvSpPr>
        <p:spPr>
          <a:xfrm>
            <a:off x="552646" y="3274314"/>
            <a:ext cx="4873450" cy="400110"/>
          </a:xfrm>
          <a:prstGeom prst="rect">
            <a:avLst/>
          </a:prstGeom>
        </p:spPr>
        <p:txBody>
          <a:bodyPr wrap="none">
            <a:spAutoFit/>
          </a:bodyPr>
          <a:lstStyle/>
          <a:p>
            <a:r>
              <a:rPr lang="en-IN" sz="2000" b="1" dirty="0">
                <a:solidFill>
                  <a:srgbClr val="FF0000"/>
                </a:solidFill>
                <a:latin typeface="Times New Roman" pitchFamily="18" charset="0"/>
                <a:cs typeface="Times New Roman" pitchFamily="18" charset="0"/>
              </a:rPr>
              <a:t>Region inside the box,</a:t>
            </a:r>
            <a:r>
              <a:rPr lang="en-IN" sz="2000" dirty="0">
                <a:latin typeface="Times New Roman" pitchFamily="18" charset="0"/>
                <a:cs typeface="Times New Roman" pitchFamily="18" charset="0"/>
              </a:rPr>
              <a:t> the equation becomes</a:t>
            </a:r>
          </a:p>
        </p:txBody>
      </p:sp>
      <p:sp>
        <p:nvSpPr>
          <p:cNvPr id="9225" name="Rectangle 9"/>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pic>
        <p:nvPicPr>
          <p:cNvPr id="9224"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068641" y="3957404"/>
            <a:ext cx="2736000" cy="768329"/>
          </a:xfrm>
          <a:prstGeom prst="rect">
            <a:avLst/>
          </a:prstGeom>
          <a:noFill/>
        </p:spPr>
      </p:pic>
      <p:sp>
        <p:nvSpPr>
          <p:cNvPr id="13" name="Rectangle 12"/>
          <p:cNvSpPr/>
          <p:nvPr/>
        </p:nvSpPr>
        <p:spPr>
          <a:xfrm>
            <a:off x="5427140" y="4188714"/>
            <a:ext cx="2095125" cy="369332"/>
          </a:xfrm>
          <a:prstGeom prst="rect">
            <a:avLst/>
          </a:prstGeom>
        </p:spPr>
        <p:txBody>
          <a:bodyPr wrap="none">
            <a:spAutoFit/>
          </a:bodyPr>
          <a:lstStyle/>
          <a:p>
            <a:r>
              <a:rPr lang="en-IN" dirty="0">
                <a:latin typeface="Times New Roman" pitchFamily="18" charset="0"/>
                <a:cs typeface="Times New Roman" pitchFamily="18" charset="0"/>
              </a:rPr>
              <a:t>(Since V = 0, inside)</a:t>
            </a:r>
          </a:p>
        </p:txBody>
      </p:sp>
      <p:sp>
        <p:nvSpPr>
          <p:cNvPr id="9228" name="Rectangle 12"/>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sp>
        <p:nvSpPr>
          <p:cNvPr id="9229" name="Rectangle 13"/>
          <p:cNvSpPr>
            <a:spLocks noChangeArrowheads="1"/>
          </p:cNvSpPr>
          <p:nvPr/>
        </p:nvSpPr>
        <p:spPr bwMode="auto">
          <a:xfrm>
            <a:off x="4976738" y="5453919"/>
            <a:ext cx="2863284"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(1)</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9232" name="Rectangle 16"/>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pic>
        <p:nvPicPr>
          <p:cNvPr id="9231" name="Picture 1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83633" y="5261542"/>
            <a:ext cx="2736000" cy="7736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17">
                                            <p:txEl>
                                              <p:pRg st="0" end="0"/>
                                            </p:txEl>
                                          </p:spTgt>
                                        </p:tgtEl>
                                        <p:attrNameLst>
                                          <p:attrName>style.visibility</p:attrName>
                                        </p:attrNameLst>
                                      </p:cBhvr>
                                      <p:to>
                                        <p:strVal val="visible"/>
                                      </p:to>
                                    </p:set>
                                    <p:animEffect transition="in" filter="wipe(down)">
                                      <p:cBhvr>
                                        <p:cTn id="7" dur="500"/>
                                        <p:tgtEl>
                                          <p:spTgt spid="92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221"/>
                                        </p:tgtEl>
                                        <p:attrNameLst>
                                          <p:attrName>style.visibility</p:attrName>
                                        </p:attrNameLst>
                                      </p:cBhvr>
                                      <p:to>
                                        <p:strVal val="visible"/>
                                      </p:to>
                                    </p:set>
                                    <p:animEffect transition="in" filter="wipe(down)">
                                      <p:cBhvr>
                                        <p:cTn id="17" dur="500"/>
                                        <p:tgtEl>
                                          <p:spTgt spid="92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223">
                                            <p:txEl>
                                              <p:pRg st="0" end="0"/>
                                            </p:txEl>
                                          </p:spTgt>
                                        </p:tgtEl>
                                        <p:attrNameLst>
                                          <p:attrName>style.visibility</p:attrName>
                                        </p:attrNameLst>
                                      </p:cBhvr>
                                      <p:to>
                                        <p:strVal val="visible"/>
                                      </p:to>
                                    </p:set>
                                    <p:animEffect transition="in" filter="wipe(down)">
                                      <p:cBhvr>
                                        <p:cTn id="22" dur="500"/>
                                        <p:tgtEl>
                                          <p:spTgt spid="922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down)">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 calcmode="lin" valueType="num">
                                      <p:cBhvr additive="base">
                                        <p:cTn id="3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9224"/>
                                        </p:tgtEl>
                                        <p:attrNameLst>
                                          <p:attrName>style.visibility</p:attrName>
                                        </p:attrNameLst>
                                      </p:cBhvr>
                                      <p:to>
                                        <p:strVal val="visible"/>
                                      </p:to>
                                    </p:set>
                                    <p:anim calcmode="lin" valueType="num">
                                      <p:cBhvr additive="base">
                                        <p:cTn id="38" dur="500" fill="hold"/>
                                        <p:tgtEl>
                                          <p:spTgt spid="9224"/>
                                        </p:tgtEl>
                                        <p:attrNameLst>
                                          <p:attrName>ppt_x</p:attrName>
                                        </p:attrNameLst>
                                      </p:cBhvr>
                                      <p:tavLst>
                                        <p:tav tm="0">
                                          <p:val>
                                            <p:strVal val="#ppt_x"/>
                                          </p:val>
                                        </p:tav>
                                        <p:tav tm="100000">
                                          <p:val>
                                            <p:strVal val="#ppt_x"/>
                                          </p:val>
                                        </p:tav>
                                      </p:tavLst>
                                    </p:anim>
                                    <p:anim calcmode="lin" valueType="num">
                                      <p:cBhvr additive="base">
                                        <p:cTn id="39" dur="500" fill="hold"/>
                                        <p:tgtEl>
                                          <p:spTgt spid="922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9231"/>
                                        </p:tgtEl>
                                        <p:attrNameLst>
                                          <p:attrName>style.visibility</p:attrName>
                                        </p:attrNameLst>
                                      </p:cBhvr>
                                      <p:to>
                                        <p:strVal val="visible"/>
                                      </p:to>
                                    </p:set>
                                    <p:animEffect transition="in" filter="wipe(down)">
                                      <p:cBhvr>
                                        <p:cTn id="44" dur="500"/>
                                        <p:tgtEl>
                                          <p:spTgt spid="9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build="p"/>
      <p:bldP spid="8" grpId="0" build="p"/>
      <p:bldP spid="9223" grpId="0" build="p"/>
      <p:bldP spid="10" grpId="0" build="p"/>
      <p:bldP spid="1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4"/>
          <p:cNvSpPr>
            <a:spLocks noChangeArrowheads="1"/>
          </p:cNvSpPr>
          <p:nvPr/>
        </p:nvSpPr>
        <p:spPr bwMode="auto">
          <a:xfrm>
            <a:off x="4601983" y="1141751"/>
            <a:ext cx="2417650"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(2)</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 name="Rectangle 2"/>
          <p:cNvSpPr/>
          <p:nvPr/>
        </p:nvSpPr>
        <p:spPr>
          <a:xfrm>
            <a:off x="1943840" y="1085750"/>
            <a:ext cx="654346" cy="400110"/>
          </a:xfrm>
          <a:prstGeom prst="rect">
            <a:avLst/>
          </a:prstGeom>
        </p:spPr>
        <p:txBody>
          <a:bodyPr wrap="none">
            <a:spAutoFit/>
          </a:bodyPr>
          <a:lstStyle/>
          <a:p>
            <a:pPr lvl="0" defTabSz="914400" eaLnBrk="0" fontAlgn="base" hangingPunct="0">
              <a:spcBef>
                <a:spcPct val="0"/>
              </a:spcBef>
              <a:spcAft>
                <a:spcPct val="0"/>
              </a:spcAft>
            </a:pPr>
            <a:r>
              <a:rPr lang="en-US" sz="2000" dirty="0">
                <a:latin typeface="Times New Roman" pitchFamily="18" charset="0"/>
                <a:ea typeface="Times New Roman" pitchFamily="18" charset="0"/>
                <a:cs typeface="Times New Roman" pitchFamily="18" charset="0"/>
              </a:rPr>
              <a:t>Let  </a:t>
            </a:r>
            <a:endParaRPr lang="en-US" sz="3200" dirty="0">
              <a:latin typeface="Times New Roman" pitchFamily="18" charset="0"/>
              <a:cs typeface="Times New Roman" pitchFamily="18" charset="0"/>
            </a:endParaRPr>
          </a:p>
        </p:txBody>
      </p:sp>
      <p:sp>
        <p:nvSpPr>
          <p:cNvPr id="8194" name="Rectangle 2"/>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pic>
        <p:nvPicPr>
          <p:cNvPr id="819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93102" y="974360"/>
            <a:ext cx="1514006" cy="674720"/>
          </a:xfrm>
          <a:prstGeom prst="rect">
            <a:avLst/>
          </a:prstGeom>
          <a:noFill/>
        </p:spPr>
      </p:pic>
      <p:sp>
        <p:nvSpPr>
          <p:cNvPr id="8195" name="Rectangle 3"/>
          <p:cNvSpPr>
            <a:spLocks noChangeArrowheads="1"/>
          </p:cNvSpPr>
          <p:nvPr/>
        </p:nvSpPr>
        <p:spPr bwMode="auto">
          <a:xfrm>
            <a:off x="749508" y="1873771"/>
            <a:ext cx="2516779"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Equation (1) becomes,</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8197" name="Rectangle 5"/>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pic>
        <p:nvPicPr>
          <p:cNvPr id="8196"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88170" y="2488366"/>
            <a:ext cx="2098623" cy="652000"/>
          </a:xfrm>
          <a:prstGeom prst="rect">
            <a:avLst/>
          </a:prstGeom>
          <a:noFill/>
        </p:spPr>
      </p:pic>
      <p:sp>
        <p:nvSpPr>
          <p:cNvPr id="8198" name="Rectangle 6"/>
          <p:cNvSpPr>
            <a:spLocks noChangeArrowheads="1"/>
          </p:cNvSpPr>
          <p:nvPr/>
        </p:nvSpPr>
        <p:spPr bwMode="auto">
          <a:xfrm>
            <a:off x="0" y="304800"/>
            <a:ext cx="300082"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0" name="Rectangle 14"/>
          <p:cNvSpPr>
            <a:spLocks noChangeArrowheads="1"/>
          </p:cNvSpPr>
          <p:nvPr/>
        </p:nvSpPr>
        <p:spPr bwMode="auto">
          <a:xfrm>
            <a:off x="5144127" y="2568315"/>
            <a:ext cx="2417650"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(3)</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8199" name="Rectangle 7"/>
          <p:cNvSpPr>
            <a:spLocks noChangeArrowheads="1"/>
          </p:cNvSpPr>
          <p:nvPr/>
        </p:nvSpPr>
        <p:spPr bwMode="auto">
          <a:xfrm>
            <a:off x="449705" y="3552669"/>
            <a:ext cx="4288353"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solution of Equation (3) is given by</a:t>
            </a:r>
            <a:endParaRPr kumimoji="0" lang="en-US" sz="32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8201" name="Rectangle 9"/>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pic>
        <p:nvPicPr>
          <p:cNvPr id="8200"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473376" y="4332157"/>
            <a:ext cx="3192905" cy="375636"/>
          </a:xfrm>
          <a:prstGeom prst="rect">
            <a:avLst/>
          </a:prstGeom>
          <a:noFill/>
        </p:spPr>
      </p:pic>
      <p:sp>
        <p:nvSpPr>
          <p:cNvPr id="14" name="Rectangle 14"/>
          <p:cNvSpPr>
            <a:spLocks noChangeArrowheads="1"/>
          </p:cNvSpPr>
          <p:nvPr/>
        </p:nvSpPr>
        <p:spPr bwMode="auto">
          <a:xfrm>
            <a:off x="5881143" y="4264701"/>
            <a:ext cx="2417650"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(4)</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8202" name="Rectangle 10"/>
          <p:cNvSpPr>
            <a:spLocks noChangeArrowheads="1"/>
          </p:cNvSpPr>
          <p:nvPr/>
        </p:nvSpPr>
        <p:spPr bwMode="auto">
          <a:xfrm>
            <a:off x="599606" y="5216577"/>
            <a:ext cx="6934719"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04800" algn="l"/>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Where A and B are the constants depending on the boundary condition </a:t>
            </a: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8193"/>
                                        </p:tgtEl>
                                        <p:attrNameLst>
                                          <p:attrName>style.visibility</p:attrName>
                                        </p:attrNameLst>
                                      </p:cBhvr>
                                      <p:to>
                                        <p:strVal val="visible"/>
                                      </p:to>
                                    </p:set>
                                    <p:animEffect transition="in" filter="wipe(down)">
                                      <p:cBhvr>
                                        <p:cTn id="10" dur="500"/>
                                        <p:tgtEl>
                                          <p:spTgt spid="819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wipe(down)">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195">
                                            <p:txEl>
                                              <p:pRg st="0" end="0"/>
                                            </p:txEl>
                                          </p:spTgt>
                                        </p:tgtEl>
                                        <p:attrNameLst>
                                          <p:attrName>style.visibility</p:attrName>
                                        </p:attrNameLst>
                                      </p:cBhvr>
                                      <p:to>
                                        <p:strVal val="visible"/>
                                      </p:to>
                                    </p:set>
                                    <p:animEffect transition="in" filter="wipe(down)">
                                      <p:cBhvr>
                                        <p:cTn id="20" dur="500"/>
                                        <p:tgtEl>
                                          <p:spTgt spid="819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196"/>
                                        </p:tgtEl>
                                        <p:attrNameLst>
                                          <p:attrName>style.visibility</p:attrName>
                                        </p:attrNameLst>
                                      </p:cBhvr>
                                      <p:to>
                                        <p:strVal val="visible"/>
                                      </p:to>
                                    </p:set>
                                    <p:animEffect transition="in" filter="wipe(down)">
                                      <p:cBhvr>
                                        <p:cTn id="25" dur="500"/>
                                        <p:tgtEl>
                                          <p:spTgt spid="819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down)">
                                      <p:cBhvr>
                                        <p:cTn id="30" dur="500"/>
                                        <p:tgtEl>
                                          <p:spTgt spid="10">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8199">
                                            <p:txEl>
                                              <p:pRg st="0" end="0"/>
                                            </p:txEl>
                                          </p:spTgt>
                                        </p:tgtEl>
                                        <p:attrNameLst>
                                          <p:attrName>style.visibility</p:attrName>
                                        </p:attrNameLst>
                                      </p:cBhvr>
                                      <p:to>
                                        <p:strVal val="visible"/>
                                      </p:to>
                                    </p:set>
                                    <p:animEffect transition="in" filter="wipe(down)">
                                      <p:cBhvr>
                                        <p:cTn id="35" dur="500"/>
                                        <p:tgtEl>
                                          <p:spTgt spid="8199">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8200"/>
                                        </p:tgtEl>
                                        <p:attrNameLst>
                                          <p:attrName>style.visibility</p:attrName>
                                        </p:attrNameLst>
                                      </p:cBhvr>
                                      <p:to>
                                        <p:strVal val="visible"/>
                                      </p:to>
                                    </p:set>
                                    <p:anim calcmode="lin" valueType="num">
                                      <p:cBhvr additive="base">
                                        <p:cTn id="40" dur="500" fill="hold"/>
                                        <p:tgtEl>
                                          <p:spTgt spid="8200"/>
                                        </p:tgtEl>
                                        <p:attrNameLst>
                                          <p:attrName>ppt_x</p:attrName>
                                        </p:attrNameLst>
                                      </p:cBhvr>
                                      <p:tavLst>
                                        <p:tav tm="0">
                                          <p:val>
                                            <p:strVal val="#ppt_x"/>
                                          </p:val>
                                        </p:tav>
                                        <p:tav tm="100000">
                                          <p:val>
                                            <p:strVal val="#ppt_x"/>
                                          </p:val>
                                        </p:tav>
                                      </p:tavLst>
                                    </p:anim>
                                    <p:anim calcmode="lin" valueType="num">
                                      <p:cBhvr additive="base">
                                        <p:cTn id="41" dur="500" fill="hold"/>
                                        <p:tgtEl>
                                          <p:spTgt spid="820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down)">
                                      <p:cBhvr>
                                        <p:cTn id="46" dur="500"/>
                                        <p:tgtEl>
                                          <p:spTgt spid="14">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8202">
                                            <p:txEl>
                                              <p:pRg st="0" end="0"/>
                                            </p:txEl>
                                          </p:spTgt>
                                        </p:tgtEl>
                                        <p:attrNameLst>
                                          <p:attrName>style.visibility</p:attrName>
                                        </p:attrNameLst>
                                      </p:cBhvr>
                                      <p:to>
                                        <p:strVal val="visible"/>
                                      </p:to>
                                    </p:set>
                                    <p:animEffect transition="in" filter="wipe(down)">
                                      <p:cBhvr>
                                        <p:cTn id="51" dur="500"/>
                                        <p:tgtEl>
                                          <p:spTgt spid="82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8195" grpId="0" build="p"/>
      <p:bldP spid="10" grpId="0" build="p"/>
      <p:bldP spid="8199" grpId="0" build="p"/>
      <p:bldP spid="14" grpId="0" build="p"/>
      <p:bldP spid="8202"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959370" y="1184222"/>
            <a:ext cx="7659975"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04800" algn="l"/>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Let us apply the boundary conditions (wave function must vanish at the boundaries,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0 at </a:t>
            </a:r>
            <a:r>
              <a:rPr kumimoji="0" lang="en-US" sz="20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x = 0 &amp; x = L</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p>
        </p:txBody>
      </p:sp>
      <p:sp>
        <p:nvSpPr>
          <p:cNvPr id="4" name="TextBox 3"/>
          <p:cNvSpPr txBox="1"/>
          <p:nvPr/>
        </p:nvSpPr>
        <p:spPr>
          <a:xfrm>
            <a:off x="1888761" y="674558"/>
            <a:ext cx="4572000" cy="400110"/>
          </a:xfrm>
          <a:prstGeom prst="rect">
            <a:avLst/>
          </a:prstGeom>
          <a:noFill/>
        </p:spPr>
        <p:txBody>
          <a:bodyPr wrap="square" rtlCol="0">
            <a:spAutoFit/>
          </a:bodyPr>
          <a:lstStyle/>
          <a:p>
            <a:r>
              <a:rPr lang="en-IN" sz="2000" b="1" dirty="0">
                <a:solidFill>
                  <a:srgbClr val="FF0000"/>
                </a:solidFill>
                <a:latin typeface="Times New Roman" pitchFamily="18" charset="0"/>
                <a:cs typeface="Times New Roman" pitchFamily="18" charset="0"/>
              </a:rPr>
              <a:t>To determine A &amp; B</a:t>
            </a:r>
          </a:p>
        </p:txBody>
      </p:sp>
      <p:sp>
        <p:nvSpPr>
          <p:cNvPr id="7170" name="Rectangle 2"/>
          <p:cNvSpPr>
            <a:spLocks noChangeArrowheads="1"/>
          </p:cNvSpPr>
          <p:nvPr/>
        </p:nvSpPr>
        <p:spPr bwMode="auto">
          <a:xfrm>
            <a:off x="944380" y="2173574"/>
            <a:ext cx="4484689"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04800" algn="l"/>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1. At </a:t>
            </a:r>
            <a:r>
              <a:rPr kumimoji="0" lang="en-US" sz="2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x = 0 </a:t>
            </a:r>
            <a:r>
              <a:rPr kumimoji="0" lang="en-US" sz="2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sym typeface="Symbol" pitchFamily="18" charset="2"/>
              </a:rPr>
              <a:t></a:t>
            </a: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20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US" sz="20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0</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304800" algn="l"/>
              </a:tabLst>
            </a:pPr>
            <a:r>
              <a:rPr kumimoji="0" lang="en-US" sz="20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Equation (4) becomes; 0 = A + 0 </a:t>
            </a:r>
            <a:r>
              <a:rPr kumimoji="0" lang="en-US" sz="2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sym typeface="Symbol" pitchFamily="18" charset="2"/>
              </a:rPr>
              <a:t></a:t>
            </a:r>
            <a:r>
              <a:rPr kumimoji="0" lang="en-US" sz="2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 =0</a:t>
            </a:r>
            <a:endParaRPr kumimoji="0" lang="en-US" sz="2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sym typeface="Symbol" pitchFamily="18" charset="2"/>
            </a:endParaRPr>
          </a:p>
        </p:txBody>
      </p:sp>
      <p:sp>
        <p:nvSpPr>
          <p:cNvPr id="6" name="TextBox 5"/>
          <p:cNvSpPr txBox="1"/>
          <p:nvPr/>
        </p:nvSpPr>
        <p:spPr>
          <a:xfrm>
            <a:off x="929390" y="3252866"/>
            <a:ext cx="6715594" cy="923330"/>
          </a:xfrm>
          <a:prstGeom prst="rect">
            <a:avLst/>
          </a:prstGeom>
          <a:noFill/>
        </p:spPr>
        <p:txBody>
          <a:bodyPr wrap="square" rtlCol="0">
            <a:spAutoFit/>
          </a:bodyPr>
          <a:lstStyle/>
          <a:p>
            <a:r>
              <a:rPr lang="en-IN" dirty="0">
                <a:latin typeface="Times New Roman" pitchFamily="18" charset="0"/>
                <a:cs typeface="Times New Roman" pitchFamily="18" charset="0"/>
              </a:rPr>
              <a:t>2. At </a:t>
            </a:r>
            <a:r>
              <a:rPr lang="en-IN" i="1" dirty="0">
                <a:latin typeface="Times New Roman" pitchFamily="18" charset="0"/>
                <a:cs typeface="Times New Roman" pitchFamily="18" charset="0"/>
              </a:rPr>
              <a:t>x = L </a:t>
            </a:r>
            <a:r>
              <a:rPr lang="en-IN" i="1" dirty="0">
                <a:latin typeface="Times New Roman" pitchFamily="18" charset="0"/>
                <a:cs typeface="Times New Roman" pitchFamily="18" charset="0"/>
                <a:sym typeface="Symbol"/>
              </a:rPr>
              <a:t></a:t>
            </a:r>
            <a:r>
              <a:rPr lang="en-IN" dirty="0">
                <a:latin typeface="Times New Roman" pitchFamily="18" charset="0"/>
                <a:cs typeface="Times New Roman" pitchFamily="18" charset="0"/>
              </a:rPr>
              <a:t> </a:t>
            </a:r>
            <a:r>
              <a:rPr lang="en-IN" i="1" dirty="0">
                <a:latin typeface="Times New Roman" pitchFamily="18" charset="0"/>
                <a:cs typeface="Times New Roman" pitchFamily="18" charset="0"/>
                <a:sym typeface="Symbol"/>
              </a:rPr>
              <a:t></a:t>
            </a:r>
            <a:r>
              <a:rPr lang="en-IN" i="1" dirty="0">
                <a:latin typeface="Times New Roman" pitchFamily="18" charset="0"/>
                <a:cs typeface="Times New Roman" pitchFamily="18" charset="0"/>
              </a:rPr>
              <a:t> = 0</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Equation (4) becomes; </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7" name="Rectangle 6"/>
          <p:cNvSpPr/>
          <p:nvPr/>
        </p:nvSpPr>
        <p:spPr>
          <a:xfrm>
            <a:off x="2353456" y="4447773"/>
            <a:ext cx="464695" cy="369332"/>
          </a:xfrm>
          <a:prstGeom prst="rect">
            <a:avLst/>
          </a:prstGeom>
        </p:spPr>
        <p:txBody>
          <a:bodyPr wrap="square">
            <a:spAutoFit/>
          </a:bodyPr>
          <a:lstStyle/>
          <a:p>
            <a:r>
              <a:rPr lang="en-IN" i="1" dirty="0">
                <a:latin typeface="Times New Roman" pitchFamily="18" charset="0"/>
                <a:cs typeface="Times New Roman" pitchFamily="18" charset="0"/>
                <a:sym typeface="Symbol"/>
              </a:rPr>
              <a:t></a:t>
            </a:r>
            <a:r>
              <a:rPr lang="en-IN" i="1"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7172" name="Rectangle 4"/>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pic>
        <p:nvPicPr>
          <p:cNvPr id="7171"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98033" y="3942413"/>
            <a:ext cx="1817220" cy="314794"/>
          </a:xfrm>
          <a:prstGeom prst="rect">
            <a:avLst/>
          </a:prstGeom>
          <a:noFill/>
        </p:spPr>
      </p:pic>
      <p:pic>
        <p:nvPicPr>
          <p:cNvPr id="11"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147934" y="284813"/>
            <a:ext cx="3192905" cy="375636"/>
          </a:xfrm>
          <a:prstGeom prst="rect">
            <a:avLst/>
          </a:prstGeom>
          <a:noFill/>
        </p:spPr>
      </p:pic>
      <p:sp>
        <p:nvSpPr>
          <p:cNvPr id="7174" name="Rectangle 6"/>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pic>
        <p:nvPicPr>
          <p:cNvPr id="7173"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028013" y="4467068"/>
            <a:ext cx="1484024" cy="329783"/>
          </a:xfrm>
          <a:prstGeom prst="rect">
            <a:avLst/>
          </a:prstGeom>
          <a:noFill/>
        </p:spPr>
      </p:pic>
      <p:sp>
        <p:nvSpPr>
          <p:cNvPr id="14" name="Rectangle 13"/>
          <p:cNvSpPr/>
          <p:nvPr/>
        </p:nvSpPr>
        <p:spPr>
          <a:xfrm>
            <a:off x="2355956" y="4944946"/>
            <a:ext cx="464695" cy="369332"/>
          </a:xfrm>
          <a:prstGeom prst="rect">
            <a:avLst/>
          </a:prstGeom>
        </p:spPr>
        <p:txBody>
          <a:bodyPr wrap="square">
            <a:spAutoFit/>
          </a:bodyPr>
          <a:lstStyle/>
          <a:p>
            <a:r>
              <a:rPr lang="en-IN" i="1" dirty="0">
                <a:latin typeface="Times New Roman" pitchFamily="18" charset="0"/>
                <a:cs typeface="Times New Roman" pitchFamily="18" charset="0"/>
                <a:sym typeface="Symbol"/>
              </a:rPr>
              <a:t></a:t>
            </a:r>
            <a:r>
              <a:rPr lang="en-IN" i="1"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15" name="Rectangle 14"/>
          <p:cNvSpPr/>
          <p:nvPr/>
        </p:nvSpPr>
        <p:spPr>
          <a:xfrm>
            <a:off x="3092973" y="5936795"/>
            <a:ext cx="459698" cy="369332"/>
          </a:xfrm>
          <a:prstGeom prst="rect">
            <a:avLst/>
          </a:prstGeom>
        </p:spPr>
        <p:txBody>
          <a:bodyPr wrap="square">
            <a:spAutoFit/>
          </a:bodyPr>
          <a:lstStyle/>
          <a:p>
            <a:r>
              <a:rPr lang="en-IN" i="1" dirty="0">
                <a:latin typeface="Times New Roman" pitchFamily="18" charset="0"/>
                <a:cs typeface="Times New Roman" pitchFamily="18" charset="0"/>
                <a:sym typeface="Symbol"/>
              </a:rPr>
              <a:t></a:t>
            </a:r>
            <a:r>
              <a:rPr lang="en-IN" i="1"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17" name="Rectangle 16"/>
          <p:cNvSpPr/>
          <p:nvPr/>
        </p:nvSpPr>
        <p:spPr>
          <a:xfrm>
            <a:off x="2708221" y="5372169"/>
            <a:ext cx="464695" cy="369332"/>
          </a:xfrm>
          <a:prstGeom prst="rect">
            <a:avLst/>
          </a:prstGeom>
        </p:spPr>
        <p:txBody>
          <a:bodyPr wrap="square">
            <a:spAutoFit/>
          </a:bodyPr>
          <a:lstStyle/>
          <a:p>
            <a:r>
              <a:rPr lang="en-IN" i="1" dirty="0">
                <a:latin typeface="Times New Roman" pitchFamily="18" charset="0"/>
                <a:cs typeface="Times New Roman" pitchFamily="18" charset="0"/>
                <a:sym typeface="Symbol"/>
              </a:rPr>
              <a:t></a:t>
            </a:r>
            <a:r>
              <a:rPr lang="en-IN" i="1"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7176" name="Rectangle 8"/>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pic>
        <p:nvPicPr>
          <p:cNvPr id="7175"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117953" y="4961744"/>
            <a:ext cx="1430879" cy="374754"/>
          </a:xfrm>
          <a:prstGeom prst="rect">
            <a:avLst/>
          </a:prstGeom>
          <a:noFill/>
        </p:spPr>
      </p:pic>
      <p:sp>
        <p:nvSpPr>
          <p:cNvPr id="7177" name="Rectangle 9"/>
          <p:cNvSpPr>
            <a:spLocks noChangeArrowheads="1"/>
          </p:cNvSpPr>
          <p:nvPr/>
        </p:nvSpPr>
        <p:spPr bwMode="auto">
          <a:xfrm>
            <a:off x="0" y="209550"/>
            <a:ext cx="248786"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 </a:t>
            </a:r>
            <a:r>
              <a:rPr kumimoji="0" lang="en-US" sz="8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7179" name="Rectangle 11"/>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sp>
        <p:nvSpPr>
          <p:cNvPr id="7181" name="Rectangle 13"/>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sp>
        <p:nvSpPr>
          <p:cNvPr id="7183" name="Rectangle 15"/>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pic>
        <p:nvPicPr>
          <p:cNvPr id="7182" name="Picture 1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672589" y="5396458"/>
            <a:ext cx="974360" cy="369585"/>
          </a:xfrm>
          <a:prstGeom prst="rect">
            <a:avLst/>
          </a:prstGeom>
          <a:noFill/>
        </p:spPr>
      </p:pic>
      <p:sp>
        <p:nvSpPr>
          <p:cNvPr id="7184" name="Rectangle 16"/>
          <p:cNvSpPr>
            <a:spLocks noChangeArrowheads="1"/>
          </p:cNvSpPr>
          <p:nvPr/>
        </p:nvSpPr>
        <p:spPr bwMode="auto">
          <a:xfrm>
            <a:off x="0" y="209550"/>
            <a:ext cx="248786"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 </a:t>
            </a:r>
            <a:r>
              <a:rPr kumimoji="0" lang="en-US" sz="800" b="0" i="0" u="none" strike="noStrike" cap="none" normalizeH="0" baseline="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7186" name="Rectangle 18"/>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pic>
        <p:nvPicPr>
          <p:cNvPr id="7185" name="Picture 17"/>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882452" y="5906124"/>
            <a:ext cx="794479" cy="539646"/>
          </a:xfrm>
          <a:prstGeom prst="rect">
            <a:avLst/>
          </a:prstGeom>
          <a:noFill/>
        </p:spPr>
      </p:pic>
      <p:sp>
        <p:nvSpPr>
          <p:cNvPr id="30" name="Rectangle 14"/>
          <p:cNvSpPr>
            <a:spLocks noChangeArrowheads="1"/>
          </p:cNvSpPr>
          <p:nvPr/>
        </p:nvSpPr>
        <p:spPr bwMode="auto">
          <a:xfrm>
            <a:off x="4966743" y="5943599"/>
            <a:ext cx="2417650"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(5)</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1" name="Rectangle 30"/>
          <p:cNvSpPr/>
          <p:nvPr/>
        </p:nvSpPr>
        <p:spPr>
          <a:xfrm>
            <a:off x="5203079" y="6242366"/>
            <a:ext cx="2116285" cy="369332"/>
          </a:xfrm>
          <a:prstGeom prst="rect">
            <a:avLst/>
          </a:prstGeom>
        </p:spPr>
        <p:txBody>
          <a:bodyPr wrap="none">
            <a:spAutoFit/>
          </a:bodyPr>
          <a:lstStyle/>
          <a:p>
            <a:r>
              <a:rPr lang="en-IN" dirty="0">
                <a:latin typeface="Times New Roman" pitchFamily="18" charset="0"/>
                <a:cs typeface="Times New Roman" pitchFamily="18" charset="0"/>
              </a:rPr>
              <a:t>where</a:t>
            </a:r>
            <a:r>
              <a:rPr lang="en-IN" i="1" dirty="0">
                <a:latin typeface="Times New Roman" pitchFamily="18" charset="0"/>
                <a:cs typeface="Times New Roman" pitchFamily="18" charset="0"/>
              </a:rPr>
              <a:t> n=1, 2, 3, ......</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169">
                                            <p:txEl>
                                              <p:pRg st="0" end="0"/>
                                            </p:txEl>
                                          </p:spTgt>
                                        </p:tgtEl>
                                        <p:attrNameLst>
                                          <p:attrName>style.visibility</p:attrName>
                                        </p:attrNameLst>
                                      </p:cBhvr>
                                      <p:to>
                                        <p:strVal val="visible"/>
                                      </p:to>
                                    </p:set>
                                    <p:animEffect transition="in" filter="wipe(down)">
                                      <p:cBhvr>
                                        <p:cTn id="12" dur="500"/>
                                        <p:tgtEl>
                                          <p:spTgt spid="716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170">
                                            <p:txEl>
                                              <p:pRg st="0" end="0"/>
                                            </p:txEl>
                                          </p:spTgt>
                                        </p:tgtEl>
                                        <p:attrNameLst>
                                          <p:attrName>style.visibility</p:attrName>
                                        </p:attrNameLst>
                                      </p:cBhvr>
                                      <p:to>
                                        <p:strVal val="visible"/>
                                      </p:to>
                                    </p:set>
                                    <p:animEffect transition="in" filter="wipe(down)">
                                      <p:cBhvr>
                                        <p:cTn id="17" dur="500"/>
                                        <p:tgtEl>
                                          <p:spTgt spid="717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170">
                                            <p:txEl>
                                              <p:pRg st="1" end="1"/>
                                            </p:txEl>
                                          </p:spTgt>
                                        </p:tgtEl>
                                        <p:attrNameLst>
                                          <p:attrName>style.visibility</p:attrName>
                                        </p:attrNameLst>
                                      </p:cBhvr>
                                      <p:to>
                                        <p:strVal val="visible"/>
                                      </p:to>
                                    </p:set>
                                    <p:animEffect transition="in" filter="wipe(down)">
                                      <p:cBhvr>
                                        <p:cTn id="22" dur="500"/>
                                        <p:tgtEl>
                                          <p:spTgt spid="717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down)">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down)">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171"/>
                                        </p:tgtEl>
                                        <p:attrNameLst>
                                          <p:attrName>style.visibility</p:attrName>
                                        </p:attrNameLst>
                                      </p:cBhvr>
                                      <p:to>
                                        <p:strVal val="visible"/>
                                      </p:to>
                                    </p:set>
                                    <p:animEffect transition="in" filter="wipe(down)">
                                      <p:cBhvr>
                                        <p:cTn id="37" dur="500"/>
                                        <p:tgtEl>
                                          <p:spTgt spid="717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par>
                                <p:cTn id="43" presetID="22" presetClass="entr" presetSubtype="4" fill="hold" nodeType="withEffect">
                                  <p:stCondLst>
                                    <p:cond delay="0"/>
                                  </p:stCondLst>
                                  <p:childTnLst>
                                    <p:set>
                                      <p:cBhvr>
                                        <p:cTn id="44" dur="1" fill="hold">
                                          <p:stCondLst>
                                            <p:cond delay="0"/>
                                          </p:stCondLst>
                                        </p:cTn>
                                        <p:tgtEl>
                                          <p:spTgt spid="7173"/>
                                        </p:tgtEl>
                                        <p:attrNameLst>
                                          <p:attrName>style.visibility</p:attrName>
                                        </p:attrNameLst>
                                      </p:cBhvr>
                                      <p:to>
                                        <p:strVal val="visible"/>
                                      </p:to>
                                    </p:set>
                                    <p:animEffect transition="in" filter="wipe(down)">
                                      <p:cBhvr>
                                        <p:cTn id="45" dur="500"/>
                                        <p:tgtEl>
                                          <p:spTgt spid="717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down)">
                                      <p:cBhvr>
                                        <p:cTn id="50" dur="500"/>
                                        <p:tgtEl>
                                          <p:spTgt spid="14"/>
                                        </p:tgtEl>
                                      </p:cBhvr>
                                    </p:animEffect>
                                  </p:childTnLst>
                                </p:cTn>
                              </p:par>
                              <p:par>
                                <p:cTn id="51" presetID="22" presetClass="entr" presetSubtype="4" fill="hold" nodeType="withEffect">
                                  <p:stCondLst>
                                    <p:cond delay="0"/>
                                  </p:stCondLst>
                                  <p:childTnLst>
                                    <p:set>
                                      <p:cBhvr>
                                        <p:cTn id="52" dur="1" fill="hold">
                                          <p:stCondLst>
                                            <p:cond delay="0"/>
                                          </p:stCondLst>
                                        </p:cTn>
                                        <p:tgtEl>
                                          <p:spTgt spid="7175"/>
                                        </p:tgtEl>
                                        <p:attrNameLst>
                                          <p:attrName>style.visibility</p:attrName>
                                        </p:attrNameLst>
                                      </p:cBhvr>
                                      <p:to>
                                        <p:strVal val="visible"/>
                                      </p:to>
                                    </p:set>
                                    <p:animEffect transition="in" filter="wipe(down)">
                                      <p:cBhvr>
                                        <p:cTn id="53" dur="500"/>
                                        <p:tgtEl>
                                          <p:spTgt spid="717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down)">
                                      <p:cBhvr>
                                        <p:cTn id="58" dur="500"/>
                                        <p:tgtEl>
                                          <p:spTgt spid="17"/>
                                        </p:tgtEl>
                                      </p:cBhvr>
                                    </p:animEffect>
                                  </p:childTnLst>
                                </p:cTn>
                              </p:par>
                              <p:par>
                                <p:cTn id="59" presetID="22" presetClass="entr" presetSubtype="4" fill="hold" nodeType="withEffect">
                                  <p:stCondLst>
                                    <p:cond delay="0"/>
                                  </p:stCondLst>
                                  <p:childTnLst>
                                    <p:set>
                                      <p:cBhvr>
                                        <p:cTn id="60" dur="1" fill="hold">
                                          <p:stCondLst>
                                            <p:cond delay="0"/>
                                          </p:stCondLst>
                                        </p:cTn>
                                        <p:tgtEl>
                                          <p:spTgt spid="7182"/>
                                        </p:tgtEl>
                                        <p:attrNameLst>
                                          <p:attrName>style.visibility</p:attrName>
                                        </p:attrNameLst>
                                      </p:cBhvr>
                                      <p:to>
                                        <p:strVal val="visible"/>
                                      </p:to>
                                    </p:set>
                                    <p:animEffect transition="in" filter="wipe(down)">
                                      <p:cBhvr>
                                        <p:cTn id="61" dur="500"/>
                                        <p:tgtEl>
                                          <p:spTgt spid="718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down)">
                                      <p:cBhvr>
                                        <p:cTn id="66" dur="500"/>
                                        <p:tgtEl>
                                          <p:spTgt spid="15"/>
                                        </p:tgtEl>
                                      </p:cBhvr>
                                    </p:animEffect>
                                  </p:childTnLst>
                                </p:cTn>
                              </p:par>
                              <p:par>
                                <p:cTn id="67" presetID="22" presetClass="entr" presetSubtype="4" fill="hold" nodeType="withEffect">
                                  <p:stCondLst>
                                    <p:cond delay="0"/>
                                  </p:stCondLst>
                                  <p:childTnLst>
                                    <p:set>
                                      <p:cBhvr>
                                        <p:cTn id="68" dur="1" fill="hold">
                                          <p:stCondLst>
                                            <p:cond delay="0"/>
                                          </p:stCondLst>
                                        </p:cTn>
                                        <p:tgtEl>
                                          <p:spTgt spid="7185"/>
                                        </p:tgtEl>
                                        <p:attrNameLst>
                                          <p:attrName>style.visibility</p:attrName>
                                        </p:attrNameLst>
                                      </p:cBhvr>
                                      <p:to>
                                        <p:strVal val="visible"/>
                                      </p:to>
                                    </p:set>
                                    <p:animEffect transition="in" filter="wipe(down)">
                                      <p:cBhvr>
                                        <p:cTn id="69" dur="500"/>
                                        <p:tgtEl>
                                          <p:spTgt spid="718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30">
                                            <p:txEl>
                                              <p:pRg st="0" end="0"/>
                                            </p:txEl>
                                          </p:spTgt>
                                        </p:tgtEl>
                                        <p:attrNameLst>
                                          <p:attrName>style.visibility</p:attrName>
                                        </p:attrNameLst>
                                      </p:cBhvr>
                                      <p:to>
                                        <p:strVal val="visible"/>
                                      </p:to>
                                    </p:set>
                                    <p:animEffect transition="in" filter="wipe(down)">
                                      <p:cBhvr>
                                        <p:cTn id="74" dur="500"/>
                                        <p:tgtEl>
                                          <p:spTgt spid="30">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1">
                                            <p:txEl>
                                              <p:pRg st="0" end="0"/>
                                            </p:txEl>
                                          </p:spTgt>
                                        </p:tgtEl>
                                        <p:attrNameLst>
                                          <p:attrName>style.visibility</p:attrName>
                                        </p:attrNameLst>
                                      </p:cBhvr>
                                      <p:to>
                                        <p:strVal val="visible"/>
                                      </p:to>
                                    </p:set>
                                    <p:anim calcmode="lin" valueType="num">
                                      <p:cBhvr additive="base">
                                        <p:cTn id="79"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build="p"/>
      <p:bldP spid="4" grpId="0" build="p"/>
      <p:bldP spid="7170" grpId="0" build="p"/>
      <p:bldP spid="6" grpId="0" build="p"/>
      <p:bldP spid="7" grpId="0"/>
      <p:bldP spid="14" grpId="0"/>
      <p:bldP spid="15" grpId="0"/>
      <p:bldP spid="17" grpId="0"/>
      <p:bldP spid="30" grpId="0" build="p"/>
      <p:bldP spid="31"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6613" y="651036"/>
            <a:ext cx="2998834" cy="400110"/>
          </a:xfrm>
          <a:prstGeom prst="rect">
            <a:avLst/>
          </a:prstGeom>
        </p:spPr>
        <p:txBody>
          <a:bodyPr wrap="none">
            <a:spAutoFit/>
          </a:bodyPr>
          <a:lstStyle/>
          <a:p>
            <a:r>
              <a:rPr lang="en-IN" sz="2000" dirty="0">
                <a:latin typeface="Times New Roman" pitchFamily="18" charset="0"/>
                <a:cs typeface="Times New Roman" pitchFamily="18" charset="0"/>
              </a:rPr>
              <a:t>Now equation (4) becomes</a:t>
            </a:r>
          </a:p>
        </p:txBody>
      </p:sp>
      <p:sp>
        <p:nvSpPr>
          <p:cNvPr id="6146" name="Rectangle 2"/>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pic>
        <p:nvPicPr>
          <p:cNvPr id="614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38269" y="1349113"/>
            <a:ext cx="2068643" cy="659037"/>
          </a:xfrm>
          <a:prstGeom prst="rect">
            <a:avLst/>
          </a:prstGeom>
          <a:noFill/>
        </p:spPr>
      </p:pic>
      <p:sp>
        <p:nvSpPr>
          <p:cNvPr id="6147" name="Rectangle 3"/>
          <p:cNvSpPr>
            <a:spLocks noChangeArrowheads="1"/>
          </p:cNvSpPr>
          <p:nvPr/>
        </p:nvSpPr>
        <p:spPr bwMode="auto">
          <a:xfrm>
            <a:off x="419725" y="2233535"/>
            <a:ext cx="8349521"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Is the non-normalized wave function &amp; B is a constant.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To evaluate B, we should normalize the wave function (equation (6))</a:t>
            </a:r>
          </a:p>
        </p:txBody>
      </p:sp>
      <p:sp>
        <p:nvSpPr>
          <p:cNvPr id="6" name="Rectangle 5"/>
          <p:cNvSpPr/>
          <p:nvPr/>
        </p:nvSpPr>
        <p:spPr>
          <a:xfrm>
            <a:off x="515544" y="3724022"/>
            <a:ext cx="2794355" cy="400110"/>
          </a:xfrm>
          <a:prstGeom prst="rect">
            <a:avLst/>
          </a:prstGeom>
        </p:spPr>
        <p:txBody>
          <a:bodyPr wrap="none">
            <a:spAutoFit/>
          </a:bodyPr>
          <a:lstStyle/>
          <a:p>
            <a:pPr lvl="0" defTabSz="914400" eaLnBrk="0" fontAlgn="base" hangingPunct="0">
              <a:spcBef>
                <a:spcPct val="0"/>
              </a:spcBef>
              <a:spcAft>
                <a:spcPct val="0"/>
              </a:spcAft>
            </a:pPr>
            <a:r>
              <a:rPr lang="en-US" sz="2000" b="1" dirty="0">
                <a:solidFill>
                  <a:srgbClr val="FF0000"/>
                </a:solidFill>
                <a:latin typeface="Times New Roman" pitchFamily="18" charset="0"/>
                <a:ea typeface="Times New Roman" pitchFamily="18" charset="0"/>
                <a:cs typeface="Times New Roman" pitchFamily="18" charset="0"/>
              </a:rPr>
              <a:t>Normalization</a:t>
            </a:r>
            <a:r>
              <a:rPr lang="en-US" sz="2000" dirty="0">
                <a:latin typeface="Times New Roman" pitchFamily="18" charset="0"/>
                <a:ea typeface="Times New Roman" pitchFamily="18" charset="0"/>
                <a:cs typeface="Times New Roman" pitchFamily="18" charset="0"/>
              </a:rPr>
              <a:t> condition</a:t>
            </a:r>
            <a:endParaRPr lang="en-US" sz="2000" dirty="0">
              <a:latin typeface="Times New Roman" pitchFamily="18" charset="0"/>
              <a:cs typeface="Times New Roman" pitchFamily="18" charset="0"/>
            </a:endParaRPr>
          </a:p>
        </p:txBody>
      </p:sp>
      <p:pic>
        <p:nvPicPr>
          <p:cNvPr id="7"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342807" y="4416199"/>
            <a:ext cx="2098623" cy="815369"/>
          </a:xfrm>
          <a:prstGeom prst="rect">
            <a:avLst/>
          </a:prstGeom>
          <a:noFill/>
        </p:spPr>
      </p:pic>
      <p:pic>
        <p:nvPicPr>
          <p:cNvPr id="8"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267857" y="5763716"/>
            <a:ext cx="2518347" cy="873415"/>
          </a:xfrm>
          <a:prstGeom prst="rect">
            <a:avLst/>
          </a:prstGeom>
          <a:noFill/>
        </p:spPr>
      </p:pic>
      <p:pic>
        <p:nvPicPr>
          <p:cNvPr id="9" name="Picture 1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520721" y="4991725"/>
            <a:ext cx="2201862" cy="539646"/>
          </a:xfrm>
          <a:prstGeom prst="rect">
            <a:avLst/>
          </a:prstGeom>
          <a:noFill/>
        </p:spPr>
      </p:pic>
      <p:sp>
        <p:nvSpPr>
          <p:cNvPr id="10" name="Rectangle 9"/>
          <p:cNvSpPr/>
          <p:nvPr/>
        </p:nvSpPr>
        <p:spPr>
          <a:xfrm>
            <a:off x="2131103" y="6009248"/>
            <a:ext cx="464695" cy="369332"/>
          </a:xfrm>
          <a:prstGeom prst="rect">
            <a:avLst/>
          </a:prstGeom>
        </p:spPr>
        <p:txBody>
          <a:bodyPr wrap="square">
            <a:spAutoFit/>
          </a:bodyPr>
          <a:lstStyle/>
          <a:p>
            <a:r>
              <a:rPr lang="en-IN" i="1" dirty="0">
                <a:latin typeface="Times New Roman" pitchFamily="18" charset="0"/>
                <a:cs typeface="Times New Roman" pitchFamily="18" charset="0"/>
                <a:sym typeface="Symbol"/>
              </a:rPr>
              <a:t></a:t>
            </a:r>
            <a:r>
              <a:rPr lang="en-IN" i="1"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145"/>
                                        </p:tgtEl>
                                        <p:attrNameLst>
                                          <p:attrName>style.visibility</p:attrName>
                                        </p:attrNameLst>
                                      </p:cBhvr>
                                      <p:to>
                                        <p:strVal val="visible"/>
                                      </p:to>
                                    </p:set>
                                    <p:animEffect transition="in" filter="wipe(down)">
                                      <p:cBhvr>
                                        <p:cTn id="12" dur="500"/>
                                        <p:tgtEl>
                                          <p:spTgt spid="61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147">
                                            <p:txEl>
                                              <p:pRg st="0" end="0"/>
                                            </p:txEl>
                                          </p:spTgt>
                                        </p:tgtEl>
                                        <p:attrNameLst>
                                          <p:attrName>style.visibility</p:attrName>
                                        </p:attrNameLst>
                                      </p:cBhvr>
                                      <p:to>
                                        <p:strVal val="visible"/>
                                      </p:to>
                                    </p:set>
                                    <p:animEffect transition="in" filter="wipe(down)">
                                      <p:cBhvr>
                                        <p:cTn id="17" dur="500"/>
                                        <p:tgtEl>
                                          <p:spTgt spid="61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147">
                                            <p:txEl>
                                              <p:pRg st="2" end="2"/>
                                            </p:txEl>
                                          </p:spTgt>
                                        </p:tgtEl>
                                        <p:attrNameLst>
                                          <p:attrName>style.visibility</p:attrName>
                                        </p:attrNameLst>
                                      </p:cBhvr>
                                      <p:to>
                                        <p:strVal val="visible"/>
                                      </p:to>
                                    </p:set>
                                    <p:animEffect transition="in" filter="wipe(down)">
                                      <p:cBhvr>
                                        <p:cTn id="22" dur="500"/>
                                        <p:tgtEl>
                                          <p:spTgt spid="614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down)">
                                      <p:cBhvr>
                                        <p:cTn id="44" dur="500"/>
                                        <p:tgtEl>
                                          <p:spTgt spid="10"/>
                                        </p:tgtEl>
                                      </p:cBhvr>
                                    </p:animEffect>
                                  </p:childTnLst>
                                </p:cTn>
                              </p:par>
                              <p:par>
                                <p:cTn id="45" presetID="22" presetClass="entr" presetSubtype="4"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147" grpId="0" build="p"/>
      <p:bldP spid="6" grpId="0" build="p"/>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1281" y="897616"/>
            <a:ext cx="464695" cy="369332"/>
          </a:xfrm>
          <a:prstGeom prst="rect">
            <a:avLst/>
          </a:prstGeom>
        </p:spPr>
        <p:txBody>
          <a:bodyPr wrap="square">
            <a:spAutoFit/>
          </a:bodyPr>
          <a:lstStyle/>
          <a:p>
            <a:r>
              <a:rPr lang="en-IN" i="1" dirty="0">
                <a:sym typeface="Symbol"/>
              </a:rPr>
              <a:t></a:t>
            </a:r>
            <a:r>
              <a:rPr lang="en-IN" i="1" dirty="0"/>
              <a:t>  </a:t>
            </a:r>
            <a:endParaRPr lang="en-IN" dirty="0"/>
          </a:p>
        </p:txBody>
      </p:sp>
      <p:pic>
        <p:nvPicPr>
          <p:cNvPr id="3"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788171" y="579009"/>
            <a:ext cx="3402766" cy="998144"/>
          </a:xfrm>
          <a:prstGeom prst="rect">
            <a:avLst/>
          </a:prstGeom>
          <a:noFill/>
        </p:spPr>
      </p:pic>
      <p:pic>
        <p:nvPicPr>
          <p:cNvPr id="4"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28209" y="1957166"/>
            <a:ext cx="3337986" cy="931531"/>
          </a:xfrm>
          <a:prstGeom prst="rect">
            <a:avLst/>
          </a:prstGeom>
          <a:noFill/>
        </p:spPr>
      </p:pic>
      <p:pic>
        <p:nvPicPr>
          <p:cNvPr id="5"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908092" y="3293166"/>
            <a:ext cx="3213782" cy="1148888"/>
          </a:xfrm>
          <a:prstGeom prst="rect">
            <a:avLst/>
          </a:prstGeom>
          <a:noFill/>
        </p:spPr>
      </p:pic>
      <p:sp>
        <p:nvSpPr>
          <p:cNvPr id="6" name="Rectangle 5"/>
          <p:cNvSpPr/>
          <p:nvPr/>
        </p:nvSpPr>
        <p:spPr>
          <a:xfrm>
            <a:off x="1878769" y="2144298"/>
            <a:ext cx="464695" cy="369332"/>
          </a:xfrm>
          <a:prstGeom prst="rect">
            <a:avLst/>
          </a:prstGeom>
        </p:spPr>
        <p:txBody>
          <a:bodyPr wrap="square">
            <a:spAutoFit/>
          </a:bodyPr>
          <a:lstStyle/>
          <a:p>
            <a:r>
              <a:rPr lang="en-IN" i="1" dirty="0">
                <a:sym typeface="Symbol"/>
              </a:rPr>
              <a:t></a:t>
            </a:r>
            <a:r>
              <a:rPr lang="en-IN" i="1" dirty="0"/>
              <a:t>  </a:t>
            </a:r>
            <a:endParaRPr lang="en-IN" dirty="0"/>
          </a:p>
        </p:txBody>
      </p:sp>
      <p:sp>
        <p:nvSpPr>
          <p:cNvPr id="7" name="Rectangle 6"/>
          <p:cNvSpPr/>
          <p:nvPr/>
        </p:nvSpPr>
        <p:spPr>
          <a:xfrm>
            <a:off x="1953720" y="3598344"/>
            <a:ext cx="464695" cy="369332"/>
          </a:xfrm>
          <a:prstGeom prst="rect">
            <a:avLst/>
          </a:prstGeom>
        </p:spPr>
        <p:txBody>
          <a:bodyPr wrap="square">
            <a:spAutoFit/>
          </a:bodyPr>
          <a:lstStyle/>
          <a:p>
            <a:r>
              <a:rPr lang="en-IN" i="1" dirty="0">
                <a:sym typeface="Symbol"/>
              </a:rPr>
              <a:t></a:t>
            </a:r>
            <a:r>
              <a:rPr lang="en-IN" i="1" dirty="0"/>
              <a:t>  </a:t>
            </a:r>
            <a:endParaRPr lang="en-IN" dirty="0"/>
          </a:p>
        </p:txBody>
      </p:sp>
      <p:pic>
        <p:nvPicPr>
          <p:cNvPr id="8" name="Picture 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582649" y="4687546"/>
            <a:ext cx="1769909" cy="636546"/>
          </a:xfrm>
          <a:prstGeom prst="rect">
            <a:avLst/>
          </a:prstGeom>
          <a:noFill/>
        </p:spPr>
      </p:pic>
      <p:pic>
        <p:nvPicPr>
          <p:cNvPr id="9" name="Picture 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912433" y="5677678"/>
            <a:ext cx="869429" cy="931531"/>
          </a:xfrm>
          <a:prstGeom prst="rect">
            <a:avLst/>
          </a:prstGeom>
          <a:noFill/>
        </p:spPr>
      </p:pic>
      <p:sp>
        <p:nvSpPr>
          <p:cNvPr id="10" name="Rectangle 9"/>
          <p:cNvSpPr/>
          <p:nvPr/>
        </p:nvSpPr>
        <p:spPr>
          <a:xfrm>
            <a:off x="2241032" y="4800056"/>
            <a:ext cx="464695" cy="369332"/>
          </a:xfrm>
          <a:prstGeom prst="rect">
            <a:avLst/>
          </a:prstGeom>
        </p:spPr>
        <p:txBody>
          <a:bodyPr wrap="square">
            <a:spAutoFit/>
          </a:bodyPr>
          <a:lstStyle/>
          <a:p>
            <a:r>
              <a:rPr lang="en-IN" i="1" dirty="0">
                <a:sym typeface="Symbol"/>
              </a:rPr>
              <a:t></a:t>
            </a:r>
            <a:r>
              <a:rPr lang="en-IN" i="1" dirty="0"/>
              <a:t>  </a:t>
            </a:r>
            <a:endParaRPr lang="en-IN" dirty="0"/>
          </a:p>
        </p:txBody>
      </p:sp>
      <p:sp>
        <p:nvSpPr>
          <p:cNvPr id="11" name="Rectangle 10"/>
          <p:cNvSpPr/>
          <p:nvPr/>
        </p:nvSpPr>
        <p:spPr>
          <a:xfrm>
            <a:off x="2828146" y="6001768"/>
            <a:ext cx="464695" cy="369332"/>
          </a:xfrm>
          <a:prstGeom prst="rect">
            <a:avLst/>
          </a:prstGeom>
        </p:spPr>
        <p:txBody>
          <a:bodyPr wrap="square">
            <a:spAutoFit/>
          </a:bodyPr>
          <a:lstStyle/>
          <a:p>
            <a:r>
              <a:rPr lang="en-IN" i="1" dirty="0">
                <a:sym typeface="Symbol"/>
              </a:rPr>
              <a:t></a:t>
            </a:r>
            <a:r>
              <a:rPr lang="en-IN" i="1" dirty="0"/>
              <a: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down)">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47778" y="302207"/>
            <a:ext cx="3100529" cy="461665"/>
          </a:xfrm>
          <a:prstGeom prst="rect">
            <a:avLst/>
          </a:prstGeom>
        </p:spPr>
        <p:txBody>
          <a:bodyPr wrap="square">
            <a:spAutoFit/>
          </a:bodyPr>
          <a:lstStyle/>
          <a:p>
            <a:r>
              <a:rPr 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Stefan-Boltzmann law</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491175" y="761855"/>
            <a:ext cx="7652825" cy="769441"/>
          </a:xfrm>
          <a:prstGeom prst="rect">
            <a:avLst/>
          </a:prstGeom>
        </p:spPr>
        <p:txBody>
          <a:bodyPr wrap="square">
            <a:spAutoFit/>
          </a:bodyPr>
          <a:lstStyle/>
          <a:p>
            <a:pPr algn="just"/>
            <a:r>
              <a:rPr lang="en-US" sz="2200" dirty="0">
                <a:latin typeface="Times New Roman" panose="02020603050405020304" pitchFamily="18" charset="0"/>
                <a:ea typeface="Times New Roman" panose="02020603050405020304" pitchFamily="18" charset="0"/>
              </a:rPr>
              <a:t>The total radiant heat power emitted from a surface is proportional to the fourth power of its absolute temperature</a:t>
            </a:r>
            <a:endParaRPr lang="en-US" sz="2200" dirty="0"/>
          </a:p>
        </p:txBody>
      </p:sp>
      <mc:AlternateContent xmlns:mc="http://schemas.openxmlformats.org/markup-compatibility/2006">
        <mc:Choice xmlns:a14="http://schemas.microsoft.com/office/drawing/2010/main" xmlns="" Requires="a14">
          <p:sp>
            <p:nvSpPr>
              <p:cNvPr id="5" name="TextBox 4"/>
              <p:cNvSpPr txBox="1"/>
              <p:nvPr/>
            </p:nvSpPr>
            <p:spPr>
              <a:xfrm>
                <a:off x="3741580" y="1660840"/>
                <a:ext cx="830420" cy="5741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𝑃</m:t>
                          </m:r>
                        </m:num>
                        <m:den>
                          <m:r>
                            <a:rPr lang="en-US" sz="2000" b="0" i="1" smtClean="0">
                              <a:latin typeface="Cambria Math" panose="02040503050406030204" pitchFamily="18" charset="0"/>
                            </a:rPr>
                            <m:t>𝐴</m:t>
                          </m:r>
                        </m:den>
                      </m:f>
                      <m:r>
                        <a:rPr lang="en-US" sz="2000" i="1" smtClean="0">
                          <a:latin typeface="Cambria Math" panose="02040503050406030204" pitchFamily="18" charset="0"/>
                          <a:ea typeface="Cambria Math" panose="02040503050406030204" pitchFamily="18" charset="0"/>
                        </a:rPr>
                        <m:t>∝</m:t>
                      </m:r>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𝑇</m:t>
                          </m:r>
                        </m:e>
                        <m:sup>
                          <m:r>
                            <a:rPr lang="en-US" sz="2000" b="0" i="1" smtClean="0">
                              <a:latin typeface="Cambria Math" panose="02040503050406030204" pitchFamily="18" charset="0"/>
                              <a:ea typeface="Cambria Math" panose="02040503050406030204" pitchFamily="18" charset="0"/>
                            </a:rPr>
                            <m:t>4</m:t>
                          </m:r>
                        </m:sup>
                      </m:sSup>
                    </m:oMath>
                  </m:oMathPara>
                </a14:m>
                <a:endParaRPr lang="en-US" sz="2000" dirty="0"/>
              </a:p>
            </p:txBody>
          </p:sp>
        </mc:Choice>
        <mc:Fallback>
          <p:sp>
            <p:nvSpPr>
              <p:cNvPr id="5" name="TextBox 4"/>
              <p:cNvSpPr txBox="1">
                <a:spLocks noRot="1" noChangeAspect="1" noMove="1" noResize="1" noEditPoints="1" noAdjustHandles="1" noChangeArrowheads="1" noChangeShapeType="1" noTextEdit="1"/>
              </p:cNvSpPr>
              <p:nvPr/>
            </p:nvSpPr>
            <p:spPr>
              <a:xfrm>
                <a:off x="3741580" y="1660840"/>
                <a:ext cx="830420" cy="574196"/>
              </a:xfrm>
              <a:prstGeom prst="rect">
                <a:avLst/>
              </a:prstGeom>
              <a:blipFill>
                <a:blip r:embed="rId2" cstate="print"/>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6" name="TextBox 5"/>
              <p:cNvSpPr txBox="1"/>
              <p:nvPr/>
            </p:nvSpPr>
            <p:spPr>
              <a:xfrm>
                <a:off x="3517679" y="2487924"/>
                <a:ext cx="1275029" cy="5741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f>
                        <m:fPr>
                          <m:ctrlPr>
                            <a:rPr lang="en-US" sz="2000" i="1" smtClean="0">
                              <a:latin typeface="Cambria Math" panose="02040503050406030204" pitchFamily="18" charset="0"/>
                            </a:rPr>
                          </m:ctrlPr>
                        </m:fPr>
                        <m:num>
                          <m:r>
                            <a:rPr lang="en-US" sz="2000" i="1">
                              <a:latin typeface="Cambria Math" panose="02040503050406030204" pitchFamily="18" charset="0"/>
                            </a:rPr>
                            <m:t>𝑃</m:t>
                          </m:r>
                        </m:num>
                        <m:den>
                          <m:r>
                            <a:rPr lang="en-US" sz="2000" i="1" smtClean="0">
                              <a:latin typeface="Cambria Math" panose="02040503050406030204" pitchFamily="18" charset="0"/>
                            </a:rPr>
                            <m:t>𝐴</m:t>
                          </m:r>
                        </m:den>
                      </m:f>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𝜎</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𝑇</m:t>
                          </m:r>
                        </m:e>
                        <m:sup>
                          <m:r>
                            <a:rPr lang="en-US" sz="2000" i="1">
                              <a:latin typeface="Cambria Math" panose="02040503050406030204" pitchFamily="18" charset="0"/>
                              <a:ea typeface="Cambria Math" panose="02040503050406030204" pitchFamily="18" charset="0"/>
                            </a:rPr>
                            <m:t>4</m:t>
                          </m:r>
                        </m:sup>
                      </m:sSup>
                    </m:oMath>
                  </m:oMathPara>
                </a14:m>
                <a:endParaRPr lang="en-US" sz="2000" dirty="0"/>
              </a:p>
            </p:txBody>
          </p:sp>
        </mc:Choice>
        <mc:Fallback>
          <p:sp>
            <p:nvSpPr>
              <p:cNvPr id="6" name="TextBox 5"/>
              <p:cNvSpPr txBox="1">
                <a:spLocks noRot="1" noChangeAspect="1" noMove="1" noResize="1" noEditPoints="1" noAdjustHandles="1" noChangeArrowheads="1" noChangeShapeType="1" noTextEdit="1"/>
              </p:cNvSpPr>
              <p:nvPr/>
            </p:nvSpPr>
            <p:spPr>
              <a:xfrm>
                <a:off x="3517679" y="2487924"/>
                <a:ext cx="1275029" cy="574196"/>
              </a:xfrm>
              <a:prstGeom prst="rect">
                <a:avLst/>
              </a:prstGeom>
              <a:blipFill>
                <a:blip r:embed="rId3" cstate="print"/>
                <a:stretch>
                  <a:fillRect/>
                </a:stretch>
              </a:blipFill>
            </p:spPr>
            <p:txBody>
              <a:bodyPr/>
              <a:lstStyle/>
              <a:p>
                <a:r>
                  <a:rPr lang="en-US">
                    <a:noFill/>
                  </a:rPr>
                  <a:t> </a:t>
                </a:r>
              </a:p>
            </p:txBody>
          </p:sp>
        </mc:Fallback>
      </mc:AlternateContent>
      <p:sp>
        <p:nvSpPr>
          <p:cNvPr id="7" name="Rectangle 6"/>
          <p:cNvSpPr/>
          <p:nvPr/>
        </p:nvSpPr>
        <p:spPr>
          <a:xfrm>
            <a:off x="422031" y="3288397"/>
            <a:ext cx="9144000" cy="430887"/>
          </a:xfrm>
          <a:prstGeom prst="rect">
            <a:avLst/>
          </a:prstGeom>
        </p:spPr>
        <p:txBody>
          <a:bodyPr wrap="square">
            <a:spAutoFit/>
          </a:bodyPr>
          <a:lstStyle/>
          <a:p>
            <a:pPr algn="just"/>
            <a:r>
              <a:rPr lang="en-US" sz="2200" dirty="0">
                <a:latin typeface="Times New Roman" panose="02020603050405020304" pitchFamily="18" charset="0"/>
                <a:ea typeface="Times New Roman" panose="02020603050405020304" pitchFamily="18" charset="0"/>
              </a:rPr>
              <a:t>For hot objects other than ideal radiators, the law is expressed in the form:</a:t>
            </a:r>
            <a:endParaRPr lang="en-US" sz="2200" dirty="0"/>
          </a:p>
        </p:txBody>
      </p:sp>
      <mc:AlternateContent xmlns:mc="http://schemas.openxmlformats.org/markup-compatibility/2006">
        <mc:Choice xmlns:a14="http://schemas.microsoft.com/office/drawing/2010/main" xmlns="" Requires="a14">
          <p:sp>
            <p:nvSpPr>
              <p:cNvPr id="8" name="TextBox 7"/>
              <p:cNvSpPr txBox="1"/>
              <p:nvPr/>
            </p:nvSpPr>
            <p:spPr>
              <a:xfrm>
                <a:off x="3578387" y="3945561"/>
                <a:ext cx="1415644" cy="33855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𝑒</m:t>
                      </m:r>
                      <m:r>
                        <a:rPr lang="en-US" sz="2200" b="0" i="1" smtClean="0">
                          <a:latin typeface="Cambria Math" panose="02040503050406030204" pitchFamily="18" charset="0"/>
                          <a:ea typeface="Cambria Math" panose="02040503050406030204" pitchFamily="18" charset="0"/>
                        </a:rPr>
                        <m:t>𝜎</m:t>
                      </m:r>
                      <m:sSup>
                        <m:sSupPr>
                          <m:ctrlPr>
                            <a:rPr lang="en-US" sz="2200" i="1">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𝐴</m:t>
                          </m:r>
                          <m:r>
                            <a:rPr lang="en-US" sz="2200" i="1">
                              <a:latin typeface="Cambria Math" panose="02040503050406030204" pitchFamily="18" charset="0"/>
                              <a:ea typeface="Cambria Math" panose="02040503050406030204" pitchFamily="18" charset="0"/>
                            </a:rPr>
                            <m:t>𝑇</m:t>
                          </m:r>
                        </m:e>
                        <m:sup>
                          <m:r>
                            <a:rPr lang="en-US" sz="2200" i="1">
                              <a:latin typeface="Cambria Math" panose="02040503050406030204" pitchFamily="18" charset="0"/>
                              <a:ea typeface="Cambria Math" panose="02040503050406030204" pitchFamily="18" charset="0"/>
                            </a:rPr>
                            <m:t>4</m:t>
                          </m:r>
                        </m:sup>
                      </m:sSup>
                    </m:oMath>
                  </m:oMathPara>
                </a14:m>
                <a:endParaRPr lang="en-US" sz="2200" dirty="0"/>
              </a:p>
            </p:txBody>
          </p:sp>
        </mc:Choice>
        <mc:Fallback>
          <p:sp>
            <p:nvSpPr>
              <p:cNvPr id="8" name="TextBox 7"/>
              <p:cNvSpPr txBox="1">
                <a:spLocks noRot="1" noChangeAspect="1" noMove="1" noResize="1" noEditPoints="1" noAdjustHandles="1" noChangeArrowheads="1" noChangeShapeType="1" noTextEdit="1"/>
              </p:cNvSpPr>
              <p:nvPr/>
            </p:nvSpPr>
            <p:spPr>
              <a:xfrm>
                <a:off x="3578387" y="3945561"/>
                <a:ext cx="1415644" cy="338554"/>
              </a:xfrm>
              <a:prstGeom prst="rect">
                <a:avLst/>
              </a:prstGeom>
              <a:blipFill>
                <a:blip r:embed="rId4" cstate="print"/>
                <a:stretch>
                  <a:fillRect l="-4310" t="-1786" r="-1293" b="-53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9" name="Rectangle 8"/>
              <p:cNvSpPr/>
              <p:nvPr/>
            </p:nvSpPr>
            <p:spPr>
              <a:xfrm>
                <a:off x="393893" y="4634598"/>
                <a:ext cx="8975188" cy="1785104"/>
              </a:xfrm>
              <a:prstGeom prst="rect">
                <a:avLst/>
              </a:prstGeom>
            </p:spPr>
            <p:txBody>
              <a:bodyPr wrap="square">
                <a:spAutoFit/>
              </a:bodyPr>
              <a:lstStyle/>
              <a:p>
                <a:pPr algn="just"/>
                <a:r>
                  <a:rPr lang="en-US" sz="2200" dirty="0">
                    <a:latin typeface="Times New Roman" panose="02020603050405020304" pitchFamily="18" charset="0"/>
                    <a:ea typeface="Times New Roman" panose="02020603050405020304" pitchFamily="18" charset="0"/>
                  </a:rPr>
                  <a:t>Where ‘</a:t>
                </a:r>
                <a:r>
                  <a:rPr lang="en-US" sz="2200" i="1" dirty="0">
                    <a:latin typeface="Times New Roman" panose="02020603050405020304" pitchFamily="18" charset="0"/>
                    <a:ea typeface="Times New Roman" panose="02020603050405020304" pitchFamily="18" charset="0"/>
                  </a:rPr>
                  <a:t>e’</a:t>
                </a:r>
                <a:r>
                  <a:rPr lang="en-US" sz="2200" dirty="0">
                    <a:latin typeface="Times New Roman" panose="02020603050405020304" pitchFamily="18" charset="0"/>
                    <a:ea typeface="Times New Roman" panose="02020603050405020304" pitchFamily="18" charset="0"/>
                  </a:rPr>
                  <a:t> is the emissivity of the object (</a:t>
                </a:r>
                <a:r>
                  <a:rPr lang="en-US" sz="2200" i="1" dirty="0">
                    <a:latin typeface="Times New Roman" panose="02020603050405020304" pitchFamily="18" charset="0"/>
                    <a:ea typeface="Times New Roman" panose="02020603050405020304" pitchFamily="18" charset="0"/>
                  </a:rPr>
                  <a:t>e = </a:t>
                </a:r>
                <a:r>
                  <a:rPr lang="en-US" sz="2200" dirty="0">
                    <a:latin typeface="Times New Roman" panose="02020603050405020304" pitchFamily="18" charset="0"/>
                    <a:ea typeface="Times New Roman" panose="02020603050405020304" pitchFamily="18" charset="0"/>
                  </a:rPr>
                  <a:t>1, for ideal radiator)</a:t>
                </a:r>
              </a:p>
              <a:p>
                <a:pPr algn="just"/>
                <a:r>
                  <a:rPr lang="en-US" sz="2200" dirty="0">
                    <a:latin typeface="Times New Roman" panose="02020603050405020304" pitchFamily="18" charset="0"/>
                    <a:ea typeface="Times New Roman" panose="02020603050405020304" pitchFamily="18" charset="0"/>
                  </a:rPr>
                  <a:t>		</a:t>
                </a:r>
                <a:r>
                  <a:rPr lang="el-GR" sz="2200" dirty="0">
                    <a:latin typeface="Times New Roman" panose="02020603050405020304" pitchFamily="18" charset="0"/>
                    <a:ea typeface="Times New Roman" panose="02020603050405020304" pitchFamily="18" charset="0"/>
                  </a:rPr>
                  <a:t>σ</a:t>
                </a:r>
                <a:r>
                  <a:rPr lang="en-US" sz="2200" dirty="0">
                    <a:latin typeface="Times New Roman" panose="02020603050405020304" pitchFamily="18" charset="0"/>
                    <a:ea typeface="Times New Roman" panose="02020603050405020304" pitchFamily="18" charset="0"/>
                  </a:rPr>
                  <a:t> is the Stefan-Boltzmann Constant (</a:t>
                </a:r>
                <a14:m>
                  <m:oMath xmlns:m="http://schemas.openxmlformats.org/officeDocument/2006/math">
                    <m:r>
                      <a:rPr lang="en-US" sz="2200" i="1" smtClean="0">
                        <a:latin typeface="Cambria Math" panose="02040503050406030204" pitchFamily="18" charset="0"/>
                        <a:ea typeface="Cambria Math" panose="02040503050406030204" pitchFamily="18" charset="0"/>
                      </a:rPr>
                      <m:t>𝜎</m:t>
                    </m:r>
                    <m:r>
                      <a:rPr lang="en-US" sz="2200" b="0" i="1" smtClean="0">
                        <a:latin typeface="Cambria Math" panose="02040503050406030204" pitchFamily="18" charset="0"/>
                        <a:ea typeface="Cambria Math" panose="02040503050406030204" pitchFamily="18" charset="0"/>
                      </a:rPr>
                      <m:t>=5.67×</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10</m:t>
                        </m:r>
                      </m:e>
                      <m:sup>
                        <m:r>
                          <a:rPr lang="en-US" sz="2200" b="0" i="1" smtClean="0">
                            <a:latin typeface="Cambria Math" panose="02040503050406030204" pitchFamily="18" charset="0"/>
                            <a:ea typeface="Cambria Math" panose="02040503050406030204" pitchFamily="18" charset="0"/>
                          </a:rPr>
                          <m:t>−8</m:t>
                        </m:r>
                      </m:sup>
                    </m:sSup>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𝑊</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𝑚</m:t>
                        </m:r>
                      </m:e>
                      <m:sup>
                        <m:r>
                          <a:rPr lang="en-US" sz="2200" b="0" i="1" smtClean="0">
                            <a:latin typeface="Cambria Math" panose="02040503050406030204" pitchFamily="18" charset="0"/>
                            <a:ea typeface="Cambria Math" panose="02040503050406030204" pitchFamily="18" charset="0"/>
                          </a:rPr>
                          <m:t>−2</m:t>
                        </m:r>
                      </m:sup>
                    </m:sSup>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𝐾</m:t>
                        </m:r>
                      </m:e>
                      <m:sup>
                        <m:r>
                          <a:rPr lang="en-US" sz="2200" b="0" i="1" smtClean="0">
                            <a:latin typeface="Cambria Math" panose="02040503050406030204" pitchFamily="18" charset="0"/>
                            <a:ea typeface="Cambria Math" panose="02040503050406030204" pitchFamily="18" charset="0"/>
                          </a:rPr>
                          <m:t>−4</m:t>
                        </m:r>
                      </m:sup>
                    </m:sSup>
                  </m:oMath>
                </a14:m>
                <a:r>
                  <a:rPr lang="en-US" sz="2200" dirty="0">
                    <a:latin typeface="Times New Roman" panose="02020603050405020304" pitchFamily="18" charset="0"/>
                    <a:ea typeface="Times New Roman" panose="02020603050405020304" pitchFamily="18" charset="0"/>
                  </a:rPr>
                  <a:t>)</a:t>
                </a:r>
              </a:p>
              <a:p>
                <a:pPr algn="just"/>
                <a:r>
                  <a:rPr lang="en-US" sz="2200" dirty="0">
                    <a:latin typeface="Times New Roman" panose="02020603050405020304" pitchFamily="18" charset="0"/>
                    <a:ea typeface="Times New Roman" panose="02020603050405020304" pitchFamily="18" charset="0"/>
                  </a:rPr>
                  <a:t>		A is the surface area (m</a:t>
                </a:r>
                <a:r>
                  <a:rPr lang="en-US" sz="2200" baseline="30000" dirty="0">
                    <a:latin typeface="Times New Roman" panose="02020603050405020304" pitchFamily="18" charset="0"/>
                    <a:ea typeface="Times New Roman" panose="02020603050405020304" pitchFamily="18" charset="0"/>
                  </a:rPr>
                  <a:t>2</a:t>
                </a:r>
                <a:r>
                  <a:rPr lang="en-US" sz="2200" dirty="0">
                    <a:latin typeface="Times New Roman" panose="02020603050405020304" pitchFamily="18" charset="0"/>
                    <a:ea typeface="Times New Roman" panose="02020603050405020304" pitchFamily="18" charset="0"/>
                  </a:rPr>
                  <a:t>) </a:t>
                </a:r>
              </a:p>
              <a:p>
                <a:pPr algn="just"/>
                <a:r>
                  <a:rPr lang="en-US" sz="2200" dirty="0">
                    <a:latin typeface="Times New Roman" panose="02020603050405020304" pitchFamily="18" charset="0"/>
                  </a:rPr>
                  <a:t>		T is the temperature (K)</a:t>
                </a:r>
              </a:p>
              <a:p>
                <a:pPr algn="just"/>
                <a:r>
                  <a:rPr lang="en-US" sz="2200" dirty="0">
                    <a:latin typeface="Times New Roman" panose="02020603050405020304" pitchFamily="18" charset="0"/>
                  </a:rPr>
                  <a:t>		P is the power radiated</a:t>
                </a:r>
                <a:endParaRPr lang="en-US" sz="2200" dirty="0"/>
              </a:p>
            </p:txBody>
          </p:sp>
        </mc:Choice>
        <mc:Fallback>
          <p:sp>
            <p:nvSpPr>
              <p:cNvPr id="9" name="Rectangle 8"/>
              <p:cNvSpPr>
                <a:spLocks noRot="1" noChangeAspect="1" noMove="1" noResize="1" noEditPoints="1" noAdjustHandles="1" noChangeArrowheads="1" noChangeShapeType="1" noTextEdit="1"/>
              </p:cNvSpPr>
              <p:nvPr/>
            </p:nvSpPr>
            <p:spPr>
              <a:xfrm>
                <a:off x="393893" y="4634598"/>
                <a:ext cx="8975188" cy="1785104"/>
              </a:xfrm>
              <a:prstGeom prst="rect">
                <a:avLst/>
              </a:prstGeom>
              <a:blipFill>
                <a:blip r:embed="rId5" cstate="print"/>
                <a:stretch>
                  <a:fillRect l="-883" t="-2048" b="-5802"/>
                </a:stretch>
              </a:blipFill>
            </p:spPr>
            <p:txBody>
              <a:bodyPr/>
              <a:lstStyle/>
              <a:p>
                <a:r>
                  <a:rPr lang="en-US">
                    <a:noFill/>
                  </a:rPr>
                  <a:t> </a:t>
                </a:r>
              </a:p>
            </p:txBody>
          </p:sp>
        </mc:Fallback>
      </mc:AlternateContent>
    </p:spTree>
    <p:extLst>
      <p:ext uri="{BB962C8B-B14F-4D97-AF65-F5344CB8AC3E}">
        <p14:creationId xmlns:p14="http://schemas.microsoft.com/office/powerpoint/2010/main" xmlns="" val="405515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fade">
                                      <p:cBhvr>
                                        <p:cTn id="42" dur="1000"/>
                                        <p:tgtEl>
                                          <p:spTgt spid="9">
                                            <p:txEl>
                                              <p:pRg st="0" end="0"/>
                                            </p:txEl>
                                          </p:spTgt>
                                        </p:tgtEl>
                                      </p:cBhvr>
                                    </p:animEffect>
                                    <p:anim calcmode="lin" valueType="num">
                                      <p:cBhvr>
                                        <p:cTn id="4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
                                            <p:txEl>
                                              <p:charRg st="2" end="2"/>
                                            </p:txEl>
                                          </p:spTgt>
                                        </p:tgtEl>
                                        <p:attrNameLst>
                                          <p:attrName>style.visibility</p:attrName>
                                        </p:attrNameLst>
                                      </p:cBhvr>
                                      <p:to>
                                        <p:strVal val="visible"/>
                                      </p:to>
                                    </p:set>
                                    <p:animEffect transition="in" filter="fade">
                                      <p:cBhvr>
                                        <p:cTn id="49" dur="1000"/>
                                        <p:tgtEl>
                                          <p:spTgt spid="9">
                                            <p:txEl>
                                              <p:charRg st="2" end="2"/>
                                            </p:txEl>
                                          </p:spTgt>
                                        </p:tgtEl>
                                      </p:cBhvr>
                                    </p:animEffect>
                                    <p:anim calcmode="lin" valueType="num">
                                      <p:cBhvr>
                                        <p:cTn id="50" dur="1000" fill="hold"/>
                                        <p:tgtEl>
                                          <p:spTgt spid="9">
                                            <p:txEl>
                                              <p:char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9">
                                            <p:txEl>
                                              <p:charRg st="2" end="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9">
                                            <p:txEl>
                                              <p:charRg st="2" end="2"/>
                                            </p:txEl>
                                          </p:spTgt>
                                        </p:tgtEl>
                                        <p:attrNameLst>
                                          <p:attrName>style.visibility</p:attrName>
                                        </p:attrNameLst>
                                      </p:cBhvr>
                                      <p:to>
                                        <p:strVal val="visible"/>
                                      </p:to>
                                    </p:set>
                                    <p:animEffect transition="in" filter="fade">
                                      <p:cBhvr>
                                        <p:cTn id="56" dur="1000"/>
                                        <p:tgtEl>
                                          <p:spTgt spid="9">
                                            <p:txEl>
                                              <p:charRg st="2" end="2"/>
                                            </p:txEl>
                                          </p:spTgt>
                                        </p:tgtEl>
                                      </p:cBhvr>
                                    </p:animEffect>
                                    <p:anim calcmode="lin" valueType="num">
                                      <p:cBhvr>
                                        <p:cTn id="57" dur="1000" fill="hold"/>
                                        <p:tgtEl>
                                          <p:spTgt spid="9">
                                            <p:txEl>
                                              <p:charRg st="2" end="2"/>
                                            </p:txEl>
                                          </p:spTgt>
                                        </p:tgtEl>
                                        <p:attrNameLst>
                                          <p:attrName>ppt_x</p:attrName>
                                        </p:attrNameLst>
                                      </p:cBhvr>
                                      <p:tavLst>
                                        <p:tav tm="0">
                                          <p:val>
                                            <p:strVal val="#ppt_x"/>
                                          </p:val>
                                        </p:tav>
                                        <p:tav tm="100000">
                                          <p:val>
                                            <p:strVal val="#ppt_x"/>
                                          </p:val>
                                        </p:tav>
                                      </p:tavLst>
                                    </p:anim>
                                    <p:anim calcmode="lin" valueType="num">
                                      <p:cBhvr>
                                        <p:cTn id="58" dur="1000" fill="hold"/>
                                        <p:tgtEl>
                                          <p:spTgt spid="9">
                                            <p:txEl>
                                              <p:charRg st="2" end="2"/>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9">
                                            <p:txEl>
                                              <p:charRg st="2" end="2"/>
                                            </p:txEl>
                                          </p:spTgt>
                                        </p:tgtEl>
                                        <p:attrNameLst>
                                          <p:attrName>style.visibility</p:attrName>
                                        </p:attrNameLst>
                                      </p:cBhvr>
                                      <p:to>
                                        <p:strVal val="visible"/>
                                      </p:to>
                                    </p:set>
                                    <p:animEffect transition="in" filter="fade">
                                      <p:cBhvr>
                                        <p:cTn id="63" dur="1000"/>
                                        <p:tgtEl>
                                          <p:spTgt spid="9">
                                            <p:txEl>
                                              <p:charRg st="2" end="2"/>
                                            </p:txEl>
                                          </p:spTgt>
                                        </p:tgtEl>
                                      </p:cBhvr>
                                    </p:animEffect>
                                    <p:anim calcmode="lin" valueType="num">
                                      <p:cBhvr>
                                        <p:cTn id="64" dur="1000" fill="hold"/>
                                        <p:tgtEl>
                                          <p:spTgt spid="9">
                                            <p:txEl>
                                              <p:charRg st="2" end="2"/>
                                            </p:txEl>
                                          </p:spTgt>
                                        </p:tgtEl>
                                        <p:attrNameLst>
                                          <p:attrName>ppt_x</p:attrName>
                                        </p:attrNameLst>
                                      </p:cBhvr>
                                      <p:tavLst>
                                        <p:tav tm="0">
                                          <p:val>
                                            <p:strVal val="#ppt_x"/>
                                          </p:val>
                                        </p:tav>
                                        <p:tav tm="100000">
                                          <p:val>
                                            <p:strVal val="#ppt_x"/>
                                          </p:val>
                                        </p:tav>
                                      </p:tavLst>
                                    </p:anim>
                                    <p:anim calcmode="lin" valueType="num">
                                      <p:cBhvr>
                                        <p:cTn id="65" dur="1000" fill="hold"/>
                                        <p:tgtEl>
                                          <p:spTgt spid="9">
                                            <p:txEl>
                                              <p:charRg st="2" end="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9">
                                            <p:txEl>
                                              <p:charRg st="2" end="2"/>
                                            </p:txEl>
                                          </p:spTgt>
                                        </p:tgtEl>
                                        <p:attrNameLst>
                                          <p:attrName>style.visibility</p:attrName>
                                        </p:attrNameLst>
                                      </p:cBhvr>
                                      <p:to>
                                        <p:strVal val="visible"/>
                                      </p:to>
                                    </p:set>
                                    <p:animEffect transition="in" filter="fade">
                                      <p:cBhvr>
                                        <p:cTn id="70" dur="1000"/>
                                        <p:tgtEl>
                                          <p:spTgt spid="9">
                                            <p:txEl>
                                              <p:charRg st="2" end="2"/>
                                            </p:txEl>
                                          </p:spTgt>
                                        </p:tgtEl>
                                      </p:cBhvr>
                                    </p:animEffect>
                                    <p:anim calcmode="lin" valueType="num">
                                      <p:cBhvr>
                                        <p:cTn id="71" dur="1000" fill="hold"/>
                                        <p:tgtEl>
                                          <p:spTgt spid="9">
                                            <p:txEl>
                                              <p:charRg st="2" end="2"/>
                                            </p:txEl>
                                          </p:spTgt>
                                        </p:tgtEl>
                                        <p:attrNameLst>
                                          <p:attrName>ppt_x</p:attrName>
                                        </p:attrNameLst>
                                      </p:cBhvr>
                                      <p:tavLst>
                                        <p:tav tm="0">
                                          <p:val>
                                            <p:strVal val="#ppt_x"/>
                                          </p:val>
                                        </p:tav>
                                        <p:tav tm="100000">
                                          <p:val>
                                            <p:strVal val="#ppt_x"/>
                                          </p:val>
                                        </p:tav>
                                      </p:tavLst>
                                    </p:anim>
                                    <p:anim calcmode="lin" valueType="num">
                                      <p:cBhvr>
                                        <p:cTn id="72" dur="1000" fill="hold"/>
                                        <p:tgtEl>
                                          <p:spTgt spid="9">
                                            <p:txEl>
                                              <p:char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648919" y="704541"/>
            <a:ext cx="5741508"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defTabSz="914400" fontAlgn="base">
              <a:spcBef>
                <a:spcPct val="0"/>
              </a:spcBef>
              <a:spcAft>
                <a:spcPct val="0"/>
              </a:spcAf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Normalized Wave function is </a:t>
            </a:r>
            <a:r>
              <a:rPr lang="en-IN" sz="2000" dirty="0">
                <a:latin typeface="Times New Roman" pitchFamily="18" charset="0"/>
                <a:cs typeface="Times New Roman" pitchFamily="18" charset="0"/>
              </a:rPr>
              <a:t>(equation (6) becomes)</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en-US" sz="32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03161" y="1251678"/>
            <a:ext cx="2575182" cy="996845"/>
          </a:xfrm>
          <a:prstGeom prst="rect">
            <a:avLst/>
          </a:prstGeom>
          <a:noFill/>
          <a:ln>
            <a:solidFill>
              <a:srgbClr val="FF0000"/>
            </a:solidFill>
          </a:ln>
        </p:spPr>
      </p:pic>
      <p:sp>
        <p:nvSpPr>
          <p:cNvPr id="27649" name="Rectangle 1"/>
          <p:cNvSpPr>
            <a:spLocks noChangeArrowheads="1"/>
          </p:cNvSpPr>
          <p:nvPr/>
        </p:nvSpPr>
        <p:spPr bwMode="auto">
          <a:xfrm>
            <a:off x="659568" y="2683240"/>
            <a:ext cx="1727845"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04800" algn="l"/>
              </a:tabLst>
            </a:pPr>
            <a:r>
              <a:rPr kumimoji="0" lang="en-US" sz="2200" b="1" i="0" u="none" strike="noStrike" cap="none" normalizeH="0" baseline="0" dirty="0">
                <a:ln>
                  <a:noFill/>
                </a:ln>
                <a:solidFill>
                  <a:srgbClr val="FF0000"/>
                </a:solidFill>
                <a:effectLst/>
                <a:latin typeface="Times New Roman" pitchFamily="18" charset="0"/>
                <a:ea typeface="Calibri" pitchFamily="34" charset="0"/>
                <a:cs typeface="Times New Roman" pitchFamily="18" charset="0"/>
              </a:rPr>
              <a:t>Eigen Values</a:t>
            </a:r>
          </a:p>
        </p:txBody>
      </p:sp>
      <p:sp>
        <p:nvSpPr>
          <p:cNvPr id="7" name="Rectangle 6"/>
          <p:cNvSpPr/>
          <p:nvPr/>
        </p:nvSpPr>
        <p:spPr>
          <a:xfrm>
            <a:off x="3068244" y="3019481"/>
            <a:ext cx="3307316" cy="369332"/>
          </a:xfrm>
          <a:prstGeom prst="rect">
            <a:avLst/>
          </a:prstGeom>
        </p:spPr>
        <p:txBody>
          <a:bodyPr wrap="none">
            <a:spAutoFit/>
          </a:bodyPr>
          <a:lstStyle/>
          <a:p>
            <a:pPr lvl="0" defTabSz="914400" eaLnBrk="0" fontAlgn="base" hangingPunct="0">
              <a:spcBef>
                <a:spcPct val="0"/>
              </a:spcBef>
              <a:spcAft>
                <a:spcPct val="0"/>
              </a:spcAft>
              <a:tabLst>
                <a:tab pos="304800" algn="l"/>
              </a:tabLst>
            </a:pPr>
            <a:r>
              <a:rPr lang="en-US" dirty="0">
                <a:latin typeface="Times New Roman" pitchFamily="18" charset="0"/>
                <a:ea typeface="Times New Roman" pitchFamily="18" charset="0"/>
                <a:cs typeface="Times New Roman" pitchFamily="18" charset="0"/>
              </a:rPr>
              <a:t>From equation (2) &amp; (5), we have</a:t>
            </a:r>
            <a:endParaRPr lang="en-US" dirty="0">
              <a:latin typeface="Times New Roman" pitchFamily="18" charset="0"/>
              <a:cs typeface="Times New Roman" pitchFamily="18" charset="0"/>
            </a:endParaRPr>
          </a:p>
        </p:txBody>
      </p:sp>
      <p:sp>
        <p:nvSpPr>
          <p:cNvPr id="27651" name="Rectangle 3"/>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pic>
        <p:nvPicPr>
          <p:cNvPr id="27650"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03751" y="3627620"/>
            <a:ext cx="1454046" cy="647999"/>
          </a:xfrm>
          <a:prstGeom prst="rect">
            <a:avLst/>
          </a:prstGeom>
          <a:noFill/>
        </p:spPr>
      </p:pic>
      <p:sp>
        <p:nvSpPr>
          <p:cNvPr id="27653" name="Rectangle 5"/>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pic>
        <p:nvPicPr>
          <p:cNvPr id="27652"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272199" y="3703701"/>
            <a:ext cx="869428" cy="590555"/>
          </a:xfrm>
          <a:prstGeom prst="rect">
            <a:avLst/>
          </a:prstGeom>
          <a:noFill/>
        </p:spPr>
      </p:pic>
      <p:sp>
        <p:nvSpPr>
          <p:cNvPr id="12" name="TextBox 11"/>
          <p:cNvSpPr txBox="1"/>
          <p:nvPr/>
        </p:nvSpPr>
        <p:spPr>
          <a:xfrm>
            <a:off x="3582649" y="3747542"/>
            <a:ext cx="449705" cy="400110"/>
          </a:xfrm>
          <a:prstGeom prst="rect">
            <a:avLst/>
          </a:prstGeom>
          <a:noFill/>
        </p:spPr>
        <p:txBody>
          <a:bodyPr wrap="square" rtlCol="0">
            <a:spAutoFit/>
          </a:bodyPr>
          <a:lstStyle/>
          <a:p>
            <a:r>
              <a:rPr lang="en-IN" sz="2000" b="1" dirty="0">
                <a:latin typeface="Times New Roman" pitchFamily="18" charset="0"/>
                <a:cs typeface="Times New Roman" pitchFamily="18" charset="0"/>
              </a:rPr>
              <a:t>&amp;</a:t>
            </a:r>
          </a:p>
        </p:txBody>
      </p:sp>
      <p:sp>
        <p:nvSpPr>
          <p:cNvPr id="27655" name="Rectangle 7"/>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pic>
        <p:nvPicPr>
          <p:cNvPr id="27654"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953064" y="4534526"/>
            <a:ext cx="1648917" cy="620235"/>
          </a:xfrm>
          <a:prstGeom prst="rect">
            <a:avLst/>
          </a:prstGeom>
          <a:noFill/>
        </p:spPr>
      </p:pic>
      <p:sp>
        <p:nvSpPr>
          <p:cNvPr id="27656" name="Rectangle 8"/>
          <p:cNvSpPr>
            <a:spLocks noChangeArrowheads="1"/>
          </p:cNvSpPr>
          <p:nvPr/>
        </p:nvSpPr>
        <p:spPr bwMode="auto">
          <a:xfrm>
            <a:off x="0" y="84772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7658" name="Rectangle 10"/>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pic>
        <p:nvPicPr>
          <p:cNvPr id="27657"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728211" y="5463915"/>
            <a:ext cx="1094282" cy="623133"/>
          </a:xfrm>
          <a:prstGeom prst="rect">
            <a:avLst/>
          </a:prstGeom>
          <a:noFill/>
        </p:spPr>
      </p:pic>
      <p:sp>
        <p:nvSpPr>
          <p:cNvPr id="27659" name="Rectangle 11"/>
          <p:cNvSpPr>
            <a:spLocks noChangeArrowheads="1"/>
          </p:cNvSpPr>
          <p:nvPr/>
        </p:nvSpPr>
        <p:spPr bwMode="auto">
          <a:xfrm>
            <a:off x="0" y="84772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9" name="Rectangle 18"/>
          <p:cNvSpPr/>
          <p:nvPr/>
        </p:nvSpPr>
        <p:spPr>
          <a:xfrm>
            <a:off x="4102309" y="5627015"/>
            <a:ext cx="464695" cy="369332"/>
          </a:xfrm>
          <a:prstGeom prst="rect">
            <a:avLst/>
          </a:prstGeom>
        </p:spPr>
        <p:txBody>
          <a:bodyPr wrap="square">
            <a:spAutoFit/>
          </a:bodyPr>
          <a:lstStyle/>
          <a:p>
            <a:r>
              <a:rPr lang="en-IN" i="1" dirty="0">
                <a:latin typeface="Times New Roman" pitchFamily="18" charset="0"/>
                <a:cs typeface="Times New Roman" pitchFamily="18" charset="0"/>
                <a:sym typeface="Symbol"/>
              </a:rPr>
              <a:t></a:t>
            </a:r>
            <a:r>
              <a:rPr lang="en-IN" i="1"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27661" name="Rectangle 13"/>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pic>
        <p:nvPicPr>
          <p:cNvPr id="27660" name="Picture 12"/>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796854" y="5463915"/>
            <a:ext cx="1124262" cy="614597"/>
          </a:xfrm>
          <a:prstGeom prst="rect">
            <a:avLst/>
          </a:prstGeom>
          <a:noFill/>
          <a:ln>
            <a:solidFill>
              <a:srgbClr val="FF0000"/>
            </a:solidFill>
          </a:ln>
        </p:spPr>
      </p:pic>
      <p:sp>
        <p:nvSpPr>
          <p:cNvPr id="27662" name="Rectangle 14"/>
          <p:cNvSpPr>
            <a:spLocks noChangeArrowheads="1"/>
          </p:cNvSpPr>
          <p:nvPr/>
        </p:nvSpPr>
        <p:spPr bwMode="auto">
          <a:xfrm>
            <a:off x="0" y="84772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7663" name="Rectangle 15"/>
          <p:cNvSpPr>
            <a:spLocks noChangeArrowheads="1"/>
          </p:cNvSpPr>
          <p:nvPr/>
        </p:nvSpPr>
        <p:spPr bwMode="auto">
          <a:xfrm>
            <a:off x="2353456" y="6280879"/>
            <a:ext cx="2068642"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Where, n = 1, 2, 3, .....</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27664" name="Rectangle 16"/>
          <p:cNvSpPr>
            <a:spLocks noChangeArrowheads="1"/>
          </p:cNvSpPr>
          <p:nvPr/>
        </p:nvSpPr>
        <p:spPr bwMode="auto">
          <a:xfrm>
            <a:off x="6310859" y="5516379"/>
            <a:ext cx="2570314"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04800" algn="l"/>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This equation gives the allowed values of energy for different value of n. </a:t>
            </a: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7649">
                                            <p:txEl>
                                              <p:pRg st="0" end="0"/>
                                            </p:txEl>
                                          </p:spTgt>
                                        </p:tgtEl>
                                        <p:attrNameLst>
                                          <p:attrName>style.visibility</p:attrName>
                                        </p:attrNameLst>
                                      </p:cBhvr>
                                      <p:to>
                                        <p:strVal val="visible"/>
                                      </p:to>
                                    </p:set>
                                    <p:animEffect transition="in" filter="wipe(down)">
                                      <p:cBhvr>
                                        <p:cTn id="18" dur="500"/>
                                        <p:tgtEl>
                                          <p:spTgt spid="2764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wipe(down)">
                                      <p:cBhvr>
                                        <p:cTn id="23" dur="500"/>
                                        <p:tgtEl>
                                          <p:spTgt spid="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7650"/>
                                        </p:tgtEl>
                                        <p:attrNameLst>
                                          <p:attrName>style.visibility</p:attrName>
                                        </p:attrNameLst>
                                      </p:cBhvr>
                                      <p:to>
                                        <p:strVal val="visible"/>
                                      </p:to>
                                    </p:set>
                                    <p:anim calcmode="lin" valueType="num">
                                      <p:cBhvr additive="base">
                                        <p:cTn id="28" dur="500" fill="hold"/>
                                        <p:tgtEl>
                                          <p:spTgt spid="27650"/>
                                        </p:tgtEl>
                                        <p:attrNameLst>
                                          <p:attrName>ppt_x</p:attrName>
                                        </p:attrNameLst>
                                      </p:cBhvr>
                                      <p:tavLst>
                                        <p:tav tm="0">
                                          <p:val>
                                            <p:strVal val="#ppt_x"/>
                                          </p:val>
                                        </p:tav>
                                        <p:tav tm="100000">
                                          <p:val>
                                            <p:strVal val="#ppt_x"/>
                                          </p:val>
                                        </p:tav>
                                      </p:tavLst>
                                    </p:anim>
                                    <p:anim calcmode="lin" valueType="num">
                                      <p:cBhvr additive="base">
                                        <p:cTn id="29" dur="500" fill="hold"/>
                                        <p:tgtEl>
                                          <p:spTgt spid="2765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7652"/>
                                        </p:tgtEl>
                                        <p:attrNameLst>
                                          <p:attrName>style.visibility</p:attrName>
                                        </p:attrNameLst>
                                      </p:cBhvr>
                                      <p:to>
                                        <p:strVal val="visible"/>
                                      </p:to>
                                    </p:set>
                                    <p:anim calcmode="lin" valueType="num">
                                      <p:cBhvr additive="base">
                                        <p:cTn id="36" dur="500" fill="hold"/>
                                        <p:tgtEl>
                                          <p:spTgt spid="27652"/>
                                        </p:tgtEl>
                                        <p:attrNameLst>
                                          <p:attrName>ppt_x</p:attrName>
                                        </p:attrNameLst>
                                      </p:cBhvr>
                                      <p:tavLst>
                                        <p:tav tm="0">
                                          <p:val>
                                            <p:strVal val="#ppt_x"/>
                                          </p:val>
                                        </p:tav>
                                        <p:tav tm="100000">
                                          <p:val>
                                            <p:strVal val="#ppt_x"/>
                                          </p:val>
                                        </p:tav>
                                      </p:tavLst>
                                    </p:anim>
                                    <p:anim calcmode="lin" valueType="num">
                                      <p:cBhvr additive="base">
                                        <p:cTn id="37" dur="500" fill="hold"/>
                                        <p:tgtEl>
                                          <p:spTgt spid="2765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7654"/>
                                        </p:tgtEl>
                                        <p:attrNameLst>
                                          <p:attrName>style.visibility</p:attrName>
                                        </p:attrNameLst>
                                      </p:cBhvr>
                                      <p:to>
                                        <p:strVal val="visible"/>
                                      </p:to>
                                    </p:set>
                                    <p:animEffect transition="in" filter="wipe(down)">
                                      <p:cBhvr>
                                        <p:cTn id="42" dur="500"/>
                                        <p:tgtEl>
                                          <p:spTgt spid="2765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7657"/>
                                        </p:tgtEl>
                                        <p:attrNameLst>
                                          <p:attrName>style.visibility</p:attrName>
                                        </p:attrNameLst>
                                      </p:cBhvr>
                                      <p:to>
                                        <p:strVal val="visible"/>
                                      </p:to>
                                    </p:set>
                                    <p:animEffect transition="in" filter="wipe(down)">
                                      <p:cBhvr>
                                        <p:cTn id="47" dur="500"/>
                                        <p:tgtEl>
                                          <p:spTgt spid="2765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9">
                                            <p:txEl>
                                              <p:pRg st="0" end="0"/>
                                            </p:txEl>
                                          </p:spTgt>
                                        </p:tgtEl>
                                        <p:attrNameLst>
                                          <p:attrName>style.visibility</p:attrName>
                                        </p:attrNameLst>
                                      </p:cBhvr>
                                      <p:to>
                                        <p:strVal val="visible"/>
                                      </p:to>
                                    </p:set>
                                    <p:animEffect transition="in" filter="wipe(down)">
                                      <p:cBhvr>
                                        <p:cTn id="52" dur="500"/>
                                        <p:tgtEl>
                                          <p:spTgt spid="19">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7660"/>
                                        </p:tgtEl>
                                        <p:attrNameLst>
                                          <p:attrName>style.visibility</p:attrName>
                                        </p:attrNameLst>
                                      </p:cBhvr>
                                      <p:to>
                                        <p:strVal val="visible"/>
                                      </p:to>
                                    </p:set>
                                    <p:anim calcmode="lin" valueType="num">
                                      <p:cBhvr additive="base">
                                        <p:cTn id="57" dur="500" fill="hold"/>
                                        <p:tgtEl>
                                          <p:spTgt spid="27660"/>
                                        </p:tgtEl>
                                        <p:attrNameLst>
                                          <p:attrName>ppt_x</p:attrName>
                                        </p:attrNameLst>
                                      </p:cBhvr>
                                      <p:tavLst>
                                        <p:tav tm="0">
                                          <p:val>
                                            <p:strVal val="#ppt_x"/>
                                          </p:val>
                                        </p:tav>
                                        <p:tav tm="100000">
                                          <p:val>
                                            <p:strVal val="#ppt_x"/>
                                          </p:val>
                                        </p:tav>
                                      </p:tavLst>
                                    </p:anim>
                                    <p:anim calcmode="lin" valueType="num">
                                      <p:cBhvr additive="base">
                                        <p:cTn id="58" dur="500" fill="hold"/>
                                        <p:tgtEl>
                                          <p:spTgt spid="2766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27663">
                                            <p:txEl>
                                              <p:pRg st="0" end="0"/>
                                            </p:txEl>
                                          </p:spTgt>
                                        </p:tgtEl>
                                        <p:attrNameLst>
                                          <p:attrName>style.visibility</p:attrName>
                                        </p:attrNameLst>
                                      </p:cBhvr>
                                      <p:to>
                                        <p:strVal val="visible"/>
                                      </p:to>
                                    </p:set>
                                    <p:animEffect transition="in" filter="wipe(down)">
                                      <p:cBhvr>
                                        <p:cTn id="63" dur="500"/>
                                        <p:tgtEl>
                                          <p:spTgt spid="27663">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7664">
                                            <p:txEl>
                                              <p:pRg st="0" end="0"/>
                                            </p:txEl>
                                          </p:spTgt>
                                        </p:tgtEl>
                                        <p:attrNameLst>
                                          <p:attrName>style.visibility</p:attrName>
                                        </p:attrNameLst>
                                      </p:cBhvr>
                                      <p:to>
                                        <p:strVal val="visible"/>
                                      </p:to>
                                    </p:set>
                                    <p:anim calcmode="lin" valueType="num">
                                      <p:cBhvr additive="base">
                                        <p:cTn id="68" dur="500" fill="hold"/>
                                        <p:tgtEl>
                                          <p:spTgt spid="27664">
                                            <p:txEl>
                                              <p:pRg st="0" end="0"/>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2766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7649" grpId="0" build="p"/>
      <p:bldP spid="7" grpId="0" build="p"/>
      <p:bldP spid="12" grpId="0"/>
      <p:bldP spid="19" grpId="0" build="p"/>
      <p:bldP spid="27663" grpId="0" build="p"/>
      <p:bldP spid="27664"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839450" y="1573450"/>
          <a:ext cx="7824865" cy="4587507"/>
        </p:xfrm>
        <a:graphic>
          <a:graphicData uri="http://schemas.openxmlformats.org/drawingml/2006/table">
            <a:tbl>
              <a:tblPr/>
              <a:tblGrid>
                <a:gridCol w="779488">
                  <a:extLst>
                    <a:ext uri="{9D8B030D-6E8A-4147-A177-3AD203B41FA5}">
                      <a16:colId xmlns:a16="http://schemas.microsoft.com/office/drawing/2014/main" xmlns="" val="20000"/>
                    </a:ext>
                  </a:extLst>
                </a:gridCol>
                <a:gridCol w="2068642">
                  <a:extLst>
                    <a:ext uri="{9D8B030D-6E8A-4147-A177-3AD203B41FA5}">
                      <a16:colId xmlns:a16="http://schemas.microsoft.com/office/drawing/2014/main" xmlns="" val="20001"/>
                    </a:ext>
                  </a:extLst>
                </a:gridCol>
                <a:gridCol w="3019179">
                  <a:extLst>
                    <a:ext uri="{9D8B030D-6E8A-4147-A177-3AD203B41FA5}">
                      <a16:colId xmlns:a16="http://schemas.microsoft.com/office/drawing/2014/main" xmlns="" val="20002"/>
                    </a:ext>
                  </a:extLst>
                </a:gridCol>
                <a:gridCol w="1957556">
                  <a:extLst>
                    <a:ext uri="{9D8B030D-6E8A-4147-A177-3AD203B41FA5}">
                      <a16:colId xmlns:a16="http://schemas.microsoft.com/office/drawing/2014/main" xmlns="" val="20003"/>
                    </a:ext>
                  </a:extLst>
                </a:gridCol>
              </a:tblGrid>
              <a:tr h="742200">
                <a:tc>
                  <a:txBody>
                    <a:bodyPr/>
                    <a:lstStyle/>
                    <a:p>
                      <a:pPr algn="just">
                        <a:lnSpc>
                          <a:spcPct val="115000"/>
                        </a:lnSpc>
                        <a:spcBef>
                          <a:spcPts val="360"/>
                        </a:spcBef>
                        <a:spcAft>
                          <a:spcPts val="360"/>
                        </a:spcAft>
                        <a:tabLst>
                          <a:tab pos="304800" algn="l"/>
                        </a:tabLst>
                      </a:pPr>
                      <a:r>
                        <a:rPr lang="en-IN" sz="1600" b="1" dirty="0">
                          <a:latin typeface="Times New Roman"/>
                          <a:ea typeface="Calibri"/>
                          <a:cs typeface="Times New Roman"/>
                        </a:rPr>
                        <a:t>n value</a:t>
                      </a:r>
                      <a:endParaRPr lang="en-IN" sz="1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360"/>
                        </a:spcBef>
                        <a:spcAft>
                          <a:spcPts val="360"/>
                        </a:spcAft>
                        <a:tabLst>
                          <a:tab pos="304800" algn="l"/>
                        </a:tabLst>
                      </a:pPr>
                      <a:r>
                        <a:rPr lang="en-IN" sz="1600" b="1">
                          <a:latin typeface="Times New Roman"/>
                          <a:ea typeface="Calibri"/>
                          <a:cs typeface="Times New Roman"/>
                        </a:rPr>
                        <a:t>State</a:t>
                      </a:r>
                      <a:endParaRPr lang="en-IN" sz="1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360"/>
                        </a:spcBef>
                        <a:spcAft>
                          <a:spcPts val="360"/>
                        </a:spcAft>
                        <a:tabLst>
                          <a:tab pos="304800" algn="l"/>
                        </a:tabLst>
                      </a:pPr>
                      <a:r>
                        <a:rPr lang="en-IN" sz="1600" b="1" dirty="0">
                          <a:latin typeface="Times New Roman"/>
                          <a:ea typeface="Calibri"/>
                          <a:cs typeface="Times New Roman"/>
                        </a:rPr>
                        <a:t>Wave function</a:t>
                      </a:r>
                      <a:endParaRPr lang="en-IN" sz="1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360"/>
                        </a:spcBef>
                        <a:spcAft>
                          <a:spcPts val="360"/>
                        </a:spcAft>
                        <a:tabLst>
                          <a:tab pos="304800" algn="l"/>
                        </a:tabLst>
                      </a:pPr>
                      <a:r>
                        <a:rPr lang="en-IN" sz="1600" b="1" dirty="0">
                          <a:latin typeface="Times New Roman"/>
                          <a:ea typeface="Calibri"/>
                          <a:cs typeface="Times New Roman"/>
                        </a:rPr>
                        <a:t>Energy Eigen value</a:t>
                      </a:r>
                      <a:endParaRPr lang="en-IN" sz="1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356940">
                <a:tc>
                  <a:txBody>
                    <a:bodyPr/>
                    <a:lstStyle/>
                    <a:p>
                      <a:pPr algn="just">
                        <a:lnSpc>
                          <a:spcPct val="115000"/>
                        </a:lnSpc>
                        <a:spcBef>
                          <a:spcPts val="360"/>
                        </a:spcBef>
                        <a:spcAft>
                          <a:spcPts val="360"/>
                        </a:spcAft>
                        <a:tabLst>
                          <a:tab pos="304800" algn="l"/>
                        </a:tabLst>
                      </a:pPr>
                      <a:r>
                        <a:rPr lang="en-IN" sz="1600" dirty="0">
                          <a:latin typeface="Times New Roman"/>
                          <a:ea typeface="Calibri"/>
                          <a:cs typeface="Times New Roman"/>
                        </a:rPr>
                        <a:t>n = 1</a:t>
                      </a:r>
                      <a:endParaRPr lang="en-IN"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360"/>
                        </a:spcBef>
                        <a:spcAft>
                          <a:spcPts val="360"/>
                        </a:spcAft>
                        <a:tabLst>
                          <a:tab pos="304800" algn="l"/>
                        </a:tabLst>
                      </a:pPr>
                      <a:r>
                        <a:rPr lang="en-IN" sz="1600" dirty="0">
                          <a:latin typeface="Times New Roman"/>
                          <a:ea typeface="Calibri"/>
                          <a:cs typeface="Times New Roman"/>
                        </a:rPr>
                        <a:t>Ground State</a:t>
                      </a:r>
                      <a:endParaRPr lang="en-IN"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dirty="0">
                        <a:latin typeface="Times New Roman"/>
                        <a:ea typeface="Times New Roman"/>
                        <a:cs typeface="Times New Roman"/>
                      </a:endParaRPr>
                    </a:p>
                    <a:p>
                      <a:pPr algn="just">
                        <a:lnSpc>
                          <a:spcPct val="115000"/>
                        </a:lnSpc>
                        <a:spcBef>
                          <a:spcPts val="360"/>
                        </a:spcBef>
                        <a:spcAft>
                          <a:spcPts val="360"/>
                        </a:spcAft>
                        <a:tabLst>
                          <a:tab pos="304800" algn="l"/>
                        </a:tabLst>
                      </a:pPr>
                      <a:endParaRPr lang="en-IN" sz="1600" dirty="0">
                        <a:latin typeface="Times New Roman"/>
                        <a:ea typeface="Calibri"/>
                        <a:cs typeface="Times New Roman"/>
                      </a:endParaRPr>
                    </a:p>
                    <a:p>
                      <a:pPr algn="just">
                        <a:lnSpc>
                          <a:spcPct val="115000"/>
                        </a:lnSpc>
                        <a:spcBef>
                          <a:spcPts val="360"/>
                        </a:spcBef>
                        <a:spcAft>
                          <a:spcPts val="360"/>
                        </a:spcAft>
                        <a:tabLst>
                          <a:tab pos="304800" algn="l"/>
                        </a:tabLst>
                      </a:pPr>
                      <a:r>
                        <a:rPr lang="en-IN" sz="1600" dirty="0">
                          <a:latin typeface="Times New Roman"/>
                          <a:ea typeface="Calibri"/>
                          <a:cs typeface="Times New Roman"/>
                        </a:rPr>
                        <a:t>Zero point energy (E</a:t>
                      </a:r>
                      <a:r>
                        <a:rPr lang="en-IN" sz="1600" baseline="-25000" dirty="0">
                          <a:latin typeface="Times New Roman"/>
                          <a:ea typeface="Calibri"/>
                          <a:cs typeface="Times New Roman"/>
                        </a:rPr>
                        <a:t>0</a:t>
                      </a:r>
                      <a:r>
                        <a:rPr lang="en-IN" sz="1600" dirty="0">
                          <a:latin typeface="Times New Roman"/>
                          <a:ea typeface="Calibri"/>
                          <a:cs typeface="Times New Roman"/>
                        </a:rPr>
                        <a:t>)</a:t>
                      </a:r>
                      <a:endParaRPr lang="en-IN"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259174">
                <a:tc>
                  <a:txBody>
                    <a:bodyPr/>
                    <a:lstStyle/>
                    <a:p>
                      <a:pPr algn="just">
                        <a:lnSpc>
                          <a:spcPct val="115000"/>
                        </a:lnSpc>
                        <a:spcBef>
                          <a:spcPts val="360"/>
                        </a:spcBef>
                        <a:spcAft>
                          <a:spcPts val="360"/>
                        </a:spcAft>
                        <a:tabLst>
                          <a:tab pos="304800" algn="l"/>
                        </a:tabLst>
                      </a:pPr>
                      <a:r>
                        <a:rPr lang="en-IN" sz="1600">
                          <a:latin typeface="Times New Roman"/>
                          <a:ea typeface="Calibri"/>
                          <a:cs typeface="Times New Roman"/>
                        </a:rPr>
                        <a:t>n = 2</a:t>
                      </a:r>
                      <a:endParaRPr lang="en-IN"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360"/>
                        </a:spcBef>
                        <a:spcAft>
                          <a:spcPts val="360"/>
                        </a:spcAft>
                        <a:tabLst>
                          <a:tab pos="304800" algn="l"/>
                        </a:tabLst>
                      </a:pPr>
                      <a:r>
                        <a:rPr lang="en-IN" sz="1600">
                          <a:latin typeface="Times New Roman"/>
                          <a:ea typeface="Calibri"/>
                          <a:cs typeface="Times New Roman"/>
                        </a:rPr>
                        <a:t>First Excited State</a:t>
                      </a:r>
                      <a:endParaRPr lang="en-IN"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229193">
                <a:tc>
                  <a:txBody>
                    <a:bodyPr/>
                    <a:lstStyle/>
                    <a:p>
                      <a:pPr algn="just">
                        <a:lnSpc>
                          <a:spcPct val="115000"/>
                        </a:lnSpc>
                        <a:spcBef>
                          <a:spcPts val="360"/>
                        </a:spcBef>
                        <a:spcAft>
                          <a:spcPts val="360"/>
                        </a:spcAft>
                        <a:tabLst>
                          <a:tab pos="304800" algn="l"/>
                        </a:tabLst>
                      </a:pPr>
                      <a:r>
                        <a:rPr lang="en-IN" sz="1600">
                          <a:latin typeface="Times New Roman"/>
                          <a:ea typeface="Calibri"/>
                          <a:cs typeface="Times New Roman"/>
                        </a:rPr>
                        <a:t>n = 3</a:t>
                      </a:r>
                      <a:endParaRPr lang="en-IN"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360"/>
                        </a:spcBef>
                        <a:spcAft>
                          <a:spcPts val="360"/>
                        </a:spcAft>
                        <a:tabLst>
                          <a:tab pos="304800" algn="l"/>
                        </a:tabLst>
                      </a:pPr>
                      <a:r>
                        <a:rPr lang="en-IN" sz="1600">
                          <a:latin typeface="Times New Roman"/>
                          <a:ea typeface="Calibri"/>
                          <a:cs typeface="Times New Roman"/>
                        </a:rPr>
                        <a:t>Second Excited State</a:t>
                      </a:r>
                      <a:endParaRPr lang="en-IN"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pic>
        <p:nvPicPr>
          <p:cNvPr id="28678"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047345" y="2533337"/>
            <a:ext cx="2140598" cy="839450"/>
          </a:xfrm>
          <a:prstGeom prst="rect">
            <a:avLst/>
          </a:prstGeom>
          <a:noFill/>
        </p:spPr>
      </p:pic>
      <p:pic>
        <p:nvPicPr>
          <p:cNvPr id="28677"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940446" y="2353456"/>
            <a:ext cx="1028105" cy="569626"/>
          </a:xfrm>
          <a:prstGeom prst="rect">
            <a:avLst/>
          </a:prstGeom>
          <a:noFill/>
        </p:spPr>
      </p:pic>
      <p:pic>
        <p:nvPicPr>
          <p:cNvPr id="28676"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010336" y="3852472"/>
            <a:ext cx="2266515" cy="839450"/>
          </a:xfrm>
          <a:prstGeom prst="rect">
            <a:avLst/>
          </a:prstGeom>
          <a:noFill/>
        </p:spPr>
      </p:pic>
      <p:pic>
        <p:nvPicPr>
          <p:cNvPr id="28675"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910466" y="3957403"/>
            <a:ext cx="1579452" cy="539646"/>
          </a:xfrm>
          <a:prstGeom prst="rect">
            <a:avLst/>
          </a:prstGeom>
          <a:noFill/>
        </p:spPr>
      </p:pic>
      <p:pic>
        <p:nvPicPr>
          <p:cNvPr id="28674" name="Picture 2"/>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107303" y="5036695"/>
            <a:ext cx="2271572" cy="841323"/>
          </a:xfrm>
          <a:prstGeom prst="rect">
            <a:avLst/>
          </a:prstGeom>
          <a:noFill/>
        </p:spPr>
      </p:pic>
      <p:pic>
        <p:nvPicPr>
          <p:cNvPr id="28673" name="Picture 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6865495" y="5216577"/>
            <a:ext cx="1669484" cy="570407"/>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descr="F:\Srinatha\New folder (2)\ezgif-1-047cf8486b.gif"/>
          <p:cNvPicPr>
            <a:picLocks noChangeAspect="1" noChangeArrowheads="1" noCrop="1"/>
          </p:cNvPicPr>
          <p:nvPr/>
        </p:nvPicPr>
        <p:blipFill>
          <a:blip r:embed="rId2" cstate="print"/>
          <a:srcRect/>
          <a:stretch>
            <a:fillRect/>
          </a:stretch>
        </p:blipFill>
        <p:spPr bwMode="auto">
          <a:xfrm>
            <a:off x="1705290" y="1415454"/>
            <a:ext cx="6344428" cy="4205857"/>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F:\Srinatha\New folder (2)\Particle-in-a-box-wavefunctions.png"/>
          <p:cNvPicPr>
            <a:picLocks noChangeAspect="1" noChangeArrowheads="1"/>
          </p:cNvPicPr>
          <p:nvPr/>
        </p:nvPicPr>
        <p:blipFill>
          <a:blip r:embed="rId2" cstate="print"/>
          <a:srcRect/>
          <a:stretch>
            <a:fillRect/>
          </a:stretch>
        </p:blipFill>
        <p:spPr bwMode="auto">
          <a:xfrm>
            <a:off x="2831585" y="2334797"/>
            <a:ext cx="6003452" cy="3852000"/>
          </a:xfrm>
          <a:prstGeom prst="rect">
            <a:avLst/>
          </a:prstGeom>
          <a:noFill/>
        </p:spPr>
      </p:pic>
      <p:grpSp>
        <p:nvGrpSpPr>
          <p:cNvPr id="24" name="Group 23"/>
          <p:cNvGrpSpPr/>
          <p:nvPr/>
        </p:nvGrpSpPr>
        <p:grpSpPr>
          <a:xfrm>
            <a:off x="764498" y="1978705"/>
            <a:ext cx="1738860" cy="4167265"/>
            <a:chOff x="764498" y="1978705"/>
            <a:chExt cx="1738860" cy="4167265"/>
          </a:xfrm>
        </p:grpSpPr>
        <p:cxnSp>
          <p:nvCxnSpPr>
            <p:cNvPr id="9" name="Straight Connector 8"/>
            <p:cNvCxnSpPr/>
            <p:nvPr/>
          </p:nvCxnSpPr>
          <p:spPr>
            <a:xfrm rot="16200000" flipH="1">
              <a:off x="-1296649" y="4039852"/>
              <a:ext cx="4167265" cy="449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826959" y="6125978"/>
              <a:ext cx="1676399" cy="49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a:off x="814468" y="5408949"/>
              <a:ext cx="1676399" cy="49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801976" y="4452077"/>
              <a:ext cx="1676399" cy="49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789484" y="3135441"/>
              <a:ext cx="1676399" cy="49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6"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214205" y="1356610"/>
            <a:ext cx="1124262" cy="614597"/>
          </a:xfrm>
          <a:prstGeom prst="rect">
            <a:avLst/>
          </a:prstGeom>
          <a:noFill/>
          <a:ln w="3175">
            <a:solidFill>
              <a:srgbClr val="FF0000">
                <a:alpha val="51000"/>
              </a:srgbClr>
            </a:solidFill>
          </a:ln>
        </p:spPr>
      </p:pic>
      <p:pic>
        <p:nvPicPr>
          <p:cNvPr id="17"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102964" y="1266670"/>
            <a:ext cx="2398427" cy="928424"/>
          </a:xfrm>
          <a:prstGeom prst="rect">
            <a:avLst/>
          </a:prstGeom>
          <a:noFill/>
          <a:ln w="3175">
            <a:solidFill>
              <a:srgbClr val="FF0000">
                <a:alpha val="53000"/>
              </a:srgbClr>
            </a:solidFill>
          </a:ln>
        </p:spPr>
      </p:pic>
      <p:pic>
        <p:nvPicPr>
          <p:cNvPr id="18"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618939" y="5720773"/>
            <a:ext cx="794478" cy="440184"/>
          </a:xfrm>
          <a:prstGeom prst="rect">
            <a:avLst/>
          </a:prstGeom>
          <a:noFill/>
        </p:spPr>
      </p:pic>
      <p:pic>
        <p:nvPicPr>
          <p:cNvPr id="19" name="Picture 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259176" y="5006715"/>
            <a:ext cx="1304144" cy="445582"/>
          </a:xfrm>
          <a:prstGeom prst="rect">
            <a:avLst/>
          </a:prstGeom>
          <a:noFill/>
        </p:spPr>
      </p:pic>
      <p:pic>
        <p:nvPicPr>
          <p:cNvPr id="20" name="Picture 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154242" y="4032355"/>
            <a:ext cx="1228462" cy="419724"/>
          </a:xfrm>
          <a:prstGeom prst="rect">
            <a:avLst/>
          </a:prstGeom>
          <a:noFill/>
        </p:spPr>
      </p:pic>
      <p:sp>
        <p:nvSpPr>
          <p:cNvPr id="205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058" name="Picture 10"/>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079292" y="2555823"/>
            <a:ext cx="1485671" cy="472190"/>
          </a:xfrm>
          <a:prstGeom prst="rect">
            <a:avLst/>
          </a:prstGeom>
          <a:noFill/>
        </p:spPr>
      </p:pic>
      <p:sp>
        <p:nvSpPr>
          <p:cNvPr id="2060" name="Rectangle 12"/>
          <p:cNvSpPr>
            <a:spLocks noChangeArrowheads="1"/>
          </p:cNvSpPr>
          <p:nvPr/>
        </p:nvSpPr>
        <p:spPr bwMode="auto">
          <a:xfrm>
            <a:off x="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5" name="Picture 24"/>
          <p:cNvPicPr/>
          <p:nvPr/>
        </p:nvPicPr>
        <p:blipFill rotWithShape="1">
          <a:blip r:embed="rId9" cstate="print"/>
          <a:srcRect l="54043" t="36613" r="30937" b="51307"/>
          <a:stretch/>
        </p:blipFill>
        <p:spPr bwMode="auto">
          <a:xfrm>
            <a:off x="6190937" y="989351"/>
            <a:ext cx="2488367" cy="1184223"/>
          </a:xfrm>
          <a:prstGeom prst="rect">
            <a:avLst/>
          </a:prstGeom>
          <a:ln w="3175">
            <a:solidFill>
              <a:srgbClr val="FF0000">
                <a:alpha val="55000"/>
              </a:srgbClr>
            </a:solidFill>
          </a:ln>
          <a:extLst>
            <a:ext uri="{53640926-AAD7-44D8-BBD7-CCE9431645EC}">
              <a14:shadowObscured xmlns:a14="http://schemas.microsoft.com/office/drawing/2010/main" xmlns=""/>
            </a:ext>
          </a:extLst>
        </p:spPr>
      </p:pic>
      <p:sp>
        <p:nvSpPr>
          <p:cNvPr id="26" name="TextBox 25"/>
          <p:cNvSpPr txBox="1"/>
          <p:nvPr/>
        </p:nvSpPr>
        <p:spPr>
          <a:xfrm>
            <a:off x="2428406" y="269822"/>
            <a:ext cx="4122295" cy="461665"/>
          </a:xfrm>
          <a:prstGeom prst="rect">
            <a:avLst/>
          </a:prstGeom>
          <a:noFill/>
        </p:spPr>
        <p:txBody>
          <a:bodyPr wrap="square" rtlCol="0">
            <a:spAutoFit/>
          </a:bodyPr>
          <a:lstStyle/>
          <a:p>
            <a:r>
              <a:rPr lang="en-IN" sz="2400" b="1" u="sng" dirty="0">
                <a:solidFill>
                  <a:srgbClr val="FF0000"/>
                </a:solidFill>
                <a:latin typeface="Times New Roman" pitchFamily="18" charset="0"/>
                <a:cs typeface="Times New Roman" pitchFamily="18" charset="0"/>
              </a:rPr>
              <a:t>Graphical Representation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down)">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051"/>
                                        </p:tgtEl>
                                        <p:attrNameLst>
                                          <p:attrName>style.visibility</p:attrName>
                                        </p:attrNameLst>
                                      </p:cBhvr>
                                      <p:to>
                                        <p:strVal val="visible"/>
                                      </p:to>
                                    </p:set>
                                    <p:anim calcmode="lin" valueType="num">
                                      <p:cBhvr additive="base">
                                        <p:cTn id="23" dur="500" fill="hold"/>
                                        <p:tgtEl>
                                          <p:spTgt spid="2051"/>
                                        </p:tgtEl>
                                        <p:attrNameLst>
                                          <p:attrName>ppt_x</p:attrName>
                                        </p:attrNameLst>
                                      </p:cBhvr>
                                      <p:tavLst>
                                        <p:tav tm="0">
                                          <p:val>
                                            <p:strVal val="#ppt_x"/>
                                          </p:val>
                                        </p:tav>
                                        <p:tav tm="100000">
                                          <p:val>
                                            <p:strVal val="#ppt_x"/>
                                          </p:val>
                                        </p:tav>
                                      </p:tavLst>
                                    </p:anim>
                                    <p:anim calcmode="lin" valueType="num">
                                      <p:cBhvr additive="base">
                                        <p:cTn id="24"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down)">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down)">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down)">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058"/>
                                        </p:tgtEl>
                                        <p:attrNameLst>
                                          <p:attrName>style.visibility</p:attrName>
                                        </p:attrNameLst>
                                      </p:cBhvr>
                                      <p:to>
                                        <p:strVal val="visible"/>
                                      </p:to>
                                    </p:set>
                                    <p:animEffect transition="in" filter="wipe(down)">
                                      <p:cBhvr>
                                        <p:cTn id="49" dur="500"/>
                                        <p:tgtEl>
                                          <p:spTgt spid="2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869431" y="1439055"/>
            <a:ext cx="771144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dirty="0">
                <a:latin typeface="Times New Roman" pitchFamily="18" charset="0"/>
                <a:ea typeface="Times New Roman" pitchFamily="18" charset="0"/>
                <a:cs typeface="Times New Roman" pitchFamily="18" charset="0"/>
              </a:rPr>
              <a:t>1</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An electron is bound in an one dimensional potential well of width 1 Å, but of infinite wall height. Find its energy values in the ground state,  and also in the first two excited states.</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TextBox 3"/>
          <p:cNvSpPr txBox="1"/>
          <p:nvPr/>
        </p:nvSpPr>
        <p:spPr>
          <a:xfrm>
            <a:off x="2263515" y="734517"/>
            <a:ext cx="3747541" cy="523220"/>
          </a:xfrm>
          <a:prstGeom prst="rect">
            <a:avLst/>
          </a:prstGeom>
          <a:noFill/>
        </p:spPr>
        <p:txBody>
          <a:bodyPr wrap="square" rtlCol="0">
            <a:spAutoFit/>
          </a:bodyPr>
          <a:lstStyle/>
          <a:p>
            <a:r>
              <a:rPr lang="en-IN" sz="2800" b="1" dirty="0">
                <a:solidFill>
                  <a:srgbClr val="FF0000"/>
                </a:solidFill>
                <a:latin typeface="Times New Roman" pitchFamily="18" charset="0"/>
                <a:cs typeface="Times New Roman" pitchFamily="18" charset="0"/>
              </a:rPr>
              <a:t>Problems</a:t>
            </a:r>
          </a:p>
        </p:txBody>
      </p:sp>
      <p:sp>
        <p:nvSpPr>
          <p:cNvPr id="29698" name="Rectangle 2"/>
          <p:cNvSpPr>
            <a:spLocks noChangeArrowheads="1"/>
          </p:cNvSpPr>
          <p:nvPr/>
        </p:nvSpPr>
        <p:spPr bwMode="auto">
          <a:xfrm>
            <a:off x="3792512" y="2863120"/>
            <a:ext cx="2428407"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We know that, </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6" name="Rectangle 5"/>
          <p:cNvSpPr/>
          <p:nvPr/>
        </p:nvSpPr>
        <p:spPr>
          <a:xfrm>
            <a:off x="382253" y="2536209"/>
            <a:ext cx="996846" cy="707886"/>
          </a:xfrm>
          <a:prstGeom prst="rect">
            <a:avLst/>
          </a:prstGeom>
        </p:spPr>
        <p:txBody>
          <a:bodyPr wrap="square">
            <a:spAutoFit/>
          </a:bodyPr>
          <a:lstStyle/>
          <a:p>
            <a:pPr lvl="0" defTabSz="914400" fontAlgn="base">
              <a:spcBef>
                <a:spcPct val="0"/>
              </a:spcBef>
              <a:spcAft>
                <a:spcPct val="0"/>
              </a:spcAft>
            </a:pPr>
            <a:r>
              <a:rPr lang="en-US" sz="2000" b="1" dirty="0">
                <a:latin typeface="Times New Roman" pitchFamily="18" charset="0"/>
                <a:ea typeface="Times New Roman" pitchFamily="18" charset="0"/>
                <a:cs typeface="Times New Roman" pitchFamily="18" charset="0"/>
              </a:rPr>
              <a:t>Given</a:t>
            </a:r>
            <a:endParaRPr lang="en-US" sz="2000" dirty="0">
              <a:latin typeface="Times New Roman" pitchFamily="18" charset="0"/>
              <a:cs typeface="Times New Roman" pitchFamily="18" charset="0"/>
            </a:endParaRPr>
          </a:p>
          <a:p>
            <a:pPr lvl="0" defTabSz="914400" eaLnBrk="0" fontAlgn="base" hangingPunct="0">
              <a:spcBef>
                <a:spcPct val="0"/>
              </a:spcBef>
              <a:spcAft>
                <a:spcPct val="0"/>
              </a:spcAft>
            </a:pPr>
            <a:r>
              <a:rPr lang="en-US" sz="2000" dirty="0">
                <a:latin typeface="Times New Roman" pitchFamily="18" charset="0"/>
                <a:ea typeface="Times New Roman" pitchFamily="18" charset="0"/>
                <a:cs typeface="Times New Roman" pitchFamily="18" charset="0"/>
              </a:rPr>
              <a:t>L = 1 Å</a:t>
            </a:r>
            <a:endParaRPr lang="en-US" sz="2000" dirty="0">
              <a:latin typeface="Times New Roman" pitchFamily="18" charset="0"/>
              <a:cs typeface="Times New Roman" pitchFamily="18" charset="0"/>
            </a:endParaRPr>
          </a:p>
        </p:txBody>
      </p:sp>
      <p:sp>
        <p:nvSpPr>
          <p:cNvPr id="7" name="Rectangle 6"/>
          <p:cNvSpPr/>
          <p:nvPr/>
        </p:nvSpPr>
        <p:spPr>
          <a:xfrm>
            <a:off x="337279" y="3435620"/>
            <a:ext cx="2121108" cy="707886"/>
          </a:xfrm>
          <a:prstGeom prst="rect">
            <a:avLst/>
          </a:prstGeom>
        </p:spPr>
        <p:txBody>
          <a:bodyPr wrap="square">
            <a:spAutoFit/>
          </a:bodyPr>
          <a:lstStyle/>
          <a:p>
            <a:pPr lvl="0" defTabSz="914400" eaLnBrk="0" fontAlgn="base" hangingPunct="0">
              <a:spcBef>
                <a:spcPct val="0"/>
              </a:spcBef>
              <a:spcAft>
                <a:spcPct val="0"/>
              </a:spcAft>
            </a:pPr>
            <a:r>
              <a:rPr lang="en-US" sz="2000" b="1" dirty="0">
                <a:latin typeface="Times New Roman" pitchFamily="18" charset="0"/>
                <a:ea typeface="Times New Roman" pitchFamily="18" charset="0"/>
                <a:cs typeface="Times New Roman" pitchFamily="18" charset="0"/>
              </a:rPr>
              <a:t>To find</a:t>
            </a:r>
            <a:endParaRPr lang="en-US" sz="2000" dirty="0">
              <a:latin typeface="Times New Roman" pitchFamily="18" charset="0"/>
              <a:cs typeface="Times New Roman" pitchFamily="18" charset="0"/>
            </a:endParaRPr>
          </a:p>
          <a:p>
            <a:pPr lvl="0" defTabSz="914400" eaLnBrk="0" fontAlgn="base" hangingPunct="0">
              <a:spcBef>
                <a:spcPct val="0"/>
              </a:spcBef>
              <a:spcAft>
                <a:spcPct val="0"/>
              </a:spcAft>
            </a:pPr>
            <a:r>
              <a:rPr lang="en-US" sz="2000" dirty="0">
                <a:latin typeface="Times New Roman" pitchFamily="18" charset="0"/>
                <a:ea typeface="Times New Roman" pitchFamily="18" charset="0"/>
                <a:cs typeface="Times New Roman" pitchFamily="18" charset="0"/>
              </a:rPr>
              <a:t>E</a:t>
            </a:r>
            <a:r>
              <a:rPr lang="en-US" sz="2000" baseline="-30000" dirty="0">
                <a:latin typeface="Times New Roman" pitchFamily="18" charset="0"/>
                <a:ea typeface="Times New Roman" pitchFamily="18" charset="0"/>
                <a:cs typeface="Times New Roman" pitchFamily="18" charset="0"/>
              </a:rPr>
              <a:t>1</a:t>
            </a:r>
            <a:r>
              <a:rPr lang="en-US" sz="2000" dirty="0">
                <a:latin typeface="Times New Roman" pitchFamily="18" charset="0"/>
                <a:ea typeface="Times New Roman" pitchFamily="18" charset="0"/>
                <a:cs typeface="Times New Roman" pitchFamily="18" charset="0"/>
              </a:rPr>
              <a:t> =?, E</a:t>
            </a:r>
            <a:r>
              <a:rPr lang="en-US" sz="2000" baseline="-30000" dirty="0">
                <a:latin typeface="Times New Roman" pitchFamily="18" charset="0"/>
                <a:ea typeface="Times New Roman" pitchFamily="18" charset="0"/>
                <a:cs typeface="Times New Roman" pitchFamily="18" charset="0"/>
              </a:rPr>
              <a:t>2</a:t>
            </a:r>
            <a:r>
              <a:rPr lang="en-US" sz="2000" dirty="0">
                <a:latin typeface="Times New Roman" pitchFamily="18" charset="0"/>
                <a:ea typeface="Times New Roman" pitchFamily="18" charset="0"/>
                <a:cs typeface="Times New Roman" pitchFamily="18" charset="0"/>
              </a:rPr>
              <a:t> =?, E</a:t>
            </a:r>
            <a:r>
              <a:rPr lang="en-US" sz="2000" baseline="-30000" dirty="0">
                <a:latin typeface="Times New Roman" pitchFamily="18" charset="0"/>
                <a:ea typeface="Times New Roman" pitchFamily="18" charset="0"/>
                <a:cs typeface="Times New Roman" pitchFamily="18" charset="0"/>
              </a:rPr>
              <a:t>3</a:t>
            </a:r>
            <a:r>
              <a:rPr lang="en-US" sz="2000" dirty="0">
                <a:latin typeface="Times New Roman" pitchFamily="18" charset="0"/>
                <a:ea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29700" name="Rectangle 4"/>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pic>
        <p:nvPicPr>
          <p:cNvPr id="29699"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991725" y="4129791"/>
            <a:ext cx="1244183" cy="680153"/>
          </a:xfrm>
          <a:prstGeom prst="rect">
            <a:avLst/>
          </a:prstGeom>
          <a:noFill/>
        </p:spPr>
      </p:pic>
      <p:sp>
        <p:nvSpPr>
          <p:cNvPr id="29701" name="Rectangle 5"/>
          <p:cNvSpPr>
            <a:spLocks noChangeArrowheads="1"/>
          </p:cNvSpPr>
          <p:nvPr/>
        </p:nvSpPr>
        <p:spPr bwMode="auto">
          <a:xfrm>
            <a:off x="0" y="84772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1" name="Right Brace 10"/>
          <p:cNvSpPr/>
          <p:nvPr/>
        </p:nvSpPr>
        <p:spPr>
          <a:xfrm>
            <a:off x="2143593" y="2698230"/>
            <a:ext cx="494676" cy="1813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Times New Roman" pitchFamily="18" charset="0"/>
              <a:cs typeface="Times New Roman" pitchFamily="18" charset="0"/>
            </a:endParaRPr>
          </a:p>
        </p:txBody>
      </p:sp>
      <p:sp>
        <p:nvSpPr>
          <p:cNvPr id="29702" name="Rectangle 6"/>
          <p:cNvSpPr>
            <a:spLocks noChangeArrowheads="1"/>
          </p:cNvSpPr>
          <p:nvPr/>
        </p:nvSpPr>
        <p:spPr bwMode="auto">
          <a:xfrm>
            <a:off x="2278505" y="5231567"/>
            <a:ext cx="6398098"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Where n = 1, 2 &amp; 3 corresponds to ground, first and second excited states.</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697">
                                            <p:txEl>
                                              <p:pRg st="0" end="0"/>
                                            </p:txEl>
                                          </p:spTgt>
                                        </p:tgtEl>
                                        <p:attrNameLst>
                                          <p:attrName>style.visibility</p:attrName>
                                        </p:attrNameLst>
                                      </p:cBhvr>
                                      <p:to>
                                        <p:strVal val="visible"/>
                                      </p:to>
                                    </p:set>
                                    <p:animEffect transition="in" filter="wipe(down)">
                                      <p:cBhvr>
                                        <p:cTn id="7" dur="500"/>
                                        <p:tgtEl>
                                          <p:spTgt spid="296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down)">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down)">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698">
                                            <p:txEl>
                                              <p:pRg st="0" end="0"/>
                                            </p:txEl>
                                          </p:spTgt>
                                        </p:tgtEl>
                                        <p:attrNameLst>
                                          <p:attrName>style.visibility</p:attrName>
                                        </p:attrNameLst>
                                      </p:cBhvr>
                                      <p:to>
                                        <p:strVal val="visible"/>
                                      </p:to>
                                    </p:set>
                                    <p:anim calcmode="lin" valueType="num">
                                      <p:cBhvr additive="base">
                                        <p:cTn id="37" dur="500" fill="hold"/>
                                        <p:tgtEl>
                                          <p:spTgt spid="2969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698">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9698">
                                            <p:txEl>
                                              <p:pRg st="2" end="2"/>
                                            </p:txEl>
                                          </p:spTgt>
                                        </p:tgtEl>
                                        <p:attrNameLst>
                                          <p:attrName>style.visibility</p:attrName>
                                        </p:attrNameLst>
                                      </p:cBhvr>
                                      <p:to>
                                        <p:strVal val="visible"/>
                                      </p:to>
                                    </p:set>
                                    <p:anim calcmode="lin" valueType="num">
                                      <p:cBhvr additive="base">
                                        <p:cTn id="41" dur="500" fill="hold"/>
                                        <p:tgtEl>
                                          <p:spTgt spid="29698">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96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9699"/>
                                        </p:tgtEl>
                                        <p:attrNameLst>
                                          <p:attrName>style.visibility</p:attrName>
                                        </p:attrNameLst>
                                      </p:cBhvr>
                                      <p:to>
                                        <p:strVal val="visible"/>
                                      </p:to>
                                    </p:set>
                                    <p:anim calcmode="lin" valueType="num">
                                      <p:cBhvr additive="base">
                                        <p:cTn id="47" dur="500" fill="hold"/>
                                        <p:tgtEl>
                                          <p:spTgt spid="29699"/>
                                        </p:tgtEl>
                                        <p:attrNameLst>
                                          <p:attrName>ppt_x</p:attrName>
                                        </p:attrNameLst>
                                      </p:cBhvr>
                                      <p:tavLst>
                                        <p:tav tm="0">
                                          <p:val>
                                            <p:strVal val="#ppt_x"/>
                                          </p:val>
                                        </p:tav>
                                        <p:tav tm="100000">
                                          <p:val>
                                            <p:strVal val="#ppt_x"/>
                                          </p:val>
                                        </p:tav>
                                      </p:tavLst>
                                    </p:anim>
                                    <p:anim calcmode="lin" valueType="num">
                                      <p:cBhvr additive="base">
                                        <p:cTn id="48" dur="500" fill="hold"/>
                                        <p:tgtEl>
                                          <p:spTgt spid="296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 grpId="0" build="p"/>
      <p:bldP spid="29698" grpId="0" build="allAtOnce"/>
      <p:bldP spid="6" grpId="0" build="p"/>
      <p:bldP spid="7" grpId="0" build="p"/>
      <p:bldP spid="1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2263515" y="359764"/>
            <a:ext cx="2506264"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For ground state (n=1)</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pic>
        <p:nvPicPr>
          <p:cNvPr id="30726"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017364" y="846946"/>
            <a:ext cx="1154243" cy="639513"/>
          </a:xfrm>
          <a:prstGeom prst="rect">
            <a:avLst/>
          </a:prstGeom>
          <a:noFill/>
        </p:spPr>
      </p:pic>
      <p:pic>
        <p:nvPicPr>
          <p:cNvPr id="3072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02375" y="1612223"/>
            <a:ext cx="3195650" cy="636302"/>
          </a:xfrm>
          <a:prstGeom prst="rect">
            <a:avLst/>
          </a:prstGeom>
          <a:noFill/>
        </p:spPr>
      </p:pic>
      <p:pic>
        <p:nvPicPr>
          <p:cNvPr id="30724"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017362" y="2460572"/>
            <a:ext cx="2245087" cy="312607"/>
          </a:xfrm>
          <a:prstGeom prst="rect">
            <a:avLst/>
          </a:prstGeom>
          <a:noFill/>
        </p:spPr>
      </p:pic>
      <p:pic>
        <p:nvPicPr>
          <p:cNvPr id="30723"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077324" y="2924956"/>
            <a:ext cx="2269639" cy="522782"/>
          </a:xfrm>
          <a:prstGeom prst="rect">
            <a:avLst/>
          </a:prstGeom>
          <a:noFill/>
        </p:spPr>
      </p:pic>
      <p:pic>
        <p:nvPicPr>
          <p:cNvPr id="30722" name="Picture 2"/>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077324" y="3675243"/>
            <a:ext cx="2051991" cy="327129"/>
          </a:xfrm>
          <a:prstGeom prst="rect">
            <a:avLst/>
          </a:prstGeom>
          <a:noFill/>
        </p:spPr>
      </p:pic>
      <p:sp>
        <p:nvSpPr>
          <p:cNvPr id="30727" name="Rectangle 7"/>
          <p:cNvSpPr>
            <a:spLocks noChangeArrowheads="1"/>
          </p:cNvSpPr>
          <p:nvPr/>
        </p:nvSpPr>
        <p:spPr bwMode="auto">
          <a:xfrm>
            <a:off x="0" y="0"/>
            <a:ext cx="184731"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sz="2000"/>
          </a:p>
        </p:txBody>
      </p:sp>
      <p:sp>
        <p:nvSpPr>
          <p:cNvPr id="30728" name="Rectangle 8"/>
          <p:cNvSpPr>
            <a:spLocks noChangeArrowheads="1"/>
          </p:cNvSpPr>
          <p:nvPr/>
        </p:nvSpPr>
        <p:spPr bwMode="auto">
          <a:xfrm>
            <a:off x="0" y="847725"/>
            <a:ext cx="184731"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34" charset="0"/>
              <a:cs typeface="Arial" pitchFamily="34" charset="0"/>
            </a:endParaRPr>
          </a:p>
        </p:txBody>
      </p:sp>
      <p:sp>
        <p:nvSpPr>
          <p:cNvPr id="30729" name="Rectangle 9"/>
          <p:cNvSpPr>
            <a:spLocks noChangeArrowheads="1"/>
          </p:cNvSpPr>
          <p:nvPr/>
        </p:nvSpPr>
        <p:spPr bwMode="auto">
          <a:xfrm>
            <a:off x="0" y="1276350"/>
            <a:ext cx="184731"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34" charset="0"/>
              <a:cs typeface="Arial" pitchFamily="34" charset="0"/>
            </a:endParaRPr>
          </a:p>
        </p:txBody>
      </p:sp>
      <p:sp>
        <p:nvSpPr>
          <p:cNvPr id="30730" name="Rectangle 10"/>
          <p:cNvSpPr>
            <a:spLocks noChangeArrowheads="1"/>
          </p:cNvSpPr>
          <p:nvPr/>
        </p:nvSpPr>
        <p:spPr bwMode="auto">
          <a:xfrm>
            <a:off x="0" y="1485900"/>
            <a:ext cx="184731"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34" charset="0"/>
              <a:cs typeface="Arial" pitchFamily="34" charset="0"/>
            </a:endParaRPr>
          </a:p>
        </p:txBody>
      </p:sp>
      <p:sp>
        <p:nvSpPr>
          <p:cNvPr id="30731" name="Rectangle 11"/>
          <p:cNvSpPr>
            <a:spLocks noChangeArrowheads="1"/>
          </p:cNvSpPr>
          <p:nvPr/>
        </p:nvSpPr>
        <p:spPr bwMode="auto">
          <a:xfrm>
            <a:off x="0" y="1876425"/>
            <a:ext cx="184731"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34" charset="0"/>
              <a:cs typeface="Arial" pitchFamily="34" charset="0"/>
            </a:endParaRPr>
          </a:p>
        </p:txBody>
      </p:sp>
      <p:sp>
        <p:nvSpPr>
          <p:cNvPr id="30732" name="Rectangle 12"/>
          <p:cNvSpPr>
            <a:spLocks noChangeArrowheads="1"/>
          </p:cNvSpPr>
          <p:nvPr/>
        </p:nvSpPr>
        <p:spPr bwMode="auto">
          <a:xfrm>
            <a:off x="0" y="2085975"/>
            <a:ext cx="184731"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34" charset="0"/>
              <a:cs typeface="Arial" pitchFamily="34" charset="0"/>
            </a:endParaRPr>
          </a:p>
        </p:txBody>
      </p:sp>
      <p:sp>
        <p:nvSpPr>
          <p:cNvPr id="30733" name="Rectangle 13"/>
          <p:cNvSpPr>
            <a:spLocks noChangeArrowheads="1"/>
          </p:cNvSpPr>
          <p:nvPr/>
        </p:nvSpPr>
        <p:spPr bwMode="auto">
          <a:xfrm>
            <a:off x="794479" y="4482060"/>
            <a:ext cx="3055260"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For the first excited state (n=2)</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pic>
        <p:nvPicPr>
          <p:cNvPr id="30735" name="Picture 15"/>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482059" y="4474564"/>
            <a:ext cx="1034321" cy="344774"/>
          </a:xfrm>
          <a:prstGeom prst="rect">
            <a:avLst/>
          </a:prstGeom>
          <a:noFill/>
        </p:spPr>
      </p:pic>
      <p:pic>
        <p:nvPicPr>
          <p:cNvPr id="30734" name="Picture 14"/>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4452078" y="4953936"/>
            <a:ext cx="3387778" cy="345051"/>
          </a:xfrm>
          <a:prstGeom prst="rect">
            <a:avLst/>
          </a:prstGeom>
          <a:noFill/>
        </p:spPr>
      </p:pic>
      <p:sp>
        <p:nvSpPr>
          <p:cNvPr id="30737" name="Rectangle 17"/>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38" name="Rectangle 18"/>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39" name="Rectangle 19"/>
          <p:cNvSpPr>
            <a:spLocks noChangeArrowheads="1"/>
          </p:cNvSpPr>
          <p:nvPr/>
        </p:nvSpPr>
        <p:spPr bwMode="auto">
          <a:xfrm>
            <a:off x="959371" y="5786204"/>
            <a:ext cx="3001847"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For the second excited state (n=3)</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pic>
        <p:nvPicPr>
          <p:cNvPr id="30741" name="Picture 21"/>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4586989" y="5778708"/>
            <a:ext cx="1049311" cy="349770"/>
          </a:xfrm>
          <a:prstGeom prst="rect">
            <a:avLst/>
          </a:prstGeom>
          <a:noFill/>
        </p:spPr>
      </p:pic>
      <p:pic>
        <p:nvPicPr>
          <p:cNvPr id="30740" name="Picture 20"/>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4557010" y="6205928"/>
            <a:ext cx="3244010" cy="344774"/>
          </a:xfrm>
          <a:prstGeom prst="rect">
            <a:avLst/>
          </a:prstGeom>
          <a:noFill/>
        </p:spPr>
      </p:pic>
      <p:sp>
        <p:nvSpPr>
          <p:cNvPr id="3074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0743" name="Rectangle 23"/>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44" name="Rectangle 24"/>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21">
                                            <p:txEl>
                                              <p:pRg st="0" end="0"/>
                                            </p:txEl>
                                          </p:spTgt>
                                        </p:tgtEl>
                                        <p:attrNameLst>
                                          <p:attrName>style.visibility</p:attrName>
                                        </p:attrNameLst>
                                      </p:cBhvr>
                                      <p:to>
                                        <p:strVal val="visible"/>
                                      </p:to>
                                    </p:set>
                                    <p:animEffect transition="in" filter="wipe(down)">
                                      <p:cBhvr>
                                        <p:cTn id="7" dur="500"/>
                                        <p:tgtEl>
                                          <p:spTgt spid="307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726"/>
                                        </p:tgtEl>
                                        <p:attrNameLst>
                                          <p:attrName>style.visibility</p:attrName>
                                        </p:attrNameLst>
                                      </p:cBhvr>
                                      <p:to>
                                        <p:strVal val="visible"/>
                                      </p:to>
                                    </p:set>
                                    <p:anim calcmode="lin" valueType="num">
                                      <p:cBhvr additive="base">
                                        <p:cTn id="12" dur="500" fill="hold"/>
                                        <p:tgtEl>
                                          <p:spTgt spid="30726"/>
                                        </p:tgtEl>
                                        <p:attrNameLst>
                                          <p:attrName>ppt_x</p:attrName>
                                        </p:attrNameLst>
                                      </p:cBhvr>
                                      <p:tavLst>
                                        <p:tav tm="0">
                                          <p:val>
                                            <p:strVal val="#ppt_x"/>
                                          </p:val>
                                        </p:tav>
                                        <p:tav tm="100000">
                                          <p:val>
                                            <p:strVal val="#ppt_x"/>
                                          </p:val>
                                        </p:tav>
                                      </p:tavLst>
                                    </p:anim>
                                    <p:anim calcmode="lin" valueType="num">
                                      <p:cBhvr additive="base">
                                        <p:cTn id="13" dur="500" fill="hold"/>
                                        <p:tgtEl>
                                          <p:spTgt spid="3072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0725"/>
                                        </p:tgtEl>
                                        <p:attrNameLst>
                                          <p:attrName>style.visibility</p:attrName>
                                        </p:attrNameLst>
                                      </p:cBhvr>
                                      <p:to>
                                        <p:strVal val="visible"/>
                                      </p:to>
                                    </p:set>
                                    <p:animEffect transition="in" filter="wipe(down)">
                                      <p:cBhvr>
                                        <p:cTn id="18" dur="500"/>
                                        <p:tgtEl>
                                          <p:spTgt spid="3072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0724"/>
                                        </p:tgtEl>
                                        <p:attrNameLst>
                                          <p:attrName>style.visibility</p:attrName>
                                        </p:attrNameLst>
                                      </p:cBhvr>
                                      <p:to>
                                        <p:strVal val="visible"/>
                                      </p:to>
                                    </p:set>
                                    <p:animEffect transition="in" filter="wipe(down)">
                                      <p:cBhvr>
                                        <p:cTn id="23" dur="500"/>
                                        <p:tgtEl>
                                          <p:spTgt spid="3072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0723"/>
                                        </p:tgtEl>
                                        <p:attrNameLst>
                                          <p:attrName>style.visibility</p:attrName>
                                        </p:attrNameLst>
                                      </p:cBhvr>
                                      <p:to>
                                        <p:strVal val="visible"/>
                                      </p:to>
                                    </p:set>
                                    <p:animEffect transition="in" filter="wipe(down)">
                                      <p:cBhvr>
                                        <p:cTn id="28" dur="500"/>
                                        <p:tgtEl>
                                          <p:spTgt spid="3072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0722"/>
                                        </p:tgtEl>
                                        <p:attrNameLst>
                                          <p:attrName>style.visibility</p:attrName>
                                        </p:attrNameLst>
                                      </p:cBhvr>
                                      <p:to>
                                        <p:strVal val="visible"/>
                                      </p:to>
                                    </p:set>
                                    <p:animEffect transition="in" filter="wipe(down)">
                                      <p:cBhvr>
                                        <p:cTn id="33" dur="500"/>
                                        <p:tgtEl>
                                          <p:spTgt spid="3072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0733">
                                            <p:txEl>
                                              <p:pRg st="0" end="0"/>
                                            </p:txEl>
                                          </p:spTgt>
                                        </p:tgtEl>
                                        <p:attrNameLst>
                                          <p:attrName>style.visibility</p:attrName>
                                        </p:attrNameLst>
                                      </p:cBhvr>
                                      <p:to>
                                        <p:strVal val="visible"/>
                                      </p:to>
                                    </p:set>
                                    <p:anim calcmode="lin" valueType="num">
                                      <p:cBhvr additive="base">
                                        <p:cTn id="38" dur="500" fill="hold"/>
                                        <p:tgtEl>
                                          <p:spTgt spid="30733">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07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0735"/>
                                        </p:tgtEl>
                                        <p:attrNameLst>
                                          <p:attrName>style.visibility</p:attrName>
                                        </p:attrNameLst>
                                      </p:cBhvr>
                                      <p:to>
                                        <p:strVal val="visible"/>
                                      </p:to>
                                    </p:set>
                                    <p:anim calcmode="lin" valueType="num">
                                      <p:cBhvr additive="base">
                                        <p:cTn id="44" dur="500" fill="hold"/>
                                        <p:tgtEl>
                                          <p:spTgt spid="30735"/>
                                        </p:tgtEl>
                                        <p:attrNameLst>
                                          <p:attrName>ppt_x</p:attrName>
                                        </p:attrNameLst>
                                      </p:cBhvr>
                                      <p:tavLst>
                                        <p:tav tm="0">
                                          <p:val>
                                            <p:strVal val="#ppt_x"/>
                                          </p:val>
                                        </p:tav>
                                        <p:tav tm="100000">
                                          <p:val>
                                            <p:strVal val="#ppt_x"/>
                                          </p:val>
                                        </p:tav>
                                      </p:tavLst>
                                    </p:anim>
                                    <p:anim calcmode="lin" valueType="num">
                                      <p:cBhvr additive="base">
                                        <p:cTn id="45" dur="500" fill="hold"/>
                                        <p:tgtEl>
                                          <p:spTgt spid="30735"/>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30734"/>
                                        </p:tgtEl>
                                        <p:attrNameLst>
                                          <p:attrName>style.visibility</p:attrName>
                                        </p:attrNameLst>
                                      </p:cBhvr>
                                      <p:to>
                                        <p:strVal val="visible"/>
                                      </p:to>
                                    </p:set>
                                    <p:animEffect transition="in" filter="wipe(down)">
                                      <p:cBhvr>
                                        <p:cTn id="50" dur="500"/>
                                        <p:tgtEl>
                                          <p:spTgt spid="30734"/>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0739">
                                            <p:txEl>
                                              <p:pRg st="0" end="0"/>
                                            </p:txEl>
                                          </p:spTgt>
                                        </p:tgtEl>
                                        <p:attrNameLst>
                                          <p:attrName>style.visibility</p:attrName>
                                        </p:attrNameLst>
                                      </p:cBhvr>
                                      <p:to>
                                        <p:strVal val="visible"/>
                                      </p:to>
                                    </p:set>
                                    <p:anim calcmode="lin" valueType="num">
                                      <p:cBhvr additive="base">
                                        <p:cTn id="55" dur="500" fill="hold"/>
                                        <p:tgtEl>
                                          <p:spTgt spid="30739">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07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0741"/>
                                        </p:tgtEl>
                                        <p:attrNameLst>
                                          <p:attrName>style.visibility</p:attrName>
                                        </p:attrNameLst>
                                      </p:cBhvr>
                                      <p:to>
                                        <p:strVal val="visible"/>
                                      </p:to>
                                    </p:set>
                                    <p:anim calcmode="lin" valueType="num">
                                      <p:cBhvr additive="base">
                                        <p:cTn id="61" dur="500" fill="hold"/>
                                        <p:tgtEl>
                                          <p:spTgt spid="30741"/>
                                        </p:tgtEl>
                                        <p:attrNameLst>
                                          <p:attrName>ppt_x</p:attrName>
                                        </p:attrNameLst>
                                      </p:cBhvr>
                                      <p:tavLst>
                                        <p:tav tm="0">
                                          <p:val>
                                            <p:strVal val="#ppt_x"/>
                                          </p:val>
                                        </p:tav>
                                        <p:tav tm="100000">
                                          <p:val>
                                            <p:strVal val="#ppt_x"/>
                                          </p:val>
                                        </p:tav>
                                      </p:tavLst>
                                    </p:anim>
                                    <p:anim calcmode="lin" valueType="num">
                                      <p:cBhvr additive="base">
                                        <p:cTn id="62" dur="500" fill="hold"/>
                                        <p:tgtEl>
                                          <p:spTgt spid="3074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0740"/>
                                        </p:tgtEl>
                                        <p:attrNameLst>
                                          <p:attrName>style.visibility</p:attrName>
                                        </p:attrNameLst>
                                      </p:cBhvr>
                                      <p:to>
                                        <p:strVal val="visible"/>
                                      </p:to>
                                    </p:set>
                                    <p:animEffect transition="in" filter="wipe(down)">
                                      <p:cBhvr>
                                        <p:cTn id="67" dur="500"/>
                                        <p:tgtEl>
                                          <p:spTgt spid="30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1" grpId="0" build="p"/>
      <p:bldP spid="30733" grpId="0" build="p"/>
      <p:bldP spid="3073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698230" y="5898627"/>
            <a:ext cx="2788715" cy="604959"/>
          </a:xfrm>
          <a:prstGeom prst="rect">
            <a:avLst/>
          </a:prstGeom>
          <a:noFill/>
        </p:spPr>
      </p:pic>
      <p:sp>
        <p:nvSpPr>
          <p:cNvPr id="14" name="Rectangle 13"/>
          <p:cNvSpPr/>
          <p:nvPr/>
        </p:nvSpPr>
        <p:spPr>
          <a:xfrm>
            <a:off x="1116765" y="5369349"/>
            <a:ext cx="7082853" cy="400110"/>
          </a:xfrm>
          <a:prstGeom prst="rect">
            <a:avLst/>
          </a:prstGeom>
        </p:spPr>
        <p:txBody>
          <a:bodyPr wrap="square">
            <a:spAutoFit/>
          </a:bodyPr>
          <a:lstStyle/>
          <a:p>
            <a:pPr lvl="0" defTabSz="914400" fontAlgn="base">
              <a:spcBef>
                <a:spcPct val="0"/>
              </a:spcBef>
              <a:spcAft>
                <a:spcPct val="0"/>
              </a:spcAft>
              <a:buFont typeface="Arial" pitchFamily="34" charset="0"/>
              <a:buChar char="•"/>
            </a:pPr>
            <a:r>
              <a:rPr lang="en-US" sz="2000" dirty="0">
                <a:latin typeface="Times New Roman" pitchFamily="18" charset="0"/>
                <a:ea typeface="Times New Roman" pitchFamily="18" charset="0"/>
                <a:cs typeface="Times New Roman" pitchFamily="18" charset="0"/>
              </a:rPr>
              <a:t>  Time independent Schrodinger wave equation in one dimension.</a:t>
            </a:r>
            <a:endParaRPr lang="en-US" sz="3200" dirty="0">
              <a:latin typeface="Times New Roman" pitchFamily="18" charset="0"/>
              <a:cs typeface="Times New Roman" pitchFamily="18" charset="0"/>
            </a:endParaRPr>
          </a:p>
        </p:txBody>
      </p:sp>
      <p:sp>
        <p:nvSpPr>
          <p:cNvPr id="15" name="TextBox 14"/>
          <p:cNvSpPr txBox="1"/>
          <p:nvPr/>
        </p:nvSpPr>
        <p:spPr>
          <a:xfrm>
            <a:off x="2503357" y="389745"/>
            <a:ext cx="1738859" cy="523220"/>
          </a:xfrm>
          <a:prstGeom prst="rect">
            <a:avLst/>
          </a:prstGeom>
          <a:noFill/>
        </p:spPr>
        <p:txBody>
          <a:bodyPr wrap="square" rtlCol="0">
            <a:spAutoFit/>
          </a:bodyPr>
          <a:lstStyle/>
          <a:p>
            <a:r>
              <a:rPr lang="en-IN" sz="2800" b="1" dirty="0">
                <a:solidFill>
                  <a:srgbClr val="FF0000"/>
                </a:solidFill>
                <a:latin typeface="Times New Roman" pitchFamily="18" charset="0"/>
                <a:cs typeface="Times New Roman" pitchFamily="18" charset="0"/>
              </a:rPr>
              <a:t>Recap</a:t>
            </a:r>
          </a:p>
        </p:txBody>
      </p:sp>
      <p:pic>
        <p:nvPicPr>
          <p:cNvPr id="6"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407109" y="4431190"/>
            <a:ext cx="2098623" cy="815369"/>
          </a:xfrm>
          <a:prstGeom prst="rect">
            <a:avLst/>
          </a:prstGeom>
          <a:noFill/>
        </p:spPr>
      </p:pic>
      <p:sp>
        <p:nvSpPr>
          <p:cNvPr id="7" name="Rectangle 6"/>
          <p:cNvSpPr/>
          <p:nvPr/>
        </p:nvSpPr>
        <p:spPr>
          <a:xfrm>
            <a:off x="1219430" y="4608438"/>
            <a:ext cx="2643672" cy="369332"/>
          </a:xfrm>
          <a:prstGeom prst="rect">
            <a:avLst/>
          </a:prstGeom>
        </p:spPr>
        <p:txBody>
          <a:bodyPr wrap="none">
            <a:spAutoFit/>
          </a:bodyPr>
          <a:lstStyle/>
          <a:p>
            <a:pPr lvl="0" defTabSz="914400" eaLnBrk="0" fontAlgn="base" hangingPunct="0">
              <a:spcBef>
                <a:spcPct val="0"/>
              </a:spcBef>
              <a:spcAft>
                <a:spcPct val="0"/>
              </a:spcAft>
              <a:buFont typeface="Arial" pitchFamily="34" charset="0"/>
              <a:buChar char="•"/>
            </a:pPr>
            <a:r>
              <a:rPr lang="en-US" dirty="0">
                <a:latin typeface="Times New Roman" pitchFamily="18" charset="0"/>
                <a:ea typeface="Times New Roman" pitchFamily="18" charset="0"/>
                <a:cs typeface="Times New Roman" pitchFamily="18" charset="0"/>
              </a:rPr>
              <a:t>  Normalization condition</a:t>
            </a:r>
            <a:endParaRPr lang="en-US" dirty="0">
              <a:latin typeface="Times New Roman" pitchFamily="18" charset="0"/>
              <a:cs typeface="Times New Roman" pitchFamily="18" charset="0"/>
            </a:endParaRPr>
          </a:p>
        </p:txBody>
      </p:sp>
      <p:graphicFrame>
        <p:nvGraphicFramePr>
          <p:cNvPr id="1026" name="Object 2"/>
          <p:cNvGraphicFramePr>
            <a:graphicFrameLocks noChangeAspect="1"/>
          </p:cNvGraphicFramePr>
          <p:nvPr/>
        </p:nvGraphicFramePr>
        <p:xfrm>
          <a:off x="4103116" y="1108728"/>
          <a:ext cx="1188412" cy="653112"/>
        </p:xfrm>
        <a:graphic>
          <a:graphicData uri="http://schemas.openxmlformats.org/presentationml/2006/ole">
            <p:oleObj spid="_x0000_s106535" name="Equation" r:id="rId5" imgW="18288000" imgH="10058400" progId="">
              <p:embed/>
            </p:oleObj>
          </a:graphicData>
        </a:graphic>
      </p:graphicFrame>
      <p:sp>
        <p:nvSpPr>
          <p:cNvPr id="10" name="Rectangle 9"/>
          <p:cNvSpPr/>
          <p:nvPr/>
        </p:nvSpPr>
        <p:spPr>
          <a:xfrm>
            <a:off x="1131987" y="1238151"/>
            <a:ext cx="2528256" cy="369332"/>
          </a:xfrm>
          <a:prstGeom prst="rect">
            <a:avLst/>
          </a:prstGeom>
        </p:spPr>
        <p:txBody>
          <a:bodyPr wrap="none">
            <a:spAutoFit/>
          </a:bodyPr>
          <a:lstStyle/>
          <a:p>
            <a:pPr lvl="0" defTabSz="914400" eaLnBrk="0" fontAlgn="base" hangingPunct="0">
              <a:spcBef>
                <a:spcPct val="0"/>
              </a:spcBef>
              <a:spcAft>
                <a:spcPct val="0"/>
              </a:spcAft>
              <a:buFont typeface="Arial" pitchFamily="34" charset="0"/>
              <a:buChar char="•"/>
            </a:pPr>
            <a:r>
              <a:rPr lang="en-US" dirty="0">
                <a:latin typeface="Times New Roman" pitchFamily="18" charset="0"/>
                <a:ea typeface="Times New Roman" pitchFamily="18" charset="0"/>
                <a:cs typeface="Times New Roman" pitchFamily="18" charset="0"/>
              </a:rPr>
              <a:t>  de Broglie wavelength</a:t>
            </a:r>
            <a:endParaRPr lang="en-US" dirty="0">
              <a:latin typeface="Times New Roman" pitchFamily="18" charset="0"/>
              <a:cs typeface="Times New Roman" pitchFamily="18" charset="0"/>
            </a:endParaRPr>
          </a:p>
        </p:txBody>
      </p:sp>
      <p:pic>
        <p:nvPicPr>
          <p:cNvPr id="11" name="Picture 2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218544" y="2037411"/>
            <a:ext cx="1319136" cy="522429"/>
          </a:xfrm>
          <a:prstGeom prst="rect">
            <a:avLst/>
          </a:prstGeom>
          <a:noFill/>
        </p:spPr>
      </p:pic>
      <p:pic>
        <p:nvPicPr>
          <p:cNvPr id="20" name="Picture 9"/>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467068" y="2031167"/>
            <a:ext cx="1019331" cy="576727"/>
          </a:xfrm>
          <a:prstGeom prst="rect">
            <a:avLst/>
          </a:prstGeom>
          <a:noFill/>
        </p:spPr>
      </p:pic>
      <p:sp>
        <p:nvSpPr>
          <p:cNvPr id="21" name="Rectangle 20"/>
          <p:cNvSpPr/>
          <p:nvPr/>
        </p:nvSpPr>
        <p:spPr>
          <a:xfrm>
            <a:off x="1073743" y="2869580"/>
            <a:ext cx="3703963" cy="369332"/>
          </a:xfrm>
          <a:prstGeom prst="rect">
            <a:avLst/>
          </a:prstGeom>
        </p:spPr>
        <p:txBody>
          <a:bodyPr wrap="none">
            <a:spAutoFit/>
          </a:bodyPr>
          <a:lstStyle/>
          <a:p>
            <a:pPr>
              <a:buFont typeface="Arial" pitchFamily="34" charset="0"/>
              <a:buChar char="•"/>
            </a:pPr>
            <a:r>
              <a:rPr lang="en-US" dirty="0">
                <a:latin typeface="Times New Roman" pitchFamily="18" charset="0"/>
                <a:ea typeface="Times New Roman" pitchFamily="18" charset="0"/>
                <a:cs typeface="Times New Roman" pitchFamily="18" charset="0"/>
              </a:rPr>
              <a:t>  Heisenberg’s uncertainty principle </a:t>
            </a:r>
            <a:endParaRPr lang="en-IN" dirty="0"/>
          </a:p>
        </p:txBody>
      </p:sp>
      <p:sp>
        <p:nvSpPr>
          <p:cNvPr id="22" name="TextBox 21"/>
          <p:cNvSpPr txBox="1"/>
          <p:nvPr/>
        </p:nvSpPr>
        <p:spPr>
          <a:xfrm>
            <a:off x="3807502" y="2083633"/>
            <a:ext cx="359764" cy="400110"/>
          </a:xfrm>
          <a:prstGeom prst="rect">
            <a:avLst/>
          </a:prstGeom>
          <a:noFill/>
        </p:spPr>
        <p:txBody>
          <a:bodyPr wrap="square" rtlCol="0">
            <a:spAutoFit/>
          </a:bodyPr>
          <a:lstStyle/>
          <a:p>
            <a:r>
              <a:rPr lang="en-IN" sz="2000" dirty="0">
                <a:latin typeface="Times New Roman" pitchFamily="18" charset="0"/>
                <a:cs typeface="Times New Roman" pitchFamily="18" charset="0"/>
              </a:rPr>
              <a:t>&amp;</a:t>
            </a:r>
          </a:p>
        </p:txBody>
      </p:sp>
      <p:pic>
        <p:nvPicPr>
          <p:cNvPr id="23" name="Picture 2"/>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5051684" y="2713225"/>
            <a:ext cx="1412824" cy="584617"/>
          </a:xfrm>
          <a:prstGeom prst="rect">
            <a:avLst/>
          </a:prstGeom>
          <a:noFill/>
        </p:spPr>
      </p:pic>
      <p:pic>
        <p:nvPicPr>
          <p:cNvPr id="16" name="Picture 8"/>
          <p:cNvPicPr>
            <a:picLocks noChangeAspect="1" noChangeArrowheads="1"/>
          </p:cNvPicPr>
          <p:nvPr/>
        </p:nvPicPr>
        <p:blipFill>
          <a:blip r:embed="rId4" cstate="print">
            <a:clrChange>
              <a:clrFrom>
                <a:srgbClr val="FFFFFF"/>
              </a:clrFrom>
              <a:clrTo>
                <a:srgbClr val="FFFFFF">
                  <a:alpha val="0"/>
                </a:srgbClr>
              </a:clrTo>
            </a:clrChange>
          </a:blip>
          <a:srcRect r="16548"/>
          <a:stretch>
            <a:fillRect/>
          </a:stretch>
        </p:blipFill>
        <p:spPr bwMode="auto">
          <a:xfrm>
            <a:off x="4649451" y="3504298"/>
            <a:ext cx="1751349" cy="815369"/>
          </a:xfrm>
          <a:prstGeom prst="rect">
            <a:avLst/>
          </a:prstGeom>
          <a:noFill/>
        </p:spPr>
      </p:pic>
      <p:sp>
        <p:nvSpPr>
          <p:cNvPr id="17" name="Rectangle 16"/>
          <p:cNvSpPr/>
          <p:nvPr/>
        </p:nvSpPr>
        <p:spPr>
          <a:xfrm>
            <a:off x="1102007" y="3771487"/>
            <a:ext cx="3246402" cy="369332"/>
          </a:xfrm>
          <a:prstGeom prst="rect">
            <a:avLst/>
          </a:prstGeom>
        </p:spPr>
        <p:txBody>
          <a:bodyPr wrap="none">
            <a:spAutoFit/>
          </a:bodyPr>
          <a:lstStyle/>
          <a:p>
            <a:pPr lvl="0" defTabSz="914400" eaLnBrk="0" fontAlgn="base" hangingPunct="0">
              <a:spcBef>
                <a:spcPct val="0"/>
              </a:spcBef>
              <a:spcAft>
                <a:spcPct val="0"/>
              </a:spcAft>
              <a:buFont typeface="Arial" pitchFamily="34" charset="0"/>
              <a:buChar char="•"/>
            </a:pPr>
            <a:r>
              <a:rPr lang="en-US" dirty="0">
                <a:latin typeface="Times New Roman" pitchFamily="18" charset="0"/>
                <a:ea typeface="Times New Roman" pitchFamily="18" charset="0"/>
                <a:cs typeface="Times New Roman" pitchFamily="18" charset="0"/>
              </a:rPr>
              <a:t>  Probability of finding particle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ppt_x"/>
                                          </p:val>
                                        </p:tav>
                                        <p:tav tm="100000">
                                          <p:val>
                                            <p:strVal val="#ppt_x"/>
                                          </p:val>
                                        </p:tav>
                                      </p:tavLst>
                                    </p:anim>
                                    <p:anim calcmode="lin" valueType="num">
                                      <p:cBhvr additive="base">
                                        <p:cTn id="1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20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ppt_x"/>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839450" y="1573450"/>
          <a:ext cx="7824865" cy="4662458"/>
        </p:xfrm>
        <a:graphic>
          <a:graphicData uri="http://schemas.openxmlformats.org/drawingml/2006/table">
            <a:tbl>
              <a:tblPr/>
              <a:tblGrid>
                <a:gridCol w="779488">
                  <a:extLst>
                    <a:ext uri="{9D8B030D-6E8A-4147-A177-3AD203B41FA5}">
                      <a16:colId xmlns:a16="http://schemas.microsoft.com/office/drawing/2014/main" xmlns="" val="20000"/>
                    </a:ext>
                  </a:extLst>
                </a:gridCol>
                <a:gridCol w="2068642">
                  <a:extLst>
                    <a:ext uri="{9D8B030D-6E8A-4147-A177-3AD203B41FA5}">
                      <a16:colId xmlns:a16="http://schemas.microsoft.com/office/drawing/2014/main" xmlns="" val="20001"/>
                    </a:ext>
                  </a:extLst>
                </a:gridCol>
                <a:gridCol w="3019179">
                  <a:extLst>
                    <a:ext uri="{9D8B030D-6E8A-4147-A177-3AD203B41FA5}">
                      <a16:colId xmlns:a16="http://schemas.microsoft.com/office/drawing/2014/main" xmlns="" val="20002"/>
                    </a:ext>
                  </a:extLst>
                </a:gridCol>
                <a:gridCol w="1957556">
                  <a:extLst>
                    <a:ext uri="{9D8B030D-6E8A-4147-A177-3AD203B41FA5}">
                      <a16:colId xmlns:a16="http://schemas.microsoft.com/office/drawing/2014/main" xmlns="" val="20003"/>
                    </a:ext>
                  </a:extLst>
                </a:gridCol>
              </a:tblGrid>
              <a:tr h="742200">
                <a:tc>
                  <a:txBody>
                    <a:bodyPr/>
                    <a:lstStyle/>
                    <a:p>
                      <a:pPr algn="just">
                        <a:lnSpc>
                          <a:spcPct val="115000"/>
                        </a:lnSpc>
                        <a:spcBef>
                          <a:spcPts val="360"/>
                        </a:spcBef>
                        <a:spcAft>
                          <a:spcPts val="360"/>
                        </a:spcAft>
                        <a:tabLst>
                          <a:tab pos="304800" algn="l"/>
                        </a:tabLst>
                      </a:pPr>
                      <a:r>
                        <a:rPr lang="en-IN" sz="1600" b="1" dirty="0">
                          <a:latin typeface="Times New Roman"/>
                          <a:ea typeface="Calibri"/>
                          <a:cs typeface="Times New Roman"/>
                        </a:rPr>
                        <a:t>n value</a:t>
                      </a:r>
                      <a:endParaRPr lang="en-IN" sz="1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360"/>
                        </a:spcBef>
                        <a:spcAft>
                          <a:spcPts val="360"/>
                        </a:spcAft>
                        <a:tabLst>
                          <a:tab pos="304800" algn="l"/>
                        </a:tabLst>
                      </a:pPr>
                      <a:r>
                        <a:rPr lang="en-IN" sz="1600" b="1">
                          <a:latin typeface="Times New Roman"/>
                          <a:ea typeface="Calibri"/>
                          <a:cs typeface="Times New Roman"/>
                        </a:rPr>
                        <a:t>State</a:t>
                      </a:r>
                      <a:endParaRPr lang="en-IN" sz="1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360"/>
                        </a:spcBef>
                        <a:spcAft>
                          <a:spcPts val="360"/>
                        </a:spcAft>
                        <a:tabLst>
                          <a:tab pos="304800" algn="l"/>
                        </a:tabLst>
                      </a:pPr>
                      <a:r>
                        <a:rPr lang="en-IN" sz="1600" b="1" dirty="0">
                          <a:latin typeface="Times New Roman"/>
                          <a:ea typeface="Calibri"/>
                          <a:cs typeface="Times New Roman"/>
                        </a:rPr>
                        <a:t>Wave function</a:t>
                      </a:r>
                      <a:endParaRPr lang="en-IN" sz="1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360"/>
                        </a:spcBef>
                        <a:spcAft>
                          <a:spcPts val="360"/>
                        </a:spcAft>
                        <a:tabLst>
                          <a:tab pos="304800" algn="l"/>
                        </a:tabLst>
                      </a:pPr>
                      <a:r>
                        <a:rPr lang="en-IN" sz="1600" b="1" dirty="0">
                          <a:latin typeface="Times New Roman"/>
                          <a:ea typeface="Calibri"/>
                          <a:cs typeface="Times New Roman"/>
                        </a:rPr>
                        <a:t>Energy Eigen value</a:t>
                      </a:r>
                      <a:endParaRPr lang="en-IN" sz="1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431891">
                <a:tc>
                  <a:txBody>
                    <a:bodyPr/>
                    <a:lstStyle/>
                    <a:p>
                      <a:pPr algn="just">
                        <a:lnSpc>
                          <a:spcPct val="115000"/>
                        </a:lnSpc>
                        <a:spcBef>
                          <a:spcPts val="360"/>
                        </a:spcBef>
                        <a:spcAft>
                          <a:spcPts val="360"/>
                        </a:spcAft>
                        <a:tabLst>
                          <a:tab pos="304800" algn="l"/>
                        </a:tabLst>
                      </a:pPr>
                      <a:r>
                        <a:rPr lang="en-IN" sz="1600" dirty="0">
                          <a:latin typeface="Times New Roman"/>
                          <a:ea typeface="Calibri"/>
                          <a:cs typeface="Times New Roman"/>
                        </a:rPr>
                        <a:t>n = 1</a:t>
                      </a:r>
                      <a:endParaRPr lang="en-IN"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360"/>
                        </a:spcBef>
                        <a:spcAft>
                          <a:spcPts val="360"/>
                        </a:spcAft>
                        <a:tabLst>
                          <a:tab pos="304800" algn="l"/>
                        </a:tabLst>
                      </a:pPr>
                      <a:r>
                        <a:rPr lang="en-IN" sz="1600" dirty="0">
                          <a:latin typeface="Times New Roman"/>
                          <a:ea typeface="Calibri"/>
                          <a:cs typeface="Times New Roman"/>
                        </a:rPr>
                        <a:t>Ground State</a:t>
                      </a:r>
                      <a:endParaRPr lang="en-IN"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dirty="0">
                        <a:latin typeface="Times New Roman"/>
                        <a:ea typeface="Times New Roman"/>
                        <a:cs typeface="Times New Roman"/>
                      </a:endParaRPr>
                    </a:p>
                    <a:p>
                      <a:pPr algn="just">
                        <a:lnSpc>
                          <a:spcPct val="115000"/>
                        </a:lnSpc>
                        <a:spcBef>
                          <a:spcPts val="360"/>
                        </a:spcBef>
                        <a:spcAft>
                          <a:spcPts val="360"/>
                        </a:spcAft>
                        <a:tabLst>
                          <a:tab pos="304800" algn="l"/>
                        </a:tabLst>
                      </a:pPr>
                      <a:endParaRPr lang="en-IN" sz="1600" dirty="0">
                        <a:latin typeface="Times New Roman"/>
                        <a:ea typeface="Calibri"/>
                        <a:cs typeface="Times New Roman"/>
                      </a:endParaRPr>
                    </a:p>
                    <a:p>
                      <a:pPr algn="just">
                        <a:lnSpc>
                          <a:spcPct val="115000"/>
                        </a:lnSpc>
                        <a:spcBef>
                          <a:spcPts val="360"/>
                        </a:spcBef>
                        <a:spcAft>
                          <a:spcPts val="360"/>
                        </a:spcAft>
                        <a:tabLst>
                          <a:tab pos="304800" algn="l"/>
                        </a:tabLst>
                      </a:pPr>
                      <a:r>
                        <a:rPr lang="en-IN" sz="1600" dirty="0">
                          <a:latin typeface="Times New Roman"/>
                          <a:ea typeface="Calibri"/>
                          <a:cs typeface="Times New Roman"/>
                        </a:rPr>
                        <a:t>Zero point energy (E</a:t>
                      </a:r>
                      <a:r>
                        <a:rPr lang="en-IN" sz="1600" baseline="-25000" dirty="0">
                          <a:latin typeface="Times New Roman"/>
                          <a:ea typeface="Calibri"/>
                          <a:cs typeface="Times New Roman"/>
                        </a:rPr>
                        <a:t>0</a:t>
                      </a:r>
                      <a:r>
                        <a:rPr lang="en-IN" sz="1600" dirty="0">
                          <a:latin typeface="Times New Roman"/>
                          <a:ea typeface="Calibri"/>
                          <a:cs typeface="Times New Roman"/>
                        </a:rPr>
                        <a:t>)</a:t>
                      </a:r>
                      <a:endParaRPr lang="en-IN"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259174">
                <a:tc>
                  <a:txBody>
                    <a:bodyPr/>
                    <a:lstStyle/>
                    <a:p>
                      <a:pPr algn="just">
                        <a:lnSpc>
                          <a:spcPct val="115000"/>
                        </a:lnSpc>
                        <a:spcBef>
                          <a:spcPts val="360"/>
                        </a:spcBef>
                        <a:spcAft>
                          <a:spcPts val="360"/>
                        </a:spcAft>
                        <a:tabLst>
                          <a:tab pos="304800" algn="l"/>
                        </a:tabLst>
                      </a:pPr>
                      <a:r>
                        <a:rPr lang="en-IN" sz="1600">
                          <a:latin typeface="Times New Roman"/>
                          <a:ea typeface="Calibri"/>
                          <a:cs typeface="Times New Roman"/>
                        </a:rPr>
                        <a:t>n = 2</a:t>
                      </a:r>
                      <a:endParaRPr lang="en-IN"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360"/>
                        </a:spcBef>
                        <a:spcAft>
                          <a:spcPts val="360"/>
                        </a:spcAft>
                        <a:tabLst>
                          <a:tab pos="304800" algn="l"/>
                        </a:tabLst>
                      </a:pPr>
                      <a:r>
                        <a:rPr lang="en-IN" sz="1600">
                          <a:latin typeface="Times New Roman"/>
                          <a:ea typeface="Calibri"/>
                          <a:cs typeface="Times New Roman"/>
                        </a:rPr>
                        <a:t>First Excited State</a:t>
                      </a:r>
                      <a:endParaRPr lang="en-IN"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229193">
                <a:tc>
                  <a:txBody>
                    <a:bodyPr/>
                    <a:lstStyle/>
                    <a:p>
                      <a:pPr algn="just">
                        <a:lnSpc>
                          <a:spcPct val="115000"/>
                        </a:lnSpc>
                        <a:spcBef>
                          <a:spcPts val="360"/>
                        </a:spcBef>
                        <a:spcAft>
                          <a:spcPts val="360"/>
                        </a:spcAft>
                        <a:tabLst>
                          <a:tab pos="304800" algn="l"/>
                        </a:tabLst>
                      </a:pPr>
                      <a:r>
                        <a:rPr lang="en-IN" sz="1600">
                          <a:latin typeface="Times New Roman"/>
                          <a:ea typeface="Calibri"/>
                          <a:cs typeface="Times New Roman"/>
                        </a:rPr>
                        <a:t>n = 3</a:t>
                      </a:r>
                      <a:endParaRPr lang="en-IN"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360"/>
                        </a:spcBef>
                        <a:spcAft>
                          <a:spcPts val="360"/>
                        </a:spcAft>
                        <a:tabLst>
                          <a:tab pos="304800" algn="l"/>
                        </a:tabLst>
                      </a:pPr>
                      <a:r>
                        <a:rPr lang="en-IN" sz="1600">
                          <a:latin typeface="Times New Roman"/>
                          <a:ea typeface="Calibri"/>
                          <a:cs typeface="Times New Roman"/>
                        </a:rPr>
                        <a:t>Second Excited State</a:t>
                      </a:r>
                      <a:endParaRPr lang="en-IN"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pic>
        <p:nvPicPr>
          <p:cNvPr id="28678"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047345" y="2533337"/>
            <a:ext cx="2140598" cy="839450"/>
          </a:xfrm>
          <a:prstGeom prst="rect">
            <a:avLst/>
          </a:prstGeom>
          <a:noFill/>
        </p:spPr>
      </p:pic>
      <p:pic>
        <p:nvPicPr>
          <p:cNvPr id="28677"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940446" y="2353456"/>
            <a:ext cx="1028105" cy="569626"/>
          </a:xfrm>
          <a:prstGeom prst="rect">
            <a:avLst/>
          </a:prstGeom>
          <a:noFill/>
        </p:spPr>
      </p:pic>
      <p:pic>
        <p:nvPicPr>
          <p:cNvPr id="28676"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010336" y="3852472"/>
            <a:ext cx="2266515" cy="839450"/>
          </a:xfrm>
          <a:prstGeom prst="rect">
            <a:avLst/>
          </a:prstGeom>
          <a:noFill/>
        </p:spPr>
      </p:pic>
      <p:pic>
        <p:nvPicPr>
          <p:cNvPr id="28675"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910466" y="3957403"/>
            <a:ext cx="1579452" cy="539646"/>
          </a:xfrm>
          <a:prstGeom prst="rect">
            <a:avLst/>
          </a:prstGeom>
          <a:noFill/>
        </p:spPr>
      </p:pic>
      <p:pic>
        <p:nvPicPr>
          <p:cNvPr id="28674" name="Picture 2"/>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107303" y="5036695"/>
            <a:ext cx="2271572" cy="841323"/>
          </a:xfrm>
          <a:prstGeom prst="rect">
            <a:avLst/>
          </a:prstGeom>
          <a:noFill/>
        </p:spPr>
      </p:pic>
      <p:pic>
        <p:nvPicPr>
          <p:cNvPr id="28673" name="Picture 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6865495" y="5216577"/>
            <a:ext cx="1669484" cy="570407"/>
          </a:xfrm>
          <a:prstGeom prst="rect">
            <a:avLst/>
          </a:prstGeom>
          <a:noFill/>
        </p:spPr>
      </p:pic>
      <p:pic>
        <p:nvPicPr>
          <p:cNvPr id="9" name="Picture 2"/>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158584" y="472190"/>
            <a:ext cx="2575182" cy="996845"/>
          </a:xfrm>
          <a:prstGeom prst="rect">
            <a:avLst/>
          </a:prstGeom>
          <a:noFill/>
          <a:ln>
            <a:noFill/>
          </a:ln>
        </p:spPr>
      </p:pic>
      <p:pic>
        <p:nvPicPr>
          <p:cNvPr id="10" name="Picture 12"/>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5606322" y="592112"/>
            <a:ext cx="1124262" cy="61459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8920" y="756604"/>
            <a:ext cx="7135317" cy="923330"/>
          </a:xfrm>
          <a:prstGeom prst="rect">
            <a:avLst/>
          </a:prstGeom>
        </p:spPr>
        <p:txBody>
          <a:bodyPr wrap="square">
            <a:spAutoFit/>
          </a:bodyPr>
          <a:lstStyle/>
          <a:p>
            <a:r>
              <a:rPr lang="en-IN" dirty="0">
                <a:latin typeface="Times New Roman" pitchFamily="18" charset="0"/>
                <a:cs typeface="Times New Roman" pitchFamily="18" charset="0"/>
              </a:rPr>
              <a:t>1. A quantum particle confined to one dimensional box of width ‘L’ is in its first excited state. What is the probability of finding particle over an interval of (L/2) marked symmetrically at the centre of the box.</a:t>
            </a:r>
          </a:p>
        </p:txBody>
      </p:sp>
      <p:pic>
        <p:nvPicPr>
          <p:cNvPr id="26636"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377128" y="1858781"/>
            <a:ext cx="1372910" cy="538396"/>
          </a:xfrm>
          <a:prstGeom prst="rect">
            <a:avLst/>
          </a:prstGeom>
          <a:noFill/>
        </p:spPr>
      </p:pic>
      <p:pic>
        <p:nvPicPr>
          <p:cNvPr id="26633"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807500" y="3634802"/>
            <a:ext cx="1558979" cy="887005"/>
          </a:xfrm>
          <a:prstGeom prst="rect">
            <a:avLst/>
          </a:prstGeom>
          <a:noFill/>
        </p:spPr>
      </p:pic>
      <p:pic>
        <p:nvPicPr>
          <p:cNvPr id="26632"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702570" y="4713157"/>
            <a:ext cx="2293496" cy="788389"/>
          </a:xfrm>
          <a:prstGeom prst="rect">
            <a:avLst/>
          </a:prstGeom>
          <a:noFill/>
        </p:spPr>
      </p:pic>
      <p:pic>
        <p:nvPicPr>
          <p:cNvPr id="2663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672590" y="5731550"/>
            <a:ext cx="2728210" cy="776129"/>
          </a:xfrm>
          <a:prstGeom prst="rect">
            <a:avLst/>
          </a:prstGeom>
          <a:noFill/>
        </p:spPr>
      </p:pic>
      <p:sp>
        <p:nvSpPr>
          <p:cNvPr id="26637" name="Rectangle 13"/>
          <p:cNvSpPr>
            <a:spLocks noChangeArrowheads="1"/>
          </p:cNvSpPr>
          <p:nvPr/>
        </p:nvSpPr>
        <p:spPr bwMode="auto">
          <a:xfrm>
            <a:off x="794478" y="1948721"/>
            <a:ext cx="4152275"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Solution              </a:t>
            </a:r>
            <a:r>
              <a:rPr kumimoji="0" lang="en-US"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we know that</a:t>
            </a:r>
            <a:endParaRPr kumimoji="0" lang="en-US" sz="280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26638" name="Rectangle 14"/>
          <p:cNvSpPr>
            <a:spLocks noChangeArrowheads="1"/>
          </p:cNvSpPr>
          <p:nvPr/>
        </p:nvSpPr>
        <p:spPr bwMode="auto">
          <a:xfrm>
            <a:off x="974361" y="2921833"/>
            <a:ext cx="73289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Where</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26639" name="Rectangle 15"/>
          <p:cNvSpPr>
            <a:spLocks noChangeArrowheads="1"/>
          </p:cNvSpPr>
          <p:nvPr/>
        </p:nvSpPr>
        <p:spPr bwMode="auto">
          <a:xfrm>
            <a:off x="0" y="120967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6640" name="Rectangle 16"/>
          <p:cNvSpPr>
            <a:spLocks noChangeArrowheads="1"/>
          </p:cNvSpPr>
          <p:nvPr/>
        </p:nvSpPr>
        <p:spPr bwMode="auto">
          <a:xfrm>
            <a:off x="0" y="158115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6641" name="Rectangle 17"/>
          <p:cNvSpPr>
            <a:spLocks noChangeArrowheads="1"/>
          </p:cNvSpPr>
          <p:nvPr/>
        </p:nvSpPr>
        <p:spPr bwMode="auto">
          <a:xfrm>
            <a:off x="0" y="220980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6642" name="Rectangle 18"/>
          <p:cNvSpPr>
            <a:spLocks noChangeArrowheads="1"/>
          </p:cNvSpPr>
          <p:nvPr/>
        </p:nvSpPr>
        <p:spPr bwMode="auto">
          <a:xfrm>
            <a:off x="0" y="283845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6643" name="Rectangle 19"/>
          <p:cNvSpPr>
            <a:spLocks noChangeArrowheads="1"/>
          </p:cNvSpPr>
          <p:nvPr/>
        </p:nvSpPr>
        <p:spPr bwMode="auto">
          <a:xfrm>
            <a:off x="0" y="346710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6644" name="Rectangle 20"/>
          <p:cNvSpPr>
            <a:spLocks noChangeArrowheads="1"/>
          </p:cNvSpPr>
          <p:nvPr/>
        </p:nvSpPr>
        <p:spPr bwMode="auto">
          <a:xfrm>
            <a:off x="0" y="409575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6645" name="Rectangle 21"/>
          <p:cNvSpPr>
            <a:spLocks noChangeArrowheads="1"/>
          </p:cNvSpPr>
          <p:nvPr/>
        </p:nvSpPr>
        <p:spPr bwMode="auto">
          <a:xfrm>
            <a:off x="0" y="491490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6646" name="Rectangle 22"/>
          <p:cNvSpPr>
            <a:spLocks noChangeArrowheads="1"/>
          </p:cNvSpPr>
          <p:nvPr/>
        </p:nvSpPr>
        <p:spPr bwMode="auto">
          <a:xfrm>
            <a:off x="0" y="528637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6647" name="Rectangle 23"/>
          <p:cNvSpPr>
            <a:spLocks noChangeArrowheads="1"/>
          </p:cNvSpPr>
          <p:nvPr/>
        </p:nvSpPr>
        <p:spPr bwMode="auto">
          <a:xfrm>
            <a:off x="0" y="565785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6648" name="Rectangle 24"/>
          <p:cNvSpPr>
            <a:spLocks noChangeArrowheads="1"/>
          </p:cNvSpPr>
          <p:nvPr/>
        </p:nvSpPr>
        <p:spPr bwMode="auto">
          <a:xfrm>
            <a:off x="0" y="602932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6649" name="Rectangle 25"/>
          <p:cNvSpPr>
            <a:spLocks noChangeArrowheads="1"/>
          </p:cNvSpPr>
          <p:nvPr/>
        </p:nvSpPr>
        <p:spPr bwMode="auto">
          <a:xfrm>
            <a:off x="0" y="623887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28" name="TextBox 27"/>
          <p:cNvSpPr txBox="1"/>
          <p:nvPr/>
        </p:nvSpPr>
        <p:spPr>
          <a:xfrm>
            <a:off x="3927423" y="2923082"/>
            <a:ext cx="224852" cy="369332"/>
          </a:xfrm>
          <a:prstGeom prst="rect">
            <a:avLst/>
          </a:prstGeom>
          <a:noFill/>
        </p:spPr>
        <p:txBody>
          <a:bodyPr wrap="square" rtlCol="0">
            <a:spAutoFit/>
          </a:bodyPr>
          <a:lstStyle/>
          <a:p>
            <a:r>
              <a:rPr lang="en-IN" b="1" dirty="0">
                <a:latin typeface="Times New Roman" pitchFamily="18" charset="0"/>
                <a:cs typeface="Times New Roman" pitchFamily="18" charset="0"/>
              </a:rPr>
              <a:t>&amp;</a:t>
            </a:r>
          </a:p>
        </p:txBody>
      </p:sp>
      <p:sp>
        <p:nvSpPr>
          <p:cNvPr id="23" name="TextBox 22"/>
          <p:cNvSpPr txBox="1"/>
          <p:nvPr/>
        </p:nvSpPr>
        <p:spPr>
          <a:xfrm>
            <a:off x="2335224" y="272455"/>
            <a:ext cx="2161825" cy="523220"/>
          </a:xfrm>
          <a:prstGeom prst="rect">
            <a:avLst/>
          </a:prstGeom>
          <a:noFill/>
        </p:spPr>
        <p:txBody>
          <a:bodyPr wrap="square" rtlCol="0">
            <a:spAutoFit/>
          </a:bodyPr>
          <a:lstStyle/>
          <a:p>
            <a:r>
              <a:rPr lang="en-IN" sz="2800" b="1" dirty="0">
                <a:solidFill>
                  <a:srgbClr val="FF0000"/>
                </a:solidFill>
                <a:latin typeface="Times New Roman" pitchFamily="18" charset="0"/>
                <a:cs typeface="Times New Roman" pitchFamily="18" charset="0"/>
              </a:rPr>
              <a:t>Problems</a:t>
            </a:r>
          </a:p>
        </p:txBody>
      </p:sp>
      <p:pic>
        <p:nvPicPr>
          <p:cNvPr id="33794" name="Picture 2"/>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888761" y="2720714"/>
            <a:ext cx="1793199" cy="742013"/>
          </a:xfrm>
          <a:prstGeom prst="rect">
            <a:avLst/>
          </a:prstGeom>
          <a:noFill/>
        </p:spPr>
      </p:pic>
      <p:pic>
        <p:nvPicPr>
          <p:cNvPr id="33793" name="Picture 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691922" y="2842508"/>
            <a:ext cx="1834583" cy="710161"/>
          </a:xfrm>
          <a:prstGeom prst="rect">
            <a:avLst/>
          </a:prstGeom>
          <a:noFill/>
        </p:spPr>
      </p:pic>
      <p:sp>
        <p:nvSpPr>
          <p:cNvPr id="3379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3796" name="Rectangle 4"/>
          <p:cNvSpPr>
            <a:spLocks noChangeArrowheads="1"/>
          </p:cNvSpPr>
          <p:nvPr/>
        </p:nvSpPr>
        <p:spPr bwMode="auto">
          <a:xfrm>
            <a:off x="0" y="1028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797" name="Rectangle 5"/>
          <p:cNvSpPr>
            <a:spLocks noChangeArrowheads="1"/>
          </p:cNvSpPr>
          <p:nvPr/>
        </p:nvSpPr>
        <p:spPr bwMode="auto">
          <a:xfrm>
            <a:off x="0" y="1600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637">
                                            <p:txEl>
                                              <p:pRg st="0" end="0"/>
                                            </p:txEl>
                                          </p:spTgt>
                                        </p:tgtEl>
                                        <p:attrNameLst>
                                          <p:attrName>style.visibility</p:attrName>
                                        </p:attrNameLst>
                                      </p:cBhvr>
                                      <p:to>
                                        <p:strVal val="visible"/>
                                      </p:to>
                                    </p:set>
                                    <p:animEffect transition="in" filter="wipe(down)">
                                      <p:cBhvr>
                                        <p:cTn id="12" dur="500"/>
                                        <p:tgtEl>
                                          <p:spTgt spid="2663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636"/>
                                        </p:tgtEl>
                                        <p:attrNameLst>
                                          <p:attrName>style.visibility</p:attrName>
                                        </p:attrNameLst>
                                      </p:cBhvr>
                                      <p:to>
                                        <p:strVal val="visible"/>
                                      </p:to>
                                    </p:set>
                                    <p:anim calcmode="lin" valueType="num">
                                      <p:cBhvr additive="base">
                                        <p:cTn id="17" dur="500" fill="hold"/>
                                        <p:tgtEl>
                                          <p:spTgt spid="26636"/>
                                        </p:tgtEl>
                                        <p:attrNameLst>
                                          <p:attrName>ppt_x</p:attrName>
                                        </p:attrNameLst>
                                      </p:cBhvr>
                                      <p:tavLst>
                                        <p:tav tm="0">
                                          <p:val>
                                            <p:strVal val="#ppt_x"/>
                                          </p:val>
                                        </p:tav>
                                        <p:tav tm="100000">
                                          <p:val>
                                            <p:strVal val="#ppt_x"/>
                                          </p:val>
                                        </p:tav>
                                      </p:tavLst>
                                    </p:anim>
                                    <p:anim calcmode="lin" valueType="num">
                                      <p:cBhvr additive="base">
                                        <p:cTn id="18" dur="500" fill="hold"/>
                                        <p:tgtEl>
                                          <p:spTgt spid="2663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6638">
                                            <p:txEl>
                                              <p:pRg st="0" end="0"/>
                                            </p:txEl>
                                          </p:spTgt>
                                        </p:tgtEl>
                                        <p:attrNameLst>
                                          <p:attrName>style.visibility</p:attrName>
                                        </p:attrNameLst>
                                      </p:cBhvr>
                                      <p:to>
                                        <p:strVal val="visible"/>
                                      </p:to>
                                    </p:set>
                                    <p:animEffect transition="in" filter="wipe(down)">
                                      <p:cBhvr>
                                        <p:cTn id="23" dur="500"/>
                                        <p:tgtEl>
                                          <p:spTgt spid="2663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ppt_x"/>
                                          </p:val>
                                        </p:tav>
                                        <p:tav tm="100000">
                                          <p:val>
                                            <p:strVal val="#ppt_x"/>
                                          </p:val>
                                        </p:tav>
                                      </p:tavLst>
                                    </p:anim>
                                    <p:anim calcmode="lin" valueType="num">
                                      <p:cBhvr additive="base">
                                        <p:cTn id="2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6633"/>
                                        </p:tgtEl>
                                        <p:attrNameLst>
                                          <p:attrName>style.visibility</p:attrName>
                                        </p:attrNameLst>
                                      </p:cBhvr>
                                      <p:to>
                                        <p:strVal val="visible"/>
                                      </p:to>
                                    </p:set>
                                    <p:anim calcmode="lin" valueType="num">
                                      <p:cBhvr additive="base">
                                        <p:cTn id="34" dur="500" fill="hold"/>
                                        <p:tgtEl>
                                          <p:spTgt spid="26633"/>
                                        </p:tgtEl>
                                        <p:attrNameLst>
                                          <p:attrName>ppt_x</p:attrName>
                                        </p:attrNameLst>
                                      </p:cBhvr>
                                      <p:tavLst>
                                        <p:tav tm="0">
                                          <p:val>
                                            <p:strVal val="#ppt_x"/>
                                          </p:val>
                                        </p:tav>
                                        <p:tav tm="100000">
                                          <p:val>
                                            <p:strVal val="#ppt_x"/>
                                          </p:val>
                                        </p:tav>
                                      </p:tavLst>
                                    </p:anim>
                                    <p:anim calcmode="lin" valueType="num">
                                      <p:cBhvr additive="base">
                                        <p:cTn id="35" dur="500" fill="hold"/>
                                        <p:tgtEl>
                                          <p:spTgt spid="2663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6632"/>
                                        </p:tgtEl>
                                        <p:attrNameLst>
                                          <p:attrName>style.visibility</p:attrName>
                                        </p:attrNameLst>
                                      </p:cBhvr>
                                      <p:to>
                                        <p:strVal val="visible"/>
                                      </p:to>
                                    </p:set>
                                    <p:animEffect transition="in" filter="wipe(down)">
                                      <p:cBhvr>
                                        <p:cTn id="40" dur="500"/>
                                        <p:tgtEl>
                                          <p:spTgt spid="2663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26631"/>
                                        </p:tgtEl>
                                        <p:attrNameLst>
                                          <p:attrName>style.visibility</p:attrName>
                                        </p:attrNameLst>
                                      </p:cBhvr>
                                      <p:to>
                                        <p:strVal val="visible"/>
                                      </p:to>
                                    </p:set>
                                    <p:animEffect transition="in" filter="wipe(down)">
                                      <p:cBhvr>
                                        <p:cTn id="45"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6637" grpId="0" build="p"/>
      <p:bldP spid="26638" grpId="0" build="p"/>
      <p:bldP spid="2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028013" y="603979"/>
            <a:ext cx="2817836" cy="805096"/>
          </a:xfrm>
          <a:prstGeom prst="rect">
            <a:avLst/>
          </a:prstGeom>
          <a:noFill/>
        </p:spPr>
      </p:pic>
      <p:pic>
        <p:nvPicPr>
          <p:cNvPr id="3"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117954" y="1562413"/>
            <a:ext cx="2338466" cy="1058464"/>
          </a:xfrm>
          <a:prstGeom prst="rect">
            <a:avLst/>
          </a:prstGeom>
          <a:noFill/>
        </p:spPr>
      </p:pic>
      <p:pic>
        <p:nvPicPr>
          <p:cNvPr id="4"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057993" y="2921208"/>
            <a:ext cx="3026958" cy="541520"/>
          </a:xfrm>
          <a:prstGeom prst="rect">
            <a:avLst/>
          </a:prstGeom>
          <a:noFill/>
        </p:spPr>
      </p:pic>
      <p:pic>
        <p:nvPicPr>
          <p:cNvPr id="5"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013022" y="3787360"/>
            <a:ext cx="2278506" cy="551936"/>
          </a:xfrm>
          <a:prstGeom prst="rect">
            <a:avLst/>
          </a:prstGeom>
          <a:noFill/>
        </p:spPr>
      </p:pic>
      <p:pic>
        <p:nvPicPr>
          <p:cNvPr id="6" name="Picture 2"/>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117953" y="4788421"/>
            <a:ext cx="1439056" cy="578590"/>
          </a:xfrm>
          <a:prstGeom prst="rect">
            <a:avLst/>
          </a:prstGeom>
          <a:noFill/>
        </p:spPr>
      </p:pic>
      <p:pic>
        <p:nvPicPr>
          <p:cNvPr id="7" name="Picture 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237874" y="5894413"/>
            <a:ext cx="809469" cy="342468"/>
          </a:xfrm>
          <a:prstGeom prst="rect">
            <a:avLst/>
          </a:prstGeom>
          <a:noFill/>
          <a:ln>
            <a:solidFill>
              <a:srgbClr val="FF0000">
                <a:alpha val="70000"/>
              </a:srgb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312790" y="710601"/>
            <a:ext cx="3967397" cy="7159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24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rPr>
              <a:t>Classical Theories</a:t>
            </a:r>
          </a:p>
        </p:txBody>
      </p:sp>
      <p:sp>
        <p:nvSpPr>
          <p:cNvPr id="4" name="TextBox 3"/>
          <p:cNvSpPr txBox="1">
            <a:spLocks noChangeArrowheads="1"/>
          </p:cNvSpPr>
          <p:nvPr/>
        </p:nvSpPr>
        <p:spPr bwMode="auto">
          <a:xfrm>
            <a:off x="743261" y="1426564"/>
            <a:ext cx="8085946" cy="1870256"/>
          </a:xfrm>
          <a:prstGeom prst="rect">
            <a:avLst/>
          </a:prstGeom>
          <a:noFill/>
          <a:ln w="9525">
            <a:noFill/>
            <a:miter lim="800000"/>
            <a:headEnd/>
            <a:tailEnd/>
          </a:ln>
        </p:spPr>
        <p:txBody>
          <a:bodyPr wrap="square">
            <a:spAutoFit/>
          </a:bodyPr>
          <a:lstStyle/>
          <a:p>
            <a:pPr marL="273050" lvl="0" indent="-273050" algn="just" defTabSz="914400">
              <a:lnSpc>
                <a:spcPct val="90000"/>
              </a:lnSpc>
              <a:spcBef>
                <a:spcPts val="1000"/>
              </a:spcBef>
              <a:buFont typeface="Arial" panose="020B0604020202020204" pitchFamily="34" charset="0"/>
              <a:buChar char="•"/>
              <a:defRPr/>
            </a:pPr>
            <a:r>
              <a:rPr lang="en-US" altLang="en-US" sz="1600" dirty="0">
                <a:latin typeface="Times New Roman" pitchFamily="18" charset="0"/>
                <a:cs typeface="Times New Roman" pitchFamily="18" charset="0"/>
              </a:rPr>
              <a:t>Any model/theory for blackbody radiation should explain the experimental energy spectrum curve for a blackbody</a:t>
            </a:r>
          </a:p>
          <a:p>
            <a:pPr marL="273050" lvl="0" indent="-273050" algn="just" defTabSz="914400">
              <a:lnSpc>
                <a:spcPct val="90000"/>
              </a:lnSpc>
              <a:spcBef>
                <a:spcPts val="1000"/>
              </a:spcBef>
              <a:buFont typeface="Arial" panose="020B0604020202020204" pitchFamily="34" charset="0"/>
              <a:buChar char="•"/>
              <a:defRPr/>
            </a:pPr>
            <a:endParaRPr lang="en-US" altLang="en-US" sz="1600" dirty="0">
              <a:latin typeface="Times New Roman" pitchFamily="18" charset="0"/>
              <a:cs typeface="Times New Roman" pitchFamily="18" charset="0"/>
            </a:endParaRPr>
          </a:p>
          <a:p>
            <a:pPr marL="273050" lvl="0" indent="-273050" algn="just">
              <a:buFont typeface="Arial" pitchFamily="34" charset="0"/>
              <a:buChar char="•"/>
            </a:pPr>
            <a:r>
              <a:rPr lang="en-US" altLang="en-US" sz="1600" dirty="0">
                <a:latin typeface="Times New Roman" pitchFamily="18" charset="0"/>
                <a:cs typeface="Times New Roman" pitchFamily="18" charset="0"/>
              </a:rPr>
              <a:t>First theory on blackbody radiation was provided by Wilhelm Wien in 1896 </a:t>
            </a:r>
          </a:p>
          <a:p>
            <a:pPr marL="273050" indent="-273050" algn="just">
              <a:buFont typeface="Arial" pitchFamily="34" charset="0"/>
              <a:buChar char="•"/>
            </a:pPr>
            <a:endParaRPr lang="en-US" altLang="en-US" sz="1600" dirty="0">
              <a:latin typeface="Times New Roman" pitchFamily="18" charset="0"/>
              <a:cs typeface="Times New Roman" pitchFamily="18" charset="0"/>
            </a:endParaRPr>
          </a:p>
          <a:p>
            <a:pPr marL="273050" indent="-273050" algn="just">
              <a:buFont typeface="Arial" pitchFamily="34" charset="0"/>
              <a:buChar char="•"/>
            </a:pPr>
            <a:r>
              <a:rPr lang="en-US" altLang="en-US" sz="1600" dirty="0">
                <a:latin typeface="Times New Roman" pitchFamily="18" charset="0"/>
                <a:cs typeface="Times New Roman" pitchFamily="18" charset="0"/>
              </a:rPr>
              <a:t>Lord Rayleigh and Sir James Jeans in 1900 introduced the Rayleigh - Jeans model of Blackbody radiation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661941" y="3028014"/>
            <a:ext cx="2528680" cy="599606"/>
          </a:xfrm>
          <a:prstGeom prst="rect">
            <a:avLst/>
          </a:prstGeom>
          <a:noFill/>
        </p:spPr>
      </p:pic>
      <p:pic>
        <p:nvPicPr>
          <p:cNvPr id="17410"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18151" y="4961744"/>
            <a:ext cx="5492398" cy="614597"/>
          </a:xfrm>
          <a:prstGeom prst="rect">
            <a:avLst/>
          </a:prstGeom>
          <a:noFill/>
        </p:spPr>
      </p:pic>
      <p:pic>
        <p:nvPicPr>
          <p:cNvPr id="17409"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497049" y="6037756"/>
            <a:ext cx="1684769" cy="348053"/>
          </a:xfrm>
          <a:prstGeom prst="rect">
            <a:avLst/>
          </a:prstGeom>
          <a:noFill/>
          <a:ln>
            <a:solidFill>
              <a:srgbClr val="FF0000">
                <a:alpha val="35000"/>
              </a:srgbClr>
            </a:solidFill>
          </a:ln>
        </p:spPr>
      </p:pic>
      <p:sp>
        <p:nvSpPr>
          <p:cNvPr id="17412" name="Rectangle 4"/>
          <p:cNvSpPr>
            <a:spLocks noChangeArrowheads="1"/>
          </p:cNvSpPr>
          <p:nvPr/>
        </p:nvSpPr>
        <p:spPr bwMode="auto">
          <a:xfrm>
            <a:off x="1499018" y="734519"/>
            <a:ext cx="743512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dirty="0">
                <a:latin typeface="Times New Roman" pitchFamily="18" charset="0"/>
                <a:ea typeface="Times New Roman" pitchFamily="18" charset="0"/>
                <a:cs typeface="Times New Roman" pitchFamily="18" charset="0"/>
              </a:rPr>
              <a:t>2</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The ground state energy of an electron in an infinite well is 5.6 </a:t>
            </a:r>
            <a:r>
              <a:rPr kumimoji="0" lang="en-US" sz="20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meV</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If the width of the well is doubled, calculate the ground state energy.</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7413" name="Rectangle 5"/>
          <p:cNvSpPr>
            <a:spLocks noChangeArrowheads="1"/>
          </p:cNvSpPr>
          <p:nvPr/>
        </p:nvSpPr>
        <p:spPr bwMode="auto">
          <a:xfrm>
            <a:off x="2593298" y="3905717"/>
            <a:ext cx="5745425"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When the width of the well is doubled, i.e. L’ = 2L, then new energy is</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7414" name="Rectangle 6"/>
          <p:cNvSpPr>
            <a:spLocks noChangeArrowheads="1"/>
          </p:cNvSpPr>
          <p:nvPr/>
        </p:nvSpPr>
        <p:spPr bwMode="auto">
          <a:xfrm>
            <a:off x="0" y="1285875"/>
            <a:ext cx="211531"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17415" name="Rectangle 7"/>
          <p:cNvSpPr>
            <a:spLocks noChangeArrowheads="1"/>
          </p:cNvSpPr>
          <p:nvPr/>
        </p:nvSpPr>
        <p:spPr bwMode="auto">
          <a:xfrm>
            <a:off x="0" y="1495425"/>
            <a:ext cx="211531"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9" name="Rectangle 8"/>
          <p:cNvSpPr/>
          <p:nvPr/>
        </p:nvSpPr>
        <p:spPr>
          <a:xfrm>
            <a:off x="3170418" y="1828082"/>
            <a:ext cx="5235295" cy="1015663"/>
          </a:xfrm>
          <a:prstGeom prst="rect">
            <a:avLst/>
          </a:prstGeom>
        </p:spPr>
        <p:txBody>
          <a:bodyPr wrap="square">
            <a:spAutoFit/>
          </a:bodyPr>
          <a:lstStyle/>
          <a:p>
            <a:pPr lvl="0" defTabSz="914400" eaLnBrk="0" fontAlgn="base" hangingPunct="0">
              <a:spcBef>
                <a:spcPct val="0"/>
              </a:spcBef>
              <a:spcAft>
                <a:spcPct val="0"/>
              </a:spcAft>
            </a:pPr>
            <a:r>
              <a:rPr lang="en-US" sz="2000" b="1" dirty="0">
                <a:latin typeface="Times New Roman" pitchFamily="18" charset="0"/>
                <a:ea typeface="Times New Roman" pitchFamily="18" charset="0"/>
                <a:cs typeface="Times New Roman" pitchFamily="18" charset="0"/>
              </a:rPr>
              <a:t>Solution</a:t>
            </a:r>
          </a:p>
          <a:p>
            <a:pPr lvl="0" defTabSz="914400" eaLnBrk="0" fontAlgn="base" hangingPunct="0">
              <a:spcBef>
                <a:spcPct val="0"/>
              </a:spcBef>
              <a:spcAft>
                <a:spcPct val="0"/>
              </a:spcAft>
            </a:pPr>
            <a:endParaRPr lang="en-US" sz="2000" dirty="0">
              <a:latin typeface="Times New Roman" pitchFamily="18" charset="0"/>
              <a:cs typeface="Times New Roman" pitchFamily="18" charset="0"/>
            </a:endParaRPr>
          </a:p>
          <a:p>
            <a:pPr lvl="0" defTabSz="914400" eaLnBrk="0" fontAlgn="base" hangingPunct="0">
              <a:spcBef>
                <a:spcPct val="0"/>
              </a:spcBef>
              <a:spcAft>
                <a:spcPct val="0"/>
              </a:spcAft>
            </a:pPr>
            <a:r>
              <a:rPr lang="en-US" sz="2000" dirty="0">
                <a:latin typeface="Times New Roman" pitchFamily="18" charset="0"/>
                <a:ea typeface="Times New Roman" pitchFamily="18" charset="0"/>
                <a:cs typeface="Times New Roman" pitchFamily="18" charset="0"/>
              </a:rPr>
              <a:t>We know that, For ground state (n=1)</a:t>
            </a:r>
            <a:endParaRPr lang="en-US" sz="2000" dirty="0">
              <a:latin typeface="Times New Roman" pitchFamily="18" charset="0"/>
              <a:cs typeface="Times New Roman" pitchFamily="18" charset="0"/>
            </a:endParaRPr>
          </a:p>
        </p:txBody>
      </p:sp>
      <p:sp>
        <p:nvSpPr>
          <p:cNvPr id="10" name="Rectangle 9"/>
          <p:cNvSpPr/>
          <p:nvPr/>
        </p:nvSpPr>
        <p:spPr>
          <a:xfrm>
            <a:off x="307300" y="1929426"/>
            <a:ext cx="1656412" cy="1938992"/>
          </a:xfrm>
          <a:prstGeom prst="rect">
            <a:avLst/>
          </a:prstGeom>
        </p:spPr>
        <p:txBody>
          <a:bodyPr wrap="square">
            <a:spAutoFit/>
          </a:bodyPr>
          <a:lstStyle/>
          <a:p>
            <a:pPr lvl="0" defTabSz="914400" eaLnBrk="0" fontAlgn="base" hangingPunct="0">
              <a:spcBef>
                <a:spcPct val="0"/>
              </a:spcBef>
              <a:spcAft>
                <a:spcPct val="0"/>
              </a:spcAft>
            </a:pPr>
            <a:r>
              <a:rPr lang="en-US" sz="2000" b="1" dirty="0">
                <a:latin typeface="Times New Roman" pitchFamily="18" charset="0"/>
                <a:ea typeface="Times New Roman" pitchFamily="18" charset="0"/>
                <a:cs typeface="Times New Roman" pitchFamily="18" charset="0"/>
              </a:rPr>
              <a:t>Given </a:t>
            </a:r>
            <a:endParaRPr lang="en-US" sz="2000" dirty="0">
              <a:latin typeface="Times New Roman" pitchFamily="18" charset="0"/>
              <a:cs typeface="Times New Roman" pitchFamily="18" charset="0"/>
            </a:endParaRPr>
          </a:p>
          <a:p>
            <a:pPr lvl="0" defTabSz="914400" eaLnBrk="0" fontAlgn="base" hangingPunct="0">
              <a:spcBef>
                <a:spcPct val="0"/>
              </a:spcBef>
              <a:spcAft>
                <a:spcPct val="0"/>
              </a:spcAft>
            </a:pPr>
            <a:r>
              <a:rPr lang="en-US" sz="2000" dirty="0">
                <a:latin typeface="Times New Roman" pitchFamily="18" charset="0"/>
                <a:ea typeface="Times New Roman" pitchFamily="18" charset="0"/>
                <a:cs typeface="Times New Roman" pitchFamily="18" charset="0"/>
              </a:rPr>
              <a:t>E</a:t>
            </a:r>
            <a:r>
              <a:rPr lang="en-US" sz="2000" baseline="-30000" dirty="0">
                <a:latin typeface="Times New Roman" pitchFamily="18" charset="0"/>
                <a:ea typeface="Times New Roman" pitchFamily="18" charset="0"/>
                <a:cs typeface="Times New Roman" pitchFamily="18" charset="0"/>
              </a:rPr>
              <a:t>1</a:t>
            </a:r>
            <a:r>
              <a:rPr lang="en-US" sz="2000" dirty="0">
                <a:latin typeface="Times New Roman" pitchFamily="18" charset="0"/>
                <a:ea typeface="Times New Roman" pitchFamily="18" charset="0"/>
                <a:cs typeface="Times New Roman" pitchFamily="18" charset="0"/>
              </a:rPr>
              <a:t> = 5.6 </a:t>
            </a:r>
            <a:r>
              <a:rPr lang="en-US" sz="2000" dirty="0" err="1">
                <a:latin typeface="Times New Roman" pitchFamily="18" charset="0"/>
                <a:ea typeface="Times New Roman" pitchFamily="18" charset="0"/>
                <a:cs typeface="Times New Roman" pitchFamily="18" charset="0"/>
              </a:rPr>
              <a:t>meV</a:t>
            </a:r>
            <a:endParaRPr lang="en-US" sz="2000" dirty="0">
              <a:latin typeface="Times New Roman" pitchFamily="18" charset="0"/>
              <a:ea typeface="Times New Roman" pitchFamily="18" charset="0"/>
              <a:cs typeface="Times New Roman" pitchFamily="18" charset="0"/>
            </a:endParaRPr>
          </a:p>
          <a:p>
            <a:pPr lvl="0" defTabSz="914400" eaLnBrk="0" fontAlgn="base" hangingPunct="0">
              <a:spcBef>
                <a:spcPct val="0"/>
              </a:spcBef>
              <a:spcAft>
                <a:spcPct val="0"/>
              </a:spcAft>
            </a:pPr>
            <a:endParaRPr lang="en-US" sz="2000" dirty="0">
              <a:latin typeface="Times New Roman" pitchFamily="18" charset="0"/>
              <a:cs typeface="Times New Roman" pitchFamily="18" charset="0"/>
            </a:endParaRPr>
          </a:p>
          <a:p>
            <a:pPr lvl="0" defTabSz="914400" eaLnBrk="0" fontAlgn="base" hangingPunct="0">
              <a:spcBef>
                <a:spcPct val="0"/>
              </a:spcBef>
              <a:spcAft>
                <a:spcPct val="0"/>
              </a:spcAft>
            </a:pPr>
            <a:r>
              <a:rPr lang="en-US" sz="2000" b="1" dirty="0">
                <a:latin typeface="Times New Roman" pitchFamily="18" charset="0"/>
                <a:ea typeface="Times New Roman" pitchFamily="18" charset="0"/>
                <a:cs typeface="Times New Roman" pitchFamily="18" charset="0"/>
              </a:rPr>
              <a:t>Find</a:t>
            </a:r>
            <a:endParaRPr lang="en-US" sz="2000" dirty="0">
              <a:latin typeface="Times New Roman" pitchFamily="18" charset="0"/>
              <a:cs typeface="Times New Roman" pitchFamily="18" charset="0"/>
            </a:endParaRPr>
          </a:p>
          <a:p>
            <a:pPr lvl="0" defTabSz="914400" eaLnBrk="0" fontAlgn="base" hangingPunct="0">
              <a:spcBef>
                <a:spcPct val="0"/>
              </a:spcBef>
              <a:spcAft>
                <a:spcPct val="0"/>
              </a:spcAft>
            </a:pPr>
            <a:r>
              <a:rPr lang="en-US" sz="2000" dirty="0">
                <a:latin typeface="Times New Roman" pitchFamily="18" charset="0"/>
                <a:ea typeface="Times New Roman" pitchFamily="18" charset="0"/>
                <a:cs typeface="Times New Roman" pitchFamily="18" charset="0"/>
              </a:rPr>
              <a:t>E’ = ? </a:t>
            </a:r>
          </a:p>
          <a:p>
            <a:pPr lvl="0" defTabSz="914400" eaLnBrk="0" fontAlgn="base" hangingPunct="0">
              <a:spcBef>
                <a:spcPct val="0"/>
              </a:spcBef>
              <a:spcAft>
                <a:spcPct val="0"/>
              </a:spcAft>
            </a:pPr>
            <a:r>
              <a:rPr lang="en-US" sz="2000" dirty="0">
                <a:latin typeface="Times New Roman" pitchFamily="18" charset="0"/>
                <a:cs typeface="Times New Roman" pitchFamily="18" charset="0"/>
              </a:rPr>
              <a:t>When </a:t>
            </a:r>
            <a:r>
              <a:rPr lang="en-US" sz="2000" dirty="0">
                <a:latin typeface="Times New Roman" pitchFamily="18" charset="0"/>
                <a:ea typeface="Times New Roman" pitchFamily="18" charset="0"/>
                <a:cs typeface="Times New Roman" pitchFamily="18" charset="0"/>
              </a:rPr>
              <a:t>L’ = 2L</a:t>
            </a:r>
            <a:endParaRPr lang="en-US" sz="2000" dirty="0">
              <a:latin typeface="Times New Roman" pitchFamily="18" charset="0"/>
              <a:cs typeface="Times New Roman" pitchFamily="18" charset="0"/>
            </a:endParaRPr>
          </a:p>
        </p:txBody>
      </p:sp>
      <p:sp>
        <p:nvSpPr>
          <p:cNvPr id="11" name="Right Brace 10"/>
          <p:cNvSpPr/>
          <p:nvPr/>
        </p:nvSpPr>
        <p:spPr>
          <a:xfrm>
            <a:off x="1828800" y="1888764"/>
            <a:ext cx="299808" cy="20836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wipe(down)">
                                      <p:cBhvr>
                                        <p:cTn id="7" dur="500"/>
                                        <p:tgtEl>
                                          <p:spTgt spid="174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down)">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wipe(down)">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down)">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down)">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down)">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wipe(down)">
                                      <p:cBhvr>
                                        <p:cTn id="42" dur="500"/>
                                        <p:tgtEl>
                                          <p:spTgt spid="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9">
                                            <p:txEl>
                                              <p:pRg st="2" end="2"/>
                                            </p:txEl>
                                          </p:spTgt>
                                        </p:tgtEl>
                                        <p:attrNameLst>
                                          <p:attrName>style.visibility</p:attrName>
                                        </p:attrNameLst>
                                      </p:cBhvr>
                                      <p:to>
                                        <p:strVal val="visible"/>
                                      </p:to>
                                    </p:set>
                                    <p:animEffect transition="in" filter="wipe(down)">
                                      <p:cBhvr>
                                        <p:cTn id="47" dur="500"/>
                                        <p:tgtEl>
                                          <p:spTgt spid="9">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7411"/>
                                        </p:tgtEl>
                                        <p:attrNameLst>
                                          <p:attrName>style.visibility</p:attrName>
                                        </p:attrNameLst>
                                      </p:cBhvr>
                                      <p:to>
                                        <p:strVal val="visible"/>
                                      </p:to>
                                    </p:set>
                                    <p:anim calcmode="lin" valueType="num">
                                      <p:cBhvr additive="base">
                                        <p:cTn id="52" dur="500" fill="hold"/>
                                        <p:tgtEl>
                                          <p:spTgt spid="17411"/>
                                        </p:tgtEl>
                                        <p:attrNameLst>
                                          <p:attrName>ppt_x</p:attrName>
                                        </p:attrNameLst>
                                      </p:cBhvr>
                                      <p:tavLst>
                                        <p:tav tm="0">
                                          <p:val>
                                            <p:strVal val="#ppt_x"/>
                                          </p:val>
                                        </p:tav>
                                        <p:tav tm="100000">
                                          <p:val>
                                            <p:strVal val="#ppt_x"/>
                                          </p:val>
                                        </p:tav>
                                      </p:tavLst>
                                    </p:anim>
                                    <p:anim calcmode="lin" valueType="num">
                                      <p:cBhvr additive="base">
                                        <p:cTn id="53" dur="500" fill="hold"/>
                                        <p:tgtEl>
                                          <p:spTgt spid="17411"/>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7413">
                                            <p:txEl>
                                              <p:pRg st="0" end="0"/>
                                            </p:txEl>
                                          </p:spTgt>
                                        </p:tgtEl>
                                        <p:attrNameLst>
                                          <p:attrName>style.visibility</p:attrName>
                                        </p:attrNameLst>
                                      </p:cBhvr>
                                      <p:to>
                                        <p:strVal val="visible"/>
                                      </p:to>
                                    </p:set>
                                    <p:animEffect transition="in" filter="wipe(down)">
                                      <p:cBhvr>
                                        <p:cTn id="58" dur="500"/>
                                        <p:tgtEl>
                                          <p:spTgt spid="17413">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7410"/>
                                        </p:tgtEl>
                                        <p:attrNameLst>
                                          <p:attrName>style.visibility</p:attrName>
                                        </p:attrNameLst>
                                      </p:cBhvr>
                                      <p:to>
                                        <p:strVal val="visible"/>
                                      </p:to>
                                    </p:set>
                                    <p:animEffect transition="in" filter="wipe(down)">
                                      <p:cBhvr>
                                        <p:cTn id="63" dur="500"/>
                                        <p:tgtEl>
                                          <p:spTgt spid="17410"/>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17409"/>
                                        </p:tgtEl>
                                        <p:attrNameLst>
                                          <p:attrName>style.visibility</p:attrName>
                                        </p:attrNameLst>
                                      </p:cBhvr>
                                      <p:to>
                                        <p:strVal val="visible"/>
                                      </p:to>
                                    </p:set>
                                    <p:anim calcmode="lin" valueType="num">
                                      <p:cBhvr additive="base">
                                        <p:cTn id="68" dur="500" fill="hold"/>
                                        <p:tgtEl>
                                          <p:spTgt spid="17409"/>
                                        </p:tgtEl>
                                        <p:attrNameLst>
                                          <p:attrName>ppt_x</p:attrName>
                                        </p:attrNameLst>
                                      </p:cBhvr>
                                      <p:tavLst>
                                        <p:tav tm="0">
                                          <p:val>
                                            <p:strVal val="#ppt_x"/>
                                          </p:val>
                                        </p:tav>
                                        <p:tav tm="100000">
                                          <p:val>
                                            <p:strVal val="#ppt_x"/>
                                          </p:val>
                                        </p:tav>
                                      </p:tavLst>
                                    </p:anim>
                                    <p:anim calcmode="lin" valueType="num">
                                      <p:cBhvr additive="base">
                                        <p:cTn id="69" dur="500" fill="hold"/>
                                        <p:tgtEl>
                                          <p:spTgt spid="174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P spid="17413" grpId="0" build="p"/>
      <p:bldP spid="9" grpId="0" build="p"/>
      <p:bldP spid="10" grpId="0" build="p"/>
      <p:bldP spid="1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3890" y="748791"/>
            <a:ext cx="7105336" cy="646331"/>
          </a:xfrm>
          <a:prstGeom prst="rect">
            <a:avLst/>
          </a:prstGeom>
        </p:spPr>
        <p:txBody>
          <a:bodyPr wrap="square">
            <a:spAutoFit/>
          </a:bodyPr>
          <a:lstStyle/>
          <a:p>
            <a:r>
              <a:rPr lang="en-IN" dirty="0">
                <a:latin typeface="Times New Roman" pitchFamily="18" charset="0"/>
                <a:cs typeface="Times New Roman" pitchFamily="18" charset="0"/>
              </a:rPr>
              <a:t>3. An electron is bound in one-dimensional box of size 4 × 10</a:t>
            </a:r>
            <a:r>
              <a:rPr lang="en-IN" baseline="30000" dirty="0">
                <a:latin typeface="Times New Roman" pitchFamily="18" charset="0"/>
                <a:cs typeface="Times New Roman" pitchFamily="18" charset="0"/>
              </a:rPr>
              <a:t>–10</a:t>
            </a:r>
            <a:r>
              <a:rPr lang="en-IN" dirty="0">
                <a:latin typeface="Times New Roman" pitchFamily="18" charset="0"/>
                <a:cs typeface="Times New Roman" pitchFamily="18" charset="0"/>
              </a:rPr>
              <a:t> m. What will be its minimum energy?</a:t>
            </a:r>
          </a:p>
        </p:txBody>
      </p:sp>
      <p:pic>
        <p:nvPicPr>
          <p:cNvPr id="25602" name="Picture 2" descr="images"/>
          <p:cNvPicPr>
            <a:picLocks noChangeAspect="1" noChangeArrowheads="1"/>
          </p:cNvPicPr>
          <p:nvPr/>
        </p:nvPicPr>
        <p:blipFill>
          <a:blip r:embed="rId2" cstate="print"/>
          <a:srcRect/>
          <a:stretch>
            <a:fillRect/>
          </a:stretch>
        </p:blipFill>
        <p:spPr bwMode="auto">
          <a:xfrm>
            <a:off x="2748873" y="2720089"/>
            <a:ext cx="5624952" cy="3320946"/>
          </a:xfrm>
          <a:prstGeom prst="rect">
            <a:avLst/>
          </a:prstGeom>
          <a:noFill/>
        </p:spPr>
      </p:pic>
      <p:sp>
        <p:nvSpPr>
          <p:cNvPr id="4" name="Rectangle 3"/>
          <p:cNvSpPr/>
          <p:nvPr/>
        </p:nvSpPr>
        <p:spPr>
          <a:xfrm>
            <a:off x="307300" y="1929426"/>
            <a:ext cx="1656412" cy="1631216"/>
          </a:xfrm>
          <a:prstGeom prst="rect">
            <a:avLst/>
          </a:prstGeom>
        </p:spPr>
        <p:txBody>
          <a:bodyPr wrap="square">
            <a:spAutoFit/>
          </a:bodyPr>
          <a:lstStyle/>
          <a:p>
            <a:pPr lvl="0" defTabSz="914400" eaLnBrk="0" fontAlgn="base" hangingPunct="0">
              <a:spcBef>
                <a:spcPct val="0"/>
              </a:spcBef>
              <a:spcAft>
                <a:spcPct val="0"/>
              </a:spcAft>
            </a:pPr>
            <a:r>
              <a:rPr lang="en-US" sz="2000" b="1" dirty="0">
                <a:latin typeface="Times New Roman" pitchFamily="18" charset="0"/>
                <a:ea typeface="Times New Roman" pitchFamily="18" charset="0"/>
                <a:cs typeface="Times New Roman" pitchFamily="18" charset="0"/>
              </a:rPr>
              <a:t>Given </a:t>
            </a:r>
          </a:p>
          <a:p>
            <a:pPr lvl="0" defTabSz="914400" eaLnBrk="0" fontAlgn="base" hangingPunct="0">
              <a:spcBef>
                <a:spcPct val="0"/>
              </a:spcBef>
              <a:spcAft>
                <a:spcPct val="0"/>
              </a:spcAft>
            </a:pPr>
            <a:r>
              <a:rPr lang="en-US" sz="2000" dirty="0">
                <a:latin typeface="Times New Roman" pitchFamily="18" charset="0"/>
                <a:ea typeface="Times New Roman" pitchFamily="18" charset="0"/>
                <a:cs typeface="Times New Roman" pitchFamily="18" charset="0"/>
              </a:rPr>
              <a:t>L = </a:t>
            </a:r>
            <a:r>
              <a:rPr lang="en-IN" sz="2000" dirty="0">
                <a:latin typeface="Times New Roman" pitchFamily="18" charset="0"/>
                <a:cs typeface="Times New Roman" pitchFamily="18" charset="0"/>
              </a:rPr>
              <a:t>4 × 10</a:t>
            </a:r>
            <a:r>
              <a:rPr lang="en-IN" sz="2000" baseline="30000" dirty="0">
                <a:latin typeface="Times New Roman" pitchFamily="18" charset="0"/>
                <a:cs typeface="Times New Roman" pitchFamily="18" charset="0"/>
              </a:rPr>
              <a:t>–10</a:t>
            </a:r>
            <a:r>
              <a:rPr lang="en-IN" sz="2000" dirty="0">
                <a:latin typeface="Times New Roman" pitchFamily="18" charset="0"/>
                <a:cs typeface="Times New Roman" pitchFamily="18" charset="0"/>
              </a:rPr>
              <a:t> </a:t>
            </a:r>
            <a:endParaRPr lang="en-US" sz="2000" dirty="0">
              <a:latin typeface="Times New Roman" pitchFamily="18" charset="0"/>
              <a:ea typeface="Times New Roman" pitchFamily="18" charset="0"/>
              <a:cs typeface="Times New Roman" pitchFamily="18" charset="0"/>
            </a:endParaRPr>
          </a:p>
          <a:p>
            <a:pPr lvl="0" defTabSz="914400" eaLnBrk="0" fontAlgn="base" hangingPunct="0">
              <a:spcBef>
                <a:spcPct val="0"/>
              </a:spcBef>
              <a:spcAft>
                <a:spcPct val="0"/>
              </a:spcAft>
            </a:pPr>
            <a:endParaRPr lang="en-US" sz="2000" dirty="0">
              <a:latin typeface="Times New Roman" pitchFamily="18" charset="0"/>
              <a:cs typeface="Times New Roman" pitchFamily="18" charset="0"/>
            </a:endParaRPr>
          </a:p>
          <a:p>
            <a:pPr lvl="0" defTabSz="914400" eaLnBrk="0" fontAlgn="base" hangingPunct="0">
              <a:spcBef>
                <a:spcPct val="0"/>
              </a:spcBef>
              <a:spcAft>
                <a:spcPct val="0"/>
              </a:spcAft>
            </a:pPr>
            <a:r>
              <a:rPr lang="en-US" sz="2000" b="1" dirty="0">
                <a:latin typeface="Times New Roman" pitchFamily="18" charset="0"/>
                <a:ea typeface="Times New Roman" pitchFamily="18" charset="0"/>
                <a:cs typeface="Times New Roman" pitchFamily="18" charset="0"/>
              </a:rPr>
              <a:t>Find</a:t>
            </a:r>
            <a:endParaRPr lang="en-US" sz="2000" dirty="0">
              <a:latin typeface="Times New Roman" pitchFamily="18" charset="0"/>
              <a:cs typeface="Times New Roman" pitchFamily="18" charset="0"/>
            </a:endParaRPr>
          </a:p>
          <a:p>
            <a:pPr lvl="0" defTabSz="914400" eaLnBrk="0" fontAlgn="base" hangingPunct="0">
              <a:spcBef>
                <a:spcPct val="0"/>
              </a:spcBef>
              <a:spcAft>
                <a:spcPct val="0"/>
              </a:spcAft>
            </a:pPr>
            <a:r>
              <a:rPr lang="en-US" sz="2000" dirty="0">
                <a:latin typeface="Times New Roman" pitchFamily="18" charset="0"/>
                <a:ea typeface="Times New Roman" pitchFamily="18" charset="0"/>
                <a:cs typeface="Times New Roman" pitchFamily="18" charset="0"/>
              </a:rPr>
              <a:t>E</a:t>
            </a:r>
            <a:r>
              <a:rPr lang="en-US" sz="2000" baseline="-25000" dirty="0">
                <a:latin typeface="Times New Roman" pitchFamily="18" charset="0"/>
                <a:ea typeface="Times New Roman" pitchFamily="18" charset="0"/>
                <a:cs typeface="Times New Roman" pitchFamily="18" charset="0"/>
              </a:rPr>
              <a:t>1</a:t>
            </a:r>
            <a:r>
              <a:rPr lang="en-US" sz="2000" dirty="0">
                <a:latin typeface="Times New Roman" pitchFamily="18" charset="0"/>
                <a:ea typeface="Times New Roman" pitchFamily="18" charset="0"/>
                <a:cs typeface="Times New Roman" pitchFamily="18" charset="0"/>
              </a:rPr>
              <a:t> = ? </a:t>
            </a:r>
          </a:p>
        </p:txBody>
      </p:sp>
      <p:sp>
        <p:nvSpPr>
          <p:cNvPr id="5" name="Right Brace 4"/>
          <p:cNvSpPr/>
          <p:nvPr/>
        </p:nvSpPr>
        <p:spPr>
          <a:xfrm>
            <a:off x="1828800" y="1888764"/>
            <a:ext cx="299808" cy="20836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Times New Roman" pitchFamily="18" charset="0"/>
              <a:cs typeface="Times New Roman" pitchFamily="18" charset="0"/>
            </a:endParaRPr>
          </a:p>
        </p:txBody>
      </p:sp>
      <p:sp>
        <p:nvSpPr>
          <p:cNvPr id="6" name="Rectangle 5"/>
          <p:cNvSpPr/>
          <p:nvPr/>
        </p:nvSpPr>
        <p:spPr>
          <a:xfrm>
            <a:off x="2990006" y="1730326"/>
            <a:ext cx="1507043" cy="369332"/>
          </a:xfrm>
          <a:prstGeom prst="rect">
            <a:avLst/>
          </a:prstGeom>
        </p:spPr>
        <p:txBody>
          <a:bodyPr wrap="square">
            <a:spAutoFit/>
          </a:bodyPr>
          <a:lstStyle/>
          <a:p>
            <a:pPr lvl="0" defTabSz="914400" eaLnBrk="0" fontAlgn="base" hangingPunct="0">
              <a:spcBef>
                <a:spcPct val="0"/>
              </a:spcBef>
              <a:spcAft>
                <a:spcPct val="0"/>
              </a:spcAft>
            </a:pPr>
            <a:r>
              <a:rPr lang="en-US" b="1" dirty="0">
                <a:latin typeface="Times New Roman" pitchFamily="18" charset="0"/>
                <a:ea typeface="Times New Roman" pitchFamily="18" charset="0"/>
                <a:cs typeface="Times New Roman" pitchFamily="18" charset="0"/>
              </a:rPr>
              <a:t>Solution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down)">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5602"/>
                                        </p:tgtEl>
                                        <p:attrNameLst>
                                          <p:attrName>style.visibility</p:attrName>
                                        </p:attrNameLst>
                                      </p:cBhvr>
                                      <p:to>
                                        <p:strVal val="visible"/>
                                      </p:to>
                                    </p:set>
                                    <p:animEffect transition="in" filter="wipe(down)">
                                      <p:cBhvr>
                                        <p:cTn id="42" dur="500"/>
                                        <p:tgtEl>
                                          <p:spTgt spid="2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P spid="5" grpId="0" animBg="1"/>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28251" y="636407"/>
            <a:ext cx="1629613" cy="461665"/>
          </a:xfrm>
          <a:prstGeom prst="rect">
            <a:avLst/>
          </a:prstGeom>
        </p:spPr>
        <p:txBody>
          <a:bodyPr wrap="none">
            <a:spAutoFit/>
          </a:bodyPr>
          <a:lstStyle/>
          <a:p>
            <a:r>
              <a:rPr lang="en-US" sz="2400" b="1" dirty="0">
                <a:solidFill>
                  <a:srgbClr val="FF0000"/>
                </a:solidFill>
                <a:latin typeface="Times New Roman" panose="02020603050405020304" pitchFamily="18" charset="0"/>
                <a:ea typeface="Times New Roman" panose="02020603050405020304" pitchFamily="18" charset="0"/>
              </a:rPr>
              <a:t>Wien’s law</a:t>
            </a:r>
            <a:endParaRPr lang="en-US" sz="2400" dirty="0">
              <a:solidFill>
                <a:srgbClr val="FF0000"/>
              </a:solidFill>
            </a:endParaRPr>
          </a:p>
        </p:txBody>
      </p:sp>
      <p:sp>
        <p:nvSpPr>
          <p:cNvPr id="9" name="Rectangle 8"/>
          <p:cNvSpPr/>
          <p:nvPr/>
        </p:nvSpPr>
        <p:spPr>
          <a:xfrm>
            <a:off x="1050407" y="1222898"/>
            <a:ext cx="7643427" cy="1015663"/>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Wien deduce the relation between the wavelength of emission and the temperature of the source. As per Wien’s law, the expression for energy density is,</a:t>
            </a:r>
          </a:p>
        </p:txBody>
      </p:sp>
      <mc:AlternateContent xmlns:mc="http://schemas.openxmlformats.org/markup-compatibility/2006">
        <mc:Choice xmlns:a14="http://schemas.microsoft.com/office/drawing/2010/main" xmlns="" Requires="a14">
          <p:sp>
            <p:nvSpPr>
              <p:cNvPr id="2" name="Rectangle 1"/>
              <p:cNvSpPr/>
              <p:nvPr/>
            </p:nvSpPr>
            <p:spPr>
              <a:xfrm>
                <a:off x="950814" y="2279357"/>
                <a:ext cx="2691314" cy="5023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𝜆</m:t>
                          </m:r>
                        </m:sub>
                      </m:sSub>
                      <m:r>
                        <a:rPr lang="en-US" i="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𝜆</m:t>
                      </m:r>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0">
                              <a:latin typeface="Cambria Math" panose="02040503050406030204" pitchFamily="18" charset="0"/>
                            </a:rPr>
                            <m:t>1 </m:t>
                          </m:r>
                        </m:sub>
                      </m:sSub>
                      <m:sSup>
                        <m:sSupPr>
                          <m:ctrlPr>
                            <a:rPr lang="en-US" i="1">
                              <a:latin typeface="Cambria Math" panose="02040503050406030204" pitchFamily="18" charset="0"/>
                            </a:rPr>
                          </m:ctrlPr>
                        </m:sSupPr>
                        <m:e>
                          <m:r>
                            <a:rPr lang="en-US" i="1">
                              <a:latin typeface="Cambria Math" panose="02040503050406030204" pitchFamily="18" charset="0"/>
                            </a:rPr>
                            <m:t>𝜆</m:t>
                          </m:r>
                        </m:e>
                        <m:sup>
                          <m:r>
                            <a:rPr lang="en-US" i="0">
                              <a:latin typeface="Cambria Math" panose="02040503050406030204" pitchFamily="18" charset="0"/>
                            </a:rPr>
                            <m:t>−5</m:t>
                          </m:r>
                        </m:sup>
                      </m:sSup>
                      <m:r>
                        <a:rPr lang="en-US" i="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0">
                                          <a:latin typeface="Cambria Math" panose="02040503050406030204" pitchFamily="18" charset="0"/>
                                        </a:rPr>
                                        <m:t>2</m:t>
                                      </m:r>
                                    </m:sub>
                                  </m:sSub>
                                </m:num>
                                <m:den>
                                  <m:r>
                                    <a:rPr lang="en-US" i="1">
                                      <a:latin typeface="Cambria Math" panose="02040503050406030204" pitchFamily="18" charset="0"/>
                                    </a:rPr>
                                    <m:t>𝜆</m:t>
                                  </m:r>
                                  <m:r>
                                    <a:rPr lang="en-US" i="1">
                                      <a:latin typeface="Cambria Math" panose="02040503050406030204" pitchFamily="18" charset="0"/>
                                    </a:rPr>
                                    <m:t>𝑇</m:t>
                                  </m:r>
                                </m:den>
                              </m:f>
                            </m:e>
                          </m:d>
                        </m:sup>
                      </m:sSup>
                      <m:r>
                        <a:rPr lang="en-US" i="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𝜆</m:t>
                      </m:r>
                    </m:oMath>
                  </m:oMathPara>
                </a14:m>
                <a:endParaRPr lang="en-US" dirty="0"/>
              </a:p>
            </p:txBody>
          </p:sp>
        </mc:Choice>
        <mc:Fallback>
          <p:sp>
            <p:nvSpPr>
              <p:cNvPr id="2" name="Rectangle 1"/>
              <p:cNvSpPr>
                <a:spLocks noRot="1" noChangeAspect="1" noMove="1" noResize="1" noEditPoints="1" noAdjustHandles="1" noChangeArrowheads="1" noChangeShapeType="1" noTextEdit="1"/>
              </p:cNvSpPr>
              <p:nvPr/>
            </p:nvSpPr>
            <p:spPr>
              <a:xfrm>
                <a:off x="950814" y="2279357"/>
                <a:ext cx="2691314" cy="502317"/>
              </a:xfrm>
              <a:prstGeom prst="rect">
                <a:avLst/>
              </a:prstGeom>
              <a:blipFill>
                <a:blip r:embed="rId2" cstate="print"/>
                <a:stretch>
                  <a:fillRect/>
                </a:stretch>
              </a:blipFill>
            </p:spPr>
            <p:txBody>
              <a:bodyPr/>
              <a:lstStyle/>
              <a:p>
                <a:r>
                  <a:rPr lang="en-US">
                    <a:noFill/>
                  </a:rPr>
                  <a:t> </a:t>
                </a:r>
              </a:p>
            </p:txBody>
          </p:sp>
        </mc:Fallback>
      </mc:AlternateContent>
      <p:sp>
        <p:nvSpPr>
          <p:cNvPr id="16" name="Rectangle 15"/>
          <p:cNvSpPr/>
          <p:nvPr/>
        </p:nvSpPr>
        <p:spPr>
          <a:xfrm>
            <a:off x="899069" y="3281596"/>
            <a:ext cx="2743059" cy="410882"/>
          </a:xfrm>
          <a:prstGeom prst="rect">
            <a:avLst/>
          </a:prstGeom>
        </p:spPr>
        <p:txBody>
          <a:bodyPr wrap="none">
            <a:spAutoFit/>
          </a:bodyPr>
          <a:lstStyle/>
          <a:p>
            <a:pPr algn="just">
              <a:lnSpc>
                <a:spcPct val="115000"/>
              </a:lnSpc>
              <a:spcAft>
                <a:spcPts val="1200"/>
              </a:spcAft>
              <a:tabLst>
                <a:tab pos="5210175" algn="l"/>
              </a:tabLst>
            </a:pPr>
            <a:r>
              <a:rPr lang="en-US" dirty="0">
                <a:latin typeface="Times New Roman" panose="02020603050405020304" pitchFamily="18" charset="0"/>
                <a:ea typeface="Times New Roman" panose="02020603050405020304" pitchFamily="18" charset="0"/>
                <a:cs typeface="Century Gothic" panose="020B0502020202020204" pitchFamily="34" charset="0"/>
              </a:rPr>
              <a:t>Where C</a:t>
            </a:r>
            <a:r>
              <a:rPr lang="en-US" baseline="-25000" dirty="0">
                <a:latin typeface="Times New Roman" panose="02020603050405020304" pitchFamily="18" charset="0"/>
                <a:ea typeface="Times New Roman" panose="02020603050405020304" pitchFamily="18" charset="0"/>
                <a:cs typeface="Century Gothic" panose="020B0502020202020204" pitchFamily="34" charset="0"/>
              </a:rPr>
              <a:t>1</a:t>
            </a:r>
            <a:r>
              <a:rPr lang="en-US" dirty="0">
                <a:latin typeface="Times New Roman" panose="02020603050405020304" pitchFamily="18" charset="0"/>
                <a:ea typeface="Times New Roman" panose="02020603050405020304" pitchFamily="18" charset="0"/>
                <a:cs typeface="Century Gothic" panose="020B0502020202020204" pitchFamily="34" charset="0"/>
              </a:rPr>
              <a:t> and C</a:t>
            </a:r>
            <a:r>
              <a:rPr lang="en-US" baseline="-25000" dirty="0">
                <a:latin typeface="Times New Roman" panose="02020603050405020304" pitchFamily="18" charset="0"/>
                <a:ea typeface="Times New Roman" panose="02020603050405020304" pitchFamily="18" charset="0"/>
                <a:cs typeface="Century Gothic" panose="020B0502020202020204" pitchFamily="34" charset="0"/>
              </a:rPr>
              <a:t>2</a:t>
            </a:r>
            <a:r>
              <a:rPr lang="en-US" dirty="0">
                <a:latin typeface="Times New Roman" panose="02020603050405020304" pitchFamily="18" charset="0"/>
                <a:ea typeface="Times New Roman" panose="02020603050405020304" pitchFamily="18" charset="0"/>
                <a:cs typeface="Century Gothic" panose="020B0502020202020204" pitchFamily="34" charset="0"/>
              </a:rPr>
              <a:t> constants.</a:t>
            </a:r>
            <a:endParaRPr lang="en-US" sz="16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sp>
        <p:nvSpPr>
          <p:cNvPr id="17" name="Rectangle 16"/>
          <p:cNvSpPr/>
          <p:nvPr/>
        </p:nvSpPr>
        <p:spPr>
          <a:xfrm>
            <a:off x="492226" y="4008753"/>
            <a:ext cx="4501662" cy="923330"/>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This is called Wien’s law of energy distribution in the blackbody radiation spectrum.</a:t>
            </a:r>
            <a:endParaRPr lang="en-US" dirty="0"/>
          </a:p>
        </p:txBody>
      </p:sp>
      <p:sp>
        <p:nvSpPr>
          <p:cNvPr id="18" name="Rectangle 17"/>
          <p:cNvSpPr/>
          <p:nvPr/>
        </p:nvSpPr>
        <p:spPr>
          <a:xfrm>
            <a:off x="380653" y="5635102"/>
            <a:ext cx="8313181" cy="729430"/>
          </a:xfrm>
          <a:prstGeom prst="rect">
            <a:avLst/>
          </a:prstGeom>
        </p:spPr>
        <p:txBody>
          <a:bodyPr wrap="square">
            <a:spAutoFit/>
          </a:bodyPr>
          <a:lstStyle/>
          <a:p>
            <a:pPr algn="just">
              <a:lnSpc>
                <a:spcPct val="115000"/>
              </a:lnSpc>
              <a:spcAft>
                <a:spcPts val="1200"/>
              </a:spcAft>
              <a:tabLst>
                <a:tab pos="5210175" algn="l"/>
              </a:tabLst>
            </a:pPr>
            <a:r>
              <a:rPr lang="en-US" b="1" i="1" dirty="0">
                <a:latin typeface="Times New Roman" panose="02020603050405020304" pitchFamily="18" charset="0"/>
                <a:ea typeface="Times New Roman" panose="02020603050405020304" pitchFamily="18" charset="0"/>
                <a:cs typeface="Century Gothic" panose="020B0502020202020204" pitchFamily="34" charset="0"/>
              </a:rPr>
              <a:t>Drawbacks and Significance of Wien’s Law:</a:t>
            </a:r>
            <a:r>
              <a:rPr lang="en-US" dirty="0">
                <a:latin typeface="Times New Roman" panose="02020603050405020304" pitchFamily="18" charset="0"/>
                <a:ea typeface="Times New Roman" panose="02020603050405020304" pitchFamily="18" charset="0"/>
                <a:cs typeface="Century Gothic" panose="020B0502020202020204" pitchFamily="34" charset="0"/>
              </a:rPr>
              <a:t> The theory proposed by Wien, fitted well with the curve at shorter wavelengths, but it failed on the longer wavelength side.</a:t>
            </a:r>
            <a:endParaRPr lang="en-US" sz="1600" dirty="0">
              <a:effectLst/>
              <a:latin typeface="Century Gothic" panose="020B0502020202020204" pitchFamily="34" charset="0"/>
              <a:ea typeface="Century Gothic" panose="020B0502020202020204" pitchFamily="34" charset="0"/>
              <a:cs typeface="Century Gothic" panose="020B0502020202020204" pitchFamily="34" charset="0"/>
            </a:endParaRPr>
          </a:p>
        </p:txBody>
      </p:sp>
      <p:pic>
        <p:nvPicPr>
          <p:cNvPr id="13" name="Picture 6" descr="wein exp.gif">
            <a:extLst>
              <a:ext uri="{FF2B5EF4-FFF2-40B4-BE49-F238E27FC236}">
                <a16:creationId xmlns:a16="http://schemas.microsoft.com/office/drawing/2014/main" xmlns="" id="{615C29D2-2780-4413-9363-8E95222F80F0}"/>
              </a:ext>
            </a:extLst>
          </p:cNvPr>
          <p:cNvPicPr>
            <a:picLocks noChangeAspect="1"/>
          </p:cNvPicPr>
          <p:nvPr/>
        </p:nvPicPr>
        <p:blipFill>
          <a:blip r:embed="rId3" cstate="print">
            <a:grayscl/>
            <a:biLevel thresh="50000"/>
          </a:blip>
          <a:srcRect/>
          <a:stretch>
            <a:fillRect/>
          </a:stretch>
        </p:blipFill>
        <p:spPr bwMode="auto">
          <a:xfrm>
            <a:off x="4686199" y="2516838"/>
            <a:ext cx="3965575" cy="2606675"/>
          </a:xfrm>
          <a:prstGeom prst="rect">
            <a:avLst/>
          </a:prstGeom>
          <a:noFill/>
          <a:ln w="9525">
            <a:noFill/>
            <a:miter lim="800000"/>
            <a:headEnd/>
            <a:tailEnd/>
          </a:ln>
        </p:spPr>
      </p:pic>
    </p:spTree>
    <p:extLst>
      <p:ext uri="{BB962C8B-B14F-4D97-AF65-F5344CB8AC3E}">
        <p14:creationId xmlns:p14="http://schemas.microsoft.com/office/powerpoint/2010/main" xmlns="" val="385664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P spid="16" grpId="0"/>
      <p:bldP spid="17" grpId="0"/>
      <p:bldP spid="1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4498</TotalTime>
  <Words>3376</Words>
  <Application>Microsoft Office PowerPoint</Application>
  <PresentationFormat>On-screen Show (4:3)</PresentationFormat>
  <Paragraphs>469</Paragraphs>
  <Slides>81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83" baseType="lpstr">
      <vt:lpstr>Office Theme</vt:lpstr>
      <vt:lpstr>Equation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dc:creator>
  <cp:lastModifiedBy>vineeth</cp:lastModifiedBy>
  <cp:revision>153</cp:revision>
  <dcterms:created xsi:type="dcterms:W3CDTF">2020-01-29T08:35:01Z</dcterms:created>
  <dcterms:modified xsi:type="dcterms:W3CDTF">2022-01-24T03:04:09Z</dcterms:modified>
</cp:coreProperties>
</file>