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3" r:id="rId17"/>
    <p:sldId id="274" r:id="rId18"/>
    <p:sldId id="275" r:id="rId19"/>
    <p:sldId id="276" r:id="rId20"/>
    <p:sldId id="277" r:id="rId21"/>
    <p:sldId id="27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2460" autoAdjust="0"/>
  </p:normalViewPr>
  <p:slideViewPr>
    <p:cSldViewPr snapToGrid="0">
      <p:cViewPr varScale="1">
        <p:scale>
          <a:sx n="38" d="100"/>
          <a:sy n="38" d="100"/>
        </p:scale>
        <p:origin x="72" y="3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6E5BB-9579-4F41-AFFB-B8E6B5301EB5}" type="datetimeFigureOut">
              <a:rPr lang="en-US" smtClean="0"/>
              <a:t>5/27/2016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945E1-E3E1-444F-B3E2-0A1D11B103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09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945E1-E3E1-444F-B3E2-0A1D11B103D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09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0A73-9E8F-4A90-8888-95C0FB4CF58A}" type="datetimeFigureOut">
              <a:rPr lang="en-US" smtClean="0"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F460-9194-4738-AA33-D6D471FBA2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6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0A73-9E8F-4A90-8888-95C0FB4CF58A}" type="datetimeFigureOut">
              <a:rPr lang="en-US" smtClean="0"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F460-9194-4738-AA33-D6D471FBA2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07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0A73-9E8F-4A90-8888-95C0FB4CF58A}" type="datetimeFigureOut">
              <a:rPr lang="en-US" smtClean="0"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F460-9194-4738-AA33-D6D471FBA2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653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0A73-9E8F-4A90-8888-95C0FB4CF58A}" type="datetimeFigureOut">
              <a:rPr lang="en-US" smtClean="0"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F460-9194-4738-AA33-D6D471FBA2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0A73-9E8F-4A90-8888-95C0FB4CF58A}" type="datetimeFigureOut">
              <a:rPr lang="en-US" smtClean="0"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F460-9194-4738-AA33-D6D471FBA2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51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0A73-9E8F-4A90-8888-95C0FB4CF58A}" type="datetimeFigureOut">
              <a:rPr lang="en-US" smtClean="0"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F460-9194-4738-AA33-D6D471FBA2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98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0A73-9E8F-4A90-8888-95C0FB4CF58A}" type="datetimeFigureOut">
              <a:rPr lang="en-US" smtClean="0"/>
              <a:t>5/27/2016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F460-9194-4738-AA33-D6D471FBA2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5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0A73-9E8F-4A90-8888-95C0FB4CF58A}" type="datetimeFigureOut">
              <a:rPr lang="en-US" smtClean="0"/>
              <a:t>5/27/2016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F460-9194-4738-AA33-D6D471FBA2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2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0A73-9E8F-4A90-8888-95C0FB4CF58A}" type="datetimeFigureOut">
              <a:rPr lang="en-US" smtClean="0"/>
              <a:t>5/27/2016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F460-9194-4738-AA33-D6D471FBA2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79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0A73-9E8F-4A90-8888-95C0FB4CF58A}" type="datetimeFigureOut">
              <a:rPr lang="en-US" smtClean="0"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F460-9194-4738-AA33-D6D471FBA2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45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0A73-9E8F-4A90-8888-95C0FB4CF58A}" type="datetimeFigureOut">
              <a:rPr lang="en-US" smtClean="0"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F460-9194-4738-AA33-D6D471FBA2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9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00A73-9E8F-4A90-8888-95C0FB4CF58A}" type="datetimeFigureOut">
              <a:rPr lang="en-US" smtClean="0"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7F460-9194-4738-AA33-D6D471FBA2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0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Concrete Compressive Strength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By</a:t>
            </a:r>
          </a:p>
          <a:p>
            <a:r>
              <a:rPr lang="en-US" dirty="0" smtClean="0"/>
              <a:t>Jason Park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53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 - 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1524000"/>
            <a:ext cx="9103360" cy="4998720"/>
          </a:xfrm>
        </p:spPr>
      </p:pic>
    </p:spTree>
    <p:extLst>
      <p:ext uri="{BB962C8B-B14F-4D97-AF65-F5344CB8AC3E}">
        <p14:creationId xmlns:p14="http://schemas.microsoft.com/office/powerpoint/2010/main" val="2854084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Best Performance and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performance is KNN model in RMSE and Rsquared.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Caret in R used default value for k. 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Tuning the model by finding optimal 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44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1296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Tuning result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5634841"/>
              </p:ext>
            </p:extLst>
          </p:nvPr>
        </p:nvGraphicFramePr>
        <p:xfrm>
          <a:off x="838200" y="1978090"/>
          <a:ext cx="10515600" cy="3799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2983556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2489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90946991"/>
                    </a:ext>
                  </a:extLst>
                </a:gridCol>
              </a:tblGrid>
              <a:tr h="507483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Rsquared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619120"/>
                  </a:ext>
                </a:extLst>
              </a:tr>
              <a:tr h="36038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10.53107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0.6103871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473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10.26003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0.6211551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638203"/>
                  </a:ext>
                </a:extLst>
              </a:tr>
              <a:tr h="36038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10.06226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0.6318049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678093"/>
                  </a:ext>
                </a:extLst>
              </a:tr>
              <a:tr h="36038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10.00809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0.6343718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268932"/>
                  </a:ext>
                </a:extLst>
              </a:tr>
              <a:tr h="360386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10.01974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0.6335351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739234"/>
                  </a:ext>
                </a:extLst>
              </a:tr>
              <a:tr h="360386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10.08588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0.6281979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08419"/>
                  </a:ext>
                </a:extLst>
              </a:tr>
              <a:tr h="360386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10.10716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0.6266619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812908"/>
                  </a:ext>
                </a:extLst>
              </a:tr>
              <a:tr h="360386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10.17382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0.6220246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249801"/>
                  </a:ext>
                </a:extLst>
              </a:tr>
              <a:tr h="360386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10.25962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0.6158488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642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739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Tuning Result - 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1483360"/>
            <a:ext cx="9448800" cy="5039360"/>
          </a:xfrm>
        </p:spPr>
      </p:pic>
    </p:spTree>
    <p:extLst>
      <p:ext uri="{BB962C8B-B14F-4D97-AF65-F5344CB8AC3E}">
        <p14:creationId xmlns:p14="http://schemas.microsoft.com/office/powerpoint/2010/main" val="3380115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 with Final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K= 5 gives the best fitting model.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With best fitting model, predicting with testing set gives following values. </a:t>
            </a:r>
          </a:p>
          <a:p>
            <a:pPr lvl="1"/>
            <a:r>
              <a:rPr lang="en-US" dirty="0" smtClean="0"/>
              <a:t>RMSE = </a:t>
            </a:r>
            <a:r>
              <a:rPr lang="en-US" dirty="0" smtClean="0"/>
              <a:t>9.2424244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Rsquared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smtClean="0"/>
              <a:t>0.7033052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85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Predicted </a:t>
            </a:r>
            <a:r>
              <a:rPr lang="en-US" dirty="0" smtClean="0"/>
              <a:t>vs. Actual Testing Set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280" y="1690688"/>
            <a:ext cx="8818880" cy="4933632"/>
          </a:xfrm>
        </p:spPr>
      </p:pic>
    </p:spTree>
    <p:extLst>
      <p:ext uri="{BB962C8B-B14F-4D97-AF65-F5344CB8AC3E}">
        <p14:creationId xmlns:p14="http://schemas.microsoft.com/office/powerpoint/2010/main" val="432623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PreProcessing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Scale and center the raw data (i.e. For each data x, convert to standard score Z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dirty="0" smtClean="0"/>
                  <a:t> ) </a:t>
                </a:r>
              </a:p>
              <a:p>
                <a:endParaRPr lang="en-US" dirty="0"/>
              </a:p>
              <a:p>
                <a:r>
                  <a:rPr lang="en-US" dirty="0" smtClean="0"/>
                  <a:t>Gives better KNN analysis since each attributes will be weighted equally when computing the distance.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For example, </a:t>
                </a:r>
              </a:p>
              <a:p>
                <a:pPr lvl="1"/>
                <a:r>
                  <a:rPr lang="en-US" dirty="0" smtClean="0"/>
                  <a:t>Superlasticizer</a:t>
                </a:r>
                <a:r>
                  <a:rPr lang="en-US" dirty="0" smtClean="0"/>
                  <a:t> has domain [0. 32.4]</a:t>
                </a:r>
              </a:p>
              <a:p>
                <a:pPr lvl="1"/>
                <a:r>
                  <a:rPr lang="en-US" dirty="0" smtClean="0"/>
                  <a:t>Blast Furnace Slag has domain [0,359.4]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577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Finding k with PreProcessed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043444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96292110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2983495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66675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Rsquared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1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10.433967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0.6185847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830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10.170432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0.6288326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18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9.990404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0.6383930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363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9.890306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0.6433327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3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9.906930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0.6415088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33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9.929218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0.6390837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618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9.966993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0.6361390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6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10.030968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0.6314831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69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10.093267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0.6274357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3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757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678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Finding k with PreProcessed Data - 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039" y="1690688"/>
            <a:ext cx="8290561" cy="4811712"/>
          </a:xfrm>
        </p:spPr>
      </p:pic>
    </p:spTree>
    <p:extLst>
      <p:ext uri="{BB962C8B-B14F-4D97-AF65-F5344CB8AC3E}">
        <p14:creationId xmlns:p14="http://schemas.microsoft.com/office/powerpoint/2010/main" val="2383274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Final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K= 5 gives the best fitting model.</a:t>
            </a:r>
          </a:p>
          <a:p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best fitting model, predicting with testing set gives following values. </a:t>
            </a:r>
          </a:p>
          <a:p>
            <a:pPr lvl="1"/>
            <a:r>
              <a:rPr lang="en-US" dirty="0"/>
              <a:t>RMSE </a:t>
            </a:r>
            <a:r>
              <a:rPr lang="en-US" dirty="0" smtClean="0"/>
              <a:t>= 9.1991733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Rsquared </a:t>
            </a:r>
            <a:r>
              <a:rPr lang="en-US" dirty="0" smtClean="0"/>
              <a:t>= 0.7059835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is the best approximation.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5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Concrete is one of the most important material in civil engineering. </a:t>
            </a:r>
          </a:p>
          <a:p>
            <a:r>
              <a:rPr lang="en-US" dirty="0" smtClean="0"/>
              <a:t>Concrete is a mixture of </a:t>
            </a:r>
            <a:r>
              <a:rPr lang="en-US" dirty="0" smtClean="0">
                <a:effectLst/>
              </a:rPr>
              <a:t>cement, blast furnace slag, fly ash, water, superplasticizer, coarse aggregate, fine aggregate, and age</a:t>
            </a:r>
            <a:endParaRPr lang="en-US" dirty="0" smtClean="0"/>
          </a:p>
          <a:p>
            <a:r>
              <a:rPr lang="en-US" dirty="0" smtClean="0"/>
              <a:t>Concrete Compressive Strength is a non linear function.  </a:t>
            </a:r>
          </a:p>
          <a:p>
            <a:r>
              <a:rPr lang="en-US" dirty="0" smtClean="0"/>
              <a:t>What would be optimal predictive model?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49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Final Result – 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1503680"/>
            <a:ext cx="9428480" cy="4815840"/>
          </a:xfrm>
        </p:spPr>
      </p:pic>
    </p:spTree>
    <p:extLst>
      <p:ext uri="{BB962C8B-B14F-4D97-AF65-F5344CB8AC3E}">
        <p14:creationId xmlns:p14="http://schemas.microsoft.com/office/powerpoint/2010/main" val="1614693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PreProcessed KNN </a:t>
            </a:r>
            <a:r>
              <a:rPr lang="en-US" dirty="0" smtClean="0"/>
              <a:t>model with k = 5 is the best fitting model. </a:t>
            </a:r>
          </a:p>
          <a:p>
            <a:endParaRPr lang="en-US" dirty="0"/>
          </a:p>
          <a:p>
            <a:r>
              <a:rPr lang="en-US" dirty="0" smtClean="0"/>
              <a:t>It is useful to predict the concrete compressive strength from given input data. </a:t>
            </a:r>
          </a:p>
          <a:p>
            <a:endParaRPr lang="en-US" dirty="0"/>
          </a:p>
          <a:p>
            <a:r>
              <a:rPr lang="en-US" dirty="0" smtClean="0"/>
              <a:t>Possible future research</a:t>
            </a:r>
          </a:p>
          <a:p>
            <a:pPr lvl="1"/>
            <a:r>
              <a:rPr lang="en-US" dirty="0" smtClean="0"/>
              <a:t>Optimal compressive strength with minimum cost</a:t>
            </a:r>
          </a:p>
          <a:p>
            <a:pPr lvl="1"/>
            <a:r>
              <a:rPr lang="en-US" dirty="0" smtClean="0"/>
              <a:t>Optimal compressive strength in a very short period time.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66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23935"/>
            <a:ext cx="10515600" cy="6307494"/>
          </a:xfrm>
        </p:spPr>
        <p:txBody>
          <a:bodyPr/>
          <a:lstStyle/>
          <a:p>
            <a:pPr algn="ctr"/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90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Concrete Compressive Strength data form UCI archive.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1030 instances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9 attributes -</a:t>
            </a:r>
            <a:r>
              <a:rPr lang="en-US" dirty="0" smtClean="0">
                <a:effectLst/>
              </a:rPr>
              <a:t> cement, blast furnace slag, fly ash, water, superplasticizer, coarse aggregate, fine aggregate, age, concrete compressive strength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No missing values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r>
              <a:rPr lang="en-US" dirty="0" smtClean="0">
                <a:effectLst/>
              </a:rPr>
              <a:t>It is downloaded and converted to csv file in R.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4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Use 5 different models to find the best fitting model. </a:t>
            </a:r>
          </a:p>
          <a:p>
            <a:pPr lvl="1"/>
            <a:r>
              <a:rPr lang="en-US" dirty="0" smtClean="0"/>
              <a:t>Linear Regression</a:t>
            </a:r>
          </a:p>
          <a:p>
            <a:pPr lvl="1"/>
            <a:r>
              <a:rPr lang="en-US" dirty="0" smtClean="0">
                <a:effectLst/>
              </a:rPr>
              <a:t>Penalized Linear Regression</a:t>
            </a:r>
          </a:p>
          <a:p>
            <a:pPr lvl="1"/>
            <a:r>
              <a:rPr lang="en-US" dirty="0" smtClean="0">
                <a:effectLst/>
              </a:rPr>
              <a:t>k-Nearest Neighbors</a:t>
            </a:r>
          </a:p>
          <a:p>
            <a:pPr lvl="1"/>
            <a:r>
              <a:rPr lang="en-US" dirty="0" smtClean="0">
                <a:effectLst/>
              </a:rPr>
              <a:t>CART</a:t>
            </a:r>
          </a:p>
          <a:p>
            <a:pPr lvl="1"/>
            <a:r>
              <a:rPr lang="en-US" dirty="0" smtClean="0">
                <a:effectLst/>
              </a:rPr>
              <a:t>Support Vector Machines with Linear Kernel</a:t>
            </a:r>
          </a:p>
        </p:txBody>
      </p:sp>
    </p:spTree>
    <p:extLst>
      <p:ext uri="{BB962C8B-B14F-4D97-AF65-F5344CB8AC3E}">
        <p14:creationId xmlns:p14="http://schemas.microsoft.com/office/powerpoint/2010/main" val="404367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 - RMSE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537616"/>
              </p:ext>
            </p:extLst>
          </p:nvPr>
        </p:nvGraphicFramePr>
        <p:xfrm>
          <a:off x="838200" y="1690688"/>
          <a:ext cx="10769080" cy="4150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135">
                  <a:extLst>
                    <a:ext uri="{9D8B030D-6E8A-4147-A177-3AD203B41FA5}">
                      <a16:colId xmlns:a16="http://schemas.microsoft.com/office/drawing/2014/main" val="2137293829"/>
                    </a:ext>
                  </a:extLst>
                </a:gridCol>
                <a:gridCol w="1346135">
                  <a:extLst>
                    <a:ext uri="{9D8B030D-6E8A-4147-A177-3AD203B41FA5}">
                      <a16:colId xmlns:a16="http://schemas.microsoft.com/office/drawing/2014/main" val="2387312839"/>
                    </a:ext>
                  </a:extLst>
                </a:gridCol>
                <a:gridCol w="1346135">
                  <a:extLst>
                    <a:ext uri="{9D8B030D-6E8A-4147-A177-3AD203B41FA5}">
                      <a16:colId xmlns:a16="http://schemas.microsoft.com/office/drawing/2014/main" val="3871601577"/>
                    </a:ext>
                  </a:extLst>
                </a:gridCol>
                <a:gridCol w="1346135">
                  <a:extLst>
                    <a:ext uri="{9D8B030D-6E8A-4147-A177-3AD203B41FA5}">
                      <a16:colId xmlns:a16="http://schemas.microsoft.com/office/drawing/2014/main" val="3307218910"/>
                    </a:ext>
                  </a:extLst>
                </a:gridCol>
                <a:gridCol w="1346135">
                  <a:extLst>
                    <a:ext uri="{9D8B030D-6E8A-4147-A177-3AD203B41FA5}">
                      <a16:colId xmlns:a16="http://schemas.microsoft.com/office/drawing/2014/main" val="143244235"/>
                    </a:ext>
                  </a:extLst>
                </a:gridCol>
                <a:gridCol w="1346135">
                  <a:extLst>
                    <a:ext uri="{9D8B030D-6E8A-4147-A177-3AD203B41FA5}">
                      <a16:colId xmlns:a16="http://schemas.microsoft.com/office/drawing/2014/main" val="850361376"/>
                    </a:ext>
                  </a:extLst>
                </a:gridCol>
                <a:gridCol w="1346135">
                  <a:extLst>
                    <a:ext uri="{9D8B030D-6E8A-4147-A177-3AD203B41FA5}">
                      <a16:colId xmlns:a16="http://schemas.microsoft.com/office/drawing/2014/main" val="349930638"/>
                    </a:ext>
                  </a:extLst>
                </a:gridCol>
                <a:gridCol w="1346135">
                  <a:extLst>
                    <a:ext uri="{9D8B030D-6E8A-4147-A177-3AD203B41FA5}">
                      <a16:colId xmlns:a16="http://schemas.microsoft.com/office/drawing/2014/main" val="2684679099"/>
                    </a:ext>
                  </a:extLst>
                </a:gridCol>
              </a:tblGrid>
              <a:tr h="660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Qu.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baseline="0" dirty="0" smtClean="0"/>
                        <a:t> Qu.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NA’s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917312"/>
                  </a:ext>
                </a:extLst>
              </a:tr>
              <a:tr h="697933">
                <a:tc>
                  <a:txBody>
                    <a:bodyPr/>
                    <a:lstStyle/>
                    <a:p>
                      <a:r>
                        <a:rPr lang="en-US" dirty="0" smtClean="0"/>
                        <a:t>LM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9.623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749750"/>
                  </a:ext>
                </a:extLst>
              </a:tr>
              <a:tr h="697933">
                <a:tc>
                  <a:txBody>
                    <a:bodyPr/>
                    <a:lstStyle/>
                    <a:p>
                      <a:r>
                        <a:rPr lang="en-US" dirty="0" smtClean="0"/>
                        <a:t>GLM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9.874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10.530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132877"/>
                  </a:ext>
                </a:extLst>
              </a:tr>
              <a:tr h="697933"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8.817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9.678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379244"/>
                  </a:ext>
                </a:extLst>
              </a:tr>
              <a:tr h="697933">
                <a:tc>
                  <a:txBody>
                    <a:bodyPr/>
                    <a:lstStyle/>
                    <a:p>
                      <a:r>
                        <a:rPr lang="en-US" dirty="0" smtClean="0"/>
                        <a:t>RPART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11.140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11.930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094180"/>
                  </a:ext>
                </a:extLst>
              </a:tr>
              <a:tr h="697933"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10.880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15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33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Result-RSquared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7330098"/>
              </p:ext>
            </p:extLst>
          </p:nvPr>
        </p:nvGraphicFramePr>
        <p:xfrm>
          <a:off x="838200" y="1825627"/>
          <a:ext cx="10515600" cy="4239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397937750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3513715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28874097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2642204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25432529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68611019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2711689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56816899"/>
                    </a:ext>
                  </a:extLst>
                </a:gridCol>
              </a:tblGrid>
              <a:tr h="7065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Qu.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Qu.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NA’s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95468"/>
                  </a:ext>
                </a:extLst>
              </a:tr>
              <a:tr h="706545">
                <a:tc>
                  <a:txBody>
                    <a:bodyPr/>
                    <a:lstStyle/>
                    <a:p>
                      <a:r>
                        <a:rPr lang="en-US" dirty="0" smtClean="0"/>
                        <a:t>LM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067508"/>
                  </a:ext>
                </a:extLst>
              </a:tr>
              <a:tr h="706545">
                <a:tc>
                  <a:txBody>
                    <a:bodyPr/>
                    <a:lstStyle/>
                    <a:p>
                      <a:r>
                        <a:rPr lang="en-US" dirty="0" smtClean="0"/>
                        <a:t>GLM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0.5050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0.5634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0.6482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432941"/>
                  </a:ext>
                </a:extLst>
              </a:tr>
              <a:tr h="706545"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997"/>
                  </a:ext>
                </a:extLst>
              </a:tr>
              <a:tr h="706545">
                <a:tc>
                  <a:txBody>
                    <a:bodyPr/>
                    <a:lstStyle/>
                    <a:p>
                      <a:r>
                        <a:rPr lang="en-US" dirty="0" smtClean="0"/>
                        <a:t>RPART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0.2680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0.3631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0.4614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0.5692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07543"/>
                  </a:ext>
                </a:extLst>
              </a:tr>
              <a:tr h="706545"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0.5676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0.5639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91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16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 – Graph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478" y="1362270"/>
            <a:ext cx="8229599" cy="5150498"/>
          </a:xfrm>
        </p:spPr>
      </p:pic>
    </p:spTree>
    <p:extLst>
      <p:ext uri="{BB962C8B-B14F-4D97-AF65-F5344CB8AC3E}">
        <p14:creationId xmlns:p14="http://schemas.microsoft.com/office/powerpoint/2010/main" val="428152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/>
          <a:lstStyle/>
          <a:p>
            <a:pPr algn="ctr"/>
            <a:r>
              <a:rPr lang="en-US" dirty="0" smtClean="0"/>
              <a:t>Analysis with Cross Validation with k = 5</a:t>
            </a:r>
            <a:br>
              <a:rPr lang="en-US" dirty="0" smtClean="0"/>
            </a:br>
            <a:r>
              <a:rPr lang="en-US" dirty="0" smtClean="0"/>
              <a:t>Results- RMSE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8667476"/>
              </p:ext>
            </p:extLst>
          </p:nvPr>
        </p:nvGraphicFramePr>
        <p:xfrm>
          <a:off x="838200" y="2379313"/>
          <a:ext cx="10515600" cy="4478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349231173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8992489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936283605"/>
                    </a:ext>
                  </a:extLst>
                </a:gridCol>
                <a:gridCol w="1227364">
                  <a:extLst>
                    <a:ext uri="{9D8B030D-6E8A-4147-A177-3AD203B41FA5}">
                      <a16:colId xmlns:a16="http://schemas.microsoft.com/office/drawing/2014/main" val="3296938765"/>
                    </a:ext>
                  </a:extLst>
                </a:gridCol>
                <a:gridCol w="1401536">
                  <a:extLst>
                    <a:ext uri="{9D8B030D-6E8A-4147-A177-3AD203B41FA5}">
                      <a16:colId xmlns:a16="http://schemas.microsoft.com/office/drawing/2014/main" val="12943899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93303847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37170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522595786"/>
                    </a:ext>
                  </a:extLst>
                </a:gridCol>
              </a:tblGrid>
              <a:tr h="6366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Qu.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Qu.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NA’s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064913"/>
                  </a:ext>
                </a:extLst>
              </a:tr>
              <a:tr h="636694">
                <a:tc>
                  <a:txBody>
                    <a:bodyPr/>
                    <a:lstStyle/>
                    <a:p>
                      <a:r>
                        <a:rPr lang="en-US" dirty="0" smtClean="0"/>
                        <a:t>LM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10.040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10.060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10.620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10.810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114125"/>
                  </a:ext>
                </a:extLst>
              </a:tr>
              <a:tr h="636694">
                <a:tc>
                  <a:txBody>
                    <a:bodyPr/>
                    <a:lstStyle/>
                    <a:p>
                      <a:r>
                        <a:rPr lang="en-US" dirty="0" smtClean="0"/>
                        <a:t>GLM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9.809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10.760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10.640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062500"/>
                  </a:ext>
                </a:extLst>
              </a:tr>
              <a:tr h="658523"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8.328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8.619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9.049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9.186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9.681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047"/>
                  </a:ext>
                </a:extLst>
              </a:tr>
              <a:tr h="636694">
                <a:tc>
                  <a:txBody>
                    <a:bodyPr/>
                    <a:lstStyle/>
                    <a:p>
                      <a:r>
                        <a:rPr lang="en-US" dirty="0" smtClean="0"/>
                        <a:t>RPART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12.950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461959"/>
                  </a:ext>
                </a:extLst>
              </a:tr>
              <a:tr h="636694"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10.480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10.810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11.090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11.620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81078"/>
                  </a:ext>
                </a:extLst>
              </a:tr>
              <a:tr h="6366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708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625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 – RSquared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731070"/>
              </p:ext>
            </p:extLst>
          </p:nvPr>
        </p:nvGraphicFramePr>
        <p:xfrm>
          <a:off x="838200" y="1825625"/>
          <a:ext cx="10515600" cy="4108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20505067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21191068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952562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422345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155973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585646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21517661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612188726"/>
                    </a:ext>
                  </a:extLst>
                </a:gridCol>
              </a:tblGrid>
              <a:tr h="6847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Qu.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Qu.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NA’s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065376"/>
                  </a:ext>
                </a:extLst>
              </a:tr>
              <a:tr h="684774">
                <a:tc>
                  <a:txBody>
                    <a:bodyPr/>
                    <a:lstStyle/>
                    <a:p>
                      <a:r>
                        <a:rPr lang="en-US" dirty="0" smtClean="0"/>
                        <a:t>LM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0.5653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0.5676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0.6413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552730"/>
                  </a:ext>
                </a:extLst>
              </a:tr>
              <a:tr h="684774">
                <a:tc>
                  <a:txBody>
                    <a:bodyPr/>
                    <a:lstStyle/>
                    <a:p>
                      <a:r>
                        <a:rPr lang="en-US" dirty="0" smtClean="0"/>
                        <a:t>GLM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0.6756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150735"/>
                  </a:ext>
                </a:extLst>
              </a:tr>
              <a:tr h="684774"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0.6741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0.6750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0.6808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0.6828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0.7050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019504"/>
                  </a:ext>
                </a:extLst>
              </a:tr>
              <a:tr h="684774">
                <a:tc>
                  <a:txBody>
                    <a:bodyPr/>
                    <a:lstStyle/>
                    <a:p>
                      <a:r>
                        <a:rPr lang="en-US" dirty="0" smtClean="0"/>
                        <a:t>RPART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0.3989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0.4096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0.4228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0.4569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0.4837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0.5697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235724"/>
                  </a:ext>
                </a:extLst>
              </a:tr>
              <a:tr h="684774"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0.4897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3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76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620</Words>
  <Application>Microsoft Office PowerPoint</Application>
  <PresentationFormat>Widescreen</PresentationFormat>
  <Paragraphs>327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Wingdings</vt:lpstr>
      <vt:lpstr>Office Theme</vt:lpstr>
      <vt:lpstr>Concrete Compressive Strength Analysis</vt:lpstr>
      <vt:lpstr>The Problem</vt:lpstr>
      <vt:lpstr>DATA</vt:lpstr>
      <vt:lpstr>Analysis</vt:lpstr>
      <vt:lpstr>Result - RMSE</vt:lpstr>
      <vt:lpstr>Result-RSquared</vt:lpstr>
      <vt:lpstr>Result – Graph</vt:lpstr>
      <vt:lpstr>Analysis with Cross Validation with k = 5 Results- RMSE</vt:lpstr>
      <vt:lpstr>Results – RSquared</vt:lpstr>
      <vt:lpstr>Results - Graph</vt:lpstr>
      <vt:lpstr>Best Performance and Tuning</vt:lpstr>
      <vt:lpstr>Tuning result </vt:lpstr>
      <vt:lpstr>Tuning Result - Graph</vt:lpstr>
      <vt:lpstr>Test with Final Model</vt:lpstr>
      <vt:lpstr>Predicted vs. Actual Testing Set</vt:lpstr>
      <vt:lpstr>PreProcessing</vt:lpstr>
      <vt:lpstr>Finding k with PreProcessed Data</vt:lpstr>
      <vt:lpstr>Finding k with PreProcessed Data - Graph</vt:lpstr>
      <vt:lpstr>Final Result</vt:lpstr>
      <vt:lpstr>Final Result – Graph</vt:lpstr>
      <vt:lpstr>Conclusion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Concrete Compressive Strength Analysis</dc:title>
  <dc:creator>Jason</dc:creator>
  <cp:lastModifiedBy>Jason</cp:lastModifiedBy>
  <cp:revision>15</cp:revision>
  <dcterms:created xsi:type="dcterms:W3CDTF">2016-05-23T06:27:26Z</dcterms:created>
  <dcterms:modified xsi:type="dcterms:W3CDTF">2016-05-27T23:20:25Z</dcterms:modified>
</cp:coreProperties>
</file>