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7" r:id="rId4"/>
    <p:sldId id="282" r:id="rId5"/>
    <p:sldId id="289" r:id="rId6"/>
    <p:sldId id="270" r:id="rId7"/>
    <p:sldId id="272" r:id="rId8"/>
    <p:sldId id="273" r:id="rId9"/>
    <p:sldId id="283" r:id="rId10"/>
    <p:sldId id="265" r:id="rId11"/>
    <p:sldId id="266" r:id="rId12"/>
    <p:sldId id="267" r:id="rId13"/>
    <p:sldId id="268" r:id="rId14"/>
    <p:sldId id="269" r:id="rId15"/>
    <p:sldId id="284" r:id="rId16"/>
    <p:sldId id="264" r:id="rId17"/>
    <p:sldId id="260" r:id="rId18"/>
    <p:sldId id="262" r:id="rId19"/>
    <p:sldId id="263" r:id="rId20"/>
    <p:sldId id="291" r:id="rId21"/>
    <p:sldId id="278" r:id="rId22"/>
    <p:sldId id="285" r:id="rId23"/>
    <p:sldId id="28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6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45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4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0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5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3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99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3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E2FF9-C177-495C-A532-23FDF3B7FAC2}" type="datetimeFigureOut">
              <a:rPr lang="ko-KR" altLang="en-US" smtClean="0"/>
              <a:t>2020-02-06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BB6D2-A0BD-400B-9F33-0DB32417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7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9.gi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40riCqvRoM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lab.research.google.com/notebooks/intro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hongjai-rhee/public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hunkim.github.io/m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4037"/>
          </a:xfrm>
        </p:spPr>
        <p:txBody>
          <a:bodyPr/>
          <a:lstStyle/>
          <a:p>
            <a:pPr algn="l"/>
            <a:r>
              <a:rPr lang="ko-KR" altLang="en-US" sz="4400" dirty="0" smtClean="0"/>
              <a:t>초보자를 위한 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dirty="0" smtClean="0"/>
              <a:t>머신 러닝 기초와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이홍재</a:t>
            </a:r>
            <a:endParaRPr lang="en-US" altLang="ko-KR" dirty="0" smtClean="0"/>
          </a:p>
          <a:p>
            <a:r>
              <a:rPr lang="ko-KR" altLang="en-US" dirty="0" smtClean="0"/>
              <a:t>아주대학교 경영학과</a:t>
            </a:r>
            <a:endParaRPr lang="en-US" altLang="ko-KR" dirty="0" smtClean="0"/>
          </a:p>
          <a:p>
            <a:r>
              <a:rPr lang="en-US" altLang="ko-KR" dirty="0" smtClean="0"/>
              <a:t>hrhee@ajou.ac.kr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0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4" idx="3"/>
            <a:endCxn id="11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9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11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3"/>
            <a:endCxn id="11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10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3"/>
            <a:endCxn id="34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3"/>
            <a:endCxn id="10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5" idx="3"/>
            <a:endCxn id="10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5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ko-KR" b="1" dirty="0" smtClean="0"/>
                  <a:t>= wX+b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5"/>
            <a:endCxn id="10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r="-1081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078896" y="2664584"/>
                <a:ext cx="601317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= w11*x1 + w12*x2 + w13*x3 + w14*x4 + b1</a:t>
                </a:r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:r>
                  <a:rPr lang="en-US" altLang="ko-KR" dirty="0" smtClean="0"/>
                  <a:t>w21*x1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w22*x2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w23*x3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w24*x4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b2</a:t>
                </a:r>
                <a:endParaRPr lang="ko-KR" altLang="en-US" dirty="0"/>
              </a:p>
              <a:p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 smtClean="0"/>
                  <a:t>= w31*x1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w32*x2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w33*x3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w34*x4 </a:t>
                </a:r>
                <a:r>
                  <a:rPr lang="en-US" altLang="ko-KR" dirty="0"/>
                  <a:t>+ </a:t>
                </a:r>
                <a:r>
                  <a:rPr lang="en-US" altLang="ko-KR" dirty="0" smtClean="0"/>
                  <a:t>b3</a:t>
                </a:r>
              </a:p>
              <a:p>
                <a:endParaRPr lang="en-US" altLang="ko-KR" dirty="0"/>
              </a:p>
              <a:p>
                <a:r>
                  <a:rPr lang="ko-KR" altLang="en-US" dirty="0" err="1" smtClean="0">
                    <a:solidFill>
                      <a:srgbClr val="FF0000"/>
                    </a:solidFill>
                  </a:rPr>
                  <a:t>파라미터</a:t>
                </a:r>
                <a:r>
                  <a:rPr lang="ko-KR" altLang="en-US" dirty="0" smtClean="0">
                    <a:solidFill>
                      <a:srgbClr val="FF0000"/>
                    </a:solidFill>
                  </a:rPr>
                  <a:t> 수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= 4*3+3 =15 </a:t>
                </a:r>
                <a:endParaRPr lang="ko-KR" altLang="en-US" dirty="0">
                  <a:solidFill>
                    <a:srgbClr val="FF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96" y="2664584"/>
                <a:ext cx="6013174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811" t="-1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341523" y="265723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7794" y="3530073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7" name="직선 화살표 연결선 56"/>
          <p:cNvCxnSpPr>
            <a:stCxn id="30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594238" y="4762719"/>
                <a:ext cx="15588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238" y="4762719"/>
                <a:ext cx="1558897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188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12" y="3518498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2162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961" y="3903731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279" r="-1081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341523" y="265723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207794" y="3530073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or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cost function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9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461" y="307979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141212" y="35184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150961" y="3903731"/>
            <a:ext cx="45217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41523" y="2657238"/>
            <a:ext cx="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49650" y="3530073"/>
            <a:ext cx="6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059" y="3510547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(3-4)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+(2-2)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+(5-3)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= 5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32490" y="5362694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5/3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 smtClean="0"/>
                  <a:t>w1*X+b1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1013791" y="5409050"/>
            <a:ext cx="45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오차는 주어진 데이터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+mn-ea"/>
              </a:rPr>
              <a:t>x,y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와 네트워크 모형의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파라미터에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의해 결정된다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3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4770400" y="3020569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70399" y="3457133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70399" y="3873058"/>
            <a:ext cx="468995" cy="3852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774543" y="3034327"/>
            <a:ext cx="4424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774543" y="3473034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84292" y="3858267"/>
            <a:ext cx="45217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37068" y="350259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137068" y="391852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/>
          <p:cNvCxnSpPr>
            <a:stCxn id="45" idx="3"/>
            <a:endCxn id="50" idx="1"/>
          </p:cNvCxnSpPr>
          <p:nvPr/>
        </p:nvCxnSpPr>
        <p:spPr>
          <a:xfrm>
            <a:off x="1879600" y="3003550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5" idx="1"/>
          </p:cNvCxnSpPr>
          <p:nvPr/>
        </p:nvCxnSpPr>
        <p:spPr>
          <a:xfrm>
            <a:off x="1879600" y="3003550"/>
            <a:ext cx="1257468" cy="110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6" idx="3"/>
            <a:endCxn id="50" idx="1"/>
          </p:cNvCxnSpPr>
          <p:nvPr/>
        </p:nvCxnSpPr>
        <p:spPr>
          <a:xfrm flipV="1">
            <a:off x="1879599" y="3258650"/>
            <a:ext cx="1257470" cy="18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7" idx="3"/>
          </p:cNvCxnSpPr>
          <p:nvPr/>
        </p:nvCxnSpPr>
        <p:spPr>
          <a:xfrm flipV="1">
            <a:off x="1879599" y="3316810"/>
            <a:ext cx="1158729" cy="53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7" idx="3"/>
            <a:endCxn id="55" idx="1"/>
          </p:cNvCxnSpPr>
          <p:nvPr/>
        </p:nvCxnSpPr>
        <p:spPr>
          <a:xfrm>
            <a:off x="1879599" y="3856039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8" idx="3"/>
            <a:endCxn id="55" idx="1"/>
          </p:cNvCxnSpPr>
          <p:nvPr/>
        </p:nvCxnSpPr>
        <p:spPr>
          <a:xfrm flipV="1">
            <a:off x="1879599" y="4111139"/>
            <a:ext cx="1257469" cy="20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48" idx="3"/>
            <a:endCxn id="52" idx="1"/>
          </p:cNvCxnSpPr>
          <p:nvPr/>
        </p:nvCxnSpPr>
        <p:spPr>
          <a:xfrm flipV="1">
            <a:off x="1879599" y="3695214"/>
            <a:ext cx="1257469" cy="62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8" idx="3"/>
            <a:endCxn id="78" idx="1"/>
          </p:cNvCxnSpPr>
          <p:nvPr/>
        </p:nvCxnSpPr>
        <p:spPr>
          <a:xfrm flipV="1">
            <a:off x="1879599" y="3264457"/>
            <a:ext cx="1251862" cy="105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47" idx="3"/>
            <a:endCxn id="52" idx="1"/>
          </p:cNvCxnSpPr>
          <p:nvPr/>
        </p:nvCxnSpPr>
        <p:spPr>
          <a:xfrm flipV="1">
            <a:off x="1879599" y="3695214"/>
            <a:ext cx="1257469" cy="16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6" idx="3"/>
            <a:endCxn id="52" idx="1"/>
          </p:cNvCxnSpPr>
          <p:nvPr/>
        </p:nvCxnSpPr>
        <p:spPr>
          <a:xfrm>
            <a:off x="1879599" y="3440114"/>
            <a:ext cx="1257469" cy="25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6" idx="3"/>
          </p:cNvCxnSpPr>
          <p:nvPr/>
        </p:nvCxnSpPr>
        <p:spPr>
          <a:xfrm>
            <a:off x="1879599" y="3440114"/>
            <a:ext cx="1158729" cy="69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1" name="직선 화살표 연결선 70"/>
          <p:cNvCxnSpPr>
            <a:stCxn id="69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69" idx="5"/>
            <a:endCxn id="52" idx="1"/>
          </p:cNvCxnSpPr>
          <p:nvPr/>
        </p:nvCxnSpPr>
        <p:spPr>
          <a:xfrm>
            <a:off x="2155257" y="2539480"/>
            <a:ext cx="981811" cy="1155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5"/>
          </p:cNvCxnSpPr>
          <p:nvPr/>
        </p:nvCxnSpPr>
        <p:spPr>
          <a:xfrm>
            <a:off x="2155257" y="2539480"/>
            <a:ext cx="896964" cy="157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131461" y="307979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141212" y="35184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50961" y="3903731"/>
            <a:ext cx="45217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41523" y="2657238"/>
            <a:ext cx="45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49650" y="3530073"/>
            <a:ext cx="6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3" name="직선 화살표 연결선 82"/>
          <p:cNvCxnSpPr>
            <a:stCxn id="74" idx="3"/>
          </p:cNvCxnSpPr>
          <p:nvPr/>
        </p:nvCxnSpPr>
        <p:spPr>
          <a:xfrm>
            <a:off x="1899100" y="3030287"/>
            <a:ext cx="1139228" cy="61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622631" y="4716552"/>
            <a:ext cx="1227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y=output</a:t>
            </a:r>
          </a:p>
          <a:p>
            <a:r>
              <a:rPr lang="ko-KR" altLang="en-US" b="1" dirty="0" smtClean="0"/>
              <a:t>실제</a:t>
            </a:r>
            <a:r>
              <a:rPr lang="en-US" altLang="ko-KR" b="1" dirty="0" smtClean="0"/>
              <a:t> y</a:t>
            </a:r>
            <a:endParaRPr lang="ko-KR" altLang="en-US" b="1" dirty="0"/>
          </a:p>
        </p:txBody>
      </p:sp>
      <p:cxnSp>
        <p:nvCxnSpPr>
          <p:cNvPr id="13" name="직선 화살표 연결선 12"/>
          <p:cNvCxnSpPr>
            <a:stCxn id="50" idx="3"/>
            <a:endCxn id="39" idx="1"/>
          </p:cNvCxnSpPr>
          <p:nvPr/>
        </p:nvCxnSpPr>
        <p:spPr>
          <a:xfrm flipV="1">
            <a:off x="3606064" y="3213186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 flipV="1">
            <a:off x="3593383" y="3656129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V="1">
            <a:off x="3633175" y="4061504"/>
            <a:ext cx="1164336" cy="454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06078" y="2810933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3931112" y="3392637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39391" y="3778036"/>
            <a:ext cx="55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e3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335078" y="1732898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제곱합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sum of squared errors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372" y="2248385"/>
            <a:ext cx="3497422" cy="122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ean squared error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335" y="4599960"/>
            <a:ext cx="2932951" cy="8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7335078" y="4061504"/>
            <a:ext cx="356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오차제곱의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평균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11833" y="2030615"/>
            <a:ext cx="74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오차측정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6569765" y="1606543"/>
            <a:ext cx="4403035" cy="432711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7166113" y="5990000"/>
            <a:ext cx="4346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손실함수</a:t>
            </a: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(loss function)</a:t>
            </a:r>
            <a:endParaRPr lang="ko-KR" altLang="en-US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3059" y="3510547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(4-4)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>
                <a:solidFill>
                  <a:srgbClr val="00B050"/>
                </a:solidFill>
              </a:rPr>
              <a:t>+(3-2)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+(4-3)</a:t>
            </a:r>
            <a:r>
              <a:rPr lang="en-US" altLang="ko-KR" b="1" baseline="30000" dirty="0" smtClean="0">
                <a:solidFill>
                  <a:srgbClr val="00B050"/>
                </a:solidFill>
              </a:rPr>
              <a:t>2 </a:t>
            </a:r>
            <a:r>
              <a:rPr lang="en-US" altLang="ko-KR" b="1" dirty="0" smtClean="0">
                <a:solidFill>
                  <a:srgbClr val="00B050"/>
                </a:solidFill>
              </a:rPr>
              <a:t>= 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732490" y="5362694"/>
            <a:ext cx="310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</a:rPr>
              <a:t>= 2/3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="1" dirty="0" smtClean="0"/>
                  <a:t>w2*X+b2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14" y="4716363"/>
                <a:ext cx="2047336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8357" y="5409050"/>
            <a:ext cx="6301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파라미터가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바뀌면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예측값이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바뀌고 오차도 바뀐다</a:t>
            </a:r>
            <a:endParaRPr lang="en-US" altLang="ko-KR" dirty="0" smtClean="0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주어진 데이터에서 모형의 오차를 가장 줄이는 </a:t>
            </a:r>
            <a:r>
              <a:rPr lang="ko-KR" altLang="en-US" dirty="0" err="1" smtClean="0">
                <a:solidFill>
                  <a:srgbClr val="FF0000"/>
                </a:solidFill>
                <a:latin typeface="+mn-ea"/>
              </a:rPr>
              <a:t>파라미터를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 찾는 것을 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model fitting</a:t>
            </a:r>
            <a:r>
              <a:rPr lang="ko-KR" altLang="en-US" dirty="0" smtClean="0">
                <a:solidFill>
                  <a:srgbClr val="FF0000"/>
                </a:solidFill>
                <a:latin typeface="+mn-ea"/>
              </a:rPr>
              <a:t>이라 한다</a:t>
            </a:r>
            <a:r>
              <a:rPr lang="en-US" altLang="ko-KR" dirty="0" smtClean="0">
                <a:solidFill>
                  <a:srgbClr val="FF0000"/>
                </a:solidFill>
                <a:latin typeface="+mn-ea"/>
              </a:rPr>
              <a:t>. </a:t>
            </a:r>
            <a:endParaRPr lang="ko-KR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8" name="제목 1"/>
          <p:cNvSpPr txBox="1">
            <a:spLocks/>
          </p:cNvSpPr>
          <p:nvPr/>
        </p:nvSpPr>
        <p:spPr>
          <a:xfrm>
            <a:off x="891209" y="4333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예측의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정확도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9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최적화 알고리즘</a:t>
            </a:r>
            <a:endParaRPr lang="ko-KR" altLang="en-US" dirty="0"/>
          </a:p>
        </p:txBody>
      </p:sp>
      <p:pic>
        <p:nvPicPr>
          <p:cNvPr id="7170" name="Picture 2" descr="gradient desce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1280"/>
            <a:ext cx="6662761" cy="374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8295" y="5736151"/>
            <a:ext cx="10209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</a:rPr>
              <a:t>이 알고리즘은 대부분 </a:t>
            </a:r>
            <a:r>
              <a:rPr lang="en-US" altLang="ko-KR" sz="2000" dirty="0" smtClean="0">
                <a:solidFill>
                  <a:srgbClr val="FF0000"/>
                </a:solidFill>
              </a:rPr>
              <a:t>optimizer</a:t>
            </a:r>
            <a:r>
              <a:rPr lang="ko-KR" altLang="en-US" sz="2000" dirty="0" smtClean="0">
                <a:solidFill>
                  <a:srgbClr val="FF0000"/>
                </a:solidFill>
              </a:rPr>
              <a:t>에 </a:t>
            </a:r>
            <a:r>
              <a:rPr lang="en-US" altLang="ko-KR" sz="2000" dirty="0" smtClean="0">
                <a:solidFill>
                  <a:srgbClr val="FF0000"/>
                </a:solidFill>
              </a:rPr>
              <a:t>built-in </a:t>
            </a:r>
            <a:r>
              <a:rPr lang="ko-KR" altLang="en-US" sz="2000" dirty="0" smtClean="0">
                <a:solidFill>
                  <a:srgbClr val="FF0000"/>
                </a:solidFill>
              </a:rPr>
              <a:t>되어 있으므로 잘 사용하기만 하면 된다</a:t>
            </a:r>
            <a:r>
              <a:rPr lang="en-US" altLang="ko-KR" sz="2000" dirty="0" smtClean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3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분류 문제와 회귀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9733"/>
            <a:ext cx="10515600" cy="4077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y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가지는 변수이면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회귀문제</a:t>
            </a:r>
            <a:r>
              <a:rPr lang="en-US" altLang="ko-KR" dirty="0" smtClean="0"/>
              <a:t>(regression)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x=</a:t>
            </a:r>
            <a:r>
              <a:rPr lang="ko-KR" altLang="en-US" dirty="0" smtClean="0"/>
              <a:t>경쟁제품의 가격</a:t>
            </a:r>
            <a:r>
              <a:rPr lang="en-US" altLang="ko-KR" dirty="0" smtClean="0"/>
              <a:t>, y=</a:t>
            </a:r>
            <a:r>
              <a:rPr lang="ko-KR" altLang="en-US" dirty="0" smtClean="0"/>
              <a:t>각 제품의 판매량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y</a:t>
            </a:r>
            <a:r>
              <a:rPr lang="ko-KR" altLang="en-US" dirty="0" smtClean="0"/>
              <a:t>가 카테고리를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나타내는 변수이면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분류문제</a:t>
            </a:r>
            <a:r>
              <a:rPr lang="en-US" altLang="ko-KR" dirty="0" smtClean="0"/>
              <a:t>(classification)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x=</a:t>
            </a:r>
            <a:r>
              <a:rPr lang="ko-KR" altLang="en-US" dirty="0"/>
              <a:t>경쟁제품의 가격</a:t>
            </a:r>
            <a:r>
              <a:rPr lang="en-US" altLang="ko-KR" dirty="0"/>
              <a:t>, y</a:t>
            </a:r>
            <a:r>
              <a:rPr lang="en-US" altLang="ko-KR" dirty="0" smtClean="0"/>
              <a:t>=</a:t>
            </a:r>
            <a:r>
              <a:rPr lang="ko-KR" altLang="en-US" dirty="0" smtClean="0"/>
              <a:t>선택된 제품명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분류 코드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0467" y="440252"/>
            <a:ext cx="10515600" cy="1325563"/>
          </a:xfrm>
        </p:spPr>
        <p:txBody>
          <a:bodyPr/>
          <a:lstStyle/>
          <a:p>
            <a:r>
              <a:rPr lang="en-US" altLang="ko-KR" dirty="0"/>
              <a:t>activation</a:t>
            </a:r>
            <a:r>
              <a:rPr lang="en-US" altLang="ko-KR" dirty="0" smtClean="0"/>
              <a:t>=‘softmax’ (1)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AutoShape 2" descr="소프트맥스 함수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21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22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20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22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22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3"/>
            <a:endCxn id="21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1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21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8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4445257" y="3067052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45256" y="3503616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45256" y="3919541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449400" y="3519517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459149" y="3904750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cxnSp>
        <p:nvCxnSpPr>
          <p:cNvPr id="59" name="직선 화살표 연결선 58"/>
          <p:cNvCxnSpPr>
            <a:stCxn id="20" idx="3"/>
          </p:cNvCxnSpPr>
          <p:nvPr/>
        </p:nvCxnSpPr>
        <p:spPr>
          <a:xfrm flipV="1">
            <a:off x="3039534" y="3278716"/>
            <a:ext cx="14057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7" idx="1"/>
          </p:cNvCxnSpPr>
          <p:nvPr/>
        </p:nvCxnSpPr>
        <p:spPr>
          <a:xfrm flipV="1">
            <a:off x="3059034" y="3696233"/>
            <a:ext cx="1386222" cy="42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68" idx="1"/>
          </p:cNvCxnSpPr>
          <p:nvPr/>
        </p:nvCxnSpPr>
        <p:spPr>
          <a:xfrm flipV="1">
            <a:off x="3048071" y="4112158"/>
            <a:ext cx="1397185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V="1">
            <a:off x="3453602" y="3240532"/>
            <a:ext cx="461665" cy="1076411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softmax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433061" y="3057527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433060" y="3494091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4433060" y="3910016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427453" y="3071285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53" y="3071285"/>
                <a:ext cx="45217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3333" r="-1351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437204" y="3509992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04" y="3509992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333" r="-10811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46953" y="3895225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953" y="3895225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279" r="-10667"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3925797" y="4701644"/>
                <a:ext cx="15588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r>
                  <a:rPr lang="en-US" altLang="ko-KR" b="1" dirty="0" smtClean="0"/>
                  <a:t>,  (</a:t>
                </a:r>
                <a:r>
                  <a:rPr lang="ko-KR" altLang="en-US" b="1" dirty="0" smtClean="0"/>
                  <a:t>확률분포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797" y="4701644"/>
                <a:ext cx="1558897" cy="923330"/>
              </a:xfrm>
              <a:prstGeom prst="rect">
                <a:avLst/>
              </a:prstGeom>
              <a:blipFill rotWithShape="0">
                <a:blip r:embed="rId5"/>
                <a:stretch>
                  <a:fillRect l="-3516" t="-1316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6428914" y="2847759"/>
                <a:ext cx="3278398" cy="14167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sz="4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4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4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4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4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14" y="2847759"/>
                <a:ext cx="3278398" cy="14167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97468" y="5765800"/>
            <a:ext cx="7027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</a:rPr>
              <a:t>분류문제의 </a:t>
            </a:r>
            <a:r>
              <a:rPr lang="en-US" altLang="ko-KR" sz="2400" dirty="0" smtClean="0">
                <a:solidFill>
                  <a:srgbClr val="FF0000"/>
                </a:solidFill>
              </a:rPr>
              <a:t>output layer</a:t>
            </a:r>
            <a:r>
              <a:rPr lang="ko-KR" altLang="en-US" sz="2400" dirty="0" smtClean="0">
                <a:solidFill>
                  <a:srgbClr val="FF0000"/>
                </a:solidFill>
              </a:rPr>
              <a:t>에 사용하는 활성화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6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activation</a:t>
            </a:r>
            <a:r>
              <a:rPr lang="en-US" altLang="ko-KR" dirty="0" smtClean="0"/>
              <a:t>=‘softmax’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AutoShape 2" descr="소프트맥스 함수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1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  <a:endCxn id="21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1" idx="3"/>
            <a:endCxn id="22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5" idx="3"/>
            <a:endCxn id="20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3"/>
            <a:endCxn id="22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7" idx="3"/>
            <a:endCxn id="22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7" idx="3"/>
            <a:endCxn id="21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7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1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5" idx="3"/>
            <a:endCxn id="21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5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stCxn id="48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8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4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3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45257" y="3067052"/>
            <a:ext cx="772786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445256" y="3503616"/>
            <a:ext cx="772787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4445256" y="3919541"/>
            <a:ext cx="772787" cy="4042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449400" y="3081274"/>
            <a:ext cx="6525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0.67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49400" y="3519517"/>
            <a:ext cx="65259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0.24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59149" y="3904750"/>
            <a:ext cx="6428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/>
                  </a:solidFill>
                </a:ln>
              </a:rPr>
              <a:t>0.09</a:t>
            </a:r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9" name="직선 화살표 연결선 58"/>
          <p:cNvCxnSpPr>
            <a:stCxn id="20" idx="3"/>
          </p:cNvCxnSpPr>
          <p:nvPr/>
        </p:nvCxnSpPr>
        <p:spPr>
          <a:xfrm flipV="1">
            <a:off x="3039534" y="3278716"/>
            <a:ext cx="1405722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67" idx="1"/>
          </p:cNvCxnSpPr>
          <p:nvPr/>
        </p:nvCxnSpPr>
        <p:spPr>
          <a:xfrm flipV="1">
            <a:off x="3059034" y="3696233"/>
            <a:ext cx="1386222" cy="428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68" idx="1"/>
          </p:cNvCxnSpPr>
          <p:nvPr/>
        </p:nvCxnSpPr>
        <p:spPr>
          <a:xfrm>
            <a:off x="3048071" y="4121682"/>
            <a:ext cx="139718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 flipV="1">
            <a:off x="3453602" y="3240532"/>
            <a:ext cx="461665" cy="1076411"/>
          </a:xfrm>
          <a:prstGeom prst="rect">
            <a:avLst/>
          </a:prstGeom>
          <a:solidFill>
            <a:srgbClr val="00B05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s</a:t>
            </a:r>
            <a:r>
              <a:rPr lang="en-US" altLang="ko-KR" dirty="0" smtClean="0">
                <a:solidFill>
                  <a:schemeClr val="bg1"/>
                </a:solidFill>
              </a:rPr>
              <a:t>oftmax 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2022"/>
                  </p:ext>
                </p:extLst>
              </p:nvPr>
            </p:nvGraphicFramePr>
            <p:xfrm>
              <a:off x="6319976" y="3129997"/>
              <a:ext cx="4116111" cy="161006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1619"/>
                    <a:gridCol w="732631"/>
                    <a:gridCol w="1103244"/>
                    <a:gridCol w="1858617"/>
                  </a:tblGrid>
                  <a:tr h="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변수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z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err="1">
                              <a:effectLst/>
                              <a:latin typeface="+mn-ea"/>
                              <a:ea typeface="+mn-ea"/>
                            </a:rPr>
                            <a:t>exp</a:t>
                          </a:r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(z)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6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softmax output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1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4.0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54.60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2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3.0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20.09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3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7.39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0.09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82.07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1.00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표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752022"/>
                  </p:ext>
                </p:extLst>
              </p:nvPr>
            </p:nvGraphicFramePr>
            <p:xfrm>
              <a:off x="6319976" y="3129997"/>
              <a:ext cx="4116111" cy="161006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21619"/>
                    <a:gridCol w="732631"/>
                    <a:gridCol w="1103244"/>
                    <a:gridCol w="1858617"/>
                  </a:tblGrid>
                  <a:tr h="253365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1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변수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z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u="none" strike="noStrike" dirty="0" err="1">
                              <a:effectLst/>
                              <a:latin typeface="+mn-ea"/>
                              <a:ea typeface="+mn-ea"/>
                            </a:rPr>
                            <a:t>exp</a:t>
                          </a:r>
                          <a:r>
                            <a:rPr 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(z)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21967" t="-21429" r="-984" b="-561905"/>
                          </a:stretch>
                        </a:blip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1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4.0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54.60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0.67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2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3.0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20.09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0.24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100" u="none" strike="noStrike" dirty="0" smtClean="0">
                              <a:effectLst/>
                              <a:latin typeface="+mn-ea"/>
                              <a:ea typeface="+mn-ea"/>
                            </a:rPr>
                            <a:t>3 </a:t>
                          </a:r>
                          <a:endParaRPr lang="en-US" altLang="ko-KR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2.0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>
                              <a:effectLst/>
                              <a:latin typeface="+mn-ea"/>
                              <a:ea typeface="+mn-ea"/>
                            </a:rPr>
                            <a:t>7.39 </a:t>
                          </a:r>
                          <a:endParaRPr lang="en-US" altLang="ko-KR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0.09 </a:t>
                          </a:r>
                          <a:endParaRPr lang="en-US" altLang="ko-KR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33917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합계</a:t>
                          </a:r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82.07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u="none" strike="noStrike" dirty="0">
                              <a:effectLst/>
                              <a:latin typeface="+mn-ea"/>
                              <a:ea typeface="+mn-ea"/>
                            </a:rPr>
                            <a:t>1.00 </a:t>
                          </a:r>
                          <a:endParaRPr lang="en-US" altLang="ko-KR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ea"/>
                            <a:ea typeface="+mn-ea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4" name="TextBox 83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052200" y="4656643"/>
                <a:ext cx="15588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ko-KR" b="1" dirty="0" smtClean="0"/>
              </a:p>
              <a:p>
                <a:r>
                  <a:rPr lang="ko-KR" altLang="en-US" b="1" dirty="0" smtClean="0"/>
                  <a:t>     예측</a:t>
                </a:r>
                <a:r>
                  <a:rPr lang="en-US" altLang="ko-KR" b="1" dirty="0" smtClean="0"/>
                  <a:t>,  (</a:t>
                </a:r>
                <a:r>
                  <a:rPr lang="ko-KR" altLang="en-US" b="1" dirty="0" smtClean="0"/>
                  <a:t>확률분포</a:t>
                </a:r>
                <a:r>
                  <a:rPr lang="en-US" altLang="ko-KR" b="1" dirty="0" smtClean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200" y="4656643"/>
                <a:ext cx="1558897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3529" t="-1325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7069668" y="2050612"/>
                <a:ext cx="2743414" cy="75450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ko-KR" alt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ko-KR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0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68" y="2050612"/>
                <a:ext cx="2743414" cy="754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activation=‘RELU’  (1)</a:t>
            </a:r>
            <a:endParaRPr lang="ko-KR" altLang="en-US" dirty="0"/>
          </a:p>
        </p:txBody>
      </p:sp>
      <p:pic>
        <p:nvPicPr>
          <p:cNvPr id="2050" name="Picture 2" descr="relu 함수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07" y="1425045"/>
            <a:ext cx="34004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6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6" idx="3"/>
            <a:endCxn id="12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13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3"/>
            <a:endCxn id="11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13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3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9" idx="3"/>
            <a:endCxn id="12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8" idx="3"/>
            <a:endCxn id="12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3"/>
            <a:endCxn id="12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7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7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7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z2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29070" y="3086100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29069" y="3522664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029069" y="3938589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045892" y="30901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33213" y="35385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42962" y="3923798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1" idx="3"/>
          </p:cNvCxnSpPr>
          <p:nvPr/>
        </p:nvCxnSpPr>
        <p:spPr>
          <a:xfrm>
            <a:off x="3039534" y="3278717"/>
            <a:ext cx="931680" cy="150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40" idx="1"/>
          </p:cNvCxnSpPr>
          <p:nvPr/>
        </p:nvCxnSpPr>
        <p:spPr>
          <a:xfrm flipV="1">
            <a:off x="3088851" y="3715281"/>
            <a:ext cx="940218" cy="23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1" idx="1"/>
          </p:cNvCxnSpPr>
          <p:nvPr/>
        </p:nvCxnSpPr>
        <p:spPr>
          <a:xfrm>
            <a:off x="3077888" y="4121682"/>
            <a:ext cx="951181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flipV="1">
            <a:off x="3276007" y="3440113"/>
            <a:ext cx="461665" cy="617012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RELU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14635" y="3089817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14634" y="3526381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14634" y="3942306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4018778" y="3542282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y2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28527" y="392751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y3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002439" y="3080292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002438" y="3516856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002438" y="3932781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3996831" y="3094050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31" y="3094050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333" r="-1216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006582" y="3532757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82" y="3532757"/>
                <a:ext cx="452172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3333" r="-1216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016331" y="3917990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31" y="3917990"/>
                <a:ext cx="4521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3333" r="-10811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634535" y="4679408"/>
                <a:ext cx="17211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b="1" dirty="0" smtClean="0"/>
                  <a:t>)</a:t>
                </a:r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35" y="4679408"/>
                <a:ext cx="1721197" cy="646331"/>
              </a:xfrm>
              <a:prstGeom prst="rect">
                <a:avLst/>
              </a:prstGeom>
              <a:blipFill rotWithShape="0"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1132148" y="5742008"/>
            <a:ext cx="627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Hidden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layer</a:t>
            </a:r>
            <a:r>
              <a:rPr lang="ko-KR" altLang="en-US" sz="2400" dirty="0" smtClean="0">
                <a:solidFill>
                  <a:srgbClr val="FF0000"/>
                </a:solidFill>
              </a:rPr>
              <a:t>에</a:t>
            </a:r>
            <a:r>
              <a:rPr lang="en-US" altLang="ko-KR" sz="2400" dirty="0" smtClean="0">
                <a:solidFill>
                  <a:srgbClr val="FF0000"/>
                </a:solidFill>
              </a:rPr>
              <a:t>, </a:t>
            </a:r>
            <a:r>
              <a:rPr lang="ko-KR" altLang="en-US" sz="2400" dirty="0" smtClean="0">
                <a:solidFill>
                  <a:srgbClr val="FF0000"/>
                </a:solidFill>
              </a:rPr>
              <a:t>사용하는 활성화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65" name="Picture 2" descr="인공신경망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20" y="4121183"/>
            <a:ext cx="2964156" cy="22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activation=‘RELU’  (2)</a:t>
            </a:r>
            <a:endParaRPr lang="ko-KR" altLang="en-US" dirty="0"/>
          </a:p>
        </p:txBody>
      </p:sp>
      <p:sp>
        <p:nvSpPr>
          <p:cNvPr id="141" name="직사각형 140"/>
          <p:cNvSpPr/>
          <p:nvPr/>
        </p:nvSpPr>
        <p:spPr>
          <a:xfrm>
            <a:off x="2362199" y="2920999"/>
            <a:ext cx="2209800" cy="550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1410605" y="2810933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1410604" y="324749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1410604" y="3663422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1410604" y="4124327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147" name="직사각형 146"/>
          <p:cNvSpPr/>
          <p:nvPr/>
        </p:nvSpPr>
        <p:spPr>
          <a:xfrm>
            <a:off x="2570539" y="3086100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2570538" y="3522664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2570538" y="3938589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0" name="직선 화살표 연결선 149"/>
          <p:cNvCxnSpPr>
            <a:stCxn id="142" idx="3"/>
          </p:cNvCxnSpPr>
          <p:nvPr/>
        </p:nvCxnSpPr>
        <p:spPr>
          <a:xfrm>
            <a:off x="1879600" y="3003550"/>
            <a:ext cx="690938" cy="35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42" idx="3"/>
            <a:endCxn id="148" idx="1"/>
          </p:cNvCxnSpPr>
          <p:nvPr/>
        </p:nvCxnSpPr>
        <p:spPr>
          <a:xfrm>
            <a:off x="1879600" y="3003550"/>
            <a:ext cx="690938" cy="71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42" idx="3"/>
            <a:endCxn id="149" idx="1"/>
          </p:cNvCxnSpPr>
          <p:nvPr/>
        </p:nvCxnSpPr>
        <p:spPr>
          <a:xfrm>
            <a:off x="1879600" y="3003550"/>
            <a:ext cx="690938" cy="1127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43" idx="3"/>
            <a:endCxn id="147" idx="1"/>
          </p:cNvCxnSpPr>
          <p:nvPr/>
        </p:nvCxnSpPr>
        <p:spPr>
          <a:xfrm flipV="1">
            <a:off x="1879599" y="3278717"/>
            <a:ext cx="690940" cy="16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44" idx="3"/>
          </p:cNvCxnSpPr>
          <p:nvPr/>
        </p:nvCxnSpPr>
        <p:spPr>
          <a:xfrm flipV="1">
            <a:off x="1879599" y="3375025"/>
            <a:ext cx="690939" cy="48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44" idx="3"/>
            <a:endCxn id="149" idx="1"/>
          </p:cNvCxnSpPr>
          <p:nvPr/>
        </p:nvCxnSpPr>
        <p:spPr>
          <a:xfrm>
            <a:off x="1879599" y="3856039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5" idx="3"/>
            <a:endCxn id="149" idx="1"/>
          </p:cNvCxnSpPr>
          <p:nvPr/>
        </p:nvCxnSpPr>
        <p:spPr>
          <a:xfrm flipV="1">
            <a:off x="1879599" y="4131206"/>
            <a:ext cx="690939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45" idx="3"/>
            <a:endCxn id="148" idx="1"/>
          </p:cNvCxnSpPr>
          <p:nvPr/>
        </p:nvCxnSpPr>
        <p:spPr>
          <a:xfrm flipV="1">
            <a:off x="1879599" y="3715281"/>
            <a:ext cx="690939" cy="60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145" idx="3"/>
          </p:cNvCxnSpPr>
          <p:nvPr/>
        </p:nvCxnSpPr>
        <p:spPr>
          <a:xfrm flipV="1">
            <a:off x="1879599" y="3440114"/>
            <a:ext cx="690939" cy="876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>
            <a:stCxn id="144" idx="3"/>
            <a:endCxn id="148" idx="1"/>
          </p:cNvCxnSpPr>
          <p:nvPr/>
        </p:nvCxnSpPr>
        <p:spPr>
          <a:xfrm flipV="1">
            <a:off x="1879599" y="3715281"/>
            <a:ext cx="690939" cy="140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43" idx="3"/>
            <a:endCxn id="148" idx="1"/>
          </p:cNvCxnSpPr>
          <p:nvPr/>
        </p:nvCxnSpPr>
        <p:spPr>
          <a:xfrm>
            <a:off x="1879599" y="3440114"/>
            <a:ext cx="690939" cy="27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>
            <a:stCxn id="143" idx="3"/>
          </p:cNvCxnSpPr>
          <p:nvPr/>
        </p:nvCxnSpPr>
        <p:spPr>
          <a:xfrm>
            <a:off x="1879599" y="3440114"/>
            <a:ext cx="655261" cy="6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297486" y="477470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Z=w*</a:t>
            </a:r>
            <a:r>
              <a:rPr lang="en-US" altLang="ko-KR" dirty="0" err="1" smtClean="0"/>
              <a:t>X+b</a:t>
            </a:r>
            <a:endParaRPr lang="ko-KR" altLang="en-US" dirty="0"/>
          </a:p>
        </p:txBody>
      </p:sp>
      <p:sp>
        <p:nvSpPr>
          <p:cNvPr id="163" name="타원 162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65" name="직선 화살표 연결선 164"/>
          <p:cNvCxnSpPr>
            <a:stCxn id="163" idx="5"/>
          </p:cNvCxnSpPr>
          <p:nvPr/>
        </p:nvCxnSpPr>
        <p:spPr>
          <a:xfrm>
            <a:off x="2155257" y="2539480"/>
            <a:ext cx="284954" cy="7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163" idx="5"/>
          </p:cNvCxnSpPr>
          <p:nvPr/>
        </p:nvCxnSpPr>
        <p:spPr>
          <a:xfrm>
            <a:off x="2155257" y="2539480"/>
            <a:ext cx="348097" cy="120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>
            <a:stCxn id="163" idx="5"/>
          </p:cNvCxnSpPr>
          <p:nvPr/>
        </p:nvCxnSpPr>
        <p:spPr>
          <a:xfrm>
            <a:off x="2155257" y="2539480"/>
            <a:ext cx="379603" cy="15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446928" y="2845621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x1</a:t>
            </a:r>
            <a:endParaRPr lang="ko-KR" alt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1437177" y="3233780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x2</a:t>
            </a:r>
            <a:endParaRPr lang="ko-KR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1437177" y="3658162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x3</a:t>
            </a:r>
            <a:endParaRPr lang="ko-KR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409588" y="413227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x4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2564931" y="309985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-2</a:t>
            </a:r>
            <a:endParaRPr lang="ko-KR" alt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2574682" y="3538565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3</a:t>
            </a:r>
            <a:endParaRPr lang="ko-KR" alt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2584431" y="3923798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0</a:t>
            </a:r>
            <a:endParaRPr lang="ko-KR" altLang="en-US" dirty="0"/>
          </a:p>
        </p:txBody>
      </p:sp>
      <p:sp>
        <p:nvSpPr>
          <p:cNvPr id="175" name="직사각형 174"/>
          <p:cNvSpPr/>
          <p:nvPr/>
        </p:nvSpPr>
        <p:spPr>
          <a:xfrm>
            <a:off x="4029070" y="3086100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4029069" y="3522664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4029069" y="3938589"/>
            <a:ext cx="468995" cy="3852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4045892" y="30901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033213" y="3538565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4042962" y="3923798"/>
            <a:ext cx="45217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cxnSp>
        <p:nvCxnSpPr>
          <p:cNvPr id="182" name="직선 화살표 연결선 181"/>
          <p:cNvCxnSpPr>
            <a:stCxn id="147" idx="3"/>
          </p:cNvCxnSpPr>
          <p:nvPr/>
        </p:nvCxnSpPr>
        <p:spPr>
          <a:xfrm>
            <a:off x="3039534" y="3278717"/>
            <a:ext cx="931680" cy="150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endCxn id="176" idx="1"/>
          </p:cNvCxnSpPr>
          <p:nvPr/>
        </p:nvCxnSpPr>
        <p:spPr>
          <a:xfrm flipV="1">
            <a:off x="3088851" y="3715281"/>
            <a:ext cx="940218" cy="238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>
            <a:endCxn id="177" idx="1"/>
          </p:cNvCxnSpPr>
          <p:nvPr/>
        </p:nvCxnSpPr>
        <p:spPr>
          <a:xfrm>
            <a:off x="3077888" y="4121682"/>
            <a:ext cx="951181" cy="95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2039673" y="347875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194442" y="2647418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 flipV="1">
            <a:off x="3276007" y="3440113"/>
            <a:ext cx="461665" cy="617012"/>
          </a:xfrm>
          <a:prstGeom prst="rect">
            <a:avLst/>
          </a:prstGeom>
          <a:solidFill>
            <a:srgbClr val="FF0000"/>
          </a:solidFill>
        </p:spPr>
        <p:txBody>
          <a:bodyPr vert="eaVert"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RELU</a:t>
            </a:r>
            <a:endParaRPr lang="ko-KR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05936" y="4675691"/>
                <a:ext cx="17211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ko-KR" b="1" dirty="0" smtClean="0"/>
                  <a:t>)</a:t>
                </a:r>
              </a:p>
              <a:p>
                <a:r>
                  <a:rPr lang="ko-KR" altLang="en-US" b="1" dirty="0" smtClean="0"/>
                  <a:t>     예측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936" y="4675691"/>
                <a:ext cx="1721197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34324" y="5540088"/>
            <a:ext cx="82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ym typeface="Wingdings" panose="05000000000000000000" pitchFamily="2" charset="2"/>
              </a:rPr>
              <a:t> </a:t>
            </a:r>
            <a:r>
              <a:rPr lang="ko-KR" altLang="en-US" sz="2400" b="1" dirty="0" smtClean="0"/>
              <a:t>엑셀을 사용하여 그 동안의 내용을 좀 더 살펴봅시다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236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733" y="0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068" y="1214887"/>
            <a:ext cx="9821332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 smtClean="0"/>
              <a:t>목표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/>
              <a:t>기계에게 인간처럼 또는 </a:t>
            </a:r>
            <a:r>
              <a:rPr lang="ko-KR" altLang="en-US" sz="2000" dirty="0" smtClean="0"/>
              <a:t>그 이상으로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보고 </a:t>
            </a:r>
            <a:r>
              <a:rPr lang="ko-KR" altLang="en-US" sz="2000" dirty="0"/>
              <a:t>듣고 말하고 생각하고 </a:t>
            </a:r>
            <a:r>
              <a:rPr lang="ko-KR" altLang="en-US" sz="2000" dirty="0" smtClean="0"/>
              <a:t>판단하는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능력을 학습시키는 </a:t>
            </a:r>
            <a:r>
              <a:rPr lang="ko-KR" altLang="en-US" sz="2000" dirty="0" smtClean="0"/>
              <a:t>것</a:t>
            </a:r>
            <a:r>
              <a:rPr lang="en-US" altLang="ko-KR" sz="2000" dirty="0" smtClean="0"/>
              <a:t>, -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Li, Fei-Fei (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李飞飞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) </a:t>
            </a:r>
            <a:r>
              <a:rPr lang="ko-KR" altLang="en-US" sz="2000" dirty="0" err="1" smtClean="0"/>
              <a:t>스탠포드</a:t>
            </a:r>
            <a:r>
              <a:rPr lang="ko-KR" altLang="en-US" sz="2000" dirty="0" smtClean="0"/>
              <a:t> 교수</a:t>
            </a:r>
            <a:endParaRPr lang="en-US" altLang="ko-K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93990" y="6434667"/>
            <a:ext cx="4061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</a:rPr>
              <a:t>반드시 보세요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감동적입니다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cfile235.uf.daum.net/image/2137514457C4380711E89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532" y="3018023"/>
            <a:ext cx="7018868" cy="342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8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flow graph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973" y="158178"/>
            <a:ext cx="3629357" cy="645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9" y="695739"/>
            <a:ext cx="3975653" cy="22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8380" y="3697357"/>
            <a:ext cx="64882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smtClean="0"/>
              <a:t>Google</a:t>
            </a:r>
            <a:r>
              <a:rPr lang="ko-KR" altLang="en-US" sz="2000" dirty="0" smtClean="0"/>
              <a:t>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제공하는 </a:t>
            </a:r>
            <a:r>
              <a:rPr lang="ko-KR" altLang="en-US" sz="2000" dirty="0" err="1" smtClean="0"/>
              <a:t>머신러닝용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오픈소스</a:t>
            </a:r>
            <a:r>
              <a:rPr lang="ko-KR" altLang="en-US" sz="2000" dirty="0" smtClean="0"/>
              <a:t> 플랫폼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Tensor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데이터의 가장 일반적 형태인 다차원 행렬을 의미함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학습과정을 </a:t>
            </a:r>
            <a:r>
              <a:rPr lang="en-US" altLang="ko-KR" sz="2000" dirty="0" smtClean="0"/>
              <a:t>Tensor</a:t>
            </a:r>
            <a:r>
              <a:rPr lang="ko-KR" altLang="en-US" sz="2000" dirty="0" smtClean="0"/>
              <a:t>들이 순차적으로 연산되는 </a:t>
            </a:r>
            <a:r>
              <a:rPr lang="en-US" altLang="ko-KR" sz="2000" dirty="0" smtClean="0"/>
              <a:t>Flow</a:t>
            </a:r>
            <a:r>
              <a:rPr lang="ko-KR" altLang="en-US" sz="2000" dirty="0" smtClean="0"/>
              <a:t>의 형태로 표현 가능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3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파이썬용</a:t>
            </a:r>
            <a:r>
              <a:rPr lang="ko-KR" altLang="en-US" sz="3600" dirty="0" smtClean="0"/>
              <a:t> </a:t>
            </a:r>
            <a:r>
              <a:rPr lang="ko-KR" altLang="en-US" sz="3600" dirty="0" err="1" smtClean="0"/>
              <a:t>클라우드</a:t>
            </a:r>
            <a:r>
              <a:rPr lang="ko-KR" altLang="en-US" sz="3600" dirty="0" smtClean="0"/>
              <a:t> 컴퓨팅 서버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3555"/>
            <a:ext cx="9446683" cy="491547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9607" y="1267381"/>
            <a:ext cx="3805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73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6533" y="0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-Hub</a:t>
            </a:r>
            <a:r>
              <a:rPr lang="en-US" altLang="ko-KR" sz="3600" dirty="0" smtClean="0"/>
              <a:t> (</a:t>
            </a:r>
            <a:r>
              <a:rPr lang="ko-KR" altLang="en-US" sz="3600" dirty="0" smtClean="0"/>
              <a:t>개발자 파일공유 서버</a:t>
            </a:r>
            <a:r>
              <a:rPr lang="en-US" altLang="ko-KR" sz="3600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533" y="9704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hlinkClick r:id="rId2"/>
              </a:rPr>
              <a:t>https://github.com/hongjai-rhee/public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9" y="1504454"/>
            <a:ext cx="8310031" cy="524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HKUST </a:t>
            </a:r>
            <a:r>
              <a:rPr lang="ko-KR" altLang="en-US" dirty="0" smtClean="0"/>
              <a:t>김성훈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교수</a:t>
            </a:r>
            <a:endParaRPr lang="ko-KR" altLang="en-US" dirty="0"/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553899"/>
            <a:ext cx="7255933" cy="50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5068" y="102659"/>
            <a:ext cx="10515600" cy="1325563"/>
          </a:xfrm>
        </p:spPr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개요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5068" y="1630891"/>
            <a:ext cx="100838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ko-KR" altLang="en-US" sz="2400" dirty="0" smtClean="0"/>
              <a:t>원리</a:t>
            </a:r>
            <a:endParaRPr lang="en-US" altLang="ko-KR" sz="2400" dirty="0" smtClean="0"/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어떤 환경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x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에서 발생할 결과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y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예측</a:t>
            </a:r>
            <a:endParaRPr lang="en-US" altLang="ko-KR" sz="2000" dirty="0" smtClean="0"/>
          </a:p>
          <a:p>
            <a:pPr lvl="1">
              <a:lnSpc>
                <a:spcPct val="170000"/>
              </a:lnSpc>
            </a:pPr>
            <a:r>
              <a:rPr lang="en-US" altLang="ko-KR" sz="2000" dirty="0" smtClean="0"/>
              <a:t>(x, y)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관계를 </a:t>
            </a:r>
            <a:r>
              <a:rPr lang="en-US" altLang="ko-KR" sz="2000" b="1" dirty="0" smtClean="0"/>
              <a:t>y=f(x)+e</a:t>
            </a:r>
            <a:r>
              <a:rPr lang="ko-KR" altLang="en-US" sz="2000" dirty="0" smtClean="0"/>
              <a:t>의 형태로 표현 가능</a:t>
            </a:r>
            <a:endParaRPr lang="en-US" altLang="ko-KR" sz="2000" dirty="0" smtClean="0"/>
          </a:p>
          <a:p>
            <a:pPr lvl="2">
              <a:lnSpc>
                <a:spcPct val="170000"/>
              </a:lnSpc>
            </a:pPr>
            <a:r>
              <a:rPr lang="en-US" altLang="ko-KR" sz="1800" dirty="0" smtClean="0"/>
              <a:t>f( )</a:t>
            </a:r>
            <a:r>
              <a:rPr lang="ko-KR" altLang="en-US" sz="1800" dirty="0" smtClean="0"/>
              <a:t>는 네트워크 모델</a:t>
            </a:r>
            <a:r>
              <a:rPr lang="en-US" altLang="ko-KR" sz="1800" dirty="0" smtClean="0"/>
              <a:t>, f(x)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y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예측치</a:t>
            </a:r>
            <a:r>
              <a:rPr lang="en-US" altLang="ko-KR" sz="1800" dirty="0" smtClean="0"/>
              <a:t>, e=y-f(x)</a:t>
            </a:r>
            <a:r>
              <a:rPr lang="ko-KR" altLang="en-US" sz="1800" dirty="0" smtClean="0"/>
              <a:t>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예측오차</a:t>
            </a:r>
            <a:r>
              <a:rPr lang="en-US" altLang="ko-KR" sz="1800" dirty="0" smtClean="0"/>
              <a:t> </a:t>
            </a:r>
          </a:p>
          <a:p>
            <a:pPr lvl="1">
              <a:lnSpc>
                <a:spcPct val="170000"/>
              </a:lnSpc>
            </a:pPr>
            <a:r>
              <a:rPr lang="ko-KR" altLang="en-US" sz="2000" dirty="0" smtClean="0"/>
              <a:t>네트워크 모형 </a:t>
            </a:r>
            <a:r>
              <a:rPr lang="en-US" altLang="ko-KR" sz="2000" dirty="0" smtClean="0"/>
              <a:t>f( )</a:t>
            </a:r>
            <a:r>
              <a:rPr lang="ko-KR" altLang="en-US" sz="2000" dirty="0" smtClean="0"/>
              <a:t>를 설계한 다음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데이터 </a:t>
            </a:r>
            <a:r>
              <a:rPr lang="en-US" altLang="ko-KR" sz="2000" dirty="0" smtClean="0"/>
              <a:t>(x, y)</a:t>
            </a:r>
            <a:r>
              <a:rPr lang="ko-KR" altLang="en-US" sz="2000" dirty="0" smtClean="0"/>
              <a:t>를 입력하면 컴퓨터가 예측오차를 가장 작게 하는 </a:t>
            </a:r>
            <a:r>
              <a:rPr lang="en-US" altLang="ko-KR" sz="2000" dirty="0" smtClean="0"/>
              <a:t>f( )</a:t>
            </a:r>
            <a:r>
              <a:rPr lang="ko-KR" altLang="en-US" sz="2000" dirty="0" smtClean="0"/>
              <a:t>의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학습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11147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4174067" y="2659882"/>
          <a:ext cx="15748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34"/>
                <a:gridCol w="524934"/>
                <a:gridCol w="52493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빈칸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흑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백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5533" y="5764540"/>
            <a:ext cx="198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Input: 19*19*3</a:t>
            </a:r>
            <a:r>
              <a:rPr lang="ko-KR" altLang="en-US" sz="2000" dirty="0" smtClean="0"/>
              <a:t> </a:t>
            </a:r>
            <a:endParaRPr lang="ko-KR" altLang="en-US" sz="2000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/>
          </p:nvPr>
        </p:nvGraphicFramePr>
        <p:xfrm>
          <a:off x="9120175" y="2671224"/>
          <a:ext cx="561460" cy="2894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60"/>
              </a:tblGrid>
              <a:tr h="3342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착점</a:t>
                      </a:r>
                      <a:endParaRPr lang="ko-KR" altLang="en-US" sz="3200" dirty="0"/>
                    </a:p>
                  </a:txBody>
                  <a:tcPr/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3059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458203" y="5705022"/>
            <a:ext cx="229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Output: </a:t>
            </a:r>
            <a:r>
              <a:rPr lang="ko-KR" altLang="en-US" dirty="0" smtClean="0"/>
              <a:t>빈칸의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67" y="2659882"/>
            <a:ext cx="3299885" cy="3159124"/>
          </a:xfrm>
          <a:prstGeom prst="rect">
            <a:avLst/>
          </a:prstGeom>
        </p:spPr>
      </p:pic>
      <p:pic>
        <p:nvPicPr>
          <p:cNvPr id="1030" name="Picture 6" descr="alpha g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21" y="465183"/>
            <a:ext cx="3372380" cy="88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19335" y="5527873"/>
            <a:ext cx="146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13 layers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21" y="2659882"/>
            <a:ext cx="3019425" cy="3000375"/>
          </a:xfrm>
          <a:prstGeom prst="rect">
            <a:avLst/>
          </a:prstGeom>
        </p:spPr>
      </p:pic>
      <p:sp>
        <p:nvSpPr>
          <p:cNvPr id="19" name="내용 개체 틀 2"/>
          <p:cNvSpPr txBox="1">
            <a:spLocks/>
          </p:cNvSpPr>
          <p:nvPr/>
        </p:nvSpPr>
        <p:spPr>
          <a:xfrm>
            <a:off x="685800" y="1834092"/>
            <a:ext cx="10515600" cy="57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smtClean="0"/>
              <a:t>지도학습</a:t>
            </a:r>
            <a:r>
              <a:rPr lang="en-US" altLang="ko-KR" sz="2400" dirty="0" smtClean="0"/>
              <a:t>(49%) + </a:t>
            </a:r>
            <a:r>
              <a:rPr lang="ko-KR" altLang="en-US" sz="2400" dirty="0" smtClean="0"/>
              <a:t>강화학습</a:t>
            </a:r>
            <a:r>
              <a:rPr lang="en-US" altLang="ko-KR" sz="2400" dirty="0" smtClean="0"/>
              <a:t>(51%)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06400" y="3979333"/>
            <a:ext cx="4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19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5867" y="5712539"/>
            <a:ext cx="42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19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77085" y="602944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x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28667" y="59115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f(x)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52876" y="596459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f( 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8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“Epsilon-Greedy” Learning Strategy</a:t>
            </a:r>
            <a:endParaRPr lang="ko-KR" altLang="en-US" sz="4000" dirty="0"/>
          </a:p>
        </p:txBody>
      </p:sp>
      <p:sp>
        <p:nvSpPr>
          <p:cNvPr id="4" name="타원 3"/>
          <p:cNvSpPr/>
          <p:nvPr/>
        </p:nvSpPr>
        <p:spPr>
          <a:xfrm>
            <a:off x="1693334" y="3395133"/>
            <a:ext cx="482600" cy="482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6"/>
          </p:cNvCxnSpPr>
          <p:nvPr/>
        </p:nvCxnSpPr>
        <p:spPr>
          <a:xfrm flipV="1">
            <a:off x="2175934" y="2726267"/>
            <a:ext cx="2277534" cy="91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6"/>
          </p:cNvCxnSpPr>
          <p:nvPr/>
        </p:nvCxnSpPr>
        <p:spPr>
          <a:xfrm>
            <a:off x="2175934" y="3636433"/>
            <a:ext cx="2235200" cy="153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6334" y="281201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05101" y="422011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1-ε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1201" y="2243667"/>
            <a:ext cx="160866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Explore new path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21200" y="4883834"/>
            <a:ext cx="1608667" cy="9233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Exploit  currently the best option</a:t>
            </a:r>
            <a:endParaRPr lang="ko-KR" altLang="en-US" dirty="0"/>
          </a:p>
        </p:txBody>
      </p:sp>
      <p:cxnSp>
        <p:nvCxnSpPr>
          <p:cNvPr id="17" name="구부러진 연결선 16"/>
          <p:cNvCxnSpPr>
            <a:stCxn id="11" idx="3"/>
          </p:cNvCxnSpPr>
          <p:nvPr/>
        </p:nvCxnSpPr>
        <p:spPr>
          <a:xfrm flipH="1">
            <a:off x="4936068" y="2566833"/>
            <a:ext cx="1193800" cy="2317001"/>
          </a:xfrm>
          <a:prstGeom prst="curvedConnector4">
            <a:avLst>
              <a:gd name="adj1" fmla="val -19149"/>
              <a:gd name="adj2" fmla="val 569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08134" y="3395133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 smtClean="0"/>
              <a:t>Re-</a:t>
            </a:r>
            <a:r>
              <a:rPr lang="en-US" altLang="ko-KR" b="1" i="1" dirty="0" err="1" smtClean="0"/>
              <a:t>inforcement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2295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1519" y="23996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Numeric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78" y="1693417"/>
            <a:ext cx="3257081" cy="18659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414" y="1589024"/>
            <a:ext cx="2012318" cy="23272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819" y="3876130"/>
            <a:ext cx="2959067" cy="20887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9287" y="6092768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Category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9288" y="3506798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Numeric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7279" y="3903334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Image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97279" y="603135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Video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40132" y="4205722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44986" y="624893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Location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411" y="4607689"/>
            <a:ext cx="2686050" cy="1400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50" y="863051"/>
            <a:ext cx="4200112" cy="12334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24935" y="2060596"/>
            <a:ext cx="225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Sound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831" y="2483170"/>
            <a:ext cx="3257550" cy="1752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175" y="4681538"/>
            <a:ext cx="3143250" cy="149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9287" y="3193511"/>
            <a:ext cx="8365846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</a:rPr>
              <a:t>모든 데이터는 적절한 규칙에 따라 숫자로 변환할 수 있다</a:t>
            </a:r>
            <a:r>
              <a:rPr lang="en-US" altLang="ko-KR" sz="4000" dirty="0" smtClean="0">
                <a:solidFill>
                  <a:srgbClr val="FF0000"/>
                </a:solidFill>
              </a:rPr>
              <a:t>.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뇌신경망의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err="1" smtClean="0"/>
              <a:t>억개</a:t>
            </a:r>
            <a:r>
              <a:rPr lang="ko-KR" altLang="en-US" dirty="0" smtClean="0"/>
              <a:t> 신경세포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뉴론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조개 시냅스</a:t>
            </a:r>
            <a:endParaRPr lang="en-US" altLang="ko-KR" dirty="0" smtClean="0"/>
          </a:p>
          <a:p>
            <a:r>
              <a:rPr lang="ko-KR" altLang="en-US" dirty="0" smtClean="0"/>
              <a:t>신경망은 어떻게 정보를 전달할까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 descr="뇌세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49" y="3022599"/>
            <a:ext cx="3050764" cy="322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13" y="3657600"/>
            <a:ext cx="3888579" cy="259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neur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3116262"/>
            <a:ext cx="5299075" cy="3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38809" y="2809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뉴럴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</a:t>
            </a:r>
            <a:r>
              <a:rPr lang="en-US" altLang="ko-KR" dirty="0" smtClean="0"/>
              <a:t>: y=f(X)+e</a:t>
            </a:r>
            <a:endParaRPr lang="ko-KR" altLang="en-US" dirty="0"/>
          </a:p>
        </p:txBody>
      </p:sp>
      <p:pic>
        <p:nvPicPr>
          <p:cNvPr id="1026" name="Picture 2" descr="인공신경망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992" y="1606543"/>
            <a:ext cx="59055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32687" y="3196298"/>
            <a:ext cx="815446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f(X)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30401" y="3257090"/>
            <a:ext cx="480391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X</a:t>
            </a:r>
            <a:endParaRPr lang="ko-KR" alt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21535" y="3175132"/>
            <a:ext cx="480391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y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588329" y="3175132"/>
            <a:ext cx="14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FF0000"/>
                </a:solidFill>
              </a:rPr>
              <a:t>+ e = 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308398" y="3931109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실제</a:t>
            </a:r>
            <a:r>
              <a:rPr lang="en-US" altLang="ko-KR" dirty="0" smtClean="0"/>
              <a:t> 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84351" y="3998217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</a:t>
            </a:r>
            <a:r>
              <a:rPr lang="en-US" altLang="ko-KR" dirty="0" smtClean="0"/>
              <a:t> y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90473" y="3948042"/>
            <a:ext cx="112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예측오차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8809" y="280980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모형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97375" y="3077634"/>
            <a:ext cx="468995" cy="3852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7392" y="4766751"/>
            <a:ext cx="122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X=input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7069" y="3066033"/>
            <a:ext cx="468995" cy="3852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5" idx="3"/>
            <a:endCxn id="9" idx="1"/>
          </p:cNvCxnSpPr>
          <p:nvPr/>
        </p:nvCxnSpPr>
        <p:spPr>
          <a:xfrm flipV="1">
            <a:off x="1866370" y="3258650"/>
            <a:ext cx="1270699" cy="1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altLang="ko-KR" b="1" dirty="0" smtClean="0"/>
                  <a:t>= wX+b</a:t>
                </a:r>
              </a:p>
              <a:p>
                <a:r>
                  <a:rPr lang="ko-KR" altLang="en-US" b="1" dirty="0" smtClean="0"/>
                  <a:t>        예측</a:t>
                </a:r>
                <a:r>
                  <a:rPr lang="en-US" altLang="ko-KR" b="1" dirty="0" smtClean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80" y="4714258"/>
                <a:ext cx="2047336" cy="646331"/>
              </a:xfrm>
              <a:prstGeom prst="rect">
                <a:avLst/>
              </a:prstGeom>
              <a:blipFill rotWithShape="0">
                <a:blip r:embed="rId2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타원 24"/>
          <p:cNvSpPr/>
          <p:nvPr/>
        </p:nvSpPr>
        <p:spPr>
          <a:xfrm>
            <a:off x="1748366" y="2092325"/>
            <a:ext cx="476702" cy="5238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63950" y="2175457"/>
            <a:ext cx="24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25" idx="5"/>
          </p:cNvCxnSpPr>
          <p:nvPr/>
        </p:nvCxnSpPr>
        <p:spPr>
          <a:xfrm>
            <a:off x="2155257" y="2539480"/>
            <a:ext cx="855087" cy="68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3948" y="3063917"/>
            <a:ext cx="45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61" y="3079791"/>
                <a:ext cx="45217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3279" r="-13514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38974" y="2945010"/>
                <a:ext cx="60131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ko-KR" sz="2800" b="1" dirty="0" smtClean="0"/>
                  <a:t>= w*x + b</a:t>
                </a:r>
              </a:p>
              <a:p>
                <a:endParaRPr lang="en-US" altLang="ko-KR" sz="2800" b="1" dirty="0" smtClean="0"/>
              </a:p>
              <a:p>
                <a:endParaRPr lang="ko-KR" altLang="en-US" sz="28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974" y="2945010"/>
                <a:ext cx="6013174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4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2456442" y="2539480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69169" y="3268176"/>
            <a:ext cx="25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W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662</Words>
  <Application>Microsoft Office PowerPoint</Application>
  <PresentationFormat>와이드스크린</PresentationFormat>
  <Paragraphs>294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초보자를 위한  머신 러닝 기초와 실습</vt:lpstr>
      <vt:lpstr>머신러닝 개요 (1)</vt:lpstr>
      <vt:lpstr>머신러닝 개요 (2)</vt:lpstr>
      <vt:lpstr>PowerPoint 프레젠테이션</vt:lpstr>
      <vt:lpstr>“Epsilon-Greedy” Learning Strategy</vt:lpstr>
      <vt:lpstr>데이터의 종류</vt:lpstr>
      <vt:lpstr>뇌신경망의 구조</vt:lpstr>
      <vt:lpstr>PowerPoint 프레젠테이션</vt:lpstr>
      <vt:lpstr>네트워크 모형 (1)</vt:lpstr>
      <vt:lpstr>네트워크 모형 (2)</vt:lpstr>
      <vt:lpstr>예측의 정확도 (1)</vt:lpstr>
      <vt:lpstr>예측의 정확도 (2)</vt:lpstr>
      <vt:lpstr>PowerPoint 프레젠테이션</vt:lpstr>
      <vt:lpstr>최적화 알고리즘</vt:lpstr>
      <vt:lpstr>분류 문제와 회귀 문제</vt:lpstr>
      <vt:lpstr>activation=‘softmax’ (1) </vt:lpstr>
      <vt:lpstr>activation=‘softmax’ (2)</vt:lpstr>
      <vt:lpstr>activation=‘RELU’  (1)</vt:lpstr>
      <vt:lpstr>activation=‘RELU’  (2)</vt:lpstr>
      <vt:lpstr>PowerPoint 프레젠테이션</vt:lpstr>
      <vt:lpstr>구글 colab (파이썬용 클라우드 컴퓨팅 서버)</vt:lpstr>
      <vt:lpstr>Git-Hub (개발자 파일공유 서버)</vt:lpstr>
      <vt:lpstr>HKUST 김성훈 교수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Rhee Hongjai</dc:creator>
  <cp:lastModifiedBy>Rhee Hongjai</cp:lastModifiedBy>
  <cp:revision>56</cp:revision>
  <dcterms:created xsi:type="dcterms:W3CDTF">2020-01-18T02:43:50Z</dcterms:created>
  <dcterms:modified xsi:type="dcterms:W3CDTF">2020-02-06T07:10:38Z</dcterms:modified>
</cp:coreProperties>
</file>