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9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7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1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48F8-7F8C-40FB-86BB-363424F6CF1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CCE5-87E5-4108-A19F-20D6D7421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br.org/2018/09/the-good-better-best-approach-to-pric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33aaQdtD20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glafjournal.com/pricing/2010/09/pg-shifts-pricing-strategy-to-meet-post-recession-mark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852612"/>
            <a:ext cx="89725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 case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 has shown continued creativity and success with its Good versions. The company began in 2010 as a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-car luxury service, and it still offers several high-end options. But in 2014, hoping to lure price-sensitive riders, it launched </a:t>
            </a:r>
            <a:r>
              <a:rPr lang="en-US" altLang="ko-K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uberPOOL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riders share a car with strangers going in the same general direction. Unlike the traditional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(in which riders have a midsize sedan to themselves and go directly to their destination),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uberPOOL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trips involve multiple pickups and drop-offs of other passengers, so there’s additional travel time; in exchange, the service is priced as much as 50% below </a:t>
            </a:r>
            <a:r>
              <a:rPr lang="en-US" altLang="ko-K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UberPOOL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accounts for 20% of all Uber rides—and in some cities it accounts for more than half of all trips. The company has begun experimenting with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POOL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costs 30% to 50% less than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uberPOOL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requires riders to walk a few blocks to a central pickup location.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uber p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73" y="222708"/>
            <a:ext cx="2985273" cy="15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ber blac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53" y="516134"/>
            <a:ext cx="2107943" cy="11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uber xpres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uber xpres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6" name="Picture 10" descr="uber express poo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01" y="121529"/>
            <a:ext cx="2912980" cy="15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9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Goldilocks effect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https://img.cidermics.com/uploads/EC1175_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63" y="2578443"/>
            <a:ext cx="3979642" cy="263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mg.cidermics.com/uploads/EC1175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5606"/>
            <a:ext cx="4080133" cy="26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Popcorn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그림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0" y="1990254"/>
            <a:ext cx="5709202" cy="307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good better best pricin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43" y="1932588"/>
            <a:ext cx="5382618" cy="29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P&amp;G’s product strategy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9366"/>
            <a:ext cx="7530414" cy="335489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인구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경제구조의 변화에 따라 가격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편익 비율의 </a:t>
            </a:r>
            <a:r>
              <a:rPr lang="ko-KR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포지셔닝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변화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소득불평등 확대와 중산층 몰락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492" y="6184964"/>
            <a:ext cx="832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3"/>
              </a:rPr>
              <a:t>https://www.wiglafjournal.com/pricing/2010/09/pg-shifts-pricing-strategy-to-meet-post-recession-market/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4486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597025" y="541337"/>
            <a:ext cx="3932238" cy="960438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Versioning (1)</a:t>
            </a:r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CB1CB-F6EC-4915-93E9-8734BC8137D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8407"/>
              </p:ext>
            </p:extLst>
          </p:nvPr>
        </p:nvGraphicFramePr>
        <p:xfrm>
          <a:off x="5286376" y="2290763"/>
          <a:ext cx="5299246" cy="211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997"/>
                <a:gridCol w="1820928"/>
                <a:gridCol w="1981321"/>
              </a:tblGrid>
              <a:tr h="37072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Laser-X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Laser-E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</a:tr>
              <a:tr h="365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ppm (</a:t>
                      </a:r>
                      <a:r>
                        <a:rPr lang="ko-KR" altLang="en-US" sz="1800" dirty="0" smtClean="0"/>
                        <a:t>속도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</a:tr>
              <a:tr h="365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기타</a:t>
                      </a:r>
                      <a:r>
                        <a:rPr lang="en-US" altLang="ko-KR" sz="1800" dirty="0" smtClean="0"/>
                        <a:t> spec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동일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cost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$200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$210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(delay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chip 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</a:rPr>
                        <a:t>포함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06" marB="45706"/>
                </a:tc>
              </a:tr>
              <a:tr h="370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Price</a:t>
                      </a:r>
                      <a:r>
                        <a:rPr lang="ko-KR" altLang="en-US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$500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$300</a:t>
                      </a:r>
                      <a:endParaRPr lang="ko-KR" altLang="en-US" sz="1800" dirty="0"/>
                    </a:p>
                  </a:txBody>
                  <a:tcPr marL="91437" marR="91437" marT="45706" marB="45706"/>
                </a:tc>
              </a:tr>
            </a:tbl>
          </a:graphicData>
        </a:graphic>
      </p:graphicFrame>
      <p:sp>
        <p:nvSpPr>
          <p:cNvPr id="23582" name="TextBox 4"/>
          <p:cNvSpPr txBox="1">
            <a:spLocks noChangeArrowheads="1"/>
          </p:cNvSpPr>
          <p:nvPr/>
        </p:nvSpPr>
        <p:spPr bwMode="auto">
          <a:xfrm>
            <a:off x="2471738" y="5008563"/>
            <a:ext cx="7613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accent1"/>
              </a:buClr>
              <a:buSzPct val="90000"/>
              <a:buFont typeface="Wingdings 3" panose="05040102010807070707" pitchFamily="18" charset="2"/>
              <a:buChar char="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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9BBB59"/>
              </a:buClr>
              <a:buSzPct val="90000"/>
              <a:buFont typeface="Wingdings 3" panose="05040102010807070707" pitchFamily="18" charset="2"/>
              <a:buChar char="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8064A2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203C2"/>
                </a:solidFill>
                <a:latin typeface="Symbol" panose="05050102010706020507" pitchFamily="18" charset="2"/>
              </a:rPr>
              <a:t>가격차별에</a:t>
            </a:r>
            <a:r>
              <a:rPr lang="en-US" altLang="ko-KR" sz="1600" dirty="0">
                <a:solidFill>
                  <a:srgbClr val="1203C2"/>
                </a:solidFill>
                <a:latin typeface="Symbol" panose="05050102010706020507" pitchFamily="18" charset="2"/>
              </a:rPr>
              <a:t> </a:t>
            </a:r>
            <a:r>
              <a:rPr lang="ko-KR" altLang="en-US" sz="1600" dirty="0">
                <a:solidFill>
                  <a:srgbClr val="1203C2"/>
                </a:solidFill>
                <a:latin typeface="Symbol" panose="05050102010706020507" pitchFamily="18" charset="2"/>
              </a:rPr>
              <a:t>대한 소비자의 저항</a:t>
            </a:r>
            <a:endParaRPr lang="en-US" altLang="ko-KR" sz="1600" dirty="0">
              <a:solidFill>
                <a:srgbClr val="1203C2"/>
              </a:solidFill>
              <a:latin typeface="Symbol" panose="05050102010706020507" pitchFamily="18" charset="2"/>
            </a:endParaRP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203C2"/>
              </a:solidFill>
              <a:latin typeface="Symbol" panose="05050102010706020507" pitchFamily="18" charset="2"/>
            </a:endParaRP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203C2"/>
                </a:solidFill>
                <a:latin typeface="Symbol" panose="05050102010706020507" pitchFamily="18" charset="2"/>
              </a:rPr>
              <a:t>멀쩡한 제품에 스크래치를 내서 제품차별화</a:t>
            </a:r>
          </a:p>
        </p:txBody>
      </p:sp>
      <p:pic>
        <p:nvPicPr>
          <p:cNvPr id="23583" name="Picture 4" descr="laser print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125663"/>
            <a:ext cx="3455988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4" name="Picture 10" descr="íì¼:external/www.dividenddiplomats.com/IB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3325813"/>
            <a:ext cx="155098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9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17589" y="474733"/>
            <a:ext cx="3932238" cy="960438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Versioning (2)</a:t>
            </a:r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F05FE-0CB7-4AEC-9860-A3919F694282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458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1" y="1565276"/>
            <a:ext cx="3190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3301" y="4784586"/>
            <a:ext cx="76379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ko-KR" altLang="en-US" dirty="0"/>
              <a:t>하루 한번만 배달하는 게 비용이 적게 든다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ko-KR" altLang="en-US" dirty="0"/>
              <a:t>실제로 하루 한번 배달하고 지연</a:t>
            </a:r>
            <a:r>
              <a:rPr lang="en-US" altLang="ko-KR" dirty="0"/>
              <a:t>(</a:t>
            </a:r>
            <a:r>
              <a:rPr lang="ko-KR" altLang="en-US" dirty="0"/>
              <a:t>오후</a:t>
            </a:r>
            <a:r>
              <a:rPr lang="en-US" altLang="ko-KR" dirty="0"/>
              <a:t>) </a:t>
            </a:r>
            <a:r>
              <a:rPr lang="ko-KR" altLang="en-US" dirty="0"/>
              <a:t>배달을 위해 근처 창고에 보관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ko-KR" altLang="en-US" dirty="0"/>
              <a:t>왜 이렇게 </a:t>
            </a:r>
            <a:r>
              <a:rPr lang="en-US" altLang="ko-KR" dirty="0">
                <a:latin typeface="+mn-ea"/>
              </a:rPr>
              <a:t>stupid</a:t>
            </a:r>
            <a:r>
              <a:rPr lang="en-US" altLang="ko-KR" dirty="0"/>
              <a:t> </a:t>
            </a:r>
            <a:r>
              <a:rPr lang="ko-KR" altLang="en-US" dirty="0"/>
              <a:t>한 일을 하는 것일까</a:t>
            </a:r>
            <a:r>
              <a:rPr lang="en-US" altLang="ko-KR" dirty="0"/>
              <a:t>?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24582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819401"/>
            <a:ext cx="59055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38784" y="391469"/>
            <a:ext cx="3932238" cy="960438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Versioning (3)</a:t>
            </a:r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AE2BF-398C-4161-AE82-3EC57B0BD465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758606" y="4141187"/>
            <a:ext cx="6649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ko-KR" altLang="en-US" sz="1600" dirty="0">
                <a:latin typeface="+mn-ea"/>
              </a:rPr>
              <a:t>광고를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붙이면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조회수가 줄어들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endParaRPr lang="en-US" altLang="ko-KR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en-US" altLang="ko-KR" sz="1600" dirty="0">
                <a:latin typeface="+mn-ea"/>
              </a:rPr>
              <a:t>Version 1 (</a:t>
            </a:r>
            <a:r>
              <a:rPr lang="ko-KR" altLang="en-US" sz="1600" dirty="0">
                <a:latin typeface="+mn-ea"/>
              </a:rPr>
              <a:t>광고 </a:t>
            </a:r>
            <a:r>
              <a:rPr lang="en-US" altLang="ko-KR" sz="1600" dirty="0">
                <a:latin typeface="+mn-ea"/>
              </a:rPr>
              <a:t>add) </a:t>
            </a:r>
            <a:r>
              <a:rPr lang="ko-KR" altLang="en-US" sz="1600" dirty="0">
                <a:latin typeface="+mn-ea"/>
              </a:rPr>
              <a:t>무료</a:t>
            </a:r>
            <a:endParaRPr lang="en-US" altLang="ko-KR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endParaRPr lang="en-US" altLang="ko-KR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en-US" altLang="ko-KR" sz="1600" dirty="0">
                <a:latin typeface="+mn-ea"/>
              </a:rPr>
              <a:t>Version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 (</a:t>
            </a:r>
            <a:r>
              <a:rPr lang="ko-KR" altLang="en-US" sz="1600" dirty="0">
                <a:latin typeface="+mn-ea"/>
              </a:rPr>
              <a:t>광고 </a:t>
            </a:r>
            <a:r>
              <a:rPr lang="en-US" altLang="ko-KR" sz="1600" dirty="0">
                <a:latin typeface="+mn-ea"/>
              </a:rPr>
              <a:t>free) </a:t>
            </a:r>
            <a:r>
              <a:rPr lang="ko-KR" altLang="en-US" sz="1600" dirty="0">
                <a:latin typeface="+mn-ea"/>
              </a:rPr>
              <a:t>유료</a:t>
            </a:r>
            <a:endParaRPr lang="en-US" altLang="ko-KR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endParaRPr lang="en-US" altLang="ko-KR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r>
              <a:rPr lang="ko-KR" altLang="en-US" sz="1600" dirty="0">
                <a:latin typeface="+mn-ea"/>
              </a:rPr>
              <a:t>광고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브레이크의 수에 따라 추가적인 </a:t>
            </a:r>
            <a:r>
              <a:rPr lang="en-US" altLang="ko-KR" sz="1600" dirty="0">
                <a:latin typeface="+mn-ea"/>
              </a:rPr>
              <a:t>Versioning </a:t>
            </a:r>
            <a:r>
              <a:rPr lang="ko-KR" altLang="en-US" sz="1600" dirty="0">
                <a:latin typeface="+mn-ea"/>
              </a:rPr>
              <a:t>가능</a:t>
            </a:r>
            <a:endParaRPr lang="en-US" altLang="ko-KR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endParaRPr lang="ko-KR" altLang="en-US" sz="1600" dirty="0">
              <a:latin typeface="+mn-ea"/>
            </a:endParaRPr>
          </a:p>
        </p:txBody>
      </p:sp>
      <p:pic>
        <p:nvPicPr>
          <p:cNvPr id="25605" name="Picture 2" descr="youtube premiu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07" y="1466335"/>
            <a:ext cx="3107853" cy="207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0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312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Symbol</vt:lpstr>
      <vt:lpstr>Times New Roman</vt:lpstr>
      <vt:lpstr>Wingdings</vt:lpstr>
      <vt:lpstr>Office 테마</vt:lpstr>
      <vt:lpstr>PowerPoint 프레젠테이션</vt:lpstr>
      <vt:lpstr>Uber case</vt:lpstr>
      <vt:lpstr>Goldilocks effect</vt:lpstr>
      <vt:lpstr>Popcorn example</vt:lpstr>
      <vt:lpstr>P&amp;G’s product strategy</vt:lpstr>
      <vt:lpstr>Versioning (1)</vt:lpstr>
      <vt:lpstr>Versioning (2)</vt:lpstr>
      <vt:lpstr>Versioning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Rhee Hongjai</dc:creator>
  <cp:lastModifiedBy>Rhee Hongjai</cp:lastModifiedBy>
  <cp:revision>9</cp:revision>
  <dcterms:created xsi:type="dcterms:W3CDTF">2019-09-02T02:52:30Z</dcterms:created>
  <dcterms:modified xsi:type="dcterms:W3CDTF">2019-09-02T05:43:23Z</dcterms:modified>
</cp:coreProperties>
</file>