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6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2" r:id="rId16"/>
    <p:sldId id="273" r:id="rId17"/>
    <p:sldId id="274" r:id="rId18"/>
    <p:sldId id="270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9" r:id="rId27"/>
    <p:sldId id="282" r:id="rId28"/>
    <p:sldId id="283" r:id="rId29"/>
    <p:sldId id="285" r:id="rId30"/>
    <p:sldId id="286" r:id="rId31"/>
    <p:sldId id="287" r:id="rId32"/>
    <p:sldId id="288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25321-33D9-8E4E-BEE2-C7B67158F1F2}" type="datetimeFigureOut">
              <a:rPr lang="en-US" smtClean="0"/>
              <a:pPr/>
              <a:t>9/21/11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8C669-03BB-7947-9930-A3DCFB2C3B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has been around since</a:t>
            </a:r>
            <a:r>
              <a:rPr lang="en-US" baseline="0" dirty="0" smtClean="0"/>
              <a:t> the late 70's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8C669-03BB-7947-9930-A3DCFB2C3BF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8C669-03BB-7947-9930-A3DCFB2C3BF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B14F-1657-7249-B77D-5F1C56361AAA}" type="datetimeFigureOut">
              <a:rPr lang="en-US" smtClean="0"/>
              <a:pPr/>
              <a:t>9/21/11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E0A1-D73F-134B-B5BC-F97C1F617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B14F-1657-7249-B77D-5F1C56361AAA}" type="datetimeFigureOut">
              <a:rPr lang="en-US" smtClean="0"/>
              <a:pPr/>
              <a:t>9/21/11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E0A1-D73F-134B-B5BC-F97C1F617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B14F-1657-7249-B77D-5F1C56361AAA}" type="datetimeFigureOut">
              <a:rPr lang="en-US" smtClean="0"/>
              <a:pPr/>
              <a:t>9/21/11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E0A1-D73F-134B-B5BC-F97C1F617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B14F-1657-7249-B77D-5F1C56361AAA}" type="datetimeFigureOut">
              <a:rPr lang="en-US" smtClean="0"/>
              <a:pPr/>
              <a:t>9/21/11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E0A1-D73F-134B-B5BC-F97C1F617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B14F-1657-7249-B77D-5F1C56361AAA}" type="datetimeFigureOut">
              <a:rPr lang="en-US" smtClean="0"/>
              <a:pPr/>
              <a:t>9/21/11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E0A1-D73F-134B-B5BC-F97C1F617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B14F-1657-7249-B77D-5F1C56361AAA}" type="datetimeFigureOut">
              <a:rPr lang="en-US" smtClean="0"/>
              <a:pPr/>
              <a:t>9/21/11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E0A1-D73F-134B-B5BC-F97C1F617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B14F-1657-7249-B77D-5F1C56361AAA}" type="datetimeFigureOut">
              <a:rPr lang="en-US" smtClean="0"/>
              <a:pPr/>
              <a:t>9/21/11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E0A1-D73F-134B-B5BC-F97C1F617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B14F-1657-7249-B77D-5F1C56361AAA}" type="datetimeFigureOut">
              <a:rPr lang="en-US" smtClean="0"/>
              <a:pPr/>
              <a:t>9/21/11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E0A1-D73F-134B-B5BC-F97C1F617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B14F-1657-7249-B77D-5F1C56361AAA}" type="datetimeFigureOut">
              <a:rPr lang="en-US" smtClean="0"/>
              <a:pPr/>
              <a:t>9/21/11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E0A1-D73F-134B-B5BC-F97C1F617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B14F-1657-7249-B77D-5F1C56361AAA}" type="datetimeFigureOut">
              <a:rPr lang="en-US" smtClean="0"/>
              <a:pPr/>
              <a:t>9/21/11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E0A1-D73F-134B-B5BC-F97C1F617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B14F-1657-7249-B77D-5F1C56361AAA}" type="datetimeFigureOut">
              <a:rPr lang="en-US" smtClean="0"/>
              <a:pPr/>
              <a:t>9/21/11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E0A1-D73F-134B-B5BC-F97C1F617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0">
              <a:schemeClr val="bg1"/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CB14F-1657-7249-B77D-5F1C56361AAA}" type="datetimeFigureOut">
              <a:rPr lang="en-US" smtClean="0"/>
              <a:pPr/>
              <a:t>9/21/11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FE0A1-D73F-134B-B5BC-F97C1F617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Shaull</a:t>
            </a:r>
          </a:p>
          <a:p>
            <a:r>
              <a:rPr lang="en-US" dirty="0" smtClean="0"/>
              <a:t>cs146a</a:t>
            </a:r>
          </a:p>
          <a:p>
            <a:r>
              <a:rPr lang="en-US" dirty="0" smtClean="0"/>
              <a:t>2011-09-21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just customize CFLAGS</a:t>
            </a:r>
            <a:endParaRPr lang="en-US" dirty="0"/>
          </a:p>
        </p:txBody>
      </p:sp>
      <p:pic>
        <p:nvPicPr>
          <p:cNvPr id="4" name="Content Placeholder 3" descr="05-Makefile-3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6729" b="-26729"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C Like </a:t>
            </a:r>
            <a:r>
              <a:rPr lang="en-US" dirty="0" err="1" smtClean="0"/>
              <a:t>Prog</a:t>
            </a:r>
            <a:r>
              <a:rPr lang="en-US" dirty="0" smtClean="0"/>
              <a:t> Lang 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Your basic Java skills (or any ALGOL-like programming language skills) will translate</a:t>
            </a:r>
          </a:p>
          <a:p>
            <a:pPr lvl="1"/>
            <a:r>
              <a:rPr lang="en-US" dirty="0" smtClean="0"/>
              <a:t>variables, assignment, arithmetic</a:t>
            </a:r>
          </a:p>
          <a:p>
            <a:pPr lvl="1"/>
            <a:r>
              <a:rPr lang="en-US" dirty="0" smtClean="0"/>
              <a:t>if statements and </a:t>
            </a:r>
            <a:r>
              <a:rPr lang="en-US" dirty="0" err="1" smtClean="0"/>
              <a:t>boolean</a:t>
            </a:r>
            <a:r>
              <a:rPr lang="en-US" dirty="0" smtClean="0"/>
              <a:t> expressions</a:t>
            </a:r>
          </a:p>
          <a:p>
            <a:pPr lvl="1"/>
            <a:r>
              <a:rPr lang="en-US" dirty="0" smtClean="0"/>
              <a:t>while loops, for loops, do-while loops</a:t>
            </a:r>
          </a:p>
          <a:p>
            <a:pPr lvl="1"/>
            <a:r>
              <a:rPr lang="en-US" dirty="0" smtClean="0"/>
              <a:t>functions and function parameters</a:t>
            </a:r>
          </a:p>
          <a:p>
            <a:r>
              <a:rPr lang="en-US" dirty="0" smtClean="0"/>
              <a:t>Some things are different</a:t>
            </a:r>
          </a:p>
          <a:p>
            <a:pPr lvl="1"/>
            <a:r>
              <a:rPr lang="en-US" dirty="0" smtClean="0"/>
              <a:t>memory management </a:t>
            </a:r>
            <a:r>
              <a:rPr lang="en-US" i="1" dirty="0" smtClean="0"/>
              <a:t>feels</a:t>
            </a:r>
            <a:r>
              <a:rPr lang="en-US" dirty="0" smtClean="0"/>
              <a:t> very different from modern languages, and there is no garbage collector!</a:t>
            </a:r>
          </a:p>
          <a:p>
            <a:pPr lvl="1"/>
            <a:r>
              <a:rPr lang="en-US" dirty="0" smtClean="0"/>
              <a:t>no OO</a:t>
            </a:r>
          </a:p>
          <a:p>
            <a:pPr lvl="1"/>
            <a:r>
              <a:rPr lang="en-US" dirty="0" smtClean="0"/>
              <a:t>pointers!</a:t>
            </a:r>
          </a:p>
          <a:p>
            <a:r>
              <a:rPr lang="en-US" dirty="0" smtClean="0"/>
              <a:t>If you are used to higher order programming languages, you will miss those features in C, don't try to replicate them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Linear array of "cells"</a:t>
            </a:r>
          </a:p>
          <a:p>
            <a:r>
              <a:rPr lang="en-US" dirty="0" smtClean="0"/>
              <a:t>Each cell stores a machine word (4 bytes in 32-bit machine, 8 bytes in 64-bit machine)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(byte)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Machine code might contain an "immediate mode" store command to put the value 42 into the byte at address 3</a:t>
            </a:r>
          </a:p>
          <a:p>
            <a:r>
              <a:rPr lang="en-US" dirty="0" smtClean="0"/>
              <a:t>A byte can represent</a:t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n-US" baseline="30000" dirty="0" smtClean="0"/>
              <a:t>8</a:t>
            </a:r>
            <a:r>
              <a:rPr lang="en-US" dirty="0" smtClean="0"/>
              <a:t> = 256 numbers</a:t>
            </a:r>
            <a:br>
              <a:rPr lang="en-US" dirty="0" smtClean="0"/>
            </a:br>
            <a:r>
              <a:rPr lang="en-US" dirty="0" smtClean="0"/>
              <a:t>(0 – 255)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(byte)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C we don't put memory addresses directly in our program text, but we can see the address of variables at runtime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printf("%p\n</a:t>
            </a:r>
            <a:r>
              <a:rPr lang="en-US" dirty="0" smtClean="0"/>
              <a:t>", &amp;</a:t>
            </a:r>
            <a:r>
              <a:rPr lang="en-US" dirty="0" err="1" smtClean="0"/>
              <a:t>var</a:t>
            </a:r>
            <a:r>
              <a:rPr lang="en-US" dirty="0" smtClean="0"/>
              <a:t>);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(byte)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 on the stack or heap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Java, you get heap memory with </a:t>
            </a:r>
            <a:r>
              <a:rPr lang="en-US" b="1" dirty="0" smtClean="0"/>
              <a:t>new</a:t>
            </a:r>
            <a:r>
              <a:rPr lang="en-US" dirty="0" smtClean="0"/>
              <a:t> and the rest of variables are on the stack</a:t>
            </a:r>
          </a:p>
          <a:p>
            <a:pPr lvl="1"/>
            <a:r>
              <a:rPr lang="en-US" dirty="0" smtClean="0"/>
              <a:t>This doesn't matter to you as the programmer</a:t>
            </a:r>
          </a:p>
          <a:p>
            <a:r>
              <a:rPr lang="en-US" dirty="0" smtClean="0"/>
              <a:t>In C, you get heap memory with </a:t>
            </a:r>
            <a:r>
              <a:rPr lang="en-US" b="1" dirty="0" err="1" smtClean="0"/>
              <a:t>malloc</a:t>
            </a:r>
            <a:r>
              <a:rPr lang="en-US" dirty="0" smtClean="0"/>
              <a:t> and you give it back with </a:t>
            </a:r>
            <a:r>
              <a:rPr lang="en-US" b="1" dirty="0" smtClean="0"/>
              <a:t>free</a:t>
            </a:r>
            <a:endParaRPr lang="en-US" dirty="0" smtClean="0"/>
          </a:p>
          <a:p>
            <a:r>
              <a:rPr lang="en-US" dirty="0" smtClean="0"/>
              <a:t>Match your </a:t>
            </a:r>
            <a:r>
              <a:rPr lang="en-US" dirty="0" err="1" smtClean="0"/>
              <a:t>mallocs</a:t>
            </a:r>
            <a:r>
              <a:rPr lang="en-US" dirty="0" smtClean="0"/>
              <a:t> with frees or you will </a:t>
            </a:r>
            <a:r>
              <a:rPr lang="en-US" b="1" dirty="0" smtClean="0"/>
              <a:t>leak memory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Telling the compiler you need space on the stack for an integer: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Telling the compiler you need space on the stack for a pointer to an integer: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ip</a:t>
            </a:r>
            <a:r>
              <a:rPr lang="en-US" dirty="0" smtClean="0"/>
              <a:t>;</a:t>
            </a:r>
          </a:p>
          <a:p>
            <a:r>
              <a:rPr lang="en-US" dirty="0" smtClean="0"/>
              <a:t>Telling the operating system </a:t>
            </a:r>
            <a:r>
              <a:rPr lang="en-US" b="1" dirty="0" smtClean="0"/>
              <a:t>at runtime</a:t>
            </a:r>
            <a:r>
              <a:rPr lang="en-US" dirty="0" smtClean="0"/>
              <a:t> that you need space on the heap for an integer:</a:t>
            </a:r>
          </a:p>
          <a:p>
            <a:pPr lvl="1"/>
            <a:r>
              <a:rPr lang="en-US" dirty="0" err="1" smtClean="0"/>
              <a:t>ip</a:t>
            </a:r>
            <a:r>
              <a:rPr lang="en-US" dirty="0" smtClean="0"/>
              <a:t> = </a:t>
            </a:r>
            <a:r>
              <a:rPr lang="en-US" dirty="0" err="1" smtClean="0"/>
              <a:t>malloc(sizeof(int</a:t>
            </a:r>
            <a:r>
              <a:rPr lang="en-US" dirty="0" smtClean="0"/>
              <a:t>));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check for errors (always)</a:t>
            </a:r>
          </a:p>
          <a:p>
            <a:pPr lvl="1"/>
            <a:r>
              <a:rPr lang="en-US" dirty="0" err="1" smtClean="0"/>
              <a:t>if((ip</a:t>
            </a:r>
            <a:r>
              <a:rPr lang="en-US" dirty="0" smtClean="0"/>
              <a:t> = </a:t>
            </a:r>
            <a:r>
              <a:rPr lang="en-US" dirty="0" err="1" smtClean="0"/>
              <a:t>malloc(sizeof(int</a:t>
            </a:r>
            <a:r>
              <a:rPr lang="en-US" dirty="0" smtClean="0"/>
              <a:t>))) == NULL)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fprintf(stderr</a:t>
            </a:r>
            <a:r>
              <a:rPr lang="en-US" dirty="0" smtClean="0"/>
              <a:t>, "Out of memory\</a:t>
            </a:r>
            <a:r>
              <a:rPr lang="en-US" dirty="0" err="1" smtClean="0"/>
              <a:t>n</a:t>
            </a:r>
            <a:r>
              <a:rPr lang="en-US" dirty="0" smtClean="0"/>
              <a:t>");</a:t>
            </a:r>
            <a:br>
              <a:rPr lang="en-US" dirty="0" smtClean="0"/>
            </a:br>
            <a:r>
              <a:rPr lang="en-US" dirty="0" smtClean="0"/>
              <a:t>    exit(1);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Pointers are abstraction of memory addresses</a:t>
            </a:r>
            <a:endParaRPr lang="en-US" dirty="0"/>
          </a:p>
        </p:txBody>
      </p:sp>
      <p:pic>
        <p:nvPicPr>
          <p:cNvPr id="8" name="Content Placeholder 7" descr="06-pointers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51401" b="-51401"/>
          <a:stretch>
            <a:fillRect/>
          </a:stretch>
        </p:blipFill>
        <p:spPr>
          <a:xfrm>
            <a:off x="457200" y="274638"/>
            <a:ext cx="6239466" cy="6992421"/>
          </a:xfrm>
        </p:spPr>
      </p:pic>
      <p:pic>
        <p:nvPicPr>
          <p:cNvPr id="9" name="Content Placeholder 8" descr="07-pointers-output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68029" b="-168029"/>
          <a:stretch>
            <a:fillRect/>
          </a:stretch>
        </p:blipFill>
        <p:spPr>
          <a:xfrm>
            <a:off x="2846695" y="2193901"/>
            <a:ext cx="6297306" cy="7057242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not the real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(byte)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(byte)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Standard systems language</a:t>
            </a:r>
          </a:p>
          <a:p>
            <a:pPr lvl="1"/>
            <a:r>
              <a:rPr lang="en-US" dirty="0" smtClean="0"/>
              <a:t>Historical reasons (OS have historically been written in C, so libraries written in C were the easiest to integrate and usually had performance advantage)</a:t>
            </a:r>
          </a:p>
          <a:p>
            <a:r>
              <a:rPr lang="en-US" dirty="0" smtClean="0"/>
              <a:t>Useful skill</a:t>
            </a:r>
          </a:p>
          <a:p>
            <a:pPr lvl="1"/>
            <a:r>
              <a:rPr lang="en-US" dirty="0" smtClean="0"/>
              <a:t>C is still useful in the real world, both for interfacing with legacy systems and for producing performance-critical new code</a:t>
            </a:r>
          </a:p>
          <a:p>
            <a:r>
              <a:rPr lang="en-US" dirty="0" smtClean="0"/>
              <a:t>Builds character</a:t>
            </a:r>
          </a:p>
          <a:p>
            <a:pPr lvl="1"/>
            <a:r>
              <a:rPr lang="en-US" dirty="0" smtClean="0"/>
              <a:t>You will learn about your OS and the tools used to develop your 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not the real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(byte)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(byte)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37793" y="5443929"/>
            <a:ext cx="4820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Virtual memory!</a:t>
            </a:r>
            <a:endParaRPr lang="en-US" sz="5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abstraction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We'll treat pointers as though they are pointers to real memory, because that's what the virtual memory abstraction gives us (the illusion that we own the machine)</a:t>
            </a:r>
          </a:p>
          <a:p>
            <a:r>
              <a:rPr lang="en-US" dirty="0" smtClean="0"/>
              <a:t>Just don't forget that we still have isolation, paging, and all the other good stuff we get from virtual memory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is weakly typed</a:t>
            </a:r>
          </a:p>
          <a:p>
            <a:r>
              <a:rPr lang="en-US" dirty="0" smtClean="0"/>
              <a:t>You can cast any pointer to any other pointer</a:t>
            </a:r>
          </a:p>
          <a:p>
            <a:pPr lvl="1"/>
            <a:r>
              <a:rPr lang="en-US" dirty="0" smtClean="0"/>
              <a:t>Feel free to try weird stuff like casting an integer to a string, the worst that will happen is </a:t>
            </a:r>
            <a:r>
              <a:rPr lang="en-US" dirty="0" err="1" smtClean="0"/>
              <a:t>segfault</a:t>
            </a:r>
            <a:r>
              <a:rPr lang="en-US" dirty="0" smtClean="0"/>
              <a:t> or bus error (because of isolation nothing will be harmed)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double</a:t>
            </a:r>
          </a:p>
          <a:p>
            <a:r>
              <a:rPr lang="en-US" dirty="0" smtClean="0"/>
              <a:t>long</a:t>
            </a:r>
          </a:p>
          <a:p>
            <a:r>
              <a:rPr lang="en-US" dirty="0" smtClean="0"/>
              <a:t>char</a:t>
            </a:r>
          </a:p>
          <a:p>
            <a:r>
              <a:rPr lang="en-US" dirty="0" smtClean="0"/>
              <a:t>there's more…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Multiple cells next to each other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nums[10];</a:t>
            </a:r>
            <a:br>
              <a:rPr lang="en-US" dirty="0" smtClean="0"/>
            </a:br>
            <a:r>
              <a:rPr lang="en-US" dirty="0" smtClean="0"/>
              <a:t>nums[0] = 42;</a:t>
            </a:r>
            <a:br>
              <a:rPr lang="en-US" dirty="0" smtClean="0"/>
            </a:br>
            <a:r>
              <a:rPr lang="en-US" dirty="0" smtClean="0"/>
              <a:t>nums[9] = 100;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nums[10] = 1; // UH OH this is a bug</a:t>
            </a:r>
          </a:p>
          <a:p>
            <a:r>
              <a:rPr lang="en-US" b="1" dirty="0" smtClean="0"/>
              <a:t>These arrays contain garbage not zeros!!!</a:t>
            </a:r>
          </a:p>
          <a:p>
            <a:r>
              <a:rPr lang="en-US" b="1" dirty="0" smtClean="0"/>
              <a:t>The length is not stored with the array</a:t>
            </a:r>
          </a:p>
          <a:p>
            <a:r>
              <a:rPr lang="en-US" dirty="0" smtClean="0"/>
              <a:t>If you are making an array for convenience you can initialize it right away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nums</a:t>
            </a:r>
            <a:r>
              <a:rPr lang="en-US" dirty="0" smtClean="0"/>
              <a:t>[] = {1, 2, 4, 8, 16, 32, 64, 128};</a:t>
            </a:r>
          </a:p>
          <a:p>
            <a:r>
              <a:rPr lang="en-US" dirty="0" smtClean="0"/>
              <a:t>These are on the stack. You can put arrays in the heap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nums</a:t>
            </a:r>
            <a:r>
              <a:rPr lang="en-US" dirty="0" smtClean="0"/>
              <a:t> = malloc(10 * </a:t>
            </a:r>
            <a:r>
              <a:rPr lang="en-US" dirty="0" err="1" smtClean="0"/>
              <a:t>sizeof(int</a:t>
            </a:r>
            <a:r>
              <a:rPr lang="en-US" dirty="0" smtClean="0"/>
              <a:t>));</a:t>
            </a:r>
            <a:br>
              <a:rPr lang="en-US" dirty="0" smtClean="0"/>
            </a:br>
            <a:r>
              <a:rPr lang="en-US" dirty="0" smtClean="0"/>
              <a:t>nums[0] = 42;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Pointer to one or more characters</a:t>
            </a:r>
            <a:br>
              <a:rPr lang="en-US" dirty="0" smtClean="0"/>
            </a:br>
            <a:r>
              <a:rPr lang="en-US" dirty="0" smtClean="0"/>
              <a:t>char *</a:t>
            </a:r>
            <a:r>
              <a:rPr lang="en-US" dirty="0" err="1" smtClean="0"/>
              <a:t>s</a:t>
            </a:r>
            <a:r>
              <a:rPr lang="en-US" dirty="0" smtClean="0"/>
              <a:t> = malloc(20);</a:t>
            </a:r>
            <a:br>
              <a:rPr lang="en-US" dirty="0" smtClean="0"/>
            </a:br>
            <a:r>
              <a:rPr lang="en-US" dirty="0" smtClean="0"/>
              <a:t>char *</a:t>
            </a:r>
            <a:r>
              <a:rPr lang="en-US" dirty="0" err="1" smtClean="0"/>
              <a:t>s</a:t>
            </a:r>
            <a:r>
              <a:rPr lang="en-US" dirty="0" smtClean="0"/>
              <a:t> = malloc(20 * </a:t>
            </a:r>
            <a:r>
              <a:rPr lang="en-US" dirty="0" err="1" smtClean="0"/>
              <a:t>sizeof(char</a:t>
            </a:r>
            <a:r>
              <a:rPr lang="en-US" dirty="0" smtClean="0"/>
              <a:t>));</a:t>
            </a:r>
            <a:br>
              <a:rPr lang="en-US" dirty="0" smtClean="0"/>
            </a:br>
            <a:r>
              <a:rPr lang="en-US" dirty="0" smtClean="0"/>
              <a:t>char s[20];</a:t>
            </a:r>
          </a:p>
          <a:p>
            <a:r>
              <a:rPr lang="en-US" dirty="0" smtClean="0"/>
              <a:t>You can address strings like arrays:</a:t>
            </a:r>
            <a:br>
              <a:rPr lang="en-US" dirty="0" smtClean="0"/>
            </a:br>
            <a:r>
              <a:rPr lang="en-US" dirty="0" smtClean="0"/>
              <a:t>s[0] = 'a'</a:t>
            </a:r>
          </a:p>
          <a:p>
            <a:r>
              <a:rPr lang="en-US" dirty="0" smtClean="0"/>
              <a:t>By the way, strings in the text of your code are typically stored in the code section of the compiled binary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"Strings" are arrays of chars</a:t>
            </a:r>
          </a:p>
          <a:p>
            <a:r>
              <a:rPr lang="en-US" dirty="0" smtClean="0"/>
              <a:t>Arrays don't carry their length around with them</a:t>
            </a:r>
          </a:p>
          <a:p>
            <a:r>
              <a:rPr lang="en-US" dirty="0" smtClean="0"/>
              <a:t>By convention, strings in C end with a NULL byte '\0' (called NULL-terminated strings)</a:t>
            </a:r>
          </a:p>
          <a:p>
            <a:r>
              <a:rPr lang="en-US" dirty="0" smtClean="0"/>
              <a:t>You can find the length of a NULL-terminated string by counting bytes until you find \0</a:t>
            </a:r>
          </a:p>
          <a:p>
            <a:r>
              <a:rPr lang="en-US" dirty="0" smtClean="0"/>
              <a:t>That's what </a:t>
            </a:r>
            <a:r>
              <a:rPr lang="en-US" dirty="0" err="1" smtClean="0"/>
              <a:t>strlen</a:t>
            </a:r>
            <a:r>
              <a:rPr lang="en-US" dirty="0" smtClean="0"/>
              <a:t> does:</a:t>
            </a:r>
          </a:p>
          <a:p>
            <a:pPr lvl="1"/>
            <a:r>
              <a:rPr lang="en-US" dirty="0" err="1" smtClean="0"/>
              <a:t>strlen(s</a:t>
            </a:r>
            <a:r>
              <a:rPr lang="en-US" dirty="0" smtClean="0"/>
              <a:t>)</a:t>
            </a:r>
          </a:p>
          <a:p>
            <a:r>
              <a:rPr lang="en-US" dirty="0" smtClean="0"/>
              <a:t>Only do this with strings you created because it's a place where you can get buffer overruns and </a:t>
            </a:r>
            <a:r>
              <a:rPr lang="en-US" dirty="0" err="1" smtClean="0"/>
              <a:t>segfaults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Records, not objects (no methods)</a:t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record_t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char name[255];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r>
              <a:rPr lang="en-US" dirty="0" smtClean="0"/>
              <a:t>It's name is "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record_t</a:t>
            </a:r>
            <a:r>
              <a:rPr lang="en-US" dirty="0" smtClean="0"/>
              <a:t>"</a:t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record_t</a:t>
            </a:r>
            <a:r>
              <a:rPr lang="en-US" dirty="0" smtClean="0"/>
              <a:t> record = {.name = "Bob", .age = 21};</a:t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record_t</a:t>
            </a:r>
            <a:r>
              <a:rPr lang="en-US" dirty="0" smtClean="0"/>
              <a:t> *</a:t>
            </a:r>
            <a:r>
              <a:rPr lang="en-US" dirty="0" err="1" smtClean="0"/>
              <a:t>recordp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recordp</a:t>
            </a:r>
            <a:r>
              <a:rPr lang="en-US" dirty="0" smtClean="0"/>
              <a:t> = </a:t>
            </a:r>
            <a:r>
              <a:rPr lang="en-US" dirty="0" err="1" smtClean="0"/>
              <a:t>malloc(sizeof(record_t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I use </a:t>
            </a:r>
            <a:r>
              <a:rPr lang="en-US" dirty="0" err="1" smtClean="0"/>
              <a:t>typedef</a:t>
            </a:r>
            <a:r>
              <a:rPr lang="en-US" dirty="0" smtClean="0"/>
              <a:t> and a semi-</a:t>
            </a:r>
            <a:r>
              <a:rPr lang="en-US" dirty="0" err="1" smtClean="0"/>
              <a:t>idosyncratic</a:t>
            </a:r>
            <a:r>
              <a:rPr lang="en-US" dirty="0" smtClean="0"/>
              <a:t> style</a:t>
            </a:r>
            <a:br>
              <a:rPr lang="en-US" dirty="0" smtClean="0"/>
            </a:b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record_t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char name[255];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  <a:br>
              <a:rPr lang="en-US" dirty="0" smtClean="0"/>
            </a:br>
            <a:r>
              <a:rPr lang="en-US" dirty="0" smtClean="0"/>
              <a:t>} RECORD;</a:t>
            </a:r>
            <a:br>
              <a:rPr lang="en-US" dirty="0" smtClean="0"/>
            </a:br>
            <a:r>
              <a:rPr lang="en-US" dirty="0" smtClean="0"/>
              <a:t>RECORD record;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 moves memory around efficiently</a:t>
            </a:r>
            <a:endParaRPr lang="en-US" dirty="0"/>
          </a:p>
        </p:txBody>
      </p:sp>
      <p:pic>
        <p:nvPicPr>
          <p:cNvPr id="4" name="Content Placeholder 3" descr="08-memory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0630" r="-60630"/>
          <a:stretch>
            <a:fillRect/>
          </a:stretch>
        </p:blipFill>
        <p:spPr/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We'll use them a lot</a:t>
            </a:r>
          </a:p>
          <a:p>
            <a:r>
              <a:rPr lang="en-US" dirty="0" smtClean="0"/>
              <a:t>They are special addresses (set up when the OS is starting up) that trigger a switch to kernel mode, and then jump to a special function</a:t>
            </a:r>
          </a:p>
          <a:p>
            <a:r>
              <a:rPr lang="en-US" dirty="0" smtClean="0"/>
              <a:t>If your OS can do it, you can ask your OS to do it from C (in higher level languages the features may not be available, because somebody has to write that code)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We'll use a text editor in this class</a:t>
            </a:r>
          </a:p>
          <a:p>
            <a:r>
              <a:rPr lang="en-US" dirty="0" smtClean="0"/>
              <a:t>I recommend </a:t>
            </a:r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smtClean="0"/>
              <a:t>You can use an IDE if you want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(although actually we'll be using very standard </a:t>
            </a:r>
            <a:r>
              <a:rPr lang="en-US" dirty="0" err="1" smtClean="0"/>
              <a:t>syscalls</a:t>
            </a:r>
            <a:r>
              <a:rPr lang="en-US" dirty="0" smtClean="0"/>
              <a:t> that are available in virtually every programming language)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printf</a:t>
            </a:r>
            <a:r>
              <a:rPr lang="en-US" dirty="0" smtClean="0"/>
              <a:t> – yes</a:t>
            </a:r>
          </a:p>
          <a:p>
            <a:r>
              <a:rPr lang="en-US" dirty="0" smtClean="0"/>
              <a:t>read file – yes</a:t>
            </a:r>
          </a:p>
          <a:p>
            <a:r>
              <a:rPr lang="en-US" dirty="0" smtClean="0"/>
              <a:t>write file – yes</a:t>
            </a:r>
          </a:p>
          <a:p>
            <a:r>
              <a:rPr lang="en-US" dirty="0" err="1" smtClean="0"/>
              <a:t>malloc</a:t>
            </a:r>
            <a:r>
              <a:rPr lang="en-US" dirty="0" smtClean="0"/>
              <a:t> – yes</a:t>
            </a:r>
          </a:p>
          <a:p>
            <a:r>
              <a:rPr lang="en-US" dirty="0" err="1" smtClean="0"/>
              <a:t>memcpy</a:t>
            </a:r>
            <a:r>
              <a:rPr lang="en-US" dirty="0" smtClean="0"/>
              <a:t> – no!</a:t>
            </a:r>
          </a:p>
          <a:p>
            <a:r>
              <a:rPr lang="en-US" dirty="0" smtClean="0"/>
              <a:t>free – yes</a:t>
            </a:r>
          </a:p>
          <a:p>
            <a:r>
              <a:rPr lang="en-US" dirty="0" err="1" smtClean="0"/>
              <a:t>strlen</a:t>
            </a:r>
            <a:r>
              <a:rPr lang="en-US" dirty="0" smtClean="0"/>
              <a:t> – no!</a:t>
            </a:r>
          </a:p>
          <a:p>
            <a:r>
              <a:rPr lang="en-US" dirty="0" smtClean="0"/>
              <a:t>starting a (kernel) thread – yes!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compiling (</a:t>
            </a:r>
            <a:r>
              <a:rPr lang="en-US" dirty="0" err="1" smtClean="0"/>
              <a:t>gcc</a:t>
            </a:r>
            <a:r>
              <a:rPr lang="en-US" dirty="0" smtClean="0"/>
              <a:t> and Make)</a:t>
            </a:r>
          </a:p>
          <a:p>
            <a:r>
              <a:rPr lang="en-US" dirty="0" smtClean="0"/>
              <a:t>basic programming stuff</a:t>
            </a:r>
          </a:p>
          <a:p>
            <a:r>
              <a:rPr lang="en-US" dirty="0" smtClean="0"/>
              <a:t>basic pointers</a:t>
            </a:r>
          </a:p>
          <a:p>
            <a:pPr lvl="1"/>
            <a:r>
              <a:rPr lang="en-US" dirty="0" smtClean="0"/>
              <a:t>console output (</a:t>
            </a:r>
            <a:r>
              <a:rPr lang="en-US" dirty="0" err="1" smtClean="0"/>
              <a:t>printf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sockets (up next)</a:t>
            </a:r>
          </a:p>
          <a:p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we assume you have seen thread before</a:t>
            </a:r>
          </a:p>
          <a:p>
            <a:pPr lvl="1"/>
            <a:r>
              <a:rPr lang="en-US" dirty="0" smtClean="0"/>
              <a:t>we will give you a recipe for starting and joining threads in C using </a:t>
            </a:r>
            <a:r>
              <a:rPr lang="en-US" i="1" dirty="0" err="1" smtClean="0"/>
              <a:t>pthreads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the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You'll want to use multiple files to make it easier to understand your code and to start to visualize how it is modularized</a:t>
            </a:r>
          </a:p>
          <a:p>
            <a:r>
              <a:rPr lang="en-US" dirty="0" smtClean="0"/>
              <a:t>In C we have header files and source files</a:t>
            </a:r>
          </a:p>
          <a:p>
            <a:pPr lvl="1"/>
            <a:r>
              <a:rPr lang="en-US" dirty="0" smtClean="0"/>
              <a:t>header files define prototypes (names and signatures of functions)</a:t>
            </a:r>
          </a:p>
          <a:p>
            <a:pPr lvl="1"/>
            <a:r>
              <a:rPr lang="en-US" dirty="0" smtClean="0"/>
              <a:t>source files implement those prototypes</a:t>
            </a:r>
          </a:p>
          <a:p>
            <a:pPr lvl="1"/>
            <a:r>
              <a:rPr lang="en-US" dirty="0" smtClean="0"/>
              <a:t>we include the header file</a:t>
            </a:r>
          </a:p>
          <a:p>
            <a:pPr lvl="1"/>
            <a:r>
              <a:rPr lang="en-US" dirty="0" smtClean="0"/>
              <a:t>we'll give you an example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We'll use </a:t>
            </a:r>
            <a:r>
              <a:rPr lang="en-US" dirty="0" err="1" smtClean="0"/>
              <a:t>gcc</a:t>
            </a:r>
            <a:r>
              <a:rPr lang="en-US" dirty="0" smtClean="0"/>
              <a:t> from the command line in this tutorial</a:t>
            </a:r>
          </a:p>
          <a:p>
            <a:r>
              <a:rPr lang="en-US" dirty="0" smtClean="0"/>
              <a:t>We'll also learn a little about GNU Make (an age old tool to save you from typing stuff)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C</a:t>
            </a:r>
            <a:endParaRPr lang="en-US" dirty="0"/>
          </a:p>
        </p:txBody>
      </p:sp>
      <p:pic>
        <p:nvPicPr>
          <p:cNvPr id="4" name="Content Placeholder 3" descr="helloworld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8602" b="-48602"/>
          <a:stretch>
            <a:fillRect/>
          </a:stretch>
        </p:blipFill>
        <p:spPr/>
      </p:pic>
      <p:sp>
        <p:nvSpPr>
          <p:cNvPr id="5" name="Rounded Rectangular Callout 4"/>
          <p:cNvSpPr/>
          <p:nvPr/>
        </p:nvSpPr>
        <p:spPr>
          <a:xfrm>
            <a:off x="3876149" y="1417638"/>
            <a:ext cx="2259712" cy="1188649"/>
          </a:xfrm>
          <a:prstGeom prst="wedgeRoundRectCallout">
            <a:avLst>
              <a:gd name="adj1" fmla="val -107694"/>
              <a:gd name="adj2" fmla="val 10829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arguments to the program when it is executed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1451494" y="5295052"/>
            <a:ext cx="3810172" cy="1055711"/>
          </a:xfrm>
          <a:prstGeom prst="wedgeRectCallout">
            <a:avLst>
              <a:gd name="adj1" fmla="val -26894"/>
              <a:gd name="adj2" fmla="val -1796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serves same function as </a:t>
            </a:r>
            <a:r>
              <a:rPr lang="en-US" dirty="0" err="1" smtClean="0"/>
              <a:t>System.out.print</a:t>
            </a:r>
            <a:r>
              <a:rPr lang="en-US" dirty="0" smtClean="0"/>
              <a:t> in Java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</a:t>
            </a:r>
            <a:r>
              <a:rPr lang="en-US" dirty="0" err="1" smtClean="0"/>
              <a:t>helloworld</a:t>
            </a:r>
            <a:endParaRPr lang="en-US" dirty="0"/>
          </a:p>
        </p:txBody>
      </p:sp>
      <p:pic>
        <p:nvPicPr>
          <p:cNvPr id="4" name="Content Placeholder 3" descr="01-compiling-hello-world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835" b="-46835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Make do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knows how to compile simple C programs all by itself</a:t>
            </a:r>
          </a:p>
          <a:p>
            <a:r>
              <a:rPr lang="en-US" dirty="0" smtClean="0"/>
              <a:t>It figured out from `make </a:t>
            </a:r>
            <a:r>
              <a:rPr lang="en-US" dirty="0" err="1" smtClean="0"/>
              <a:t>helloworld</a:t>
            </a:r>
            <a:r>
              <a:rPr lang="en-US" dirty="0" smtClean="0"/>
              <a:t>` that I want to compile </a:t>
            </a:r>
            <a:r>
              <a:rPr lang="en-US" dirty="0" err="1" smtClean="0"/>
              <a:t>helloworld.c</a:t>
            </a:r>
            <a:r>
              <a:rPr lang="en-US" dirty="0" smtClean="0"/>
              <a:t> into a binary called </a:t>
            </a:r>
            <a:r>
              <a:rPr lang="en-US" dirty="0" err="1" smtClean="0"/>
              <a:t>helloworld</a:t>
            </a:r>
            <a:endParaRPr lang="en-US" dirty="0" smtClean="0"/>
          </a:p>
          <a:p>
            <a:r>
              <a:rPr lang="en-US" dirty="0" smtClean="0"/>
              <a:t>It invoked </a:t>
            </a:r>
            <a:r>
              <a:rPr lang="en-US" dirty="0" err="1" smtClean="0"/>
              <a:t>gcc</a:t>
            </a:r>
            <a:r>
              <a:rPr lang="en-US" dirty="0" smtClean="0"/>
              <a:t> for me</a:t>
            </a:r>
          </a:p>
          <a:p>
            <a:r>
              <a:rPr lang="en-US" dirty="0" smtClean="0"/>
              <a:t>But we can make a </a:t>
            </a:r>
            <a:r>
              <a:rPr lang="en-US" dirty="0" err="1" smtClean="0"/>
              <a:t>Makefile</a:t>
            </a:r>
            <a:r>
              <a:rPr lang="en-US" dirty="0" smtClean="0"/>
              <a:t> ourselves and customize the behavior a bit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it was doing automatically</a:t>
            </a:r>
            <a:endParaRPr lang="en-US" dirty="0"/>
          </a:p>
        </p:txBody>
      </p:sp>
      <p:pic>
        <p:nvPicPr>
          <p:cNvPr id="4" name="Content Placeholder 3" descr="03-Makefile-1.png"/>
          <p:cNvPicPr>
            <a:picLocks noGrp="1" noChangeAspect="1"/>
          </p:cNvPicPr>
          <p:nvPr>
            <p:ph idx="1"/>
          </p:nvPr>
        </p:nvPicPr>
        <p:blipFill>
          <a:blip r:embed="rId2"/>
          <a:srcRect t="-35634" b="-35634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leave some things out</a:t>
            </a:r>
            <a:endParaRPr lang="en-US" dirty="0"/>
          </a:p>
        </p:txBody>
      </p:sp>
      <p:pic>
        <p:nvPicPr>
          <p:cNvPr id="4" name="Content Placeholder 3" descr="04-Makefile-2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1970" b="-21970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1557</Words>
  <Application>Microsoft Macintosh PowerPoint</Application>
  <PresentationFormat>On-screen Show (4:3)</PresentationFormat>
  <Paragraphs>278</Paragraphs>
  <Slides>33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 Tutorial</vt:lpstr>
      <vt:lpstr>Why C</vt:lpstr>
      <vt:lpstr>Writing a C Program</vt:lpstr>
      <vt:lpstr>Compiling a C Program</vt:lpstr>
      <vt:lpstr>Hello World in C</vt:lpstr>
      <vt:lpstr>Compiling helloworld</vt:lpstr>
      <vt:lpstr>How did Make do that?</vt:lpstr>
      <vt:lpstr>Things it was doing automatically</vt:lpstr>
      <vt:lpstr>You can leave some things out</vt:lpstr>
      <vt:lpstr>We can just customize CFLAGS</vt:lpstr>
      <vt:lpstr>Is C Like Prog Lang X?</vt:lpstr>
      <vt:lpstr>Memory</vt:lpstr>
      <vt:lpstr>Memory</vt:lpstr>
      <vt:lpstr>Memory</vt:lpstr>
      <vt:lpstr>Memory is on the stack or heap</vt:lpstr>
      <vt:lpstr>Allocating</vt:lpstr>
      <vt:lpstr>Allocating</vt:lpstr>
      <vt:lpstr>Pointers are abstraction of memory addresses</vt:lpstr>
      <vt:lpstr>But not the real memory</vt:lpstr>
      <vt:lpstr>But not the real memory</vt:lpstr>
      <vt:lpstr>Memory abstraction</vt:lpstr>
      <vt:lpstr>Types</vt:lpstr>
      <vt:lpstr>Types</vt:lpstr>
      <vt:lpstr>Arrays</vt:lpstr>
      <vt:lpstr>Strings</vt:lpstr>
      <vt:lpstr>Strings</vt:lpstr>
      <vt:lpstr>Structs</vt:lpstr>
      <vt:lpstr>C moves memory around efficiently</vt:lpstr>
      <vt:lpstr>System Calls</vt:lpstr>
      <vt:lpstr>System Calls</vt:lpstr>
      <vt:lpstr>System Calls</vt:lpstr>
      <vt:lpstr>For your project</vt:lpstr>
      <vt:lpstr>By the way</vt:lpstr>
    </vt:vector>
  </TitlesOfParts>
  <Company>Brandeis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Tutorial</dc:title>
  <dc:creator>Ross Shaull</dc:creator>
  <cp:lastModifiedBy>Ross Shaull</cp:lastModifiedBy>
  <cp:revision>18</cp:revision>
  <dcterms:created xsi:type="dcterms:W3CDTF">2011-09-21T21:12:17Z</dcterms:created>
  <dcterms:modified xsi:type="dcterms:W3CDTF">2011-09-21T21:13:50Z</dcterms:modified>
</cp:coreProperties>
</file>