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8"/>
  </p:notesMasterIdLst>
  <p:sldIdLst>
    <p:sldId id="256" r:id="rId2"/>
    <p:sldId id="259" r:id="rId3"/>
    <p:sldId id="260" r:id="rId4"/>
    <p:sldId id="261" r:id="rId5"/>
    <p:sldId id="257" r:id="rId6"/>
    <p:sldId id="258" r:id="rId7"/>
    <p:sldId id="262" r:id="rId8"/>
    <p:sldId id="263" r:id="rId9"/>
    <p:sldId id="264" r:id="rId10"/>
    <p:sldId id="265" r:id="rId11"/>
    <p:sldId id="266" r:id="rId12"/>
    <p:sldId id="267" r:id="rId13"/>
    <p:sldId id="268" r:id="rId14"/>
    <p:sldId id="270" r:id="rId15"/>
    <p:sldId id="271" r:id="rId16"/>
    <p:sldId id="269" r:id="rId17"/>
    <p:sldId id="272" r:id="rId18"/>
    <p:sldId id="273" r:id="rId19"/>
    <p:sldId id="274" r:id="rId20"/>
    <p:sldId id="276" r:id="rId21"/>
    <p:sldId id="277" r:id="rId22"/>
    <p:sldId id="278" r:id="rId23"/>
    <p:sldId id="279" r:id="rId24"/>
    <p:sldId id="280" r:id="rId25"/>
    <p:sldId id="282"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81" d="100"/>
          <a:sy n="81" d="100"/>
        </p:scale>
        <p:origin x="-1024"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D8ECDF-359A-3A46-9EEB-A2F133B51C9F}" type="datetimeFigureOut">
              <a:rPr lang="en-US" smtClean="0"/>
              <a:t>9/21/11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D69B82-5FCC-7149-85A3-8AB55D42898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don't have to use threads just because this is a server, but we</a:t>
            </a:r>
            <a:r>
              <a:rPr lang="en-US" baseline="0" dirty="0" smtClean="0"/>
              <a:t> will (for a variety of reasons).</a:t>
            </a:r>
            <a:endParaRPr lang="en-US" dirty="0"/>
          </a:p>
        </p:txBody>
      </p:sp>
      <p:sp>
        <p:nvSpPr>
          <p:cNvPr id="4" name="Slide Number Placeholder 3"/>
          <p:cNvSpPr>
            <a:spLocks noGrp="1"/>
          </p:cNvSpPr>
          <p:nvPr>
            <p:ph type="sldNum" sz="quarter" idx="10"/>
          </p:nvPr>
        </p:nvSpPr>
        <p:spPr/>
        <p:txBody>
          <a:bodyPr/>
          <a:lstStyle/>
          <a:p>
            <a:fld id="{26D69B82-5FCC-7149-85A3-8AB55D428982}" type="slidenum">
              <a:rPr lang="en-US" smtClean="0"/>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numbered means first 1024 ports</a:t>
            </a:r>
            <a:endParaRPr lang="en-US" dirty="0"/>
          </a:p>
        </p:txBody>
      </p:sp>
      <p:sp>
        <p:nvSpPr>
          <p:cNvPr id="4" name="Slide Number Placeholder 3"/>
          <p:cNvSpPr>
            <a:spLocks noGrp="1"/>
          </p:cNvSpPr>
          <p:nvPr>
            <p:ph type="sldNum" sz="quarter" idx="10"/>
          </p:nvPr>
        </p:nvSpPr>
        <p:spPr/>
        <p:txBody>
          <a:bodyPr/>
          <a:lstStyle/>
          <a:p>
            <a:fld id="{26D69B82-5FCC-7149-85A3-8AB55D428982}"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319C83-199D-0946-BAB4-2B2EA868A224}" type="datetimeFigureOut">
              <a:rPr lang="en-US" smtClean="0"/>
              <a:t>9/21/11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F0D3E-07CB-0241-9EE8-ACEAD033411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319C83-199D-0946-BAB4-2B2EA868A224}" type="datetimeFigureOut">
              <a:rPr lang="en-US" smtClean="0"/>
              <a:t>9/21/11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F0D3E-07CB-0241-9EE8-ACEAD03341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319C83-199D-0946-BAB4-2B2EA868A224}" type="datetimeFigureOut">
              <a:rPr lang="en-US" smtClean="0"/>
              <a:t>9/21/11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F0D3E-07CB-0241-9EE8-ACEAD03341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319C83-199D-0946-BAB4-2B2EA868A224}" type="datetimeFigureOut">
              <a:rPr lang="en-US" smtClean="0"/>
              <a:t>9/21/11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F0D3E-07CB-0241-9EE8-ACEAD033411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319C83-199D-0946-BAB4-2B2EA868A224}" type="datetimeFigureOut">
              <a:rPr lang="en-US" smtClean="0"/>
              <a:t>9/21/11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F0D3E-07CB-0241-9EE8-ACEAD033411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319C83-199D-0946-BAB4-2B2EA868A224}" type="datetimeFigureOut">
              <a:rPr lang="en-US" smtClean="0"/>
              <a:t>9/21/11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F0D3E-07CB-0241-9EE8-ACEAD033411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319C83-199D-0946-BAB4-2B2EA868A224}" type="datetimeFigureOut">
              <a:rPr lang="en-US" smtClean="0"/>
              <a:t>9/21/11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1F0D3E-07CB-0241-9EE8-ACEAD033411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319C83-199D-0946-BAB4-2B2EA868A224}" type="datetimeFigureOut">
              <a:rPr lang="en-US" smtClean="0"/>
              <a:t>9/21/11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1F0D3E-07CB-0241-9EE8-ACEAD033411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19C83-199D-0946-BAB4-2B2EA868A224}" type="datetimeFigureOut">
              <a:rPr lang="en-US" smtClean="0"/>
              <a:t>9/21/11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1F0D3E-07CB-0241-9EE8-ACEAD033411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319C83-199D-0946-BAB4-2B2EA868A224}" type="datetimeFigureOut">
              <a:rPr lang="en-US" smtClean="0"/>
              <a:t>9/21/11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F0D3E-07CB-0241-9EE8-ACEAD033411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319C83-199D-0946-BAB4-2B2EA868A224}" type="datetimeFigureOut">
              <a:rPr lang="en-US" smtClean="0"/>
              <a:t>9/21/11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F0D3E-07CB-0241-9EE8-ACEAD033411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gradFill flip="none" rotWithShape="1">
          <a:gsLst>
            <a:gs pos="0">
              <a:schemeClr val="bg1"/>
            </a:gs>
            <a:gs pos="100000">
              <a:schemeClr val="accent1">
                <a:lumMod val="40000"/>
                <a:lumOff val="60000"/>
              </a:schemeClr>
            </a:gs>
          </a:gsLst>
          <a:lin ang="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319C83-199D-0946-BAB4-2B2EA868A224}" type="datetimeFigureOut">
              <a:rPr lang="en-US" smtClean="0"/>
              <a:t>9/21/11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F0D3E-07CB-0241-9EE8-ACEAD033411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Sockets Tutorial</a:t>
            </a:r>
            <a:endParaRPr lang="en-US" dirty="0"/>
          </a:p>
        </p:txBody>
      </p:sp>
      <p:sp>
        <p:nvSpPr>
          <p:cNvPr id="3" name="Subtitle 2"/>
          <p:cNvSpPr>
            <a:spLocks noGrp="1"/>
          </p:cNvSpPr>
          <p:nvPr>
            <p:ph type="subTitle" idx="1"/>
          </p:nvPr>
        </p:nvSpPr>
        <p:spPr/>
        <p:txBody>
          <a:bodyPr/>
          <a:lstStyle/>
          <a:p>
            <a:r>
              <a:rPr lang="en-US" dirty="0" smtClean="0"/>
              <a:t>Ross Shaull</a:t>
            </a:r>
          </a:p>
          <a:p>
            <a:r>
              <a:rPr lang="en-US" dirty="0" smtClean="0"/>
              <a:t>cs146a</a:t>
            </a:r>
          </a:p>
          <a:p>
            <a:r>
              <a:rPr lang="en-US" dirty="0" smtClean="0"/>
              <a:t>2011-09-21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Servers (in the software sense)</a:t>
            </a:r>
            <a:endParaRPr lang="en-US" dirty="0"/>
          </a:p>
        </p:txBody>
      </p:sp>
      <p:sp>
        <p:nvSpPr>
          <p:cNvPr id="6" name="Rectangle 5"/>
          <p:cNvSpPr/>
          <p:nvPr/>
        </p:nvSpPr>
        <p:spPr>
          <a:xfrm>
            <a:off x="7614674" y="4420788"/>
            <a:ext cx="1072126" cy="22763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730132" y="4536253"/>
            <a:ext cx="841207" cy="23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ectangle 7"/>
          <p:cNvSpPr/>
          <p:nvPr/>
        </p:nvSpPr>
        <p:spPr>
          <a:xfrm>
            <a:off x="7730132" y="4919590"/>
            <a:ext cx="841207" cy="23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rapezoid 8"/>
          <p:cNvSpPr/>
          <p:nvPr/>
        </p:nvSpPr>
        <p:spPr>
          <a:xfrm>
            <a:off x="775230" y="2485835"/>
            <a:ext cx="1764885" cy="697795"/>
          </a:xfrm>
          <a:prstGeom prst="trapezoid">
            <a:avLst>
              <a:gd name="adj" fmla="val 41546"/>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055632" y="1600200"/>
            <a:ext cx="1204080" cy="88563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187584" y="1699170"/>
            <a:ext cx="956667" cy="65968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rapezoid 11"/>
          <p:cNvSpPr/>
          <p:nvPr/>
        </p:nvSpPr>
        <p:spPr>
          <a:xfrm>
            <a:off x="3694714" y="2485835"/>
            <a:ext cx="1764885" cy="697795"/>
          </a:xfrm>
          <a:prstGeom prst="trapezoid">
            <a:avLst>
              <a:gd name="adj" fmla="val 41546"/>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975116" y="1600200"/>
            <a:ext cx="1204080" cy="88563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107068" y="1699170"/>
            <a:ext cx="956667" cy="65968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rapezoid 14"/>
          <p:cNvSpPr/>
          <p:nvPr/>
        </p:nvSpPr>
        <p:spPr>
          <a:xfrm>
            <a:off x="6618147" y="2485835"/>
            <a:ext cx="1764885" cy="697795"/>
          </a:xfrm>
          <a:prstGeom prst="trapezoid">
            <a:avLst>
              <a:gd name="adj" fmla="val 41546"/>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898549" y="1600200"/>
            <a:ext cx="1204080" cy="88563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7030501" y="1699170"/>
            <a:ext cx="956667" cy="65968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063735" y="4420788"/>
            <a:ext cx="2280157" cy="4988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Listening on socket 1</a:t>
            </a:r>
            <a:endParaRPr lang="en-US" dirty="0"/>
          </a:p>
        </p:txBody>
      </p:sp>
      <p:cxnSp>
        <p:nvCxnSpPr>
          <p:cNvPr id="20" name="Straight Arrow Connector 19"/>
          <p:cNvCxnSpPr>
            <a:stCxn id="9" idx="2"/>
            <a:endCxn id="18" idx="0"/>
          </p:cNvCxnSpPr>
          <p:nvPr/>
        </p:nvCxnSpPr>
        <p:spPr>
          <a:xfrm rot="16200000" flipH="1">
            <a:off x="3312164" y="1529138"/>
            <a:ext cx="1237158" cy="4546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2" idx="2"/>
          </p:cNvCxnSpPr>
          <p:nvPr/>
        </p:nvCxnSpPr>
        <p:spPr>
          <a:xfrm rot="16200000" flipH="1">
            <a:off x="4771906" y="2988880"/>
            <a:ext cx="1237158" cy="16266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2"/>
            <a:endCxn id="18" idx="0"/>
          </p:cNvCxnSpPr>
          <p:nvPr/>
        </p:nvCxnSpPr>
        <p:spPr>
          <a:xfrm rot="5400000">
            <a:off x="6233623" y="3153821"/>
            <a:ext cx="1237158" cy="12967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Servers</a:t>
            </a:r>
            <a:endParaRPr lang="en-US" dirty="0"/>
          </a:p>
        </p:txBody>
      </p:sp>
      <p:sp>
        <p:nvSpPr>
          <p:cNvPr id="6" name="Rectangle 5"/>
          <p:cNvSpPr/>
          <p:nvPr/>
        </p:nvSpPr>
        <p:spPr>
          <a:xfrm>
            <a:off x="7614674" y="4420788"/>
            <a:ext cx="1072126" cy="22763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730132" y="4536253"/>
            <a:ext cx="841207" cy="23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ectangle 7"/>
          <p:cNvSpPr/>
          <p:nvPr/>
        </p:nvSpPr>
        <p:spPr>
          <a:xfrm>
            <a:off x="7730132" y="4919590"/>
            <a:ext cx="841207" cy="23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rapezoid 8"/>
          <p:cNvSpPr/>
          <p:nvPr/>
        </p:nvSpPr>
        <p:spPr>
          <a:xfrm>
            <a:off x="775230" y="2485835"/>
            <a:ext cx="1764885" cy="697795"/>
          </a:xfrm>
          <a:prstGeom prst="trapezoid">
            <a:avLst>
              <a:gd name="adj" fmla="val 41546"/>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055632" y="1600200"/>
            <a:ext cx="1204080" cy="88563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187584" y="1699170"/>
            <a:ext cx="956667" cy="65968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rapezoid 11"/>
          <p:cNvSpPr/>
          <p:nvPr/>
        </p:nvSpPr>
        <p:spPr>
          <a:xfrm>
            <a:off x="3694714" y="2485835"/>
            <a:ext cx="1764885" cy="697795"/>
          </a:xfrm>
          <a:prstGeom prst="trapezoid">
            <a:avLst>
              <a:gd name="adj" fmla="val 41546"/>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975116" y="1600200"/>
            <a:ext cx="1204080" cy="88563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107068" y="1699170"/>
            <a:ext cx="956667" cy="65968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rapezoid 14"/>
          <p:cNvSpPr/>
          <p:nvPr/>
        </p:nvSpPr>
        <p:spPr>
          <a:xfrm>
            <a:off x="6618147" y="2485835"/>
            <a:ext cx="1764885" cy="697795"/>
          </a:xfrm>
          <a:prstGeom prst="trapezoid">
            <a:avLst>
              <a:gd name="adj" fmla="val 41546"/>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898549" y="1600200"/>
            <a:ext cx="1204080" cy="88563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7030501" y="1699170"/>
            <a:ext cx="956667" cy="65968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063735" y="4420788"/>
            <a:ext cx="2280157" cy="4988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Listening on socket 1</a:t>
            </a:r>
            <a:endParaRPr lang="en-US" dirty="0"/>
          </a:p>
        </p:txBody>
      </p:sp>
      <p:cxnSp>
        <p:nvCxnSpPr>
          <p:cNvPr id="20" name="Straight Arrow Connector 19"/>
          <p:cNvCxnSpPr>
            <a:stCxn id="9" idx="2"/>
            <a:endCxn id="23" idx="1"/>
          </p:cNvCxnSpPr>
          <p:nvPr/>
        </p:nvCxnSpPr>
        <p:spPr>
          <a:xfrm rot="16200000" flipH="1">
            <a:off x="2291824" y="2549479"/>
            <a:ext cx="2137761" cy="3406062"/>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2" idx="2"/>
          </p:cNvCxnSpPr>
          <p:nvPr/>
        </p:nvCxnSpPr>
        <p:spPr>
          <a:xfrm rot="16200000" flipH="1">
            <a:off x="4771906" y="2988880"/>
            <a:ext cx="1237158" cy="16266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2"/>
            <a:endCxn id="18" idx="0"/>
          </p:cNvCxnSpPr>
          <p:nvPr/>
        </p:nvCxnSpPr>
        <p:spPr>
          <a:xfrm rot="5400000">
            <a:off x="6233623" y="3153821"/>
            <a:ext cx="1237158" cy="12967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5063735" y="5071990"/>
            <a:ext cx="2280157" cy="4988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1 on socket 2</a:t>
            </a:r>
            <a:endParaRPr lang="en-US" dirty="0"/>
          </a:p>
        </p:txBody>
      </p:sp>
      <p:sp>
        <p:nvSpPr>
          <p:cNvPr id="26" name="Rectangular Callout 25"/>
          <p:cNvSpPr/>
          <p:nvPr/>
        </p:nvSpPr>
        <p:spPr>
          <a:xfrm>
            <a:off x="457200" y="5071990"/>
            <a:ext cx="2919484" cy="1375775"/>
          </a:xfrm>
          <a:prstGeom prst="wedgeRectCallout">
            <a:avLst>
              <a:gd name="adj1" fmla="val 78602"/>
              <a:gd name="adj2" fmla="val -490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Establishes a new socket for communicating with client 1</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Servers</a:t>
            </a:r>
            <a:endParaRPr lang="en-US" dirty="0"/>
          </a:p>
        </p:txBody>
      </p:sp>
      <p:sp>
        <p:nvSpPr>
          <p:cNvPr id="6" name="Rectangle 5"/>
          <p:cNvSpPr/>
          <p:nvPr/>
        </p:nvSpPr>
        <p:spPr>
          <a:xfrm>
            <a:off x="7614674" y="4420788"/>
            <a:ext cx="1072126" cy="22763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730132" y="4536253"/>
            <a:ext cx="841207" cy="23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ectangle 7"/>
          <p:cNvSpPr/>
          <p:nvPr/>
        </p:nvSpPr>
        <p:spPr>
          <a:xfrm>
            <a:off x="7730132" y="4919590"/>
            <a:ext cx="841207" cy="23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rapezoid 8"/>
          <p:cNvSpPr/>
          <p:nvPr/>
        </p:nvSpPr>
        <p:spPr>
          <a:xfrm>
            <a:off x="775230" y="2485835"/>
            <a:ext cx="1764885" cy="697795"/>
          </a:xfrm>
          <a:prstGeom prst="trapezoid">
            <a:avLst>
              <a:gd name="adj" fmla="val 41546"/>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055632" y="1600200"/>
            <a:ext cx="1204080" cy="88563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187584" y="1699170"/>
            <a:ext cx="956667" cy="65968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rapezoid 11"/>
          <p:cNvSpPr/>
          <p:nvPr/>
        </p:nvSpPr>
        <p:spPr>
          <a:xfrm>
            <a:off x="3694714" y="2485835"/>
            <a:ext cx="1764885" cy="697795"/>
          </a:xfrm>
          <a:prstGeom prst="trapezoid">
            <a:avLst>
              <a:gd name="adj" fmla="val 41546"/>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975116" y="1600200"/>
            <a:ext cx="1204080" cy="88563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107068" y="1699170"/>
            <a:ext cx="956667" cy="65968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rapezoid 14"/>
          <p:cNvSpPr/>
          <p:nvPr/>
        </p:nvSpPr>
        <p:spPr>
          <a:xfrm>
            <a:off x="6618147" y="2485835"/>
            <a:ext cx="1764885" cy="697795"/>
          </a:xfrm>
          <a:prstGeom prst="trapezoid">
            <a:avLst>
              <a:gd name="adj" fmla="val 41546"/>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898549" y="1600200"/>
            <a:ext cx="1204080" cy="88563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7030501" y="1699170"/>
            <a:ext cx="956667" cy="65968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063735" y="4420788"/>
            <a:ext cx="2280157" cy="4988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Listening on socket 1</a:t>
            </a:r>
            <a:endParaRPr lang="en-US" dirty="0"/>
          </a:p>
        </p:txBody>
      </p:sp>
      <p:cxnSp>
        <p:nvCxnSpPr>
          <p:cNvPr id="20" name="Straight Arrow Connector 19"/>
          <p:cNvCxnSpPr>
            <a:stCxn id="9" idx="2"/>
            <a:endCxn id="23" idx="1"/>
          </p:cNvCxnSpPr>
          <p:nvPr/>
        </p:nvCxnSpPr>
        <p:spPr>
          <a:xfrm rot="16200000" flipH="1">
            <a:off x="2291824" y="2549479"/>
            <a:ext cx="2137761" cy="3406062"/>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2"/>
            <a:endCxn id="18" idx="0"/>
          </p:cNvCxnSpPr>
          <p:nvPr/>
        </p:nvCxnSpPr>
        <p:spPr>
          <a:xfrm rot="5400000">
            <a:off x="6233623" y="3153821"/>
            <a:ext cx="1237158" cy="12967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5063735" y="5071990"/>
            <a:ext cx="2280157" cy="4988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1 on socket 2</a:t>
            </a:r>
            <a:endParaRPr lang="en-US" dirty="0"/>
          </a:p>
        </p:txBody>
      </p:sp>
      <p:sp>
        <p:nvSpPr>
          <p:cNvPr id="21" name="Rectangle 20"/>
          <p:cNvSpPr/>
          <p:nvPr/>
        </p:nvSpPr>
        <p:spPr>
          <a:xfrm>
            <a:off x="5063735" y="5723192"/>
            <a:ext cx="2280157" cy="4988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2 on socket 3</a:t>
            </a:r>
            <a:endParaRPr lang="en-US" dirty="0"/>
          </a:p>
        </p:txBody>
      </p:sp>
      <p:cxnSp>
        <p:nvCxnSpPr>
          <p:cNvPr id="27" name="Shape 26"/>
          <p:cNvCxnSpPr>
            <a:stCxn id="12" idx="2"/>
            <a:endCxn id="21" idx="1"/>
          </p:cNvCxnSpPr>
          <p:nvPr/>
        </p:nvCxnSpPr>
        <p:spPr>
          <a:xfrm rot="16200000" flipH="1">
            <a:off x="3425965" y="4334822"/>
            <a:ext cx="2788963" cy="486578"/>
          </a:xfrm>
          <a:prstGeom prst="bent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Servers</a:t>
            </a:r>
            <a:endParaRPr lang="en-US" dirty="0"/>
          </a:p>
        </p:txBody>
      </p:sp>
      <p:sp>
        <p:nvSpPr>
          <p:cNvPr id="6" name="Rectangle 5"/>
          <p:cNvSpPr/>
          <p:nvPr/>
        </p:nvSpPr>
        <p:spPr>
          <a:xfrm>
            <a:off x="7614674" y="4420788"/>
            <a:ext cx="1072126" cy="22763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730132" y="4536253"/>
            <a:ext cx="841207" cy="23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ectangle 7"/>
          <p:cNvSpPr/>
          <p:nvPr/>
        </p:nvSpPr>
        <p:spPr>
          <a:xfrm>
            <a:off x="7730132" y="4919590"/>
            <a:ext cx="841207" cy="23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rapezoid 8"/>
          <p:cNvSpPr/>
          <p:nvPr/>
        </p:nvSpPr>
        <p:spPr>
          <a:xfrm>
            <a:off x="775230" y="2485835"/>
            <a:ext cx="1764885" cy="697795"/>
          </a:xfrm>
          <a:prstGeom prst="trapezoid">
            <a:avLst>
              <a:gd name="adj" fmla="val 41546"/>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055632" y="1600200"/>
            <a:ext cx="1204080" cy="88563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187584" y="1699170"/>
            <a:ext cx="956667" cy="65968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rapezoid 11"/>
          <p:cNvSpPr/>
          <p:nvPr/>
        </p:nvSpPr>
        <p:spPr>
          <a:xfrm>
            <a:off x="3694714" y="2485835"/>
            <a:ext cx="1764885" cy="697795"/>
          </a:xfrm>
          <a:prstGeom prst="trapezoid">
            <a:avLst>
              <a:gd name="adj" fmla="val 41546"/>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975116" y="1600200"/>
            <a:ext cx="1204080" cy="88563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107068" y="1699170"/>
            <a:ext cx="956667" cy="65968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rapezoid 14"/>
          <p:cNvSpPr/>
          <p:nvPr/>
        </p:nvSpPr>
        <p:spPr>
          <a:xfrm>
            <a:off x="6618147" y="2485835"/>
            <a:ext cx="1764885" cy="697795"/>
          </a:xfrm>
          <a:prstGeom prst="trapezoid">
            <a:avLst>
              <a:gd name="adj" fmla="val 41546"/>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898549" y="1600200"/>
            <a:ext cx="1204080" cy="88563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7030501" y="1699170"/>
            <a:ext cx="956667" cy="65968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063735" y="4420788"/>
            <a:ext cx="2280157" cy="4988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Listening on socket 1</a:t>
            </a:r>
            <a:endParaRPr lang="en-US" dirty="0"/>
          </a:p>
        </p:txBody>
      </p:sp>
      <p:cxnSp>
        <p:nvCxnSpPr>
          <p:cNvPr id="20" name="Straight Arrow Connector 19"/>
          <p:cNvCxnSpPr>
            <a:stCxn id="9" idx="2"/>
            <a:endCxn id="23" idx="1"/>
          </p:cNvCxnSpPr>
          <p:nvPr/>
        </p:nvCxnSpPr>
        <p:spPr>
          <a:xfrm rot="16200000" flipH="1">
            <a:off x="2291824" y="2549479"/>
            <a:ext cx="2137761" cy="3406062"/>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5063735" y="5071990"/>
            <a:ext cx="2280157" cy="4988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1 on socket 2</a:t>
            </a:r>
            <a:endParaRPr lang="en-US" dirty="0"/>
          </a:p>
        </p:txBody>
      </p:sp>
      <p:sp>
        <p:nvSpPr>
          <p:cNvPr id="21" name="Rectangle 20"/>
          <p:cNvSpPr/>
          <p:nvPr/>
        </p:nvSpPr>
        <p:spPr>
          <a:xfrm>
            <a:off x="5063735" y="5723192"/>
            <a:ext cx="2280157" cy="4988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2 on socket 3</a:t>
            </a:r>
            <a:endParaRPr lang="en-US" dirty="0"/>
          </a:p>
        </p:txBody>
      </p:sp>
      <p:cxnSp>
        <p:nvCxnSpPr>
          <p:cNvPr id="27" name="Shape 26"/>
          <p:cNvCxnSpPr>
            <a:stCxn id="12" idx="2"/>
            <a:endCxn id="21" idx="1"/>
          </p:cNvCxnSpPr>
          <p:nvPr/>
        </p:nvCxnSpPr>
        <p:spPr>
          <a:xfrm rot="16200000" flipH="1">
            <a:off x="3425965" y="4334822"/>
            <a:ext cx="2788963" cy="486578"/>
          </a:xfrm>
          <a:prstGeom prst="bent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5063735" y="6374394"/>
            <a:ext cx="2280157" cy="4988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3 on socket 4</a:t>
            </a:r>
            <a:endParaRPr lang="en-US" dirty="0"/>
          </a:p>
        </p:txBody>
      </p:sp>
      <p:cxnSp>
        <p:nvCxnSpPr>
          <p:cNvPr id="26" name="Shape 25"/>
          <p:cNvCxnSpPr>
            <a:stCxn id="15" idx="2"/>
            <a:endCxn id="22" idx="1"/>
          </p:cNvCxnSpPr>
          <p:nvPr/>
        </p:nvCxnSpPr>
        <p:spPr>
          <a:xfrm rot="5400000">
            <a:off x="4562081" y="3685285"/>
            <a:ext cx="3440165" cy="2436855"/>
          </a:xfrm>
          <a:prstGeom prst="curvedConnector4">
            <a:avLst>
              <a:gd name="adj1" fmla="val 17605"/>
              <a:gd name="adj2" fmla="val 168268"/>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Ports</a:t>
            </a:r>
            <a:endParaRPr lang="en-US" dirty="0"/>
          </a:p>
        </p:txBody>
      </p:sp>
      <p:sp>
        <p:nvSpPr>
          <p:cNvPr id="4" name="Content Placeholder 3"/>
          <p:cNvSpPr>
            <a:spLocks noGrp="1"/>
          </p:cNvSpPr>
          <p:nvPr>
            <p:ph idx="1"/>
          </p:nvPr>
        </p:nvSpPr>
        <p:spPr/>
        <p:txBody>
          <a:bodyPr>
            <a:normAutofit/>
          </a:bodyPr>
          <a:lstStyle/>
          <a:p>
            <a:r>
              <a:rPr lang="en-US" dirty="0" smtClean="0"/>
              <a:t>Every socket is associated with a port</a:t>
            </a:r>
          </a:p>
          <a:p>
            <a:r>
              <a:rPr lang="en-US" dirty="0" smtClean="0"/>
              <a:t>Ports are how the network layer knows which application should handle a particular packet</a:t>
            </a:r>
          </a:p>
          <a:p>
            <a:pPr lvl="1"/>
            <a:r>
              <a:rPr lang="en-US" dirty="0" smtClean="0"/>
              <a:t>Ports are not like real world "portholes", they are like addresses on an envelope</a:t>
            </a:r>
            <a:endParaRPr lang="en-US" dirty="0" smtClean="0"/>
          </a:p>
          <a:p>
            <a:r>
              <a:rPr lang="en-US" dirty="0" smtClean="0"/>
              <a:t>You will think about ports in the context of servers, they have to </a:t>
            </a:r>
            <a:r>
              <a:rPr lang="en-US" i="1" dirty="0" smtClean="0"/>
              <a:t>listen</a:t>
            </a:r>
            <a:r>
              <a:rPr lang="en-US" dirty="0" smtClean="0"/>
              <a:t> at a particular port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Ports</a:t>
            </a:r>
            <a:endParaRPr lang="en-US" dirty="0"/>
          </a:p>
        </p:txBody>
      </p:sp>
      <p:sp>
        <p:nvSpPr>
          <p:cNvPr id="3" name="Content Placeholder 2"/>
          <p:cNvSpPr>
            <a:spLocks noGrp="1"/>
          </p:cNvSpPr>
          <p:nvPr>
            <p:ph idx="1"/>
          </p:nvPr>
        </p:nvSpPr>
        <p:spPr/>
        <p:txBody>
          <a:bodyPr>
            <a:normAutofit fontScale="92500"/>
          </a:bodyPr>
          <a:lstStyle/>
          <a:p>
            <a:r>
              <a:rPr lang="en-US" dirty="0" smtClean="0"/>
              <a:t>Certain ports are "well-defined" in that there are conventional kinds of servers that listen at them</a:t>
            </a:r>
          </a:p>
          <a:p>
            <a:pPr lvl="1"/>
            <a:r>
              <a:rPr lang="en-US" dirty="0" smtClean="0"/>
              <a:t>web servers listen at port 80</a:t>
            </a:r>
          </a:p>
          <a:p>
            <a:pPr lvl="1"/>
            <a:r>
              <a:rPr lang="en-US" dirty="0" err="1" smtClean="0"/>
              <a:t>ssh</a:t>
            </a:r>
            <a:r>
              <a:rPr lang="en-US" dirty="0" smtClean="0"/>
              <a:t> servers listen at port 22</a:t>
            </a:r>
          </a:p>
          <a:p>
            <a:pPr lvl="1"/>
            <a:r>
              <a:rPr lang="en-US" dirty="0" err="1" smtClean="0"/>
              <a:t>imap</a:t>
            </a:r>
            <a:r>
              <a:rPr lang="en-US" dirty="0" smtClean="0"/>
              <a:t> servers listen at port 443</a:t>
            </a:r>
          </a:p>
          <a:p>
            <a:r>
              <a:rPr lang="en-US" dirty="0" smtClean="0"/>
              <a:t>Low-numbered ports are protected by the OS; unless you are root you can't use them</a:t>
            </a:r>
          </a:p>
          <a:p>
            <a:pPr lvl="1"/>
            <a:r>
              <a:rPr lang="en-US" dirty="0" smtClean="0"/>
              <a:t>We'll use high numbered ports like 8000 or 8080 or whatever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Example: Yelling Server</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i="1" dirty="0" smtClean="0"/>
              <a:t>yelling server</a:t>
            </a:r>
            <a:r>
              <a:rPr lang="en-US" dirty="0" smtClean="0"/>
              <a:t> is a very annoying kind of </a:t>
            </a:r>
            <a:r>
              <a:rPr lang="en-US" i="1" dirty="0" smtClean="0"/>
              <a:t>echo server</a:t>
            </a:r>
            <a:r>
              <a:rPr lang="en-US" dirty="0" smtClean="0"/>
              <a:t> that repeats back whatever you just said, but it yells it at you</a:t>
            </a:r>
          </a:p>
          <a:p>
            <a:pPr lvl="1"/>
            <a:r>
              <a:rPr lang="en-US" dirty="0" smtClean="0"/>
              <a:t>that means it makes the letters upper case</a:t>
            </a:r>
          </a:p>
          <a:p>
            <a:r>
              <a:rPr lang="en-US" dirty="0" smtClean="0"/>
              <a:t>Okay, it's not a useful server</a:t>
            </a:r>
          </a:p>
          <a:p>
            <a:r>
              <a:rPr lang="en-US" dirty="0" smtClean="0"/>
              <a:t>We can test it with telnet</a:t>
            </a:r>
          </a:p>
          <a:p>
            <a:pPr lvl="1"/>
            <a:r>
              <a:rPr lang="en-US" dirty="0" smtClean="0"/>
              <a:t>Learn telnet!</a:t>
            </a:r>
          </a:p>
          <a:p>
            <a:r>
              <a:rPr lang="en-US" dirty="0" smtClean="0"/>
              <a:t>We can also test it with our little web page fetcher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I/O</a:t>
            </a:r>
            <a:endParaRPr lang="en-US" dirty="0"/>
          </a:p>
        </p:txBody>
      </p:sp>
      <p:sp>
        <p:nvSpPr>
          <p:cNvPr id="3" name="Content Placeholder 2"/>
          <p:cNvSpPr>
            <a:spLocks noGrp="1"/>
          </p:cNvSpPr>
          <p:nvPr>
            <p:ph idx="1"/>
          </p:nvPr>
        </p:nvSpPr>
        <p:spPr/>
        <p:txBody>
          <a:bodyPr/>
          <a:lstStyle/>
          <a:p>
            <a:r>
              <a:rPr lang="en-US" dirty="0" smtClean="0"/>
              <a:t>When you read from disk with file I/O, you usually do what is called </a:t>
            </a:r>
            <a:r>
              <a:rPr lang="en-US" b="1" dirty="0" smtClean="0"/>
              <a:t>blocking I/O</a:t>
            </a:r>
            <a:endParaRPr lang="en-US" dirty="0" smtClean="0"/>
          </a:p>
          <a:p>
            <a:r>
              <a:rPr lang="en-US" dirty="0" smtClean="0"/>
              <a:t>What we have been doing with sockets so far is also blocking I/O</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I/O</a:t>
            </a:r>
            <a:endParaRPr lang="en-US" dirty="0"/>
          </a:p>
        </p:txBody>
      </p:sp>
      <p:cxnSp>
        <p:nvCxnSpPr>
          <p:cNvPr id="5" name="Straight Connector 4"/>
          <p:cNvCxnSpPr/>
          <p:nvPr/>
        </p:nvCxnSpPr>
        <p:spPr>
          <a:xfrm rot="5400000">
            <a:off x="2209312" y="2374467"/>
            <a:ext cx="857949" cy="1589"/>
          </a:xfrm>
          <a:prstGeom prst="line">
            <a:avLst/>
          </a:prstGeom>
          <a:ln w="50800"/>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500980" y="1385629"/>
            <a:ext cx="2326365" cy="553998"/>
          </a:xfrm>
          <a:prstGeom prst="rect">
            <a:avLst/>
          </a:prstGeom>
          <a:noFill/>
        </p:spPr>
        <p:txBody>
          <a:bodyPr wrap="none" rtlCol="0">
            <a:spAutoFit/>
          </a:bodyPr>
          <a:lstStyle/>
          <a:p>
            <a:r>
              <a:rPr lang="en-US" sz="3000" dirty="0" smtClean="0"/>
              <a:t>User program</a:t>
            </a:r>
            <a:endParaRPr lang="en-US" sz="3000" dirty="0"/>
          </a:p>
        </p:txBody>
      </p:sp>
      <p:cxnSp>
        <p:nvCxnSpPr>
          <p:cNvPr id="8" name="Straight Connector 7"/>
          <p:cNvCxnSpPr/>
          <p:nvPr/>
        </p:nvCxnSpPr>
        <p:spPr>
          <a:xfrm rot="5400000">
            <a:off x="5515985" y="4085114"/>
            <a:ext cx="1601037" cy="1588"/>
          </a:xfrm>
          <a:prstGeom prst="line">
            <a:avLst/>
          </a:prstGeom>
          <a:ln w="50800"/>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882307" y="1378969"/>
            <a:ext cx="2940266" cy="553998"/>
          </a:xfrm>
          <a:prstGeom prst="rect">
            <a:avLst/>
          </a:prstGeom>
          <a:noFill/>
        </p:spPr>
        <p:txBody>
          <a:bodyPr wrap="none" rtlCol="0">
            <a:spAutoFit/>
          </a:bodyPr>
          <a:lstStyle/>
          <a:p>
            <a:r>
              <a:rPr lang="en-US" sz="3000" dirty="0" smtClean="0"/>
              <a:t>Operating System</a:t>
            </a:r>
            <a:endParaRPr lang="en-US" sz="3000" dirty="0"/>
          </a:p>
        </p:txBody>
      </p:sp>
      <p:cxnSp>
        <p:nvCxnSpPr>
          <p:cNvPr id="10" name="Straight Connector 9"/>
          <p:cNvCxnSpPr/>
          <p:nvPr/>
        </p:nvCxnSpPr>
        <p:spPr>
          <a:xfrm rot="16200000" flipH="1">
            <a:off x="2141055" y="5989438"/>
            <a:ext cx="994462" cy="1588"/>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2637492" y="2804236"/>
            <a:ext cx="3679806" cy="481153"/>
          </a:xfrm>
          <a:prstGeom prst="straightConnector1">
            <a:avLst/>
          </a:prstGeom>
          <a:ln>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0800000" flipV="1">
            <a:off x="2639081" y="4886428"/>
            <a:ext cx="3676630" cy="606571"/>
          </a:xfrm>
          <a:prstGeom prst="straightConnector1">
            <a:avLst/>
          </a:prstGeom>
          <a:ln>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57200" y="2374348"/>
            <a:ext cx="2088069" cy="430887"/>
          </a:xfrm>
          <a:prstGeom prst="rect">
            <a:avLst/>
          </a:prstGeom>
          <a:noFill/>
        </p:spPr>
        <p:txBody>
          <a:bodyPr wrap="none" rtlCol="0">
            <a:spAutoFit/>
          </a:bodyPr>
          <a:lstStyle/>
          <a:p>
            <a:r>
              <a:rPr lang="en-US" sz="2200" dirty="0" err="1" smtClean="0"/>
              <a:t>read(fd</a:t>
            </a:r>
            <a:r>
              <a:rPr lang="en-US" sz="2200" dirty="0" smtClean="0"/>
              <a:t>, </a:t>
            </a:r>
            <a:r>
              <a:rPr lang="en-US" sz="2200" dirty="0" err="1" smtClean="0"/>
              <a:t>buf</a:t>
            </a:r>
            <a:r>
              <a:rPr lang="en-US" sz="2200" dirty="0" smtClean="0"/>
              <a:t>, </a:t>
            </a:r>
            <a:r>
              <a:rPr lang="en-US" sz="2200" dirty="0" err="1" smtClean="0"/>
              <a:t>len</a:t>
            </a:r>
            <a:r>
              <a:rPr lang="en-US" sz="2200" dirty="0" smtClean="0"/>
              <a:t>)</a:t>
            </a:r>
            <a:endParaRPr lang="en-US" sz="2200" dirty="0"/>
          </a:p>
        </p:txBody>
      </p:sp>
      <p:sp>
        <p:nvSpPr>
          <p:cNvPr id="19" name="TextBox 18"/>
          <p:cNvSpPr txBox="1"/>
          <p:nvPr/>
        </p:nvSpPr>
        <p:spPr>
          <a:xfrm>
            <a:off x="6378723" y="3552345"/>
            <a:ext cx="2887699" cy="1107996"/>
          </a:xfrm>
          <a:prstGeom prst="rect">
            <a:avLst/>
          </a:prstGeom>
          <a:noFill/>
        </p:spPr>
        <p:txBody>
          <a:bodyPr wrap="square" rtlCol="0">
            <a:spAutoFit/>
          </a:bodyPr>
          <a:lstStyle/>
          <a:p>
            <a:r>
              <a:rPr lang="en-US" sz="2200" dirty="0" smtClean="0"/>
              <a:t>Wait until there is data to read, then copy it into </a:t>
            </a:r>
            <a:r>
              <a:rPr lang="en-US" sz="2200" dirty="0" err="1" smtClean="0"/>
              <a:t>buf</a:t>
            </a:r>
            <a:endParaRPr lang="en-US" sz="2200" dirty="0"/>
          </a:p>
        </p:txBody>
      </p:sp>
      <p:sp>
        <p:nvSpPr>
          <p:cNvPr id="20" name="TextBox 19"/>
          <p:cNvSpPr txBox="1"/>
          <p:nvPr/>
        </p:nvSpPr>
        <p:spPr>
          <a:xfrm>
            <a:off x="456945" y="5493000"/>
            <a:ext cx="2081181" cy="430887"/>
          </a:xfrm>
          <a:prstGeom prst="rect">
            <a:avLst/>
          </a:prstGeom>
          <a:noFill/>
        </p:spPr>
        <p:txBody>
          <a:bodyPr wrap="none" rtlCol="0">
            <a:spAutoFit/>
          </a:bodyPr>
          <a:lstStyle/>
          <a:p>
            <a:r>
              <a:rPr lang="en-US" sz="2200" dirty="0" smtClean="0"/>
              <a:t>Function returns</a:t>
            </a:r>
            <a:endParaRPr lang="en-US"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I/O</a:t>
            </a:r>
            <a:endParaRPr lang="en-US" dirty="0"/>
          </a:p>
        </p:txBody>
      </p:sp>
      <p:sp>
        <p:nvSpPr>
          <p:cNvPr id="3" name="Content Placeholder 2"/>
          <p:cNvSpPr>
            <a:spLocks noGrp="1"/>
          </p:cNvSpPr>
          <p:nvPr>
            <p:ph idx="1"/>
          </p:nvPr>
        </p:nvSpPr>
        <p:spPr/>
        <p:txBody>
          <a:bodyPr>
            <a:normAutofit/>
          </a:bodyPr>
          <a:lstStyle/>
          <a:p>
            <a:r>
              <a:rPr lang="en-US" dirty="0" smtClean="0"/>
              <a:t>This model is easy to program with, system calls that do I/O look like normal function calls (you call them, they do something, then return)</a:t>
            </a:r>
          </a:p>
          <a:p>
            <a:r>
              <a:rPr lang="en-US" dirty="0" smtClean="0"/>
              <a:t>The problem: reading from a socket that will never produce data can cause your program to block forever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we imagine</a:t>
            </a:r>
            <a:endParaRPr lang="en-US" dirty="0"/>
          </a:p>
        </p:txBody>
      </p:sp>
      <p:sp>
        <p:nvSpPr>
          <p:cNvPr id="4" name="Cloud 3"/>
          <p:cNvSpPr/>
          <p:nvPr/>
        </p:nvSpPr>
        <p:spPr>
          <a:xfrm>
            <a:off x="2750768" y="2485835"/>
            <a:ext cx="3567072" cy="2296695"/>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200" dirty="0" smtClean="0">
                <a:solidFill>
                  <a:srgbClr val="000000"/>
                </a:solidFill>
              </a:rPr>
              <a:t>Network</a:t>
            </a:r>
            <a:endParaRPr lang="en-US" sz="4200" dirty="0">
              <a:solidFill>
                <a:srgbClr val="000000"/>
              </a:solidFill>
            </a:endParaRPr>
          </a:p>
        </p:txBody>
      </p:sp>
      <p:sp>
        <p:nvSpPr>
          <p:cNvPr id="6" name="Rectangle 5"/>
          <p:cNvSpPr/>
          <p:nvPr/>
        </p:nvSpPr>
        <p:spPr>
          <a:xfrm>
            <a:off x="7323447" y="4305323"/>
            <a:ext cx="1072126" cy="22763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438905" y="4420788"/>
            <a:ext cx="841207" cy="23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ectangle 7"/>
          <p:cNvSpPr/>
          <p:nvPr/>
        </p:nvSpPr>
        <p:spPr>
          <a:xfrm>
            <a:off x="7438905" y="4804125"/>
            <a:ext cx="841207" cy="23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rapezoid 8"/>
          <p:cNvSpPr/>
          <p:nvPr/>
        </p:nvSpPr>
        <p:spPr>
          <a:xfrm>
            <a:off x="775230" y="2485835"/>
            <a:ext cx="1764885" cy="697795"/>
          </a:xfrm>
          <a:prstGeom prst="trapezoid">
            <a:avLst>
              <a:gd name="adj" fmla="val 41546"/>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055632" y="1600200"/>
            <a:ext cx="1204080" cy="88563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187584" y="1699170"/>
            <a:ext cx="956667" cy="65968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Curved Connector 12"/>
          <p:cNvCxnSpPr>
            <a:stCxn id="10" idx="3"/>
            <a:endCxn id="6" idx="1"/>
          </p:cNvCxnSpPr>
          <p:nvPr/>
        </p:nvCxnSpPr>
        <p:spPr>
          <a:xfrm>
            <a:off x="2259712" y="2043018"/>
            <a:ext cx="5063735" cy="3400494"/>
          </a:xfrm>
          <a:prstGeom prst="curvedConnector3">
            <a:avLst>
              <a:gd name="adj1" fmla="val 64007"/>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rot="757979">
            <a:off x="2585433" y="1543546"/>
            <a:ext cx="1641457" cy="553998"/>
          </a:xfrm>
          <a:prstGeom prst="rect">
            <a:avLst/>
          </a:prstGeom>
          <a:noFill/>
        </p:spPr>
        <p:txBody>
          <a:bodyPr wrap="none" rtlCol="0">
            <a:spAutoFit/>
          </a:bodyPr>
          <a:lstStyle/>
          <a:p>
            <a:r>
              <a:rPr lang="en-US" sz="3000" dirty="0" smtClean="0"/>
              <a:t>request…</a:t>
            </a:r>
            <a:endParaRPr lang="en-US" sz="3000" dirty="0"/>
          </a:p>
        </p:txBody>
      </p:sp>
      <p:sp>
        <p:nvSpPr>
          <p:cNvPr id="16" name="TextBox 15"/>
          <p:cNvSpPr txBox="1"/>
          <p:nvPr/>
        </p:nvSpPr>
        <p:spPr>
          <a:xfrm rot="1058744">
            <a:off x="5382709" y="5305496"/>
            <a:ext cx="1870261" cy="553998"/>
          </a:xfrm>
          <a:prstGeom prst="rect">
            <a:avLst/>
          </a:prstGeom>
          <a:noFill/>
        </p:spPr>
        <p:txBody>
          <a:bodyPr wrap="none" rtlCol="0">
            <a:spAutoFit/>
          </a:bodyPr>
          <a:lstStyle/>
          <a:p>
            <a:r>
              <a:rPr lang="en-US" sz="3000" dirty="0" smtClean="0"/>
              <a:t>response…</a:t>
            </a:r>
            <a:endParaRPr lang="en-US" sz="3000" dirty="0"/>
          </a:p>
        </p:txBody>
      </p:sp>
      <p:sp>
        <p:nvSpPr>
          <p:cNvPr id="19" name="Rectangle 18"/>
          <p:cNvSpPr/>
          <p:nvPr/>
        </p:nvSpPr>
        <p:spPr>
          <a:xfrm>
            <a:off x="4610487" y="1974008"/>
            <a:ext cx="346379" cy="4428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endParaRPr lang="en-US" dirty="0"/>
          </a:p>
        </p:txBody>
      </p:sp>
      <p:sp>
        <p:nvSpPr>
          <p:cNvPr id="20" name="Rectangle 19"/>
          <p:cNvSpPr/>
          <p:nvPr/>
        </p:nvSpPr>
        <p:spPr>
          <a:xfrm>
            <a:off x="4996361" y="2195417"/>
            <a:ext cx="346379" cy="4428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2</a:t>
            </a:r>
            <a:endParaRPr lang="en-US" dirty="0"/>
          </a:p>
        </p:txBody>
      </p:sp>
      <p:sp>
        <p:nvSpPr>
          <p:cNvPr id="21" name="Rectangle 20"/>
          <p:cNvSpPr/>
          <p:nvPr/>
        </p:nvSpPr>
        <p:spPr>
          <a:xfrm>
            <a:off x="5342740" y="2416825"/>
            <a:ext cx="346379" cy="4428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endParaRPr lang="en-US" dirty="0"/>
          </a:p>
        </p:txBody>
      </p:sp>
      <p:sp>
        <p:nvSpPr>
          <p:cNvPr id="22" name="Rectangular Callout 21"/>
          <p:cNvSpPr/>
          <p:nvPr/>
        </p:nvSpPr>
        <p:spPr>
          <a:xfrm>
            <a:off x="6531725" y="1417638"/>
            <a:ext cx="2496817" cy="1068197"/>
          </a:xfrm>
          <a:prstGeom prst="wedgeRectCallout">
            <a:avLst>
              <a:gd name="adj1" fmla="val -90858"/>
              <a:gd name="adj2" fmla="val 3316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packets that comprise your request are orderly and all arrive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Non-blocking socket I/O (not for files)</a:t>
            </a:r>
            <a:endParaRPr lang="en-US" dirty="0"/>
          </a:p>
        </p:txBody>
      </p:sp>
      <p:cxnSp>
        <p:nvCxnSpPr>
          <p:cNvPr id="5" name="Straight Connector 4"/>
          <p:cNvCxnSpPr/>
          <p:nvPr/>
        </p:nvCxnSpPr>
        <p:spPr>
          <a:xfrm rot="5400000">
            <a:off x="2209312" y="2374467"/>
            <a:ext cx="857949" cy="1589"/>
          </a:xfrm>
          <a:prstGeom prst="line">
            <a:avLst/>
          </a:prstGeom>
          <a:ln w="50800"/>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500980" y="1385629"/>
            <a:ext cx="2326365" cy="553998"/>
          </a:xfrm>
          <a:prstGeom prst="rect">
            <a:avLst/>
          </a:prstGeom>
          <a:noFill/>
        </p:spPr>
        <p:txBody>
          <a:bodyPr wrap="none" rtlCol="0">
            <a:spAutoFit/>
          </a:bodyPr>
          <a:lstStyle/>
          <a:p>
            <a:r>
              <a:rPr lang="en-US" sz="3000" dirty="0" smtClean="0"/>
              <a:t>User program</a:t>
            </a:r>
            <a:endParaRPr lang="en-US" sz="3000" dirty="0"/>
          </a:p>
        </p:txBody>
      </p:sp>
      <p:cxnSp>
        <p:nvCxnSpPr>
          <p:cNvPr id="8" name="Straight Connector 7"/>
          <p:cNvCxnSpPr/>
          <p:nvPr/>
        </p:nvCxnSpPr>
        <p:spPr>
          <a:xfrm rot="5400000">
            <a:off x="6211469" y="3391218"/>
            <a:ext cx="211658" cy="1588"/>
          </a:xfrm>
          <a:prstGeom prst="line">
            <a:avLst/>
          </a:prstGeom>
          <a:ln w="50800"/>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882307" y="1378969"/>
            <a:ext cx="2940266" cy="553998"/>
          </a:xfrm>
          <a:prstGeom prst="rect">
            <a:avLst/>
          </a:prstGeom>
          <a:noFill/>
        </p:spPr>
        <p:txBody>
          <a:bodyPr wrap="none" rtlCol="0">
            <a:spAutoFit/>
          </a:bodyPr>
          <a:lstStyle/>
          <a:p>
            <a:r>
              <a:rPr lang="en-US" sz="3000" dirty="0" smtClean="0"/>
              <a:t>Operating System</a:t>
            </a:r>
            <a:endParaRPr lang="en-US" sz="3000" dirty="0"/>
          </a:p>
        </p:txBody>
      </p:sp>
      <p:cxnSp>
        <p:nvCxnSpPr>
          <p:cNvPr id="10" name="Straight Connector 9"/>
          <p:cNvCxnSpPr/>
          <p:nvPr/>
        </p:nvCxnSpPr>
        <p:spPr>
          <a:xfrm rot="16200000" flipH="1">
            <a:off x="2443944" y="4027709"/>
            <a:ext cx="387893" cy="2383"/>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2637492" y="2804236"/>
            <a:ext cx="3679806" cy="481153"/>
          </a:xfrm>
          <a:prstGeom prst="straightConnector1">
            <a:avLst/>
          </a:prstGeom>
          <a:ln>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0800000" flipV="1">
            <a:off x="2639081" y="3497841"/>
            <a:ext cx="3676631" cy="337114"/>
          </a:xfrm>
          <a:prstGeom prst="straightConnector1">
            <a:avLst/>
          </a:prstGeom>
          <a:ln>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823" y="2034795"/>
            <a:ext cx="2545837" cy="769441"/>
          </a:xfrm>
          <a:prstGeom prst="rect">
            <a:avLst/>
          </a:prstGeom>
          <a:noFill/>
        </p:spPr>
        <p:txBody>
          <a:bodyPr wrap="square" rtlCol="0">
            <a:spAutoFit/>
          </a:bodyPr>
          <a:lstStyle/>
          <a:p>
            <a:r>
              <a:rPr lang="en-US" sz="2200" dirty="0" smtClean="0"/>
              <a:t>Does </a:t>
            </a:r>
            <a:r>
              <a:rPr lang="en-US" sz="2200" dirty="0" err="1" smtClean="0"/>
              <a:t>fd</a:t>
            </a:r>
            <a:r>
              <a:rPr lang="en-US" sz="2200" dirty="0" smtClean="0"/>
              <a:t> have data to read?</a:t>
            </a:r>
            <a:endParaRPr lang="en-US" sz="2200" dirty="0"/>
          </a:p>
        </p:txBody>
      </p:sp>
      <p:sp>
        <p:nvSpPr>
          <p:cNvPr id="19" name="TextBox 18"/>
          <p:cNvSpPr txBox="1"/>
          <p:nvPr/>
        </p:nvSpPr>
        <p:spPr>
          <a:xfrm>
            <a:off x="6466779" y="5562765"/>
            <a:ext cx="1479892" cy="430887"/>
          </a:xfrm>
          <a:prstGeom prst="rect">
            <a:avLst/>
          </a:prstGeom>
          <a:noFill/>
        </p:spPr>
        <p:txBody>
          <a:bodyPr wrap="none" rtlCol="0">
            <a:spAutoFit/>
          </a:bodyPr>
          <a:lstStyle/>
          <a:p>
            <a:r>
              <a:rPr lang="en-US" sz="2200" dirty="0" smtClean="0"/>
              <a:t>copy to </a:t>
            </a:r>
            <a:r>
              <a:rPr lang="en-US" sz="2200" dirty="0" err="1" smtClean="0"/>
              <a:t>buf</a:t>
            </a:r>
            <a:endParaRPr lang="en-US" sz="2200" dirty="0"/>
          </a:p>
        </p:txBody>
      </p:sp>
      <p:sp>
        <p:nvSpPr>
          <p:cNvPr id="20" name="TextBox 19"/>
          <p:cNvSpPr txBox="1"/>
          <p:nvPr/>
        </p:nvSpPr>
        <p:spPr>
          <a:xfrm>
            <a:off x="456945" y="3834956"/>
            <a:ext cx="2088069" cy="430887"/>
          </a:xfrm>
          <a:prstGeom prst="rect">
            <a:avLst/>
          </a:prstGeom>
          <a:noFill/>
        </p:spPr>
        <p:txBody>
          <a:bodyPr wrap="none" rtlCol="0">
            <a:spAutoFit/>
          </a:bodyPr>
          <a:lstStyle/>
          <a:p>
            <a:r>
              <a:rPr lang="en-US" sz="2200" dirty="0" err="1" smtClean="0"/>
              <a:t>read(fd</a:t>
            </a:r>
            <a:r>
              <a:rPr lang="en-US" sz="2200" dirty="0" smtClean="0"/>
              <a:t>, </a:t>
            </a:r>
            <a:r>
              <a:rPr lang="en-US" sz="2200" dirty="0" err="1" smtClean="0"/>
              <a:t>buf</a:t>
            </a:r>
            <a:r>
              <a:rPr lang="en-US" sz="2200" dirty="0" smtClean="0"/>
              <a:t>, </a:t>
            </a:r>
            <a:r>
              <a:rPr lang="en-US" sz="2200" dirty="0" err="1" smtClean="0"/>
              <a:t>len</a:t>
            </a:r>
            <a:r>
              <a:rPr lang="en-US" sz="2200" dirty="0" smtClean="0"/>
              <a:t>)</a:t>
            </a:r>
            <a:endParaRPr lang="en-US" sz="2200" dirty="0"/>
          </a:p>
        </p:txBody>
      </p:sp>
      <p:sp>
        <p:nvSpPr>
          <p:cNvPr id="24" name="TextBox 23"/>
          <p:cNvSpPr txBox="1"/>
          <p:nvPr/>
        </p:nvSpPr>
        <p:spPr>
          <a:xfrm>
            <a:off x="6466779" y="3120224"/>
            <a:ext cx="552618" cy="430887"/>
          </a:xfrm>
          <a:prstGeom prst="rect">
            <a:avLst/>
          </a:prstGeom>
          <a:noFill/>
        </p:spPr>
        <p:txBody>
          <a:bodyPr wrap="none" rtlCol="0">
            <a:spAutoFit/>
          </a:bodyPr>
          <a:lstStyle/>
          <a:p>
            <a:r>
              <a:rPr lang="en-US" sz="2200" dirty="0" smtClean="0"/>
              <a:t>Yes</a:t>
            </a:r>
            <a:endParaRPr lang="en-US" sz="2200" dirty="0"/>
          </a:p>
        </p:txBody>
      </p:sp>
      <p:cxnSp>
        <p:nvCxnSpPr>
          <p:cNvPr id="25" name="Straight Connector 24"/>
          <p:cNvCxnSpPr/>
          <p:nvPr/>
        </p:nvCxnSpPr>
        <p:spPr>
          <a:xfrm rot="16200000" flipH="1">
            <a:off x="5798570" y="5404364"/>
            <a:ext cx="1036665" cy="238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16200000" flipH="1">
            <a:off x="2452520" y="6566347"/>
            <a:ext cx="369151" cy="3971"/>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2639082" y="4222847"/>
            <a:ext cx="3680598" cy="664375"/>
          </a:xfrm>
          <a:prstGeom prst="straightConnector1">
            <a:avLst/>
          </a:prstGeom>
          <a:ln>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10800000" flipV="1">
            <a:off x="2639082" y="5923887"/>
            <a:ext cx="3680598" cy="459870"/>
          </a:xfrm>
          <a:prstGeom prst="straightConnector1">
            <a:avLst/>
          </a:prstGeom>
          <a:ln>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socket I/O</a:t>
            </a:r>
            <a:endParaRPr lang="en-US" dirty="0"/>
          </a:p>
        </p:txBody>
      </p:sp>
      <p:sp>
        <p:nvSpPr>
          <p:cNvPr id="3" name="Content Placeholder 2"/>
          <p:cNvSpPr>
            <a:spLocks noGrp="1"/>
          </p:cNvSpPr>
          <p:nvPr>
            <p:ph idx="1"/>
          </p:nvPr>
        </p:nvSpPr>
        <p:spPr/>
        <p:txBody>
          <a:bodyPr/>
          <a:lstStyle/>
          <a:p>
            <a:r>
              <a:rPr lang="en-US" dirty="0" smtClean="0"/>
              <a:t>The real benefit comes from being able to ask about multiple sockets at the same time</a:t>
            </a:r>
          </a:p>
          <a:p>
            <a:r>
              <a:rPr lang="en-US" dirty="0" smtClean="0"/>
              <a:t>Let's say you have two sockets and you have to respond to both of them (maybe with yelling)</a:t>
            </a:r>
          </a:p>
          <a:p>
            <a:r>
              <a:rPr lang="en-US" dirty="0" smtClean="0"/>
              <a:t>The client communicating on socket A crashed or is doing something else, so it doesn't say anything to you for a long time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Blocking I/O and Multiple Sockets</a:t>
            </a:r>
            <a:endParaRPr lang="en-US" dirty="0"/>
          </a:p>
        </p:txBody>
      </p:sp>
      <p:cxnSp>
        <p:nvCxnSpPr>
          <p:cNvPr id="5" name="Straight Connector 4"/>
          <p:cNvCxnSpPr/>
          <p:nvPr/>
        </p:nvCxnSpPr>
        <p:spPr>
          <a:xfrm rot="5400000">
            <a:off x="2209312" y="2374467"/>
            <a:ext cx="857949" cy="1589"/>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2779528" y="4085113"/>
            <a:ext cx="1601037" cy="1588"/>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637492" y="2804236"/>
            <a:ext cx="943349" cy="481153"/>
          </a:xfrm>
          <a:prstGeom prst="straightConnector1">
            <a:avLst/>
          </a:prstGeom>
          <a:ln>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57200" y="2374348"/>
            <a:ext cx="2026353" cy="430887"/>
          </a:xfrm>
          <a:prstGeom prst="rect">
            <a:avLst/>
          </a:prstGeom>
          <a:noFill/>
        </p:spPr>
        <p:txBody>
          <a:bodyPr wrap="none" rtlCol="0">
            <a:spAutoFit/>
          </a:bodyPr>
          <a:lstStyle/>
          <a:p>
            <a:r>
              <a:rPr lang="en-US" sz="2200" dirty="0" err="1" smtClean="0"/>
              <a:t>read(</a:t>
            </a:r>
            <a:r>
              <a:rPr lang="en-US" sz="2200" dirty="0" err="1"/>
              <a:t>A</a:t>
            </a:r>
            <a:r>
              <a:rPr lang="en-US" sz="2200" dirty="0" smtClean="0"/>
              <a:t>, </a:t>
            </a:r>
            <a:r>
              <a:rPr lang="en-US" sz="2200" dirty="0" err="1" smtClean="0"/>
              <a:t>buf</a:t>
            </a:r>
            <a:r>
              <a:rPr lang="en-US" sz="2200" dirty="0" smtClean="0"/>
              <a:t>, </a:t>
            </a:r>
            <a:r>
              <a:rPr lang="en-US" sz="2200" dirty="0" err="1" smtClean="0"/>
              <a:t>len</a:t>
            </a:r>
            <a:r>
              <a:rPr lang="en-US" sz="2200" dirty="0" smtClean="0"/>
              <a:t>)</a:t>
            </a:r>
            <a:endParaRPr lang="en-US" sz="2200" dirty="0"/>
          </a:p>
        </p:txBody>
      </p:sp>
      <p:sp>
        <p:nvSpPr>
          <p:cNvPr id="11" name="TextBox 10"/>
          <p:cNvSpPr txBox="1"/>
          <p:nvPr/>
        </p:nvSpPr>
        <p:spPr>
          <a:xfrm>
            <a:off x="612681" y="4660340"/>
            <a:ext cx="2887699" cy="1107996"/>
          </a:xfrm>
          <a:prstGeom prst="rect">
            <a:avLst/>
          </a:prstGeom>
          <a:noFill/>
        </p:spPr>
        <p:txBody>
          <a:bodyPr wrap="square" rtlCol="0">
            <a:spAutoFit/>
          </a:bodyPr>
          <a:lstStyle/>
          <a:p>
            <a:r>
              <a:rPr lang="en-US" sz="2200" dirty="0" smtClean="0"/>
              <a:t>Never returns because socket A never sends anything for us to read</a:t>
            </a:r>
            <a:endParaRPr lang="en-US" sz="2200" dirty="0"/>
          </a:p>
        </p:txBody>
      </p:sp>
      <p:sp>
        <p:nvSpPr>
          <p:cNvPr id="13" name="TextBox 12"/>
          <p:cNvSpPr txBox="1"/>
          <p:nvPr/>
        </p:nvSpPr>
        <p:spPr>
          <a:xfrm>
            <a:off x="2056531" y="1417638"/>
            <a:ext cx="928459" cy="430887"/>
          </a:xfrm>
          <a:prstGeom prst="rect">
            <a:avLst/>
          </a:prstGeom>
          <a:noFill/>
        </p:spPr>
        <p:txBody>
          <a:bodyPr wrap="none" rtlCol="0">
            <a:spAutoFit/>
          </a:bodyPr>
          <a:lstStyle/>
          <a:p>
            <a:r>
              <a:rPr lang="en-US" sz="2200" dirty="0" smtClean="0"/>
              <a:t>Server</a:t>
            </a:r>
            <a:endParaRPr lang="en-US" sz="2200" dirty="0"/>
          </a:p>
        </p:txBody>
      </p:sp>
      <p:sp>
        <p:nvSpPr>
          <p:cNvPr id="15" name="TextBox 14"/>
          <p:cNvSpPr txBox="1"/>
          <p:nvPr/>
        </p:nvSpPr>
        <p:spPr>
          <a:xfrm>
            <a:off x="4694708" y="3285388"/>
            <a:ext cx="4244221" cy="1138773"/>
          </a:xfrm>
          <a:prstGeom prst="rect">
            <a:avLst/>
          </a:prstGeom>
          <a:noFill/>
        </p:spPr>
        <p:txBody>
          <a:bodyPr wrap="none" rtlCol="0">
            <a:spAutoFit/>
          </a:bodyPr>
          <a:lstStyle/>
          <a:p>
            <a:r>
              <a:rPr lang="en-US" sz="3400" dirty="0" err="1" smtClean="0"/>
              <a:t>read(A</a:t>
            </a:r>
            <a:r>
              <a:rPr lang="en-US" sz="3400" dirty="0" smtClean="0"/>
              <a:t>, buf1, BUFLEN);</a:t>
            </a:r>
          </a:p>
          <a:p>
            <a:r>
              <a:rPr lang="en-US" sz="3400" dirty="0" err="1" smtClean="0"/>
              <a:t>read(B</a:t>
            </a:r>
            <a:r>
              <a:rPr lang="en-US" sz="3400" dirty="0" smtClean="0"/>
              <a:t>, buf2, BUFLEN);</a:t>
            </a:r>
            <a:endParaRPr lang="en-US" sz="3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is with select()</a:t>
            </a:r>
            <a:endParaRPr lang="en-US" dirty="0"/>
          </a:p>
        </p:txBody>
      </p:sp>
      <p:sp>
        <p:nvSpPr>
          <p:cNvPr id="4" name="Content Placeholder 3"/>
          <p:cNvSpPr>
            <a:spLocks noGrp="1"/>
          </p:cNvSpPr>
          <p:nvPr>
            <p:ph idx="1"/>
          </p:nvPr>
        </p:nvSpPr>
        <p:spPr/>
        <p:txBody>
          <a:bodyPr>
            <a:normAutofit lnSpcReduction="10000"/>
          </a:bodyPr>
          <a:lstStyle/>
          <a:p>
            <a:r>
              <a:rPr lang="en-US" dirty="0" smtClean="0"/>
              <a:t>Allows you to package up multiple sockets and ask if any of them are ready for read or write</a:t>
            </a:r>
          </a:p>
          <a:p>
            <a:r>
              <a:rPr lang="en-US" dirty="0" smtClean="0"/>
              <a:t>We call this the ready state of the sockets</a:t>
            </a:r>
          </a:p>
          <a:p>
            <a:r>
              <a:rPr lang="en-US" dirty="0" smtClean="0"/>
              <a:t>Basically, we are asking "can I read from any of these sockets without blocking?"</a:t>
            </a:r>
          </a:p>
          <a:p>
            <a:r>
              <a:rPr lang="en-US" dirty="0" smtClean="0"/>
              <a:t>There won't be time tonight to go through the code for using select(), so we will look at it conceptually, don't worry we'll give you code showing exactly how to use it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t>
            </a:r>
            <a:endParaRPr lang="en-US" dirty="0"/>
          </a:p>
        </p:txBody>
      </p:sp>
      <p:sp>
        <p:nvSpPr>
          <p:cNvPr id="11" name="Content Placeholder 10"/>
          <p:cNvSpPr>
            <a:spLocks noGrp="1"/>
          </p:cNvSpPr>
          <p:nvPr>
            <p:ph idx="1"/>
          </p:nvPr>
        </p:nvSpPr>
        <p:spPr>
          <a:xfrm>
            <a:off x="655820" y="1600200"/>
            <a:ext cx="8030980" cy="4701077"/>
          </a:xfrm>
        </p:spPr>
        <p:txBody>
          <a:bodyPr>
            <a:normAutofit/>
          </a:bodyPr>
          <a:lstStyle/>
          <a:p>
            <a:r>
              <a:rPr lang="en-US" dirty="0" smtClean="0"/>
              <a:t>Make an </a:t>
            </a:r>
            <a:r>
              <a:rPr lang="en-US" dirty="0" err="1" smtClean="0"/>
              <a:t>fd_set</a:t>
            </a:r>
            <a:endParaRPr lang="en-US" dirty="0" smtClean="0"/>
          </a:p>
          <a:p>
            <a:pPr lvl="1"/>
            <a:r>
              <a:rPr lang="en-US" dirty="0" smtClean="0"/>
              <a:t>array of file descriptors</a:t>
            </a:r>
          </a:p>
          <a:p>
            <a:r>
              <a:rPr lang="en-US" dirty="0" smtClean="0"/>
              <a:t>Pass it to select</a:t>
            </a:r>
          </a:p>
          <a:p>
            <a:r>
              <a:rPr lang="en-US" dirty="0" smtClean="0"/>
              <a:t>Select blocks until at least one is ready (or there is an error)</a:t>
            </a:r>
          </a:p>
          <a:p>
            <a:r>
              <a:rPr lang="en-US" dirty="0" smtClean="0"/>
              <a:t>Then you check every entry in the </a:t>
            </a:r>
            <a:r>
              <a:rPr lang="en-US" dirty="0" err="1" smtClean="0"/>
              <a:t>fd_set</a:t>
            </a:r>
            <a:r>
              <a:rPr lang="en-US" dirty="0" smtClean="0"/>
              <a:t> to see which </a:t>
            </a:r>
            <a:r>
              <a:rPr lang="en-US" dirty="0" err="1" smtClean="0"/>
              <a:t>one(s</a:t>
            </a:r>
            <a:r>
              <a:rPr lang="en-US" dirty="0" smtClean="0"/>
              <a:t>) are ready</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select</a:t>
            </a:r>
            <a:endParaRPr lang="en-US" dirty="0"/>
          </a:p>
        </p:txBody>
      </p:sp>
      <p:sp>
        <p:nvSpPr>
          <p:cNvPr id="4" name="Rectangle 3"/>
          <p:cNvSpPr/>
          <p:nvPr/>
        </p:nvSpPr>
        <p:spPr>
          <a:xfrm>
            <a:off x="457200" y="1417638"/>
            <a:ext cx="2280157" cy="4988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1 on socket 2</a:t>
            </a:r>
            <a:endParaRPr lang="en-US" dirty="0"/>
          </a:p>
        </p:txBody>
      </p:sp>
      <p:sp>
        <p:nvSpPr>
          <p:cNvPr id="5" name="Rectangle 4"/>
          <p:cNvSpPr/>
          <p:nvPr/>
        </p:nvSpPr>
        <p:spPr>
          <a:xfrm>
            <a:off x="457200" y="2068840"/>
            <a:ext cx="2280157" cy="4988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2 on socket 3</a:t>
            </a:r>
            <a:endParaRPr lang="en-US" dirty="0"/>
          </a:p>
        </p:txBody>
      </p:sp>
      <p:sp>
        <p:nvSpPr>
          <p:cNvPr id="6" name="Rectangle 5"/>
          <p:cNvSpPr/>
          <p:nvPr/>
        </p:nvSpPr>
        <p:spPr>
          <a:xfrm>
            <a:off x="457200" y="2720042"/>
            <a:ext cx="2280157" cy="4988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3 on socket 4</a:t>
            </a:r>
            <a:endParaRPr lang="en-US" dirty="0"/>
          </a:p>
        </p:txBody>
      </p:sp>
      <p:cxnSp>
        <p:nvCxnSpPr>
          <p:cNvPr id="7" name="Straight Connector 6"/>
          <p:cNvCxnSpPr/>
          <p:nvPr/>
        </p:nvCxnSpPr>
        <p:spPr>
          <a:xfrm rot="5400000">
            <a:off x="5623622" y="2307924"/>
            <a:ext cx="857949" cy="1589"/>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6193838" y="4018570"/>
            <a:ext cx="1601037" cy="1588"/>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6051802" y="2737693"/>
            <a:ext cx="943349" cy="481153"/>
          </a:xfrm>
          <a:prstGeom prst="straightConnector1">
            <a:avLst/>
          </a:prstGeom>
          <a:ln>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282355" y="1968252"/>
            <a:ext cx="2636897" cy="769441"/>
          </a:xfrm>
          <a:prstGeom prst="rect">
            <a:avLst/>
          </a:prstGeom>
          <a:noFill/>
        </p:spPr>
        <p:txBody>
          <a:bodyPr wrap="none" rtlCol="0">
            <a:spAutoFit/>
          </a:bodyPr>
          <a:lstStyle/>
          <a:p>
            <a:r>
              <a:rPr lang="en-US" sz="2200" dirty="0" err="1" smtClean="0"/>
              <a:t>pseudocode</a:t>
            </a:r>
            <a:r>
              <a:rPr lang="en-US" sz="2200" dirty="0" smtClean="0"/>
              <a:t>:</a:t>
            </a:r>
            <a:br>
              <a:rPr lang="en-US" sz="2200" dirty="0" smtClean="0"/>
            </a:br>
            <a:r>
              <a:rPr lang="en-US" sz="2200" dirty="0" smtClean="0"/>
              <a:t>ready = select(2, 3, 4)</a:t>
            </a:r>
            <a:endParaRPr lang="en-US" sz="2200" dirty="0"/>
          </a:p>
        </p:txBody>
      </p:sp>
      <p:sp>
        <p:nvSpPr>
          <p:cNvPr id="11" name="TextBox 10"/>
          <p:cNvSpPr txBox="1"/>
          <p:nvPr/>
        </p:nvSpPr>
        <p:spPr>
          <a:xfrm>
            <a:off x="6995151" y="4481329"/>
            <a:ext cx="2173617" cy="430887"/>
          </a:xfrm>
          <a:prstGeom prst="rect">
            <a:avLst/>
          </a:prstGeom>
          <a:noFill/>
        </p:spPr>
        <p:txBody>
          <a:bodyPr wrap="none" rtlCol="0">
            <a:spAutoFit/>
          </a:bodyPr>
          <a:lstStyle/>
          <a:p>
            <a:r>
              <a:rPr lang="en-US" sz="2200" dirty="0" smtClean="0"/>
              <a:t>2 and 4 are ready</a:t>
            </a:r>
            <a:endParaRPr lang="en-US" sz="2200" dirty="0"/>
          </a:p>
        </p:txBody>
      </p:sp>
      <p:cxnSp>
        <p:nvCxnSpPr>
          <p:cNvPr id="12" name="Straight Connector 11"/>
          <p:cNvCxnSpPr/>
          <p:nvPr/>
        </p:nvCxnSpPr>
        <p:spPr>
          <a:xfrm rot="5400000">
            <a:off x="5622033" y="5594467"/>
            <a:ext cx="857949" cy="1589"/>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0800000" flipV="1">
            <a:off x="6053392" y="4819883"/>
            <a:ext cx="940171" cy="346404"/>
          </a:xfrm>
          <a:prstGeom prst="straightConnector1">
            <a:avLst/>
          </a:prstGeom>
          <a:ln>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715191" y="5254795"/>
            <a:ext cx="2204061" cy="1446550"/>
          </a:xfrm>
          <a:prstGeom prst="rect">
            <a:avLst/>
          </a:prstGeom>
          <a:noFill/>
        </p:spPr>
        <p:txBody>
          <a:bodyPr wrap="none" rtlCol="0">
            <a:spAutoFit/>
          </a:bodyPr>
          <a:lstStyle/>
          <a:p>
            <a:r>
              <a:rPr lang="en-US" sz="2200" dirty="0" err="1" smtClean="0"/>
              <a:t>pseudocode</a:t>
            </a:r>
            <a:r>
              <a:rPr lang="en-US" sz="2200" dirty="0" smtClean="0"/>
              <a:t>:</a:t>
            </a:r>
            <a:br>
              <a:rPr lang="en-US" sz="2200" dirty="0" smtClean="0"/>
            </a:br>
            <a:r>
              <a:rPr lang="en-US" sz="2200" dirty="0" smtClean="0"/>
              <a:t>loop over [2, 3, 4]</a:t>
            </a:r>
          </a:p>
          <a:p>
            <a:r>
              <a:rPr lang="en-US" sz="2200" dirty="0" smtClean="0"/>
              <a:t>if socket is ready,</a:t>
            </a:r>
          </a:p>
          <a:p>
            <a:r>
              <a:rPr lang="en-US" sz="2200" dirty="0" smtClean="0"/>
              <a:t>  read from it</a:t>
            </a:r>
            <a:endParaRPr lang="en-US" sz="2200" dirty="0"/>
          </a:p>
        </p:txBody>
      </p:sp>
      <p:sp>
        <p:nvSpPr>
          <p:cNvPr id="18" name="Rectangular Callout 17"/>
          <p:cNvSpPr/>
          <p:nvPr/>
        </p:nvSpPr>
        <p:spPr>
          <a:xfrm>
            <a:off x="1121609" y="3760972"/>
            <a:ext cx="1615748" cy="1863990"/>
          </a:xfrm>
          <a:prstGeom prst="wedgeRectCallout">
            <a:avLst>
              <a:gd name="adj1" fmla="val 246627"/>
              <a:gd name="adj2" fmla="val 2002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Blocks until at least one is ready or there is an error</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man pages are your friend</a:t>
            </a:r>
          </a:p>
          <a:p>
            <a:pPr lvl="1"/>
            <a:r>
              <a:rPr lang="en-US" dirty="0" smtClean="0"/>
              <a:t>man 2 will have most of the socket stuff</a:t>
            </a:r>
          </a:p>
          <a:p>
            <a:pPr lvl="1"/>
            <a:r>
              <a:rPr lang="en-US" dirty="0" smtClean="0"/>
              <a:t>e.g., `man 2 read`, `man 2 write`, etc.</a:t>
            </a:r>
          </a:p>
          <a:p>
            <a:pPr lvl="1"/>
            <a:r>
              <a:rPr lang="en-US" dirty="0" smtClean="0"/>
              <a:t>man 3 has core library stuff like </a:t>
            </a:r>
            <a:r>
              <a:rPr lang="en-US" dirty="0" err="1" smtClean="0"/>
              <a:t>memcpy</a:t>
            </a:r>
            <a:endParaRPr lang="en-US" dirty="0" smtClean="0"/>
          </a:p>
          <a:p>
            <a:pPr lvl="1"/>
            <a:r>
              <a:rPr lang="en-US" dirty="0" smtClean="0"/>
              <a:t>e.g., `man 3 </a:t>
            </a:r>
            <a:r>
              <a:rPr lang="en-US" dirty="0" err="1" smtClean="0"/>
              <a:t>memcpy</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reality…</a:t>
            </a:r>
            <a:endParaRPr lang="en-US" dirty="0"/>
          </a:p>
        </p:txBody>
      </p:sp>
      <p:sp>
        <p:nvSpPr>
          <p:cNvPr id="3" name="Cloud 2"/>
          <p:cNvSpPr/>
          <p:nvPr/>
        </p:nvSpPr>
        <p:spPr>
          <a:xfrm>
            <a:off x="2750768" y="2485835"/>
            <a:ext cx="3567072" cy="2296695"/>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200" dirty="0" smtClean="0">
                <a:solidFill>
                  <a:srgbClr val="000000"/>
                </a:solidFill>
              </a:rPr>
              <a:t>Network</a:t>
            </a:r>
            <a:endParaRPr lang="en-US" sz="4200" dirty="0">
              <a:solidFill>
                <a:srgbClr val="000000"/>
              </a:solidFill>
            </a:endParaRPr>
          </a:p>
        </p:txBody>
      </p:sp>
      <p:sp>
        <p:nvSpPr>
          <p:cNvPr id="4" name="Rectangle 3"/>
          <p:cNvSpPr/>
          <p:nvPr/>
        </p:nvSpPr>
        <p:spPr>
          <a:xfrm>
            <a:off x="7323447" y="4305323"/>
            <a:ext cx="1072126" cy="22763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7438905" y="4420788"/>
            <a:ext cx="841207" cy="23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Rectangle 5"/>
          <p:cNvSpPr/>
          <p:nvPr/>
        </p:nvSpPr>
        <p:spPr>
          <a:xfrm>
            <a:off x="7438905" y="4804125"/>
            <a:ext cx="841207" cy="23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rapezoid 6"/>
          <p:cNvSpPr/>
          <p:nvPr/>
        </p:nvSpPr>
        <p:spPr>
          <a:xfrm>
            <a:off x="775230" y="2485835"/>
            <a:ext cx="1764885" cy="697795"/>
          </a:xfrm>
          <a:prstGeom prst="trapezoid">
            <a:avLst>
              <a:gd name="adj" fmla="val 41546"/>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055632" y="1600200"/>
            <a:ext cx="1204080" cy="88563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187584" y="1699170"/>
            <a:ext cx="956667" cy="65968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Curved Connector 9"/>
          <p:cNvCxnSpPr>
            <a:stCxn id="8" idx="3"/>
            <a:endCxn id="4" idx="1"/>
          </p:cNvCxnSpPr>
          <p:nvPr/>
        </p:nvCxnSpPr>
        <p:spPr>
          <a:xfrm>
            <a:off x="2259712" y="2043018"/>
            <a:ext cx="5063735" cy="3400494"/>
          </a:xfrm>
          <a:prstGeom prst="curvedConnector3">
            <a:avLst>
              <a:gd name="adj1" fmla="val 64007"/>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713160" y="4782530"/>
            <a:ext cx="346379" cy="4428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endParaRPr lang="en-US" dirty="0"/>
          </a:p>
        </p:txBody>
      </p:sp>
      <p:sp>
        <p:nvSpPr>
          <p:cNvPr id="12" name="Rectangle 11"/>
          <p:cNvSpPr/>
          <p:nvPr/>
        </p:nvSpPr>
        <p:spPr>
          <a:xfrm>
            <a:off x="4996361" y="2195417"/>
            <a:ext cx="346379" cy="4428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2</a:t>
            </a:r>
            <a:endParaRPr lang="en-US" dirty="0"/>
          </a:p>
        </p:txBody>
      </p:sp>
      <p:sp>
        <p:nvSpPr>
          <p:cNvPr id="13" name="Rectangle 12"/>
          <p:cNvSpPr/>
          <p:nvPr/>
        </p:nvSpPr>
        <p:spPr>
          <a:xfrm rot="18720000">
            <a:off x="3348333" y="5654925"/>
            <a:ext cx="346379" cy="44281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3</a:t>
            </a:r>
            <a:endParaRPr lang="en-US" dirty="0"/>
          </a:p>
        </p:txBody>
      </p:sp>
      <p:sp>
        <p:nvSpPr>
          <p:cNvPr id="14" name="Rectangle 13"/>
          <p:cNvSpPr/>
          <p:nvPr/>
        </p:nvSpPr>
        <p:spPr>
          <a:xfrm>
            <a:off x="3455569" y="1699170"/>
            <a:ext cx="346379" cy="4428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endParaRPr lang="en-US" dirty="0"/>
          </a:p>
        </p:txBody>
      </p:sp>
      <p:sp>
        <p:nvSpPr>
          <p:cNvPr id="15" name="Rectangular Callout 14"/>
          <p:cNvSpPr/>
          <p:nvPr/>
        </p:nvSpPr>
        <p:spPr>
          <a:xfrm>
            <a:off x="230920" y="4305323"/>
            <a:ext cx="2309195" cy="1649549"/>
          </a:xfrm>
          <a:prstGeom prst="wedgeRectCallout">
            <a:avLst>
              <a:gd name="adj1" fmla="val 80596"/>
              <a:gd name="adj2" fmla="val 315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Maybe a packet gets deleted and needs to be resent</a:t>
            </a:r>
            <a:endParaRPr lang="en-US" dirty="0"/>
          </a:p>
        </p:txBody>
      </p:sp>
      <p:sp>
        <p:nvSpPr>
          <p:cNvPr id="16" name="Rectangular Callout 15"/>
          <p:cNvSpPr/>
          <p:nvPr/>
        </p:nvSpPr>
        <p:spPr>
          <a:xfrm>
            <a:off x="7059539" y="1417638"/>
            <a:ext cx="1627261" cy="1220596"/>
          </a:xfrm>
          <a:prstGeom prst="wedgeRectCallout">
            <a:avLst>
              <a:gd name="adj1" fmla="val -65432"/>
              <a:gd name="adj2" fmla="val 20980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Packets can arrive out of order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Hide the reality with abstraction</a:t>
            </a:r>
            <a:endParaRPr lang="en-US" dirty="0"/>
          </a:p>
        </p:txBody>
      </p:sp>
      <p:sp>
        <p:nvSpPr>
          <p:cNvPr id="3" name="Content Placeholder 2"/>
          <p:cNvSpPr>
            <a:spLocks noGrp="1"/>
          </p:cNvSpPr>
          <p:nvPr>
            <p:ph idx="1"/>
          </p:nvPr>
        </p:nvSpPr>
        <p:spPr/>
        <p:txBody>
          <a:bodyPr/>
          <a:lstStyle/>
          <a:p>
            <a:r>
              <a:rPr lang="en-US" dirty="0" smtClean="0"/>
              <a:t>TCP/IP is the network transport protocol which gives you reliable, stream-oriented delivery</a:t>
            </a:r>
          </a:p>
          <a:p>
            <a:r>
              <a:rPr lang="en-US" dirty="0" smtClean="0"/>
              <a:t>We'll learn about it in class!</a:t>
            </a:r>
          </a:p>
          <a:p>
            <a:r>
              <a:rPr lang="en-US" dirty="0" smtClean="0"/>
              <a:t>We want an even easier abstraction built on top of TCP/IP</a:t>
            </a:r>
          </a:p>
          <a:p>
            <a:endParaRPr lang="en-US" dirty="0" smtClean="0"/>
          </a:p>
          <a:p>
            <a:r>
              <a:rPr lang="en-US" b="1" dirty="0" smtClean="0"/>
              <a:t>Sockets</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Borrows from file abstraction</a:t>
            </a:r>
            <a:endParaRPr lang="en-US" dirty="0"/>
          </a:p>
        </p:txBody>
      </p:sp>
      <p:sp>
        <p:nvSpPr>
          <p:cNvPr id="3" name="Content Placeholder 2"/>
          <p:cNvSpPr>
            <a:spLocks noGrp="1"/>
          </p:cNvSpPr>
          <p:nvPr>
            <p:ph idx="1"/>
          </p:nvPr>
        </p:nvSpPr>
        <p:spPr/>
        <p:txBody>
          <a:bodyPr/>
          <a:lstStyle/>
          <a:p>
            <a:r>
              <a:rPr lang="en-US" dirty="0" smtClean="0"/>
              <a:t>open</a:t>
            </a:r>
          </a:p>
          <a:p>
            <a:r>
              <a:rPr lang="en-US" dirty="0" smtClean="0"/>
              <a:t>read</a:t>
            </a:r>
          </a:p>
          <a:p>
            <a:r>
              <a:rPr lang="en-US" dirty="0" smtClean="0"/>
              <a:t>write</a:t>
            </a:r>
          </a:p>
          <a:p>
            <a:r>
              <a:rPr lang="en-US" dirty="0" smtClean="0"/>
              <a:t>close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sockets aren't files</a:t>
            </a:r>
            <a:endParaRPr lang="en-US" dirty="0"/>
          </a:p>
        </p:txBody>
      </p:sp>
      <p:sp>
        <p:nvSpPr>
          <p:cNvPr id="3" name="Content Placeholder 2"/>
          <p:cNvSpPr>
            <a:spLocks noGrp="1"/>
          </p:cNvSpPr>
          <p:nvPr>
            <p:ph idx="1"/>
          </p:nvPr>
        </p:nvSpPr>
        <p:spPr/>
        <p:txBody>
          <a:bodyPr/>
          <a:lstStyle/>
          <a:p>
            <a:r>
              <a:rPr lang="en-US" dirty="0" smtClean="0"/>
              <a:t>Can't "create" or "delete" them</a:t>
            </a:r>
          </a:p>
          <a:p>
            <a:r>
              <a:rPr lang="en-US" dirty="0" smtClean="0"/>
              <a:t>Can't "seek" inside them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File I/O…</a:t>
            </a:r>
            <a:endParaRPr lang="en-US" dirty="0"/>
          </a:p>
        </p:txBody>
      </p:sp>
      <p:pic>
        <p:nvPicPr>
          <p:cNvPr id="4" name="Content Placeholder 3" descr="00-java-fileio.png"/>
          <p:cNvPicPr>
            <a:picLocks noGrp="1" noChangeAspect="1"/>
          </p:cNvPicPr>
          <p:nvPr>
            <p:ph sz="half" idx="1"/>
          </p:nvPr>
        </p:nvPicPr>
        <p:blipFill>
          <a:blip r:embed="rId2"/>
          <a:srcRect t="-26995" b="-26995"/>
          <a:stretch>
            <a:fillRect/>
          </a:stretch>
        </p:blipFill>
        <p:spPr/>
      </p:pic>
      <p:pic>
        <p:nvPicPr>
          <p:cNvPr id="6" name="Content Placeholder 5" descr="01-c-fileio.png"/>
          <p:cNvPicPr>
            <a:picLocks noGrp="1" noChangeAspect="1"/>
          </p:cNvPicPr>
          <p:nvPr>
            <p:ph sz="half" idx="2"/>
          </p:nvPr>
        </p:nvPicPr>
        <p:blipFill>
          <a:blip r:embed="rId3"/>
          <a:srcRect t="-30048" b="-30048"/>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First Example</a:t>
            </a:r>
            <a:endParaRPr lang="en-US" dirty="0"/>
          </a:p>
        </p:txBody>
      </p:sp>
      <p:sp>
        <p:nvSpPr>
          <p:cNvPr id="6" name="Content Placeholder 5"/>
          <p:cNvSpPr>
            <a:spLocks noGrp="1"/>
          </p:cNvSpPr>
          <p:nvPr>
            <p:ph idx="1"/>
          </p:nvPr>
        </p:nvSpPr>
        <p:spPr/>
        <p:txBody>
          <a:bodyPr/>
          <a:lstStyle/>
          <a:p>
            <a:r>
              <a:rPr lang="en-US" dirty="0" smtClean="0"/>
              <a:t>A client written using sockets</a:t>
            </a:r>
          </a:p>
          <a:p>
            <a:r>
              <a:rPr lang="en-US" dirty="0" smtClean="0"/>
              <a:t>Fetch a web page and print it to the console</a:t>
            </a:r>
          </a:p>
          <a:p>
            <a:r>
              <a:rPr lang="en-US" dirty="0" smtClean="0"/>
              <a:t>Besides the socket code, take note of</a:t>
            </a:r>
          </a:p>
          <a:p>
            <a:pPr lvl="1"/>
            <a:r>
              <a:rPr lang="en-US" dirty="0" smtClean="0"/>
              <a:t>We will use a header file</a:t>
            </a:r>
          </a:p>
          <a:p>
            <a:pPr lvl="1"/>
            <a:r>
              <a:rPr lang="en-US" dirty="0" smtClean="0"/>
              <a:t>We will compile a binary from two object files</a:t>
            </a:r>
          </a:p>
          <a:p>
            <a:pPr lvl="1"/>
            <a:r>
              <a:rPr lang="en-US" dirty="0" smtClean="0"/>
              <a:t>We do some error handling (needs more, though!)</a:t>
            </a:r>
          </a:p>
          <a:p>
            <a:r>
              <a:rPr lang="en-US" dirty="0" smtClean="0"/>
              <a:t>This code will be supplied, so don't feel like you have to memorize it now</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a:t>
            </a:r>
            <a:endParaRPr lang="en-US" dirty="0"/>
          </a:p>
        </p:txBody>
      </p:sp>
      <p:sp>
        <p:nvSpPr>
          <p:cNvPr id="3" name="Content Placeholder 2"/>
          <p:cNvSpPr>
            <a:spLocks noGrp="1"/>
          </p:cNvSpPr>
          <p:nvPr>
            <p:ph idx="1"/>
          </p:nvPr>
        </p:nvSpPr>
        <p:spPr/>
        <p:txBody>
          <a:bodyPr/>
          <a:lstStyle/>
          <a:p>
            <a:r>
              <a:rPr lang="en-US" dirty="0" smtClean="0"/>
              <a:t>Servers can also be written using sockets</a:t>
            </a:r>
          </a:p>
          <a:p>
            <a:r>
              <a:rPr lang="en-US" dirty="0" smtClean="0"/>
              <a:t>Server sockets </a:t>
            </a:r>
            <a:r>
              <a:rPr lang="en-US" b="1" dirty="0" smtClean="0"/>
              <a:t>listen</a:t>
            </a:r>
            <a:r>
              <a:rPr lang="en-US" dirty="0" smtClean="0"/>
              <a:t> for incoming connections</a:t>
            </a:r>
          </a:p>
          <a:p>
            <a:r>
              <a:rPr lang="en-US" dirty="0" smtClean="0"/>
              <a:t>Servers </a:t>
            </a:r>
            <a:r>
              <a:rPr lang="en-US" b="1" dirty="0" smtClean="0"/>
              <a:t>accept</a:t>
            </a:r>
            <a:r>
              <a:rPr lang="en-US" dirty="0" smtClean="0"/>
              <a:t> incoming connections</a:t>
            </a:r>
          </a:p>
          <a:p>
            <a:pPr lvl="1"/>
            <a:r>
              <a:rPr lang="en-US" dirty="0" smtClean="0"/>
              <a:t>this creates another socket, the </a:t>
            </a:r>
            <a:r>
              <a:rPr lang="en-US" b="1" dirty="0" smtClean="0"/>
              <a:t>client socket</a:t>
            </a:r>
            <a:endParaRPr lang="en-US" dirty="0" smtClean="0"/>
          </a:p>
          <a:p>
            <a:r>
              <a:rPr lang="en-US" dirty="0" smtClean="0"/>
              <a:t>The general strategy is to create a server socket, listen, accept, and spawn a thread to do whatever work you need to do for the client, then close the client socket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1323</TotalTime>
  <Words>1070</Words>
  <Application>Microsoft Macintosh PowerPoint</Application>
  <PresentationFormat>On-screen Show (4:3)</PresentationFormat>
  <Paragraphs>143</Paragraphs>
  <Slides>26</Slides>
  <Notes>2</Notes>
  <HiddenSlides>0</HiddenSlides>
  <MMClips>0</MMClips>
  <ScaleCrop>false</ScaleCrop>
  <HeadingPairs>
    <vt:vector size="4" baseType="variant">
      <vt:variant>
        <vt:lpstr>Design Template</vt:lpstr>
      </vt:variant>
      <vt:variant>
        <vt:i4>1</vt:i4>
      </vt:variant>
      <vt:variant>
        <vt:lpstr>Slide Titles</vt:lpstr>
      </vt:variant>
      <vt:variant>
        <vt:i4>26</vt:i4>
      </vt:variant>
    </vt:vector>
  </HeadingPairs>
  <TitlesOfParts>
    <vt:vector size="27" baseType="lpstr">
      <vt:lpstr>Office Theme</vt:lpstr>
      <vt:lpstr>Sockets Tutorial</vt:lpstr>
      <vt:lpstr>What we imagine</vt:lpstr>
      <vt:lpstr>In reality…</vt:lpstr>
      <vt:lpstr>Hide the reality with abstraction</vt:lpstr>
      <vt:lpstr>Borrows from file abstraction</vt:lpstr>
      <vt:lpstr>But sockets aren't files</vt:lpstr>
      <vt:lpstr>So File I/O…</vt:lpstr>
      <vt:lpstr>First Example</vt:lpstr>
      <vt:lpstr>Servers</vt:lpstr>
      <vt:lpstr>Servers (in the software sense)</vt:lpstr>
      <vt:lpstr>Servers</vt:lpstr>
      <vt:lpstr>Servers</vt:lpstr>
      <vt:lpstr>Servers</vt:lpstr>
      <vt:lpstr>Ports</vt:lpstr>
      <vt:lpstr>Ports</vt:lpstr>
      <vt:lpstr>Second Example: Yelling Server</vt:lpstr>
      <vt:lpstr>Blocking I/O</vt:lpstr>
      <vt:lpstr>Blocking I/O</vt:lpstr>
      <vt:lpstr>Blocking I/O</vt:lpstr>
      <vt:lpstr>Non-blocking socket I/O (not for files)</vt:lpstr>
      <vt:lpstr>Non-blocking socket I/O</vt:lpstr>
      <vt:lpstr>Blocking I/O and Multiple Sockets</vt:lpstr>
      <vt:lpstr>Solution is with select()</vt:lpstr>
      <vt:lpstr>select</vt:lpstr>
      <vt:lpstr>select</vt:lpstr>
      <vt:lpstr>Notes</vt:lpstr>
    </vt:vector>
  </TitlesOfParts>
  <Company>Brandeis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Ross Shaull</dc:creator>
  <cp:lastModifiedBy>Ross Shaull</cp:lastModifiedBy>
  <cp:revision>33</cp:revision>
  <dcterms:created xsi:type="dcterms:W3CDTF">2011-09-21T19:57:43Z</dcterms:created>
  <dcterms:modified xsi:type="dcterms:W3CDTF">2011-09-22T18:01:36Z</dcterms:modified>
</cp:coreProperties>
</file>