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5" r:id="rId3"/>
    <p:sldMasterId id="2147483697" r:id="rId4"/>
    <p:sldMasterId id="2147483709" r:id="rId5"/>
    <p:sldMasterId id="2147483721" r:id="rId6"/>
  </p:sldMasterIdLst>
  <p:notesMasterIdLst>
    <p:notesMasterId r:id="rId34"/>
  </p:notesMasterIdLst>
  <p:sldIdLst>
    <p:sldId id="256" r:id="rId7"/>
    <p:sldId id="292" r:id="rId8"/>
    <p:sldId id="294" r:id="rId9"/>
    <p:sldId id="260" r:id="rId10"/>
    <p:sldId id="293" r:id="rId11"/>
    <p:sldId id="503" r:id="rId12"/>
    <p:sldId id="498" r:id="rId13"/>
    <p:sldId id="295" r:id="rId14"/>
    <p:sldId id="266" r:id="rId15"/>
    <p:sldId id="546" r:id="rId16"/>
    <p:sldId id="454" r:id="rId17"/>
    <p:sldId id="525" r:id="rId18"/>
    <p:sldId id="271" r:id="rId19"/>
    <p:sldId id="663" r:id="rId20"/>
    <p:sldId id="274" r:id="rId21"/>
    <p:sldId id="597" r:id="rId22"/>
    <p:sldId id="433" r:id="rId23"/>
    <p:sldId id="460" r:id="rId24"/>
    <p:sldId id="319" r:id="rId25"/>
    <p:sldId id="320" r:id="rId26"/>
    <p:sldId id="289" r:id="rId27"/>
    <p:sldId id="664" r:id="rId28"/>
    <p:sldId id="258" r:id="rId29"/>
    <p:sldId id="261" r:id="rId30"/>
    <p:sldId id="262" r:id="rId31"/>
    <p:sldId id="665" r:id="rId32"/>
    <p:sldId id="291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458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235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viewProps" Target="view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presProps" Target="presProps.xml"/><Relationship Id="rId8" Type="http://schemas.openxmlformats.org/officeDocument/2006/relationships/slide" Target="slides/slide2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87743-D1D5-481B-A0B8-A59C566FD0A1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5F66A-2EA0-4C5A-997E-85998BD2CD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733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>
            <a:extLst>
              <a:ext uri="{FF2B5EF4-FFF2-40B4-BE49-F238E27FC236}">
                <a16:creationId xmlns:a16="http://schemas.microsoft.com/office/drawing/2014/main" id="{49ECEB6C-40D0-40C3-8599-4DA7E718BA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86C85F-DD37-492D-900A-CFC50747267E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5411" name="Rectangle 7">
            <a:extLst>
              <a:ext uri="{FF2B5EF4-FFF2-40B4-BE49-F238E27FC236}">
                <a16:creationId xmlns:a16="http://schemas.microsoft.com/office/drawing/2014/main" id="{CAEB0858-6B5F-4988-8573-F9C7B809CF0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2" tIns="45716" rIns="91432" bIns="45716"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4CF40EA-9876-4DA1-80C8-8C49112357A3}" type="slidenum">
              <a:rPr kumimoji="0" lang="ar-SA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arlett" pitchFamily="2" charset="2"/>
                <a:ea typeface="宋体" panose="02010600030101010101" pitchFamily="2" charset="-122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Marlett" pitchFamily="2" charset="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5412" name="Rectangle 2">
            <a:extLst>
              <a:ext uri="{FF2B5EF4-FFF2-40B4-BE49-F238E27FC236}">
                <a16:creationId xmlns:a16="http://schemas.microsoft.com/office/drawing/2014/main" id="{E8B0359B-76AE-4C69-8A56-82010CB01C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145413" name="Rectangle 3">
            <a:extLst>
              <a:ext uri="{FF2B5EF4-FFF2-40B4-BE49-F238E27FC236}">
                <a16:creationId xmlns:a16="http://schemas.microsoft.com/office/drawing/2014/main" id="{2112FE8A-991A-4BFC-B0B5-331AE25A5D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2" tIns="45716" rIns="91432" bIns="45716"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2" name="Rectangle 2">
            <a:extLst>
              <a:ext uri="{FF2B5EF4-FFF2-40B4-BE49-F238E27FC236}">
                <a16:creationId xmlns:a16="http://schemas.microsoft.com/office/drawing/2014/main" id="{32ADA89B-1A1F-4FDB-865D-35935FC4A14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defTabSz="990600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defTabSz="990600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defTabSz="990600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defTabSz="990600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90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arlett" pitchFamily="2" charset="2"/>
                <a:ea typeface="宋体" panose="02010600030101010101" pitchFamily="2" charset="-122"/>
                <a:cs typeface="+mn-cs"/>
              </a:rPr>
              <a:t>© 2003 Herlihy and Shavit</a:t>
            </a:r>
          </a:p>
        </p:txBody>
      </p:sp>
      <p:sp>
        <p:nvSpPr>
          <p:cNvPr id="220163" name="Rectangle 7">
            <a:extLst>
              <a:ext uri="{FF2B5EF4-FFF2-40B4-BE49-F238E27FC236}">
                <a16:creationId xmlns:a16="http://schemas.microsoft.com/office/drawing/2014/main" id="{07AB7316-B3DB-4364-8013-73B6EE03D2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defTabSz="990600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defTabSz="990600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defTabSz="990600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defTabSz="990600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r" defTabSz="990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CB2A76-27DF-44CC-BC27-93DF73307E3A}" type="slidenum">
              <a:rPr kumimoji="0" lang="ar-SA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arlett" pitchFamily="2" charset="2"/>
                <a:ea typeface="宋体" panose="02010600030101010101" pitchFamily="2" charset="-122"/>
                <a:cs typeface="Arial" panose="020B0604020202020204" pitchFamily="34" charset="0"/>
              </a:rPr>
              <a:pPr marL="0" marR="0" lvl="0" indent="0" algn="r" defTabSz="9906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Marlett" pitchFamily="2" charset="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0164" name="Rectangle 2">
            <a:extLst>
              <a:ext uri="{FF2B5EF4-FFF2-40B4-BE49-F238E27FC236}">
                <a16:creationId xmlns:a16="http://schemas.microsoft.com/office/drawing/2014/main" id="{0863384E-88FA-482C-9729-47DA5D3191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9688" cy="3840163"/>
          </a:xfrm>
          <a:ln/>
        </p:spPr>
      </p:sp>
      <p:sp>
        <p:nvSpPr>
          <p:cNvPr id="220165" name="Rectangle 3">
            <a:extLst>
              <a:ext uri="{FF2B5EF4-FFF2-40B4-BE49-F238E27FC236}">
                <a16:creationId xmlns:a16="http://schemas.microsoft.com/office/drawing/2014/main" id="{D9979BF7-D073-4D0C-89BA-2BB4EF2D5B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2513"/>
            <a:ext cx="5207000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>
                <a:cs typeface="Times New Roman" panose="02020603050405020304" pitchFamily="18" charset="0"/>
              </a:rPr>
              <a:t>We assume that no thread is in the critical section forever. </a:t>
            </a:r>
          </a:p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>
            <a:extLst>
              <a:ext uri="{FF2B5EF4-FFF2-40B4-BE49-F238E27FC236}">
                <a16:creationId xmlns:a16="http://schemas.microsoft.com/office/drawing/2014/main" id="{177C32AF-7D0D-4E6E-9F05-B4926ABA107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defTabSz="990600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defTabSz="990600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defTabSz="990600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defTabSz="990600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300" b="0">
                <a:latin typeface="Marlett" pitchFamily="2" charset="2"/>
              </a:rPr>
              <a:t>© 2003 Herlihy and Shavit</a:t>
            </a:r>
          </a:p>
        </p:txBody>
      </p:sp>
      <p:sp>
        <p:nvSpPr>
          <p:cNvPr id="277507" name="Rectangle 7">
            <a:extLst>
              <a:ext uri="{FF2B5EF4-FFF2-40B4-BE49-F238E27FC236}">
                <a16:creationId xmlns:a16="http://schemas.microsoft.com/office/drawing/2014/main" id="{5D417E66-F95C-4F69-AB2E-F84AB1F2F4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defTabSz="990600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defTabSz="990600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defTabSz="990600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defTabSz="990600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fld id="{959EABE1-6AC7-4E33-9404-53493395544E}" type="slidenum">
              <a:rPr lang="ar-SA" altLang="zh-CN" sz="1300" b="0">
                <a:latin typeface="Marlett" pitchFamily="2" charset="2"/>
              </a:rPr>
              <a:pPr/>
              <a:t>19</a:t>
            </a:fld>
            <a:endParaRPr lang="en-US" altLang="zh-CN" sz="1300" b="0">
              <a:latin typeface="Marlett" pitchFamily="2" charset="2"/>
            </a:endParaRPr>
          </a:p>
        </p:txBody>
      </p:sp>
      <p:sp>
        <p:nvSpPr>
          <p:cNvPr id="277508" name="Rectangle 2">
            <a:extLst>
              <a:ext uri="{FF2B5EF4-FFF2-40B4-BE49-F238E27FC236}">
                <a16:creationId xmlns:a16="http://schemas.microsoft.com/office/drawing/2014/main" id="{3D44C1C1-1066-47DF-8F01-53BA2A9387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9" name="Rectangle 3">
            <a:extLst>
              <a:ext uri="{FF2B5EF4-FFF2-40B4-BE49-F238E27FC236}">
                <a16:creationId xmlns:a16="http://schemas.microsoft.com/office/drawing/2014/main" id="{FAB9CB4E-129D-4F16-84FF-A71E0C8481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>
            <a:extLst>
              <a:ext uri="{FF2B5EF4-FFF2-40B4-BE49-F238E27FC236}">
                <a16:creationId xmlns:a16="http://schemas.microsoft.com/office/drawing/2014/main" id="{FB8F52FA-F503-4959-ABC8-15DB7691DAA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defTabSz="990600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defTabSz="990600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defTabSz="990600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defTabSz="990600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300" b="0">
                <a:latin typeface="Marlett" pitchFamily="2" charset="2"/>
              </a:rPr>
              <a:t>© 2003 Herlihy and Shavit</a:t>
            </a:r>
          </a:p>
        </p:txBody>
      </p:sp>
      <p:sp>
        <p:nvSpPr>
          <p:cNvPr id="278531" name="Rectangle 7">
            <a:extLst>
              <a:ext uri="{FF2B5EF4-FFF2-40B4-BE49-F238E27FC236}">
                <a16:creationId xmlns:a16="http://schemas.microsoft.com/office/drawing/2014/main" id="{045B5D2C-2A86-4CA1-B30F-CE886B30E7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defTabSz="990600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defTabSz="990600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defTabSz="990600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defTabSz="990600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fld id="{C2A6AC97-C2F9-438A-98FB-96481449FD27}" type="slidenum">
              <a:rPr lang="ar-SA" altLang="zh-CN" sz="1300" b="0">
                <a:latin typeface="Marlett" pitchFamily="2" charset="2"/>
              </a:rPr>
              <a:pPr/>
              <a:t>20</a:t>
            </a:fld>
            <a:endParaRPr lang="en-US" altLang="zh-CN" sz="1300" b="0">
              <a:latin typeface="Marlett" pitchFamily="2" charset="2"/>
            </a:endParaRPr>
          </a:p>
        </p:txBody>
      </p:sp>
      <p:sp>
        <p:nvSpPr>
          <p:cNvPr id="278532" name="Rectangle 2">
            <a:extLst>
              <a:ext uri="{FF2B5EF4-FFF2-40B4-BE49-F238E27FC236}">
                <a16:creationId xmlns:a16="http://schemas.microsoft.com/office/drawing/2014/main" id="{CFEEB811-2EA3-4217-B5DF-25861D9D46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8533" name="Rectangle 3">
            <a:extLst>
              <a:ext uri="{FF2B5EF4-FFF2-40B4-BE49-F238E27FC236}">
                <a16:creationId xmlns:a16="http://schemas.microsoft.com/office/drawing/2014/main" id="{BFFAA49A-8569-477A-8610-CFAF8786FE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7">
            <a:extLst>
              <a:ext uri="{FF2B5EF4-FFF2-40B4-BE49-F238E27FC236}">
                <a16:creationId xmlns:a16="http://schemas.microsoft.com/office/drawing/2014/main" id="{0581F195-F7E1-4E1C-82DC-175A77F777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r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r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r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r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r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CB03EE3-0B92-47AA-A343-5E8B17693E76}" type="slidenum">
              <a:rPr kumimoji="0" lang="ar-SA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arlett" pitchFamily="2" charset="2"/>
                <a:ea typeface="宋体" panose="02010600030101010101" pitchFamily="2" charset="-122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Marlett" pitchFamily="2" charset="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3651" name="Rectangle 2">
            <a:extLst>
              <a:ext uri="{FF2B5EF4-FFF2-40B4-BE49-F238E27FC236}">
                <a16:creationId xmlns:a16="http://schemas.microsoft.com/office/drawing/2014/main" id="{D62BE137-03D1-4080-96E8-7F3ED157C5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2" name="Rectangle 3">
            <a:extLst>
              <a:ext uri="{FF2B5EF4-FFF2-40B4-BE49-F238E27FC236}">
                <a16:creationId xmlns:a16="http://schemas.microsoft.com/office/drawing/2014/main" id="{B4265FF0-0C10-425F-8CA1-C0425CC0F0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We are going to do yet another review of multiprocessor architecture. </a:t>
            </a:r>
          </a:p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DF4105-BFBD-4680-99CF-D73CD6BB6E8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639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7">
            <a:extLst>
              <a:ext uri="{FF2B5EF4-FFF2-40B4-BE49-F238E27FC236}">
                <a16:creationId xmlns:a16="http://schemas.microsoft.com/office/drawing/2014/main" id="{BAAC9D98-B86B-4500-BB81-E5ED44DF64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F061E07-8A5F-4F92-8C3B-3B891D0B07CA}" type="slidenum">
              <a:rPr kumimoji="0" lang="ar-SA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arlett" pitchFamily="2" charset="2"/>
                <a:ea typeface="宋体" panose="02010600030101010101" pitchFamily="2" charset="-122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Marlett" pitchFamily="2" charset="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52259" name="Rectangle 2">
            <a:extLst>
              <a:ext uri="{FF2B5EF4-FFF2-40B4-BE49-F238E27FC236}">
                <a16:creationId xmlns:a16="http://schemas.microsoft.com/office/drawing/2014/main" id="{CDC6F1B2-F91E-4A60-AE0C-A6AC016706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60" name="Rectangle 3">
            <a:extLst>
              <a:ext uri="{FF2B5EF4-FFF2-40B4-BE49-F238E27FC236}">
                <a16:creationId xmlns:a16="http://schemas.microsoft.com/office/drawing/2014/main" id="{B87BB421-036E-4AC1-9EAE-5A87C8EA08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7">
            <a:extLst>
              <a:ext uri="{FF2B5EF4-FFF2-40B4-BE49-F238E27FC236}">
                <a16:creationId xmlns:a16="http://schemas.microsoft.com/office/drawing/2014/main" id="{6692F40A-12D3-4789-BD04-30A365E29E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26742A-28C8-41B2-B6DB-293D1EA60AC4}" type="slidenum">
              <a:rPr kumimoji="0" lang="ar-SA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arlett" pitchFamily="2" charset="2"/>
                <a:ea typeface="宋体" panose="02010600030101010101" pitchFamily="2" charset="-122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Marlett" pitchFamily="2" charset="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84675" name="Rectangle 2">
            <a:extLst>
              <a:ext uri="{FF2B5EF4-FFF2-40B4-BE49-F238E27FC236}">
                <a16:creationId xmlns:a16="http://schemas.microsoft.com/office/drawing/2014/main" id="{27EE65AE-8A28-4DDE-AD67-9C2BDFAD19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4676" name="Rectangle 3">
            <a:extLst>
              <a:ext uri="{FF2B5EF4-FFF2-40B4-BE49-F238E27FC236}">
                <a16:creationId xmlns:a16="http://schemas.microsoft.com/office/drawing/2014/main" id="{EA39C889-1FD4-4E05-9D7E-EEEF8C0E4E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7">
            <a:extLst>
              <a:ext uri="{FF2B5EF4-FFF2-40B4-BE49-F238E27FC236}">
                <a16:creationId xmlns:a16="http://schemas.microsoft.com/office/drawing/2014/main" id="{70CA1A48-87E5-41E7-BFBB-CB98D5F8B4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3BD0B0C-5477-4E0B-85FB-304801CCB510}" type="slidenum">
              <a:rPr kumimoji="0" lang="ar-SA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arlett" pitchFamily="2" charset="2"/>
                <a:ea typeface="宋体" panose="02010600030101010101" pitchFamily="2" charset="-122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Marlett" pitchFamily="2" charset="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12323" name="Rectangle 2">
            <a:extLst>
              <a:ext uri="{FF2B5EF4-FFF2-40B4-BE49-F238E27FC236}">
                <a16:creationId xmlns:a16="http://schemas.microsoft.com/office/drawing/2014/main" id="{E4329B03-68B8-42DA-9692-622BBB8C78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2324" name="Rectangle 3">
            <a:extLst>
              <a:ext uri="{FF2B5EF4-FFF2-40B4-BE49-F238E27FC236}">
                <a16:creationId xmlns:a16="http://schemas.microsoft.com/office/drawing/2014/main" id="{CE564996-429F-4395-91BA-C40B96422E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746" name="Slide Image Placeholder 1">
            <a:extLst>
              <a:ext uri="{FF2B5EF4-FFF2-40B4-BE49-F238E27FC236}">
                <a16:creationId xmlns:a16="http://schemas.microsoft.com/office/drawing/2014/main" id="{F1D1AB06-906E-4DF6-82D8-32954D0676F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5747" name="Notes Placeholder 2">
            <a:extLst>
              <a:ext uri="{FF2B5EF4-FFF2-40B4-BE49-F238E27FC236}">
                <a16:creationId xmlns:a16="http://schemas.microsoft.com/office/drawing/2014/main" id="{4E8A4600-6954-4521-9823-CC4F0ADE5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F99B2-345D-47C1-AF88-1362B7B230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8E1BEB0-1457-42B4-9BFC-AF6ACF71C438}" type="slidenum">
              <a:rPr kumimoji="0" lang="ar-SA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arlett" pitchFamily="2" charset="2"/>
                <a:ea typeface="宋体" panose="02010600030101010101" pitchFamily="2" charset="-122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Marlett" pitchFamily="2" charset="2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>
            <a:extLst>
              <a:ext uri="{FF2B5EF4-FFF2-40B4-BE49-F238E27FC236}">
                <a16:creationId xmlns:a16="http://schemas.microsoft.com/office/drawing/2014/main" id="{2158DFD8-A784-447F-87A7-19386E19772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defTabSz="990600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defTabSz="990600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defTabSz="990600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defTabSz="990600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90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arlett" pitchFamily="2" charset="2"/>
                <a:ea typeface="宋体" panose="02010600030101010101" pitchFamily="2" charset="-122"/>
                <a:cs typeface="+mn-cs"/>
              </a:rPr>
              <a:t>© 2003 Herlihy and Shavit</a:t>
            </a:r>
          </a:p>
        </p:txBody>
      </p:sp>
      <p:sp>
        <p:nvSpPr>
          <p:cNvPr id="218115" name="Rectangle 7">
            <a:extLst>
              <a:ext uri="{FF2B5EF4-FFF2-40B4-BE49-F238E27FC236}">
                <a16:creationId xmlns:a16="http://schemas.microsoft.com/office/drawing/2014/main" id="{9D0DF3F3-197B-4A41-BDA3-01EBD43314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defTabSz="990600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defTabSz="990600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defTabSz="990600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defTabSz="990600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r" defTabSz="990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4F1284-D828-443B-BD6E-07A336173626}" type="slidenum">
              <a:rPr kumimoji="0" lang="ar-SA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arlett" pitchFamily="2" charset="2"/>
                <a:ea typeface="宋体" panose="02010600030101010101" pitchFamily="2" charset="-122"/>
                <a:cs typeface="Arial" panose="020B0604020202020204" pitchFamily="34" charset="0"/>
              </a:rPr>
              <a:pPr marL="0" marR="0" lvl="0" indent="0" algn="r" defTabSz="9906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Marlett" pitchFamily="2" charset="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8116" name="Rectangle 2">
            <a:extLst>
              <a:ext uri="{FF2B5EF4-FFF2-40B4-BE49-F238E27FC236}">
                <a16:creationId xmlns:a16="http://schemas.microsoft.com/office/drawing/2014/main" id="{DF6EC8D3-673A-4560-AE9B-BE64C3585B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7" name="Rectangle 3">
            <a:extLst>
              <a:ext uri="{FF2B5EF4-FFF2-40B4-BE49-F238E27FC236}">
                <a16:creationId xmlns:a16="http://schemas.microsoft.com/office/drawing/2014/main" id="{56A90347-D5A0-44C3-BBEE-E3E46BDBD9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>
            <a:extLst>
              <a:ext uri="{FF2B5EF4-FFF2-40B4-BE49-F238E27FC236}">
                <a16:creationId xmlns:a16="http://schemas.microsoft.com/office/drawing/2014/main" id="{FD93053F-C3D5-410F-BE9C-4A8F39DDF04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defTabSz="990600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defTabSz="990600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defTabSz="990600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defTabSz="990600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90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arlett" pitchFamily="2" charset="2"/>
                <a:ea typeface="宋体" panose="02010600030101010101" pitchFamily="2" charset="-122"/>
                <a:cs typeface="+mn-cs"/>
              </a:rPr>
              <a:t>© 2003 Herlihy and Shavit</a:t>
            </a:r>
          </a:p>
        </p:txBody>
      </p:sp>
      <p:sp>
        <p:nvSpPr>
          <p:cNvPr id="219139" name="Rectangle 7">
            <a:extLst>
              <a:ext uri="{FF2B5EF4-FFF2-40B4-BE49-F238E27FC236}">
                <a16:creationId xmlns:a16="http://schemas.microsoft.com/office/drawing/2014/main" id="{E0BB8F73-C43B-4DCD-B741-19B268BA3F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defTabSz="990600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defTabSz="990600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defTabSz="990600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defTabSz="990600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r" defTabSz="990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5F29845-19E4-4606-B1C5-315BD283DDFB}" type="slidenum">
              <a:rPr kumimoji="0" lang="ar-SA" altLang="zh-CN" sz="13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Marlett" pitchFamily="2" charset="2"/>
                <a:ea typeface="宋体" panose="02010600030101010101" pitchFamily="2" charset="-122"/>
                <a:cs typeface="Arial" panose="020B0604020202020204" pitchFamily="34" charset="0"/>
              </a:rPr>
              <a:pPr marL="0" marR="0" lvl="0" indent="0" algn="r" defTabSz="9906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Marlett" pitchFamily="2" charset="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9140" name="Rectangle 2">
            <a:extLst>
              <a:ext uri="{FF2B5EF4-FFF2-40B4-BE49-F238E27FC236}">
                <a16:creationId xmlns:a16="http://schemas.microsoft.com/office/drawing/2014/main" id="{8F7AC1E7-87B4-4776-B8AC-010F8EDA68F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9688" cy="3840163"/>
          </a:xfrm>
          <a:ln/>
        </p:spPr>
      </p:sp>
      <p:sp>
        <p:nvSpPr>
          <p:cNvPr id="219141" name="Rectangle 3">
            <a:extLst>
              <a:ext uri="{FF2B5EF4-FFF2-40B4-BE49-F238E27FC236}">
                <a16:creationId xmlns:a16="http://schemas.microsoft.com/office/drawing/2014/main" id="{25712503-DD69-4BDF-A590-3FAC1AA8D6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6150" y="4862513"/>
            <a:ext cx="5207000" cy="46037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>
                <a:cs typeface="Times New Roman" panose="02020603050405020304" pitchFamily="18" charset="0"/>
              </a:rPr>
              <a:t>At least one other thread is completing infinitely often, since there are only a finite number of threads. </a:t>
            </a:r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F879-C275-4729-9EDB-8EB82BCFD04D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AAD88-CC21-42BE-B93F-E34CCB84A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707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F879-C275-4729-9EDB-8EB82BCFD04D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AAD88-CC21-42BE-B93F-E34CCB84A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61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F879-C275-4729-9EDB-8EB82BCFD04D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AAD88-CC21-42BE-B93F-E34CCB84A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4845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F94DF2C-D42E-4829-AD1A-762867BAE27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Art of Multiprocessor Programming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FD8EA5A-66C1-4EF4-B7FB-0217680A3D4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443E2B-A4CD-4EF1-8B9A-8CE388DCB2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532305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A2B1A17-6D3C-4CF4-8F37-F3B5C6AE4D4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Art of Multiprocessor Programming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DCE6BBF-1B26-4384-9B4F-7F883795C35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F6A7A1-CC2B-49B3-B55D-8F52A8F9D37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42929739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9BFD3A0-5567-4FC2-AAE4-1280B73049E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Art of Multiprocessor Programming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22A2411-0954-4253-9D2F-E39A7F064DB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729E3A-F550-4740-A424-9FCF53534C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608121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B39F3A4-C00B-45A8-A418-7F1E63AC6D7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Art of Multiprocessor Programming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DA997E5-4ED1-4950-BF8F-306BBDDA286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612D85-6C34-4D25-A2EE-13D991AB314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6840579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548D004-7EEC-47D1-93DA-2344D8926B3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Art of Multiprocessor Programming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2F2147C-5C68-4936-ABFB-7D070C21723B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30B5BA-019E-4B58-B044-00FDD5762FC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3717675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A008290-2A3B-48D3-9C42-6539669AFC0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Art of Multiprocessor Programming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6D8C9DD-FAEA-4542-A77D-644BA18377F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A8AADB-FC77-44B6-9904-9B7B5975C0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8786303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A0E14D0-463D-416F-8E16-C70C6A7735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>
                <a:latin typeface="Comic Sans MS" pitchFamily="66" charset="0"/>
              </a:defRPr>
            </a:lvl1pPr>
          </a:lstStyle>
          <a:p>
            <a:pPr>
              <a:defRPr/>
            </a:pPr>
            <a:r>
              <a:rPr lang="en-US"/>
              <a:t>Art of Multiprocessor Programming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F69C56-E68F-429C-9322-F69AEEBA3F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55EE93E-763B-4B27-AE4E-EC02514D6E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8739019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CC76E65-690F-40CB-A045-5177BC4D498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Art of Multiprocessor Programming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ADD3628-724A-45AE-B62C-703B12C91FF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B2D8B72-6A9E-4875-B69C-B34AA74996C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1821276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F879-C275-4729-9EDB-8EB82BCFD04D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AAD88-CC21-42BE-B93F-E34CCB84A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1187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812C319-6284-410F-8E4C-D555DA58F16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Art of Multiprocessor Programming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E85993A-A833-4FF9-A6F5-A6685E1AFF9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0605E1-19F0-4FA7-A0F4-F9BE12499F4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549556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E3111B54-F140-4ACC-ACDF-0FF14114354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Art of Multiprocessor Programming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436F787-487F-4989-8457-4CDBA8B9D6C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48B534-BA44-4556-BFB6-71EEAF4D213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5436252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C37AF4E-B3D0-4531-9FE2-FDC9F324BB2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Art of Multiprocessor Programming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9E010E4D-2B5D-4CCA-87DF-5D550D8927F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E51E73-3DBD-4B12-A2AB-FA243865CDA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4349851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5D680E5-35DA-41BB-8A32-4F1E6A86B6A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Art of Multiprocessor Programming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B596397-5CC5-4A29-B652-C57D9860CA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42295D-9674-4577-8F58-10AB98E30C1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5863071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364B9E8-90D0-4166-B110-8401EACCFE1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Art of Multiprocessor Programming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333AA15-EC41-4BAA-BA1A-F9393D63B60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56329E-2536-4013-96F2-65B43969F23B}" type="slidenum">
              <a:rPr lang="ar-SA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8982756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2ED999B-DEED-45A5-AF56-9893D73DB44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Art of Multiprocessor Programming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8989074-CE08-48AE-A3E3-04025750FD9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FEA9F2B-F0E7-480C-ADCE-86C8C9B8EC12}" type="slidenum">
              <a:rPr lang="ar-SA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10159660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B19A569-457B-4596-BB23-E33705EBE9D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Art of Multiprocessor Programming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05BADAC-9A2D-45CD-AD69-7788E345B4A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36E82B4-043B-4049-B7D0-0522A46719BB}" type="slidenum">
              <a:rPr lang="ar-SA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54189361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A8A5686-649C-47CF-8B1A-78E819E2E3F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Art of Multiprocessor Programming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84A021D-AA5F-4D4D-8143-4EDB805F4C03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0B1D96-88FC-469D-ABC6-D02FEE2CA03B}" type="slidenum">
              <a:rPr lang="ar-SA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776783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249F93D-CFB1-4F2D-8F8A-7871E0434C5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Art of Multiprocessor Programming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5FE963F-4645-4B2F-867F-65998C6FFDE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B35FC05-0DAC-415A-863F-82AA796F8770}" type="slidenum">
              <a:rPr lang="ar-SA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77433435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5EF38418-FBD8-42AC-9F09-2D56085FA9C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Art of Multiprocessor Programming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65F7D9D-7138-4E24-B1CF-EA1F7C3349D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9D928A9-DBB2-4713-B4D4-1BD5A54946DE}" type="slidenum">
              <a:rPr lang="ar-SA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97895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F879-C275-4729-9EDB-8EB82BCFD04D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AAD88-CC21-42BE-B93F-E34CCB84A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30727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BD46A77A-2C50-4B3E-B162-19620BCEF7D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Art of Multiprocessor Programming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2F349F6-EEFD-4A20-818A-7C0D063B56E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69A44D4-8951-458F-962E-9609FD7D7D21}" type="slidenum">
              <a:rPr lang="ar-SA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9957643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6B517A1-10A9-4DF3-B305-35CA4FC2C92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Art of Multiprocessor Programming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BC602C2-7466-4E02-9B72-1C340F032F9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728BA6A-72A0-4F51-BAEB-DD773B197D11}" type="slidenum">
              <a:rPr lang="ar-SA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5863252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E043808-A407-4A9B-8A01-BA114E3D9C0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Art of Multiprocessor Programming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1022760-08C9-4598-8399-C8EBC3E1486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618054E-C11C-45B6-A51F-F1F622B6581C}" type="slidenum">
              <a:rPr lang="ar-SA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98367808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B262D8C-A38F-4520-9D54-AB64219EB54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Art of Multiprocessor Programming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A13F162-1EA3-4608-8E6A-D609152A805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B59A42A-5A6E-4369-B8E6-3C25E84BE73A}" type="slidenum">
              <a:rPr lang="ar-SA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3494067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41609AD-33A6-4060-8041-6F8781C7926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Art of Multiprocessor Programming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0258B85-938E-4545-BCFB-956A2C41081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2BFCFA9-851B-4FDE-92FA-ED4CEFE50E47}" type="slidenum">
              <a:rPr lang="ar-SA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28881445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0958F-92AF-4F7E-A490-E8AAC6777890}" type="datetime1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526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62A46-C671-487C-9284-78132AFC4A85}" type="datetime1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0550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0809C-251F-4FB2-90D4-E9C2E1DE483A}" type="datetime1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91746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DDEEB-7A94-49C1-8192-74BDAE306BAC}" type="datetime1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384033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F56F8-DE3F-4A26-83DE-DCAACE3F97C6}" type="datetime1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987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F879-C275-4729-9EDB-8EB82BCFD04D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AAD88-CC21-42BE-B93F-E34CCB84A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20136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9B55-2F7F-4DC9-95CD-4515130CC8E0}" type="datetime1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4722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A7DAC5-BC91-4159-A041-6E0E30480B59}" type="datetime1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25462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EDD98-0F8A-4404-AA77-56E156E51AC8}" type="datetime1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9537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29EB6-2470-4D9F-A89E-767850731890}" type="datetime1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76039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8E30C-C42F-4202-B105-4BA39805CACB}" type="datetime1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63276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EC7FA-F93C-4D22-AC6B-B437DCB3E115}" type="datetime1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E57C6-D16D-4518-A676-362FD63C87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695484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3863DE7-ED30-42AE-BB74-610F513DD51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Art of Multiprocessor Programming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13EA51C-F754-4C77-9D2A-E76758B1215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5AA07A2-1414-4EF6-928E-4C8D758AF7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69981206"/>
      </p:ext>
    </p:extLst>
  </p:cSld>
  <p:clrMapOvr>
    <a:masterClrMapping/>
  </p:clrMapOvr>
  <p:transition spd="slow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7C2CD71-EA1D-47D9-ABEC-FA7E5A8AB15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Art of Multiprocessor Programming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920DDCE-6D67-4AAE-9BF1-B7DA83E80AE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9C05C76-6708-4475-83F0-B37A261C73B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2564649"/>
      </p:ext>
    </p:extLst>
  </p:cSld>
  <p:clrMapOvr>
    <a:masterClrMapping/>
  </p:clrMapOvr>
  <p:transition spd="slow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E0054B8-3C31-4784-9D15-9FD1150231FB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Art of Multiprocessor Programming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8D0050E-DC86-4C96-AEE2-124C0BFCB90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6D51028-60EB-4A44-BB1B-86F313F1FDB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4613460"/>
      </p:ext>
    </p:extLst>
  </p:cSld>
  <p:clrMapOvr>
    <a:masterClrMapping/>
  </p:clrMapOvr>
  <p:transition spd="slow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A82F14C-869F-4B5E-872F-05A50A29648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Art of Multiprocessor Programming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0E87DF6-8EA9-4B88-930F-43BA6372D89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BEECDCF-4E36-45C6-9D9E-4CB051CD483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786588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F879-C275-4729-9EDB-8EB82BCFD04D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AAD88-CC21-42BE-B93F-E34CCB84A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447833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780029B-6FA9-4990-B37B-CB8E85921D3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Art of Multiprocessor Programming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1F265F0-C63A-4599-B588-5DA2FEAD38D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234BAC7-C17E-4DD0-87C9-E68605C6005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5547189"/>
      </p:ext>
    </p:extLst>
  </p:cSld>
  <p:clrMapOvr>
    <a:masterClrMapping/>
  </p:clrMapOvr>
  <p:transition spd="slow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092E620-C471-43A1-819F-4A06AA04348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Art of Multiprocessor Programming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B9F8838-7E14-41AA-B205-8ECF202A9EC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CAF9EC1-0C6D-4229-AD2C-E452B162494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8732563"/>
      </p:ext>
    </p:extLst>
  </p:cSld>
  <p:clrMapOvr>
    <a:masterClrMapping/>
  </p:clrMapOvr>
  <p:transition spd="slow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76B2468D-AF7B-4AC8-9752-A75A9B0DE25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Art of Multiprocessor Programming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E02DE965-EA3B-4979-A14D-64CA9637A79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37DE038-757A-4FDA-857F-2C0613CA0F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372445"/>
      </p:ext>
    </p:extLst>
  </p:cSld>
  <p:clrMapOvr>
    <a:masterClrMapping/>
  </p:clrMapOvr>
  <p:transition spd="slow"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212A2F6-0128-4A44-B5B3-4D08BAC3BC5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Art of Multiprocessor Programming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CCFEFD3-4DB8-4390-9D2E-BC0556952F4E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EAF23A4-3DF4-4E28-9C2C-F54C259F666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4881826"/>
      </p:ext>
    </p:extLst>
  </p:cSld>
  <p:clrMapOvr>
    <a:masterClrMapping/>
  </p:clrMapOvr>
  <p:transition spd="slow"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984EF80-0566-474B-8614-F787F2BA868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Art of Multiprocessor Programming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D8A4BE0-0E83-4154-9059-922F911A0EF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11E6FC1-33C6-4911-85A5-67072B369A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31220801"/>
      </p:ext>
    </p:extLst>
  </p:cSld>
  <p:clrMapOvr>
    <a:masterClrMapping/>
  </p:clrMapOvr>
  <p:transition spd="slow"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24CC890-B16C-4692-B655-62FE6D1D8FB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Art of Multiprocessor Programming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C993B72-843D-4335-8A89-57DED498754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ADE21DD-6419-4167-97ED-FE48D140360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6635632"/>
      </p:ext>
    </p:extLst>
  </p:cSld>
  <p:clrMapOvr>
    <a:masterClrMapping/>
  </p:clrMapOvr>
  <p:transition spd="slow"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FBC5B72E-3FEE-4992-8F74-FDA304DA36C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Art of Multiprocessor Programming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8C79D2D-E28B-4AFD-99A1-631866BDEB3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5DE9143-6999-4297-881A-DD4BE0E8EE3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7413987"/>
      </p:ext>
    </p:extLst>
  </p:cSld>
  <p:clrMapOvr>
    <a:masterClrMapping/>
  </p:clrMapOvr>
  <p:transition spd="slow"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EDBD97B-6994-41A7-9FAA-BE5FE44F8F6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Art of Multiprocessor Programming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B2F7561-4D35-452E-BF41-B3C07898BF7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AE7DF1-7FEF-415C-8C8B-85437A62EC2E}" type="slidenum">
              <a:rPr lang="ar-SA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1481561"/>
      </p:ext>
    </p:extLst>
  </p:cSld>
  <p:clrMapOvr>
    <a:masterClrMapping/>
  </p:clrMapOvr>
  <p:transition spd="slow"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4B1FB89-B43E-4426-904B-E5A12A37FBD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Art of Multiprocessor Programming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0909191-11F2-4221-9124-1D037C8A8E8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674E52-3FA1-4473-8C0B-547434C2F0D9}" type="slidenum">
              <a:rPr lang="ar-SA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45594999"/>
      </p:ext>
    </p:extLst>
  </p:cSld>
  <p:clrMapOvr>
    <a:masterClrMapping/>
  </p:clrMapOvr>
  <p:transition spd="slow"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CD58920-272C-4D78-83FD-10664159D27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aseline="0" dirty="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Art of Multiprocessor Programming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B6EE7F8-5717-4259-8190-39F595201CA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A54F3BC-EFEF-414D-AD98-A36F553F9703}" type="slidenum">
              <a:rPr lang="ar-SA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95668247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F879-C275-4729-9EDB-8EB82BCFD04D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AAD88-CC21-42BE-B93F-E34CCB84A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094862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0D7EDC-2DDC-4B21-9FA0-FDE18E21A56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Art of Multiprocessor Programming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16DDA94-A727-494B-A1E8-00E1FAE29D1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449A95-4B29-469B-818E-C346BB0E065E}" type="slidenum">
              <a:rPr lang="ar-SA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58689496"/>
      </p:ext>
    </p:extLst>
  </p:cSld>
  <p:clrMapOvr>
    <a:masterClrMapping/>
  </p:clrMapOvr>
  <p:transition spd="slow"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1D84EEED-CBDD-485F-8459-79EA76AC949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Art of Multiprocessor Programming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20812AC3-7896-439F-867B-AA71B042FAC7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5F6A4D5-27C0-432C-AF0C-9C5BE61767F4}" type="slidenum">
              <a:rPr lang="ar-SA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60379563"/>
      </p:ext>
    </p:extLst>
  </p:cSld>
  <p:clrMapOvr>
    <a:masterClrMapping/>
  </p:clrMapOvr>
  <p:transition spd="slow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AD7AA48-16B3-467F-8369-2384988D69C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Art of Multiprocessor Programming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019D29C-E187-45EB-B22F-5C01B36D2F91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65F07D5-9CF5-479D-87DA-DA2E5501349A}" type="slidenum">
              <a:rPr lang="ar-SA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28664667"/>
      </p:ext>
    </p:extLst>
  </p:cSld>
  <p:clrMapOvr>
    <a:masterClrMapping/>
  </p:clrMapOvr>
  <p:transition spd="slow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E4225330-B242-4F02-B244-9FA518F7358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dirty="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Art of Multiprocessor Programming</a:t>
            </a: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7A2B4E1F-B63F-4247-83DF-401F4EBCE458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33F60AF-803E-43D3-9852-6EB17B6C4FEC}" type="slidenum">
              <a:rPr lang="ar-SA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1356892"/>
      </p:ext>
    </p:extLst>
  </p:cSld>
  <p:clrMapOvr>
    <a:masterClrMapping/>
  </p:clrMapOvr>
  <p:transition spd="slow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8CEA04-E300-4542-A2F4-60C77F36A0F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Art of Multiprocessor Programming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15D058-197A-41DA-A8BE-2D8E1F91BF8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7A303E7-A269-4F58-BE26-26F92226B56B}" type="slidenum">
              <a:rPr lang="ar-SA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46372315"/>
      </p:ext>
    </p:extLst>
  </p:cSld>
  <p:clrMapOvr>
    <a:masterClrMapping/>
  </p:clrMapOvr>
  <p:transition spd="slow"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C83628B-5837-438F-AC8B-9C953483C81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Art of Multiprocessor Programming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AE3ADE4-F9FA-44B5-9ADF-DA52C00BFAC2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A3048D8-8377-4007-86A5-772DC0377325}" type="slidenum">
              <a:rPr lang="ar-SA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4058422"/>
      </p:ext>
    </p:extLst>
  </p:cSld>
  <p:clrMapOvr>
    <a:masterClrMapping/>
  </p:clrMapOvr>
  <p:transition spd="slow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3BAD9D8-B5CF-4CB8-B211-2FCD142DDAD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Art of Multiprocessor Programming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FE5D5D56-DACB-4B0B-8961-97FC3A1D266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34336C3-0CF2-41C9-A485-DD100D83A14F}" type="slidenum">
              <a:rPr lang="ar-SA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7123428"/>
      </p:ext>
    </p:extLst>
  </p:cSld>
  <p:clrMapOvr>
    <a:masterClrMapping/>
  </p:clrMapOvr>
  <p:transition spd="slow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99AF5A2-ACA7-45B9-B5DC-ECC833A12FC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Art of Multiprocessor Programming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6949A96-1BC9-4425-A530-9BA6B569226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DB90643-4A94-4A9F-BE2F-65A4219488DB}" type="slidenum">
              <a:rPr lang="ar-SA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5903721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F879-C275-4729-9EDB-8EB82BCFD04D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AAD88-CC21-42BE-B93F-E34CCB84A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75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F879-C275-4729-9EDB-8EB82BCFD04D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AAD88-CC21-42BE-B93F-E34CCB84A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677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3F879-C275-4729-9EDB-8EB82BCFD04D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AAD88-CC21-42BE-B93F-E34CCB84A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40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9.xml"/><Relationship Id="rId7" Type="http://schemas.openxmlformats.org/officeDocument/2006/relationships/slideLayout" Target="../slideLayouts/slideLayout6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8.xml"/><Relationship Id="rId1" Type="http://schemas.openxmlformats.org/officeDocument/2006/relationships/slideLayout" Target="../slideLayouts/slideLayout57.xml"/><Relationship Id="rId6" Type="http://schemas.openxmlformats.org/officeDocument/2006/relationships/slideLayout" Target="../slideLayouts/slideLayout62.xml"/><Relationship Id="rId11" Type="http://schemas.openxmlformats.org/officeDocument/2006/relationships/slideLayout" Target="../slideLayouts/slideLayout67.xml"/><Relationship Id="rId5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66.xml"/><Relationship Id="rId4" Type="http://schemas.openxmlformats.org/officeDocument/2006/relationships/slideLayout" Target="../slideLayouts/slideLayout60.xml"/><Relationship Id="rId9" Type="http://schemas.openxmlformats.org/officeDocument/2006/relationships/slideLayout" Target="../slideLayouts/slideLayout6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3F879-C275-4729-9EDB-8EB82BCFD04D}" type="datetimeFigureOut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AAD88-CC21-42BE-B93F-E34CCB84A0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183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FD8348B-5288-4CC4-8D87-381886FDB1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274F5B6-BC33-4D20-B5F2-176447DC9A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C4DFE7E-BE6B-4BA0-AF75-7D71994FC8C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3124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/>
              <a:t>Art of Multiprocessor Programming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C4B624FD-71AA-4682-A784-A24B3E0A555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宋体" panose="02010600030101010101" pitchFamily="2" charset="-122"/>
              </a:defRPr>
            </a:lvl1pPr>
          </a:lstStyle>
          <a:p>
            <a:fld id="{E5CCAD05-17DF-4785-9330-39E0E48519FD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B000BBEF-2717-4BE0-8D1F-C2016D3084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6157913"/>
            <a:ext cx="587375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7056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/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FF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F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FF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FF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E1E9A87-4BDE-4AFB-9651-44BDAD6450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7A962A4-896F-4D76-90BF-1213BE4051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7729AE2-B5B1-4464-AF51-AD1A86031E1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41600" y="6248400"/>
            <a:ext cx="3581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Art of Multiprocessor Programming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F08B72A9-8978-4719-91A2-90D70B1C7F3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A8A2B8B-12DC-406E-BFF4-8732C88F9F4F}" type="slidenum">
              <a:rPr lang="ar-SA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8B4A9047-D035-463F-BDE6-27F025B90E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6157913"/>
            <a:ext cx="587375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9726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FF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FF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FF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FF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Arial" pitchFamily="34" charset="0"/>
          <a:cs typeface="Arial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15944-0EC4-4473-ACCC-848084DC2E0D}" type="datetime1">
              <a:rPr lang="zh-CN" altLang="en-US" smtClean="0"/>
              <a:t>2023/11/27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E57C6-D16D-4518-A676-362FD63C87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923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43D3B41-B107-4B39-BDE2-07C362AC17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D5E544F-35B1-41A3-8656-73A8DAA899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24965" name="Rectangle 5">
            <a:extLst>
              <a:ext uri="{FF2B5EF4-FFF2-40B4-BE49-F238E27FC236}">
                <a16:creationId xmlns:a16="http://schemas.microsoft.com/office/drawing/2014/main" id="{1620C18D-6A4F-434A-B03C-2BEDAD21B64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dirty="0" smtClean="0">
                <a:latin typeface="Courier New" pitchFamily="49" charset="0"/>
                <a:cs typeface="Arial" charset="0"/>
              </a:defRPr>
            </a:lvl1pPr>
          </a:lstStyle>
          <a:p>
            <a:pPr>
              <a:defRPr/>
            </a:pPr>
            <a:r>
              <a:rPr lang="en-US"/>
              <a:t>Art of Multiprocessor Programming</a:t>
            </a:r>
          </a:p>
        </p:txBody>
      </p:sp>
      <p:sp>
        <p:nvSpPr>
          <p:cNvPr id="424966" name="Rectangle 6">
            <a:extLst>
              <a:ext uri="{FF2B5EF4-FFF2-40B4-BE49-F238E27FC236}">
                <a16:creationId xmlns:a16="http://schemas.microsoft.com/office/drawing/2014/main" id="{88486670-3636-4957-8CC2-AB773D36EF7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latin typeface="Courier New" panose="02070309020205020404" pitchFamily="49" charset="0"/>
                <a:ea typeface="宋体" panose="02010600030101010101" pitchFamily="2" charset="-122"/>
              </a:defRPr>
            </a:lvl1pPr>
          </a:lstStyle>
          <a:p>
            <a:fld id="{CD574E1F-51CC-4938-8631-D92BBE5DC6DA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030" name="Picture 7">
            <a:extLst>
              <a:ext uri="{FF2B5EF4-FFF2-40B4-BE49-F238E27FC236}">
                <a16:creationId xmlns:a16="http://schemas.microsoft.com/office/drawing/2014/main" id="{B62CC440-4CDA-4284-94EB-7CE3B7B25CC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6157913"/>
            <a:ext cx="587375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67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ransition spd="slow"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FF"/>
          </a:solidFill>
          <a:latin typeface="Arial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FF"/>
          </a:solidFill>
          <a:latin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FF"/>
          </a:solidFill>
          <a:latin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FF"/>
          </a:solidFill>
          <a:latin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7BBF66D-E4BF-4AFF-BE33-90E75B7038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6645FC7-4671-4BE4-89FE-0589A01D1F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B52809F-3C9F-4D27-9E58-36FE90CEDA9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 dirty="0" smtClean="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Art of Multiprocessor Programming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D9E2BCD-0DF6-4F40-B03F-F64F53A5A5B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6782671-57D4-45EF-A223-5424064716EF}" type="slidenum">
              <a:rPr lang="ar-SA" altLang="zh-CN"/>
              <a:pPr/>
              <a:t>‹#›</a:t>
            </a:fld>
            <a:endParaRPr lang="en-US" altLang="zh-CN">
              <a:ea typeface="宋体" panose="02010600030101010101" pitchFamily="2" charset="-122"/>
            </a:endParaRPr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64447197-81B9-4B9B-8C7C-CC20548DAF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38" y="6157913"/>
            <a:ext cx="587375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4442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ransition spd="slow"/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FF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FF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FF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FF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Arial" pitchFamily="34" charset="0"/>
          <a:cs typeface="Arial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2.xml"/><Relationship Id="rId4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D19B4D-4100-41E8-BA12-47ACFF24D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588397"/>
            <a:ext cx="7772400" cy="1677725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Review of </a:t>
            </a:r>
            <a:br>
              <a:rPr lang="en-US" altLang="zh-CN" dirty="0"/>
            </a:br>
            <a:r>
              <a:rPr lang="en-US" altLang="zh-CN" dirty="0"/>
              <a:t>Concurrent Algorithms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39C5772-5ADE-4001-9ED8-7D7334E287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882101"/>
            <a:ext cx="6858000" cy="95415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Art of Multiprocessor Programming</a:t>
            </a:r>
          </a:p>
          <a:p>
            <a:pPr>
              <a:lnSpc>
                <a:spcPct val="80000"/>
              </a:lnSpc>
            </a:pPr>
            <a:r>
              <a:rPr lang="en-US" altLang="zh-CN" dirty="0">
                <a:solidFill>
                  <a:schemeClr val="hlink"/>
                </a:solidFill>
                <a:ea typeface="宋体" panose="02010600030101010101" pitchFamily="2" charset="-122"/>
              </a:rPr>
              <a:t>by Maurice Herlihy &amp; Nir </a:t>
            </a:r>
            <a:r>
              <a:rPr lang="en-US" altLang="zh-CN" dirty="0" err="1">
                <a:solidFill>
                  <a:schemeClr val="hlink"/>
                </a:solidFill>
                <a:ea typeface="宋体" panose="02010600030101010101" pitchFamily="2" charset="-122"/>
              </a:rPr>
              <a:t>Shavit</a:t>
            </a:r>
            <a:endParaRPr lang="en-US" altLang="zh-CN" dirty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6199BF95-6564-4884-BCA2-D9DA4453B8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071" y="2453481"/>
            <a:ext cx="2297113" cy="2297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43189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508" name="Picture 2" descr="magic">
            <a:extLst>
              <a:ext uri="{FF2B5EF4-FFF2-40B4-BE49-F238E27FC236}">
                <a16:creationId xmlns:a16="http://schemas.microsoft.com/office/drawing/2014/main" id="{491FC00B-29C9-4F38-AB44-E1036C0CB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9509" name="Rectangle 3">
            <a:extLst>
              <a:ext uri="{FF2B5EF4-FFF2-40B4-BE49-F238E27FC236}">
                <a16:creationId xmlns:a16="http://schemas.microsoft.com/office/drawing/2014/main" id="{CC649522-F653-4EA4-B5FD-82CA5194FD5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Linearizability</a:t>
            </a:r>
          </a:p>
        </p:txBody>
      </p:sp>
      <p:sp>
        <p:nvSpPr>
          <p:cNvPr id="149510" name="Rectangle 4">
            <a:extLst>
              <a:ext uri="{FF2B5EF4-FFF2-40B4-BE49-F238E27FC236}">
                <a16:creationId xmlns:a16="http://schemas.microsoft.com/office/drawing/2014/main" id="{996A2DAF-6FF8-4363-B710-AC321B84083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History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H</a:t>
            </a:r>
            <a:r>
              <a:rPr lang="en-US" altLang="zh-CN" dirty="0">
                <a:ea typeface="宋体" panose="02010600030101010101" pitchFamily="2" charset="-122"/>
              </a:rPr>
              <a:t> is </a:t>
            </a:r>
            <a:r>
              <a:rPr lang="en-US" altLang="zh-CN" b="1" i="1" dirty="0">
                <a:solidFill>
                  <a:srgbClr val="FF0000"/>
                </a:solidFill>
                <a:ea typeface="宋体" panose="02010600030101010101" pitchFamily="2" charset="-122"/>
              </a:rPr>
              <a:t>linearizable</a:t>
            </a:r>
            <a:r>
              <a:rPr lang="en-US" altLang="zh-CN" dirty="0">
                <a:ea typeface="宋体" panose="02010600030101010101" pitchFamily="2" charset="-122"/>
              </a:rPr>
              <a:t> if it can be extended to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G</a:t>
            </a:r>
            <a:r>
              <a:rPr lang="en-US" altLang="zh-CN" dirty="0">
                <a:ea typeface="宋体" panose="02010600030101010101" pitchFamily="2" charset="-122"/>
              </a:rPr>
              <a:t> by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Appending zero or more responses to pending invocations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Discarding other pending invocations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So that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</a:rPr>
              <a:t>G</a:t>
            </a:r>
            <a:r>
              <a:rPr lang="en-US" altLang="zh-CN" dirty="0">
                <a:ea typeface="宋体" panose="02010600030101010101" pitchFamily="2" charset="-122"/>
              </a:rPr>
              <a:t> is equivalent to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Legal sequential history </a:t>
            </a:r>
            <a:r>
              <a:rPr lang="en-US" altLang="zh-CN" b="1" dirty="0">
                <a:solidFill>
                  <a:schemeClr val="tx1"/>
                </a:solidFill>
                <a:ea typeface="宋体" panose="02010600030101010101" pitchFamily="2" charset="-122"/>
              </a:rPr>
              <a:t>S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where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</a:t>
            </a:r>
            <a:r>
              <a:rPr lang="en-US" altLang="zh-CN" b="1" baseline="-25000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G</a:t>
            </a:r>
            <a:r>
              <a:rPr lang="en-US" altLang="zh-CN" dirty="0">
                <a:solidFill>
                  <a:schemeClr val="tx1"/>
                </a:solidFill>
                <a:latin typeface="Symbol" panose="05050102010706020507" pitchFamily="18" charset="2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baseline="-25000" dirty="0">
                <a:solidFill>
                  <a:schemeClr val="tx1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solidFill>
                  <a:schemeClr val="tx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</a:t>
            </a:r>
            <a:r>
              <a:rPr lang="en-US" altLang="zh-CN" b="1" baseline="-25000" dirty="0">
                <a:solidFill>
                  <a:schemeClr val="tx1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4" name="Picture 2" descr="magic">
            <a:extLst>
              <a:ext uri="{FF2B5EF4-FFF2-40B4-BE49-F238E27FC236}">
                <a16:creationId xmlns:a16="http://schemas.microsoft.com/office/drawing/2014/main" id="{31E258B9-A472-4AF5-BADF-F374EE09C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5" name="Rectangle 3">
            <a:extLst>
              <a:ext uri="{FF2B5EF4-FFF2-40B4-BE49-F238E27FC236}">
                <a16:creationId xmlns:a16="http://schemas.microsoft.com/office/drawing/2014/main" id="{6009BDD0-ABBB-4506-B90C-3FB8BEE08DB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Example</a:t>
            </a:r>
          </a:p>
        </p:txBody>
      </p:sp>
      <p:grpSp>
        <p:nvGrpSpPr>
          <p:cNvPr id="81926" name="Group 4">
            <a:extLst>
              <a:ext uri="{FF2B5EF4-FFF2-40B4-BE49-F238E27FC236}">
                <a16:creationId xmlns:a16="http://schemas.microsoft.com/office/drawing/2014/main" id="{A7547890-D764-4AEC-BC33-589A5B45EAC6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5257800"/>
            <a:ext cx="7391400" cy="762000"/>
            <a:chOff x="528" y="3312"/>
            <a:chExt cx="4656" cy="480"/>
          </a:xfrm>
        </p:grpSpPr>
        <p:sp>
          <p:nvSpPr>
            <p:cNvPr id="81945" name="AutoShape 5">
              <a:extLst>
                <a:ext uri="{FF2B5EF4-FFF2-40B4-BE49-F238E27FC236}">
                  <a16:creationId xmlns:a16="http://schemas.microsoft.com/office/drawing/2014/main" id="{6C062270-73C8-488B-ABE7-4DCCA8B46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3312"/>
              <a:ext cx="4656" cy="480"/>
            </a:xfrm>
            <a:prstGeom prst="rightArrow">
              <a:avLst>
                <a:gd name="adj1" fmla="val 50000"/>
                <a:gd name="adj2" fmla="val 242500"/>
              </a:avLst>
            </a:prstGeom>
            <a:solidFill>
              <a:srgbClr val="0099FF"/>
            </a:solidFill>
            <a:ln w="38100">
              <a:solidFill>
                <a:srgbClr val="0099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rgbClr val="FF0000"/>
                  </a:solidFill>
                  <a:latin typeface="Lucida Console" panose="020B0609040504020204" pitchFamily="49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 b="1">
                  <a:solidFill>
                    <a:srgbClr val="FF0000"/>
                  </a:solidFill>
                  <a:latin typeface="Lucida Console" panose="020B0609040504020204" pitchFamily="49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 b="1">
                  <a:solidFill>
                    <a:srgbClr val="FF0000"/>
                  </a:solidFill>
                  <a:latin typeface="Lucida Console" panose="020B0609040504020204" pitchFamily="49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 b="1">
                  <a:solidFill>
                    <a:srgbClr val="FF0000"/>
                  </a:solidFill>
                  <a:latin typeface="Lucida Console" panose="020B0609040504020204" pitchFamily="49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 b="1">
                  <a:solidFill>
                    <a:srgbClr val="FF0000"/>
                  </a:solidFill>
                  <a:latin typeface="Lucida Console" panose="020B0609040504020204" pitchFamily="49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Lucida Console" panose="020B0609040504020204" pitchFamily="49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Lucida Console" panose="020B0609040504020204" pitchFamily="49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Lucida Console" panose="020B0609040504020204" pitchFamily="49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Lucida Console" panose="020B0609040504020204" pitchFamily="49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1946" name="Text Box 6">
              <a:extLst>
                <a:ext uri="{FF2B5EF4-FFF2-40B4-BE49-F238E27FC236}">
                  <a16:creationId xmlns:a16="http://schemas.microsoft.com/office/drawing/2014/main" id="{81413E7F-7A78-45D6-AC34-3C8A3B1711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43" y="3408"/>
              <a:ext cx="48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rgbClr val="FF0000"/>
                  </a:solidFill>
                  <a:latin typeface="Lucida Console" panose="020B0609040504020204" pitchFamily="49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 b="1">
                  <a:solidFill>
                    <a:srgbClr val="FF0000"/>
                  </a:solidFill>
                  <a:latin typeface="Lucida Console" panose="020B0609040504020204" pitchFamily="49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 b="1">
                  <a:solidFill>
                    <a:srgbClr val="FF0000"/>
                  </a:solidFill>
                  <a:latin typeface="Lucida Console" panose="020B0609040504020204" pitchFamily="49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 b="1">
                  <a:solidFill>
                    <a:srgbClr val="FF0000"/>
                  </a:solidFill>
                  <a:latin typeface="Lucida Console" panose="020B0609040504020204" pitchFamily="49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 b="1">
                  <a:solidFill>
                    <a:srgbClr val="FF0000"/>
                  </a:solidFill>
                  <a:latin typeface="Lucida Console" panose="020B0609040504020204" pitchFamily="49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Lucida Console" panose="020B0609040504020204" pitchFamily="49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Lucida Console" panose="020B0609040504020204" pitchFamily="49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Lucida Console" panose="020B0609040504020204" pitchFamily="49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Lucida Console" panose="020B0609040504020204" pitchFamily="49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Arial" panose="020B0604020202020204" pitchFamily="34" charset="0"/>
                </a:rPr>
                <a:t>time</a:t>
              </a:r>
            </a:p>
          </p:txBody>
        </p:sp>
      </p:grpSp>
      <p:sp>
        <p:nvSpPr>
          <p:cNvPr id="81927" name="AutoShape 7">
            <a:extLst>
              <a:ext uri="{FF2B5EF4-FFF2-40B4-BE49-F238E27FC236}">
                <a16:creationId xmlns:a16="http://schemas.microsoft.com/office/drawing/2014/main" id="{A83581F0-CDAE-46CC-AB2B-C2816D8A8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352800"/>
            <a:ext cx="1828800" cy="990600"/>
          </a:xfrm>
          <a:prstGeom prst="leftRightArrow">
            <a:avLst>
              <a:gd name="adj1" fmla="val 50000"/>
              <a:gd name="adj2" fmla="val 36923"/>
            </a:avLst>
          </a:prstGeom>
          <a:solidFill>
            <a:srgbClr val="6666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q.enq(x)</a:t>
            </a:r>
          </a:p>
        </p:txBody>
      </p:sp>
      <p:grpSp>
        <p:nvGrpSpPr>
          <p:cNvPr id="81928" name="Group 8">
            <a:extLst>
              <a:ext uri="{FF2B5EF4-FFF2-40B4-BE49-F238E27FC236}">
                <a16:creationId xmlns:a16="http://schemas.microsoft.com/office/drawing/2014/main" id="{ACB33186-799C-4681-AF09-9C2DF4FBE75E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2352675"/>
            <a:ext cx="1828800" cy="466725"/>
            <a:chOff x="2160" y="1200"/>
            <a:chExt cx="1152" cy="294"/>
          </a:xfrm>
        </p:grpSpPr>
        <p:grpSp>
          <p:nvGrpSpPr>
            <p:cNvPr id="81932" name="Group 9">
              <a:extLst>
                <a:ext uri="{FF2B5EF4-FFF2-40B4-BE49-F238E27FC236}">
                  <a16:creationId xmlns:a16="http://schemas.microsoft.com/office/drawing/2014/main" id="{BB347BED-9555-46B0-AD28-8BD82C9D12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34" y="1292"/>
              <a:ext cx="138" cy="110"/>
              <a:chOff x="2928" y="1465"/>
              <a:chExt cx="271" cy="215"/>
            </a:xfrm>
          </p:grpSpPr>
          <p:sp>
            <p:nvSpPr>
              <p:cNvPr id="81943" name="Oval 10">
                <a:extLst>
                  <a:ext uri="{FF2B5EF4-FFF2-40B4-BE49-F238E27FC236}">
                    <a16:creationId xmlns:a16="http://schemas.microsoft.com/office/drawing/2014/main" id="{E23D2C99-AEB5-4754-8A4A-80955E2E72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8" y="1465"/>
                <a:ext cx="271" cy="215"/>
              </a:xfrm>
              <a:prstGeom prst="ellipse">
                <a:avLst/>
              </a:prstGeom>
              <a:solidFill>
                <a:srgbClr val="3399FF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rgbClr val="FF0000"/>
                    </a:solidFill>
                    <a:latin typeface="Lucida Console" panose="020B0609040504020204" pitchFamily="49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FF0000"/>
                    </a:solidFill>
                    <a:latin typeface="Lucida Console" panose="020B0609040504020204" pitchFamily="49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FF0000"/>
                    </a:solidFill>
                    <a:latin typeface="Lucida Console" panose="020B0609040504020204" pitchFamily="49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FF0000"/>
                    </a:solidFill>
                    <a:latin typeface="Lucida Console" panose="020B0609040504020204" pitchFamily="49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FF0000"/>
                    </a:solidFill>
                    <a:latin typeface="Lucida Console" panose="020B0609040504020204" pitchFamily="49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Lucida Console" panose="020B0609040504020204" pitchFamily="49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Lucida Console" panose="020B0609040504020204" pitchFamily="49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Lucida Console" panose="020B0609040504020204" pitchFamily="49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Lucida Console" panose="020B0609040504020204" pitchFamily="49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44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1944" name="Oval 11">
                <a:extLst>
                  <a:ext uri="{FF2B5EF4-FFF2-40B4-BE49-F238E27FC236}">
                    <a16:creationId xmlns:a16="http://schemas.microsoft.com/office/drawing/2014/main" id="{808419C3-ED97-4366-9CF7-E360BAA28C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2" y="1503"/>
                <a:ext cx="71" cy="60"/>
              </a:xfrm>
              <a:prstGeom prst="ellipse">
                <a:avLst/>
              </a:prstGeom>
              <a:solidFill>
                <a:srgbClr val="00FFFF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rgbClr val="FF0000"/>
                    </a:solidFill>
                    <a:latin typeface="Lucida Console" panose="020B0609040504020204" pitchFamily="49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FF0000"/>
                    </a:solidFill>
                    <a:latin typeface="Lucida Console" panose="020B0609040504020204" pitchFamily="49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FF0000"/>
                    </a:solidFill>
                    <a:latin typeface="Lucida Console" panose="020B0609040504020204" pitchFamily="49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FF0000"/>
                    </a:solidFill>
                    <a:latin typeface="Lucida Console" panose="020B0609040504020204" pitchFamily="49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FF0000"/>
                    </a:solidFill>
                    <a:latin typeface="Lucida Console" panose="020B0609040504020204" pitchFamily="49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Lucida Console" panose="020B0609040504020204" pitchFamily="49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Lucida Console" panose="020B0609040504020204" pitchFamily="49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Lucida Console" panose="020B0609040504020204" pitchFamily="49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Lucida Console" panose="020B0609040504020204" pitchFamily="49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1933" name="Rectangle 12">
              <a:extLst>
                <a:ext uri="{FF2B5EF4-FFF2-40B4-BE49-F238E27FC236}">
                  <a16:creationId xmlns:a16="http://schemas.microsoft.com/office/drawing/2014/main" id="{CCD23170-9BA2-4EAD-977B-175ACFA957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0" y="1200"/>
              <a:ext cx="294" cy="29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rgbClr val="FF0000"/>
                  </a:solidFill>
                  <a:latin typeface="Lucida Console" panose="020B0609040504020204" pitchFamily="49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 b="1">
                  <a:solidFill>
                    <a:srgbClr val="FF0000"/>
                  </a:solidFill>
                  <a:latin typeface="Lucida Console" panose="020B0609040504020204" pitchFamily="49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 b="1">
                  <a:solidFill>
                    <a:srgbClr val="FF0000"/>
                  </a:solidFill>
                  <a:latin typeface="Lucida Console" panose="020B0609040504020204" pitchFamily="49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 b="1">
                  <a:solidFill>
                    <a:srgbClr val="FF0000"/>
                  </a:solidFill>
                  <a:latin typeface="Lucida Console" panose="020B0609040504020204" pitchFamily="49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 b="1">
                  <a:solidFill>
                    <a:srgbClr val="FF0000"/>
                  </a:solidFill>
                  <a:latin typeface="Lucida Console" panose="020B0609040504020204" pitchFamily="49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Lucida Console" panose="020B0609040504020204" pitchFamily="49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Lucida Console" panose="020B0609040504020204" pitchFamily="49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Lucida Console" panose="020B0609040504020204" pitchFamily="49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Lucida Console" panose="020B0609040504020204" pitchFamily="49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1934" name="Rectangle 13">
              <a:extLst>
                <a:ext uri="{FF2B5EF4-FFF2-40B4-BE49-F238E27FC236}">
                  <a16:creationId xmlns:a16="http://schemas.microsoft.com/office/drawing/2014/main" id="{0CC4905D-1D3F-4BD9-ADC7-AEFA173F0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4" y="1200"/>
              <a:ext cx="294" cy="29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rgbClr val="FF0000"/>
                  </a:solidFill>
                  <a:latin typeface="Lucida Console" panose="020B0609040504020204" pitchFamily="49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 b="1">
                  <a:solidFill>
                    <a:srgbClr val="FF0000"/>
                  </a:solidFill>
                  <a:latin typeface="Lucida Console" panose="020B0609040504020204" pitchFamily="49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 b="1">
                  <a:solidFill>
                    <a:srgbClr val="FF0000"/>
                  </a:solidFill>
                  <a:latin typeface="Lucida Console" panose="020B0609040504020204" pitchFamily="49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 b="1">
                  <a:solidFill>
                    <a:srgbClr val="FF0000"/>
                  </a:solidFill>
                  <a:latin typeface="Lucida Console" panose="020B0609040504020204" pitchFamily="49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 b="1">
                  <a:solidFill>
                    <a:srgbClr val="FF0000"/>
                  </a:solidFill>
                  <a:latin typeface="Lucida Console" panose="020B0609040504020204" pitchFamily="49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Lucida Console" panose="020B0609040504020204" pitchFamily="49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Lucida Console" panose="020B0609040504020204" pitchFamily="49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Lucida Console" panose="020B0609040504020204" pitchFamily="49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Lucida Console" panose="020B0609040504020204" pitchFamily="49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1935" name="Rectangle 14">
              <a:extLst>
                <a:ext uri="{FF2B5EF4-FFF2-40B4-BE49-F238E27FC236}">
                  <a16:creationId xmlns:a16="http://schemas.microsoft.com/office/drawing/2014/main" id="{8CA6F394-F649-4CF0-A613-4A9E277954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8" y="1200"/>
              <a:ext cx="294" cy="29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rgbClr val="FF0000"/>
                  </a:solidFill>
                  <a:latin typeface="Lucida Console" panose="020B0609040504020204" pitchFamily="49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 b="1">
                  <a:solidFill>
                    <a:srgbClr val="FF0000"/>
                  </a:solidFill>
                  <a:latin typeface="Lucida Console" panose="020B0609040504020204" pitchFamily="49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 b="1">
                  <a:solidFill>
                    <a:srgbClr val="FF0000"/>
                  </a:solidFill>
                  <a:latin typeface="Lucida Console" panose="020B0609040504020204" pitchFamily="49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 b="1">
                  <a:solidFill>
                    <a:srgbClr val="FF0000"/>
                  </a:solidFill>
                  <a:latin typeface="Lucida Console" panose="020B0609040504020204" pitchFamily="49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 b="1">
                  <a:solidFill>
                    <a:srgbClr val="FF0000"/>
                  </a:solidFill>
                  <a:latin typeface="Lucida Console" panose="020B0609040504020204" pitchFamily="49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Lucida Console" panose="020B0609040504020204" pitchFamily="49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Lucida Console" panose="020B0609040504020204" pitchFamily="49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Lucida Console" panose="020B0609040504020204" pitchFamily="49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Lucida Console" panose="020B0609040504020204" pitchFamily="49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1936" name="Line 15">
              <a:extLst>
                <a:ext uri="{FF2B5EF4-FFF2-40B4-BE49-F238E27FC236}">
                  <a16:creationId xmlns:a16="http://schemas.microsoft.com/office/drawing/2014/main" id="{68515528-E18E-473A-B037-5CE12B0756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8" y="1200"/>
              <a:ext cx="29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1937" name="Line 16">
              <a:extLst>
                <a:ext uri="{FF2B5EF4-FFF2-40B4-BE49-F238E27FC236}">
                  <a16:creationId xmlns:a16="http://schemas.microsoft.com/office/drawing/2014/main" id="{22D5C1D8-DA6E-4894-9D30-C4C3C4B0AE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8" y="1494"/>
              <a:ext cx="29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Arial" panose="020B0604020202020204" pitchFamily="34" charset="0"/>
              </a:endParaRPr>
            </a:p>
          </p:txBody>
        </p:sp>
        <p:grpSp>
          <p:nvGrpSpPr>
            <p:cNvPr id="81938" name="Group 17">
              <a:extLst>
                <a:ext uri="{FF2B5EF4-FFF2-40B4-BE49-F238E27FC236}">
                  <a16:creationId xmlns:a16="http://schemas.microsoft.com/office/drawing/2014/main" id="{EA93856B-48F5-46CD-B4E1-06C572C9C4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28" y="1292"/>
              <a:ext cx="138" cy="110"/>
              <a:chOff x="3648" y="3312"/>
              <a:chExt cx="271" cy="215"/>
            </a:xfrm>
          </p:grpSpPr>
          <p:sp>
            <p:nvSpPr>
              <p:cNvPr id="81941" name="Oval 18">
                <a:extLst>
                  <a:ext uri="{FF2B5EF4-FFF2-40B4-BE49-F238E27FC236}">
                    <a16:creationId xmlns:a16="http://schemas.microsoft.com/office/drawing/2014/main" id="{19E0D29E-1190-4F7F-BCDD-504F36B5B5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3312"/>
                <a:ext cx="271" cy="215"/>
              </a:xfrm>
              <a:prstGeom prst="ellipse">
                <a:avLst/>
              </a:prstGeom>
              <a:solidFill>
                <a:srgbClr val="FF0000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rgbClr val="FF0000"/>
                    </a:solidFill>
                    <a:latin typeface="Lucida Console" panose="020B0609040504020204" pitchFamily="49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FF0000"/>
                    </a:solidFill>
                    <a:latin typeface="Lucida Console" panose="020B0609040504020204" pitchFamily="49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FF0000"/>
                    </a:solidFill>
                    <a:latin typeface="Lucida Console" panose="020B0609040504020204" pitchFamily="49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FF0000"/>
                    </a:solidFill>
                    <a:latin typeface="Lucida Console" panose="020B0609040504020204" pitchFamily="49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FF0000"/>
                    </a:solidFill>
                    <a:latin typeface="Lucida Console" panose="020B0609040504020204" pitchFamily="49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Lucida Console" panose="020B0609040504020204" pitchFamily="49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Lucida Console" panose="020B0609040504020204" pitchFamily="49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Lucida Console" panose="020B0609040504020204" pitchFamily="49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Lucida Console" panose="020B0609040504020204" pitchFamily="49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4400" b="0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endParaRPr>
              </a:p>
            </p:txBody>
          </p:sp>
          <p:sp>
            <p:nvSpPr>
              <p:cNvPr id="81942" name="Oval 19">
                <a:extLst>
                  <a:ext uri="{FF2B5EF4-FFF2-40B4-BE49-F238E27FC236}">
                    <a16:creationId xmlns:a16="http://schemas.microsoft.com/office/drawing/2014/main" id="{F7C8EE82-5CAB-4AD8-8321-D5813F0BAF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2" y="3350"/>
                <a:ext cx="71" cy="60"/>
              </a:xfrm>
              <a:prstGeom prst="ellipse">
                <a:avLst/>
              </a:prstGeom>
              <a:solidFill>
                <a:srgbClr val="FF7C80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 b="1">
                    <a:solidFill>
                      <a:srgbClr val="FF0000"/>
                    </a:solidFill>
                    <a:latin typeface="Lucida Console" panose="020B0609040504020204" pitchFamily="49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 sz="2400" b="1">
                    <a:solidFill>
                      <a:srgbClr val="FF0000"/>
                    </a:solidFill>
                    <a:latin typeface="Lucida Console" panose="020B0609040504020204" pitchFamily="49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 sz="2400" b="1">
                    <a:solidFill>
                      <a:srgbClr val="FF0000"/>
                    </a:solidFill>
                    <a:latin typeface="Lucida Console" panose="020B0609040504020204" pitchFamily="49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 sz="2400" b="1">
                    <a:solidFill>
                      <a:srgbClr val="FF0000"/>
                    </a:solidFill>
                    <a:latin typeface="Lucida Console" panose="020B0609040504020204" pitchFamily="49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 sz="2400" b="1">
                    <a:solidFill>
                      <a:srgbClr val="FF0000"/>
                    </a:solidFill>
                    <a:latin typeface="Lucida Console" panose="020B0609040504020204" pitchFamily="49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Lucida Console" panose="020B0609040504020204" pitchFamily="49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Lucida Console" panose="020B0609040504020204" pitchFamily="49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Lucida Console" panose="020B0609040504020204" pitchFamily="49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FF0000"/>
                    </a:solidFill>
                    <a:latin typeface="Lucida Console" panose="020B0609040504020204" pitchFamily="49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ourier New" panose="02070309020205020404" pitchFamily="49" charset="0"/>
                  <a:ea typeface="+mn-ea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1939" name="Oval 20">
              <a:extLst>
                <a:ext uri="{FF2B5EF4-FFF2-40B4-BE49-F238E27FC236}">
                  <a16:creationId xmlns:a16="http://schemas.microsoft.com/office/drawing/2014/main" id="{3A3B135E-04CC-49BD-A1DE-4EA3042240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296"/>
              <a:ext cx="138" cy="11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rgbClr val="FF0000"/>
                  </a:solidFill>
                  <a:latin typeface="Lucida Console" panose="020B0609040504020204" pitchFamily="49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 b="1">
                  <a:solidFill>
                    <a:srgbClr val="FF0000"/>
                  </a:solidFill>
                  <a:latin typeface="Lucida Console" panose="020B0609040504020204" pitchFamily="49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 b="1">
                  <a:solidFill>
                    <a:srgbClr val="FF0000"/>
                  </a:solidFill>
                  <a:latin typeface="Lucida Console" panose="020B0609040504020204" pitchFamily="49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 b="1">
                  <a:solidFill>
                    <a:srgbClr val="FF0000"/>
                  </a:solidFill>
                  <a:latin typeface="Lucida Console" panose="020B0609040504020204" pitchFamily="49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 b="1">
                  <a:solidFill>
                    <a:srgbClr val="FF0000"/>
                  </a:solidFill>
                  <a:latin typeface="Lucida Console" panose="020B0609040504020204" pitchFamily="49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Lucida Console" panose="020B0609040504020204" pitchFamily="49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Lucida Console" panose="020B0609040504020204" pitchFamily="49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Lucida Console" panose="020B0609040504020204" pitchFamily="49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Lucida Console" panose="020B0609040504020204" pitchFamily="49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81940" name="Oval 21">
              <a:extLst>
                <a:ext uri="{FF2B5EF4-FFF2-40B4-BE49-F238E27FC236}">
                  <a16:creationId xmlns:a16="http://schemas.microsoft.com/office/drawing/2014/main" id="{EA30B5F4-1DBE-4A26-AC10-2D02E77403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0" y="1315"/>
              <a:ext cx="37" cy="31"/>
            </a:xfrm>
            <a:prstGeom prst="ellipse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rgbClr val="FF0000"/>
                  </a:solidFill>
                  <a:latin typeface="Lucida Console" panose="020B0609040504020204" pitchFamily="49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400" b="1">
                  <a:solidFill>
                    <a:srgbClr val="FF0000"/>
                  </a:solidFill>
                  <a:latin typeface="Lucida Console" panose="020B0609040504020204" pitchFamily="49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400" b="1">
                  <a:solidFill>
                    <a:srgbClr val="FF0000"/>
                  </a:solidFill>
                  <a:latin typeface="Lucida Console" panose="020B0609040504020204" pitchFamily="49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400" b="1">
                  <a:solidFill>
                    <a:srgbClr val="FF0000"/>
                  </a:solidFill>
                  <a:latin typeface="Lucida Console" panose="020B0609040504020204" pitchFamily="49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400" b="1">
                  <a:solidFill>
                    <a:srgbClr val="FF0000"/>
                  </a:solidFill>
                  <a:latin typeface="Lucida Console" panose="020B0609040504020204" pitchFamily="49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Lucida Console" panose="020B0609040504020204" pitchFamily="49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Lucida Console" panose="020B0609040504020204" pitchFamily="49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Lucida Console" panose="020B0609040504020204" pitchFamily="49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FF0000"/>
                  </a:solidFill>
                  <a:latin typeface="Lucida Console" panose="020B0609040504020204" pitchFamily="49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81929" name="AutoShape 22">
            <a:extLst>
              <a:ext uri="{FF2B5EF4-FFF2-40B4-BE49-F238E27FC236}">
                <a16:creationId xmlns:a16="http://schemas.microsoft.com/office/drawing/2014/main" id="{1FD0A9D0-411F-4814-8477-B4F7F467C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4343400"/>
            <a:ext cx="1981200" cy="990600"/>
          </a:xfrm>
          <a:prstGeom prst="leftRightArrow">
            <a:avLst>
              <a:gd name="adj1" fmla="val 50000"/>
              <a:gd name="adj2" fmla="val 40000"/>
            </a:avLst>
          </a:prstGeom>
          <a:solidFill>
            <a:srgbClr val="FF0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q.enq(y)</a:t>
            </a:r>
          </a:p>
        </p:txBody>
      </p:sp>
      <p:sp>
        <p:nvSpPr>
          <p:cNvPr id="81930" name="AutoShape 23">
            <a:extLst>
              <a:ext uri="{FF2B5EF4-FFF2-40B4-BE49-F238E27FC236}">
                <a16:creationId xmlns:a16="http://schemas.microsoft.com/office/drawing/2014/main" id="{6C3E96DE-7F19-408F-8001-2B3C5C0D5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352800"/>
            <a:ext cx="1828800" cy="990600"/>
          </a:xfrm>
          <a:prstGeom prst="leftRightArrow">
            <a:avLst>
              <a:gd name="adj1" fmla="val 50000"/>
              <a:gd name="adj2" fmla="val 36923"/>
            </a:avLst>
          </a:prstGeom>
          <a:solidFill>
            <a:srgbClr val="6666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q.deq(y)</a:t>
            </a:r>
          </a:p>
        </p:txBody>
      </p:sp>
      <p:pic>
        <p:nvPicPr>
          <p:cNvPr id="81931" name="Picture 25" descr="MCj03970740000[1]">
            <a:extLst>
              <a:ext uri="{FF2B5EF4-FFF2-40B4-BE49-F238E27FC236}">
                <a16:creationId xmlns:a16="http://schemas.microsoft.com/office/drawing/2014/main" id="{42874571-52B9-44B8-AAA1-D0C6B44D1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850" y="534988"/>
            <a:ext cx="866775" cy="85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Text Box 31">
            <a:extLst>
              <a:ext uri="{FF2B5EF4-FFF2-40B4-BE49-F238E27FC236}">
                <a16:creationId xmlns:a16="http://schemas.microsoft.com/office/drawing/2014/main" id="{92EBAD7B-A089-46EC-A018-67299A89BE91}"/>
              </a:ext>
            </a:extLst>
          </p:cNvPr>
          <p:cNvSpPr txBox="1">
            <a:spLocks noChangeArrowheads="1"/>
          </p:cNvSpPr>
          <p:nvPr/>
        </p:nvSpPr>
        <p:spPr bwMode="auto">
          <a:xfrm rot="2237948">
            <a:off x="4572000" y="2552700"/>
            <a:ext cx="4572000" cy="800100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zh-CN" sz="4400">
                <a:latin typeface="Arial" panose="020B0604020202020204" pitchFamily="34" charset="0"/>
                <a:ea typeface="宋体" panose="02010600030101010101" pitchFamily="2" charset="-122"/>
              </a:rPr>
              <a:t>not linearizable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2" name="Rectangle 2">
            <a:extLst>
              <a:ext uri="{FF2B5EF4-FFF2-40B4-BE49-F238E27FC236}">
                <a16:creationId xmlns:a16="http://schemas.microsoft.com/office/drawing/2014/main" id="{16B9C4B8-C0B0-4B0D-B3E0-CD187A1E362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Talking About Executions</a:t>
            </a:r>
          </a:p>
        </p:txBody>
      </p:sp>
      <p:sp>
        <p:nvSpPr>
          <p:cNvPr id="109573" name="Rectangle 3">
            <a:extLst>
              <a:ext uri="{FF2B5EF4-FFF2-40B4-BE49-F238E27FC236}">
                <a16:creationId xmlns:a16="http://schemas.microsoft.com/office/drawing/2014/main" id="{EC0F8BF3-DBE2-4838-B95B-65CDD3C2363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Why?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Can’t we specify the linearization point of each operation without describing an execution?</a:t>
            </a:r>
          </a:p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Not Always</a:t>
            </a:r>
          </a:p>
          <a:p>
            <a:pPr lvl="1" eaLnBrk="1" hangingPunct="1"/>
            <a:r>
              <a:rPr lang="en-US" altLang="zh-CN">
                <a:ea typeface="宋体" panose="02010600030101010101" pitchFamily="2" charset="-122"/>
              </a:rPr>
              <a:t>In some cases, linearization point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depends on the execution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F46389-1B30-4A1C-A76B-C838B5032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/>
          <a:lstStyle/>
          <a:p>
            <a:r>
              <a:rPr lang="en-US" altLang="zh-CN" dirty="0"/>
              <a:t>Correctness &amp; Progress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35407D-97DD-4479-9226-7B3B94FA1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CN" dirty="0"/>
              <a:t>Linearizability, linearization points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Progress: Lock-freedom, Wait-Freedom, Deadlock-freedom, Starvation-Freedom</a:t>
            </a:r>
          </a:p>
          <a:p>
            <a:pPr>
              <a:spcBef>
                <a:spcPts val="120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8689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Title 1">
            <a:extLst>
              <a:ext uri="{FF2B5EF4-FFF2-40B4-BE49-F238E27FC236}">
                <a16:creationId xmlns:a16="http://schemas.microsoft.com/office/drawing/2014/main" id="{A321D44C-BEF2-42B9-8D6A-1107B760E00B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Progress Conditions  </a:t>
            </a:r>
          </a:p>
        </p:txBody>
      </p:sp>
      <p:sp>
        <p:nvSpPr>
          <p:cNvPr id="212997" name="Rectangle 6">
            <a:extLst>
              <a:ext uri="{FF2B5EF4-FFF2-40B4-BE49-F238E27FC236}">
                <a16:creationId xmlns:a16="http://schemas.microsoft.com/office/drawing/2014/main" id="{4274D238-F94A-4858-9696-BA2CC34C6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0600" y="3263900"/>
            <a:ext cx="5327650" cy="2247900"/>
          </a:xfrm>
          <a:prstGeom prst="rect">
            <a:avLst/>
          </a:prstGeom>
          <a:solidFill>
            <a:srgbClr val="DDDDDD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 eaLnBrk="0" hangingPunct="0"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212998" name="Straight Connector 10">
            <a:extLst>
              <a:ext uri="{FF2B5EF4-FFF2-40B4-BE49-F238E27FC236}">
                <a16:creationId xmlns:a16="http://schemas.microsoft.com/office/drawing/2014/main" id="{E7611CD7-9718-4716-9B20-3EAE85D11E4A}"/>
              </a:ext>
            </a:extLst>
          </p:cNvPr>
          <p:cNvCxnSpPr>
            <a:cxnSpLocks noChangeShapeType="1"/>
            <a:stCxn id="212997" idx="1"/>
            <a:endCxn id="212997" idx="3"/>
          </p:cNvCxnSpPr>
          <p:nvPr/>
        </p:nvCxnSpPr>
        <p:spPr bwMode="auto">
          <a:xfrm>
            <a:off x="2260600" y="4387850"/>
            <a:ext cx="5327650" cy="0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2999" name="Straight Connector 11">
            <a:extLst>
              <a:ext uri="{FF2B5EF4-FFF2-40B4-BE49-F238E27FC236}">
                <a16:creationId xmlns:a16="http://schemas.microsoft.com/office/drawing/2014/main" id="{611861A8-066C-4199-9E9C-B3992D23609C}"/>
              </a:ext>
            </a:extLst>
          </p:cNvPr>
          <p:cNvCxnSpPr>
            <a:cxnSpLocks noChangeShapeType="1"/>
          </p:cNvCxnSpPr>
          <p:nvPr/>
        </p:nvCxnSpPr>
        <p:spPr bwMode="auto">
          <a:xfrm rot="5400000" flipH="1">
            <a:off x="3572669" y="4388644"/>
            <a:ext cx="2247900" cy="15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3000" name="TextBox 16">
            <a:extLst>
              <a:ext uri="{FF2B5EF4-FFF2-40B4-BE49-F238E27FC236}">
                <a16:creationId xmlns:a16="http://schemas.microsoft.com/office/drawing/2014/main" id="{F1BA4788-7752-4954-B136-9560A9C01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0" y="3606800"/>
            <a:ext cx="14906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Wait-free</a:t>
            </a:r>
          </a:p>
        </p:txBody>
      </p:sp>
      <p:sp>
        <p:nvSpPr>
          <p:cNvPr id="213001" name="TextBox 17">
            <a:extLst>
              <a:ext uri="{FF2B5EF4-FFF2-40B4-BE49-F238E27FC236}">
                <a16:creationId xmlns:a16="http://schemas.microsoft.com/office/drawing/2014/main" id="{B0B680C8-CB75-4FF6-9809-68B1DE75C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1300" y="4673600"/>
            <a:ext cx="15716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Lock-free</a:t>
            </a:r>
          </a:p>
        </p:txBody>
      </p:sp>
      <p:sp>
        <p:nvSpPr>
          <p:cNvPr id="213002" name="TextBox 18">
            <a:extLst>
              <a:ext uri="{FF2B5EF4-FFF2-40B4-BE49-F238E27FC236}">
                <a16:creationId xmlns:a16="http://schemas.microsoft.com/office/drawing/2014/main" id="{B9C99CE2-F53F-4DA3-AACA-ABC24EC12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3606800"/>
            <a:ext cx="23590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Starvation-free</a:t>
            </a:r>
          </a:p>
        </p:txBody>
      </p:sp>
      <p:sp>
        <p:nvSpPr>
          <p:cNvPr id="213003" name="TextBox 19">
            <a:extLst>
              <a:ext uri="{FF2B5EF4-FFF2-40B4-BE49-F238E27FC236}">
                <a16:creationId xmlns:a16="http://schemas.microsoft.com/office/drawing/2014/main" id="{28BEA946-2152-47DC-9511-8817445FD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7300" y="4699000"/>
            <a:ext cx="2222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Deadlock-free</a:t>
            </a:r>
          </a:p>
        </p:txBody>
      </p:sp>
      <p:sp>
        <p:nvSpPr>
          <p:cNvPr id="213004" name="TextBox 21">
            <a:extLst>
              <a:ext uri="{FF2B5EF4-FFF2-40B4-BE49-F238E27FC236}">
                <a16:creationId xmlns:a16="http://schemas.microsoft.com/office/drawing/2014/main" id="{B518FFEA-36FB-4427-9470-A9826635A4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1200" y="3276600"/>
            <a:ext cx="13398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Everyone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makes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progress</a:t>
            </a:r>
          </a:p>
        </p:txBody>
      </p:sp>
      <p:sp>
        <p:nvSpPr>
          <p:cNvPr id="213005" name="TextBox 33">
            <a:extLst>
              <a:ext uri="{FF2B5EF4-FFF2-40B4-BE49-F238E27FC236}">
                <a16:creationId xmlns:a16="http://schemas.microsoft.com/office/drawing/2014/main" id="{9B82C3EE-E353-433E-910E-5E97577572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8600" y="2578100"/>
            <a:ext cx="18526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Non-Blocking</a:t>
            </a:r>
          </a:p>
        </p:txBody>
      </p:sp>
      <p:sp>
        <p:nvSpPr>
          <p:cNvPr id="213006" name="TextBox 34">
            <a:extLst>
              <a:ext uri="{FF2B5EF4-FFF2-40B4-BE49-F238E27FC236}">
                <a16:creationId xmlns:a16="http://schemas.microsoft.com/office/drawing/2014/main" id="{61ED3797-C7C0-4B71-9EF5-7AB3C08CC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1800" y="2552700"/>
            <a:ext cx="1268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Blocking</a:t>
            </a:r>
          </a:p>
        </p:txBody>
      </p:sp>
      <p:sp>
        <p:nvSpPr>
          <p:cNvPr id="213007" name="TextBox 35">
            <a:extLst>
              <a:ext uri="{FF2B5EF4-FFF2-40B4-BE49-F238E27FC236}">
                <a16:creationId xmlns:a16="http://schemas.microsoft.com/office/drawing/2014/main" id="{717DA206-960A-437D-A21C-10D21D43FE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600" y="4470400"/>
            <a:ext cx="13398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FF0000"/>
                </a:solidFill>
                <a:latin typeface="Lucida Console" panose="020B0609040504020204" pitchFamily="49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Someone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makes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progress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F46389-1B30-4A1C-A76B-C838B5032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Correctness &amp; Progress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35407D-97DD-4479-9226-7B3B94FA1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CN" dirty="0"/>
              <a:t>Linearizability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Progress: Lock-freedom, Wait-Freedom, Deadlock-freedom, Starvation-Freedom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For locks: Mutual Exclusion, Deadlock-freedom, Starvation-Freedom,</a:t>
            </a:r>
            <a:r>
              <a:rPr lang="zh-CN" altLang="en-US" dirty="0"/>
              <a:t> </a:t>
            </a:r>
            <a:r>
              <a:rPr lang="en-US" altLang="zh-CN" dirty="0">
                <a:ea typeface="宋体" panose="02010600030101010101" pitchFamily="2" charset="-122"/>
              </a:rPr>
              <a:t>First-Come-First-Served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1630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6" name="Picture 2" descr="magic">
            <a:extLst>
              <a:ext uri="{FF2B5EF4-FFF2-40B4-BE49-F238E27FC236}">
                <a16:creationId xmlns:a16="http://schemas.microsoft.com/office/drawing/2014/main" id="{5EB62F45-DC17-450B-B19A-733A03145D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7" name="Rectangle 3">
            <a:extLst>
              <a:ext uri="{FF2B5EF4-FFF2-40B4-BE49-F238E27FC236}">
                <a16:creationId xmlns:a16="http://schemas.microsoft.com/office/drawing/2014/main" id="{9B50DA64-E5F0-4A8B-8BBA-815FE7C811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4375" y="381000"/>
            <a:ext cx="7772400" cy="114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Mutual Exclusion</a:t>
            </a:r>
          </a:p>
        </p:txBody>
      </p:sp>
      <p:sp>
        <p:nvSpPr>
          <p:cNvPr id="49158" name="Rectangle 4">
            <a:extLst>
              <a:ext uri="{FF2B5EF4-FFF2-40B4-BE49-F238E27FC236}">
                <a16:creationId xmlns:a16="http://schemas.microsoft.com/office/drawing/2014/main" id="{D4202A1E-55D2-427D-9B00-4531F937AA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5000" y="1643063"/>
            <a:ext cx="8259763" cy="4154487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Let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CS</a:t>
            </a:r>
            <a:r>
              <a:rPr lang="en-US" altLang="zh-CN" baseline="-25000">
                <a:solidFill>
                  <a:schemeClr val="tx1"/>
                </a:solidFill>
                <a:ea typeface="宋体" panose="02010600030101010101" pitchFamily="2" charset="-122"/>
              </a:rPr>
              <a:t>i</a:t>
            </a:r>
            <a:r>
              <a:rPr lang="en-US" altLang="zh-CN" baseline="30000">
                <a:solidFill>
                  <a:schemeClr val="tx1"/>
                </a:solidFill>
                <a:ea typeface="宋体" panose="02010600030101010101" pitchFamily="2" charset="-122"/>
              </a:rPr>
              <a:t>k</a:t>
            </a:r>
            <a:r>
              <a:rPr lang="en-US" altLang="zh-CN">
                <a:ea typeface="宋体" panose="02010600030101010101" pitchFamily="2" charset="-122"/>
              </a:rPr>
              <a:t>        be thread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i</a:t>
            </a:r>
            <a:r>
              <a:rPr lang="en-US" altLang="zh-CN">
                <a:ea typeface="宋体" panose="02010600030101010101" pitchFamily="2" charset="-122"/>
              </a:rPr>
              <a:t>’s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k</a:t>
            </a:r>
            <a:r>
              <a:rPr lang="en-US" altLang="zh-CN">
                <a:ea typeface="宋体" panose="02010600030101010101" pitchFamily="2" charset="-122"/>
              </a:rPr>
              <a:t>-th critical section execution</a:t>
            </a:r>
          </a:p>
          <a:p>
            <a:r>
              <a:rPr lang="en-US" altLang="zh-CN">
                <a:ea typeface="宋体" panose="02010600030101010101" pitchFamily="2" charset="-122"/>
              </a:rPr>
              <a:t>And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CS</a:t>
            </a:r>
            <a:r>
              <a:rPr lang="en-US" altLang="zh-CN" baseline="-25000">
                <a:solidFill>
                  <a:schemeClr val="tx1"/>
                </a:solidFill>
                <a:ea typeface="宋体" panose="02010600030101010101" pitchFamily="2" charset="-122"/>
              </a:rPr>
              <a:t>j</a:t>
            </a:r>
            <a:r>
              <a:rPr lang="en-US" altLang="zh-CN" baseline="30000">
                <a:solidFill>
                  <a:schemeClr val="tx1"/>
                </a:solidFill>
                <a:ea typeface="宋体" panose="02010600030101010101" pitchFamily="2" charset="-122"/>
              </a:rPr>
              <a:t>m</a:t>
            </a:r>
            <a:r>
              <a:rPr lang="en-US" altLang="zh-CN">
                <a:ea typeface="宋体" panose="02010600030101010101" pitchFamily="2" charset="-122"/>
              </a:rPr>
              <a:t>        be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j</a:t>
            </a:r>
            <a:r>
              <a:rPr lang="en-US" altLang="zh-CN">
                <a:ea typeface="宋体" panose="02010600030101010101" pitchFamily="2" charset="-122"/>
              </a:rPr>
              <a:t>’s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m</a:t>
            </a:r>
            <a:r>
              <a:rPr lang="en-US" altLang="zh-CN">
                <a:ea typeface="宋体" panose="02010600030101010101" pitchFamily="2" charset="-122"/>
              </a:rPr>
              <a:t>-th execution</a:t>
            </a:r>
          </a:p>
          <a:p>
            <a:r>
              <a:rPr lang="en-US" altLang="zh-CN">
                <a:ea typeface="宋体" panose="02010600030101010101" pitchFamily="2" charset="-122"/>
              </a:rPr>
              <a:t>Then either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            or</a:t>
            </a:r>
          </a:p>
        </p:txBody>
      </p:sp>
      <p:grpSp>
        <p:nvGrpSpPr>
          <p:cNvPr id="49159" name="Group 5">
            <a:extLst>
              <a:ext uri="{FF2B5EF4-FFF2-40B4-BE49-F238E27FC236}">
                <a16:creationId xmlns:a16="http://schemas.microsoft.com/office/drawing/2014/main" id="{2FC08C26-9C0B-43E5-BDA2-E276E29B32C3}"/>
              </a:ext>
            </a:extLst>
          </p:cNvPr>
          <p:cNvGrpSpPr>
            <a:grpSpLocks/>
          </p:cNvGrpSpPr>
          <p:nvPr/>
        </p:nvGrpSpPr>
        <p:grpSpPr bwMode="auto">
          <a:xfrm>
            <a:off x="1414463" y="4014788"/>
            <a:ext cx="1122362" cy="304800"/>
            <a:chOff x="951" y="2315"/>
            <a:chExt cx="707" cy="192"/>
          </a:xfrm>
        </p:grpSpPr>
        <p:sp>
          <p:nvSpPr>
            <p:cNvPr id="49167" name="AutoShape 6">
              <a:extLst>
                <a:ext uri="{FF2B5EF4-FFF2-40B4-BE49-F238E27FC236}">
                  <a16:creationId xmlns:a16="http://schemas.microsoft.com/office/drawing/2014/main" id="{78C90816-3415-46AB-B0E9-E361A21E4DD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1" y="2315"/>
              <a:ext cx="306" cy="185"/>
            </a:xfrm>
            <a:prstGeom prst="leftRightArrow">
              <a:avLst>
                <a:gd name="adj1" fmla="val 50000"/>
                <a:gd name="adj2" fmla="val 33081"/>
              </a:avLst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4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9168" name="AutoShape 7">
              <a:extLst>
                <a:ext uri="{FF2B5EF4-FFF2-40B4-BE49-F238E27FC236}">
                  <a16:creationId xmlns:a16="http://schemas.microsoft.com/office/drawing/2014/main" id="{0DD31503-6C4D-406B-A3C4-F48344D75FB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353" y="2322"/>
              <a:ext cx="305" cy="185"/>
            </a:xfrm>
            <a:prstGeom prst="leftRightArrow">
              <a:avLst>
                <a:gd name="adj1" fmla="val 50000"/>
                <a:gd name="adj2" fmla="val 32973"/>
              </a:avLst>
            </a:prstGeom>
            <a:solidFill>
              <a:srgbClr val="0080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4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49160" name="AutoShape 8">
            <a:extLst>
              <a:ext uri="{FF2B5EF4-FFF2-40B4-BE49-F238E27FC236}">
                <a16:creationId xmlns:a16="http://schemas.microsoft.com/office/drawing/2014/main" id="{D27595C5-71E2-455D-B431-F60BEE859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4838" y="5035550"/>
            <a:ext cx="2651125" cy="625475"/>
          </a:xfrm>
          <a:prstGeom prst="wedgeRoundRectCallout">
            <a:avLst>
              <a:gd name="adj1" fmla="val -46106"/>
              <a:gd name="adj2" fmla="val -156597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CS</a:t>
            </a:r>
            <a:r>
              <a:rPr kumimoji="0" lang="en-US" altLang="zh-CN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kumimoji="0" lang="en-US" altLang="zh-CN" sz="2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CS</a:t>
            </a:r>
            <a:r>
              <a:rPr kumimoji="0" lang="en-US" altLang="zh-CN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j</a:t>
            </a:r>
            <a:r>
              <a:rPr kumimoji="0" lang="en-US" altLang="zh-CN" sz="2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9161" name="AutoShape 9">
            <a:extLst>
              <a:ext uri="{FF2B5EF4-FFF2-40B4-BE49-F238E27FC236}">
                <a16:creationId xmlns:a16="http://schemas.microsoft.com/office/drawing/2014/main" id="{53B42E95-7B5C-4D0C-A85F-B20CE4D5FC3B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714625" y="1758950"/>
            <a:ext cx="485775" cy="293688"/>
          </a:xfrm>
          <a:prstGeom prst="leftRightArrow">
            <a:avLst>
              <a:gd name="adj1" fmla="val 50000"/>
              <a:gd name="adj2" fmla="val 33081"/>
            </a:avLst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rot="10800000" wrap="none" anchor="ctr"/>
          <a:lstStyle>
            <a:lvl1pPr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</a:p>
        </p:txBody>
      </p:sp>
      <p:sp>
        <p:nvSpPr>
          <p:cNvPr id="49162" name="AutoShape 10">
            <a:extLst>
              <a:ext uri="{FF2B5EF4-FFF2-40B4-BE49-F238E27FC236}">
                <a16:creationId xmlns:a16="http://schemas.microsoft.com/office/drawing/2014/main" id="{7D7487E3-45CA-4838-A8DD-F0A95E8520BD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2957513" y="2862263"/>
            <a:ext cx="484187" cy="293687"/>
          </a:xfrm>
          <a:prstGeom prst="leftRightArrow">
            <a:avLst>
              <a:gd name="adj1" fmla="val 50000"/>
              <a:gd name="adj2" fmla="val 32973"/>
            </a:avLst>
          </a:prstGeom>
          <a:solidFill>
            <a:srgbClr val="0080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4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49163" name="Group 11">
            <a:extLst>
              <a:ext uri="{FF2B5EF4-FFF2-40B4-BE49-F238E27FC236}">
                <a16:creationId xmlns:a16="http://schemas.microsoft.com/office/drawing/2014/main" id="{F8CBFC64-C5D1-4025-96C8-66C33B0A1921}"/>
              </a:ext>
            </a:extLst>
          </p:cNvPr>
          <p:cNvGrpSpPr>
            <a:grpSpLocks/>
          </p:cNvGrpSpPr>
          <p:nvPr/>
        </p:nvGrpSpPr>
        <p:grpSpPr bwMode="auto">
          <a:xfrm>
            <a:off x="3130550" y="4016375"/>
            <a:ext cx="1122363" cy="304800"/>
            <a:chOff x="951" y="2315"/>
            <a:chExt cx="707" cy="192"/>
          </a:xfrm>
        </p:grpSpPr>
        <p:sp>
          <p:nvSpPr>
            <p:cNvPr id="49165" name="AutoShape 12">
              <a:extLst>
                <a:ext uri="{FF2B5EF4-FFF2-40B4-BE49-F238E27FC236}">
                  <a16:creationId xmlns:a16="http://schemas.microsoft.com/office/drawing/2014/main" id="{A45234EC-F445-4BB6-9F22-604C9E8CCC1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951" y="2315"/>
              <a:ext cx="306" cy="185"/>
            </a:xfrm>
            <a:prstGeom prst="leftRightArrow">
              <a:avLst>
                <a:gd name="adj1" fmla="val 50000"/>
                <a:gd name="adj2" fmla="val 33081"/>
              </a:avLst>
            </a:prstGeom>
            <a:solidFill>
              <a:srgbClr val="0080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4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9166" name="AutoShape 13">
              <a:extLst>
                <a:ext uri="{FF2B5EF4-FFF2-40B4-BE49-F238E27FC236}">
                  <a16:creationId xmlns:a16="http://schemas.microsoft.com/office/drawing/2014/main" id="{A0633151-1188-45A4-8460-4E40E82E311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1353" y="2322"/>
              <a:ext cx="305" cy="185"/>
            </a:xfrm>
            <a:prstGeom prst="leftRightArrow">
              <a:avLst>
                <a:gd name="adj1" fmla="val 50000"/>
                <a:gd name="adj2" fmla="val 32973"/>
              </a:avLst>
            </a:prstGeom>
            <a:solidFill>
              <a:srgbClr val="FFFF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4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sp>
        <p:nvSpPr>
          <p:cNvPr id="49164" name="AutoShape 14">
            <a:extLst>
              <a:ext uri="{FF2B5EF4-FFF2-40B4-BE49-F238E27FC236}">
                <a16:creationId xmlns:a16="http://schemas.microsoft.com/office/drawing/2014/main" id="{96D48CF5-C1CA-40A2-92DE-F299B4629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8963" y="5348288"/>
            <a:ext cx="2743200" cy="625475"/>
          </a:xfrm>
          <a:prstGeom prst="wedgeRoundRectCallout">
            <a:avLst>
              <a:gd name="adj1" fmla="val -117884"/>
              <a:gd name="adj2" fmla="val -206597"/>
              <a:gd name="adj3" fmla="val 16667"/>
            </a:avLst>
          </a:prstGeom>
          <a:noFill/>
          <a:ln w="381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CS</a:t>
            </a:r>
            <a:r>
              <a:rPr kumimoji="0" lang="en-US" altLang="zh-CN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j</a:t>
            </a:r>
            <a:r>
              <a:rPr kumimoji="0" lang="en-US" altLang="zh-CN" sz="2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CS</a:t>
            </a:r>
            <a:r>
              <a:rPr kumimoji="0" lang="en-US" altLang="zh-CN" sz="2800" b="0" i="0" u="none" strike="noStrike" kern="120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i</a:t>
            </a:r>
            <a:r>
              <a:rPr kumimoji="0" lang="en-US" altLang="zh-CN" sz="2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k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0" name="Picture 15" descr="magic">
            <a:extLst>
              <a:ext uri="{FF2B5EF4-FFF2-40B4-BE49-F238E27FC236}">
                <a16:creationId xmlns:a16="http://schemas.microsoft.com/office/drawing/2014/main" id="{2F2591C6-B92D-4CBB-ADEB-F2940541D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1" name="Rectangle 2">
            <a:extLst>
              <a:ext uri="{FF2B5EF4-FFF2-40B4-BE49-F238E27FC236}">
                <a16:creationId xmlns:a16="http://schemas.microsoft.com/office/drawing/2014/main" id="{4722903C-5585-4A94-B5C6-8A6F1B9034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7700" y="368300"/>
            <a:ext cx="7772400" cy="114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Deadlock-Free</a:t>
            </a:r>
          </a:p>
        </p:txBody>
      </p:sp>
      <p:grpSp>
        <p:nvGrpSpPr>
          <p:cNvPr id="50182" name="Group 4">
            <a:extLst>
              <a:ext uri="{FF2B5EF4-FFF2-40B4-BE49-F238E27FC236}">
                <a16:creationId xmlns:a16="http://schemas.microsoft.com/office/drawing/2014/main" id="{5856FDD7-3AFE-408A-8D9B-9A6CEBD00F93}"/>
              </a:ext>
            </a:extLst>
          </p:cNvPr>
          <p:cNvGrpSpPr>
            <a:grpSpLocks/>
          </p:cNvGrpSpPr>
          <p:nvPr/>
        </p:nvGrpSpPr>
        <p:grpSpPr bwMode="auto">
          <a:xfrm>
            <a:off x="7480300" y="419100"/>
            <a:ext cx="946150" cy="968375"/>
            <a:chOff x="764" y="2340"/>
            <a:chExt cx="596" cy="610"/>
          </a:xfrm>
        </p:grpSpPr>
        <p:sp>
          <p:nvSpPr>
            <p:cNvPr id="50185" name="Oval 5">
              <a:extLst>
                <a:ext uri="{FF2B5EF4-FFF2-40B4-BE49-F238E27FC236}">
                  <a16:creationId xmlns:a16="http://schemas.microsoft.com/office/drawing/2014/main" id="{D3622FA4-471F-460D-B4FF-4EB1D1036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" y="2340"/>
              <a:ext cx="596" cy="61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CF0E3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4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0186" name="Oval 6">
              <a:extLst>
                <a:ext uri="{FF2B5EF4-FFF2-40B4-BE49-F238E27FC236}">
                  <a16:creationId xmlns:a16="http://schemas.microsoft.com/office/drawing/2014/main" id="{572D6C29-DB9E-4866-8F42-CB81D938F6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" y="2408"/>
              <a:ext cx="449" cy="47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4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0187" name="Oval 7">
              <a:extLst>
                <a:ext uri="{FF2B5EF4-FFF2-40B4-BE49-F238E27FC236}">
                  <a16:creationId xmlns:a16="http://schemas.microsoft.com/office/drawing/2014/main" id="{155CA1F4-ECB6-41C7-B479-793452E92B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" y="2446"/>
              <a:ext cx="285" cy="291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4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0188" name="Oval 8">
              <a:extLst>
                <a:ext uri="{FF2B5EF4-FFF2-40B4-BE49-F238E27FC236}">
                  <a16:creationId xmlns:a16="http://schemas.microsoft.com/office/drawing/2014/main" id="{372E23F9-0E7D-4839-8B7B-3EEBB6879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" y="2485"/>
              <a:ext cx="200" cy="22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4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0189" name="Oval 9">
              <a:extLst>
                <a:ext uri="{FF2B5EF4-FFF2-40B4-BE49-F238E27FC236}">
                  <a16:creationId xmlns:a16="http://schemas.microsoft.com/office/drawing/2014/main" id="{A5257250-84AF-4F49-AEB0-8867381EA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" y="2563"/>
              <a:ext cx="283" cy="28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4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0190" name="Oval 10">
              <a:extLst>
                <a:ext uri="{FF2B5EF4-FFF2-40B4-BE49-F238E27FC236}">
                  <a16:creationId xmlns:a16="http://schemas.microsoft.com/office/drawing/2014/main" id="{F2E2935C-FA29-4367-A12C-F16EA2BB13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" y="2622"/>
              <a:ext cx="102" cy="9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4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0191" name="AutoShape 11">
              <a:extLst>
                <a:ext uri="{FF2B5EF4-FFF2-40B4-BE49-F238E27FC236}">
                  <a16:creationId xmlns:a16="http://schemas.microsoft.com/office/drawing/2014/main" id="{85BD01BB-C34F-427E-8A2C-1D48F7E1412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033" y="2703"/>
              <a:ext cx="68" cy="8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47 w 21600"/>
                <a:gd name="T13" fmla="*/ 4574 h 21600"/>
                <a:gd name="T14" fmla="*/ 17153 w 21600"/>
                <a:gd name="T15" fmla="*/ 1702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</p:grpSp>
      <p:sp>
        <p:nvSpPr>
          <p:cNvPr id="50183" name="Rectangle 14">
            <a:extLst>
              <a:ext uri="{FF2B5EF4-FFF2-40B4-BE49-F238E27FC236}">
                <a16:creationId xmlns:a16="http://schemas.microsoft.com/office/drawing/2014/main" id="{D1902228-CFB0-427D-AEA5-109CC9BB82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If some thread calls 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lock()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And never returns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Then other threads must complete 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lock()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unlock()</a:t>
            </a:r>
            <a:r>
              <a:rPr lang="en-US" altLang="zh-CN">
                <a:ea typeface="宋体" panose="02010600030101010101" pitchFamily="2" charset="-122"/>
              </a:rPr>
              <a:t> calls infinitely often</a:t>
            </a:r>
          </a:p>
          <a:p>
            <a:r>
              <a:rPr lang="en-US" altLang="zh-CN">
                <a:ea typeface="宋体" panose="02010600030101010101" pitchFamily="2" charset="-122"/>
              </a:rPr>
              <a:t>System as a whole makes progress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Even if individuals starve</a:t>
            </a:r>
          </a:p>
        </p:txBody>
      </p:sp>
      <p:sp>
        <p:nvSpPr>
          <p:cNvPr id="50184" name="Rectangle 16">
            <a:extLst>
              <a:ext uri="{FF2B5EF4-FFF2-40B4-BE49-F238E27FC236}">
                <a16:creationId xmlns:a16="http://schemas.microsoft.com/office/drawing/2014/main" id="{77232BFE-CB0F-4C46-8CB3-4A9A839E0E2D}"/>
              </a:ext>
            </a:extLst>
          </p:cNvPr>
          <p:cNvSpPr>
            <a:spLocks noChangeArrowheads="1"/>
          </p:cNvSpPr>
          <p:nvPr/>
        </p:nvSpPr>
        <p:spPr bwMode="auto">
          <a:xfrm rot="-2157709">
            <a:off x="7853363" y="554038"/>
            <a:ext cx="134937" cy="809625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4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4" name="Picture 12" descr="magic">
            <a:extLst>
              <a:ext uri="{FF2B5EF4-FFF2-40B4-BE49-F238E27FC236}">
                <a16:creationId xmlns:a16="http://schemas.microsoft.com/office/drawing/2014/main" id="{473E5947-3072-4883-9B78-AEA1738E0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5" name="Rectangle 2">
            <a:extLst>
              <a:ext uri="{FF2B5EF4-FFF2-40B4-BE49-F238E27FC236}">
                <a16:creationId xmlns:a16="http://schemas.microsoft.com/office/drawing/2014/main" id="{4F63FB3D-992E-45A9-A40A-8BB592A4E1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7700" y="368300"/>
            <a:ext cx="7772400" cy="1143000"/>
          </a:xfrm>
        </p:spPr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Starvation-Free</a:t>
            </a:r>
          </a:p>
        </p:txBody>
      </p:sp>
      <p:sp>
        <p:nvSpPr>
          <p:cNvPr id="51206" name="Rectangle 11">
            <a:extLst>
              <a:ext uri="{FF2B5EF4-FFF2-40B4-BE49-F238E27FC236}">
                <a16:creationId xmlns:a16="http://schemas.microsoft.com/office/drawing/2014/main" id="{F706B4C5-9021-40F4-9FD6-7DE0143A68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If some thread calls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lock()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It will eventually return</a:t>
            </a:r>
          </a:p>
          <a:p>
            <a:r>
              <a:rPr lang="en-US" altLang="zh-CN">
                <a:ea typeface="宋体" panose="02010600030101010101" pitchFamily="2" charset="-122"/>
              </a:rPr>
              <a:t>Individual threads make progress</a:t>
            </a:r>
            <a:endParaRPr lang="en-US" altLang="zh-CN" sz="2400">
              <a:ea typeface="宋体" panose="02010600030101010101" pitchFamily="2" charset="-122"/>
            </a:endParaRPr>
          </a:p>
        </p:txBody>
      </p:sp>
      <p:grpSp>
        <p:nvGrpSpPr>
          <p:cNvPr id="51207" name="Group 13">
            <a:extLst>
              <a:ext uri="{FF2B5EF4-FFF2-40B4-BE49-F238E27FC236}">
                <a16:creationId xmlns:a16="http://schemas.microsoft.com/office/drawing/2014/main" id="{7EE3CFEF-0F3A-4CC4-B0AC-E9F441C543F1}"/>
              </a:ext>
            </a:extLst>
          </p:cNvPr>
          <p:cNvGrpSpPr>
            <a:grpSpLocks/>
          </p:cNvGrpSpPr>
          <p:nvPr/>
        </p:nvGrpSpPr>
        <p:grpSpPr bwMode="auto">
          <a:xfrm>
            <a:off x="7632700" y="571500"/>
            <a:ext cx="946150" cy="968375"/>
            <a:chOff x="764" y="2340"/>
            <a:chExt cx="596" cy="610"/>
          </a:xfrm>
        </p:grpSpPr>
        <p:sp>
          <p:nvSpPr>
            <p:cNvPr id="51209" name="Oval 14">
              <a:extLst>
                <a:ext uri="{FF2B5EF4-FFF2-40B4-BE49-F238E27FC236}">
                  <a16:creationId xmlns:a16="http://schemas.microsoft.com/office/drawing/2014/main" id="{7078A240-ACEF-4246-8AF2-52DAB06A2F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" y="2340"/>
              <a:ext cx="596" cy="610"/>
            </a:xfrm>
            <a:prstGeom prst="ellipse">
              <a:avLst/>
            </a:prstGeom>
            <a:solidFill>
              <a:srgbClr val="FF0000"/>
            </a:solidFill>
            <a:ln w="12700">
              <a:solidFill>
                <a:srgbClr val="CF0E30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4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1210" name="Oval 15">
              <a:extLst>
                <a:ext uri="{FF2B5EF4-FFF2-40B4-BE49-F238E27FC236}">
                  <a16:creationId xmlns:a16="http://schemas.microsoft.com/office/drawing/2014/main" id="{A503A12E-4AA0-47FF-8CE3-56F9929F98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" y="2408"/>
              <a:ext cx="449" cy="47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4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1211" name="Oval 16">
              <a:extLst>
                <a:ext uri="{FF2B5EF4-FFF2-40B4-BE49-F238E27FC236}">
                  <a16:creationId xmlns:a16="http://schemas.microsoft.com/office/drawing/2014/main" id="{3D3FD5F5-BC92-4BFB-B874-3E7F47FC3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" y="2446"/>
              <a:ext cx="285" cy="291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4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1212" name="Oval 17">
              <a:extLst>
                <a:ext uri="{FF2B5EF4-FFF2-40B4-BE49-F238E27FC236}">
                  <a16:creationId xmlns:a16="http://schemas.microsoft.com/office/drawing/2014/main" id="{8CEEACC9-82FF-4DFA-909F-6A0518AA6F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2" y="2485"/>
              <a:ext cx="200" cy="22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4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1213" name="Oval 18">
              <a:extLst>
                <a:ext uri="{FF2B5EF4-FFF2-40B4-BE49-F238E27FC236}">
                  <a16:creationId xmlns:a16="http://schemas.microsoft.com/office/drawing/2014/main" id="{564594A5-C3E6-44DB-A661-50DAE33A1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" y="2563"/>
              <a:ext cx="283" cy="285"/>
            </a:xfrm>
            <a:prstGeom prst="ellipse">
              <a:avLst/>
            </a:prstGeom>
            <a:solidFill>
              <a:schemeClr val="tx2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4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1214" name="Oval 19">
              <a:extLst>
                <a:ext uri="{FF2B5EF4-FFF2-40B4-BE49-F238E27FC236}">
                  <a16:creationId xmlns:a16="http://schemas.microsoft.com/office/drawing/2014/main" id="{C2819248-E7EA-437F-A8D8-4E143250B3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" y="2622"/>
              <a:ext cx="102" cy="9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4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1215" name="AutoShape 20">
              <a:extLst>
                <a:ext uri="{FF2B5EF4-FFF2-40B4-BE49-F238E27FC236}">
                  <a16:creationId xmlns:a16="http://schemas.microsoft.com/office/drawing/2014/main" id="{37A9CE0F-C92B-41BA-8523-157720F7C37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033" y="2703"/>
              <a:ext cx="68" cy="85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447 w 21600"/>
                <a:gd name="T13" fmla="*/ 4574 h 21600"/>
                <a:gd name="T14" fmla="*/ 17153 w 21600"/>
                <a:gd name="T15" fmla="*/ 1702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399" y="21600"/>
                  </a:lnTo>
                  <a:lnTo>
                    <a:pt x="16201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</p:grpSp>
      <p:sp>
        <p:nvSpPr>
          <p:cNvPr id="51208" name="Rectangle 21">
            <a:extLst>
              <a:ext uri="{FF2B5EF4-FFF2-40B4-BE49-F238E27FC236}">
                <a16:creationId xmlns:a16="http://schemas.microsoft.com/office/drawing/2014/main" id="{42D460AF-37A4-4ADF-9729-951B62F23296}"/>
              </a:ext>
            </a:extLst>
          </p:cNvPr>
          <p:cNvSpPr>
            <a:spLocks noChangeArrowheads="1"/>
          </p:cNvSpPr>
          <p:nvPr/>
        </p:nvSpPr>
        <p:spPr bwMode="auto">
          <a:xfrm rot="-2157709">
            <a:off x="8005763" y="706438"/>
            <a:ext cx="134937" cy="809625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4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Footer Placeholder 3">
            <a:extLst>
              <a:ext uri="{FF2B5EF4-FFF2-40B4-BE49-F238E27FC236}">
                <a16:creationId xmlns:a16="http://schemas.microsoft.com/office/drawing/2014/main" id="{3D21D06F-DAAB-47D5-98D9-442F16B1C8F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Art of Multiprocessor Programming</a:t>
            </a:r>
          </a:p>
        </p:txBody>
      </p:sp>
      <p:sp>
        <p:nvSpPr>
          <p:cNvPr id="108547" name="Slide Number Placeholder 4">
            <a:extLst>
              <a:ext uri="{FF2B5EF4-FFF2-40B4-BE49-F238E27FC236}">
                <a16:creationId xmlns:a16="http://schemas.microsoft.com/office/drawing/2014/main" id="{4E34482A-4B93-49C7-82A4-3F7C027E1A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fld id="{92DB34AF-F384-4105-89C6-EBFA181F56F8}" type="slidenum">
              <a:rPr lang="ar-SA" altLang="zh-CN" sz="1400" b="0">
                <a:solidFill>
                  <a:schemeClr val="tx1"/>
                </a:solidFill>
                <a:latin typeface="Arial" panose="020B0604020202020204" pitchFamily="34" charset="0"/>
              </a:rPr>
              <a:pPr/>
              <a:t>19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8548" name="Picture 4" descr="magic">
            <a:extLst>
              <a:ext uri="{FF2B5EF4-FFF2-40B4-BE49-F238E27FC236}">
                <a16:creationId xmlns:a16="http://schemas.microsoft.com/office/drawing/2014/main" id="{31923806-2707-40F8-AB5B-5A28033E0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8549" name="Rectangle 2">
            <a:extLst>
              <a:ext uri="{FF2B5EF4-FFF2-40B4-BE49-F238E27FC236}">
                <a16:creationId xmlns:a16="http://schemas.microsoft.com/office/drawing/2014/main" id="{5C321D5F-9090-4D3E-9A18-085D729616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First-Come-First-Served</a:t>
            </a:r>
          </a:p>
        </p:txBody>
      </p:sp>
      <p:sp>
        <p:nvSpPr>
          <p:cNvPr id="108550" name="Rectangle 3">
            <a:extLst>
              <a:ext uri="{FF2B5EF4-FFF2-40B4-BE49-F238E27FC236}">
                <a16:creationId xmlns:a16="http://schemas.microsoft.com/office/drawing/2014/main" id="{A8E102EA-82E3-4EED-A84B-13D879D6D9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Divide </a:t>
            </a:r>
            <a:r>
              <a:rPr lang="en-US" altLang="zh-CN" b="1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lock()</a:t>
            </a:r>
            <a:r>
              <a:rPr lang="en-US" altLang="zh-CN">
                <a:ea typeface="宋体" panose="02010600030101010101" pitchFamily="2" charset="-122"/>
              </a:rPr>
              <a:t> method into 2 parts: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Doorway interval: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Written 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b="1" baseline="-25000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always finishes in finite steps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Waiting interval: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Written 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W</a:t>
            </a:r>
            <a:r>
              <a:rPr lang="en-US" altLang="zh-CN" b="1" baseline="-25000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</a:p>
          <a:p>
            <a:pPr lvl="2"/>
            <a:r>
              <a:rPr lang="en-US" altLang="zh-CN">
                <a:ea typeface="宋体" panose="02010600030101010101" pitchFamily="2" charset="-122"/>
              </a:rPr>
              <a:t>may take unbounded steps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DEA71-F7A2-4EC6-9675-B62DEEB5B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we have learned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AB7557-0CB7-421C-969B-9975AAB94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Model for concurrent computation</a:t>
            </a:r>
          </a:p>
          <a:p>
            <a:endParaRPr lang="en-US" altLang="zh-CN" dirty="0"/>
          </a:p>
          <a:p>
            <a:r>
              <a:rPr lang="en-US" altLang="zh-CN" dirty="0"/>
              <a:t>Correctness for concurrent objects</a:t>
            </a:r>
          </a:p>
          <a:p>
            <a:endParaRPr lang="en-US" altLang="zh-CN" dirty="0"/>
          </a:p>
          <a:p>
            <a:r>
              <a:rPr lang="en-US" altLang="zh-CN" dirty="0"/>
              <a:t>Algorithms</a:t>
            </a:r>
          </a:p>
        </p:txBody>
      </p:sp>
    </p:spTree>
    <p:extLst>
      <p:ext uri="{BB962C8B-B14F-4D97-AF65-F5344CB8AC3E}">
        <p14:creationId xmlns:p14="http://schemas.microsoft.com/office/powerpoint/2010/main" val="3774876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Footer Placeholder 3">
            <a:extLst>
              <a:ext uri="{FF2B5EF4-FFF2-40B4-BE49-F238E27FC236}">
                <a16:creationId xmlns:a16="http://schemas.microsoft.com/office/drawing/2014/main" id="{AC2FC342-9DB8-464E-855B-97F7C01AF57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zh-CN" sz="14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Art of Multiprocessor Programming</a:t>
            </a:r>
          </a:p>
        </p:txBody>
      </p:sp>
      <p:sp>
        <p:nvSpPr>
          <p:cNvPr id="109571" name="Slide Number Placeholder 4">
            <a:extLst>
              <a:ext uri="{FF2B5EF4-FFF2-40B4-BE49-F238E27FC236}">
                <a16:creationId xmlns:a16="http://schemas.microsoft.com/office/drawing/2014/main" id="{EA007E4E-4F99-4817-AC32-282522F974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fld id="{92D98A8B-94EF-49CD-A1BC-FC88C24D41D0}" type="slidenum">
              <a:rPr lang="ar-SA" altLang="zh-CN" sz="1400" b="0">
                <a:solidFill>
                  <a:schemeClr val="tx1"/>
                </a:solidFill>
                <a:latin typeface="Arial" panose="020B0604020202020204" pitchFamily="34" charset="0"/>
              </a:rPr>
              <a:pPr/>
              <a:t>20</a:t>
            </a:fld>
            <a:endParaRPr lang="en-US" altLang="zh-CN" sz="1400" b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9572" name="Picture 4" descr="magic">
            <a:extLst>
              <a:ext uri="{FF2B5EF4-FFF2-40B4-BE49-F238E27FC236}">
                <a16:creationId xmlns:a16="http://schemas.microsoft.com/office/drawing/2014/main" id="{3FD48A80-0B32-43F1-8397-99E8281A9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3" name="Rectangle 2">
            <a:extLst>
              <a:ext uri="{FF2B5EF4-FFF2-40B4-BE49-F238E27FC236}">
                <a16:creationId xmlns:a16="http://schemas.microsoft.com/office/drawing/2014/main" id="{AA0DD067-F9ED-426E-8489-6C7F6D493E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For threads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r>
              <a:rPr lang="en-US" altLang="zh-CN">
                <a:ea typeface="宋体" panose="02010600030101010101" pitchFamily="2" charset="-122"/>
              </a:rPr>
              <a:t> and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B</a:t>
            </a:r>
            <a:r>
              <a:rPr lang="en-US" altLang="zh-CN">
                <a:ea typeface="宋体" panose="02010600030101010101" pitchFamily="2" charset="-122"/>
              </a:rPr>
              <a:t>: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If 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D</a:t>
            </a:r>
            <a:r>
              <a:rPr lang="en-US" altLang="zh-CN" b="1" baseline="-25000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r>
              <a:rPr lang="en-US" altLang="zh-CN" b="1" baseline="30000">
                <a:solidFill>
                  <a:schemeClr val="tx1"/>
                </a:solidFill>
                <a:ea typeface="宋体" panose="02010600030101010101" pitchFamily="2" charset="-122"/>
              </a:rPr>
              <a:t>k </a:t>
            </a:r>
            <a:r>
              <a:rPr lang="en-US" altLang="zh-CN" sz="2000" b="1">
                <a:solidFill>
                  <a:schemeClr val="tx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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D</a:t>
            </a:r>
            <a:r>
              <a:rPr lang="en-US" altLang="zh-CN" b="1" baseline="-25000">
                <a:solidFill>
                  <a:schemeClr val="tx1"/>
                </a:solidFill>
                <a:ea typeface="宋体" panose="02010600030101010101" pitchFamily="2" charset="-122"/>
              </a:rPr>
              <a:t>B </a:t>
            </a:r>
            <a:r>
              <a:rPr lang="en-US" altLang="zh-CN" b="1" baseline="30000">
                <a:solidFill>
                  <a:schemeClr val="tx1"/>
                </a:solidFill>
                <a:ea typeface="宋体" panose="02010600030101010101" pitchFamily="2" charset="-122"/>
              </a:rPr>
              <a:t>j</a:t>
            </a:r>
            <a:endParaRPr lang="en-US" altLang="zh-CN" b="1">
              <a:solidFill>
                <a:schemeClr val="tx1"/>
              </a:solidFill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r>
              <a:rPr lang="en-US" altLang="zh-CN">
                <a:ea typeface="宋体" panose="02010600030101010101" pitchFamily="2" charset="-122"/>
              </a:rPr>
              <a:t>’s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k</a:t>
            </a:r>
            <a:r>
              <a:rPr lang="en-US" altLang="zh-CN">
                <a:ea typeface="宋体" panose="02010600030101010101" pitchFamily="2" charset="-122"/>
              </a:rPr>
              <a:t>-th doorway precedes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B</a:t>
            </a:r>
            <a:r>
              <a:rPr lang="en-US" altLang="zh-CN">
                <a:ea typeface="宋体" panose="02010600030101010101" pitchFamily="2" charset="-122"/>
              </a:rPr>
              <a:t>’s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j</a:t>
            </a:r>
            <a:r>
              <a:rPr lang="en-US" altLang="zh-CN">
                <a:ea typeface="宋体" panose="02010600030101010101" pitchFamily="2" charset="-122"/>
              </a:rPr>
              <a:t>-th doorway</a:t>
            </a:r>
          </a:p>
          <a:p>
            <a:pPr lvl="1"/>
            <a:r>
              <a:rPr lang="en-US" altLang="zh-CN">
                <a:ea typeface="宋体" panose="02010600030101010101" pitchFamily="2" charset="-122"/>
              </a:rPr>
              <a:t>Then 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CS</a:t>
            </a:r>
            <a:r>
              <a:rPr lang="en-US" altLang="zh-CN" b="1" baseline="-25000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r>
              <a:rPr lang="en-US" altLang="zh-CN" b="1" baseline="30000">
                <a:solidFill>
                  <a:schemeClr val="tx1"/>
                </a:solidFill>
                <a:ea typeface="宋体" panose="02010600030101010101" pitchFamily="2" charset="-122"/>
              </a:rPr>
              <a:t>k </a:t>
            </a:r>
            <a:r>
              <a:rPr lang="en-US" altLang="zh-CN" sz="2000" b="1">
                <a:solidFill>
                  <a:schemeClr val="tx1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</a:t>
            </a:r>
            <a:r>
              <a:rPr lang="en-US" altLang="zh-CN" b="1">
                <a:solidFill>
                  <a:schemeClr val="tx1"/>
                </a:solidFill>
                <a:ea typeface="宋体" panose="02010600030101010101" pitchFamily="2" charset="-122"/>
              </a:rPr>
              <a:t> CS</a:t>
            </a:r>
            <a:r>
              <a:rPr lang="en-US" altLang="zh-CN" b="1" baseline="-25000">
                <a:solidFill>
                  <a:schemeClr val="tx1"/>
                </a:solidFill>
                <a:ea typeface="宋体" panose="02010600030101010101" pitchFamily="2" charset="-122"/>
              </a:rPr>
              <a:t>B</a:t>
            </a:r>
            <a:r>
              <a:rPr lang="en-US" altLang="zh-CN" b="1" baseline="30000">
                <a:solidFill>
                  <a:schemeClr val="tx1"/>
                </a:solidFill>
                <a:ea typeface="宋体" panose="02010600030101010101" pitchFamily="2" charset="-122"/>
              </a:rPr>
              <a:t>j</a:t>
            </a:r>
            <a:endParaRPr lang="en-US" altLang="zh-CN" b="1">
              <a:solidFill>
                <a:srgbClr val="FF5050"/>
              </a:solidFill>
              <a:ea typeface="宋体" panose="02010600030101010101" pitchFamily="2" charset="-122"/>
            </a:endParaRPr>
          </a:p>
          <a:p>
            <a:pPr lvl="2"/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r>
              <a:rPr lang="en-US" altLang="zh-CN">
                <a:ea typeface="宋体" panose="02010600030101010101" pitchFamily="2" charset="-122"/>
              </a:rPr>
              <a:t>’s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k</a:t>
            </a:r>
            <a:r>
              <a:rPr lang="en-US" altLang="zh-CN">
                <a:ea typeface="宋体" panose="02010600030101010101" pitchFamily="2" charset="-122"/>
              </a:rPr>
              <a:t>-th critical section precedes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B</a:t>
            </a:r>
            <a:r>
              <a:rPr lang="en-US" altLang="zh-CN">
                <a:ea typeface="宋体" panose="02010600030101010101" pitchFamily="2" charset="-122"/>
              </a:rPr>
              <a:t>’s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j</a:t>
            </a:r>
            <a:r>
              <a:rPr lang="en-US" altLang="zh-CN">
                <a:ea typeface="宋体" panose="02010600030101010101" pitchFamily="2" charset="-122"/>
              </a:rPr>
              <a:t>-th critical section</a:t>
            </a:r>
          </a:p>
          <a:p>
            <a:pPr lvl="2"/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B</a:t>
            </a:r>
            <a:r>
              <a:rPr lang="en-US" altLang="zh-CN">
                <a:ea typeface="宋体" panose="02010600030101010101" pitchFamily="2" charset="-122"/>
              </a:rPr>
              <a:t> cannot overtake </a:t>
            </a:r>
            <a:r>
              <a:rPr lang="en-US" altLang="zh-CN">
                <a:solidFill>
                  <a:schemeClr val="tx1"/>
                </a:solidFill>
                <a:ea typeface="宋体" panose="02010600030101010101" pitchFamily="2" charset="-122"/>
              </a:rPr>
              <a:t>A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09574" name="Rectangle 3">
            <a:extLst>
              <a:ext uri="{FF2B5EF4-FFF2-40B4-BE49-F238E27FC236}">
                <a16:creationId xmlns:a16="http://schemas.microsoft.com/office/drawing/2014/main" id="{BCF1D986-80E4-41B7-8940-124898AA3F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First-Come-First-Served</a:t>
            </a: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182D49-8A18-4B68-8CA2-4C45D33A3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0425FE-80B1-458E-8ED0-D27A23792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DDE6BFA-7FE4-4E91-BD2D-AAA2B45A5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967" y="681037"/>
            <a:ext cx="8528132" cy="572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6856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DEA71-F7A2-4EC6-9675-B62DEEB5B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we have learned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AB7557-0CB7-421C-969B-9975AAB94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Model for concurrent computation</a:t>
            </a:r>
          </a:p>
          <a:p>
            <a:endParaRPr lang="en-US" altLang="zh-CN" dirty="0"/>
          </a:p>
          <a:p>
            <a:r>
              <a:rPr lang="en-US" altLang="zh-CN" dirty="0"/>
              <a:t>Correctness for concurrent objects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Algorithms</a:t>
            </a:r>
          </a:p>
        </p:txBody>
      </p:sp>
    </p:spTree>
    <p:extLst>
      <p:ext uri="{BB962C8B-B14F-4D97-AF65-F5344CB8AC3E}">
        <p14:creationId xmlns:p14="http://schemas.microsoft.com/office/powerpoint/2010/main" val="1208822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B9B21F-937B-415B-AD4F-335576F59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Algorithms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560FD6-6BB7-49E6-A7B3-1219C5E6A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Locks</a:t>
            </a:r>
          </a:p>
          <a:p>
            <a:r>
              <a:rPr lang="en-US" altLang="zh-CN" dirty="0"/>
              <a:t>List-Based Sets</a:t>
            </a:r>
          </a:p>
          <a:p>
            <a:r>
              <a:rPr lang="en-US" altLang="zh-CN" dirty="0"/>
              <a:t>Queues and Stacks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6473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B12D9-E5C6-426F-B61B-C9B29367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1671D4-44AC-43A9-BF96-6D96E4D28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/>
              <a:t>Peterson Lock (for two threads)</a:t>
            </a:r>
          </a:p>
          <a:p>
            <a:r>
              <a:rPr lang="en-US" altLang="zh-CN" sz="2400" dirty="0"/>
              <a:t>Filter Lock</a:t>
            </a:r>
          </a:p>
          <a:p>
            <a:r>
              <a:rPr lang="en-US" altLang="zh-CN" sz="2400" dirty="0" err="1"/>
              <a:t>Lamport’s</a:t>
            </a:r>
            <a:r>
              <a:rPr lang="en-US" altLang="zh-CN" sz="2400" dirty="0"/>
              <a:t> Bakery Lock</a:t>
            </a:r>
          </a:p>
          <a:p>
            <a:r>
              <a:rPr lang="en-US" altLang="zh-CN" sz="2400" dirty="0"/>
              <a:t>Test-And-Set Lock</a:t>
            </a:r>
          </a:p>
          <a:p>
            <a:r>
              <a:rPr lang="en-US" altLang="zh-CN" sz="2400" dirty="0"/>
              <a:t>Test-Test-And-Set Lock</a:t>
            </a:r>
          </a:p>
          <a:p>
            <a:r>
              <a:rPr lang="en-US" altLang="zh-CN" sz="2400" dirty="0"/>
              <a:t>Exponential </a:t>
            </a:r>
            <a:r>
              <a:rPr lang="en-US" altLang="zh-CN" sz="2400" dirty="0" err="1"/>
              <a:t>Backoff</a:t>
            </a:r>
            <a:r>
              <a:rPr lang="en-US" altLang="zh-CN" sz="2400" dirty="0"/>
              <a:t> Lock</a:t>
            </a:r>
          </a:p>
          <a:p>
            <a:r>
              <a:rPr lang="en-US" altLang="zh-CN" sz="2400" dirty="0"/>
              <a:t>Anderson’s Array-Based Queue Lock</a:t>
            </a:r>
          </a:p>
          <a:p>
            <a:r>
              <a:rPr lang="en-US" altLang="zh-CN" sz="2400" dirty="0"/>
              <a:t>CLH Queue Lock</a:t>
            </a:r>
          </a:p>
          <a:p>
            <a:r>
              <a:rPr lang="en-US" altLang="zh-CN" sz="2400" dirty="0"/>
              <a:t>MCS Queue Lock</a:t>
            </a:r>
          </a:p>
          <a:p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19502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C3B9DE-CEE9-4542-A2ED-61E65A1C9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List-Based Sets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4CC361-5047-40C4-9074-BF4DA3677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Lock-Coupling List</a:t>
            </a:r>
          </a:p>
          <a:p>
            <a:r>
              <a:rPr lang="en-US" altLang="zh-CN" dirty="0"/>
              <a:t>Optimistic List</a:t>
            </a:r>
          </a:p>
          <a:p>
            <a:r>
              <a:rPr lang="en-US" altLang="zh-CN" dirty="0"/>
              <a:t>Lazy List</a:t>
            </a:r>
          </a:p>
          <a:p>
            <a:r>
              <a:rPr lang="en-US" altLang="zh-CN" dirty="0"/>
              <a:t>Lock-Free List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094771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29D7DF-E9F7-4055-B741-3CD5A301B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Queues and Stacks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6511BA-9083-4BFA-8103-44D7D3EC3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Queues</a:t>
            </a:r>
          </a:p>
          <a:p>
            <a:pPr lvl="1"/>
            <a:r>
              <a:rPr lang="en-US" altLang="zh-CN" dirty="0"/>
              <a:t>Two-Lock Queue </a:t>
            </a:r>
          </a:p>
          <a:p>
            <a:pPr lvl="1"/>
            <a:r>
              <a:rPr lang="en-US" altLang="zh-CN" dirty="0"/>
              <a:t>Lock-Free Queue</a:t>
            </a:r>
          </a:p>
          <a:p>
            <a:pPr lvl="2"/>
            <a:endParaRPr lang="en-US" altLang="zh-CN" dirty="0"/>
          </a:p>
          <a:p>
            <a:r>
              <a:rPr lang="en-US" altLang="zh-CN" dirty="0"/>
              <a:t>Stacks</a:t>
            </a:r>
          </a:p>
          <a:p>
            <a:pPr lvl="1"/>
            <a:r>
              <a:rPr lang="en-US" altLang="zh-CN" dirty="0" err="1"/>
              <a:t>Treiber’s</a:t>
            </a:r>
            <a:r>
              <a:rPr lang="en-US" altLang="zh-CN" dirty="0"/>
              <a:t> Lock-Free Stack (Exponential </a:t>
            </a:r>
            <a:r>
              <a:rPr lang="en-US" altLang="zh-CN" dirty="0" err="1"/>
              <a:t>Backoff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Elimination </a:t>
            </a:r>
            <a:r>
              <a:rPr lang="en-US" altLang="zh-CN" dirty="0" err="1"/>
              <a:t>Backoff</a:t>
            </a:r>
            <a:r>
              <a:rPr lang="en-US" altLang="zh-CN" dirty="0"/>
              <a:t> Stack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9769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0A9A27-A3E8-4C16-9CCC-041013B7D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66219"/>
            <a:ext cx="7886700" cy="1325563"/>
          </a:xfrm>
        </p:spPr>
        <p:txBody>
          <a:bodyPr/>
          <a:lstStyle/>
          <a:p>
            <a:r>
              <a:rPr lang="en-US" altLang="zh-CN" dirty="0"/>
              <a:t>Reminder: Course Report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7713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AutoShape 2">
            <a:extLst>
              <a:ext uri="{FF2B5EF4-FFF2-40B4-BE49-F238E27FC236}">
                <a16:creationId xmlns:a16="http://schemas.microsoft.com/office/drawing/2014/main" id="{4AC92F39-F0C1-4195-9366-8E7CD87E4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352800"/>
            <a:ext cx="7391400" cy="28956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38100">
            <a:solidFill>
              <a:srgbClr val="0000FF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509" name="Rectangle 3">
            <a:extLst>
              <a:ext uri="{FF2B5EF4-FFF2-40B4-BE49-F238E27FC236}">
                <a16:creationId xmlns:a16="http://schemas.microsoft.com/office/drawing/2014/main" id="{495E7854-1B8A-4E17-8067-7529489DE8C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420688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panose="02010600030101010101" pitchFamily="2" charset="-122"/>
              </a:rPr>
              <a:t>Concurrent Computation</a:t>
            </a:r>
          </a:p>
        </p:txBody>
      </p:sp>
      <p:grpSp>
        <p:nvGrpSpPr>
          <p:cNvPr id="21510" name="Group 4">
            <a:extLst>
              <a:ext uri="{FF2B5EF4-FFF2-40B4-BE49-F238E27FC236}">
                <a16:creationId xmlns:a16="http://schemas.microsoft.com/office/drawing/2014/main" id="{BA479ED6-08F9-4D0C-8A5E-12BF3EC2C664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1851025"/>
            <a:ext cx="1379538" cy="1174750"/>
            <a:chOff x="1043" y="2525"/>
            <a:chExt cx="869" cy="740"/>
          </a:xfrm>
        </p:grpSpPr>
        <p:sp>
          <p:nvSpPr>
            <p:cNvPr id="33799" name="Freeform 5">
              <a:extLst>
                <a:ext uri="{FF2B5EF4-FFF2-40B4-BE49-F238E27FC236}">
                  <a16:creationId xmlns:a16="http://schemas.microsoft.com/office/drawing/2014/main" id="{F605DA0B-91AF-49E1-875F-B4C21ED33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9" y="2983"/>
              <a:ext cx="143" cy="278"/>
            </a:xfrm>
            <a:custGeom>
              <a:avLst/>
              <a:gdLst>
                <a:gd name="T0" fmla="*/ 0 w 143"/>
                <a:gd name="T1" fmla="*/ 0 h 278"/>
                <a:gd name="T2" fmla="*/ 143 w 143"/>
                <a:gd name="T3" fmla="*/ 42 h 278"/>
                <a:gd name="T4" fmla="*/ 143 w 143"/>
                <a:gd name="T5" fmla="*/ 242 h 278"/>
                <a:gd name="T6" fmla="*/ 100 w 143"/>
                <a:gd name="T7" fmla="*/ 278 h 278"/>
                <a:gd name="T8" fmla="*/ 93 w 143"/>
                <a:gd name="T9" fmla="*/ 100 h 278"/>
                <a:gd name="T10" fmla="*/ 7 w 143"/>
                <a:gd name="T11" fmla="*/ 50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800" name="Freeform 6">
              <a:extLst>
                <a:ext uri="{FF2B5EF4-FFF2-40B4-BE49-F238E27FC236}">
                  <a16:creationId xmlns:a16="http://schemas.microsoft.com/office/drawing/2014/main" id="{32ED83C2-6FC1-41F6-A6D8-A542D522A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2793"/>
              <a:ext cx="86" cy="221"/>
            </a:xfrm>
            <a:custGeom>
              <a:avLst/>
              <a:gdLst>
                <a:gd name="T0" fmla="*/ 0 w 143"/>
                <a:gd name="T1" fmla="*/ 0 h 278"/>
                <a:gd name="T2" fmla="*/ 4 w 143"/>
                <a:gd name="T3" fmla="*/ 9 h 278"/>
                <a:gd name="T4" fmla="*/ 4 w 143"/>
                <a:gd name="T5" fmla="*/ 48 h 278"/>
                <a:gd name="T6" fmla="*/ 3 w 143"/>
                <a:gd name="T7" fmla="*/ 56 h 278"/>
                <a:gd name="T8" fmla="*/ 2 w 143"/>
                <a:gd name="T9" fmla="*/ 20 h 278"/>
                <a:gd name="T10" fmla="*/ 1 w 143"/>
                <a:gd name="T11" fmla="*/ 10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801" name="Freeform 7">
              <a:extLst>
                <a:ext uri="{FF2B5EF4-FFF2-40B4-BE49-F238E27FC236}">
                  <a16:creationId xmlns:a16="http://schemas.microsoft.com/office/drawing/2014/main" id="{FBB8B029-FD7D-48CD-B903-2FCF1B66BC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5" y="2639"/>
              <a:ext cx="51" cy="178"/>
            </a:xfrm>
            <a:custGeom>
              <a:avLst/>
              <a:gdLst>
                <a:gd name="T0" fmla="*/ 0 w 143"/>
                <a:gd name="T1" fmla="*/ 0 h 278"/>
                <a:gd name="T2" fmla="*/ 0 w 143"/>
                <a:gd name="T3" fmla="*/ 2 h 278"/>
                <a:gd name="T4" fmla="*/ 0 w 143"/>
                <a:gd name="T5" fmla="*/ 11 h 278"/>
                <a:gd name="T6" fmla="*/ 0 w 143"/>
                <a:gd name="T7" fmla="*/ 12 h 278"/>
                <a:gd name="T8" fmla="*/ 0 w 143"/>
                <a:gd name="T9" fmla="*/ 4 h 278"/>
                <a:gd name="T10" fmla="*/ 0 w 143"/>
                <a:gd name="T11" fmla="*/ 2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802" name="Freeform 8">
              <a:extLst>
                <a:ext uri="{FF2B5EF4-FFF2-40B4-BE49-F238E27FC236}">
                  <a16:creationId xmlns:a16="http://schemas.microsoft.com/office/drawing/2014/main" id="{C555DEFF-D520-4F8C-9D38-4CF3F10BC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" y="2551"/>
              <a:ext cx="47" cy="156"/>
            </a:xfrm>
            <a:custGeom>
              <a:avLst/>
              <a:gdLst>
                <a:gd name="T0" fmla="*/ 0 w 143"/>
                <a:gd name="T1" fmla="*/ 0 h 278"/>
                <a:gd name="T2" fmla="*/ 0 w 143"/>
                <a:gd name="T3" fmla="*/ 1 h 278"/>
                <a:gd name="T4" fmla="*/ 0 w 143"/>
                <a:gd name="T5" fmla="*/ 4 h 278"/>
                <a:gd name="T6" fmla="*/ 0 w 143"/>
                <a:gd name="T7" fmla="*/ 4 h 278"/>
                <a:gd name="T8" fmla="*/ 0 w 143"/>
                <a:gd name="T9" fmla="*/ 2 h 278"/>
                <a:gd name="T10" fmla="*/ 0 w 143"/>
                <a:gd name="T11" fmla="*/ 1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803" name="Freeform 9">
              <a:extLst>
                <a:ext uri="{FF2B5EF4-FFF2-40B4-BE49-F238E27FC236}">
                  <a16:creationId xmlns:a16="http://schemas.microsoft.com/office/drawing/2014/main" id="{758AB8F8-E376-4B87-B99F-1173C075D09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43" y="2987"/>
              <a:ext cx="143" cy="278"/>
            </a:xfrm>
            <a:custGeom>
              <a:avLst/>
              <a:gdLst>
                <a:gd name="T0" fmla="*/ 0 w 143"/>
                <a:gd name="T1" fmla="*/ 0 h 278"/>
                <a:gd name="T2" fmla="*/ 143 w 143"/>
                <a:gd name="T3" fmla="*/ 42 h 278"/>
                <a:gd name="T4" fmla="*/ 143 w 143"/>
                <a:gd name="T5" fmla="*/ 242 h 278"/>
                <a:gd name="T6" fmla="*/ 100 w 143"/>
                <a:gd name="T7" fmla="*/ 278 h 278"/>
                <a:gd name="T8" fmla="*/ 93 w 143"/>
                <a:gd name="T9" fmla="*/ 100 h 278"/>
                <a:gd name="T10" fmla="*/ 7 w 143"/>
                <a:gd name="T11" fmla="*/ 50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804" name="Freeform 10">
              <a:extLst>
                <a:ext uri="{FF2B5EF4-FFF2-40B4-BE49-F238E27FC236}">
                  <a16:creationId xmlns:a16="http://schemas.microsoft.com/office/drawing/2014/main" id="{87A153B7-DB37-4AE0-9770-2D3AFC5DBB8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133" y="2812"/>
              <a:ext cx="86" cy="221"/>
            </a:xfrm>
            <a:custGeom>
              <a:avLst/>
              <a:gdLst>
                <a:gd name="T0" fmla="*/ 0 w 143"/>
                <a:gd name="T1" fmla="*/ 0 h 278"/>
                <a:gd name="T2" fmla="*/ 4 w 143"/>
                <a:gd name="T3" fmla="*/ 9 h 278"/>
                <a:gd name="T4" fmla="*/ 4 w 143"/>
                <a:gd name="T5" fmla="*/ 48 h 278"/>
                <a:gd name="T6" fmla="*/ 3 w 143"/>
                <a:gd name="T7" fmla="*/ 56 h 278"/>
                <a:gd name="T8" fmla="*/ 2 w 143"/>
                <a:gd name="T9" fmla="*/ 20 h 278"/>
                <a:gd name="T10" fmla="*/ 1 w 143"/>
                <a:gd name="T11" fmla="*/ 10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805" name="Freeform 11">
              <a:extLst>
                <a:ext uri="{FF2B5EF4-FFF2-40B4-BE49-F238E27FC236}">
                  <a16:creationId xmlns:a16="http://schemas.microsoft.com/office/drawing/2014/main" id="{9AE0206D-A791-4E50-9215-7FFCE889C27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44" y="2586"/>
              <a:ext cx="51" cy="178"/>
            </a:xfrm>
            <a:custGeom>
              <a:avLst/>
              <a:gdLst>
                <a:gd name="T0" fmla="*/ 0 w 143"/>
                <a:gd name="T1" fmla="*/ 0 h 278"/>
                <a:gd name="T2" fmla="*/ 0 w 143"/>
                <a:gd name="T3" fmla="*/ 2 h 278"/>
                <a:gd name="T4" fmla="*/ 0 w 143"/>
                <a:gd name="T5" fmla="*/ 11 h 278"/>
                <a:gd name="T6" fmla="*/ 0 w 143"/>
                <a:gd name="T7" fmla="*/ 12 h 278"/>
                <a:gd name="T8" fmla="*/ 0 w 143"/>
                <a:gd name="T9" fmla="*/ 4 h 278"/>
                <a:gd name="T10" fmla="*/ 0 w 143"/>
                <a:gd name="T11" fmla="*/ 2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806" name="Freeform 12">
              <a:extLst>
                <a:ext uri="{FF2B5EF4-FFF2-40B4-BE49-F238E27FC236}">
                  <a16:creationId xmlns:a16="http://schemas.microsoft.com/office/drawing/2014/main" id="{67DB708D-CF95-4066-8F82-E0DBCCCD483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04" y="2691"/>
              <a:ext cx="47" cy="156"/>
            </a:xfrm>
            <a:custGeom>
              <a:avLst/>
              <a:gdLst>
                <a:gd name="T0" fmla="*/ 0 w 143"/>
                <a:gd name="T1" fmla="*/ 0 h 278"/>
                <a:gd name="T2" fmla="*/ 0 w 143"/>
                <a:gd name="T3" fmla="*/ 1 h 278"/>
                <a:gd name="T4" fmla="*/ 0 w 143"/>
                <a:gd name="T5" fmla="*/ 4 h 278"/>
                <a:gd name="T6" fmla="*/ 0 w 143"/>
                <a:gd name="T7" fmla="*/ 4 h 278"/>
                <a:gd name="T8" fmla="*/ 0 w 143"/>
                <a:gd name="T9" fmla="*/ 2 h 278"/>
                <a:gd name="T10" fmla="*/ 0 w 143"/>
                <a:gd name="T11" fmla="*/ 1 h 278"/>
                <a:gd name="T12" fmla="*/ 0 w 143"/>
                <a:gd name="T13" fmla="*/ 0 h 27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43"/>
                <a:gd name="T22" fmla="*/ 0 h 278"/>
                <a:gd name="T23" fmla="*/ 143 w 143"/>
                <a:gd name="T24" fmla="*/ 278 h 27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43" h="278">
                  <a:moveTo>
                    <a:pt x="0" y="0"/>
                  </a:moveTo>
                  <a:lnTo>
                    <a:pt x="143" y="42"/>
                  </a:lnTo>
                  <a:lnTo>
                    <a:pt x="143" y="242"/>
                  </a:lnTo>
                  <a:lnTo>
                    <a:pt x="100" y="278"/>
                  </a:lnTo>
                  <a:lnTo>
                    <a:pt x="93" y="100"/>
                  </a:lnTo>
                  <a:lnTo>
                    <a:pt x="7" y="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807" name="AutoShape 13">
              <a:extLst>
                <a:ext uri="{FF2B5EF4-FFF2-40B4-BE49-F238E27FC236}">
                  <a16:creationId xmlns:a16="http://schemas.microsoft.com/office/drawing/2014/main" id="{F4418D04-128E-45FC-A730-58865E81835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163" y="2525"/>
              <a:ext cx="657" cy="55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4 w 21600"/>
                <a:gd name="T13" fmla="*/ 4498 h 21600"/>
                <a:gd name="T14" fmla="*/ 17096 w 21600"/>
                <a:gd name="T15" fmla="*/ 1710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3808" name="Rectangle 14">
              <a:extLst>
                <a:ext uri="{FF2B5EF4-FFF2-40B4-BE49-F238E27FC236}">
                  <a16:creationId xmlns:a16="http://schemas.microsoft.com/office/drawing/2014/main" id="{534B53CC-F23D-4FEF-A8E6-BF35257DD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" y="3089"/>
              <a:ext cx="657" cy="15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  <p:sp>
        <p:nvSpPr>
          <p:cNvPr id="33809" name="Oval 15">
            <a:extLst>
              <a:ext uri="{FF2B5EF4-FFF2-40B4-BE49-F238E27FC236}">
                <a16:creationId xmlns:a16="http://schemas.microsoft.com/office/drawing/2014/main" id="{7B35668A-2ADF-48A1-A839-261A717A3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648200"/>
            <a:ext cx="838200" cy="3810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810" name="Oval 16">
            <a:extLst>
              <a:ext uri="{FF2B5EF4-FFF2-40B4-BE49-F238E27FC236}">
                <a16:creationId xmlns:a16="http://schemas.microsoft.com/office/drawing/2014/main" id="{C3E28C34-39E8-4267-9F95-763E7D3CA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572000"/>
            <a:ext cx="838200" cy="381000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811" name="Oval 17">
            <a:extLst>
              <a:ext uri="{FF2B5EF4-FFF2-40B4-BE49-F238E27FC236}">
                <a16:creationId xmlns:a16="http://schemas.microsoft.com/office/drawing/2014/main" id="{3215FB32-28B3-4969-BCCB-DE9E962C1D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7900" y="3886200"/>
            <a:ext cx="838200" cy="381000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812" name="Oval 18">
            <a:extLst>
              <a:ext uri="{FF2B5EF4-FFF2-40B4-BE49-F238E27FC236}">
                <a16:creationId xmlns:a16="http://schemas.microsoft.com/office/drawing/2014/main" id="{50ABD351-ABC0-4D81-B4FB-E3FC0EBB2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572000"/>
            <a:ext cx="838200" cy="381000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813" name="Oval 19">
            <a:extLst>
              <a:ext uri="{FF2B5EF4-FFF2-40B4-BE49-F238E27FC236}">
                <a16:creationId xmlns:a16="http://schemas.microsoft.com/office/drawing/2014/main" id="{A7FA2958-E684-47A4-9BB4-70EBE88D1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648200"/>
            <a:ext cx="838200" cy="3810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814" name="AutoShape 20">
            <a:extLst>
              <a:ext uri="{FF2B5EF4-FFF2-40B4-BE49-F238E27FC236}">
                <a16:creationId xmlns:a16="http://schemas.microsoft.com/office/drawing/2014/main" id="{B4A6FD99-9071-4E81-8939-14D5A063F9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4686300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815" name="AutoShape 21">
            <a:extLst>
              <a:ext uri="{FF2B5EF4-FFF2-40B4-BE49-F238E27FC236}">
                <a16:creationId xmlns:a16="http://schemas.microsoft.com/office/drawing/2014/main" id="{9B6A3216-B39B-4DE3-A110-FF04CA7E2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686300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816" name="AutoShape 22">
            <a:extLst>
              <a:ext uri="{FF2B5EF4-FFF2-40B4-BE49-F238E27FC236}">
                <a16:creationId xmlns:a16="http://schemas.microsoft.com/office/drawing/2014/main" id="{5E5C4052-A64F-4B56-AD36-9C1EE6F5EFF4}"/>
              </a:ext>
            </a:extLst>
          </p:cNvPr>
          <p:cNvSpPr>
            <a:spLocks noChangeArrowheads="1"/>
          </p:cNvSpPr>
          <p:nvPr/>
        </p:nvSpPr>
        <p:spPr bwMode="auto">
          <a:xfrm rot="2548433">
            <a:off x="6705600" y="4267200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817" name="AutoShape 23">
            <a:extLst>
              <a:ext uri="{FF2B5EF4-FFF2-40B4-BE49-F238E27FC236}">
                <a16:creationId xmlns:a16="http://schemas.microsoft.com/office/drawing/2014/main" id="{79098250-16C2-4762-8E51-B1DE699089B8}"/>
              </a:ext>
            </a:extLst>
          </p:cNvPr>
          <p:cNvSpPr>
            <a:spLocks noChangeArrowheads="1"/>
          </p:cNvSpPr>
          <p:nvPr/>
        </p:nvSpPr>
        <p:spPr bwMode="auto">
          <a:xfrm rot="19051567" flipH="1">
            <a:off x="5867400" y="4267200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818" name="AutoShape 24">
            <a:extLst>
              <a:ext uri="{FF2B5EF4-FFF2-40B4-BE49-F238E27FC236}">
                <a16:creationId xmlns:a16="http://schemas.microsoft.com/office/drawing/2014/main" id="{79417365-4991-4B21-9F75-7DF189995F33}"/>
              </a:ext>
            </a:extLst>
          </p:cNvPr>
          <p:cNvSpPr>
            <a:spLocks noChangeArrowheads="1"/>
          </p:cNvSpPr>
          <p:nvPr/>
        </p:nvSpPr>
        <p:spPr bwMode="auto">
          <a:xfrm rot="19051567" flipH="1">
            <a:off x="5181600" y="4953000"/>
            <a:ext cx="304800" cy="304800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00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819" name="Text Box 25">
            <a:extLst>
              <a:ext uri="{FF2B5EF4-FFF2-40B4-BE49-F238E27FC236}">
                <a16:creationId xmlns:a16="http://schemas.microsoft.com/office/drawing/2014/main" id="{E47428FE-5B5A-4D05-89A9-3D8DA7478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505200"/>
            <a:ext cx="16589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memory</a:t>
            </a:r>
          </a:p>
        </p:txBody>
      </p:sp>
      <p:sp>
        <p:nvSpPr>
          <p:cNvPr id="33820" name="Freeform 26">
            <a:extLst>
              <a:ext uri="{FF2B5EF4-FFF2-40B4-BE49-F238E27FC236}">
                <a16:creationId xmlns:a16="http://schemas.microsoft.com/office/drawing/2014/main" id="{429E6A40-D218-4F3E-80B4-9BE56B7B3516}"/>
              </a:ext>
            </a:extLst>
          </p:cNvPr>
          <p:cNvSpPr>
            <a:spLocks/>
          </p:cNvSpPr>
          <p:nvPr/>
        </p:nvSpPr>
        <p:spPr bwMode="auto">
          <a:xfrm>
            <a:off x="3200400" y="2881313"/>
            <a:ext cx="485775" cy="1919287"/>
          </a:xfrm>
          <a:custGeom>
            <a:avLst/>
            <a:gdLst>
              <a:gd name="T0" fmla="*/ 2147483647 w 288"/>
              <a:gd name="T1" fmla="*/ 0 h 1200"/>
              <a:gd name="T2" fmla="*/ 0 w 288"/>
              <a:gd name="T3" fmla="*/ 2147483647 h 1200"/>
              <a:gd name="T4" fmla="*/ 2147483647 w 288"/>
              <a:gd name="T5" fmla="*/ 2147483647 h 1200"/>
              <a:gd name="T6" fmla="*/ 0 60000 65536"/>
              <a:gd name="T7" fmla="*/ 0 60000 65536"/>
              <a:gd name="T8" fmla="*/ 0 60000 65536"/>
              <a:gd name="T9" fmla="*/ 0 w 288"/>
              <a:gd name="T10" fmla="*/ 0 h 1200"/>
              <a:gd name="T11" fmla="*/ 288 w 288"/>
              <a:gd name="T12" fmla="*/ 1200 h 1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1200">
                <a:moveTo>
                  <a:pt x="288" y="0"/>
                </a:moveTo>
                <a:lnTo>
                  <a:pt x="0" y="1200"/>
                </a:lnTo>
                <a:lnTo>
                  <a:pt x="240" y="48"/>
                </a:lnTo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821" name="AutoShape 27">
            <a:extLst>
              <a:ext uri="{FF2B5EF4-FFF2-40B4-BE49-F238E27FC236}">
                <a16:creationId xmlns:a16="http://schemas.microsoft.com/office/drawing/2014/main" id="{FAFF81FA-B1A9-4CBA-A412-26A7C65E8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4419600"/>
            <a:ext cx="3733800" cy="13716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bg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822" name="Text Box 28">
            <a:extLst>
              <a:ext uri="{FF2B5EF4-FFF2-40B4-BE49-F238E27FC236}">
                <a16:creationId xmlns:a16="http://schemas.microsoft.com/office/drawing/2014/main" id="{39B22AA9-6C22-4FC1-B7CA-0020C6AB7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7025" y="5181600"/>
            <a:ext cx="12779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object</a:t>
            </a:r>
          </a:p>
        </p:txBody>
      </p:sp>
      <p:sp>
        <p:nvSpPr>
          <p:cNvPr id="33823" name="AutoShape 29">
            <a:extLst>
              <a:ext uri="{FF2B5EF4-FFF2-40B4-BE49-F238E27FC236}">
                <a16:creationId xmlns:a16="http://schemas.microsoft.com/office/drawing/2014/main" id="{C1AAB618-9B80-412A-AFE9-D262537B5E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657600"/>
            <a:ext cx="3505200" cy="2362200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bg2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824" name="Text Box 30">
            <a:extLst>
              <a:ext uri="{FF2B5EF4-FFF2-40B4-BE49-F238E27FC236}">
                <a16:creationId xmlns:a16="http://schemas.microsoft.com/office/drawing/2014/main" id="{AFDA458B-18F5-4F72-B646-40BEAB52D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1425" y="5334000"/>
            <a:ext cx="1277938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object</a:t>
            </a:r>
          </a:p>
        </p:txBody>
      </p:sp>
      <p:sp>
        <p:nvSpPr>
          <p:cNvPr id="33825" name="Oval 31">
            <a:extLst>
              <a:ext uri="{FF2B5EF4-FFF2-40B4-BE49-F238E27FC236}">
                <a16:creationId xmlns:a16="http://schemas.microsoft.com/office/drawing/2014/main" id="{08D8077C-F843-4492-AAFC-405636D099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5257800"/>
            <a:ext cx="838200" cy="381000"/>
          </a:xfrm>
          <a:prstGeom prst="ellipse">
            <a:avLst/>
          </a:prstGeom>
          <a:solidFill>
            <a:srgbClr val="00FFFF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826" name="Oval 32">
            <a:extLst>
              <a:ext uri="{FF2B5EF4-FFF2-40B4-BE49-F238E27FC236}">
                <a16:creationId xmlns:a16="http://schemas.microsoft.com/office/drawing/2014/main" id="{611FD3AD-F662-4865-A2AC-6A4FB4732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2900" y="4648200"/>
            <a:ext cx="838200" cy="381000"/>
          </a:xfrm>
          <a:prstGeom prst="ellipse">
            <a:avLst/>
          </a:prstGeom>
          <a:solidFill>
            <a:schemeClr val="hlink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827" name="Freeform 33">
            <a:extLst>
              <a:ext uri="{FF2B5EF4-FFF2-40B4-BE49-F238E27FC236}">
                <a16:creationId xmlns:a16="http://schemas.microsoft.com/office/drawing/2014/main" id="{243AB139-C67B-4215-A00B-C3F7C52ED5F9}"/>
              </a:ext>
            </a:extLst>
          </p:cNvPr>
          <p:cNvSpPr>
            <a:spLocks/>
          </p:cNvSpPr>
          <p:nvPr/>
        </p:nvSpPr>
        <p:spPr bwMode="auto">
          <a:xfrm>
            <a:off x="5343525" y="2578100"/>
            <a:ext cx="227013" cy="441325"/>
          </a:xfrm>
          <a:custGeom>
            <a:avLst/>
            <a:gdLst>
              <a:gd name="T0" fmla="*/ 0 w 143"/>
              <a:gd name="T1" fmla="*/ 0 h 278"/>
              <a:gd name="T2" fmla="*/ 2147483647 w 143"/>
              <a:gd name="T3" fmla="*/ 2147483647 h 278"/>
              <a:gd name="T4" fmla="*/ 2147483647 w 143"/>
              <a:gd name="T5" fmla="*/ 2147483647 h 278"/>
              <a:gd name="T6" fmla="*/ 2147483647 w 143"/>
              <a:gd name="T7" fmla="*/ 2147483647 h 278"/>
              <a:gd name="T8" fmla="*/ 2147483647 w 143"/>
              <a:gd name="T9" fmla="*/ 2147483647 h 278"/>
              <a:gd name="T10" fmla="*/ 2147483647 w 143"/>
              <a:gd name="T11" fmla="*/ 2147483647 h 278"/>
              <a:gd name="T12" fmla="*/ 0 w 143"/>
              <a:gd name="T13" fmla="*/ 0 h 2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3"/>
              <a:gd name="T22" fmla="*/ 0 h 278"/>
              <a:gd name="T23" fmla="*/ 143 w 143"/>
              <a:gd name="T24" fmla="*/ 278 h 2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3" h="278">
                <a:moveTo>
                  <a:pt x="0" y="0"/>
                </a:moveTo>
                <a:lnTo>
                  <a:pt x="143" y="42"/>
                </a:lnTo>
                <a:lnTo>
                  <a:pt x="143" y="242"/>
                </a:lnTo>
                <a:lnTo>
                  <a:pt x="100" y="278"/>
                </a:lnTo>
                <a:lnTo>
                  <a:pt x="93" y="100"/>
                </a:lnTo>
                <a:lnTo>
                  <a:pt x="7" y="5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828" name="Freeform 34">
            <a:extLst>
              <a:ext uri="{FF2B5EF4-FFF2-40B4-BE49-F238E27FC236}">
                <a16:creationId xmlns:a16="http://schemas.microsoft.com/office/drawing/2014/main" id="{6D96A95E-B436-4FAE-9C40-3F9490F1042B}"/>
              </a:ext>
            </a:extLst>
          </p:cNvPr>
          <p:cNvSpPr>
            <a:spLocks/>
          </p:cNvSpPr>
          <p:nvPr/>
        </p:nvSpPr>
        <p:spPr bwMode="auto">
          <a:xfrm>
            <a:off x="5292725" y="2276475"/>
            <a:ext cx="136525" cy="350838"/>
          </a:xfrm>
          <a:custGeom>
            <a:avLst/>
            <a:gdLst>
              <a:gd name="T0" fmla="*/ 0 w 143"/>
              <a:gd name="T1" fmla="*/ 0 h 278"/>
              <a:gd name="T2" fmla="*/ 2147483647 w 143"/>
              <a:gd name="T3" fmla="*/ 2147483647 h 278"/>
              <a:gd name="T4" fmla="*/ 2147483647 w 143"/>
              <a:gd name="T5" fmla="*/ 2147483647 h 278"/>
              <a:gd name="T6" fmla="*/ 2147483647 w 143"/>
              <a:gd name="T7" fmla="*/ 2147483647 h 278"/>
              <a:gd name="T8" fmla="*/ 2147483647 w 143"/>
              <a:gd name="T9" fmla="*/ 2147483647 h 278"/>
              <a:gd name="T10" fmla="*/ 2147483647 w 143"/>
              <a:gd name="T11" fmla="*/ 2147483647 h 278"/>
              <a:gd name="T12" fmla="*/ 0 w 143"/>
              <a:gd name="T13" fmla="*/ 0 h 2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3"/>
              <a:gd name="T22" fmla="*/ 0 h 278"/>
              <a:gd name="T23" fmla="*/ 143 w 143"/>
              <a:gd name="T24" fmla="*/ 278 h 2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3" h="278">
                <a:moveTo>
                  <a:pt x="0" y="0"/>
                </a:moveTo>
                <a:lnTo>
                  <a:pt x="143" y="42"/>
                </a:lnTo>
                <a:lnTo>
                  <a:pt x="143" y="242"/>
                </a:lnTo>
                <a:lnTo>
                  <a:pt x="100" y="278"/>
                </a:lnTo>
                <a:lnTo>
                  <a:pt x="93" y="100"/>
                </a:lnTo>
                <a:lnTo>
                  <a:pt x="7" y="5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829" name="Freeform 35">
            <a:extLst>
              <a:ext uri="{FF2B5EF4-FFF2-40B4-BE49-F238E27FC236}">
                <a16:creationId xmlns:a16="http://schemas.microsoft.com/office/drawing/2014/main" id="{971EB62F-3B97-4E6D-AF1A-87916152A68F}"/>
              </a:ext>
            </a:extLst>
          </p:cNvPr>
          <p:cNvSpPr>
            <a:spLocks/>
          </p:cNvSpPr>
          <p:nvPr/>
        </p:nvSpPr>
        <p:spPr bwMode="auto">
          <a:xfrm>
            <a:off x="5241925" y="2032000"/>
            <a:ext cx="80963" cy="282575"/>
          </a:xfrm>
          <a:custGeom>
            <a:avLst/>
            <a:gdLst>
              <a:gd name="T0" fmla="*/ 0 w 143"/>
              <a:gd name="T1" fmla="*/ 0 h 278"/>
              <a:gd name="T2" fmla="*/ 2147483647 w 143"/>
              <a:gd name="T3" fmla="*/ 2147483647 h 278"/>
              <a:gd name="T4" fmla="*/ 2147483647 w 143"/>
              <a:gd name="T5" fmla="*/ 2147483647 h 278"/>
              <a:gd name="T6" fmla="*/ 2147483647 w 143"/>
              <a:gd name="T7" fmla="*/ 2147483647 h 278"/>
              <a:gd name="T8" fmla="*/ 2147483647 w 143"/>
              <a:gd name="T9" fmla="*/ 2147483647 h 278"/>
              <a:gd name="T10" fmla="*/ 2147483647 w 143"/>
              <a:gd name="T11" fmla="*/ 2147483647 h 278"/>
              <a:gd name="T12" fmla="*/ 0 w 143"/>
              <a:gd name="T13" fmla="*/ 0 h 2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3"/>
              <a:gd name="T22" fmla="*/ 0 h 278"/>
              <a:gd name="T23" fmla="*/ 143 w 143"/>
              <a:gd name="T24" fmla="*/ 278 h 2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3" h="278">
                <a:moveTo>
                  <a:pt x="0" y="0"/>
                </a:moveTo>
                <a:lnTo>
                  <a:pt x="143" y="42"/>
                </a:lnTo>
                <a:lnTo>
                  <a:pt x="143" y="242"/>
                </a:lnTo>
                <a:lnTo>
                  <a:pt x="100" y="278"/>
                </a:lnTo>
                <a:lnTo>
                  <a:pt x="93" y="100"/>
                </a:lnTo>
                <a:lnTo>
                  <a:pt x="7" y="5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830" name="Freeform 36">
            <a:extLst>
              <a:ext uri="{FF2B5EF4-FFF2-40B4-BE49-F238E27FC236}">
                <a16:creationId xmlns:a16="http://schemas.microsoft.com/office/drawing/2014/main" id="{1B121202-7128-4617-B86A-45EECFC41275}"/>
              </a:ext>
            </a:extLst>
          </p:cNvPr>
          <p:cNvSpPr>
            <a:spLocks/>
          </p:cNvSpPr>
          <p:nvPr/>
        </p:nvSpPr>
        <p:spPr bwMode="auto">
          <a:xfrm>
            <a:off x="5191125" y="1892300"/>
            <a:ext cx="74613" cy="247650"/>
          </a:xfrm>
          <a:custGeom>
            <a:avLst/>
            <a:gdLst>
              <a:gd name="T0" fmla="*/ 0 w 143"/>
              <a:gd name="T1" fmla="*/ 0 h 278"/>
              <a:gd name="T2" fmla="*/ 2147483647 w 143"/>
              <a:gd name="T3" fmla="*/ 2147483647 h 278"/>
              <a:gd name="T4" fmla="*/ 2147483647 w 143"/>
              <a:gd name="T5" fmla="*/ 2147483647 h 278"/>
              <a:gd name="T6" fmla="*/ 2147483647 w 143"/>
              <a:gd name="T7" fmla="*/ 2147483647 h 278"/>
              <a:gd name="T8" fmla="*/ 2147483647 w 143"/>
              <a:gd name="T9" fmla="*/ 2147483647 h 278"/>
              <a:gd name="T10" fmla="*/ 2147483647 w 143"/>
              <a:gd name="T11" fmla="*/ 2147483647 h 278"/>
              <a:gd name="T12" fmla="*/ 0 w 143"/>
              <a:gd name="T13" fmla="*/ 0 h 2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3"/>
              <a:gd name="T22" fmla="*/ 0 h 278"/>
              <a:gd name="T23" fmla="*/ 143 w 143"/>
              <a:gd name="T24" fmla="*/ 278 h 2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3" h="278">
                <a:moveTo>
                  <a:pt x="0" y="0"/>
                </a:moveTo>
                <a:lnTo>
                  <a:pt x="143" y="42"/>
                </a:lnTo>
                <a:lnTo>
                  <a:pt x="143" y="242"/>
                </a:lnTo>
                <a:lnTo>
                  <a:pt x="100" y="278"/>
                </a:lnTo>
                <a:lnTo>
                  <a:pt x="93" y="100"/>
                </a:lnTo>
                <a:lnTo>
                  <a:pt x="7" y="5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831" name="Freeform 37">
            <a:extLst>
              <a:ext uri="{FF2B5EF4-FFF2-40B4-BE49-F238E27FC236}">
                <a16:creationId xmlns:a16="http://schemas.microsoft.com/office/drawing/2014/main" id="{F63E2761-DF80-4F87-B3F9-93B55E44A6E4}"/>
              </a:ext>
            </a:extLst>
          </p:cNvPr>
          <p:cNvSpPr>
            <a:spLocks/>
          </p:cNvSpPr>
          <p:nvPr/>
        </p:nvSpPr>
        <p:spPr bwMode="auto">
          <a:xfrm flipH="1">
            <a:off x="4191000" y="2584450"/>
            <a:ext cx="227013" cy="441325"/>
          </a:xfrm>
          <a:custGeom>
            <a:avLst/>
            <a:gdLst>
              <a:gd name="T0" fmla="*/ 0 w 143"/>
              <a:gd name="T1" fmla="*/ 0 h 278"/>
              <a:gd name="T2" fmla="*/ 2147483647 w 143"/>
              <a:gd name="T3" fmla="*/ 2147483647 h 278"/>
              <a:gd name="T4" fmla="*/ 2147483647 w 143"/>
              <a:gd name="T5" fmla="*/ 2147483647 h 278"/>
              <a:gd name="T6" fmla="*/ 2147483647 w 143"/>
              <a:gd name="T7" fmla="*/ 2147483647 h 278"/>
              <a:gd name="T8" fmla="*/ 2147483647 w 143"/>
              <a:gd name="T9" fmla="*/ 2147483647 h 278"/>
              <a:gd name="T10" fmla="*/ 2147483647 w 143"/>
              <a:gd name="T11" fmla="*/ 2147483647 h 278"/>
              <a:gd name="T12" fmla="*/ 0 w 143"/>
              <a:gd name="T13" fmla="*/ 0 h 2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3"/>
              <a:gd name="T22" fmla="*/ 0 h 278"/>
              <a:gd name="T23" fmla="*/ 143 w 143"/>
              <a:gd name="T24" fmla="*/ 278 h 2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3" h="278">
                <a:moveTo>
                  <a:pt x="0" y="0"/>
                </a:moveTo>
                <a:lnTo>
                  <a:pt x="143" y="42"/>
                </a:lnTo>
                <a:lnTo>
                  <a:pt x="143" y="242"/>
                </a:lnTo>
                <a:lnTo>
                  <a:pt x="100" y="278"/>
                </a:lnTo>
                <a:lnTo>
                  <a:pt x="93" y="100"/>
                </a:lnTo>
                <a:lnTo>
                  <a:pt x="7" y="5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832" name="Freeform 38">
            <a:extLst>
              <a:ext uri="{FF2B5EF4-FFF2-40B4-BE49-F238E27FC236}">
                <a16:creationId xmlns:a16="http://schemas.microsoft.com/office/drawing/2014/main" id="{F4097D0D-CF14-4CFA-9F8B-C28ADC1902B9}"/>
              </a:ext>
            </a:extLst>
          </p:cNvPr>
          <p:cNvSpPr>
            <a:spLocks/>
          </p:cNvSpPr>
          <p:nvPr/>
        </p:nvSpPr>
        <p:spPr bwMode="auto">
          <a:xfrm flipH="1">
            <a:off x="4333875" y="2306638"/>
            <a:ext cx="136525" cy="350837"/>
          </a:xfrm>
          <a:custGeom>
            <a:avLst/>
            <a:gdLst>
              <a:gd name="T0" fmla="*/ 0 w 143"/>
              <a:gd name="T1" fmla="*/ 0 h 278"/>
              <a:gd name="T2" fmla="*/ 2147483647 w 143"/>
              <a:gd name="T3" fmla="*/ 2147483647 h 278"/>
              <a:gd name="T4" fmla="*/ 2147483647 w 143"/>
              <a:gd name="T5" fmla="*/ 2147483647 h 278"/>
              <a:gd name="T6" fmla="*/ 2147483647 w 143"/>
              <a:gd name="T7" fmla="*/ 2147483647 h 278"/>
              <a:gd name="T8" fmla="*/ 2147483647 w 143"/>
              <a:gd name="T9" fmla="*/ 2147483647 h 278"/>
              <a:gd name="T10" fmla="*/ 2147483647 w 143"/>
              <a:gd name="T11" fmla="*/ 2147483647 h 278"/>
              <a:gd name="T12" fmla="*/ 0 w 143"/>
              <a:gd name="T13" fmla="*/ 0 h 2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3"/>
              <a:gd name="T22" fmla="*/ 0 h 278"/>
              <a:gd name="T23" fmla="*/ 143 w 143"/>
              <a:gd name="T24" fmla="*/ 278 h 2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3" h="278">
                <a:moveTo>
                  <a:pt x="0" y="0"/>
                </a:moveTo>
                <a:lnTo>
                  <a:pt x="143" y="42"/>
                </a:lnTo>
                <a:lnTo>
                  <a:pt x="143" y="242"/>
                </a:lnTo>
                <a:lnTo>
                  <a:pt x="100" y="278"/>
                </a:lnTo>
                <a:lnTo>
                  <a:pt x="93" y="100"/>
                </a:lnTo>
                <a:lnTo>
                  <a:pt x="7" y="5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833" name="Freeform 39">
            <a:extLst>
              <a:ext uri="{FF2B5EF4-FFF2-40B4-BE49-F238E27FC236}">
                <a16:creationId xmlns:a16="http://schemas.microsoft.com/office/drawing/2014/main" id="{FA36CFD9-00E6-4E3F-8C49-9F7DD1FC4F83}"/>
              </a:ext>
            </a:extLst>
          </p:cNvPr>
          <p:cNvSpPr>
            <a:spLocks/>
          </p:cNvSpPr>
          <p:nvPr/>
        </p:nvSpPr>
        <p:spPr bwMode="auto">
          <a:xfrm flipH="1">
            <a:off x="4510088" y="1947863"/>
            <a:ext cx="80962" cy="282575"/>
          </a:xfrm>
          <a:custGeom>
            <a:avLst/>
            <a:gdLst>
              <a:gd name="T0" fmla="*/ 0 w 143"/>
              <a:gd name="T1" fmla="*/ 0 h 278"/>
              <a:gd name="T2" fmla="*/ 2147483647 w 143"/>
              <a:gd name="T3" fmla="*/ 2147483647 h 278"/>
              <a:gd name="T4" fmla="*/ 2147483647 w 143"/>
              <a:gd name="T5" fmla="*/ 2147483647 h 278"/>
              <a:gd name="T6" fmla="*/ 2147483647 w 143"/>
              <a:gd name="T7" fmla="*/ 2147483647 h 278"/>
              <a:gd name="T8" fmla="*/ 2147483647 w 143"/>
              <a:gd name="T9" fmla="*/ 2147483647 h 278"/>
              <a:gd name="T10" fmla="*/ 2147483647 w 143"/>
              <a:gd name="T11" fmla="*/ 2147483647 h 278"/>
              <a:gd name="T12" fmla="*/ 0 w 143"/>
              <a:gd name="T13" fmla="*/ 0 h 2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3"/>
              <a:gd name="T22" fmla="*/ 0 h 278"/>
              <a:gd name="T23" fmla="*/ 143 w 143"/>
              <a:gd name="T24" fmla="*/ 278 h 2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3" h="278">
                <a:moveTo>
                  <a:pt x="0" y="0"/>
                </a:moveTo>
                <a:lnTo>
                  <a:pt x="143" y="42"/>
                </a:lnTo>
                <a:lnTo>
                  <a:pt x="143" y="242"/>
                </a:lnTo>
                <a:lnTo>
                  <a:pt x="100" y="278"/>
                </a:lnTo>
                <a:lnTo>
                  <a:pt x="93" y="100"/>
                </a:lnTo>
                <a:lnTo>
                  <a:pt x="7" y="5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834" name="Freeform 40">
            <a:extLst>
              <a:ext uri="{FF2B5EF4-FFF2-40B4-BE49-F238E27FC236}">
                <a16:creationId xmlns:a16="http://schemas.microsoft.com/office/drawing/2014/main" id="{EFE2EAC7-E412-4B27-BD28-1A0644C27EDB}"/>
              </a:ext>
            </a:extLst>
          </p:cNvPr>
          <p:cNvSpPr>
            <a:spLocks/>
          </p:cNvSpPr>
          <p:nvPr/>
        </p:nvSpPr>
        <p:spPr bwMode="auto">
          <a:xfrm flipH="1">
            <a:off x="4446588" y="2114550"/>
            <a:ext cx="74612" cy="247650"/>
          </a:xfrm>
          <a:custGeom>
            <a:avLst/>
            <a:gdLst>
              <a:gd name="T0" fmla="*/ 0 w 143"/>
              <a:gd name="T1" fmla="*/ 0 h 278"/>
              <a:gd name="T2" fmla="*/ 2147483647 w 143"/>
              <a:gd name="T3" fmla="*/ 2147483647 h 278"/>
              <a:gd name="T4" fmla="*/ 2147483647 w 143"/>
              <a:gd name="T5" fmla="*/ 2147483647 h 278"/>
              <a:gd name="T6" fmla="*/ 2147483647 w 143"/>
              <a:gd name="T7" fmla="*/ 2147483647 h 278"/>
              <a:gd name="T8" fmla="*/ 2147483647 w 143"/>
              <a:gd name="T9" fmla="*/ 2147483647 h 278"/>
              <a:gd name="T10" fmla="*/ 2147483647 w 143"/>
              <a:gd name="T11" fmla="*/ 2147483647 h 278"/>
              <a:gd name="T12" fmla="*/ 0 w 143"/>
              <a:gd name="T13" fmla="*/ 0 h 2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3"/>
              <a:gd name="T22" fmla="*/ 0 h 278"/>
              <a:gd name="T23" fmla="*/ 143 w 143"/>
              <a:gd name="T24" fmla="*/ 278 h 2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3" h="278">
                <a:moveTo>
                  <a:pt x="0" y="0"/>
                </a:moveTo>
                <a:lnTo>
                  <a:pt x="143" y="42"/>
                </a:lnTo>
                <a:lnTo>
                  <a:pt x="143" y="242"/>
                </a:lnTo>
                <a:lnTo>
                  <a:pt x="100" y="278"/>
                </a:lnTo>
                <a:lnTo>
                  <a:pt x="93" y="100"/>
                </a:lnTo>
                <a:lnTo>
                  <a:pt x="7" y="5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835" name="AutoShape 41">
            <a:extLst>
              <a:ext uri="{FF2B5EF4-FFF2-40B4-BE49-F238E27FC236}">
                <a16:creationId xmlns:a16="http://schemas.microsoft.com/office/drawing/2014/main" id="{7BFF895E-235B-4017-9952-4FCC12AC3FC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381500" y="1851025"/>
            <a:ext cx="1042988" cy="884238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836" name="Rectangle 42">
            <a:extLst>
              <a:ext uri="{FF2B5EF4-FFF2-40B4-BE49-F238E27FC236}">
                <a16:creationId xmlns:a16="http://schemas.microsoft.com/office/drawing/2014/main" id="{C3C746DE-4842-4D62-8384-5D9265A2DD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500" y="2746375"/>
            <a:ext cx="1042988" cy="249238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837" name="Freeform 43">
            <a:extLst>
              <a:ext uri="{FF2B5EF4-FFF2-40B4-BE49-F238E27FC236}">
                <a16:creationId xmlns:a16="http://schemas.microsoft.com/office/drawing/2014/main" id="{AC4A8F43-15DA-4E41-856D-6B3F432BA694}"/>
              </a:ext>
            </a:extLst>
          </p:cNvPr>
          <p:cNvSpPr>
            <a:spLocks/>
          </p:cNvSpPr>
          <p:nvPr/>
        </p:nvSpPr>
        <p:spPr bwMode="auto">
          <a:xfrm>
            <a:off x="7248525" y="2578100"/>
            <a:ext cx="227013" cy="441325"/>
          </a:xfrm>
          <a:custGeom>
            <a:avLst/>
            <a:gdLst>
              <a:gd name="T0" fmla="*/ 0 w 143"/>
              <a:gd name="T1" fmla="*/ 0 h 278"/>
              <a:gd name="T2" fmla="*/ 2147483647 w 143"/>
              <a:gd name="T3" fmla="*/ 2147483647 h 278"/>
              <a:gd name="T4" fmla="*/ 2147483647 w 143"/>
              <a:gd name="T5" fmla="*/ 2147483647 h 278"/>
              <a:gd name="T6" fmla="*/ 2147483647 w 143"/>
              <a:gd name="T7" fmla="*/ 2147483647 h 278"/>
              <a:gd name="T8" fmla="*/ 2147483647 w 143"/>
              <a:gd name="T9" fmla="*/ 2147483647 h 278"/>
              <a:gd name="T10" fmla="*/ 2147483647 w 143"/>
              <a:gd name="T11" fmla="*/ 2147483647 h 278"/>
              <a:gd name="T12" fmla="*/ 0 w 143"/>
              <a:gd name="T13" fmla="*/ 0 h 2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3"/>
              <a:gd name="T22" fmla="*/ 0 h 278"/>
              <a:gd name="T23" fmla="*/ 143 w 143"/>
              <a:gd name="T24" fmla="*/ 278 h 2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3" h="278">
                <a:moveTo>
                  <a:pt x="0" y="0"/>
                </a:moveTo>
                <a:lnTo>
                  <a:pt x="143" y="42"/>
                </a:lnTo>
                <a:lnTo>
                  <a:pt x="143" y="242"/>
                </a:lnTo>
                <a:lnTo>
                  <a:pt x="100" y="278"/>
                </a:lnTo>
                <a:lnTo>
                  <a:pt x="93" y="100"/>
                </a:lnTo>
                <a:lnTo>
                  <a:pt x="7" y="5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838" name="Freeform 44">
            <a:extLst>
              <a:ext uri="{FF2B5EF4-FFF2-40B4-BE49-F238E27FC236}">
                <a16:creationId xmlns:a16="http://schemas.microsoft.com/office/drawing/2014/main" id="{31A65FE7-19E5-4179-BD64-ADB13CE1E6F4}"/>
              </a:ext>
            </a:extLst>
          </p:cNvPr>
          <p:cNvSpPr>
            <a:spLocks/>
          </p:cNvSpPr>
          <p:nvPr/>
        </p:nvSpPr>
        <p:spPr bwMode="auto">
          <a:xfrm>
            <a:off x="7197725" y="2276475"/>
            <a:ext cx="136525" cy="350838"/>
          </a:xfrm>
          <a:custGeom>
            <a:avLst/>
            <a:gdLst>
              <a:gd name="T0" fmla="*/ 0 w 143"/>
              <a:gd name="T1" fmla="*/ 0 h 278"/>
              <a:gd name="T2" fmla="*/ 2147483647 w 143"/>
              <a:gd name="T3" fmla="*/ 2147483647 h 278"/>
              <a:gd name="T4" fmla="*/ 2147483647 w 143"/>
              <a:gd name="T5" fmla="*/ 2147483647 h 278"/>
              <a:gd name="T6" fmla="*/ 2147483647 w 143"/>
              <a:gd name="T7" fmla="*/ 2147483647 h 278"/>
              <a:gd name="T8" fmla="*/ 2147483647 w 143"/>
              <a:gd name="T9" fmla="*/ 2147483647 h 278"/>
              <a:gd name="T10" fmla="*/ 2147483647 w 143"/>
              <a:gd name="T11" fmla="*/ 2147483647 h 278"/>
              <a:gd name="T12" fmla="*/ 0 w 143"/>
              <a:gd name="T13" fmla="*/ 0 h 2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3"/>
              <a:gd name="T22" fmla="*/ 0 h 278"/>
              <a:gd name="T23" fmla="*/ 143 w 143"/>
              <a:gd name="T24" fmla="*/ 278 h 2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3" h="278">
                <a:moveTo>
                  <a:pt x="0" y="0"/>
                </a:moveTo>
                <a:lnTo>
                  <a:pt x="143" y="42"/>
                </a:lnTo>
                <a:lnTo>
                  <a:pt x="143" y="242"/>
                </a:lnTo>
                <a:lnTo>
                  <a:pt x="100" y="278"/>
                </a:lnTo>
                <a:lnTo>
                  <a:pt x="93" y="100"/>
                </a:lnTo>
                <a:lnTo>
                  <a:pt x="7" y="5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839" name="Freeform 45">
            <a:extLst>
              <a:ext uri="{FF2B5EF4-FFF2-40B4-BE49-F238E27FC236}">
                <a16:creationId xmlns:a16="http://schemas.microsoft.com/office/drawing/2014/main" id="{686F49F3-7DEF-42FE-9782-CE5770210D8E}"/>
              </a:ext>
            </a:extLst>
          </p:cNvPr>
          <p:cNvSpPr>
            <a:spLocks/>
          </p:cNvSpPr>
          <p:nvPr/>
        </p:nvSpPr>
        <p:spPr bwMode="auto">
          <a:xfrm>
            <a:off x="7146925" y="2032000"/>
            <a:ext cx="80963" cy="282575"/>
          </a:xfrm>
          <a:custGeom>
            <a:avLst/>
            <a:gdLst>
              <a:gd name="T0" fmla="*/ 0 w 143"/>
              <a:gd name="T1" fmla="*/ 0 h 278"/>
              <a:gd name="T2" fmla="*/ 2147483647 w 143"/>
              <a:gd name="T3" fmla="*/ 2147483647 h 278"/>
              <a:gd name="T4" fmla="*/ 2147483647 w 143"/>
              <a:gd name="T5" fmla="*/ 2147483647 h 278"/>
              <a:gd name="T6" fmla="*/ 2147483647 w 143"/>
              <a:gd name="T7" fmla="*/ 2147483647 h 278"/>
              <a:gd name="T8" fmla="*/ 2147483647 w 143"/>
              <a:gd name="T9" fmla="*/ 2147483647 h 278"/>
              <a:gd name="T10" fmla="*/ 2147483647 w 143"/>
              <a:gd name="T11" fmla="*/ 2147483647 h 278"/>
              <a:gd name="T12" fmla="*/ 0 w 143"/>
              <a:gd name="T13" fmla="*/ 0 h 2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3"/>
              <a:gd name="T22" fmla="*/ 0 h 278"/>
              <a:gd name="T23" fmla="*/ 143 w 143"/>
              <a:gd name="T24" fmla="*/ 278 h 2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3" h="278">
                <a:moveTo>
                  <a:pt x="0" y="0"/>
                </a:moveTo>
                <a:lnTo>
                  <a:pt x="143" y="42"/>
                </a:lnTo>
                <a:lnTo>
                  <a:pt x="143" y="242"/>
                </a:lnTo>
                <a:lnTo>
                  <a:pt x="100" y="278"/>
                </a:lnTo>
                <a:lnTo>
                  <a:pt x="93" y="100"/>
                </a:lnTo>
                <a:lnTo>
                  <a:pt x="7" y="5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840" name="Freeform 46">
            <a:extLst>
              <a:ext uri="{FF2B5EF4-FFF2-40B4-BE49-F238E27FC236}">
                <a16:creationId xmlns:a16="http://schemas.microsoft.com/office/drawing/2014/main" id="{AC88E5B6-9F18-46B5-8B08-A1B057F28726}"/>
              </a:ext>
            </a:extLst>
          </p:cNvPr>
          <p:cNvSpPr>
            <a:spLocks/>
          </p:cNvSpPr>
          <p:nvPr/>
        </p:nvSpPr>
        <p:spPr bwMode="auto">
          <a:xfrm>
            <a:off x="7096125" y="1892300"/>
            <a:ext cx="74613" cy="247650"/>
          </a:xfrm>
          <a:custGeom>
            <a:avLst/>
            <a:gdLst>
              <a:gd name="T0" fmla="*/ 0 w 143"/>
              <a:gd name="T1" fmla="*/ 0 h 278"/>
              <a:gd name="T2" fmla="*/ 2147483647 w 143"/>
              <a:gd name="T3" fmla="*/ 2147483647 h 278"/>
              <a:gd name="T4" fmla="*/ 2147483647 w 143"/>
              <a:gd name="T5" fmla="*/ 2147483647 h 278"/>
              <a:gd name="T6" fmla="*/ 2147483647 w 143"/>
              <a:gd name="T7" fmla="*/ 2147483647 h 278"/>
              <a:gd name="T8" fmla="*/ 2147483647 w 143"/>
              <a:gd name="T9" fmla="*/ 2147483647 h 278"/>
              <a:gd name="T10" fmla="*/ 2147483647 w 143"/>
              <a:gd name="T11" fmla="*/ 2147483647 h 278"/>
              <a:gd name="T12" fmla="*/ 0 w 143"/>
              <a:gd name="T13" fmla="*/ 0 h 2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3"/>
              <a:gd name="T22" fmla="*/ 0 h 278"/>
              <a:gd name="T23" fmla="*/ 143 w 143"/>
              <a:gd name="T24" fmla="*/ 278 h 2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3" h="278">
                <a:moveTo>
                  <a:pt x="0" y="0"/>
                </a:moveTo>
                <a:lnTo>
                  <a:pt x="143" y="42"/>
                </a:lnTo>
                <a:lnTo>
                  <a:pt x="143" y="242"/>
                </a:lnTo>
                <a:lnTo>
                  <a:pt x="100" y="278"/>
                </a:lnTo>
                <a:lnTo>
                  <a:pt x="93" y="100"/>
                </a:lnTo>
                <a:lnTo>
                  <a:pt x="7" y="5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841" name="Freeform 47">
            <a:extLst>
              <a:ext uri="{FF2B5EF4-FFF2-40B4-BE49-F238E27FC236}">
                <a16:creationId xmlns:a16="http://schemas.microsoft.com/office/drawing/2014/main" id="{E04A14C5-EEDA-4DA8-92CC-943D21CE568D}"/>
              </a:ext>
            </a:extLst>
          </p:cNvPr>
          <p:cNvSpPr>
            <a:spLocks/>
          </p:cNvSpPr>
          <p:nvPr/>
        </p:nvSpPr>
        <p:spPr bwMode="auto">
          <a:xfrm flipH="1">
            <a:off x="6096000" y="2584450"/>
            <a:ext cx="227013" cy="441325"/>
          </a:xfrm>
          <a:custGeom>
            <a:avLst/>
            <a:gdLst>
              <a:gd name="T0" fmla="*/ 0 w 143"/>
              <a:gd name="T1" fmla="*/ 0 h 278"/>
              <a:gd name="T2" fmla="*/ 2147483647 w 143"/>
              <a:gd name="T3" fmla="*/ 2147483647 h 278"/>
              <a:gd name="T4" fmla="*/ 2147483647 w 143"/>
              <a:gd name="T5" fmla="*/ 2147483647 h 278"/>
              <a:gd name="T6" fmla="*/ 2147483647 w 143"/>
              <a:gd name="T7" fmla="*/ 2147483647 h 278"/>
              <a:gd name="T8" fmla="*/ 2147483647 w 143"/>
              <a:gd name="T9" fmla="*/ 2147483647 h 278"/>
              <a:gd name="T10" fmla="*/ 2147483647 w 143"/>
              <a:gd name="T11" fmla="*/ 2147483647 h 278"/>
              <a:gd name="T12" fmla="*/ 0 w 143"/>
              <a:gd name="T13" fmla="*/ 0 h 2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3"/>
              <a:gd name="T22" fmla="*/ 0 h 278"/>
              <a:gd name="T23" fmla="*/ 143 w 143"/>
              <a:gd name="T24" fmla="*/ 278 h 2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3" h="278">
                <a:moveTo>
                  <a:pt x="0" y="0"/>
                </a:moveTo>
                <a:lnTo>
                  <a:pt x="143" y="42"/>
                </a:lnTo>
                <a:lnTo>
                  <a:pt x="143" y="242"/>
                </a:lnTo>
                <a:lnTo>
                  <a:pt x="100" y="278"/>
                </a:lnTo>
                <a:lnTo>
                  <a:pt x="93" y="100"/>
                </a:lnTo>
                <a:lnTo>
                  <a:pt x="7" y="5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842" name="Freeform 48">
            <a:extLst>
              <a:ext uri="{FF2B5EF4-FFF2-40B4-BE49-F238E27FC236}">
                <a16:creationId xmlns:a16="http://schemas.microsoft.com/office/drawing/2014/main" id="{0B9E840A-44A0-4E93-9AE0-9A4F249D5E71}"/>
              </a:ext>
            </a:extLst>
          </p:cNvPr>
          <p:cNvSpPr>
            <a:spLocks/>
          </p:cNvSpPr>
          <p:nvPr/>
        </p:nvSpPr>
        <p:spPr bwMode="auto">
          <a:xfrm flipH="1">
            <a:off x="6238875" y="2306638"/>
            <a:ext cx="136525" cy="350837"/>
          </a:xfrm>
          <a:custGeom>
            <a:avLst/>
            <a:gdLst>
              <a:gd name="T0" fmla="*/ 0 w 143"/>
              <a:gd name="T1" fmla="*/ 0 h 278"/>
              <a:gd name="T2" fmla="*/ 2147483647 w 143"/>
              <a:gd name="T3" fmla="*/ 2147483647 h 278"/>
              <a:gd name="T4" fmla="*/ 2147483647 w 143"/>
              <a:gd name="T5" fmla="*/ 2147483647 h 278"/>
              <a:gd name="T6" fmla="*/ 2147483647 w 143"/>
              <a:gd name="T7" fmla="*/ 2147483647 h 278"/>
              <a:gd name="T8" fmla="*/ 2147483647 w 143"/>
              <a:gd name="T9" fmla="*/ 2147483647 h 278"/>
              <a:gd name="T10" fmla="*/ 2147483647 w 143"/>
              <a:gd name="T11" fmla="*/ 2147483647 h 278"/>
              <a:gd name="T12" fmla="*/ 0 w 143"/>
              <a:gd name="T13" fmla="*/ 0 h 2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3"/>
              <a:gd name="T22" fmla="*/ 0 h 278"/>
              <a:gd name="T23" fmla="*/ 143 w 143"/>
              <a:gd name="T24" fmla="*/ 278 h 2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3" h="278">
                <a:moveTo>
                  <a:pt x="0" y="0"/>
                </a:moveTo>
                <a:lnTo>
                  <a:pt x="143" y="42"/>
                </a:lnTo>
                <a:lnTo>
                  <a:pt x="143" y="242"/>
                </a:lnTo>
                <a:lnTo>
                  <a:pt x="100" y="278"/>
                </a:lnTo>
                <a:lnTo>
                  <a:pt x="93" y="100"/>
                </a:lnTo>
                <a:lnTo>
                  <a:pt x="7" y="5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843" name="Freeform 49">
            <a:extLst>
              <a:ext uri="{FF2B5EF4-FFF2-40B4-BE49-F238E27FC236}">
                <a16:creationId xmlns:a16="http://schemas.microsoft.com/office/drawing/2014/main" id="{D75ACF7E-02F0-47A4-B3F2-F2F159E213B6}"/>
              </a:ext>
            </a:extLst>
          </p:cNvPr>
          <p:cNvSpPr>
            <a:spLocks/>
          </p:cNvSpPr>
          <p:nvPr/>
        </p:nvSpPr>
        <p:spPr bwMode="auto">
          <a:xfrm flipH="1">
            <a:off x="6415088" y="1947863"/>
            <a:ext cx="80962" cy="282575"/>
          </a:xfrm>
          <a:custGeom>
            <a:avLst/>
            <a:gdLst>
              <a:gd name="T0" fmla="*/ 0 w 143"/>
              <a:gd name="T1" fmla="*/ 0 h 278"/>
              <a:gd name="T2" fmla="*/ 2147483647 w 143"/>
              <a:gd name="T3" fmla="*/ 2147483647 h 278"/>
              <a:gd name="T4" fmla="*/ 2147483647 w 143"/>
              <a:gd name="T5" fmla="*/ 2147483647 h 278"/>
              <a:gd name="T6" fmla="*/ 2147483647 w 143"/>
              <a:gd name="T7" fmla="*/ 2147483647 h 278"/>
              <a:gd name="T8" fmla="*/ 2147483647 w 143"/>
              <a:gd name="T9" fmla="*/ 2147483647 h 278"/>
              <a:gd name="T10" fmla="*/ 2147483647 w 143"/>
              <a:gd name="T11" fmla="*/ 2147483647 h 278"/>
              <a:gd name="T12" fmla="*/ 0 w 143"/>
              <a:gd name="T13" fmla="*/ 0 h 2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3"/>
              <a:gd name="T22" fmla="*/ 0 h 278"/>
              <a:gd name="T23" fmla="*/ 143 w 143"/>
              <a:gd name="T24" fmla="*/ 278 h 2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3" h="278">
                <a:moveTo>
                  <a:pt x="0" y="0"/>
                </a:moveTo>
                <a:lnTo>
                  <a:pt x="143" y="42"/>
                </a:lnTo>
                <a:lnTo>
                  <a:pt x="143" y="242"/>
                </a:lnTo>
                <a:lnTo>
                  <a:pt x="100" y="278"/>
                </a:lnTo>
                <a:lnTo>
                  <a:pt x="93" y="100"/>
                </a:lnTo>
                <a:lnTo>
                  <a:pt x="7" y="5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844" name="Freeform 50">
            <a:extLst>
              <a:ext uri="{FF2B5EF4-FFF2-40B4-BE49-F238E27FC236}">
                <a16:creationId xmlns:a16="http://schemas.microsoft.com/office/drawing/2014/main" id="{2DC0A9F0-83C7-4599-B214-BF77BE760B83}"/>
              </a:ext>
            </a:extLst>
          </p:cNvPr>
          <p:cNvSpPr>
            <a:spLocks/>
          </p:cNvSpPr>
          <p:nvPr/>
        </p:nvSpPr>
        <p:spPr bwMode="auto">
          <a:xfrm flipH="1">
            <a:off x="6351588" y="2114550"/>
            <a:ext cx="74612" cy="247650"/>
          </a:xfrm>
          <a:custGeom>
            <a:avLst/>
            <a:gdLst>
              <a:gd name="T0" fmla="*/ 0 w 143"/>
              <a:gd name="T1" fmla="*/ 0 h 278"/>
              <a:gd name="T2" fmla="*/ 2147483647 w 143"/>
              <a:gd name="T3" fmla="*/ 2147483647 h 278"/>
              <a:gd name="T4" fmla="*/ 2147483647 w 143"/>
              <a:gd name="T5" fmla="*/ 2147483647 h 278"/>
              <a:gd name="T6" fmla="*/ 2147483647 w 143"/>
              <a:gd name="T7" fmla="*/ 2147483647 h 278"/>
              <a:gd name="T8" fmla="*/ 2147483647 w 143"/>
              <a:gd name="T9" fmla="*/ 2147483647 h 278"/>
              <a:gd name="T10" fmla="*/ 2147483647 w 143"/>
              <a:gd name="T11" fmla="*/ 2147483647 h 278"/>
              <a:gd name="T12" fmla="*/ 0 w 143"/>
              <a:gd name="T13" fmla="*/ 0 h 2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3"/>
              <a:gd name="T22" fmla="*/ 0 h 278"/>
              <a:gd name="T23" fmla="*/ 143 w 143"/>
              <a:gd name="T24" fmla="*/ 278 h 278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3" h="278">
                <a:moveTo>
                  <a:pt x="0" y="0"/>
                </a:moveTo>
                <a:lnTo>
                  <a:pt x="143" y="42"/>
                </a:lnTo>
                <a:lnTo>
                  <a:pt x="143" y="242"/>
                </a:lnTo>
                <a:lnTo>
                  <a:pt x="100" y="278"/>
                </a:lnTo>
                <a:lnTo>
                  <a:pt x="93" y="100"/>
                </a:lnTo>
                <a:lnTo>
                  <a:pt x="7" y="5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845" name="AutoShape 51">
            <a:extLst>
              <a:ext uri="{FF2B5EF4-FFF2-40B4-BE49-F238E27FC236}">
                <a16:creationId xmlns:a16="http://schemas.microsoft.com/office/drawing/2014/main" id="{60DE579A-1ABC-4456-8074-9E53AD972F5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286500" y="1851025"/>
            <a:ext cx="1042988" cy="884238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846" name="Rectangle 52">
            <a:extLst>
              <a:ext uri="{FF2B5EF4-FFF2-40B4-BE49-F238E27FC236}">
                <a16:creationId xmlns:a16="http://schemas.microsoft.com/office/drawing/2014/main" id="{BF8C7E00-B72B-4C79-BFE6-A81C8B6CD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0" y="2746375"/>
            <a:ext cx="1042988" cy="249238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847" name="Freeform 53">
            <a:extLst>
              <a:ext uri="{FF2B5EF4-FFF2-40B4-BE49-F238E27FC236}">
                <a16:creationId xmlns:a16="http://schemas.microsoft.com/office/drawing/2014/main" id="{9B713B9C-AA39-43FF-8669-309CD8DF36EC}"/>
              </a:ext>
            </a:extLst>
          </p:cNvPr>
          <p:cNvSpPr>
            <a:spLocks/>
          </p:cNvSpPr>
          <p:nvPr/>
        </p:nvSpPr>
        <p:spPr bwMode="auto">
          <a:xfrm>
            <a:off x="4191000" y="2928938"/>
            <a:ext cx="1397000" cy="1846262"/>
          </a:xfrm>
          <a:custGeom>
            <a:avLst/>
            <a:gdLst>
              <a:gd name="T0" fmla="*/ 2147483647 w 880"/>
              <a:gd name="T1" fmla="*/ 0 h 1136"/>
              <a:gd name="T2" fmla="*/ 2147483647 w 880"/>
              <a:gd name="T3" fmla="*/ 2147483647 h 1136"/>
              <a:gd name="T4" fmla="*/ 0 w 880"/>
              <a:gd name="T5" fmla="*/ 2147483647 h 1136"/>
              <a:gd name="T6" fmla="*/ 0 60000 65536"/>
              <a:gd name="T7" fmla="*/ 0 60000 65536"/>
              <a:gd name="T8" fmla="*/ 0 60000 65536"/>
              <a:gd name="T9" fmla="*/ 0 w 880"/>
              <a:gd name="T10" fmla="*/ 0 h 1136"/>
              <a:gd name="T11" fmla="*/ 880 w 880"/>
              <a:gd name="T12" fmla="*/ 1136 h 1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880" h="1136">
                <a:moveTo>
                  <a:pt x="48" y="0"/>
                </a:moveTo>
                <a:lnTo>
                  <a:pt x="880" y="1136"/>
                </a:lnTo>
                <a:lnTo>
                  <a:pt x="0" y="48"/>
                </a:lnTo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848" name="Freeform 54">
            <a:extLst>
              <a:ext uri="{FF2B5EF4-FFF2-40B4-BE49-F238E27FC236}">
                <a16:creationId xmlns:a16="http://schemas.microsoft.com/office/drawing/2014/main" id="{A9338EF8-21F4-4A88-B604-B67907DA8A1E}"/>
              </a:ext>
            </a:extLst>
          </p:cNvPr>
          <p:cNvSpPr>
            <a:spLocks/>
          </p:cNvSpPr>
          <p:nvPr/>
        </p:nvSpPr>
        <p:spPr bwMode="auto">
          <a:xfrm>
            <a:off x="6516688" y="2914650"/>
            <a:ext cx="976312" cy="1222375"/>
          </a:xfrm>
          <a:custGeom>
            <a:avLst/>
            <a:gdLst>
              <a:gd name="T0" fmla="*/ 2147483647 w 596"/>
              <a:gd name="T1" fmla="*/ 2147483647 h 734"/>
              <a:gd name="T2" fmla="*/ 0 w 596"/>
              <a:gd name="T3" fmla="*/ 2147483647 h 734"/>
              <a:gd name="T4" fmla="*/ 2147483647 w 596"/>
              <a:gd name="T5" fmla="*/ 0 h 734"/>
              <a:gd name="T6" fmla="*/ 0 60000 65536"/>
              <a:gd name="T7" fmla="*/ 0 60000 65536"/>
              <a:gd name="T8" fmla="*/ 0 60000 65536"/>
              <a:gd name="T9" fmla="*/ 0 w 596"/>
              <a:gd name="T10" fmla="*/ 0 h 734"/>
              <a:gd name="T11" fmla="*/ 596 w 596"/>
              <a:gd name="T12" fmla="*/ 734 h 73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96" h="734">
                <a:moveTo>
                  <a:pt x="596" y="35"/>
                </a:moveTo>
                <a:lnTo>
                  <a:pt x="0" y="734"/>
                </a:lnTo>
                <a:lnTo>
                  <a:pt x="551" y="0"/>
                </a:lnTo>
              </a:path>
            </a:pathLst>
          </a:cu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3849" name="Text Box 55">
            <a:extLst>
              <a:ext uri="{FF2B5EF4-FFF2-40B4-BE49-F238E27FC236}">
                <a16:creationId xmlns:a16="http://schemas.microsoft.com/office/drawing/2014/main" id="{28BFB297-9C64-4588-9E5E-5C320714E2CC}"/>
              </a:ext>
            </a:extLst>
          </p:cNvPr>
          <p:cNvSpPr txBox="1">
            <a:spLocks noChangeArrowheads="1"/>
          </p:cNvSpPr>
          <p:nvPr/>
        </p:nvSpPr>
        <p:spPr bwMode="auto">
          <a:xfrm rot="-3848018">
            <a:off x="1127919" y="1856581"/>
            <a:ext cx="1549400" cy="585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threads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80" name="Picture 42" descr="magic">
            <a:extLst>
              <a:ext uri="{FF2B5EF4-FFF2-40B4-BE49-F238E27FC236}">
                <a16:creationId xmlns:a16="http://schemas.microsoft.com/office/drawing/2014/main" id="{A4A80623-4E4F-4221-9CE4-FF3058596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00" y="2540000"/>
            <a:ext cx="127000" cy="12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1" name="Rectangle 2">
            <a:extLst>
              <a:ext uri="{FF2B5EF4-FFF2-40B4-BE49-F238E27FC236}">
                <a16:creationId xmlns:a16="http://schemas.microsoft.com/office/drawing/2014/main" id="{9DA3692F-35DA-4273-A9C5-AC5F44A29A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Bus-Based Architectures</a:t>
            </a:r>
          </a:p>
        </p:txBody>
      </p:sp>
      <p:grpSp>
        <p:nvGrpSpPr>
          <p:cNvPr id="50182" name="Group 3">
            <a:extLst>
              <a:ext uri="{FF2B5EF4-FFF2-40B4-BE49-F238E27FC236}">
                <a16:creationId xmlns:a16="http://schemas.microsoft.com/office/drawing/2014/main" id="{92D4E853-8DE2-40B2-AB05-129D46480A42}"/>
              </a:ext>
            </a:extLst>
          </p:cNvPr>
          <p:cNvGrpSpPr>
            <a:grpSpLocks/>
          </p:cNvGrpSpPr>
          <p:nvPr/>
        </p:nvGrpSpPr>
        <p:grpSpPr bwMode="auto">
          <a:xfrm>
            <a:off x="3732213" y="2495550"/>
            <a:ext cx="1130300" cy="1173163"/>
            <a:chOff x="2496" y="2725"/>
            <a:chExt cx="712" cy="739"/>
          </a:xfrm>
        </p:grpSpPr>
        <p:sp>
          <p:nvSpPr>
            <p:cNvPr id="50209" name="Rectangle 4">
              <a:extLst>
                <a:ext uri="{FF2B5EF4-FFF2-40B4-BE49-F238E27FC236}">
                  <a16:creationId xmlns:a16="http://schemas.microsoft.com/office/drawing/2014/main" id="{6E622C01-00B5-4CC8-8629-48830F8F9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3312"/>
              <a:ext cx="528" cy="144"/>
            </a:xfrm>
            <a:prstGeom prst="rect">
              <a:avLst/>
            </a:prstGeom>
            <a:solidFill>
              <a:srgbClr val="FF0000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r" eaLnBrk="0" hangingPunct="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r" eaLnBrk="0" hangingPunct="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r" eaLnBrk="0" hangingPunct="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r" eaLnBrk="0" hangingPunct="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r" eaLnBrk="0" hangingPunct="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4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0210" name="Freeform 5">
              <a:extLst>
                <a:ext uri="{FF2B5EF4-FFF2-40B4-BE49-F238E27FC236}">
                  <a16:creationId xmlns:a16="http://schemas.microsoft.com/office/drawing/2014/main" id="{17D2E1F5-7F6B-41BF-9B25-9F078386D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2" y="2725"/>
              <a:ext cx="528" cy="587"/>
            </a:xfrm>
            <a:custGeom>
              <a:avLst/>
              <a:gdLst>
                <a:gd name="T0" fmla="*/ 48 w 528"/>
                <a:gd name="T1" fmla="*/ 11 h 587"/>
                <a:gd name="T2" fmla="*/ 480 w 528"/>
                <a:gd name="T3" fmla="*/ 11 h 587"/>
                <a:gd name="T4" fmla="*/ 528 w 528"/>
                <a:gd name="T5" fmla="*/ 587 h 587"/>
                <a:gd name="T6" fmla="*/ 0 w 528"/>
                <a:gd name="T7" fmla="*/ 587 h 587"/>
                <a:gd name="T8" fmla="*/ 32 w 528"/>
                <a:gd name="T9" fmla="*/ 0 h 5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587"/>
                <a:gd name="T17" fmla="*/ 528 w 528"/>
                <a:gd name="T18" fmla="*/ 587 h 58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587">
                  <a:moveTo>
                    <a:pt x="48" y="11"/>
                  </a:moveTo>
                  <a:lnTo>
                    <a:pt x="480" y="11"/>
                  </a:lnTo>
                  <a:lnTo>
                    <a:pt x="528" y="587"/>
                  </a:lnTo>
                  <a:lnTo>
                    <a:pt x="0" y="587"/>
                  </a:lnTo>
                  <a:lnTo>
                    <a:pt x="32" y="0"/>
                  </a:lnTo>
                </a:path>
              </a:pathLst>
            </a:cu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grpSp>
          <p:nvGrpSpPr>
            <p:cNvPr id="50211" name="Group 6">
              <a:extLst>
                <a:ext uri="{FF2B5EF4-FFF2-40B4-BE49-F238E27FC236}">
                  <a16:creationId xmlns:a16="http://schemas.microsoft.com/office/drawing/2014/main" id="{22EFA23B-CC3D-477C-B050-C39C2DAE6B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2832"/>
              <a:ext cx="136" cy="632"/>
              <a:chOff x="3072" y="2832"/>
              <a:chExt cx="136" cy="632"/>
            </a:xfrm>
          </p:grpSpPr>
          <p:sp>
            <p:nvSpPr>
              <p:cNvPr id="50216" name="Freeform 7">
                <a:extLst>
                  <a:ext uri="{FF2B5EF4-FFF2-40B4-BE49-F238E27FC236}">
                    <a16:creationId xmlns:a16="http://schemas.microsoft.com/office/drawing/2014/main" id="{6FC51D07-FF43-4B1A-AFE6-AF336CBAB6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2" y="3120"/>
                <a:ext cx="136" cy="344"/>
              </a:xfrm>
              <a:custGeom>
                <a:avLst/>
                <a:gdLst>
                  <a:gd name="T0" fmla="*/ 24 w 136"/>
                  <a:gd name="T1" fmla="*/ 0 h 344"/>
                  <a:gd name="T2" fmla="*/ 136 w 136"/>
                  <a:gd name="T3" fmla="*/ 0 h 344"/>
                  <a:gd name="T4" fmla="*/ 136 w 136"/>
                  <a:gd name="T5" fmla="*/ 232 h 344"/>
                  <a:gd name="T6" fmla="*/ 106 w 136"/>
                  <a:gd name="T7" fmla="*/ 344 h 344"/>
                  <a:gd name="T8" fmla="*/ 106 w 136"/>
                  <a:gd name="T9" fmla="*/ 88 h 344"/>
                  <a:gd name="T10" fmla="*/ 0 w 136"/>
                  <a:gd name="T11" fmla="*/ 88 h 3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6"/>
                  <a:gd name="T19" fmla="*/ 0 h 344"/>
                  <a:gd name="T20" fmla="*/ 136 w 136"/>
                  <a:gd name="T21" fmla="*/ 344 h 3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6" h="344">
                    <a:moveTo>
                      <a:pt x="24" y="0"/>
                    </a:moveTo>
                    <a:lnTo>
                      <a:pt x="136" y="0"/>
                    </a:lnTo>
                    <a:lnTo>
                      <a:pt x="136" y="232"/>
                    </a:lnTo>
                    <a:lnTo>
                      <a:pt x="106" y="344"/>
                    </a:lnTo>
                    <a:lnTo>
                      <a:pt x="106" y="88"/>
                    </a:lnTo>
                    <a:lnTo>
                      <a:pt x="0" y="88"/>
                    </a:lnTo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4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50217" name="Freeform 8">
                <a:extLst>
                  <a:ext uri="{FF2B5EF4-FFF2-40B4-BE49-F238E27FC236}">
                    <a16:creationId xmlns:a16="http://schemas.microsoft.com/office/drawing/2014/main" id="{B0A0B039-47EE-4EFE-BC0E-524F97F13E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2" y="2976"/>
                <a:ext cx="123" cy="312"/>
              </a:xfrm>
              <a:custGeom>
                <a:avLst/>
                <a:gdLst>
                  <a:gd name="T0" fmla="*/ 12 w 136"/>
                  <a:gd name="T1" fmla="*/ 0 h 344"/>
                  <a:gd name="T2" fmla="*/ 66 w 136"/>
                  <a:gd name="T3" fmla="*/ 0 h 344"/>
                  <a:gd name="T4" fmla="*/ 66 w 136"/>
                  <a:gd name="T5" fmla="*/ 116 h 344"/>
                  <a:gd name="T6" fmla="*/ 52 w 136"/>
                  <a:gd name="T7" fmla="*/ 173 h 344"/>
                  <a:gd name="T8" fmla="*/ 52 w 136"/>
                  <a:gd name="T9" fmla="*/ 44 h 344"/>
                  <a:gd name="T10" fmla="*/ 0 w 136"/>
                  <a:gd name="T11" fmla="*/ 44 h 3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6"/>
                  <a:gd name="T19" fmla="*/ 0 h 344"/>
                  <a:gd name="T20" fmla="*/ 136 w 136"/>
                  <a:gd name="T21" fmla="*/ 344 h 3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6" h="344">
                    <a:moveTo>
                      <a:pt x="24" y="0"/>
                    </a:moveTo>
                    <a:lnTo>
                      <a:pt x="136" y="0"/>
                    </a:lnTo>
                    <a:lnTo>
                      <a:pt x="136" y="232"/>
                    </a:lnTo>
                    <a:lnTo>
                      <a:pt x="106" y="344"/>
                    </a:lnTo>
                    <a:lnTo>
                      <a:pt x="106" y="88"/>
                    </a:lnTo>
                    <a:lnTo>
                      <a:pt x="0" y="88"/>
                    </a:lnTo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4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50218" name="Freeform 9">
                <a:extLst>
                  <a:ext uri="{FF2B5EF4-FFF2-40B4-BE49-F238E27FC236}">
                    <a16:creationId xmlns:a16="http://schemas.microsoft.com/office/drawing/2014/main" id="{EE08D230-4E4E-40D2-A960-36DC8B7204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2" y="2832"/>
                <a:ext cx="127" cy="320"/>
              </a:xfrm>
              <a:custGeom>
                <a:avLst/>
                <a:gdLst>
                  <a:gd name="T0" fmla="*/ 16 w 136"/>
                  <a:gd name="T1" fmla="*/ 0 h 344"/>
                  <a:gd name="T2" fmla="*/ 85 w 136"/>
                  <a:gd name="T3" fmla="*/ 0 h 344"/>
                  <a:gd name="T4" fmla="*/ 85 w 136"/>
                  <a:gd name="T5" fmla="*/ 140 h 344"/>
                  <a:gd name="T6" fmla="*/ 65 w 136"/>
                  <a:gd name="T7" fmla="*/ 207 h 344"/>
                  <a:gd name="T8" fmla="*/ 65 w 136"/>
                  <a:gd name="T9" fmla="*/ 53 h 344"/>
                  <a:gd name="T10" fmla="*/ 0 w 136"/>
                  <a:gd name="T11" fmla="*/ 53 h 3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6"/>
                  <a:gd name="T19" fmla="*/ 0 h 344"/>
                  <a:gd name="T20" fmla="*/ 136 w 136"/>
                  <a:gd name="T21" fmla="*/ 344 h 3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6" h="344">
                    <a:moveTo>
                      <a:pt x="24" y="0"/>
                    </a:moveTo>
                    <a:lnTo>
                      <a:pt x="136" y="0"/>
                    </a:lnTo>
                    <a:lnTo>
                      <a:pt x="136" y="232"/>
                    </a:lnTo>
                    <a:lnTo>
                      <a:pt x="106" y="344"/>
                    </a:lnTo>
                    <a:lnTo>
                      <a:pt x="106" y="88"/>
                    </a:lnTo>
                    <a:lnTo>
                      <a:pt x="0" y="88"/>
                    </a:lnTo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4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endParaRPr>
              </a:p>
            </p:txBody>
          </p:sp>
        </p:grpSp>
        <p:grpSp>
          <p:nvGrpSpPr>
            <p:cNvPr id="50212" name="Group 10">
              <a:extLst>
                <a:ext uri="{FF2B5EF4-FFF2-40B4-BE49-F238E27FC236}">
                  <a16:creationId xmlns:a16="http://schemas.microsoft.com/office/drawing/2014/main" id="{0EBABBFE-C4F6-44E2-8215-88435F8D9F11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496" y="2832"/>
              <a:ext cx="136" cy="632"/>
              <a:chOff x="3072" y="2832"/>
              <a:chExt cx="136" cy="632"/>
            </a:xfrm>
          </p:grpSpPr>
          <p:sp>
            <p:nvSpPr>
              <p:cNvPr id="50213" name="Freeform 11">
                <a:extLst>
                  <a:ext uri="{FF2B5EF4-FFF2-40B4-BE49-F238E27FC236}">
                    <a16:creationId xmlns:a16="http://schemas.microsoft.com/office/drawing/2014/main" id="{2F9ABF7E-36E0-4A76-A32A-6BE07C7B62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2" y="3120"/>
                <a:ext cx="136" cy="344"/>
              </a:xfrm>
              <a:custGeom>
                <a:avLst/>
                <a:gdLst>
                  <a:gd name="T0" fmla="*/ 24 w 136"/>
                  <a:gd name="T1" fmla="*/ 0 h 344"/>
                  <a:gd name="T2" fmla="*/ 136 w 136"/>
                  <a:gd name="T3" fmla="*/ 0 h 344"/>
                  <a:gd name="T4" fmla="*/ 136 w 136"/>
                  <a:gd name="T5" fmla="*/ 232 h 344"/>
                  <a:gd name="T6" fmla="*/ 106 w 136"/>
                  <a:gd name="T7" fmla="*/ 344 h 344"/>
                  <a:gd name="T8" fmla="*/ 106 w 136"/>
                  <a:gd name="T9" fmla="*/ 88 h 344"/>
                  <a:gd name="T10" fmla="*/ 0 w 136"/>
                  <a:gd name="T11" fmla="*/ 88 h 3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6"/>
                  <a:gd name="T19" fmla="*/ 0 h 344"/>
                  <a:gd name="T20" fmla="*/ 136 w 136"/>
                  <a:gd name="T21" fmla="*/ 344 h 3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6" h="344">
                    <a:moveTo>
                      <a:pt x="24" y="0"/>
                    </a:moveTo>
                    <a:lnTo>
                      <a:pt x="136" y="0"/>
                    </a:lnTo>
                    <a:lnTo>
                      <a:pt x="136" y="232"/>
                    </a:lnTo>
                    <a:lnTo>
                      <a:pt x="106" y="344"/>
                    </a:lnTo>
                    <a:lnTo>
                      <a:pt x="106" y="88"/>
                    </a:lnTo>
                    <a:lnTo>
                      <a:pt x="0" y="88"/>
                    </a:lnTo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4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50214" name="Freeform 12">
                <a:extLst>
                  <a:ext uri="{FF2B5EF4-FFF2-40B4-BE49-F238E27FC236}">
                    <a16:creationId xmlns:a16="http://schemas.microsoft.com/office/drawing/2014/main" id="{4C93FDBA-0D8B-4E99-926D-9CCEC7AA44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2" y="2976"/>
                <a:ext cx="123" cy="312"/>
              </a:xfrm>
              <a:custGeom>
                <a:avLst/>
                <a:gdLst>
                  <a:gd name="T0" fmla="*/ 12 w 136"/>
                  <a:gd name="T1" fmla="*/ 0 h 344"/>
                  <a:gd name="T2" fmla="*/ 66 w 136"/>
                  <a:gd name="T3" fmla="*/ 0 h 344"/>
                  <a:gd name="T4" fmla="*/ 66 w 136"/>
                  <a:gd name="T5" fmla="*/ 116 h 344"/>
                  <a:gd name="T6" fmla="*/ 52 w 136"/>
                  <a:gd name="T7" fmla="*/ 173 h 344"/>
                  <a:gd name="T8" fmla="*/ 52 w 136"/>
                  <a:gd name="T9" fmla="*/ 44 h 344"/>
                  <a:gd name="T10" fmla="*/ 0 w 136"/>
                  <a:gd name="T11" fmla="*/ 44 h 3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6"/>
                  <a:gd name="T19" fmla="*/ 0 h 344"/>
                  <a:gd name="T20" fmla="*/ 136 w 136"/>
                  <a:gd name="T21" fmla="*/ 344 h 3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6" h="344">
                    <a:moveTo>
                      <a:pt x="24" y="0"/>
                    </a:moveTo>
                    <a:lnTo>
                      <a:pt x="136" y="0"/>
                    </a:lnTo>
                    <a:lnTo>
                      <a:pt x="136" y="232"/>
                    </a:lnTo>
                    <a:lnTo>
                      <a:pt x="106" y="344"/>
                    </a:lnTo>
                    <a:lnTo>
                      <a:pt x="106" y="88"/>
                    </a:lnTo>
                    <a:lnTo>
                      <a:pt x="0" y="88"/>
                    </a:lnTo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4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endParaRPr>
              </a:p>
            </p:txBody>
          </p:sp>
          <p:sp>
            <p:nvSpPr>
              <p:cNvPr id="50215" name="Freeform 13">
                <a:extLst>
                  <a:ext uri="{FF2B5EF4-FFF2-40B4-BE49-F238E27FC236}">
                    <a16:creationId xmlns:a16="http://schemas.microsoft.com/office/drawing/2014/main" id="{B87CC8FE-AC1D-4589-BDEB-F70320C2D1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2" y="2832"/>
                <a:ext cx="127" cy="320"/>
              </a:xfrm>
              <a:custGeom>
                <a:avLst/>
                <a:gdLst>
                  <a:gd name="T0" fmla="*/ 16 w 136"/>
                  <a:gd name="T1" fmla="*/ 0 h 344"/>
                  <a:gd name="T2" fmla="*/ 85 w 136"/>
                  <a:gd name="T3" fmla="*/ 0 h 344"/>
                  <a:gd name="T4" fmla="*/ 85 w 136"/>
                  <a:gd name="T5" fmla="*/ 140 h 344"/>
                  <a:gd name="T6" fmla="*/ 65 w 136"/>
                  <a:gd name="T7" fmla="*/ 207 h 344"/>
                  <a:gd name="T8" fmla="*/ 65 w 136"/>
                  <a:gd name="T9" fmla="*/ 53 h 344"/>
                  <a:gd name="T10" fmla="*/ 0 w 136"/>
                  <a:gd name="T11" fmla="*/ 53 h 344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136"/>
                  <a:gd name="T19" fmla="*/ 0 h 344"/>
                  <a:gd name="T20" fmla="*/ 136 w 136"/>
                  <a:gd name="T21" fmla="*/ 344 h 344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136" h="344">
                    <a:moveTo>
                      <a:pt x="24" y="0"/>
                    </a:moveTo>
                    <a:lnTo>
                      <a:pt x="136" y="0"/>
                    </a:lnTo>
                    <a:lnTo>
                      <a:pt x="136" y="232"/>
                    </a:lnTo>
                    <a:lnTo>
                      <a:pt x="106" y="344"/>
                    </a:lnTo>
                    <a:lnTo>
                      <a:pt x="106" y="88"/>
                    </a:lnTo>
                    <a:lnTo>
                      <a:pt x="0" y="88"/>
                    </a:lnTo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44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omic Sans MS" panose="030F0702030302020204" pitchFamily="66" charset="0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50183" name="Group 14">
            <a:extLst>
              <a:ext uri="{FF2B5EF4-FFF2-40B4-BE49-F238E27FC236}">
                <a16:creationId xmlns:a16="http://schemas.microsoft.com/office/drawing/2014/main" id="{F917B22E-D07C-4A0F-B330-70A03037AF45}"/>
              </a:ext>
            </a:extLst>
          </p:cNvPr>
          <p:cNvGrpSpPr>
            <a:grpSpLocks/>
          </p:cNvGrpSpPr>
          <p:nvPr/>
        </p:nvGrpSpPr>
        <p:grpSpPr bwMode="auto">
          <a:xfrm>
            <a:off x="1757363" y="2441575"/>
            <a:ext cx="1358900" cy="1282700"/>
            <a:chOff x="1008" y="2720"/>
            <a:chExt cx="856" cy="808"/>
          </a:xfrm>
        </p:grpSpPr>
        <p:sp>
          <p:nvSpPr>
            <p:cNvPr id="50200" name="Rectangle 15">
              <a:extLst>
                <a:ext uri="{FF2B5EF4-FFF2-40B4-BE49-F238E27FC236}">
                  <a16:creationId xmlns:a16="http://schemas.microsoft.com/office/drawing/2014/main" id="{B8EF853E-E878-4C03-A75C-481528E9ED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solidFill>
              <a:srgbClr val="FF33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r" eaLnBrk="0" hangingPunct="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r" eaLnBrk="0" hangingPunct="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r" eaLnBrk="0" hangingPunct="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r" eaLnBrk="0" hangingPunct="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r" eaLnBrk="0" hangingPunct="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4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0201" name="Freeform 16">
              <a:extLst>
                <a:ext uri="{FF2B5EF4-FFF2-40B4-BE49-F238E27FC236}">
                  <a16:creationId xmlns:a16="http://schemas.microsoft.com/office/drawing/2014/main" id="{3EBB5209-2DEC-49A0-8BCB-9B0AB36A830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344"/>
                <a:gd name="T20" fmla="*/ 136 w 136"/>
                <a:gd name="T21" fmla="*/ 344 h 3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50202" name="Freeform 17">
              <a:extLst>
                <a:ext uri="{FF2B5EF4-FFF2-40B4-BE49-F238E27FC236}">
                  <a16:creationId xmlns:a16="http://schemas.microsoft.com/office/drawing/2014/main" id="{54FD7D45-1BED-4A1F-9D17-9ECF33DDF08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12 w 136"/>
                <a:gd name="T1" fmla="*/ 0 h 344"/>
                <a:gd name="T2" fmla="*/ 66 w 136"/>
                <a:gd name="T3" fmla="*/ 0 h 344"/>
                <a:gd name="T4" fmla="*/ 66 w 136"/>
                <a:gd name="T5" fmla="*/ 116 h 344"/>
                <a:gd name="T6" fmla="*/ 52 w 136"/>
                <a:gd name="T7" fmla="*/ 173 h 344"/>
                <a:gd name="T8" fmla="*/ 52 w 136"/>
                <a:gd name="T9" fmla="*/ 44 h 344"/>
                <a:gd name="T10" fmla="*/ 0 w 136"/>
                <a:gd name="T11" fmla="*/ 44 h 3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344"/>
                <a:gd name="T20" fmla="*/ 136 w 136"/>
                <a:gd name="T21" fmla="*/ 344 h 3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50203" name="Freeform 18">
              <a:extLst>
                <a:ext uri="{FF2B5EF4-FFF2-40B4-BE49-F238E27FC236}">
                  <a16:creationId xmlns:a16="http://schemas.microsoft.com/office/drawing/2014/main" id="{CAF24D39-6BDD-47C5-B7E9-9C0C6CF2407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16 w 136"/>
                <a:gd name="T1" fmla="*/ 0 h 344"/>
                <a:gd name="T2" fmla="*/ 85 w 136"/>
                <a:gd name="T3" fmla="*/ 0 h 344"/>
                <a:gd name="T4" fmla="*/ 85 w 136"/>
                <a:gd name="T5" fmla="*/ 140 h 344"/>
                <a:gd name="T6" fmla="*/ 65 w 136"/>
                <a:gd name="T7" fmla="*/ 207 h 344"/>
                <a:gd name="T8" fmla="*/ 65 w 136"/>
                <a:gd name="T9" fmla="*/ 53 h 344"/>
                <a:gd name="T10" fmla="*/ 0 w 136"/>
                <a:gd name="T11" fmla="*/ 53 h 3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344"/>
                <a:gd name="T20" fmla="*/ 136 w 136"/>
                <a:gd name="T21" fmla="*/ 344 h 3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50204" name="Freeform 19">
              <a:extLst>
                <a:ext uri="{FF2B5EF4-FFF2-40B4-BE49-F238E27FC236}">
                  <a16:creationId xmlns:a16="http://schemas.microsoft.com/office/drawing/2014/main" id="{9F7567D5-B0AF-40AA-8BB1-1F8B06DD0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592"/>
                <a:gd name="T17" fmla="*/ 744 w 744"/>
                <a:gd name="T18" fmla="*/ 592 h 5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rgbClr val="FF33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50205" name="Freeform 20">
              <a:extLst>
                <a:ext uri="{FF2B5EF4-FFF2-40B4-BE49-F238E27FC236}">
                  <a16:creationId xmlns:a16="http://schemas.microsoft.com/office/drawing/2014/main" id="{645C3085-73BB-4228-87FA-CC569606A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760"/>
                <a:gd name="T17" fmla="*/ 248 w 248"/>
                <a:gd name="T18" fmla="*/ 760 h 7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rgbClr val="FF33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50206" name="Freeform 21">
              <a:extLst>
                <a:ext uri="{FF2B5EF4-FFF2-40B4-BE49-F238E27FC236}">
                  <a16:creationId xmlns:a16="http://schemas.microsoft.com/office/drawing/2014/main" id="{842C4593-8DB5-4BF0-AED2-06A9886694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344"/>
                <a:gd name="T20" fmla="*/ 136 w 136"/>
                <a:gd name="T21" fmla="*/ 344 h 3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50207" name="Freeform 22">
              <a:extLst>
                <a:ext uri="{FF2B5EF4-FFF2-40B4-BE49-F238E27FC236}">
                  <a16:creationId xmlns:a16="http://schemas.microsoft.com/office/drawing/2014/main" id="{1E6F4E21-966E-48C7-B3ED-D87AB03B1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12 w 136"/>
                <a:gd name="T1" fmla="*/ 0 h 344"/>
                <a:gd name="T2" fmla="*/ 66 w 136"/>
                <a:gd name="T3" fmla="*/ 0 h 344"/>
                <a:gd name="T4" fmla="*/ 66 w 136"/>
                <a:gd name="T5" fmla="*/ 116 h 344"/>
                <a:gd name="T6" fmla="*/ 52 w 136"/>
                <a:gd name="T7" fmla="*/ 173 h 344"/>
                <a:gd name="T8" fmla="*/ 52 w 136"/>
                <a:gd name="T9" fmla="*/ 44 h 344"/>
                <a:gd name="T10" fmla="*/ 0 w 136"/>
                <a:gd name="T11" fmla="*/ 44 h 3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344"/>
                <a:gd name="T20" fmla="*/ 136 w 136"/>
                <a:gd name="T21" fmla="*/ 344 h 3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50208" name="Freeform 23">
              <a:extLst>
                <a:ext uri="{FF2B5EF4-FFF2-40B4-BE49-F238E27FC236}">
                  <a16:creationId xmlns:a16="http://schemas.microsoft.com/office/drawing/2014/main" id="{9BFECD44-DDDB-4168-981C-CBE0F6B76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16 w 136"/>
                <a:gd name="T1" fmla="*/ 0 h 344"/>
                <a:gd name="T2" fmla="*/ 85 w 136"/>
                <a:gd name="T3" fmla="*/ 0 h 344"/>
                <a:gd name="T4" fmla="*/ 85 w 136"/>
                <a:gd name="T5" fmla="*/ 140 h 344"/>
                <a:gd name="T6" fmla="*/ 65 w 136"/>
                <a:gd name="T7" fmla="*/ 207 h 344"/>
                <a:gd name="T8" fmla="*/ 65 w 136"/>
                <a:gd name="T9" fmla="*/ 53 h 344"/>
                <a:gd name="T10" fmla="*/ 0 w 136"/>
                <a:gd name="T11" fmla="*/ 53 h 3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344"/>
                <a:gd name="T20" fmla="*/ 136 w 136"/>
                <a:gd name="T21" fmla="*/ 344 h 3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</p:grpSp>
      <p:grpSp>
        <p:nvGrpSpPr>
          <p:cNvPr id="50184" name="Group 24">
            <a:extLst>
              <a:ext uri="{FF2B5EF4-FFF2-40B4-BE49-F238E27FC236}">
                <a16:creationId xmlns:a16="http://schemas.microsoft.com/office/drawing/2014/main" id="{C1672CD3-2C78-4761-AEE0-D19AA61A848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480050" y="2441575"/>
            <a:ext cx="1358900" cy="1282700"/>
            <a:chOff x="1008" y="2720"/>
            <a:chExt cx="856" cy="808"/>
          </a:xfrm>
        </p:grpSpPr>
        <p:sp>
          <p:nvSpPr>
            <p:cNvPr id="50191" name="Rectangle 25">
              <a:extLst>
                <a:ext uri="{FF2B5EF4-FFF2-40B4-BE49-F238E27FC236}">
                  <a16:creationId xmlns:a16="http://schemas.microsoft.com/office/drawing/2014/main" id="{63C323DB-BC2A-4935-9DFE-BDC39B3F3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" y="3304"/>
              <a:ext cx="488" cy="160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r" eaLnBrk="0" hangingPunct="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1pPr>
              <a:lvl2pPr marL="742950" indent="-285750" algn="r" eaLnBrk="0" hangingPunct="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2pPr>
              <a:lvl3pPr marL="1143000" indent="-228600" algn="r" eaLnBrk="0" hangingPunct="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3pPr>
              <a:lvl4pPr marL="1600200" indent="-228600" algn="r" eaLnBrk="0" hangingPunct="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4pPr>
              <a:lvl5pPr marL="2057400" indent="-228600" algn="r" eaLnBrk="0" hangingPunct="0"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4400" b="1">
                  <a:solidFill>
                    <a:srgbClr val="0000FF"/>
                  </a:solidFill>
                  <a:latin typeface="Comic Sans MS" panose="030F0702030302020204" pitchFamily="66" charset="0"/>
                </a:defRPr>
              </a:lvl9pPr>
            </a:lstStyle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zh-CN" sz="4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0192" name="Freeform 26">
              <a:extLst>
                <a:ext uri="{FF2B5EF4-FFF2-40B4-BE49-F238E27FC236}">
                  <a16:creationId xmlns:a16="http://schemas.microsoft.com/office/drawing/2014/main" id="{9E4A9A12-44E1-490D-9B32-86E47A40966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08" y="3168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344"/>
                <a:gd name="T20" fmla="*/ 136 w 136"/>
                <a:gd name="T21" fmla="*/ 344 h 3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50193" name="Freeform 27">
              <a:extLst>
                <a:ext uri="{FF2B5EF4-FFF2-40B4-BE49-F238E27FC236}">
                  <a16:creationId xmlns:a16="http://schemas.microsoft.com/office/drawing/2014/main" id="{89E4C242-B08D-4136-928D-50D37404F0C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077" y="3000"/>
              <a:ext cx="123" cy="312"/>
            </a:xfrm>
            <a:custGeom>
              <a:avLst/>
              <a:gdLst>
                <a:gd name="T0" fmla="*/ 12 w 136"/>
                <a:gd name="T1" fmla="*/ 0 h 344"/>
                <a:gd name="T2" fmla="*/ 66 w 136"/>
                <a:gd name="T3" fmla="*/ 0 h 344"/>
                <a:gd name="T4" fmla="*/ 66 w 136"/>
                <a:gd name="T5" fmla="*/ 116 h 344"/>
                <a:gd name="T6" fmla="*/ 52 w 136"/>
                <a:gd name="T7" fmla="*/ 173 h 344"/>
                <a:gd name="T8" fmla="*/ 52 w 136"/>
                <a:gd name="T9" fmla="*/ 44 h 344"/>
                <a:gd name="T10" fmla="*/ 0 w 136"/>
                <a:gd name="T11" fmla="*/ 44 h 3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344"/>
                <a:gd name="T20" fmla="*/ 136 w 136"/>
                <a:gd name="T21" fmla="*/ 344 h 3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50194" name="Freeform 28">
              <a:extLst>
                <a:ext uri="{FF2B5EF4-FFF2-40B4-BE49-F238E27FC236}">
                  <a16:creationId xmlns:a16="http://schemas.microsoft.com/office/drawing/2014/main" id="{E01811A3-C0B3-40DC-8F6E-7F7EC21CB00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1200" y="2800"/>
              <a:ext cx="127" cy="320"/>
            </a:xfrm>
            <a:custGeom>
              <a:avLst/>
              <a:gdLst>
                <a:gd name="T0" fmla="*/ 16 w 136"/>
                <a:gd name="T1" fmla="*/ 0 h 344"/>
                <a:gd name="T2" fmla="*/ 85 w 136"/>
                <a:gd name="T3" fmla="*/ 0 h 344"/>
                <a:gd name="T4" fmla="*/ 85 w 136"/>
                <a:gd name="T5" fmla="*/ 140 h 344"/>
                <a:gd name="T6" fmla="*/ 65 w 136"/>
                <a:gd name="T7" fmla="*/ 207 h 344"/>
                <a:gd name="T8" fmla="*/ 65 w 136"/>
                <a:gd name="T9" fmla="*/ 53 h 344"/>
                <a:gd name="T10" fmla="*/ 0 w 136"/>
                <a:gd name="T11" fmla="*/ 53 h 3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344"/>
                <a:gd name="T20" fmla="*/ 136 w 136"/>
                <a:gd name="T21" fmla="*/ 344 h 3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50195" name="Freeform 29">
              <a:extLst>
                <a:ext uri="{FF2B5EF4-FFF2-40B4-BE49-F238E27FC236}">
                  <a16:creationId xmlns:a16="http://schemas.microsoft.com/office/drawing/2014/main" id="{CD17C98C-1BBA-458E-9B46-4980D79327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2" y="2720"/>
              <a:ext cx="744" cy="592"/>
            </a:xfrm>
            <a:custGeom>
              <a:avLst/>
              <a:gdLst>
                <a:gd name="T0" fmla="*/ 0 w 744"/>
                <a:gd name="T1" fmla="*/ 592 h 592"/>
                <a:gd name="T2" fmla="*/ 488 w 744"/>
                <a:gd name="T3" fmla="*/ 576 h 592"/>
                <a:gd name="T4" fmla="*/ 744 w 744"/>
                <a:gd name="T5" fmla="*/ 0 h 592"/>
                <a:gd name="T6" fmla="*/ 336 w 744"/>
                <a:gd name="T7" fmla="*/ 8 h 592"/>
                <a:gd name="T8" fmla="*/ 0 w 744"/>
                <a:gd name="T9" fmla="*/ 592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592"/>
                <a:gd name="T17" fmla="*/ 744 w 744"/>
                <a:gd name="T18" fmla="*/ 592 h 5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592">
                  <a:moveTo>
                    <a:pt x="0" y="592"/>
                  </a:moveTo>
                  <a:lnTo>
                    <a:pt x="488" y="576"/>
                  </a:lnTo>
                  <a:lnTo>
                    <a:pt x="744" y="0"/>
                  </a:lnTo>
                  <a:lnTo>
                    <a:pt x="336" y="8"/>
                  </a:lnTo>
                  <a:lnTo>
                    <a:pt x="0" y="592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50196" name="Freeform 30">
              <a:extLst>
                <a:ext uri="{FF2B5EF4-FFF2-40B4-BE49-F238E27FC236}">
                  <a16:creationId xmlns:a16="http://schemas.microsoft.com/office/drawing/2014/main" id="{71C56429-A5CA-4576-8D82-4E3DABDE0F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0" y="2720"/>
              <a:ext cx="248" cy="760"/>
            </a:xfrm>
            <a:custGeom>
              <a:avLst/>
              <a:gdLst>
                <a:gd name="T0" fmla="*/ 248 w 248"/>
                <a:gd name="T1" fmla="*/ 0 h 760"/>
                <a:gd name="T2" fmla="*/ 248 w 248"/>
                <a:gd name="T3" fmla="*/ 208 h 760"/>
                <a:gd name="T4" fmla="*/ 8 w 248"/>
                <a:gd name="T5" fmla="*/ 760 h 760"/>
                <a:gd name="T6" fmla="*/ 0 w 248"/>
                <a:gd name="T7" fmla="*/ 600 h 760"/>
                <a:gd name="T8" fmla="*/ 248 w 248"/>
                <a:gd name="T9" fmla="*/ 0 h 7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8"/>
                <a:gd name="T16" fmla="*/ 0 h 760"/>
                <a:gd name="T17" fmla="*/ 248 w 248"/>
                <a:gd name="T18" fmla="*/ 760 h 76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8" h="760">
                  <a:moveTo>
                    <a:pt x="248" y="0"/>
                  </a:moveTo>
                  <a:lnTo>
                    <a:pt x="248" y="208"/>
                  </a:lnTo>
                  <a:lnTo>
                    <a:pt x="8" y="760"/>
                  </a:lnTo>
                  <a:lnTo>
                    <a:pt x="0" y="600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accent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50197" name="Freeform 31">
              <a:extLst>
                <a:ext uri="{FF2B5EF4-FFF2-40B4-BE49-F238E27FC236}">
                  <a16:creationId xmlns:a16="http://schemas.microsoft.com/office/drawing/2014/main" id="{29649E62-D1E8-435F-8A85-7607CF3157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4" y="3184"/>
              <a:ext cx="136" cy="344"/>
            </a:xfrm>
            <a:custGeom>
              <a:avLst/>
              <a:gdLst>
                <a:gd name="T0" fmla="*/ 24 w 136"/>
                <a:gd name="T1" fmla="*/ 0 h 344"/>
                <a:gd name="T2" fmla="*/ 136 w 136"/>
                <a:gd name="T3" fmla="*/ 0 h 344"/>
                <a:gd name="T4" fmla="*/ 136 w 136"/>
                <a:gd name="T5" fmla="*/ 232 h 344"/>
                <a:gd name="T6" fmla="*/ 106 w 136"/>
                <a:gd name="T7" fmla="*/ 344 h 344"/>
                <a:gd name="T8" fmla="*/ 106 w 136"/>
                <a:gd name="T9" fmla="*/ 88 h 344"/>
                <a:gd name="T10" fmla="*/ 0 w 136"/>
                <a:gd name="T11" fmla="*/ 88 h 3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344"/>
                <a:gd name="T20" fmla="*/ 136 w 136"/>
                <a:gd name="T21" fmla="*/ 344 h 3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50198" name="Freeform 32">
              <a:extLst>
                <a:ext uri="{FF2B5EF4-FFF2-40B4-BE49-F238E27FC236}">
                  <a16:creationId xmlns:a16="http://schemas.microsoft.com/office/drawing/2014/main" id="{A64BE47C-6D71-4FE3-950F-22D320832B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9" y="3008"/>
              <a:ext cx="123" cy="312"/>
            </a:xfrm>
            <a:custGeom>
              <a:avLst/>
              <a:gdLst>
                <a:gd name="T0" fmla="*/ 12 w 136"/>
                <a:gd name="T1" fmla="*/ 0 h 344"/>
                <a:gd name="T2" fmla="*/ 66 w 136"/>
                <a:gd name="T3" fmla="*/ 0 h 344"/>
                <a:gd name="T4" fmla="*/ 66 w 136"/>
                <a:gd name="T5" fmla="*/ 116 h 344"/>
                <a:gd name="T6" fmla="*/ 52 w 136"/>
                <a:gd name="T7" fmla="*/ 173 h 344"/>
                <a:gd name="T8" fmla="*/ 52 w 136"/>
                <a:gd name="T9" fmla="*/ 44 h 344"/>
                <a:gd name="T10" fmla="*/ 0 w 136"/>
                <a:gd name="T11" fmla="*/ 44 h 3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344"/>
                <a:gd name="T20" fmla="*/ 136 w 136"/>
                <a:gd name="T21" fmla="*/ 344 h 3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  <p:sp>
          <p:nvSpPr>
            <p:cNvPr id="50199" name="Freeform 33">
              <a:extLst>
                <a:ext uri="{FF2B5EF4-FFF2-40B4-BE49-F238E27FC236}">
                  <a16:creationId xmlns:a16="http://schemas.microsoft.com/office/drawing/2014/main" id="{6B721941-FF2F-4CFC-A860-376B8209E7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7" y="2840"/>
              <a:ext cx="127" cy="320"/>
            </a:xfrm>
            <a:custGeom>
              <a:avLst/>
              <a:gdLst>
                <a:gd name="T0" fmla="*/ 16 w 136"/>
                <a:gd name="T1" fmla="*/ 0 h 344"/>
                <a:gd name="T2" fmla="*/ 85 w 136"/>
                <a:gd name="T3" fmla="*/ 0 h 344"/>
                <a:gd name="T4" fmla="*/ 85 w 136"/>
                <a:gd name="T5" fmla="*/ 140 h 344"/>
                <a:gd name="T6" fmla="*/ 65 w 136"/>
                <a:gd name="T7" fmla="*/ 207 h 344"/>
                <a:gd name="T8" fmla="*/ 65 w 136"/>
                <a:gd name="T9" fmla="*/ 53 h 344"/>
                <a:gd name="T10" fmla="*/ 0 w 136"/>
                <a:gd name="T11" fmla="*/ 53 h 34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6"/>
                <a:gd name="T19" fmla="*/ 0 h 344"/>
                <a:gd name="T20" fmla="*/ 136 w 136"/>
                <a:gd name="T21" fmla="*/ 344 h 34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6" h="344">
                  <a:moveTo>
                    <a:pt x="24" y="0"/>
                  </a:moveTo>
                  <a:lnTo>
                    <a:pt x="136" y="0"/>
                  </a:lnTo>
                  <a:lnTo>
                    <a:pt x="136" y="232"/>
                  </a:lnTo>
                  <a:lnTo>
                    <a:pt x="106" y="344"/>
                  </a:lnTo>
                  <a:lnTo>
                    <a:pt x="106" y="88"/>
                  </a:lnTo>
                  <a:lnTo>
                    <a:pt x="0" y="88"/>
                  </a:lnTo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44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mic Sans MS" panose="030F0702030302020204" pitchFamily="66" charset="0"/>
                <a:ea typeface="+mn-ea"/>
                <a:cs typeface="+mn-cs"/>
              </a:endParaRPr>
            </a:p>
          </p:txBody>
        </p:sp>
      </p:grpSp>
      <p:sp>
        <p:nvSpPr>
          <p:cNvPr id="50185" name="AutoShape 34">
            <a:extLst>
              <a:ext uri="{FF2B5EF4-FFF2-40B4-BE49-F238E27FC236}">
                <a16:creationId xmlns:a16="http://schemas.microsoft.com/office/drawing/2014/main" id="{E36D4434-F26E-4833-95C3-B3A37E30B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2688" y="4298950"/>
            <a:ext cx="6626225" cy="641350"/>
          </a:xfrm>
          <a:prstGeom prst="leftRightArrow">
            <a:avLst>
              <a:gd name="adj1" fmla="val 40102"/>
              <a:gd name="adj2" fmla="val 81458"/>
            </a:avLst>
          </a:prstGeom>
          <a:solidFill>
            <a:srgbClr val="FFFF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r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r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r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r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Bus</a:t>
            </a:r>
          </a:p>
        </p:txBody>
      </p:sp>
      <p:sp>
        <p:nvSpPr>
          <p:cNvPr id="50186" name="Rectangle 36">
            <a:extLst>
              <a:ext uri="{FF2B5EF4-FFF2-40B4-BE49-F238E27FC236}">
                <a16:creationId xmlns:a16="http://schemas.microsoft.com/office/drawing/2014/main" id="{3D1A7C1D-1206-44AA-A502-3B6C2C2A6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288" y="3887788"/>
            <a:ext cx="1203325" cy="385762"/>
          </a:xfrm>
          <a:prstGeom prst="rect">
            <a:avLst/>
          </a:prstGeom>
          <a:solidFill>
            <a:srgbClr val="FF33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r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r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r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r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cache</a:t>
            </a:r>
          </a:p>
        </p:txBody>
      </p:sp>
      <p:sp>
        <p:nvSpPr>
          <p:cNvPr id="50187" name="Rectangle 38">
            <a:extLst>
              <a:ext uri="{FF2B5EF4-FFF2-40B4-BE49-F238E27FC236}">
                <a16:creationId xmlns:a16="http://schemas.microsoft.com/office/drawing/2014/main" id="{1B10C36F-CE59-4871-971E-8C22AE0D6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838" y="5262563"/>
            <a:ext cx="5567362" cy="881062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r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r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r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r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memory</a:t>
            </a:r>
          </a:p>
        </p:txBody>
      </p:sp>
      <p:sp>
        <p:nvSpPr>
          <p:cNvPr id="50188" name="AutoShape 39">
            <a:extLst>
              <a:ext uri="{FF2B5EF4-FFF2-40B4-BE49-F238E27FC236}">
                <a16:creationId xmlns:a16="http://schemas.microsoft.com/office/drawing/2014/main" id="{4D4289A8-59C4-4E71-9432-CDB7444F0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5900" y="4829175"/>
            <a:ext cx="819150" cy="352425"/>
          </a:xfrm>
          <a:prstGeom prst="upDownArrow">
            <a:avLst>
              <a:gd name="adj1" fmla="val 50000"/>
              <a:gd name="adj2" fmla="val 33782"/>
            </a:avLst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r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r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r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r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sz="4400" b="1" i="0" u="none" strike="noStrike" kern="120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0189" name="Rectangle 40">
            <a:extLst>
              <a:ext uri="{FF2B5EF4-FFF2-40B4-BE49-F238E27FC236}">
                <a16:creationId xmlns:a16="http://schemas.microsoft.com/office/drawing/2014/main" id="{BE3D9DB3-1515-49C3-AE54-EF696CE6E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5788" y="3887788"/>
            <a:ext cx="1203325" cy="38576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r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r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r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r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cache</a:t>
            </a:r>
          </a:p>
        </p:txBody>
      </p:sp>
      <p:sp>
        <p:nvSpPr>
          <p:cNvPr id="50190" name="Rectangle 41">
            <a:extLst>
              <a:ext uri="{FF2B5EF4-FFF2-40B4-BE49-F238E27FC236}">
                <a16:creationId xmlns:a16="http://schemas.microsoft.com/office/drawing/2014/main" id="{B9BA2255-3697-477D-A571-91B28D910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2538" y="3887788"/>
            <a:ext cx="1203325" cy="385762"/>
          </a:xfrm>
          <a:prstGeom prst="rect">
            <a:avLst/>
          </a:prstGeom>
          <a:solidFill>
            <a:srgbClr val="FF33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algn="r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1pPr>
            <a:lvl2pPr marL="742950" indent="-285750" algn="r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2pPr>
            <a:lvl3pPr marL="1143000" indent="-228600" algn="r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3pPr>
            <a:lvl4pPr marL="1600200" indent="-228600" algn="r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4pPr>
            <a:lvl5pPr marL="2057400" indent="-228600" algn="r" eaLnBrk="0" hangingPunct="0"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FF"/>
                </a:solidFill>
                <a:latin typeface="Comic Sans MS" panose="030F0702030302020204" pitchFamily="66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cache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79887D-0547-4C3A-84F7-7F2B68D84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Interleaving Semantics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5DFE1A-3541-4841-B76C-EC38DB064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F0F9AE2D-E8CE-4DC8-9C0B-A8DEC0F125B4}"/>
              </a:ext>
            </a:extLst>
          </p:cNvPr>
          <p:cNvGrpSpPr/>
          <p:nvPr/>
        </p:nvGrpSpPr>
        <p:grpSpPr>
          <a:xfrm>
            <a:off x="4040692" y="3494824"/>
            <a:ext cx="4654818" cy="1613563"/>
            <a:chOff x="4220680" y="2779118"/>
            <a:chExt cx="4654818" cy="1613563"/>
          </a:xfrm>
        </p:grpSpPr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4923DCC8-AADA-49AC-9AED-5A62D22F8D10}"/>
                </a:ext>
              </a:extLst>
            </p:cNvPr>
            <p:cNvGrpSpPr/>
            <p:nvPr/>
          </p:nvGrpSpPr>
          <p:grpSpPr>
            <a:xfrm>
              <a:off x="4220680" y="2789945"/>
              <a:ext cx="593888" cy="1000816"/>
              <a:chOff x="4220680" y="2789945"/>
              <a:chExt cx="593888" cy="1000816"/>
            </a:xfrm>
          </p:grpSpPr>
          <p:sp>
            <p:nvSpPr>
              <p:cNvPr id="75" name="矩形 74">
                <a:extLst>
                  <a:ext uri="{FF2B5EF4-FFF2-40B4-BE49-F238E27FC236}">
                    <a16:creationId xmlns:a16="http://schemas.microsoft.com/office/drawing/2014/main" id="{A9397B8C-9A8C-46DC-B15F-A2835029208B}"/>
                  </a:ext>
                </a:extLst>
              </p:cNvPr>
              <p:cNvSpPr/>
              <p:nvPr/>
            </p:nvSpPr>
            <p:spPr>
              <a:xfrm>
                <a:off x="4220680" y="2940960"/>
                <a:ext cx="593888" cy="170010"/>
              </a:xfrm>
              <a:prstGeom prst="rect">
                <a:avLst/>
              </a:prstGeom>
              <a:solidFill>
                <a:srgbClr val="FF99FF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4F60F51E-1CF8-4FB0-8C10-7CA008487BCF}"/>
                  </a:ext>
                </a:extLst>
              </p:cNvPr>
              <p:cNvSpPr/>
              <p:nvPr/>
            </p:nvSpPr>
            <p:spPr>
              <a:xfrm>
                <a:off x="4220680" y="3268166"/>
                <a:ext cx="593888" cy="170010"/>
              </a:xfrm>
              <a:prstGeom prst="rect">
                <a:avLst/>
              </a:prstGeom>
              <a:solidFill>
                <a:srgbClr val="FFFFCC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11BD6191-E159-4CD7-88F6-7CC5E77C564A}"/>
                  </a:ext>
                </a:extLst>
              </p:cNvPr>
              <p:cNvSpPr/>
              <p:nvPr/>
            </p:nvSpPr>
            <p:spPr>
              <a:xfrm>
                <a:off x="4220680" y="2789945"/>
                <a:ext cx="593888" cy="153587"/>
              </a:xfrm>
              <a:prstGeom prst="rect">
                <a:avLst/>
              </a:prstGeom>
              <a:solidFill>
                <a:srgbClr val="70AD47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267F200A-9FBF-425D-9AFF-98DFFF41A863}"/>
                  </a:ext>
                </a:extLst>
              </p:cNvPr>
              <p:cNvSpPr/>
              <p:nvPr/>
            </p:nvSpPr>
            <p:spPr>
              <a:xfrm>
                <a:off x="4220680" y="3093782"/>
                <a:ext cx="593888" cy="170010"/>
              </a:xfrm>
              <a:prstGeom prst="rect">
                <a:avLst/>
              </a:prstGeom>
              <a:solidFill>
                <a:srgbClr val="5B9BD5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9" name="矩形 78">
                <a:extLst>
                  <a:ext uri="{FF2B5EF4-FFF2-40B4-BE49-F238E27FC236}">
                    <a16:creationId xmlns:a16="http://schemas.microsoft.com/office/drawing/2014/main" id="{82050265-FB97-40D3-A9B9-C221EEBD0B0E}"/>
                  </a:ext>
                </a:extLst>
              </p:cNvPr>
              <p:cNvSpPr/>
              <p:nvPr/>
            </p:nvSpPr>
            <p:spPr>
              <a:xfrm>
                <a:off x="4220680" y="3442550"/>
                <a:ext cx="593888" cy="170010"/>
              </a:xfrm>
              <a:prstGeom prst="rect">
                <a:avLst/>
              </a:prstGeom>
              <a:solidFill>
                <a:srgbClr val="7030A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93EC6574-0C59-4E04-90B7-91C42C292F99}"/>
                  </a:ext>
                </a:extLst>
              </p:cNvPr>
              <p:cNvSpPr/>
              <p:nvPr/>
            </p:nvSpPr>
            <p:spPr>
              <a:xfrm>
                <a:off x="4220680" y="3620751"/>
                <a:ext cx="593888" cy="170010"/>
              </a:xfrm>
              <a:prstGeom prst="rect">
                <a:avLst/>
              </a:prstGeom>
              <a:solidFill>
                <a:srgbClr val="ED7D31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AC9C9A87-E6A2-4F02-8ECC-A26D233F0A8C}"/>
                </a:ext>
              </a:extLst>
            </p:cNvPr>
            <p:cNvSpPr txBox="1"/>
            <p:nvPr/>
          </p:nvSpPr>
          <p:spPr>
            <a:xfrm>
              <a:off x="5368684" y="3992571"/>
              <a:ext cx="22047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Possible executions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F7AE1A2B-4A69-4B8D-825C-C1721F361472}"/>
                </a:ext>
              </a:extLst>
            </p:cNvPr>
            <p:cNvGrpSpPr/>
            <p:nvPr/>
          </p:nvGrpSpPr>
          <p:grpSpPr>
            <a:xfrm>
              <a:off x="5382397" y="2789945"/>
              <a:ext cx="593888" cy="1000816"/>
              <a:chOff x="5382397" y="2789945"/>
              <a:chExt cx="593888" cy="1000816"/>
            </a:xfrm>
          </p:grpSpPr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6CBF9437-1DA1-48E3-A759-40F469AC2850}"/>
                  </a:ext>
                </a:extLst>
              </p:cNvPr>
              <p:cNvSpPr/>
              <p:nvPr/>
            </p:nvSpPr>
            <p:spPr>
              <a:xfrm>
                <a:off x="5382397" y="3105658"/>
                <a:ext cx="593888" cy="170010"/>
              </a:xfrm>
              <a:prstGeom prst="rect">
                <a:avLst/>
              </a:prstGeom>
              <a:solidFill>
                <a:srgbClr val="FF99FF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8532F6CA-C2DB-448D-A1DD-455C404CAA4C}"/>
                  </a:ext>
                </a:extLst>
              </p:cNvPr>
              <p:cNvSpPr/>
              <p:nvPr/>
            </p:nvSpPr>
            <p:spPr>
              <a:xfrm>
                <a:off x="5382397" y="3450741"/>
                <a:ext cx="593888" cy="170010"/>
              </a:xfrm>
              <a:prstGeom prst="rect">
                <a:avLst/>
              </a:prstGeom>
              <a:solidFill>
                <a:srgbClr val="FFFFCC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1" name="矩形 70">
                <a:extLst>
                  <a:ext uri="{FF2B5EF4-FFF2-40B4-BE49-F238E27FC236}">
                    <a16:creationId xmlns:a16="http://schemas.microsoft.com/office/drawing/2014/main" id="{AB75FB1F-8174-4702-90AE-483385CA8719}"/>
                  </a:ext>
                </a:extLst>
              </p:cNvPr>
              <p:cNvSpPr/>
              <p:nvPr/>
            </p:nvSpPr>
            <p:spPr>
              <a:xfrm>
                <a:off x="5382397" y="2789945"/>
                <a:ext cx="593888" cy="153587"/>
              </a:xfrm>
              <a:prstGeom prst="rect">
                <a:avLst/>
              </a:prstGeom>
              <a:solidFill>
                <a:srgbClr val="70AD47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2" name="矩形 71">
                <a:extLst>
                  <a:ext uri="{FF2B5EF4-FFF2-40B4-BE49-F238E27FC236}">
                    <a16:creationId xmlns:a16="http://schemas.microsoft.com/office/drawing/2014/main" id="{BFC07E70-3CDC-423C-9364-E9461C388B99}"/>
                  </a:ext>
                </a:extLst>
              </p:cNvPr>
              <p:cNvSpPr/>
              <p:nvPr/>
            </p:nvSpPr>
            <p:spPr>
              <a:xfrm>
                <a:off x="5382397" y="2935638"/>
                <a:ext cx="593888" cy="170010"/>
              </a:xfrm>
              <a:prstGeom prst="rect">
                <a:avLst/>
              </a:prstGeom>
              <a:solidFill>
                <a:srgbClr val="5B9BD5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492BCFA3-34E4-45AE-8533-58F454520778}"/>
                  </a:ext>
                </a:extLst>
              </p:cNvPr>
              <p:cNvSpPr/>
              <p:nvPr/>
            </p:nvSpPr>
            <p:spPr>
              <a:xfrm>
                <a:off x="5382397" y="3283663"/>
                <a:ext cx="593888" cy="170010"/>
              </a:xfrm>
              <a:prstGeom prst="rect">
                <a:avLst/>
              </a:prstGeom>
              <a:solidFill>
                <a:srgbClr val="7030A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74" name="矩形 73">
                <a:extLst>
                  <a:ext uri="{FF2B5EF4-FFF2-40B4-BE49-F238E27FC236}">
                    <a16:creationId xmlns:a16="http://schemas.microsoft.com/office/drawing/2014/main" id="{E7E2FAB3-7AAB-4DE5-8F96-BE5943A199B7}"/>
                  </a:ext>
                </a:extLst>
              </p:cNvPr>
              <p:cNvSpPr/>
              <p:nvPr/>
            </p:nvSpPr>
            <p:spPr>
              <a:xfrm>
                <a:off x="5382397" y="3620751"/>
                <a:ext cx="593888" cy="170010"/>
              </a:xfrm>
              <a:prstGeom prst="rect">
                <a:avLst/>
              </a:prstGeom>
              <a:solidFill>
                <a:srgbClr val="ED7D31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0E7AD2C3-F445-41D3-80AA-FCEBA2EFA89B}"/>
                </a:ext>
              </a:extLst>
            </p:cNvPr>
            <p:cNvGrpSpPr/>
            <p:nvPr/>
          </p:nvGrpSpPr>
          <p:grpSpPr>
            <a:xfrm>
              <a:off x="6454522" y="2786088"/>
              <a:ext cx="593888" cy="1005362"/>
              <a:chOff x="6454522" y="2786088"/>
              <a:chExt cx="593888" cy="1005362"/>
            </a:xfrm>
          </p:grpSpPr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9B953A15-056F-4C1D-8932-C27EBFC689AC}"/>
                  </a:ext>
                </a:extLst>
              </p:cNvPr>
              <p:cNvSpPr/>
              <p:nvPr/>
            </p:nvSpPr>
            <p:spPr>
              <a:xfrm>
                <a:off x="6454522" y="2786088"/>
                <a:ext cx="593888" cy="170010"/>
              </a:xfrm>
              <a:prstGeom prst="rect">
                <a:avLst/>
              </a:prstGeom>
              <a:solidFill>
                <a:srgbClr val="FF99FF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4" name="矩形 63">
                <a:extLst>
                  <a:ext uri="{FF2B5EF4-FFF2-40B4-BE49-F238E27FC236}">
                    <a16:creationId xmlns:a16="http://schemas.microsoft.com/office/drawing/2014/main" id="{69991D0B-F85E-43A9-8F5D-B6A92F6D33B4}"/>
                  </a:ext>
                </a:extLst>
              </p:cNvPr>
              <p:cNvSpPr/>
              <p:nvPr/>
            </p:nvSpPr>
            <p:spPr>
              <a:xfrm>
                <a:off x="6454522" y="3451430"/>
                <a:ext cx="593888" cy="170010"/>
              </a:xfrm>
              <a:prstGeom prst="rect">
                <a:avLst/>
              </a:prstGeom>
              <a:solidFill>
                <a:srgbClr val="FFFFCC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5" name="矩形 64">
                <a:extLst>
                  <a:ext uri="{FF2B5EF4-FFF2-40B4-BE49-F238E27FC236}">
                    <a16:creationId xmlns:a16="http://schemas.microsoft.com/office/drawing/2014/main" id="{86C7DA60-4424-4778-BE1E-999707302C4A}"/>
                  </a:ext>
                </a:extLst>
              </p:cNvPr>
              <p:cNvSpPr/>
              <p:nvPr/>
            </p:nvSpPr>
            <p:spPr>
              <a:xfrm>
                <a:off x="6454522" y="2965475"/>
                <a:ext cx="593888" cy="153587"/>
              </a:xfrm>
              <a:prstGeom prst="rect">
                <a:avLst/>
              </a:prstGeom>
              <a:solidFill>
                <a:srgbClr val="70AD47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CA9BF3E5-629B-4D83-B350-FC0BF3C576CD}"/>
                  </a:ext>
                </a:extLst>
              </p:cNvPr>
              <p:cNvSpPr/>
              <p:nvPr/>
            </p:nvSpPr>
            <p:spPr>
              <a:xfrm>
                <a:off x="6454522" y="3114342"/>
                <a:ext cx="593888" cy="170010"/>
              </a:xfrm>
              <a:prstGeom prst="rect">
                <a:avLst/>
              </a:prstGeom>
              <a:solidFill>
                <a:srgbClr val="5B9BD5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7" name="矩形 66">
                <a:extLst>
                  <a:ext uri="{FF2B5EF4-FFF2-40B4-BE49-F238E27FC236}">
                    <a16:creationId xmlns:a16="http://schemas.microsoft.com/office/drawing/2014/main" id="{93585060-6FA8-4AC4-AACC-2B9C1C65A5A7}"/>
                  </a:ext>
                </a:extLst>
              </p:cNvPr>
              <p:cNvSpPr/>
              <p:nvPr/>
            </p:nvSpPr>
            <p:spPr>
              <a:xfrm>
                <a:off x="6454522" y="3284352"/>
                <a:ext cx="593888" cy="170010"/>
              </a:xfrm>
              <a:prstGeom prst="rect">
                <a:avLst/>
              </a:prstGeom>
              <a:solidFill>
                <a:srgbClr val="7030A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8" name="矩形 67">
                <a:extLst>
                  <a:ext uri="{FF2B5EF4-FFF2-40B4-BE49-F238E27FC236}">
                    <a16:creationId xmlns:a16="http://schemas.microsoft.com/office/drawing/2014/main" id="{8FCCB764-FF5F-4D7D-B887-90D4106FA301}"/>
                  </a:ext>
                </a:extLst>
              </p:cNvPr>
              <p:cNvSpPr/>
              <p:nvPr/>
            </p:nvSpPr>
            <p:spPr>
              <a:xfrm>
                <a:off x="6454522" y="3621440"/>
                <a:ext cx="593888" cy="170010"/>
              </a:xfrm>
              <a:prstGeom prst="rect">
                <a:avLst/>
              </a:prstGeom>
              <a:solidFill>
                <a:srgbClr val="ED7D31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6F8906B6-5ED3-4924-939C-7304A4F45952}"/>
                </a:ext>
              </a:extLst>
            </p:cNvPr>
            <p:cNvGrpSpPr/>
            <p:nvPr/>
          </p:nvGrpSpPr>
          <p:grpSpPr>
            <a:xfrm>
              <a:off x="7521322" y="2779118"/>
              <a:ext cx="593888" cy="1011643"/>
              <a:chOff x="7521322" y="2779118"/>
              <a:chExt cx="593888" cy="1011643"/>
            </a:xfrm>
          </p:grpSpPr>
          <p:sp>
            <p:nvSpPr>
              <p:cNvPr id="57" name="矩形 56">
                <a:extLst>
                  <a:ext uri="{FF2B5EF4-FFF2-40B4-BE49-F238E27FC236}">
                    <a16:creationId xmlns:a16="http://schemas.microsoft.com/office/drawing/2014/main" id="{23713770-DADF-4E93-8D04-67D47C3CFF03}"/>
                  </a:ext>
                </a:extLst>
              </p:cNvPr>
              <p:cNvSpPr/>
              <p:nvPr/>
            </p:nvSpPr>
            <p:spPr>
              <a:xfrm>
                <a:off x="7521322" y="2779118"/>
                <a:ext cx="593888" cy="170010"/>
              </a:xfrm>
              <a:prstGeom prst="rect">
                <a:avLst/>
              </a:prstGeom>
              <a:solidFill>
                <a:srgbClr val="FF99FF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8" name="矩形 57">
                <a:extLst>
                  <a:ext uri="{FF2B5EF4-FFF2-40B4-BE49-F238E27FC236}">
                    <a16:creationId xmlns:a16="http://schemas.microsoft.com/office/drawing/2014/main" id="{DBF8DFDE-302E-4DAA-811D-B638E510F717}"/>
                  </a:ext>
                </a:extLst>
              </p:cNvPr>
              <p:cNvSpPr/>
              <p:nvPr/>
            </p:nvSpPr>
            <p:spPr>
              <a:xfrm>
                <a:off x="7521322" y="3106347"/>
                <a:ext cx="593888" cy="170010"/>
              </a:xfrm>
              <a:prstGeom prst="rect">
                <a:avLst/>
              </a:prstGeom>
              <a:solidFill>
                <a:srgbClr val="FFFFCC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399EF845-5D10-4CEA-9D1B-6713B4C69EBE}"/>
                  </a:ext>
                </a:extLst>
              </p:cNvPr>
              <p:cNvSpPr/>
              <p:nvPr/>
            </p:nvSpPr>
            <p:spPr>
              <a:xfrm>
                <a:off x="7521322" y="2958505"/>
                <a:ext cx="593888" cy="153587"/>
              </a:xfrm>
              <a:prstGeom prst="rect">
                <a:avLst/>
              </a:prstGeom>
              <a:solidFill>
                <a:srgbClr val="70AD47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682D0163-0788-4C81-BEBB-E74EDCFBF6F1}"/>
                  </a:ext>
                </a:extLst>
              </p:cNvPr>
              <p:cNvSpPr/>
              <p:nvPr/>
            </p:nvSpPr>
            <p:spPr>
              <a:xfrm>
                <a:off x="7521322" y="3450741"/>
                <a:ext cx="593888" cy="170010"/>
              </a:xfrm>
              <a:prstGeom prst="rect">
                <a:avLst/>
              </a:prstGeom>
              <a:solidFill>
                <a:srgbClr val="5B9BD5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1" name="矩形 60">
                <a:extLst>
                  <a:ext uri="{FF2B5EF4-FFF2-40B4-BE49-F238E27FC236}">
                    <a16:creationId xmlns:a16="http://schemas.microsoft.com/office/drawing/2014/main" id="{DAD4E36F-202F-45AB-954D-E5FDB3249640}"/>
                  </a:ext>
                </a:extLst>
              </p:cNvPr>
              <p:cNvSpPr/>
              <p:nvPr/>
            </p:nvSpPr>
            <p:spPr>
              <a:xfrm>
                <a:off x="7521322" y="3620751"/>
                <a:ext cx="593888" cy="170010"/>
              </a:xfrm>
              <a:prstGeom prst="rect">
                <a:avLst/>
              </a:prstGeom>
              <a:solidFill>
                <a:srgbClr val="7030A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62" name="矩形 61">
                <a:extLst>
                  <a:ext uri="{FF2B5EF4-FFF2-40B4-BE49-F238E27FC236}">
                    <a16:creationId xmlns:a16="http://schemas.microsoft.com/office/drawing/2014/main" id="{36016184-80AD-4432-9D91-926E0BA5CCD3}"/>
                  </a:ext>
                </a:extLst>
              </p:cNvPr>
              <p:cNvSpPr/>
              <p:nvPr/>
            </p:nvSpPr>
            <p:spPr>
              <a:xfrm>
                <a:off x="7521322" y="3276357"/>
                <a:ext cx="593888" cy="170010"/>
              </a:xfrm>
              <a:prstGeom prst="rect">
                <a:avLst/>
              </a:prstGeom>
              <a:solidFill>
                <a:srgbClr val="ED7D31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46A20F22-4437-4997-9B0B-04BC7C91497A}"/>
                </a:ext>
              </a:extLst>
            </p:cNvPr>
            <p:cNvSpPr txBox="1"/>
            <p:nvPr/>
          </p:nvSpPr>
          <p:spPr>
            <a:xfrm>
              <a:off x="8439160" y="3068992"/>
              <a:ext cx="43633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…</a:t>
              </a:r>
              <a:endPara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8EAD6893-3458-4F8F-98A4-0DD36BE4AF2D}"/>
              </a:ext>
            </a:extLst>
          </p:cNvPr>
          <p:cNvGrpSpPr/>
          <p:nvPr/>
        </p:nvGrpSpPr>
        <p:grpSpPr>
          <a:xfrm>
            <a:off x="685589" y="3444241"/>
            <a:ext cx="1612175" cy="1664146"/>
            <a:chOff x="865577" y="2728535"/>
            <a:chExt cx="1612175" cy="1664146"/>
          </a:xfrm>
        </p:grpSpPr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9E200466-6AD8-4F71-AF71-45D09B587957}"/>
                </a:ext>
              </a:extLst>
            </p:cNvPr>
            <p:cNvSpPr txBox="1"/>
            <p:nvPr/>
          </p:nvSpPr>
          <p:spPr>
            <a:xfrm>
              <a:off x="1083879" y="3992571"/>
              <a:ext cx="107138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Program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2C5F80FC-2CA4-4458-AF4B-06F09D708106}"/>
                </a:ext>
              </a:extLst>
            </p:cNvPr>
            <p:cNvGrpSpPr/>
            <p:nvPr/>
          </p:nvGrpSpPr>
          <p:grpSpPr>
            <a:xfrm>
              <a:off x="865577" y="3238846"/>
              <a:ext cx="593888" cy="466910"/>
              <a:chOff x="865577" y="3238846"/>
              <a:chExt cx="593888" cy="466910"/>
            </a:xfrm>
          </p:grpSpPr>
          <p:sp>
            <p:nvSpPr>
              <p:cNvPr id="91" name="矩形 90">
                <a:extLst>
                  <a:ext uri="{FF2B5EF4-FFF2-40B4-BE49-F238E27FC236}">
                    <a16:creationId xmlns:a16="http://schemas.microsoft.com/office/drawing/2014/main" id="{26F89F00-2B3A-45DA-9250-06087F6C82F7}"/>
                  </a:ext>
                </a:extLst>
              </p:cNvPr>
              <p:cNvSpPr/>
              <p:nvPr/>
            </p:nvSpPr>
            <p:spPr>
              <a:xfrm>
                <a:off x="865577" y="3238846"/>
                <a:ext cx="593888" cy="170010"/>
              </a:xfrm>
              <a:prstGeom prst="rect">
                <a:avLst/>
              </a:prstGeom>
              <a:solidFill>
                <a:srgbClr val="70AD47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D41C512B-B050-4E7C-B0FE-573B41F6A859}"/>
                  </a:ext>
                </a:extLst>
              </p:cNvPr>
              <p:cNvSpPr/>
              <p:nvPr/>
            </p:nvSpPr>
            <p:spPr>
              <a:xfrm>
                <a:off x="865577" y="3390237"/>
                <a:ext cx="593888" cy="170010"/>
              </a:xfrm>
              <a:prstGeom prst="rect">
                <a:avLst/>
              </a:prstGeom>
              <a:solidFill>
                <a:srgbClr val="5B9BD5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BE010538-2C1D-4006-9AB9-64ACD431D9C8}"/>
                  </a:ext>
                </a:extLst>
              </p:cNvPr>
              <p:cNvSpPr/>
              <p:nvPr/>
            </p:nvSpPr>
            <p:spPr>
              <a:xfrm>
                <a:off x="865577" y="3535746"/>
                <a:ext cx="593888" cy="170010"/>
              </a:xfrm>
              <a:prstGeom prst="rect">
                <a:avLst/>
              </a:prstGeom>
              <a:solidFill>
                <a:srgbClr val="7030A0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3C073F25-C439-45C8-894A-DAD9B5AA2512}"/>
                </a:ext>
              </a:extLst>
            </p:cNvPr>
            <p:cNvGrpSpPr/>
            <p:nvPr/>
          </p:nvGrpSpPr>
          <p:grpSpPr>
            <a:xfrm>
              <a:off x="1883864" y="3222422"/>
              <a:ext cx="593888" cy="483334"/>
              <a:chOff x="1883864" y="3222422"/>
              <a:chExt cx="593888" cy="483334"/>
            </a:xfrm>
          </p:grpSpPr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A8DB6B3A-CE1B-4197-99F3-BA7E358DA29E}"/>
                  </a:ext>
                </a:extLst>
              </p:cNvPr>
              <p:cNvSpPr/>
              <p:nvPr/>
            </p:nvSpPr>
            <p:spPr>
              <a:xfrm>
                <a:off x="1883864" y="3222422"/>
                <a:ext cx="593888" cy="170010"/>
              </a:xfrm>
              <a:prstGeom prst="rect">
                <a:avLst/>
              </a:prstGeom>
              <a:solidFill>
                <a:srgbClr val="FF99FF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89" name="矩形 88">
                <a:extLst>
                  <a:ext uri="{FF2B5EF4-FFF2-40B4-BE49-F238E27FC236}">
                    <a16:creationId xmlns:a16="http://schemas.microsoft.com/office/drawing/2014/main" id="{E691B73B-1CB4-4B2B-9119-9054413C71D0}"/>
                  </a:ext>
                </a:extLst>
              </p:cNvPr>
              <p:cNvSpPr/>
              <p:nvPr/>
            </p:nvSpPr>
            <p:spPr>
              <a:xfrm>
                <a:off x="1883864" y="3365736"/>
                <a:ext cx="593888" cy="170010"/>
              </a:xfrm>
              <a:prstGeom prst="rect">
                <a:avLst/>
              </a:prstGeom>
              <a:solidFill>
                <a:srgbClr val="FFFFCC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96C917D7-6E26-4B70-B421-B6FAAB6DF5BF}"/>
                  </a:ext>
                </a:extLst>
              </p:cNvPr>
              <p:cNvSpPr/>
              <p:nvPr/>
            </p:nvSpPr>
            <p:spPr>
              <a:xfrm>
                <a:off x="1883864" y="3535746"/>
                <a:ext cx="593888" cy="170010"/>
              </a:xfrm>
              <a:prstGeom prst="rect">
                <a:avLst/>
              </a:prstGeom>
              <a:solidFill>
                <a:srgbClr val="ED7D31"/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0799932A-6C75-4962-9A53-EB2C4C8E2A96}"/>
                </a:ext>
              </a:extLst>
            </p:cNvPr>
            <p:cNvSpPr txBox="1"/>
            <p:nvPr/>
          </p:nvSpPr>
          <p:spPr>
            <a:xfrm>
              <a:off x="942749" y="2728535"/>
              <a:ext cx="4395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T1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D44ADDEA-8DE3-4BCD-BB13-8C8B91C8A994}"/>
                </a:ext>
              </a:extLst>
            </p:cNvPr>
            <p:cNvSpPr txBox="1"/>
            <p:nvPr/>
          </p:nvSpPr>
          <p:spPr>
            <a:xfrm>
              <a:off x="1961036" y="2728535"/>
              <a:ext cx="4395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T2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BAB52CCB-3B10-4E83-8EF9-7CE075EEA137}"/>
                </a:ext>
              </a:extLst>
            </p:cNvPr>
            <p:cNvSpPr txBox="1"/>
            <p:nvPr/>
          </p:nvSpPr>
          <p:spPr>
            <a:xfrm>
              <a:off x="1476438" y="3246705"/>
              <a:ext cx="3225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 Light" panose="02010600030101010101" pitchFamily="2" charset="-122"/>
                  <a:ea typeface="等线 Light" panose="02010600030101010101" pitchFamily="2" charset="-122"/>
                </a:rPr>
                <a:t>||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 Light" panose="02010600030101010101" pitchFamily="2" charset="-122"/>
                <a:ea typeface="等线 Light" panose="02010600030101010101" pitchFamily="2" charset="-122"/>
              </a:endParaRPr>
            </a:p>
          </p:txBody>
        </p:sp>
      </p:grpSp>
      <p:sp>
        <p:nvSpPr>
          <p:cNvPr id="94" name="文本框 93">
            <a:extLst>
              <a:ext uri="{FF2B5EF4-FFF2-40B4-BE49-F238E27FC236}">
                <a16:creationId xmlns:a16="http://schemas.microsoft.com/office/drawing/2014/main" id="{75FD0B54-F309-44ED-99D1-D2C50DFEB614}"/>
              </a:ext>
            </a:extLst>
          </p:cNvPr>
          <p:cNvSpPr txBox="1"/>
          <p:nvPr/>
        </p:nvSpPr>
        <p:spPr>
          <a:xfrm>
            <a:off x="3114498" y="3960234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=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45678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61C186B8-56E6-412E-B619-30A966E1B597}"/>
              </a:ext>
            </a:extLst>
          </p:cNvPr>
          <p:cNvSpPr txBox="1"/>
          <p:nvPr/>
        </p:nvSpPr>
        <p:spPr>
          <a:xfrm>
            <a:off x="281778" y="3131820"/>
            <a:ext cx="29614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Will the assertion fail?</a:t>
            </a:r>
            <a:endParaRPr lang="zh-CN" altLang="en-US" sz="2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98F5AF4-EF65-41C1-83DA-7BB1DC6E27E3}"/>
              </a:ext>
            </a:extLst>
          </p:cNvPr>
          <p:cNvSpPr txBox="1"/>
          <p:nvPr/>
        </p:nvSpPr>
        <p:spPr>
          <a:xfrm>
            <a:off x="3939540" y="724040"/>
            <a:ext cx="3493264" cy="56323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"/>
              </a:rPr>
              <a:t>#include &lt;thread&gt;</a:t>
            </a:r>
          </a:p>
          <a:p>
            <a:r>
              <a:rPr lang="en-US" altLang="zh-CN" dirty="0">
                <a:latin typeface="Courier"/>
              </a:rPr>
              <a:t>#include &lt;</a:t>
            </a:r>
            <a:r>
              <a:rPr lang="en-US" altLang="zh-CN" dirty="0" err="1">
                <a:latin typeface="Courier"/>
              </a:rPr>
              <a:t>assert.h</a:t>
            </a:r>
            <a:r>
              <a:rPr lang="en-US" altLang="zh-CN" dirty="0">
                <a:latin typeface="Courier"/>
              </a:rPr>
              <a:t>&gt;</a:t>
            </a:r>
          </a:p>
          <a:p>
            <a:endParaRPr lang="en-US" altLang="zh-CN" dirty="0">
              <a:latin typeface="Courier"/>
            </a:endParaRPr>
          </a:p>
          <a:p>
            <a:r>
              <a:rPr lang="en-US" altLang="zh-CN" dirty="0">
                <a:latin typeface="Courier"/>
              </a:rPr>
              <a:t>int x = 0;</a:t>
            </a:r>
          </a:p>
          <a:p>
            <a:endParaRPr lang="en-US" altLang="zh-CN" dirty="0">
              <a:latin typeface="Courier"/>
            </a:endParaRPr>
          </a:p>
          <a:p>
            <a:r>
              <a:rPr lang="en-US" altLang="zh-CN" dirty="0">
                <a:latin typeface="Courier"/>
              </a:rPr>
              <a:t>void foo() {</a:t>
            </a:r>
          </a:p>
          <a:p>
            <a:r>
              <a:rPr lang="en-US" altLang="zh-CN" dirty="0">
                <a:latin typeface="Courier"/>
              </a:rPr>
              <a:t>    while (true) {</a:t>
            </a:r>
          </a:p>
          <a:p>
            <a:r>
              <a:rPr lang="en-US" altLang="zh-CN" dirty="0">
                <a:latin typeface="Courier"/>
              </a:rPr>
              <a:t>        x = 1;</a:t>
            </a:r>
          </a:p>
          <a:p>
            <a:r>
              <a:rPr lang="en-US" altLang="zh-CN" dirty="0">
                <a:latin typeface="Courier"/>
              </a:rPr>
              <a:t>        x = 0;</a:t>
            </a:r>
          </a:p>
          <a:p>
            <a:r>
              <a:rPr lang="en-US" altLang="zh-CN" dirty="0">
                <a:latin typeface="Courier"/>
              </a:rPr>
              <a:t>        </a:t>
            </a:r>
            <a:r>
              <a:rPr lang="en-US" altLang="zh-CN" dirty="0">
                <a:solidFill>
                  <a:srgbClr val="FF0000"/>
                </a:solidFill>
                <a:latin typeface="Courier"/>
              </a:rPr>
              <a:t>assert(x == 0);</a:t>
            </a:r>
          </a:p>
          <a:p>
            <a:r>
              <a:rPr lang="en-US" altLang="zh-CN" dirty="0">
                <a:latin typeface="Courier"/>
              </a:rPr>
              <a:t>    }</a:t>
            </a:r>
          </a:p>
          <a:p>
            <a:r>
              <a:rPr lang="en-US" altLang="zh-CN" dirty="0">
                <a:latin typeface="Courier"/>
              </a:rPr>
              <a:t>}</a:t>
            </a:r>
          </a:p>
          <a:p>
            <a:endParaRPr lang="en-US" altLang="zh-CN" dirty="0">
              <a:latin typeface="Courier"/>
            </a:endParaRPr>
          </a:p>
          <a:p>
            <a:r>
              <a:rPr lang="en-US" altLang="zh-CN" dirty="0">
                <a:latin typeface="Courier"/>
              </a:rPr>
              <a:t>int main() {</a:t>
            </a:r>
          </a:p>
          <a:p>
            <a:r>
              <a:rPr lang="en-US" altLang="zh-CN" dirty="0">
                <a:latin typeface="Courier"/>
              </a:rPr>
              <a:t>    std::thread t(foo);</a:t>
            </a:r>
          </a:p>
          <a:p>
            <a:r>
              <a:rPr lang="en-US" altLang="zh-CN" dirty="0">
                <a:latin typeface="Courier"/>
              </a:rPr>
              <a:t>    std::thread t2(foo);</a:t>
            </a:r>
          </a:p>
          <a:p>
            <a:endParaRPr lang="en-US" altLang="zh-CN" dirty="0">
              <a:latin typeface="Courier"/>
            </a:endParaRPr>
          </a:p>
          <a:p>
            <a:r>
              <a:rPr lang="en-US" altLang="zh-CN" dirty="0">
                <a:latin typeface="Courier"/>
              </a:rPr>
              <a:t>    </a:t>
            </a:r>
            <a:r>
              <a:rPr lang="en-US" altLang="zh-CN" dirty="0" err="1">
                <a:latin typeface="Courier"/>
              </a:rPr>
              <a:t>t.join</a:t>
            </a:r>
            <a:r>
              <a:rPr lang="en-US" altLang="zh-CN" dirty="0">
                <a:latin typeface="Courier"/>
              </a:rPr>
              <a:t>();</a:t>
            </a:r>
          </a:p>
          <a:p>
            <a:r>
              <a:rPr lang="en-US" altLang="zh-CN" dirty="0">
                <a:latin typeface="Courier"/>
              </a:rPr>
              <a:t>    t2.join();</a:t>
            </a:r>
          </a:p>
          <a:p>
            <a:r>
              <a:rPr lang="en-US" altLang="zh-CN" dirty="0">
                <a:latin typeface="Courier"/>
              </a:rPr>
              <a:t>}</a:t>
            </a:r>
            <a:endParaRPr lang="zh-CN" altLang="en-US" dirty="0">
              <a:latin typeface="Courier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D458FF4-1371-426D-B4E9-E95F3067E95C}"/>
              </a:ext>
            </a:extLst>
          </p:cNvPr>
          <p:cNvSpPr txBox="1"/>
          <p:nvPr/>
        </p:nvSpPr>
        <p:spPr>
          <a:xfrm>
            <a:off x="413764" y="819805"/>
            <a:ext cx="1857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C++ Program</a:t>
            </a:r>
            <a:endParaRPr lang="zh-CN" altLang="en-US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40D1245-7941-409A-8FCD-7B01C03CF0DD}"/>
              </a:ext>
            </a:extLst>
          </p:cNvPr>
          <p:cNvSpPr txBox="1"/>
          <p:nvPr/>
        </p:nvSpPr>
        <p:spPr>
          <a:xfrm>
            <a:off x="413764" y="330815"/>
            <a:ext cx="1478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Quick quiz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98867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8583C5E1-C2C3-4CE5-A6C0-21DFB520E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Objects + Clients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076968C-3ECA-4DCB-90F3-750D8AF26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A concurrent program = </a:t>
            </a:r>
          </a:p>
          <a:p>
            <a:pPr marL="0" indent="0">
              <a:buNone/>
            </a:pPr>
            <a:r>
              <a:rPr lang="en-US" altLang="zh-CN" dirty="0"/>
              <a:t>      </a:t>
            </a:r>
            <a:r>
              <a:rPr lang="en-US" altLang="zh-CN" sz="2800" dirty="0"/>
              <a:t>concurrent objects + their clients</a:t>
            </a:r>
            <a:endParaRPr lang="zh-CN" altLang="en-US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9A7A2AF-97FB-4016-B6DD-4328CA1C2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1AE57C6-D16D-4518-A676-362FD63C87B3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96" name="组合 22">
            <a:extLst>
              <a:ext uri="{FF2B5EF4-FFF2-40B4-BE49-F238E27FC236}">
                <a16:creationId xmlns:a16="http://schemas.microsoft.com/office/drawing/2014/main" id="{8901BAE2-9E94-43A9-AC9D-DAA71F14B52B}"/>
              </a:ext>
            </a:extLst>
          </p:cNvPr>
          <p:cNvGrpSpPr/>
          <p:nvPr/>
        </p:nvGrpSpPr>
        <p:grpSpPr>
          <a:xfrm>
            <a:off x="6608396" y="3862082"/>
            <a:ext cx="73976" cy="1419398"/>
            <a:chOff x="4191000" y="4221088"/>
            <a:chExt cx="76200" cy="1722512"/>
          </a:xfrm>
        </p:grpSpPr>
        <p:sp>
          <p:nvSpPr>
            <p:cNvPr id="97" name="Line 46">
              <a:extLst>
                <a:ext uri="{FF2B5EF4-FFF2-40B4-BE49-F238E27FC236}">
                  <a16:creationId xmlns:a16="http://schemas.microsoft.com/office/drawing/2014/main" id="{2AA121E0-7052-45CE-ABBB-30DE6DADA1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1000" y="4221088"/>
              <a:ext cx="0" cy="17225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8" name="Line 47">
              <a:extLst>
                <a:ext uri="{FF2B5EF4-FFF2-40B4-BE49-F238E27FC236}">
                  <a16:creationId xmlns:a16="http://schemas.microsoft.com/office/drawing/2014/main" id="{2C10E135-78EC-42E8-9BDA-F6F9F855FA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200" y="4221088"/>
              <a:ext cx="0" cy="17225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99" name="TextBox 5">
            <a:extLst>
              <a:ext uri="{FF2B5EF4-FFF2-40B4-BE49-F238E27FC236}">
                <a16:creationId xmlns:a16="http://schemas.microsoft.com/office/drawing/2014/main" id="{76D72ECF-D501-4D54-BEAA-E9F04166B9E1}"/>
              </a:ext>
            </a:extLst>
          </p:cNvPr>
          <p:cNvSpPr txBox="1"/>
          <p:nvPr/>
        </p:nvSpPr>
        <p:spPr>
          <a:xfrm>
            <a:off x="5217951" y="3727208"/>
            <a:ext cx="1361591" cy="15542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432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F81BD"/>
              </a:buClr>
              <a:buSzPct val="80000"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…</a:t>
            </a:r>
          </a:p>
          <a:p>
            <a:pPr marL="27432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F81BD"/>
              </a:buClr>
              <a:buSzPct val="80000"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s.push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(7);</a:t>
            </a:r>
          </a:p>
          <a:p>
            <a:pPr marL="27432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F81BD"/>
              </a:buClr>
              <a:buSzPct val="80000"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x =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s.pop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();</a:t>
            </a:r>
          </a:p>
          <a:p>
            <a:pPr marL="27432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F81BD"/>
              </a:buClr>
              <a:buSzPct val="80000"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…</a:t>
            </a:r>
          </a:p>
        </p:txBody>
      </p:sp>
      <p:sp>
        <p:nvSpPr>
          <p:cNvPr id="100" name="TextBox 6">
            <a:extLst>
              <a:ext uri="{FF2B5EF4-FFF2-40B4-BE49-F238E27FC236}">
                <a16:creationId xmlns:a16="http://schemas.microsoft.com/office/drawing/2014/main" id="{6320CAEB-A2F4-494A-A508-4183D6673885}"/>
              </a:ext>
            </a:extLst>
          </p:cNvPr>
          <p:cNvSpPr txBox="1"/>
          <p:nvPr/>
        </p:nvSpPr>
        <p:spPr>
          <a:xfrm>
            <a:off x="6770414" y="3999995"/>
            <a:ext cx="123815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7432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F81BD"/>
              </a:buClr>
              <a:buSzPct val="80000"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…</a:t>
            </a:r>
          </a:p>
          <a:p>
            <a:pPr marL="27432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F81BD"/>
              </a:buClr>
              <a:buSzPct val="80000"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s.push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(6);</a:t>
            </a:r>
          </a:p>
          <a:p>
            <a:pPr marL="27432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F81BD"/>
              </a:buClr>
              <a:buSzPct val="80000"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…</a:t>
            </a:r>
            <a:endParaRPr kumimoji="0" lang="he-IL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63FFCF3-601D-4EF5-808D-1E853E4B9B99}"/>
              </a:ext>
            </a:extLst>
          </p:cNvPr>
          <p:cNvGrpSpPr/>
          <p:nvPr/>
        </p:nvGrpSpPr>
        <p:grpSpPr>
          <a:xfrm>
            <a:off x="620055" y="3429000"/>
            <a:ext cx="3798277" cy="2098431"/>
            <a:chOff x="628650" y="3644977"/>
            <a:chExt cx="3798277" cy="2098431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2110B6D9-A3D1-4024-AFB9-2A729666E71A}"/>
                </a:ext>
              </a:extLst>
            </p:cNvPr>
            <p:cNvSpPr/>
            <p:nvPr/>
          </p:nvSpPr>
          <p:spPr>
            <a:xfrm>
              <a:off x="628650" y="3644977"/>
              <a:ext cx="3798277" cy="2098431"/>
            </a:xfrm>
            <a:prstGeom prst="rect">
              <a:avLst/>
            </a:prstGeom>
            <a:solidFill>
              <a:schemeClr val="lt1">
                <a:alpha val="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CB33C74E-1C84-4E86-96DD-6EB60D81E20C}"/>
                </a:ext>
              </a:extLst>
            </p:cNvPr>
            <p:cNvGrpSpPr/>
            <p:nvPr/>
          </p:nvGrpSpPr>
          <p:grpSpPr>
            <a:xfrm>
              <a:off x="729766" y="3760160"/>
              <a:ext cx="3564337" cy="1867848"/>
              <a:chOff x="5436097" y="2492896"/>
              <a:chExt cx="2638198" cy="1281605"/>
            </a:xfrm>
          </p:grpSpPr>
          <p:sp>
            <p:nvSpPr>
              <p:cNvPr id="104" name="TextBox 12">
                <a:extLst>
                  <a:ext uri="{FF2B5EF4-FFF2-40B4-BE49-F238E27FC236}">
                    <a16:creationId xmlns:a16="http://schemas.microsoft.com/office/drawing/2014/main" id="{45D9C6CC-6704-4DAB-837E-EC373897E1FD}"/>
                  </a:ext>
                </a:extLst>
              </p:cNvPr>
              <p:cNvSpPr txBox="1"/>
              <p:nvPr/>
            </p:nvSpPr>
            <p:spPr>
              <a:xfrm>
                <a:off x="5436097" y="3140968"/>
                <a:ext cx="1565115" cy="633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void push(</a:t>
                </a:r>
                <a:r>
                  <a:rPr kumimoji="0" lang="en-US" altLang="zh-C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int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 v) {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     …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}</a:t>
                </a:r>
              </a:p>
            </p:txBody>
          </p:sp>
          <p:grpSp>
            <p:nvGrpSpPr>
              <p:cNvPr id="105" name="组合 11">
                <a:extLst>
                  <a:ext uri="{FF2B5EF4-FFF2-40B4-BE49-F238E27FC236}">
                    <a16:creationId xmlns:a16="http://schemas.microsoft.com/office/drawing/2014/main" id="{5C1FD16D-E865-432C-AD9F-7082434BE7FD}"/>
                  </a:ext>
                </a:extLst>
              </p:cNvPr>
              <p:cNvGrpSpPr/>
              <p:nvPr/>
            </p:nvGrpSpPr>
            <p:grpSpPr>
              <a:xfrm>
                <a:off x="5652120" y="2492896"/>
                <a:ext cx="2009680" cy="488654"/>
                <a:chOff x="134491" y="1624012"/>
                <a:chExt cx="4235997" cy="1108075"/>
              </a:xfrm>
            </p:grpSpPr>
            <p:sp>
              <p:nvSpPr>
                <p:cNvPr id="107" name="Rectangle 6">
                  <a:extLst>
                    <a:ext uri="{FF2B5EF4-FFF2-40B4-BE49-F238E27FC236}">
                      <a16:creationId xmlns:a16="http://schemas.microsoft.com/office/drawing/2014/main" id="{6AEDA9AD-13A7-4DE5-A884-7D0D272437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491" y="1624012"/>
                  <a:ext cx="533400" cy="38100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itchFamily="34" charset="0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8" name="Rectangle 5">
                  <a:extLst>
                    <a:ext uri="{FF2B5EF4-FFF2-40B4-BE49-F238E27FC236}">
                      <a16:creationId xmlns:a16="http://schemas.microsoft.com/office/drawing/2014/main" id="{4FD070B8-55C3-4BD4-AAEA-1995C52555D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5614" y="2198687"/>
                  <a:ext cx="533400" cy="38100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itchFamily="34" charset="0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9" name="Rectangle 6">
                  <a:extLst>
                    <a:ext uri="{FF2B5EF4-FFF2-40B4-BE49-F238E27FC236}">
                      <a16:creationId xmlns:a16="http://schemas.microsoft.com/office/drawing/2014/main" id="{17F8C1D7-C3CD-478D-850F-B386C97F03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89014" y="2198687"/>
                  <a:ext cx="533400" cy="38100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itchFamily="34" charset="0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0" name="Line 7">
                  <a:extLst>
                    <a:ext uri="{FF2B5EF4-FFF2-40B4-BE49-F238E27FC236}">
                      <a16:creationId xmlns:a16="http://schemas.microsoft.com/office/drawing/2014/main" id="{1AD25BF4-50C7-4882-95D6-9E4B2231DD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22414" y="2389187"/>
                  <a:ext cx="38100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1" name="Text Box 8">
                  <a:extLst>
                    <a:ext uri="{FF2B5EF4-FFF2-40B4-BE49-F238E27FC236}">
                      <a16:creationId xmlns:a16="http://schemas.microsoft.com/office/drawing/2014/main" id="{690EAADA-B2A6-420D-83EA-A05152974A5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37497" y="2046288"/>
                  <a:ext cx="504056" cy="6281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>
                  <a:spAutoFit/>
                </a:bodyPr>
                <a:lstStyle>
                  <a:lvl1pPr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5pPr>
                  <a:lvl6pPr marL="25146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6pPr>
                  <a:lvl7pPr marL="29718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7pPr>
                  <a:lvl8pPr marL="34290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8pPr>
                  <a:lvl9pPr marL="3886200" indent="-228600" fontAlgn="base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itchFamily="34" charset="0"/>
                      <a:ea typeface="宋体" pitchFamily="2" charset="-122"/>
                    </a:defRPr>
                  </a:lvl9pPr>
                </a:lstStyle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ct val="500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itchFamily="34" charset="0"/>
                      <a:ea typeface="宋体" pitchFamily="2" charset="-122"/>
                      <a:cs typeface="+mn-cs"/>
                    </a:rPr>
                    <a:t>…</a:t>
                  </a:r>
                </a:p>
              </p:txBody>
            </p:sp>
            <p:sp>
              <p:nvSpPr>
                <p:cNvPr id="112" name="Rectangle 10">
                  <a:extLst>
                    <a:ext uri="{FF2B5EF4-FFF2-40B4-BE49-F238E27FC236}">
                      <a16:creationId xmlns:a16="http://schemas.microsoft.com/office/drawing/2014/main" id="{CBF2FA3A-95B5-42DC-9B9F-E5C5676205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03688" y="2198687"/>
                  <a:ext cx="533400" cy="38100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itchFamily="34" charset="0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3" name="Rectangle 11">
                  <a:extLst>
                    <a:ext uri="{FF2B5EF4-FFF2-40B4-BE49-F238E27FC236}">
                      <a16:creationId xmlns:a16="http://schemas.microsoft.com/office/drawing/2014/main" id="{015AE46E-4A49-4FF0-824D-36332A962F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37088" y="2198687"/>
                  <a:ext cx="533400" cy="381000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zh-CN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itchFamily="34" charset="0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4" name="Line 12">
                  <a:extLst>
                    <a:ext uri="{FF2B5EF4-FFF2-40B4-BE49-F238E27FC236}">
                      <a16:creationId xmlns:a16="http://schemas.microsoft.com/office/drawing/2014/main" id="{E42AC61D-E293-4A8E-9D73-D76A644226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41552" y="2389187"/>
                  <a:ext cx="4621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5" name="Line 13">
                  <a:extLst>
                    <a:ext uri="{FF2B5EF4-FFF2-40B4-BE49-F238E27FC236}">
                      <a16:creationId xmlns:a16="http://schemas.microsoft.com/office/drawing/2014/main" id="{DAC3281C-0355-41F8-83E7-4DA11E20FF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116488" y="2427287"/>
                  <a:ext cx="0" cy="30480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6" name="Line 14">
                  <a:extLst>
                    <a:ext uri="{FF2B5EF4-FFF2-40B4-BE49-F238E27FC236}">
                      <a16:creationId xmlns:a16="http://schemas.microsoft.com/office/drawing/2014/main" id="{2CE61FE1-C02D-4D24-8030-82F4FE11F4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13288" y="2732087"/>
                  <a:ext cx="45720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  <p:grpSp>
              <p:nvGrpSpPr>
                <p:cNvPr id="117" name="Group 21">
                  <a:extLst>
                    <a:ext uri="{FF2B5EF4-FFF2-40B4-BE49-F238E27FC236}">
                      <a16:creationId xmlns:a16="http://schemas.microsoft.com/office/drawing/2014/main" id="{E79EE664-1D91-441B-8282-CFAF165949C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7866" y="2008187"/>
                  <a:ext cx="342900" cy="381000"/>
                  <a:chOff x="1200" y="1176"/>
                  <a:chExt cx="432" cy="240"/>
                </a:xfrm>
              </p:grpSpPr>
              <p:sp>
                <p:nvSpPr>
                  <p:cNvPr id="118" name="Line 22">
                    <a:extLst>
                      <a:ext uri="{FF2B5EF4-FFF2-40B4-BE49-F238E27FC236}">
                        <a16:creationId xmlns:a16="http://schemas.microsoft.com/office/drawing/2014/main" id="{8CAED355-9506-455E-A49E-9A864681A22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00" y="1176"/>
                    <a:ext cx="0" cy="24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119" name="Line 23">
                    <a:extLst>
                      <a:ext uri="{FF2B5EF4-FFF2-40B4-BE49-F238E27FC236}">
                        <a16:creationId xmlns:a16="http://schemas.microsoft.com/office/drawing/2014/main" id="{9A1C14E6-6EAD-4A67-8BCD-84AF249329F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200" y="1416"/>
                    <a:ext cx="43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 type="stealth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endParaRPr>
                  </a:p>
                </p:txBody>
              </p:sp>
            </p:grpSp>
          </p:grpSp>
          <p:sp>
            <p:nvSpPr>
              <p:cNvPr id="106" name="TextBox 14">
                <a:extLst>
                  <a:ext uri="{FF2B5EF4-FFF2-40B4-BE49-F238E27FC236}">
                    <a16:creationId xmlns:a16="http://schemas.microsoft.com/office/drawing/2014/main" id="{123D5F94-CE6B-4428-B64F-52AB32A25924}"/>
                  </a:ext>
                </a:extLst>
              </p:cNvPr>
              <p:cNvSpPr txBox="1"/>
              <p:nvPr/>
            </p:nvSpPr>
            <p:spPr>
              <a:xfrm>
                <a:off x="7155679" y="3140968"/>
                <a:ext cx="918616" cy="633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int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 pop() {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     … 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4546A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}</a:t>
                </a: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44546A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9FCE080F-3890-4594-9CD1-5A5F8C8CFD6E}"/>
              </a:ext>
            </a:extLst>
          </p:cNvPr>
          <p:cNvGrpSpPr/>
          <p:nvPr/>
        </p:nvGrpSpPr>
        <p:grpSpPr>
          <a:xfrm>
            <a:off x="6730476" y="1101539"/>
            <a:ext cx="1784874" cy="2421590"/>
            <a:chOff x="6020979" y="1969429"/>
            <a:chExt cx="1784874" cy="2421590"/>
          </a:xfrm>
        </p:grpSpPr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C611A520-1011-473C-A0A0-55C4B38ACE40}"/>
                </a:ext>
              </a:extLst>
            </p:cNvPr>
            <p:cNvCxnSpPr>
              <a:stCxn id="122" idx="2"/>
            </p:cNvCxnSpPr>
            <p:nvPr/>
          </p:nvCxnSpPr>
          <p:spPr>
            <a:xfrm>
              <a:off x="6327979" y="2369539"/>
              <a:ext cx="0" cy="202148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4BA2D08C-C496-4EC3-87B7-0EC4397B04E9}"/>
                </a:ext>
              </a:extLst>
            </p:cNvPr>
            <p:cNvSpPr txBox="1"/>
            <p:nvPr/>
          </p:nvSpPr>
          <p:spPr>
            <a:xfrm>
              <a:off x="6108207" y="1969429"/>
              <a:ext cx="4395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T1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23" name="直接连接符 122">
              <a:extLst>
                <a:ext uri="{FF2B5EF4-FFF2-40B4-BE49-F238E27FC236}">
                  <a16:creationId xmlns:a16="http://schemas.microsoft.com/office/drawing/2014/main" id="{E724B457-9E5D-4658-9C34-37DC254D513E}"/>
                </a:ext>
              </a:extLst>
            </p:cNvPr>
            <p:cNvCxnSpPr>
              <a:stCxn id="124" idx="2"/>
            </p:cNvCxnSpPr>
            <p:nvPr/>
          </p:nvCxnSpPr>
          <p:spPr>
            <a:xfrm>
              <a:off x="6909832" y="2369539"/>
              <a:ext cx="0" cy="202148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" name="文本框 123">
              <a:extLst>
                <a:ext uri="{FF2B5EF4-FFF2-40B4-BE49-F238E27FC236}">
                  <a16:creationId xmlns:a16="http://schemas.microsoft.com/office/drawing/2014/main" id="{396C7C41-D6E6-4209-8526-EF22BF8FA3B4}"/>
                </a:ext>
              </a:extLst>
            </p:cNvPr>
            <p:cNvSpPr txBox="1"/>
            <p:nvPr/>
          </p:nvSpPr>
          <p:spPr>
            <a:xfrm>
              <a:off x="6690060" y="1969429"/>
              <a:ext cx="4395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T2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90146E30-ADFC-4E94-A2DE-35D377CAF00A}"/>
                </a:ext>
              </a:extLst>
            </p:cNvPr>
            <p:cNvCxnSpPr>
              <a:stCxn id="126" idx="2"/>
            </p:cNvCxnSpPr>
            <p:nvPr/>
          </p:nvCxnSpPr>
          <p:spPr>
            <a:xfrm>
              <a:off x="7488106" y="2369539"/>
              <a:ext cx="0" cy="202148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3AFA0058-D736-4E8E-9CDF-1232EC5C4EFE}"/>
                </a:ext>
              </a:extLst>
            </p:cNvPr>
            <p:cNvSpPr txBox="1"/>
            <p:nvPr/>
          </p:nvSpPr>
          <p:spPr>
            <a:xfrm>
              <a:off x="7268334" y="1969429"/>
              <a:ext cx="4395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T3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38D30287-C58E-4060-A896-7D0BEB3AE764}"/>
                </a:ext>
              </a:extLst>
            </p:cNvPr>
            <p:cNvSpPr txBox="1"/>
            <p:nvPr/>
          </p:nvSpPr>
          <p:spPr>
            <a:xfrm>
              <a:off x="6020979" y="2823382"/>
              <a:ext cx="1784874" cy="1077218"/>
            </a:xfrm>
            <a:prstGeom prst="rect">
              <a:avLst/>
            </a:prstGeom>
            <a:solidFill>
              <a:schemeClr val="bg1">
                <a:alpha val="86000"/>
              </a:schemeClr>
            </a:solidFill>
            <a:ln w="127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push() {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    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…</a:t>
              </a:r>
              <a:endPara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}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28" name="Subtitle 2">
            <a:extLst>
              <a:ext uri="{FF2B5EF4-FFF2-40B4-BE49-F238E27FC236}">
                <a16:creationId xmlns:a16="http://schemas.microsoft.com/office/drawing/2014/main" id="{451C3BC5-C247-4568-9FBE-0AC92C3A0D89}"/>
              </a:ext>
            </a:extLst>
          </p:cNvPr>
          <p:cNvSpPr txBox="1">
            <a:spLocks/>
          </p:cNvSpPr>
          <p:nvPr/>
        </p:nvSpPr>
        <p:spPr>
          <a:xfrm>
            <a:off x="1110486" y="5707120"/>
            <a:ext cx="2952328" cy="432048"/>
          </a:xfrm>
          <a:prstGeom prst="rect">
            <a:avLst/>
          </a:prstGeom>
        </p:spPr>
        <p:txBody>
          <a:bodyPr tIns="0" anchor="ctr" anchorCtr="0">
            <a:noAutofit/>
          </a:bodyPr>
          <a:lstStyle/>
          <a:p>
            <a:pPr marL="27432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72C4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Concurrent object</a:t>
            </a:r>
            <a:endParaRPr kumimoji="0" lang="he-IL" sz="2800" b="0" i="1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29" name="Subtitle 2">
            <a:extLst>
              <a:ext uri="{FF2B5EF4-FFF2-40B4-BE49-F238E27FC236}">
                <a16:creationId xmlns:a16="http://schemas.microsoft.com/office/drawing/2014/main" id="{D502E61D-CDF6-41E3-9D6D-A3270594667C}"/>
              </a:ext>
            </a:extLst>
          </p:cNvPr>
          <p:cNvSpPr txBox="1">
            <a:spLocks/>
          </p:cNvSpPr>
          <p:nvPr/>
        </p:nvSpPr>
        <p:spPr>
          <a:xfrm>
            <a:off x="5603105" y="5646412"/>
            <a:ext cx="2016224" cy="432048"/>
          </a:xfrm>
          <a:prstGeom prst="rect">
            <a:avLst/>
          </a:prstGeom>
        </p:spPr>
        <p:txBody>
          <a:bodyPr tIns="0" anchor="ctr" anchorCtr="0">
            <a:noAutofit/>
          </a:bodyPr>
          <a:lstStyle/>
          <a:p>
            <a:pPr marL="27432" marR="0" lvl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472C4"/>
              </a:buClr>
              <a:buSzPct val="80000"/>
              <a:buFont typeface="Wingdings 2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Client code</a:t>
            </a:r>
            <a:endParaRPr kumimoji="0" lang="he-IL" sz="2800" b="0" i="1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1551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EDEA71-F7A2-4EC6-9675-B62DEEB5B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we have learned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AB7557-0CB7-421C-969B-9975AAB94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Model for concurrent computation</a:t>
            </a:r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Correctness for concurrent objects</a:t>
            </a:r>
          </a:p>
          <a:p>
            <a:endParaRPr lang="en-US" altLang="zh-CN" dirty="0"/>
          </a:p>
          <a:p>
            <a:r>
              <a:rPr lang="en-US" altLang="zh-CN" dirty="0"/>
              <a:t>Algorithms</a:t>
            </a:r>
          </a:p>
        </p:txBody>
      </p:sp>
    </p:spTree>
    <p:extLst>
      <p:ext uri="{BB962C8B-B14F-4D97-AF65-F5344CB8AC3E}">
        <p14:creationId xmlns:p14="http://schemas.microsoft.com/office/powerpoint/2010/main" val="1986051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F46389-1B30-4A1C-A76B-C838B5032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Correctness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35407D-97DD-4479-9226-7B3B94FA1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altLang="zh-CN" dirty="0"/>
              <a:t>Linearizability, linearization points</a:t>
            </a:r>
          </a:p>
          <a:p>
            <a:pPr>
              <a:spcBef>
                <a:spcPts val="120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7736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Custom Design">
  <a:themeElements>
    <a:clrScheme name="Custom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70C0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4C6600"/>
      </a:folHlink>
    </a:clrScheme>
    <a:fontScheme name="Custom Desig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1" i="0" u="none" strike="noStrike" cap="none" normalizeH="0" baseline="0" smtClean="0">
            <a:ln>
              <a:noFill/>
            </a:ln>
            <a:solidFill>
              <a:srgbClr val="FF0000"/>
            </a:solidFill>
            <a:effectLst/>
            <a:latin typeface="Lucida Console" pitchFamily="49" charset="0"/>
            <a:cs typeface="Arial" charset="0"/>
          </a:defRPr>
        </a:defPPr>
      </a:lstStyle>
    </a:spDef>
    <a:lnDef>
      <a:spPr bwMode="auto">
        <a:noFill/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1" i="0" u="none" strike="noStrike" cap="none" normalizeH="0" baseline="0" smtClean="0">
            <a:ln>
              <a:noFill/>
            </a:ln>
            <a:solidFill>
              <a:srgbClr val="0000FF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511</TotalTime>
  <Words>687</Words>
  <Application>Microsoft Office PowerPoint</Application>
  <PresentationFormat>全屏显示(4:3)</PresentationFormat>
  <Paragraphs>215</Paragraphs>
  <Slides>27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6</vt:i4>
      </vt:variant>
      <vt:variant>
        <vt:lpstr>幻灯片标题</vt:lpstr>
      </vt:variant>
      <vt:variant>
        <vt:i4>27</vt:i4>
      </vt:variant>
    </vt:vector>
  </HeadingPairs>
  <TitlesOfParts>
    <vt:vector size="49" baseType="lpstr">
      <vt:lpstr>Courier</vt:lpstr>
      <vt:lpstr>等线</vt:lpstr>
      <vt:lpstr>等线 Light</vt:lpstr>
      <vt:lpstr>黑体</vt:lpstr>
      <vt:lpstr>宋体</vt:lpstr>
      <vt:lpstr>Arial</vt:lpstr>
      <vt:lpstr>Calibri</vt:lpstr>
      <vt:lpstr>Calibri Light</vt:lpstr>
      <vt:lpstr>Comic Sans MS</vt:lpstr>
      <vt:lpstr>Courier New</vt:lpstr>
      <vt:lpstr>Lucida Console</vt:lpstr>
      <vt:lpstr>Marlett</vt:lpstr>
      <vt:lpstr>Symbol</vt:lpstr>
      <vt:lpstr>Times New Roman</vt:lpstr>
      <vt:lpstr>Wingdings</vt:lpstr>
      <vt:lpstr>Wingdings 2</vt:lpstr>
      <vt:lpstr>Office Theme</vt:lpstr>
      <vt:lpstr>Default Design</vt:lpstr>
      <vt:lpstr>Blank Presentation</vt:lpstr>
      <vt:lpstr>Office 主题​​</vt:lpstr>
      <vt:lpstr>Custom Design</vt:lpstr>
      <vt:lpstr>1_Blank Presentation</vt:lpstr>
      <vt:lpstr>Review of  Concurrent Algorithms</vt:lpstr>
      <vt:lpstr>What we have learned</vt:lpstr>
      <vt:lpstr>Concurrent Computation</vt:lpstr>
      <vt:lpstr>Bus-Based Architectures</vt:lpstr>
      <vt:lpstr>Interleaving Semantics</vt:lpstr>
      <vt:lpstr>PowerPoint 演示文稿</vt:lpstr>
      <vt:lpstr>Objects + Clients</vt:lpstr>
      <vt:lpstr>What we have learned</vt:lpstr>
      <vt:lpstr>Correctness</vt:lpstr>
      <vt:lpstr>Linearizability</vt:lpstr>
      <vt:lpstr>Example</vt:lpstr>
      <vt:lpstr>Talking About Executions</vt:lpstr>
      <vt:lpstr>Correctness &amp; Progress</vt:lpstr>
      <vt:lpstr>Progress Conditions  </vt:lpstr>
      <vt:lpstr>Correctness &amp; Progress</vt:lpstr>
      <vt:lpstr>Mutual Exclusion</vt:lpstr>
      <vt:lpstr>Deadlock-Free</vt:lpstr>
      <vt:lpstr>Starvation-Free</vt:lpstr>
      <vt:lpstr>First-Come-First-Served</vt:lpstr>
      <vt:lpstr>First-Come-First-Served</vt:lpstr>
      <vt:lpstr>PowerPoint 演示文稿</vt:lpstr>
      <vt:lpstr>What we have learned</vt:lpstr>
      <vt:lpstr>Algorithms</vt:lpstr>
      <vt:lpstr>Locks</vt:lpstr>
      <vt:lpstr>List-Based Sets</vt:lpstr>
      <vt:lpstr>Queues and Stacks</vt:lpstr>
      <vt:lpstr>Reminder: Course 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Review</dc:title>
  <dc:creator>Liang Hongjin</dc:creator>
  <cp:lastModifiedBy>Hongjin</cp:lastModifiedBy>
  <cp:revision>217</cp:revision>
  <dcterms:created xsi:type="dcterms:W3CDTF">2019-12-16T09:18:21Z</dcterms:created>
  <dcterms:modified xsi:type="dcterms:W3CDTF">2023-11-27T05:10:14Z</dcterms:modified>
</cp:coreProperties>
</file>