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4"/>
  </p:notesMasterIdLst>
  <p:sldIdLst>
    <p:sldId id="256" r:id="rId2"/>
    <p:sldId id="339" r:id="rId3"/>
    <p:sldId id="430" r:id="rId4"/>
    <p:sldId id="429" r:id="rId5"/>
    <p:sldId id="360" r:id="rId6"/>
    <p:sldId id="362" r:id="rId7"/>
    <p:sldId id="357" r:id="rId8"/>
    <p:sldId id="367" r:id="rId9"/>
    <p:sldId id="374" r:id="rId10"/>
    <p:sldId id="369" r:id="rId11"/>
    <p:sldId id="370" r:id="rId12"/>
    <p:sldId id="371" r:id="rId13"/>
    <p:sldId id="340" r:id="rId14"/>
    <p:sldId id="376" r:id="rId15"/>
    <p:sldId id="373" r:id="rId16"/>
    <p:sldId id="343" r:id="rId17"/>
    <p:sldId id="344" r:id="rId18"/>
    <p:sldId id="346" r:id="rId19"/>
    <p:sldId id="347" r:id="rId20"/>
    <p:sldId id="377" r:id="rId21"/>
    <p:sldId id="431" r:id="rId22"/>
    <p:sldId id="378" r:id="rId23"/>
    <p:sldId id="365" r:id="rId24"/>
    <p:sldId id="379" r:id="rId25"/>
    <p:sldId id="351" r:id="rId26"/>
    <p:sldId id="389" r:id="rId27"/>
    <p:sldId id="396" r:id="rId28"/>
    <p:sldId id="348" r:id="rId29"/>
    <p:sldId id="391" r:id="rId30"/>
    <p:sldId id="393" r:id="rId31"/>
    <p:sldId id="434" r:id="rId32"/>
    <p:sldId id="399" r:id="rId33"/>
    <p:sldId id="400" r:id="rId34"/>
    <p:sldId id="398" r:id="rId35"/>
    <p:sldId id="390" r:id="rId36"/>
    <p:sldId id="392" r:id="rId37"/>
    <p:sldId id="404" r:id="rId38"/>
    <p:sldId id="435" r:id="rId39"/>
    <p:sldId id="401" r:id="rId40"/>
    <p:sldId id="436" r:id="rId41"/>
    <p:sldId id="437" r:id="rId42"/>
    <p:sldId id="438" r:id="rId43"/>
    <p:sldId id="439" r:id="rId44"/>
    <p:sldId id="440" r:id="rId45"/>
    <p:sldId id="394" r:id="rId46"/>
    <p:sldId id="381" r:id="rId47"/>
    <p:sldId id="380" r:id="rId48"/>
    <p:sldId id="405" r:id="rId49"/>
    <p:sldId id="406" r:id="rId50"/>
    <p:sldId id="407" r:id="rId51"/>
    <p:sldId id="408" r:id="rId52"/>
    <p:sldId id="409" r:id="rId53"/>
    <p:sldId id="410" r:id="rId54"/>
    <p:sldId id="403" r:id="rId55"/>
    <p:sldId id="411" r:id="rId56"/>
    <p:sldId id="426" r:id="rId57"/>
    <p:sldId id="413" r:id="rId58"/>
    <p:sldId id="414" r:id="rId59"/>
    <p:sldId id="350" r:id="rId60"/>
    <p:sldId id="419" r:id="rId61"/>
    <p:sldId id="420" r:id="rId62"/>
    <p:sldId id="421" r:id="rId63"/>
    <p:sldId id="422" r:id="rId64"/>
    <p:sldId id="423" r:id="rId65"/>
    <p:sldId id="424" r:id="rId66"/>
    <p:sldId id="382" r:id="rId67"/>
    <p:sldId id="416" r:id="rId68"/>
    <p:sldId id="417" r:id="rId69"/>
    <p:sldId id="418" r:id="rId70"/>
    <p:sldId id="432" r:id="rId71"/>
    <p:sldId id="433" r:id="rId72"/>
    <p:sldId id="352" r:id="rId73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A00000"/>
    <a:srgbClr val="C6DCF0"/>
    <a:srgbClr val="780000"/>
    <a:srgbClr val="6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4" autoAdjust="0"/>
    <p:restoredTop sz="92415" autoAdjust="0"/>
  </p:normalViewPr>
  <p:slideViewPr>
    <p:cSldViewPr snapToGrid="0">
      <p:cViewPr varScale="1">
        <p:scale>
          <a:sx n="60" d="100"/>
          <a:sy n="60" d="100"/>
        </p:scale>
        <p:origin x="1494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2453C-A5FB-4FDE-A708-76FC0F8C47D7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BBF18-3133-4A5D-8652-4659B144CB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286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22809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567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 (complicated expression that could run forever) then (go</a:t>
            </a:r>
            <a:r>
              <a:rPr lang="en-US" altLang="zh-CN" baseline="0" dirty="0"/>
              <a:t> wrong) </a:t>
            </a:r>
            <a:r>
              <a:rPr lang="en-US" altLang="zh-CN" baseline="0"/>
              <a:t>else (go </a:t>
            </a:r>
            <a:r>
              <a:rPr lang="en-US" altLang="zh-CN" baseline="0" dirty="0"/>
              <a:t>wrong)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9286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 |- M : tau, then there exists v such that e </a:t>
            </a:r>
            <a:r>
              <a:rPr lang="en-US" altLang="zh-CN" dirty="0">
                <a:sym typeface="Wingdings" panose="05000000000000000000" pitchFamily="2" charset="2"/>
              </a:rPr>
              <a:t>* v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20756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  |- v : sigma</a:t>
            </a:r>
            <a:r>
              <a:rPr lang="en-US" altLang="zh-CN" baseline="0" dirty="0"/>
              <a:t> * tau, then v must be in the form of &lt;v1, v2&gt;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248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If  |- v : sigma</a:t>
            </a:r>
            <a:r>
              <a:rPr lang="en-US" altLang="zh-CN" baseline="0" dirty="0"/>
              <a:t> + tau, then v must be in the form of “left v1” or in the form of “right v1”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7813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not</a:t>
            </a:r>
            <a:r>
              <a:rPr lang="en-US" altLang="zh-CN" baseline="0" dirty="0"/>
              <a:t> p =</a:t>
            </a:r>
            <a:r>
              <a:rPr lang="en-US" altLang="zh-CN" baseline="0" dirty="0" err="1"/>
              <a:t>def</a:t>
            </a:r>
            <a:r>
              <a:rPr lang="en-US" altLang="zh-CN" baseline="0" dirty="0"/>
              <a:t> (</a:t>
            </a:r>
            <a:r>
              <a:rPr lang="en-US" altLang="zh-CN" dirty="0"/>
              <a:t>p =&gt; false)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68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8824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184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794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894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65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028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696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873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084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53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336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882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7416A-26F7-4D36-8ACC-1F8188085B70}" type="datetimeFigureOut">
              <a:rPr lang="zh-CN" altLang="en-US" smtClean="0"/>
              <a:t>2023/10/7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507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homes.cs.washington.edu/~djg/teachingMaterials/gpl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10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7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3.png"/><Relationship Id="rId7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4.png"/><Relationship Id="rId9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7" Type="http://schemas.openxmlformats.org/officeDocument/2006/relationships/image" Target="../media/image43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39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8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7" Type="http://schemas.openxmlformats.org/officeDocument/2006/relationships/image" Target="../media/image52.png"/><Relationship Id="rId2" Type="http://schemas.openxmlformats.org/officeDocument/2006/relationships/image" Target="../media/image47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5" Type="http://schemas.openxmlformats.org/officeDocument/2006/relationships/image" Target="../media/image561.png"/><Relationship Id="rId4" Type="http://schemas.openxmlformats.org/officeDocument/2006/relationships/image" Target="../media/image551.png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0.png"/><Relationship Id="rId3" Type="http://schemas.openxmlformats.org/officeDocument/2006/relationships/image" Target="../media/image59.png"/><Relationship Id="rId7" Type="http://schemas.openxmlformats.org/officeDocument/2006/relationships/image" Target="../media/image580.png"/><Relationship Id="rId2" Type="http://schemas.openxmlformats.org/officeDocument/2006/relationships/image" Target="../media/image5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0.png"/><Relationship Id="rId5" Type="http://schemas.openxmlformats.org/officeDocument/2006/relationships/image" Target="../media/image560.png"/><Relationship Id="rId10" Type="http://schemas.openxmlformats.org/officeDocument/2006/relationships/image" Target="../media/image61.png"/><Relationship Id="rId4" Type="http://schemas.openxmlformats.org/officeDocument/2006/relationships/image" Target="../media/image550.png"/><Relationship Id="rId9" Type="http://schemas.openxmlformats.org/officeDocument/2006/relationships/image" Target="../media/image60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450.png"/><Relationship Id="rId7" Type="http://schemas.openxmlformats.org/officeDocument/2006/relationships/image" Target="../media/image36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10" Type="http://schemas.openxmlformats.org/officeDocument/2006/relationships/image" Target="../media/image32.png"/><Relationship Id="rId4" Type="http://schemas.openxmlformats.org/officeDocument/2006/relationships/image" Target="../media/image460.png"/><Relationship Id="rId9" Type="http://schemas.openxmlformats.org/officeDocument/2006/relationships/image" Target="../media/image62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0.png"/><Relationship Id="rId1" Type="http://schemas.openxmlformats.org/officeDocument/2006/relationships/slideLayout" Target="../slideLayouts/slideLayout2.xml"/><Relationship Id="rId9" Type="http://schemas.openxmlformats.org/officeDocument/2006/relationships/image" Target="../media/image7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4800" dirty="0">
                <a:sym typeface="Symbol" panose="05050102010706020507" pitchFamily="18" charset="2"/>
              </a:rPr>
              <a:t>Simply-Typed Lambda </a:t>
            </a:r>
            <a:r>
              <a:rPr lang="en-US" altLang="zh-CN" sz="4800" dirty="0"/>
              <a:t>Calculus</a:t>
            </a:r>
            <a:endParaRPr lang="zh-CN" altLang="en-US" sz="48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5931567"/>
            <a:ext cx="6858000" cy="433137"/>
          </a:xfrm>
        </p:spPr>
        <p:txBody>
          <a:bodyPr>
            <a:normAutofit/>
          </a:bodyPr>
          <a:lstStyle/>
          <a:p>
            <a:r>
              <a:rPr lang="en-US" altLang="zh-CN" sz="2000" dirty="0"/>
              <a:t>(Slides mostly follow Dan Grossman’s </a:t>
            </a:r>
            <a:r>
              <a:rPr lang="en-US" altLang="zh-CN" sz="2000" dirty="0">
                <a:hlinkClick r:id="rId2"/>
              </a:rPr>
              <a:t>teaching materials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166860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Adding types to </a:t>
            </a:r>
            <a:r>
              <a:rPr lang="en-US" altLang="zh-CN" dirty="0">
                <a:sym typeface="Symbol" panose="05050102010706020507" pitchFamily="18" charset="2"/>
              </a:rPr>
              <a:t>-calculus – wrong attempt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890762" y="3351812"/>
                <a:ext cx="3269485" cy="6998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:</m:t>
                          </m:r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𝐟𝐮𝐧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: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T</m:t>
                          </m:r>
                          <m: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0762" y="3351812"/>
                <a:ext cx="3269485" cy="69987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366951" y="2480803"/>
                <a:ext cx="2162130" cy="5529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4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en-US" altLang="zh-CN" sz="24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𝐟𝐮𝐧</m:t>
                          </m:r>
                          <m:r>
                            <a:rPr lang="zh-CN" altLang="en-US" sz="24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66951" y="2480803"/>
                <a:ext cx="2162130" cy="552972"/>
              </a:xfrm>
              <a:prstGeom prst="rect">
                <a:avLst/>
              </a:prstGeom>
              <a:blipFill rotWithShape="0">
                <a:blip r:embed="rId3"/>
                <a:stretch>
                  <a:fillRect l="-2254" b="-8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628650" y="4369721"/>
            <a:ext cx="7886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FF0000"/>
                </a:solidFill>
              </a:rPr>
              <a:t>Not type safe, since well-typed terms may go wrong (reduce to a “meaningless” state)</a:t>
            </a:r>
            <a:endParaRPr lang="zh-CN" altLang="en-US" sz="2800" b="1" i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628649" y="5323828"/>
                <a:ext cx="739728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dirty="0"/>
                  <a:t>e.g. ((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f. f 1) 3) will go “wrong”, though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m:rPr>
                        <m:nor/>
                      </m:rPr>
                      <a:rPr lang="en-US" altLang="zh-CN" sz="2400" dirty="0"/>
                      <m:t>(</m:t>
                    </m:r>
                    <m:r>
                      <m:rPr>
                        <m:nor/>
                      </m:rPr>
                      <a:rPr lang="en-US" altLang="zh-CN" sz="2400" dirty="0">
                        <a:sym typeface="Symbol" panose="05050102010706020507" pitchFamily="18" charset="2"/>
                      </a:rPr>
                      <m:t></m:t>
                    </m:r>
                    <m:r>
                      <m:rPr>
                        <m:nor/>
                      </m:rPr>
                      <a:rPr lang="en-US" altLang="zh-CN" sz="2400" dirty="0">
                        <a:sym typeface="Symbol" panose="05050102010706020507" pitchFamily="18" charset="2"/>
                      </a:rPr>
                      <m:t>f</m:t>
                    </m:r>
                    <m:r>
                      <m:rPr>
                        <m:nor/>
                      </m:rPr>
                      <a:rPr lang="en-US" altLang="zh-CN" sz="2400" dirty="0">
                        <a:sym typeface="Symbol" panose="05050102010706020507" pitchFamily="18" charset="2"/>
                      </a:rPr>
                      <m:t>. </m:t>
                    </m:r>
                    <m:r>
                      <m:rPr>
                        <m:nor/>
                      </m:rPr>
                      <a:rPr lang="en-US" altLang="zh-CN" sz="2400" dirty="0">
                        <a:sym typeface="Symbol" panose="05050102010706020507" pitchFamily="18" charset="2"/>
                      </a:rPr>
                      <m:t>f</m:t>
                    </m:r>
                    <m:r>
                      <m:rPr>
                        <m:nor/>
                      </m:rPr>
                      <a:rPr lang="en-US" altLang="zh-CN" sz="2400" dirty="0">
                        <a:sym typeface="Symbol" panose="05050102010706020507" pitchFamily="18" charset="2"/>
                      </a:rPr>
                      <m:t> 1) 3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int</m:t>
                    </m:r>
                    <m:r>
                      <a:rPr lang="zh-CN" altLang="en-US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49" y="5323828"/>
                <a:ext cx="7397281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236" t="-13158" b="-2894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文本框 13"/>
          <p:cNvSpPr txBox="1"/>
          <p:nvPr/>
        </p:nvSpPr>
        <p:spPr>
          <a:xfrm>
            <a:off x="628650" y="1957583"/>
            <a:ext cx="1930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/>
              <a:t>Typing rules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079461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Adding types to </a:t>
            </a:r>
            <a:r>
              <a:rPr lang="en-US" altLang="zh-CN" dirty="0">
                <a:sym typeface="Symbol" panose="05050102010706020507" pitchFamily="18" charset="2"/>
              </a:rPr>
              <a:t>-calculus – </a:t>
            </a:r>
            <a:br>
              <a:rPr lang="en-US" altLang="zh-CN" dirty="0">
                <a:sym typeface="Symbol" panose="05050102010706020507" pitchFamily="18" charset="2"/>
              </a:rPr>
            </a:br>
            <a:r>
              <a:rPr lang="en-US" altLang="zh-CN" dirty="0">
                <a:sym typeface="Symbol" panose="05050102010706020507" pitchFamily="18" charset="2"/>
              </a:rPr>
              <a:t>getting it right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1" y="2042193"/>
            <a:ext cx="7886700" cy="3937502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Classify functions </a:t>
            </a:r>
            <a:r>
              <a:rPr lang="en-US" altLang="zh-CN" dirty="0"/>
              <a:t>using argument and result types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(x. x) and (f. f 1) should be of different types: ((x. x) 3) is acceptable, but ((f. f 1) 3) is not</a:t>
            </a:r>
            <a:endParaRPr lang="zh-CN" altLang="en-US" dirty="0"/>
          </a:p>
          <a:p>
            <a:pPr lvl="1">
              <a:spcBef>
                <a:spcPts val="1200"/>
              </a:spcBef>
            </a:pPr>
            <a:r>
              <a:rPr lang="en-US" altLang="zh-CN" dirty="0"/>
              <a:t>Explicitly specify </a:t>
            </a:r>
            <a:r>
              <a:rPr lang="en-US" altLang="zh-CN" dirty="0">
                <a:solidFill>
                  <a:srgbClr val="FF0000"/>
                </a:solidFill>
              </a:rPr>
              <a:t>argument types </a:t>
            </a:r>
            <a:r>
              <a:rPr lang="en-US" altLang="zh-CN" dirty="0"/>
              <a:t>in function syntax</a:t>
            </a:r>
          </a:p>
          <a:p>
            <a:pPr>
              <a:spcBef>
                <a:spcPts val="2400"/>
              </a:spcBef>
            </a:pPr>
            <a:r>
              <a:rPr lang="en-US" altLang="zh-CN" dirty="0"/>
              <a:t>Type-check function bodies, which have </a:t>
            </a:r>
            <a:r>
              <a:rPr lang="en-US" altLang="zh-CN" dirty="0">
                <a:solidFill>
                  <a:srgbClr val="FF0000"/>
                </a:solidFill>
              </a:rPr>
              <a:t>free variables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Types of free variables are the </a:t>
            </a:r>
            <a:r>
              <a:rPr lang="en-US" altLang="zh-CN" dirty="0">
                <a:solidFill>
                  <a:srgbClr val="FF0000"/>
                </a:solidFill>
              </a:rPr>
              <a:t>context</a:t>
            </a:r>
            <a:r>
              <a:rPr lang="en-US" altLang="zh-CN" dirty="0"/>
              <a:t>:  type of (f 1) depends on the type of f</a:t>
            </a:r>
          </a:p>
        </p:txBody>
      </p:sp>
    </p:spTree>
    <p:extLst>
      <p:ext uri="{BB962C8B-B14F-4D97-AF65-F5344CB8AC3E}">
        <p14:creationId xmlns:p14="http://schemas.microsoft.com/office/powerpoint/2010/main" val="2246971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Simply-typed </a:t>
            </a:r>
            <a:r>
              <a:rPr lang="en-US" altLang="zh-CN" dirty="0">
                <a:sym typeface="Symbol" panose="05050102010706020507" pitchFamily="18" charset="2"/>
              </a:rPr>
              <a:t>-calculus (STLC)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849074" y="3057439"/>
            <a:ext cx="452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sym typeface="Symbol" panose="05050102010706020507" pitchFamily="18" charset="2"/>
              </a:rPr>
              <a:t>(Types)   ,     ::=  T  |  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  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3374858" y="1690689"/>
            <a:ext cx="2057400" cy="1052510"/>
          </a:xfrm>
          <a:prstGeom prst="wedgeRoundRectCallout">
            <a:avLst>
              <a:gd name="adj1" fmla="val 13671"/>
              <a:gd name="adj2" fmla="val 833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base type </a:t>
            </a:r>
          </a:p>
          <a:p>
            <a:pPr algn="ctr"/>
            <a:r>
              <a:rPr lang="en-US" altLang="zh-CN" sz="2400" dirty="0"/>
              <a:t>(e.g.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, bool)</a:t>
            </a:r>
            <a:endParaRPr lang="zh-CN" altLang="en-US" sz="2400" dirty="0"/>
          </a:p>
        </p:txBody>
      </p:sp>
      <p:sp>
        <p:nvSpPr>
          <p:cNvPr id="7" name="圆角矩形标注 6"/>
          <p:cNvSpPr/>
          <p:nvPr/>
        </p:nvSpPr>
        <p:spPr>
          <a:xfrm>
            <a:off x="5763516" y="1844173"/>
            <a:ext cx="2204007" cy="794590"/>
          </a:xfrm>
          <a:prstGeom prst="wedgeRoundRectCallout">
            <a:avLst>
              <a:gd name="adj1" fmla="val -50779"/>
              <a:gd name="adj2" fmla="val 1121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function type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1076618" y="4259180"/>
            <a:ext cx="655115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An infinite number of types:</a:t>
            </a:r>
          </a:p>
          <a:p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    </a:t>
            </a:r>
            <a:r>
              <a:rPr lang="en-US" altLang="zh-CN" sz="2400" dirty="0" err="1">
                <a:solidFill>
                  <a:prstClr val="black"/>
                </a:solidFill>
                <a:sym typeface="Symbol" panose="05050102010706020507" pitchFamily="18" charset="2"/>
              </a:rPr>
              <a:t>int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  </a:t>
            </a:r>
            <a:r>
              <a:rPr lang="en-US" altLang="zh-CN" sz="2400" dirty="0" err="1">
                <a:solidFill>
                  <a:prstClr val="black"/>
                </a:solidFill>
                <a:sym typeface="Symbol" panose="05050102010706020507" pitchFamily="18" charset="2"/>
              </a:rPr>
              <a:t>int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,  </a:t>
            </a:r>
            <a:r>
              <a:rPr lang="en-US" altLang="zh-CN" sz="2400" dirty="0" err="1">
                <a:solidFill>
                  <a:prstClr val="black"/>
                </a:solidFill>
                <a:sym typeface="Symbol" panose="05050102010706020507" pitchFamily="18" charset="2"/>
              </a:rPr>
              <a:t>int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  (</a:t>
            </a:r>
            <a:r>
              <a:rPr lang="en-US" altLang="zh-CN" sz="2400" dirty="0" err="1">
                <a:solidFill>
                  <a:prstClr val="black"/>
                </a:solidFill>
                <a:sym typeface="Symbol" panose="05050102010706020507" pitchFamily="18" charset="2"/>
              </a:rPr>
              <a:t>int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  </a:t>
            </a:r>
            <a:r>
              <a:rPr lang="en-US" altLang="zh-CN" sz="2400" dirty="0" err="1">
                <a:solidFill>
                  <a:prstClr val="black"/>
                </a:solidFill>
                <a:sym typeface="Symbol" panose="05050102010706020507" pitchFamily="18" charset="2"/>
              </a:rPr>
              <a:t>int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),  (</a:t>
            </a:r>
            <a:r>
              <a:rPr lang="en-US" altLang="zh-CN" sz="2400" dirty="0" err="1">
                <a:solidFill>
                  <a:prstClr val="black"/>
                </a:solidFill>
                <a:sym typeface="Symbol" panose="05050102010706020507" pitchFamily="18" charset="2"/>
              </a:rPr>
              <a:t>int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  </a:t>
            </a:r>
            <a:r>
              <a:rPr lang="en-US" altLang="zh-CN" sz="2400" dirty="0" err="1">
                <a:solidFill>
                  <a:prstClr val="black"/>
                </a:solidFill>
                <a:sym typeface="Symbol" panose="05050102010706020507" pitchFamily="18" charset="2"/>
              </a:rPr>
              <a:t>int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)  </a:t>
            </a:r>
            <a:r>
              <a:rPr lang="en-US" altLang="zh-CN" sz="2400" dirty="0" err="1">
                <a:solidFill>
                  <a:prstClr val="black"/>
                </a:solidFill>
                <a:sym typeface="Symbol" panose="05050102010706020507" pitchFamily="18" charset="2"/>
              </a:rPr>
              <a:t>int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,  …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1076618" y="5449452"/>
            <a:ext cx="6296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is right-associative:        is    (  )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6923196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Simply-typed </a:t>
            </a:r>
            <a:r>
              <a:rPr lang="en-US" altLang="zh-CN" dirty="0">
                <a:sym typeface="Symbol" panose="05050102010706020507" pitchFamily="18" charset="2"/>
              </a:rPr>
              <a:t>-calculus (STLC)</a:t>
            </a:r>
            <a:r>
              <a:rPr lang="en-US" altLang="zh-CN" dirty="0"/>
              <a:t> 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849074" y="3996000"/>
            <a:ext cx="58626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sym typeface="Symbol" panose="05050102010706020507" pitchFamily="18" charset="2"/>
              </a:rPr>
              <a:t>(Terms)  M, N  ::=  x  |  x 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: </a:t>
            </a:r>
            <a:r>
              <a:rPr lang="en-US" altLang="zh-CN" sz="2800" dirty="0">
                <a:solidFill>
                  <a:prstClr val="black"/>
                </a:solidFill>
                <a:sym typeface="Symbol" panose="05050102010706020507" pitchFamily="18" charset="2"/>
              </a:rPr>
              <a:t>. M  |  M N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1849074" y="3057439"/>
            <a:ext cx="452373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sym typeface="Symbol" panose="05050102010706020507" pitchFamily="18" charset="2"/>
              </a:rPr>
              <a:t>(Types)   ,     ::=  T  |  </a:t>
            </a:r>
            <a:r>
              <a:rPr lang="en-US" altLang="zh-CN" sz="2800" dirty="0">
                <a:sym typeface="Symbol" panose="05050102010706020507" pitchFamily="18" charset="2"/>
              </a:rPr>
              <a:t>  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237214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Reduction rules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350878" y="1690689"/>
                <a:ext cx="3800784" cy="6616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zh-CN" altLang="en-US" sz="280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→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0878" y="1690689"/>
                <a:ext cx="3800784" cy="66165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494873" y="2590611"/>
                <a:ext cx="2099421" cy="8396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zh-CN" altLang="en-US" sz="28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873" y="2590611"/>
                <a:ext cx="2099421" cy="8396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088644" y="4928641"/>
                <a:ext cx="3063018" cy="842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zh-CN" alt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zh-CN" altLang="en-US" sz="28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8644" y="4928641"/>
                <a:ext cx="3063018" cy="84228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2494873" y="3759626"/>
                <a:ext cx="2154308" cy="8396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 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873" y="3759626"/>
                <a:ext cx="2154308" cy="83965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/>
          <p:cNvSpPr txBox="1"/>
          <p:nvPr/>
        </p:nvSpPr>
        <p:spPr>
          <a:xfrm>
            <a:off x="5582653" y="2838384"/>
            <a:ext cx="314024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FF0000"/>
                </a:solidFill>
              </a:rPr>
              <a:t>Same as </a:t>
            </a:r>
          </a:p>
          <a:p>
            <a:r>
              <a:rPr lang="en-US" altLang="zh-CN" sz="2800" b="1" i="1" dirty="0" err="1">
                <a:solidFill>
                  <a:srgbClr val="FF0000"/>
                </a:solidFill>
              </a:rPr>
              <a:t>untyped</a:t>
            </a:r>
            <a:r>
              <a:rPr lang="en-US" altLang="zh-CN" sz="2800" b="1" i="1" dirty="0">
                <a:solidFill>
                  <a:srgbClr val="FF0000"/>
                </a:solidFill>
              </a:rPr>
              <a:t> </a:t>
            </a:r>
            <a:r>
              <a:rPr lang="en-US" altLang="zh-CN" sz="2800" b="1" i="1" dirty="0">
                <a:solidFill>
                  <a:srgbClr val="FF0000"/>
                </a:solidFill>
                <a:sym typeface="Symbol" panose="05050102010706020507" pitchFamily="18" charset="2"/>
              </a:rPr>
              <a:t>-calculus</a:t>
            </a:r>
            <a:endParaRPr lang="zh-CN" altLang="en-US" sz="2800" b="1" i="1" dirty="0">
              <a:solidFill>
                <a:srgbClr val="FF0000"/>
              </a:solidFill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5043723" y="1688502"/>
            <a:ext cx="538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ym typeface="Symbol" panose="05050102010706020507" pitchFamily="18" charset="2"/>
              </a:rPr>
              <a:t>()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567480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spcBef>
                <a:spcPts val="1800"/>
              </a:spcBef>
            </a:pPr>
            <a:r>
              <a:rPr lang="en-US" altLang="zh-CN" dirty="0"/>
              <a:t>Typing judgment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2502568"/>
                <a:ext cx="7886700" cy="3609474"/>
              </a:xfrm>
            </p:spPr>
            <p:txBody>
              <a:bodyPr>
                <a:normAutofit/>
              </a:bodyPr>
              <a:lstStyle/>
              <a:p>
                <a:pPr>
                  <a:spcBef>
                    <a:spcPts val="1800"/>
                  </a:spcBef>
                </a:pPr>
                <a:r>
                  <a:rPr lang="en-US" altLang="zh-CN" dirty="0">
                    <a:solidFill>
                      <a:srgbClr val="FF0000"/>
                    </a:solidFill>
                  </a:rPr>
                  <a:t>Typing context </a:t>
                </a:r>
                <a:r>
                  <a:rPr lang="en-US" altLang="zh-CN" dirty="0"/>
                  <a:t>(a set of typing assumptions)</a:t>
                </a:r>
              </a:p>
              <a:p>
                <a:pPr lvl="1">
                  <a:spcBef>
                    <a:spcPts val="1800"/>
                  </a:spcBef>
                </a:pPr>
                <a:endParaRPr lang="en-US" altLang="zh-CN" dirty="0">
                  <a:sym typeface="Symbol" panose="05050102010706020507" pitchFamily="18" charset="2"/>
                </a:endParaRPr>
              </a:p>
              <a:p>
                <a:pPr lvl="1">
                  <a:spcBef>
                    <a:spcPts val="18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Include types of all the </a:t>
                </a:r>
                <a:r>
                  <a:rPr lang="en-US" altLang="zh-CN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f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ree variables </a:t>
                </a:r>
                <a:r>
                  <a:rPr lang="en-US" altLang="zh-CN" dirty="0"/>
                  <a:t>in M (each free variable</a:t>
                </a:r>
                <a:r>
                  <a:rPr lang="en-US" altLang="zh-CN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zh-CN" dirty="0"/>
                  <a:t> is of type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</m:oMath>
                </a14:m>
                <a:r>
                  <a:rPr lang="en-US" altLang="zh-CN" dirty="0"/>
                  <a:t>)</a:t>
                </a:r>
              </a:p>
              <a:p>
                <a:pPr lvl="1">
                  <a:spcBef>
                    <a:spcPts val="1800"/>
                  </a:spcBef>
                </a:pPr>
                <a:r>
                  <a:rPr lang="en-US" altLang="zh-CN" dirty="0"/>
                  <a:t>Empty context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</m:t>
                    </m:r>
                  </m:oMath>
                </a14:m>
                <a:r>
                  <a:rPr lang="en-US" altLang="zh-CN" dirty="0"/>
                  <a:t> is for closed terms </a:t>
                </a:r>
              </a:p>
              <a:p>
                <a:pPr>
                  <a:spcBef>
                    <a:spcPts val="2400"/>
                  </a:spcBef>
                </a:pPr>
                <a:r>
                  <a:rPr lang="en-US" altLang="zh-CN" dirty="0"/>
                  <a:t>Under </a:t>
                </a:r>
                <a:r>
                  <a:rPr lang="en-US" altLang="zh-CN" dirty="0">
                    <a:sym typeface="Symbol" panose="05050102010706020507" pitchFamily="18" charset="2"/>
                  </a:rPr>
                  <a:t>, </a:t>
                </a:r>
                <a:r>
                  <a:rPr lang="en-US" altLang="zh-CN" dirty="0"/>
                  <a:t>M is a 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well-typed</a:t>
                </a:r>
                <a:r>
                  <a:rPr lang="en-US" altLang="zh-CN" dirty="0"/>
                  <a:t> term of type </a:t>
                </a:r>
                <a:r>
                  <a:rPr lang="en-US" altLang="zh-CN" dirty="0">
                    <a:sym typeface="Symbol" panose="05050102010706020507" pitchFamily="18" charset="2"/>
                  </a:rPr>
                  <a:t>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2502568"/>
                <a:ext cx="7886700" cy="3609474"/>
              </a:xfrm>
              <a:blipFill rotWithShape="0">
                <a:blip r:embed="rId3"/>
                <a:stretch>
                  <a:fillRect l="-1391" t="-287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3098251" y="1776701"/>
                <a:ext cx="156767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80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⊢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r>
                        <m:rPr>
                          <m:sty m:val="p"/>
                        </m:rPr>
                        <a:rPr lang="zh-CN" alt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τ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8251" y="1776701"/>
                <a:ext cx="1567672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684291" y="3092527"/>
                <a:ext cx="239559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80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∷=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∙|  </m:t>
                      </m:r>
                      <m:r>
                        <m:rPr>
                          <m:sty m:val="p"/>
                        </m:rPr>
                        <a:rPr lang="el-GR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Γ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l-GR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τ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4291" y="3092527"/>
                <a:ext cx="2395592" cy="430887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圆角矩形标注 6"/>
          <p:cNvSpPr/>
          <p:nvPr/>
        </p:nvSpPr>
        <p:spPr>
          <a:xfrm>
            <a:off x="4966034" y="1164053"/>
            <a:ext cx="3549316" cy="612648"/>
          </a:xfrm>
          <a:prstGeom prst="wedgeRoundRectCallout">
            <a:avLst>
              <a:gd name="adj1" fmla="val -53375"/>
              <a:gd name="adj2" fmla="val 8606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M is of type </a:t>
            </a:r>
            <a:r>
              <a:rPr lang="en-US" altLang="zh-CN" sz="2400" dirty="0">
                <a:sym typeface="Symbol" panose="05050102010706020507" pitchFamily="18" charset="2"/>
              </a:rPr>
              <a:t> in context 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4772828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Typing rules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3287962" y="1840831"/>
                <a:ext cx="2568075" cy="6297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:</m:t>
                          </m:r>
                          <m:r>
                            <m:rPr>
                              <m:sty m:val="p"/>
                            </m:rPr>
                            <a:rPr lang="el-GR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τ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:</m:t>
                          </m:r>
                          <m:r>
                            <m:rPr>
                              <m:sty m:val="p"/>
                            </m:rPr>
                            <a:rPr lang="zh-CN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τ</m:t>
                          </m:r>
                          <m:r>
                            <a:rPr lang="zh-CN" altLang="en-US" sz="28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7962" y="1840831"/>
                <a:ext cx="2568075" cy="629788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2070312" y="3250284"/>
                <a:ext cx="4921412" cy="80746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: </m:t>
                          </m:r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  </m:t>
                          </m:r>
                          <m:r>
                            <m:rPr>
                              <m:sty m:val="p"/>
                            </m:rPr>
                            <a:rPr lang="el-GR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: </m:t>
                          </m:r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m:rPr>
                              <m:sty m:val="p"/>
                            </m:rPr>
                            <a:rPr lang="zh-CN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τ</m:t>
                          </m:r>
                          <m:r>
                            <a:rPr lang="zh-CN" altLang="en-US" sz="28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0312" y="3250284"/>
                <a:ext cx="4921412" cy="8074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756988" y="4804062"/>
                <a:ext cx="3490122" cy="868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l-GR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:</m:t>
                          </m:r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⊢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:</m:t>
                          </m:r>
                          <m:r>
                            <a:rPr lang="zh-CN" alt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𝜏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⊢</m:t>
                          </m:r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zh-CN" alt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en-US" altLang="zh-CN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a:rPr lang="zh-CN" alt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lang="zh-CN" alt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τ</m:t>
                          </m:r>
                          <m:r>
                            <a:rPr lang="zh-CN" altLang="en-US" sz="28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6988" y="4804062"/>
                <a:ext cx="3490122" cy="8684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5812746" y="1838918"/>
            <a:ext cx="7604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(</a:t>
            </a:r>
            <a:r>
              <a:rPr lang="en-US" altLang="zh-CN" sz="2400" dirty="0" err="1"/>
              <a:t>var</a:t>
            </a:r>
            <a:r>
              <a:rPr lang="en-US" altLang="zh-CN" sz="2400" dirty="0"/>
              <a:t>)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6991724" y="3423183"/>
            <a:ext cx="84189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(app)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6192979" y="5007450"/>
            <a:ext cx="7987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(abs)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03780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Typing derivation </a:t>
            </a:r>
            <a:br>
              <a:rPr lang="en-US" altLang="zh-CN" dirty="0"/>
            </a:br>
            <a:r>
              <a:rPr lang="en-US" altLang="zh-CN" dirty="0"/>
              <a:t>examples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2427780" y="4600124"/>
                <a:ext cx="316971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 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m:rPr>
                              <m:sty m:val="p"/>
                            </m:rPr>
                            <a:rPr lang="zh-CN" altLang="en-US" sz="2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τ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r>
                        <m:rPr>
                          <m:sty m:val="p"/>
                        </m:rPr>
                        <a:rPr lang="zh-CN" alt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τ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zh-CN" alt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τ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7780" y="4600124"/>
                <a:ext cx="3169714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连接符 16"/>
          <p:cNvCxnSpPr/>
          <p:nvPr/>
        </p:nvCxnSpPr>
        <p:spPr>
          <a:xfrm>
            <a:off x="1889532" y="4355431"/>
            <a:ext cx="430730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3144226" y="3686260"/>
                <a:ext cx="15572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zh-CN" alt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r>
                      <a:rPr lang="en-US" altLang="zh-CN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lang="en-US" altLang="zh-CN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zh-CN" alt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4226" y="3686260"/>
                <a:ext cx="1557286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直接连接符 18"/>
          <p:cNvCxnSpPr/>
          <p:nvPr/>
        </p:nvCxnSpPr>
        <p:spPr>
          <a:xfrm>
            <a:off x="1864326" y="3509210"/>
            <a:ext cx="430730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本框 19"/>
          <p:cNvSpPr txBox="1"/>
          <p:nvPr/>
        </p:nvSpPr>
        <p:spPr>
          <a:xfrm>
            <a:off x="6180086" y="3294063"/>
            <a:ext cx="666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(</a:t>
            </a:r>
            <a:r>
              <a:rPr lang="en-US" altLang="zh-CN" sz="2000" dirty="0" err="1"/>
              <a:t>var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  <p:sp>
        <p:nvSpPr>
          <p:cNvPr id="21" name="文本框 20"/>
          <p:cNvSpPr txBox="1"/>
          <p:nvPr/>
        </p:nvSpPr>
        <p:spPr>
          <a:xfrm>
            <a:off x="6196837" y="4155376"/>
            <a:ext cx="699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(abs)</a:t>
            </a:r>
            <a:endParaRPr lang="zh-CN" altLang="en-US" sz="2000" dirty="0"/>
          </a:p>
        </p:txBody>
      </p:sp>
      <p:grpSp>
        <p:nvGrpSpPr>
          <p:cNvPr id="22" name="组合 21"/>
          <p:cNvGrpSpPr/>
          <p:nvPr/>
        </p:nvGrpSpPr>
        <p:grpSpPr>
          <a:xfrm>
            <a:off x="4802974" y="353019"/>
            <a:ext cx="3930844" cy="2288680"/>
            <a:chOff x="2592555" y="2006405"/>
            <a:chExt cx="3930844" cy="2288680"/>
          </a:xfrm>
        </p:grpSpPr>
        <p:grpSp>
          <p:nvGrpSpPr>
            <p:cNvPr id="23" name="组合 22"/>
            <p:cNvGrpSpPr/>
            <p:nvPr/>
          </p:nvGrpSpPr>
          <p:grpSpPr>
            <a:xfrm>
              <a:off x="3296425" y="2006405"/>
              <a:ext cx="2488322" cy="524723"/>
              <a:chOff x="3296425" y="2006405"/>
              <a:chExt cx="2488322" cy="52472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文本框 30"/>
                  <p:cNvSpPr txBox="1"/>
                  <p:nvPr/>
                </p:nvSpPr>
                <p:spPr>
                  <a:xfrm>
                    <a:off x="3296425" y="2081325"/>
                    <a:ext cx="1834348" cy="4498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l-GR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τ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⊢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τ</m:t>
                              </m:r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31" name="文本框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6425" y="2081325"/>
                    <a:ext cx="1834348" cy="449803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2658" b="-1216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2" name="文本框 31"/>
              <p:cNvSpPr txBox="1"/>
              <p:nvPr/>
            </p:nvSpPr>
            <p:spPr>
              <a:xfrm>
                <a:off x="5118154" y="2006405"/>
                <a:ext cx="66659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(</a:t>
                </a:r>
                <a:r>
                  <a:rPr lang="en-US" altLang="zh-CN" sz="2000" dirty="0" err="1"/>
                  <a:t>var</a:t>
                </a:r>
                <a:r>
                  <a:rPr lang="en-US" altLang="zh-CN" sz="2000" dirty="0"/>
                  <a:t>)</a:t>
                </a:r>
                <a:endParaRPr lang="zh-CN" altLang="en-US" sz="2000" dirty="0"/>
              </a:p>
            </p:txBody>
          </p:sp>
        </p:grpSp>
        <p:grpSp>
          <p:nvGrpSpPr>
            <p:cNvPr id="24" name="组合 23"/>
            <p:cNvGrpSpPr/>
            <p:nvPr/>
          </p:nvGrpSpPr>
          <p:grpSpPr>
            <a:xfrm>
              <a:off x="2592556" y="2771622"/>
              <a:ext cx="3930843" cy="576825"/>
              <a:chOff x="2111293" y="3364830"/>
              <a:chExt cx="3930843" cy="5768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文本框 28"/>
                  <p:cNvSpPr txBox="1"/>
                  <p:nvPr/>
                </p:nvSpPr>
                <p:spPr>
                  <a:xfrm>
                    <a:off x="2111293" y="3364830"/>
                    <a:ext cx="3235694" cy="57682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⊢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: </m:t>
                              </m:r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⊢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: </m:t>
                              </m:r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l-GR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⊢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τ</m:t>
                              </m:r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29" name="文本框 2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11293" y="3364830"/>
                    <a:ext cx="3235694" cy="57682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" name="文本框 29"/>
              <p:cNvSpPr txBox="1"/>
              <p:nvPr/>
            </p:nvSpPr>
            <p:spPr>
              <a:xfrm>
                <a:off x="5307640" y="3449528"/>
                <a:ext cx="7344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(app)</a:t>
                </a:r>
                <a:endParaRPr lang="zh-CN" altLang="en-US" sz="2000" dirty="0"/>
              </a:p>
            </p:txBody>
          </p:sp>
        </p:grpSp>
        <p:grpSp>
          <p:nvGrpSpPr>
            <p:cNvPr id="25" name="组合 24"/>
            <p:cNvGrpSpPr/>
            <p:nvPr/>
          </p:nvGrpSpPr>
          <p:grpSpPr>
            <a:xfrm>
              <a:off x="3105904" y="3594663"/>
              <a:ext cx="3122025" cy="620363"/>
              <a:chOff x="2756988" y="4756777"/>
              <a:chExt cx="3122025" cy="62036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文本框 26"/>
                  <p:cNvSpPr txBox="1"/>
                  <p:nvPr/>
                </p:nvSpPr>
                <p:spPr>
                  <a:xfrm>
                    <a:off x="2756988" y="4756777"/>
                    <a:ext cx="2493311" cy="62036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⊢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l-GR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⊢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sz="200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λ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zh-CN" alt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  <m:r>
                                <a:rPr lang="en-US" altLang="zh-C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zh-CN" alt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τ</m:t>
                              </m:r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27" name="文本框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6988" y="4756777"/>
                    <a:ext cx="2493311" cy="620363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8" name="文本框 27"/>
              <p:cNvSpPr txBox="1"/>
              <p:nvPr/>
            </p:nvSpPr>
            <p:spPr>
              <a:xfrm>
                <a:off x="5179463" y="4839144"/>
                <a:ext cx="6995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(abs)</a:t>
                </a:r>
                <a:endParaRPr lang="zh-CN" altLang="en-US" sz="2000" dirty="0"/>
              </a:p>
            </p:txBody>
          </p:sp>
        </p:grpSp>
        <p:sp>
          <p:nvSpPr>
            <p:cNvPr id="26" name="矩形 25"/>
            <p:cNvSpPr/>
            <p:nvPr/>
          </p:nvSpPr>
          <p:spPr>
            <a:xfrm>
              <a:off x="2592555" y="2006405"/>
              <a:ext cx="3880433" cy="228868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7767289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Typing derivation </a:t>
            </a:r>
            <a:br>
              <a:rPr lang="en-US" altLang="zh-CN" dirty="0"/>
            </a:br>
            <a:r>
              <a:rPr lang="en-US" altLang="zh-CN" dirty="0"/>
              <a:t>examples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1654257" y="4948776"/>
                <a:ext cx="46716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⊢</m:t>
                      </m:r>
                      <m:d>
                        <m:d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m:rPr>
                              <m:sty m:val="p"/>
                            </m:rPr>
                            <a:rPr lang="zh-CN" altLang="en-US" sz="28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τ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CN" alt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m:rPr>
                              <m:sty m:val="p"/>
                            </m:rPr>
                            <a:rPr lang="zh-CN" altLang="en-US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r>
                        <m:rPr>
                          <m:sty m:val="p"/>
                        </m:rPr>
                        <a:rPr lang="zh-CN" alt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τ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zh-CN" altLang="en-US" sz="280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σ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zh-CN" alt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τ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257" y="4948776"/>
                <a:ext cx="4671663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连接符 16"/>
          <p:cNvCxnSpPr/>
          <p:nvPr/>
        </p:nvCxnSpPr>
        <p:spPr>
          <a:xfrm>
            <a:off x="1516553" y="4786950"/>
            <a:ext cx="495529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2314047" y="4194910"/>
                <a:ext cx="3603551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zh-CN" alt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r>
                      <a:rPr lang="en-US" altLang="zh-CN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lang="en-US" altLang="zh-CN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zh-CN" alt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m:rPr>
                            <m:sty m:val="p"/>
                          </m:rPr>
                          <a:rPr lang="zh-CN" altLang="en-US" sz="28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zh-CN" altLang="en-US" sz="2800" i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σ</m:t>
                    </m:r>
                    <m:r>
                      <a:rPr lang="en-US" altLang="zh-CN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zh-CN" altLang="en-US" sz="28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</m:oMath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047" y="4194910"/>
                <a:ext cx="3603551" cy="430887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/>
          <p:cNvSpPr txBox="1"/>
          <p:nvPr/>
        </p:nvSpPr>
        <p:spPr>
          <a:xfrm>
            <a:off x="5659992" y="3112597"/>
            <a:ext cx="666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(</a:t>
            </a:r>
            <a:r>
              <a:rPr lang="en-US" altLang="zh-CN" sz="2000" dirty="0" err="1"/>
              <a:t>var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  <p:sp>
        <p:nvSpPr>
          <p:cNvPr id="21" name="文本框 20"/>
          <p:cNvSpPr txBox="1"/>
          <p:nvPr/>
        </p:nvSpPr>
        <p:spPr>
          <a:xfrm>
            <a:off x="6535708" y="4548666"/>
            <a:ext cx="699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(abs)</a:t>
            </a:r>
            <a:endParaRPr lang="zh-CN" altLang="en-US" sz="2000" dirty="0"/>
          </a:p>
        </p:txBody>
      </p:sp>
      <p:cxnSp>
        <p:nvCxnSpPr>
          <p:cNvPr id="26" name="直接连接符 25"/>
          <p:cNvCxnSpPr/>
          <p:nvPr/>
        </p:nvCxnSpPr>
        <p:spPr>
          <a:xfrm>
            <a:off x="1516553" y="4042987"/>
            <a:ext cx="495529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文本框 26"/>
              <p:cNvSpPr txBox="1"/>
              <p:nvPr/>
            </p:nvSpPr>
            <p:spPr>
              <a:xfrm>
                <a:off x="2314047" y="3419264"/>
                <a:ext cx="25121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zh-CN" altLang="en-US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τ</m:t>
                      </m:r>
                      <m:r>
                        <a:rPr lang="en-US" altLang="zh-CN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zh-CN" alt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⊢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r>
                        <a:rPr lang="zh-CN" alt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𝜏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047" y="3419264"/>
                <a:ext cx="2512163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直接连接符 27"/>
          <p:cNvCxnSpPr/>
          <p:nvPr/>
        </p:nvCxnSpPr>
        <p:spPr>
          <a:xfrm>
            <a:off x="1760932" y="3345324"/>
            <a:ext cx="38735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6535708" y="3804703"/>
            <a:ext cx="699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(abs)</a:t>
            </a:r>
            <a:endParaRPr lang="zh-CN" altLang="en-US" sz="2000" dirty="0"/>
          </a:p>
        </p:txBody>
      </p:sp>
      <p:grpSp>
        <p:nvGrpSpPr>
          <p:cNvPr id="30" name="组合 29"/>
          <p:cNvGrpSpPr/>
          <p:nvPr/>
        </p:nvGrpSpPr>
        <p:grpSpPr>
          <a:xfrm>
            <a:off x="4802974" y="353019"/>
            <a:ext cx="3930844" cy="2288680"/>
            <a:chOff x="2592555" y="2006405"/>
            <a:chExt cx="3930844" cy="2288680"/>
          </a:xfrm>
        </p:grpSpPr>
        <p:grpSp>
          <p:nvGrpSpPr>
            <p:cNvPr id="31" name="组合 30"/>
            <p:cNvGrpSpPr/>
            <p:nvPr/>
          </p:nvGrpSpPr>
          <p:grpSpPr>
            <a:xfrm>
              <a:off x="3296425" y="2006405"/>
              <a:ext cx="2488322" cy="524723"/>
              <a:chOff x="3296425" y="2006405"/>
              <a:chExt cx="2488322" cy="52472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文本框 38"/>
                  <p:cNvSpPr txBox="1"/>
                  <p:nvPr/>
                </p:nvSpPr>
                <p:spPr>
                  <a:xfrm>
                    <a:off x="3296425" y="2081325"/>
                    <a:ext cx="1834348" cy="4498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l-GR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τ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⊢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τ</m:t>
                              </m:r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39" name="文本框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6425" y="2081325"/>
                    <a:ext cx="1834348" cy="449803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2658" b="-1216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0" name="文本框 39"/>
              <p:cNvSpPr txBox="1"/>
              <p:nvPr/>
            </p:nvSpPr>
            <p:spPr>
              <a:xfrm>
                <a:off x="5118154" y="2006405"/>
                <a:ext cx="66659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(</a:t>
                </a:r>
                <a:r>
                  <a:rPr lang="en-US" altLang="zh-CN" sz="2000" dirty="0" err="1"/>
                  <a:t>var</a:t>
                </a:r>
                <a:r>
                  <a:rPr lang="en-US" altLang="zh-CN" sz="2000" dirty="0"/>
                  <a:t>)</a:t>
                </a:r>
                <a:endParaRPr lang="zh-CN" altLang="en-US" sz="2000" dirty="0"/>
              </a:p>
            </p:txBody>
          </p:sp>
        </p:grpSp>
        <p:grpSp>
          <p:nvGrpSpPr>
            <p:cNvPr id="32" name="组合 31"/>
            <p:cNvGrpSpPr/>
            <p:nvPr/>
          </p:nvGrpSpPr>
          <p:grpSpPr>
            <a:xfrm>
              <a:off x="2592556" y="2771622"/>
              <a:ext cx="3930843" cy="576825"/>
              <a:chOff x="2111293" y="3364830"/>
              <a:chExt cx="3930843" cy="5768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文本框 36"/>
                  <p:cNvSpPr txBox="1"/>
                  <p:nvPr/>
                </p:nvSpPr>
                <p:spPr>
                  <a:xfrm>
                    <a:off x="2111293" y="3364830"/>
                    <a:ext cx="3235694" cy="57682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⊢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: </m:t>
                              </m:r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⊢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: </m:t>
                              </m:r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l-GR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⊢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τ</m:t>
                              </m:r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37" name="文本框 3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11293" y="3364830"/>
                    <a:ext cx="3235694" cy="576825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8" name="文本框 37"/>
              <p:cNvSpPr txBox="1"/>
              <p:nvPr/>
            </p:nvSpPr>
            <p:spPr>
              <a:xfrm>
                <a:off x="5307640" y="3449528"/>
                <a:ext cx="7344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(app)</a:t>
                </a:r>
                <a:endParaRPr lang="zh-CN" altLang="en-US" sz="2000" dirty="0"/>
              </a:p>
            </p:txBody>
          </p:sp>
        </p:grpSp>
        <p:grpSp>
          <p:nvGrpSpPr>
            <p:cNvPr id="33" name="组合 32"/>
            <p:cNvGrpSpPr/>
            <p:nvPr/>
          </p:nvGrpSpPr>
          <p:grpSpPr>
            <a:xfrm>
              <a:off x="3105904" y="3594663"/>
              <a:ext cx="3122025" cy="620363"/>
              <a:chOff x="2756988" y="4756777"/>
              <a:chExt cx="3122025" cy="62036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文本框 34"/>
                  <p:cNvSpPr txBox="1"/>
                  <p:nvPr/>
                </p:nvSpPr>
                <p:spPr>
                  <a:xfrm>
                    <a:off x="2756988" y="4756777"/>
                    <a:ext cx="2493311" cy="62036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⊢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l-GR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⊢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sz="200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λ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zh-CN" alt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  <m:r>
                                <a:rPr lang="en-US" altLang="zh-C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zh-CN" alt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τ</m:t>
                              </m:r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35" name="文本框 3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6988" y="4756777"/>
                    <a:ext cx="2493311" cy="620363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6" name="文本框 35"/>
              <p:cNvSpPr txBox="1"/>
              <p:nvPr/>
            </p:nvSpPr>
            <p:spPr>
              <a:xfrm>
                <a:off x="5179463" y="4839144"/>
                <a:ext cx="6995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(abs)</a:t>
                </a:r>
                <a:endParaRPr lang="zh-CN" altLang="en-US" sz="2000" dirty="0"/>
              </a:p>
            </p:txBody>
          </p:sp>
        </p:grpSp>
        <p:sp>
          <p:nvSpPr>
            <p:cNvPr id="34" name="矩形 33"/>
            <p:cNvSpPr/>
            <p:nvPr/>
          </p:nvSpPr>
          <p:spPr>
            <a:xfrm>
              <a:off x="2592555" y="2006405"/>
              <a:ext cx="3880433" cy="228868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66562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Typing derivation </a:t>
            </a:r>
            <a:br>
              <a:rPr lang="en-US" altLang="zh-CN" dirty="0"/>
            </a:br>
            <a:r>
              <a:rPr lang="en-US" altLang="zh-CN" dirty="0"/>
              <a:t>examples</a:t>
            </a:r>
            <a:endParaRPr lang="zh-CN" altLang="en-US" dirty="0"/>
          </a:p>
        </p:txBody>
      </p:sp>
      <p:grpSp>
        <p:nvGrpSpPr>
          <p:cNvPr id="13" name="组合 12"/>
          <p:cNvGrpSpPr/>
          <p:nvPr/>
        </p:nvGrpSpPr>
        <p:grpSpPr>
          <a:xfrm>
            <a:off x="4802974" y="353019"/>
            <a:ext cx="3930844" cy="2288680"/>
            <a:chOff x="2592555" y="2006405"/>
            <a:chExt cx="3930844" cy="2288680"/>
          </a:xfrm>
        </p:grpSpPr>
        <p:grpSp>
          <p:nvGrpSpPr>
            <p:cNvPr id="11" name="组合 10"/>
            <p:cNvGrpSpPr/>
            <p:nvPr/>
          </p:nvGrpSpPr>
          <p:grpSpPr>
            <a:xfrm>
              <a:off x="3296425" y="2006405"/>
              <a:ext cx="2488322" cy="524723"/>
              <a:chOff x="3296425" y="2006405"/>
              <a:chExt cx="2488322" cy="52472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文本框 2"/>
                  <p:cNvSpPr txBox="1"/>
                  <p:nvPr/>
                </p:nvSpPr>
                <p:spPr>
                  <a:xfrm>
                    <a:off x="3296425" y="2081325"/>
                    <a:ext cx="1834348" cy="44980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l-GR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τ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⊢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τ</m:t>
                              </m:r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3" name="文本框 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96425" y="2081325"/>
                    <a:ext cx="1834348" cy="449803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2658" b="-1216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" name="文本框 5"/>
              <p:cNvSpPr txBox="1"/>
              <p:nvPr/>
            </p:nvSpPr>
            <p:spPr>
              <a:xfrm>
                <a:off x="5118154" y="2006405"/>
                <a:ext cx="66659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(</a:t>
                </a:r>
                <a:r>
                  <a:rPr lang="en-US" altLang="zh-CN" sz="2000" dirty="0" err="1"/>
                  <a:t>var</a:t>
                </a:r>
                <a:r>
                  <a:rPr lang="en-US" altLang="zh-CN" sz="2000" dirty="0"/>
                  <a:t>)</a:t>
                </a:r>
                <a:endParaRPr lang="zh-CN" altLang="en-US" sz="2000" dirty="0"/>
              </a:p>
            </p:txBody>
          </p:sp>
        </p:grpSp>
        <p:grpSp>
          <p:nvGrpSpPr>
            <p:cNvPr id="10" name="组合 9"/>
            <p:cNvGrpSpPr/>
            <p:nvPr/>
          </p:nvGrpSpPr>
          <p:grpSpPr>
            <a:xfrm>
              <a:off x="2592556" y="2771622"/>
              <a:ext cx="3930843" cy="576825"/>
              <a:chOff x="2111293" y="3364830"/>
              <a:chExt cx="3930843" cy="5768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文本框 3"/>
                  <p:cNvSpPr txBox="1"/>
                  <p:nvPr/>
                </p:nvSpPr>
                <p:spPr>
                  <a:xfrm>
                    <a:off x="2111293" y="3364830"/>
                    <a:ext cx="3235694" cy="57682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⊢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: </m:t>
                              </m:r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       </m:t>
                              </m:r>
                              <m:r>
                                <m:rPr>
                                  <m:sty m:val="p"/>
                                </m:rPr>
                                <a:rPr lang="el-GR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⊢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: </m:t>
                              </m:r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l-GR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⊢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zh-C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τ</m:t>
                              </m:r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4" name="文本框 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11293" y="3364830"/>
                    <a:ext cx="3235694" cy="576825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文本框 6"/>
              <p:cNvSpPr txBox="1"/>
              <p:nvPr/>
            </p:nvSpPr>
            <p:spPr>
              <a:xfrm>
                <a:off x="5307640" y="3449528"/>
                <a:ext cx="73449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(app)</a:t>
                </a:r>
                <a:endParaRPr lang="zh-CN" altLang="en-US" sz="2000" dirty="0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3105904" y="3594663"/>
              <a:ext cx="3122025" cy="620363"/>
              <a:chOff x="2756988" y="4756777"/>
              <a:chExt cx="3122025" cy="62036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文本框 4"/>
                  <p:cNvSpPr txBox="1"/>
                  <p:nvPr/>
                </p:nvSpPr>
                <p:spPr>
                  <a:xfrm>
                    <a:off x="2756988" y="4756777"/>
                    <a:ext cx="2493311" cy="62036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l-GR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⊢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zh-CN" alt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𝜏</m:t>
                              </m:r>
                            </m:num>
                            <m:den>
                              <m:r>
                                <m:rPr>
                                  <m:sty m:val="p"/>
                                </m:rPr>
                                <a:rPr lang="el-GR" altLang="zh-CN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Γ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⊢</m:t>
                              </m:r>
                              <m:d>
                                <m:dPr>
                                  <m:ctrlP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zh-CN" altLang="en-US" sz="200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λ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:</m:t>
                                  </m:r>
                                  <m:r>
                                    <a:rPr lang="zh-CN" altLang="en-US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𝜎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.</m:t>
                                  </m:r>
                                  <m:r>
                                    <a:rPr lang="en-US" altLang="zh-CN" sz="20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</m:d>
                              <m:r>
                                <a:rPr lang="en-US" altLang="zh-CN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CN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:</m:t>
                              </m:r>
                              <m:r>
                                <a:rPr lang="zh-CN" altLang="en-US" sz="20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𝜎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→</m:t>
                              </m:r>
                              <m:r>
                                <m:rPr>
                                  <m:sty m:val="p"/>
                                </m:rPr>
                                <a:rPr lang="zh-CN" alt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τ</m:t>
                              </m:r>
                              <m:r>
                                <a:rPr lang="zh-CN" altLang="en-US" sz="2000" i="1" dirty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den>
                          </m:f>
                        </m:oMath>
                      </m:oMathPara>
                    </a14:m>
                    <a:endParaRPr lang="zh-CN" altLang="en-US" sz="2000" dirty="0"/>
                  </a:p>
                </p:txBody>
              </p:sp>
            </mc:Choice>
            <mc:Fallback xmlns="">
              <p:sp>
                <p:nvSpPr>
                  <p:cNvPr id="5" name="文本框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56988" y="4756777"/>
                    <a:ext cx="2493311" cy="620363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文本框 7"/>
              <p:cNvSpPr txBox="1"/>
              <p:nvPr/>
            </p:nvSpPr>
            <p:spPr>
              <a:xfrm>
                <a:off x="5179463" y="4839144"/>
                <a:ext cx="69955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(abs)</a:t>
                </a:r>
                <a:endParaRPr lang="zh-CN" altLang="en-US" sz="2000" dirty="0"/>
              </a:p>
            </p:txBody>
          </p:sp>
        </p:grpSp>
        <p:sp>
          <p:nvSpPr>
            <p:cNvPr id="12" name="矩形 11"/>
            <p:cNvSpPr/>
            <p:nvPr/>
          </p:nvSpPr>
          <p:spPr>
            <a:xfrm>
              <a:off x="2592555" y="2006405"/>
              <a:ext cx="3880433" cy="2288680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1543668" y="5418154"/>
                <a:ext cx="560255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⊢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m:rPr>
                              <m:sty m:val="p"/>
                            </m:rPr>
                            <a:rPr lang="zh-CN" altLang="en-US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τ</m:t>
                          </m:r>
                          <m:r>
                            <a:rPr lang="zh-CN" altLang="en-US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lang="zh-CN" altLang="en-US" sz="240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τ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CN" altLang="en-US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m:rPr>
                              <m:sty m:val="p"/>
                            </m:rPr>
                            <a:rPr lang="el-GR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τ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:(</m:t>
                      </m:r>
                      <m:r>
                        <m:rPr>
                          <m:sty m:val="p"/>
                        </m:rPr>
                        <a:rPr lang="zh-CN" alt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τ</m:t>
                      </m:r>
                      <m:r>
                        <a:rPr lang="zh-CN" alt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zh-CN" alt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τ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zh-CN" alt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zh-CN" alt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τ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668" y="5418154"/>
                <a:ext cx="5602559" cy="369332"/>
              </a:xfrm>
              <a:prstGeom prst="rect">
                <a:avLst/>
              </a:prstGeom>
              <a:blipFill rotWithShape="0">
                <a:blip r:embed="rId5"/>
                <a:stretch>
                  <a:fillRect r="-326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连接符 16"/>
          <p:cNvCxnSpPr/>
          <p:nvPr/>
        </p:nvCxnSpPr>
        <p:spPr>
          <a:xfrm flipV="1">
            <a:off x="1291430" y="5205314"/>
            <a:ext cx="5990619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文本框 17"/>
              <p:cNvSpPr txBox="1"/>
              <p:nvPr/>
            </p:nvSpPr>
            <p:spPr>
              <a:xfrm>
                <a:off x="2267149" y="4666178"/>
                <a:ext cx="403918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m:rPr>
                        <m:sty m:val="p"/>
                      </m:rPr>
                      <a:rPr lang="zh-CN" altLang="en-US" sz="2400" i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τ</m:t>
                    </m:r>
                    <m:r>
                      <a:rPr lang="en-US" altLang="zh-CN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zh-CN" altLang="en-US" sz="24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λ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:</m:t>
                        </m:r>
                        <m:r>
                          <m:rPr>
                            <m:sty m:val="p"/>
                          </m:rPr>
                          <a:rPr lang="zh-CN" altLang="en-US" sz="240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Symbol" panose="05050102010706020507" pitchFamily="18" charset="2"/>
                          </a:rPr>
                          <m:t>τ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τ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8" name="文本框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149" y="4666178"/>
                <a:ext cx="4039183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961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文本框 19"/>
          <p:cNvSpPr txBox="1"/>
          <p:nvPr/>
        </p:nvSpPr>
        <p:spPr>
          <a:xfrm>
            <a:off x="7549234" y="2890223"/>
            <a:ext cx="666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(</a:t>
            </a:r>
            <a:r>
              <a:rPr lang="en-US" altLang="zh-CN" sz="2000" dirty="0" err="1"/>
              <a:t>var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  <p:sp>
        <p:nvSpPr>
          <p:cNvPr id="21" name="文本框 20"/>
          <p:cNvSpPr txBox="1"/>
          <p:nvPr/>
        </p:nvSpPr>
        <p:spPr>
          <a:xfrm>
            <a:off x="7287550" y="4992475"/>
            <a:ext cx="699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(abs)</a:t>
            </a:r>
            <a:endParaRPr lang="zh-CN" altLang="en-US" sz="2000" dirty="0"/>
          </a:p>
        </p:txBody>
      </p:sp>
      <p:cxnSp>
        <p:nvCxnSpPr>
          <p:cNvPr id="26" name="直接连接符 25"/>
          <p:cNvCxnSpPr/>
          <p:nvPr/>
        </p:nvCxnSpPr>
        <p:spPr>
          <a:xfrm>
            <a:off x="1787104" y="4526423"/>
            <a:ext cx="48054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6709890" y="4304633"/>
            <a:ext cx="699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(abs)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文本框 29"/>
              <p:cNvSpPr txBox="1"/>
              <p:nvPr/>
            </p:nvSpPr>
            <p:spPr>
              <a:xfrm>
                <a:off x="2614399" y="3981319"/>
                <a:ext cx="3030894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  <m:r>
                      <a:rPr lang="zh-CN" altLang="en-US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→</m:t>
                    </m:r>
                    <m:r>
                      <m:rPr>
                        <m:sty m:val="p"/>
                      </m:rPr>
                      <a:rPr lang="zh-CN" altLang="en-US" sz="2400" i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τ</m:t>
                    </m:r>
                    <m:r>
                      <a:rPr lang="en-US" altLang="zh-CN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,</m:t>
                    </m:r>
                    <m:r>
                      <a:rPr lang="en-US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τ</m:t>
                    </m:r>
                    <m:r>
                      <a:rPr lang="en-US" altLang="zh-CN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zh-CN" altLang="en-US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τ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399" y="3981319"/>
                <a:ext cx="3030894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616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接连接符 30"/>
          <p:cNvCxnSpPr/>
          <p:nvPr/>
        </p:nvCxnSpPr>
        <p:spPr>
          <a:xfrm>
            <a:off x="736890" y="3856575"/>
            <a:ext cx="696696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7703852" y="3620437"/>
            <a:ext cx="7344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(app)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文本框 32"/>
              <p:cNvSpPr txBox="1"/>
              <p:nvPr/>
            </p:nvSpPr>
            <p:spPr>
              <a:xfrm>
                <a:off x="839227" y="3259224"/>
                <a:ext cx="31447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τ</m:t>
                      </m:r>
                      <m:r>
                        <a:rPr lang="zh-CN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zh-CN" altLang="en-US" sz="2400" i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  <m:r>
                        <a:rPr lang="en-US" altLang="zh-CN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,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  <m:r>
                        <a:rPr lang="en-US" altLang="zh-CN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τ</m:t>
                      </m:r>
                      <m:r>
                        <a:rPr lang="zh-CN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3" name="文本框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227" y="3259224"/>
                <a:ext cx="3144772" cy="369332"/>
              </a:xfrm>
              <a:prstGeom prst="rect">
                <a:avLst/>
              </a:prstGeom>
              <a:blipFill rotWithShape="0">
                <a:blip r:embed="rId8"/>
                <a:stretch>
                  <a:fillRect l="-969" r="-775" b="-2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4980440" y="3251105"/>
                <a:ext cx="257224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τ</m:t>
                      </m:r>
                      <m:r>
                        <a:rPr lang="zh-CN" altLang="en-US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→</m:t>
                      </m:r>
                      <m:r>
                        <m:rPr>
                          <m:sty m:val="p"/>
                        </m:rPr>
                        <a:rPr lang="zh-CN" altLang="en-US" sz="2400" i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  <m:r>
                        <a:rPr lang="en-US" altLang="zh-CN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,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  <m:r>
                        <a:rPr lang="en-US" altLang="zh-CN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0440" y="3251105"/>
                <a:ext cx="2572243" cy="369332"/>
              </a:xfrm>
              <a:prstGeom prst="rect">
                <a:avLst/>
              </a:prstGeom>
              <a:blipFill rotWithShape="0">
                <a:blip r:embed="rId9"/>
                <a:stretch>
                  <a:fillRect l="-948" r="-1185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7" name="直接连接符 36"/>
          <p:cNvCxnSpPr/>
          <p:nvPr/>
        </p:nvCxnSpPr>
        <p:spPr>
          <a:xfrm>
            <a:off x="821325" y="3112896"/>
            <a:ext cx="31839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/>
          <p:nvPr/>
        </p:nvCxnSpPr>
        <p:spPr>
          <a:xfrm>
            <a:off x="4938447" y="3112896"/>
            <a:ext cx="25717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3983999" y="2890223"/>
            <a:ext cx="666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(</a:t>
            </a:r>
            <a:r>
              <a:rPr lang="en-US" altLang="zh-CN" sz="2000" dirty="0" err="1"/>
              <a:t>var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519270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 of </a:t>
            </a:r>
            <a:r>
              <a:rPr lang="en-US" altLang="zh-CN" dirty="0" err="1"/>
              <a:t>untyped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-calculus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Syntax: notation for defining functions</a:t>
            </a:r>
          </a:p>
          <a:p>
            <a:pPr marL="0" lvl="1" indent="0">
              <a:spcBef>
                <a:spcPts val="12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          </a:t>
            </a:r>
            <a:r>
              <a:rPr lang="en-US" altLang="zh-CN" sz="2800" dirty="0">
                <a:sym typeface="Symbol" panose="05050102010706020507" pitchFamily="18" charset="2"/>
              </a:rPr>
              <a:t>(Terms)  M, N  ::=  x  |  x. M  |  M N</a:t>
            </a:r>
            <a:endParaRPr lang="en-US" altLang="zh-CN" sz="2800" dirty="0"/>
          </a:p>
          <a:p>
            <a:pPr>
              <a:spcBef>
                <a:spcPts val="3000"/>
              </a:spcBef>
            </a:pPr>
            <a:r>
              <a:rPr lang="en-US" altLang="zh-CN" dirty="0"/>
              <a:t>Semantics: reduction rules</a:t>
            </a:r>
            <a:endParaRPr lang="en-US" altLang="zh-CN" sz="2800" dirty="0"/>
          </a:p>
        </p:txBody>
      </p:sp>
      <p:grpSp>
        <p:nvGrpSpPr>
          <p:cNvPr id="4" name="组合 3"/>
          <p:cNvGrpSpPr/>
          <p:nvPr/>
        </p:nvGrpSpPr>
        <p:grpSpPr>
          <a:xfrm>
            <a:off x="2593936" y="3807198"/>
            <a:ext cx="3956127" cy="708367"/>
            <a:chOff x="2251300" y="1643978"/>
            <a:chExt cx="3956127" cy="7083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2251300" y="1690689"/>
                  <a:ext cx="3427605" cy="6616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λ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→  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den>
                        </m:f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1300" y="1690689"/>
                  <a:ext cx="3427605" cy="66165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文本框 5"/>
            <p:cNvSpPr txBox="1"/>
            <p:nvPr/>
          </p:nvSpPr>
          <p:spPr>
            <a:xfrm>
              <a:off x="5607583" y="1643978"/>
              <a:ext cx="5998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ym typeface="Symbol" panose="05050102010706020507" pitchFamily="18" charset="2"/>
                </a:rPr>
                <a:t>(</a:t>
              </a:r>
              <a:r>
                <a:rPr lang="zh-CN" altLang="en-US" sz="2800" dirty="0">
                  <a:sym typeface="Symbol" panose="05050102010706020507" pitchFamily="18" charset="2"/>
                </a:rPr>
                <a:t></a:t>
              </a:r>
              <a:r>
                <a:rPr lang="en-US" altLang="zh-CN" sz="2800" dirty="0">
                  <a:sym typeface="Symbol" panose="05050102010706020507" pitchFamily="18" charset="2"/>
                </a:rPr>
                <a:t>)</a:t>
              </a:r>
              <a:endParaRPr lang="zh-CN" altLang="en-US" sz="28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628650" y="4999957"/>
                <a:ext cx="2099421" cy="8396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zh-CN" altLang="en-US" sz="28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4999957"/>
                <a:ext cx="2099421" cy="8396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6177987" y="4997328"/>
                <a:ext cx="2316660" cy="842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7987" y="4997328"/>
                <a:ext cx="2316660" cy="84228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3375875" y="4999957"/>
                <a:ext cx="2154308" cy="8396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 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5875" y="4999957"/>
                <a:ext cx="2154308" cy="83965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68376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Soundness and completeness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06468"/>
            <a:ext cx="8226592" cy="4974806"/>
          </a:xfrm>
        </p:spPr>
        <p:txBody>
          <a:bodyPr>
            <a:normAutofit/>
          </a:bodyPr>
          <a:lstStyle/>
          <a:p>
            <a:r>
              <a:rPr lang="en-US" altLang="zh-CN" dirty="0"/>
              <a:t>A </a:t>
            </a:r>
            <a:r>
              <a:rPr lang="en-US" altLang="zh-CN" dirty="0">
                <a:solidFill>
                  <a:srgbClr val="FF0000"/>
                </a:solidFill>
              </a:rPr>
              <a:t>sound</a:t>
            </a:r>
            <a:r>
              <a:rPr lang="en-US" altLang="zh-CN" dirty="0"/>
              <a:t> type system never accepts a program that can go wrong</a:t>
            </a:r>
          </a:p>
          <a:p>
            <a:pPr lvl="1"/>
            <a:r>
              <a:rPr lang="en-US" altLang="zh-CN" dirty="0"/>
              <a:t>No false negatives </a:t>
            </a:r>
          </a:p>
          <a:p>
            <a:pPr lvl="1"/>
            <a:r>
              <a:rPr lang="en-US" altLang="zh-CN" dirty="0"/>
              <a:t>The language is </a:t>
            </a:r>
            <a:r>
              <a:rPr lang="en-US" altLang="zh-CN" dirty="0">
                <a:solidFill>
                  <a:srgbClr val="FF0000"/>
                </a:solidFill>
              </a:rPr>
              <a:t>type-safe</a:t>
            </a:r>
          </a:p>
          <a:p>
            <a:pPr>
              <a:spcBef>
                <a:spcPts val="1800"/>
              </a:spcBef>
            </a:pPr>
            <a:r>
              <a:rPr lang="en-US" altLang="zh-CN" dirty="0"/>
              <a:t>A </a:t>
            </a:r>
            <a:r>
              <a:rPr lang="en-US" altLang="zh-CN" dirty="0">
                <a:solidFill>
                  <a:srgbClr val="FF0000"/>
                </a:solidFill>
              </a:rPr>
              <a:t>complete</a:t>
            </a:r>
            <a:r>
              <a:rPr lang="en-US" altLang="zh-CN" dirty="0"/>
              <a:t> type system never rejects a program that can’t go wrong </a:t>
            </a:r>
          </a:p>
          <a:p>
            <a:pPr lvl="1"/>
            <a:r>
              <a:rPr lang="en-US" altLang="zh-CN" dirty="0"/>
              <a:t>No false positives </a:t>
            </a:r>
          </a:p>
          <a:p>
            <a:pPr>
              <a:spcBef>
                <a:spcPts val="1800"/>
              </a:spcBef>
            </a:pPr>
            <a:r>
              <a:rPr lang="en-US" altLang="zh-CN" dirty="0"/>
              <a:t>However, for any Turing-complete PL, the set of programs that may go wrong is undecidable</a:t>
            </a:r>
          </a:p>
          <a:p>
            <a:pPr lvl="1">
              <a:spcBef>
                <a:spcPts val="600"/>
              </a:spcBef>
            </a:pPr>
            <a:r>
              <a:rPr lang="en-US" altLang="zh-CN" dirty="0"/>
              <a:t>Type system cannot be sound and complete</a:t>
            </a:r>
          </a:p>
          <a:p>
            <a:pPr lvl="1">
              <a:spcBef>
                <a:spcPts val="600"/>
              </a:spcBef>
            </a:pPr>
            <a:r>
              <a:rPr lang="en-US" altLang="zh-CN" dirty="0"/>
              <a:t>Choose soundness, try to reduce false positives in practice</a:t>
            </a:r>
          </a:p>
          <a:p>
            <a:pPr>
              <a:spcBef>
                <a:spcPts val="180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64264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365" y="365126"/>
            <a:ext cx="8334877" cy="1325563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Soundness – well-typed terms in STLC</a:t>
            </a:r>
            <a:r>
              <a:rPr lang="en-US" altLang="zh-CN" sz="4000" dirty="0">
                <a:solidFill>
                  <a:prstClr val="black"/>
                </a:solidFill>
                <a:sym typeface="Symbol" panose="05050102010706020507" pitchFamily="18" charset="2"/>
              </a:rPr>
              <a:t> </a:t>
            </a:r>
            <a:r>
              <a:rPr lang="en-US" altLang="zh-CN" sz="4000" dirty="0"/>
              <a:t>never go wrong 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021303"/>
            <a:ext cx="7886700" cy="45840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Theorem (Type Safety):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spcBef>
                <a:spcPts val="3000"/>
              </a:spcBef>
              <a:buNone/>
            </a:pPr>
            <a:r>
              <a:rPr lang="en-US" altLang="zh-CN" sz="2000" dirty="0"/>
              <a:t>That is,  the reduction of a well-typed term either diverges, or terminates in a value of the expected type.</a:t>
            </a:r>
          </a:p>
          <a:p>
            <a:pPr marL="0" indent="0">
              <a:buNone/>
            </a:pPr>
            <a:r>
              <a:rPr lang="en-US" altLang="zh-CN" sz="2000" dirty="0"/>
              <a:t>Follows from two key lemmas (next page). </a:t>
            </a:r>
            <a:endParaRPr lang="zh-CN" alt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/>
            </p:nvSpPr>
            <p:spPr>
              <a:xfrm>
                <a:off x="800054" y="2647795"/>
                <a:ext cx="789126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For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any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and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zh-CN" altLang="en-US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if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 ⊢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and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then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054" y="2647795"/>
                <a:ext cx="7891263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圆角矩形标注 10"/>
          <p:cNvSpPr/>
          <p:nvPr/>
        </p:nvSpPr>
        <p:spPr>
          <a:xfrm>
            <a:off x="2815391" y="4121104"/>
            <a:ext cx="4138862" cy="1035437"/>
          </a:xfrm>
          <a:prstGeom prst="wedgeRoundRectCallout">
            <a:avLst>
              <a:gd name="adj1" fmla="val 2270"/>
              <a:gd name="adj2" fmla="val -893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2400" dirty="0">
                <a:solidFill>
                  <a:schemeClr val="bg1"/>
                </a:solidFill>
                <a:sym typeface="Symbol" panose="05050102010706020507" pitchFamily="18" charset="2"/>
              </a:rPr>
              <a:t>Defined in language semantics (e.g. -abstraction, constants)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矩形 6"/>
              <p:cNvSpPr/>
              <p:nvPr/>
            </p:nvSpPr>
            <p:spPr>
              <a:xfrm>
                <a:off x="639176" y="3171015"/>
                <a:ext cx="8097253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lang="en-US" altLang="zh-CN" sz="28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zh-CN" altLang="en-US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altLang="zh-CN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altLang="zh-CN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and</m:t>
                      </m:r>
                      <m:r>
                        <a:rPr lang="en-US" altLang="zh-CN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either</m:t>
                      </m:r>
                      <m:r>
                        <a:rPr lang="en-US" altLang="zh-CN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8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Values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or</m:t>
                      </m:r>
                      <m:r>
                        <a:rPr lang="en-US" altLang="zh-CN" sz="28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′′. 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  <m:r>
                        <a:rPr lang="en-US" altLang="zh-CN" sz="28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8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′′</m:t>
                      </m:r>
                    </m:oMath>
                  </m:oMathPara>
                </a14:m>
                <a:endParaRPr lang="zh-CN" altLang="en-US" sz="2800" dirty="0">
                  <a:solidFill>
                    <a:prstClr val="black"/>
                  </a:solidFill>
                </a:endParaRPr>
              </a:p>
            </p:txBody>
          </p:sp>
        </mc:Choice>
        <mc:Fallback>
          <p:sp>
            <p:nvSpPr>
              <p:cNvPr id="7" name="矩形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9176" y="3171015"/>
                <a:ext cx="8097253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2256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20365" y="365126"/>
            <a:ext cx="8334877" cy="1325563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Soundness – well-typed terms in STLC</a:t>
            </a:r>
            <a:r>
              <a:rPr lang="en-US" altLang="zh-CN" sz="4000" dirty="0">
                <a:solidFill>
                  <a:prstClr val="black"/>
                </a:solidFill>
                <a:sym typeface="Symbol" panose="05050102010706020507" pitchFamily="18" charset="2"/>
              </a:rPr>
              <a:t> </a:t>
            </a:r>
            <a:r>
              <a:rPr lang="en-US" altLang="zh-CN" sz="4000" dirty="0"/>
              <a:t>never go wrong 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081463"/>
            <a:ext cx="7886700" cy="4222500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Preservation (subject reduction)</a:t>
            </a:r>
            <a:r>
              <a:rPr lang="en-US" altLang="zh-CN" dirty="0"/>
              <a:t>: well-typed terms reduce only to well-typed terms of the same type</a:t>
            </a:r>
          </a:p>
          <a:p>
            <a:pPr>
              <a:spcBef>
                <a:spcPts val="1800"/>
              </a:spcBef>
            </a:pPr>
            <a:endParaRPr lang="en-US" altLang="zh-CN" dirty="0"/>
          </a:p>
          <a:p>
            <a:pPr>
              <a:spcBef>
                <a:spcPts val="3000"/>
              </a:spcBef>
            </a:pPr>
            <a:r>
              <a:rPr lang="en-US" altLang="zh-CN" dirty="0">
                <a:solidFill>
                  <a:srgbClr val="FF0000"/>
                </a:solidFill>
              </a:rPr>
              <a:t>Progress</a:t>
            </a:r>
            <a:r>
              <a:rPr lang="en-US" altLang="zh-CN" dirty="0"/>
              <a:t>: a well-typed term is either a value or can be reduced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915088" y="3061333"/>
                <a:ext cx="59406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 ⊢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and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then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5088" y="3061333"/>
                <a:ext cx="5940664" cy="52322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779392" y="4788911"/>
                <a:ext cx="79763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 ⊢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then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either</m:t>
                      </m:r>
                      <m:r>
                        <a:rPr lang="en-US" altLang="zh-CN" sz="28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Values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or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392" y="4788911"/>
                <a:ext cx="7976351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8859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12846" y="367418"/>
            <a:ext cx="8118308" cy="1325563"/>
          </a:xfrm>
        </p:spPr>
        <p:txBody>
          <a:bodyPr>
            <a:noAutofit/>
          </a:bodyPr>
          <a:lstStyle/>
          <a:p>
            <a:r>
              <a:rPr lang="en-US" altLang="zh-CN" sz="4000" dirty="0"/>
              <a:t>Not complete – the type system may reject terms that do not go wrong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952625"/>
            <a:ext cx="7886700" cy="4351338"/>
          </a:xfrm>
        </p:spPr>
        <p:txBody>
          <a:bodyPr/>
          <a:lstStyle/>
          <a:p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zh-CN" altLang="en-US" dirty="0">
                <a:sym typeface="Symbol" panose="05050102010706020507" pitchFamily="18" charset="2"/>
              </a:rPr>
              <a:t></a:t>
            </a:r>
            <a:r>
              <a:rPr lang="en-US" altLang="zh-CN" dirty="0">
                <a:sym typeface="Symbol" panose="05050102010706020507" pitchFamily="18" charset="2"/>
              </a:rPr>
              <a:t>x. (x (</a:t>
            </a:r>
            <a:r>
              <a:rPr lang="zh-CN" altLang="en-US" dirty="0">
                <a:sym typeface="Symbol" panose="05050102010706020507" pitchFamily="18" charset="2"/>
              </a:rPr>
              <a:t></a:t>
            </a:r>
            <a:r>
              <a:rPr lang="en-US" altLang="zh-CN" dirty="0">
                <a:sym typeface="Symbol" panose="05050102010706020507" pitchFamily="18" charset="2"/>
              </a:rPr>
              <a:t>y. y)) (x 3)) (</a:t>
            </a:r>
            <a:r>
              <a:rPr lang="zh-CN" altLang="en-US" dirty="0">
                <a:sym typeface="Symbol" panose="05050102010706020507" pitchFamily="18" charset="2"/>
              </a:rPr>
              <a:t></a:t>
            </a:r>
            <a:r>
              <a:rPr lang="en-US" altLang="zh-CN" dirty="0">
                <a:sym typeface="Symbol" panose="05050102010706020507" pitchFamily="18" charset="2"/>
              </a:rPr>
              <a:t>z. z)</a:t>
            </a:r>
          </a:p>
          <a:p>
            <a:pPr marL="0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   </a:t>
            </a:r>
            <a:r>
              <a:rPr lang="en-US" altLang="zh-CN" sz="2400" dirty="0">
                <a:sym typeface="Symbol" panose="05050102010706020507" pitchFamily="18" charset="2"/>
              </a:rPr>
              <a:t>Cannot find ,  such that </a:t>
            </a:r>
          </a:p>
          <a:p>
            <a:pPr marL="0" indent="0">
              <a:buNone/>
            </a:pPr>
            <a:endParaRPr lang="en-US" altLang="zh-CN" sz="2400" dirty="0">
              <a:sym typeface="Symbol" panose="05050102010706020507" pitchFamily="18" charset="2"/>
            </a:endParaRPr>
          </a:p>
          <a:p>
            <a:pPr marL="0" indent="0"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   because we have to pick one type for x</a:t>
            </a:r>
            <a:endParaRPr lang="zh-CN" altLang="en-US" dirty="0"/>
          </a:p>
          <a:p>
            <a:pPr>
              <a:spcBef>
                <a:spcPts val="2400"/>
              </a:spcBef>
            </a:pPr>
            <a:r>
              <a:rPr lang="en-US" altLang="zh-CN" dirty="0"/>
              <a:t>But</a:t>
            </a:r>
            <a:endParaRPr lang="zh-CN" altLang="en-US" dirty="0"/>
          </a:p>
          <a:p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291539" y="2960473"/>
                <a:ext cx="3521990" cy="4168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l-GR" altLang="zh-CN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zh-CN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d>
                    <m:d>
                      <m:dPr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3</m:t>
                        </m:r>
                      </m:e>
                    </m:d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l-GR" altLang="zh-CN" sz="24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τ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1539" y="2960473"/>
                <a:ext cx="3521990" cy="41684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1642995" y="4128294"/>
            <a:ext cx="3699026" cy="13460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zh-CN" altLang="en-US" sz="2400" dirty="0">
                <a:sym typeface="Symbol" panose="05050102010706020507" pitchFamily="18" charset="2"/>
              </a:rPr>
              <a:t></a:t>
            </a:r>
            <a:r>
              <a:rPr lang="en-US" altLang="zh-CN" sz="2400" dirty="0">
                <a:sym typeface="Symbol" panose="05050102010706020507" pitchFamily="18" charset="2"/>
              </a:rPr>
              <a:t>x. (x (</a:t>
            </a:r>
            <a:r>
              <a:rPr lang="zh-CN" altLang="en-US" sz="2400" dirty="0">
                <a:sym typeface="Symbol" panose="05050102010706020507" pitchFamily="18" charset="2"/>
              </a:rPr>
              <a:t></a:t>
            </a:r>
            <a:r>
              <a:rPr lang="en-US" altLang="zh-CN" sz="2400" dirty="0">
                <a:sym typeface="Symbol" panose="05050102010706020507" pitchFamily="18" charset="2"/>
              </a:rPr>
              <a:t>y. y)) (x 3)) (</a:t>
            </a:r>
            <a:r>
              <a:rPr lang="zh-CN" altLang="en-US" sz="2400" dirty="0">
                <a:sym typeface="Symbol" panose="05050102010706020507" pitchFamily="18" charset="2"/>
              </a:rPr>
              <a:t></a:t>
            </a:r>
            <a:r>
              <a:rPr lang="en-US" altLang="zh-CN" sz="2400" dirty="0">
                <a:sym typeface="Symbol" panose="05050102010706020507" pitchFamily="18" charset="2"/>
              </a:rPr>
              <a:t>z. z)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 ((z. z) (</a:t>
            </a:r>
            <a:r>
              <a:rPr lang="zh-CN" altLang="en-US" sz="2400" dirty="0">
                <a:sym typeface="Symbol" panose="05050102010706020507" pitchFamily="18" charset="2"/>
              </a:rPr>
              <a:t></a:t>
            </a:r>
            <a:r>
              <a:rPr lang="en-US" altLang="zh-CN" sz="2400" dirty="0">
                <a:sym typeface="Symbol" panose="05050102010706020507" pitchFamily="18" charset="2"/>
              </a:rPr>
              <a:t>y. y)) ((z. z) 3)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 (</a:t>
            </a:r>
            <a:r>
              <a:rPr lang="zh-CN" altLang="en-US" sz="2400" dirty="0">
                <a:sym typeface="Symbol" panose="05050102010706020507" pitchFamily="18" charset="2"/>
              </a:rPr>
              <a:t></a:t>
            </a:r>
            <a:r>
              <a:rPr lang="en-US" altLang="zh-CN" sz="2400" dirty="0">
                <a:sym typeface="Symbol" panose="05050102010706020507" pitchFamily="18" charset="2"/>
              </a:rPr>
              <a:t>y. y) 3  3</a:t>
            </a:r>
          </a:p>
        </p:txBody>
      </p:sp>
    </p:spTree>
    <p:extLst>
      <p:ext uri="{BB962C8B-B14F-4D97-AF65-F5344CB8AC3E}">
        <p14:creationId xmlns:p14="http://schemas.microsoft.com/office/powerpoint/2010/main" val="1201434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Well-typed terms in STLC always terminate  </a:t>
            </a:r>
            <a:r>
              <a:rPr lang="en-US" altLang="zh-CN" sz="2400" dirty="0"/>
              <a:t>(</a:t>
            </a:r>
            <a:r>
              <a:rPr lang="en-US" altLang="zh-CN" sz="2400" dirty="0">
                <a:sym typeface="Symbol" panose="05050102010706020507" pitchFamily="18" charset="2"/>
              </a:rPr>
              <a:t>strong normalization theorem)</a:t>
            </a:r>
            <a:endParaRPr lang="zh-CN" altLang="en-US" sz="2400" dirty="0"/>
          </a:p>
        </p:txBody>
      </p:sp>
      <p:sp>
        <p:nvSpPr>
          <p:cNvPr id="16" name="内容占位符 15"/>
          <p:cNvSpPr>
            <a:spLocks noGrp="1"/>
          </p:cNvSpPr>
          <p:nvPr>
            <p:ph idx="1"/>
          </p:nvPr>
        </p:nvSpPr>
        <p:spPr>
          <a:xfrm>
            <a:off x="628650" y="1949117"/>
            <a:ext cx="7886700" cy="4227846"/>
          </a:xfrm>
        </p:spPr>
        <p:txBody>
          <a:bodyPr/>
          <a:lstStyle/>
          <a:p>
            <a:r>
              <a:rPr lang="en-US" altLang="zh-CN" dirty="0"/>
              <a:t>Recall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ym typeface="Symbol" panose="05050102010706020507" pitchFamily="18" charset="2"/>
              </a:rPr>
              <a:t>(x. x x) (x. x x) cannot be assigned a type</a:t>
            </a:r>
            <a:endParaRPr lang="zh-CN" altLang="en-US" dirty="0"/>
          </a:p>
        </p:txBody>
      </p:sp>
      <p:sp>
        <p:nvSpPr>
          <p:cNvPr id="26" name="文本框 25"/>
          <p:cNvSpPr txBox="1"/>
          <p:nvPr/>
        </p:nvSpPr>
        <p:spPr>
          <a:xfrm>
            <a:off x="1941152" y="1970119"/>
            <a:ext cx="2630848" cy="13460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(x. x x) (x. x x)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 (x. x x) (x. x x)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 …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文本框 31"/>
              <p:cNvSpPr txBox="1"/>
              <p:nvPr/>
            </p:nvSpPr>
            <p:spPr>
              <a:xfrm>
                <a:off x="2891733" y="5701434"/>
                <a:ext cx="17681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m:rPr>
                        <m:sty m:val="p"/>
                      </m:rPr>
                      <a:rPr lang="el-GR" altLang="zh-CN" sz="240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  <m:r>
                      <a:rPr lang="en-US" altLang="zh-CN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 </m:t>
                    </m:r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</m:oMath>
                </a14:m>
                <a:r>
                  <a:rPr lang="en-US" altLang="zh-CN" sz="2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sz="24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anose="05050102010706020507" pitchFamily="18" charset="2"/>
                      </a:rPr>
                      <m:t>?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2" name="文本框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733" y="5701434"/>
                <a:ext cx="1768176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4138" r="-5172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直接连接符 32"/>
          <p:cNvCxnSpPr/>
          <p:nvPr/>
        </p:nvCxnSpPr>
        <p:spPr>
          <a:xfrm>
            <a:off x="1796542" y="5568407"/>
            <a:ext cx="391059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/>
              <p:cNvSpPr txBox="1"/>
              <p:nvPr/>
            </p:nvSpPr>
            <p:spPr>
              <a:xfrm>
                <a:off x="1884277" y="5085603"/>
                <a:ext cx="14783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l-GR" altLang="zh-CN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σ</m:t>
                      </m:r>
                      <m:r>
                        <a:rPr lang="en-US" altLang="zh-CN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n-US" altLang="zh-CN" sz="24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?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4" name="文本框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4277" y="5085603"/>
                <a:ext cx="1478353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412" r="-2881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本框 34"/>
              <p:cNvSpPr txBox="1"/>
              <p:nvPr/>
            </p:nvSpPr>
            <p:spPr>
              <a:xfrm>
                <a:off x="3920733" y="5066049"/>
                <a:ext cx="147835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l-GR" altLang="zh-CN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σ</m:t>
                      </m:r>
                      <m:r>
                        <a:rPr lang="en-US" altLang="zh-CN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l-GR" altLang="zh-CN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σ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5" name="文本框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0733" y="5066049"/>
                <a:ext cx="1478353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058" r="-2469"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圆角矩形标注 36"/>
          <p:cNvSpPr/>
          <p:nvPr/>
        </p:nvSpPr>
        <p:spPr>
          <a:xfrm>
            <a:off x="2485285" y="4066674"/>
            <a:ext cx="4757726" cy="863849"/>
          </a:xfrm>
          <a:prstGeom prst="wedgeRoundRectCallout">
            <a:avLst>
              <a:gd name="adj1" fmla="val -34408"/>
              <a:gd name="adj2" fmla="val 7061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ym typeface="Symbol" panose="05050102010706020507" pitchFamily="18" charset="2"/>
              </a:rPr>
              <a:t>Expect </a:t>
            </a:r>
            <a:r>
              <a:rPr lang="zh-CN" altLang="en-US" sz="2400" dirty="0">
                <a:sym typeface="Symbol" panose="05050102010706020507" pitchFamily="18" charset="2"/>
              </a:rPr>
              <a:t> </a:t>
            </a:r>
            <a:r>
              <a:rPr lang="en-US" altLang="zh-CN" sz="2400" dirty="0">
                <a:sym typeface="Symbol" panose="05050102010706020507" pitchFamily="18" charset="2"/>
              </a:rPr>
              <a:t>to be in the form of </a:t>
            </a:r>
            <a:r>
              <a:rPr lang="zh-CN" altLang="en-US" sz="2400" dirty="0">
                <a:sym typeface="Symbol" panose="05050102010706020507" pitchFamily="18" charset="2"/>
              </a:rPr>
              <a:t> </a:t>
            </a:r>
            <a:r>
              <a:rPr lang="en-US" altLang="zh-CN" sz="2400" dirty="0">
                <a:sym typeface="Symbol" panose="05050102010706020507" pitchFamily="18" charset="2"/>
              </a:rPr>
              <a:t> ,</a:t>
            </a:r>
          </a:p>
          <a:p>
            <a:r>
              <a:rPr lang="en-US" altLang="zh-CN" sz="2400" dirty="0">
                <a:sym typeface="Symbol" panose="05050102010706020507" pitchFamily="18" charset="2"/>
              </a:rPr>
              <a:t>which is impossible!</a:t>
            </a:r>
            <a:r>
              <a:rPr lang="zh-CN" altLang="en-US" sz="2400" dirty="0">
                <a:sym typeface="Symbol" panose="05050102010706020507" pitchFamily="18" charset="2"/>
              </a:rPr>
              <a:t> 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131296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Main points of STLC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28650" y="2168924"/>
            <a:ext cx="5020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ym typeface="Symbol" panose="05050102010706020507" pitchFamily="18" charset="2"/>
              </a:rPr>
              <a:t>(Terms)  M, N  ::=  x  |  x : . M  |  M N</a:t>
            </a:r>
            <a:endParaRPr lang="zh-CN" altLang="en-US" sz="1600" dirty="0"/>
          </a:p>
        </p:txBody>
      </p:sp>
      <p:sp>
        <p:nvSpPr>
          <p:cNvPr id="5" name="文本框 4"/>
          <p:cNvSpPr txBox="1"/>
          <p:nvPr/>
        </p:nvSpPr>
        <p:spPr>
          <a:xfrm>
            <a:off x="628650" y="1665051"/>
            <a:ext cx="381591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(Types)   ,     ::=  T  |  </a:t>
            </a:r>
            <a:r>
              <a:rPr lang="en-US" altLang="zh-CN" sz="2400" dirty="0">
                <a:sym typeface="Symbol" panose="05050102010706020507" pitchFamily="18" charset="2"/>
              </a:rPr>
              <a:t>  </a:t>
            </a:r>
            <a:endParaRPr lang="zh-CN" altLang="en-US" sz="1600" dirty="0"/>
          </a:p>
        </p:txBody>
      </p:sp>
      <p:grpSp>
        <p:nvGrpSpPr>
          <p:cNvPr id="21" name="组合 20"/>
          <p:cNvGrpSpPr/>
          <p:nvPr/>
        </p:nvGrpSpPr>
        <p:grpSpPr>
          <a:xfrm>
            <a:off x="2945770" y="3018542"/>
            <a:ext cx="3631827" cy="569394"/>
            <a:chOff x="1087544" y="3220263"/>
            <a:chExt cx="3631827" cy="5693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/>
                <p:cNvSpPr txBox="1"/>
                <p:nvPr/>
              </p:nvSpPr>
              <p:spPr>
                <a:xfrm>
                  <a:off x="1087544" y="3222450"/>
                  <a:ext cx="3149003" cy="56720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altLang="zh-CN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4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λ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zh-CN" altLang="en-US" sz="24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𝜏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→ 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den>
                        </m:f>
                      </m:oMath>
                    </m:oMathPara>
                  </a14:m>
                  <a:endParaRPr lang="zh-CN" alt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7544" y="3222450"/>
                  <a:ext cx="3149003" cy="56720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r="-3095" b="-236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文本框 8"/>
            <p:cNvSpPr txBox="1"/>
            <p:nvPr/>
          </p:nvSpPr>
          <p:spPr>
            <a:xfrm>
              <a:off x="4236547" y="3220263"/>
              <a:ext cx="4828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ym typeface="Symbol" panose="05050102010706020507" pitchFamily="18" charset="2"/>
                </a:rPr>
                <a:t>()</a:t>
              </a:r>
              <a:endParaRPr lang="zh-CN" altLang="en-US" sz="2000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1548972" y="4253923"/>
            <a:ext cx="2793596" cy="539828"/>
            <a:chOff x="818767" y="4545283"/>
            <a:chExt cx="2793596" cy="53982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818767" y="4545283"/>
                  <a:ext cx="2201757" cy="53982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:</m:t>
                            </m:r>
                            <m:r>
                              <m:rPr>
                                <m:sty m:val="p"/>
                              </m:rPr>
                              <a:rPr lang="el-GR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:</m:t>
                            </m:r>
                            <m:r>
                              <m:rPr>
                                <m:sty m:val="p"/>
                              </m:rPr>
                              <a:rPr lang="zh-CN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767" y="4545283"/>
                  <a:ext cx="2201757" cy="539828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2770" b="-1136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文本框 12"/>
            <p:cNvSpPr txBox="1"/>
            <p:nvPr/>
          </p:nvSpPr>
          <p:spPr>
            <a:xfrm>
              <a:off x="2945770" y="4545283"/>
              <a:ext cx="66659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(</a:t>
              </a:r>
              <a:r>
                <a:rPr lang="en-US" altLang="zh-CN" sz="2000" dirty="0" err="1"/>
                <a:t>var</a:t>
              </a:r>
              <a:r>
                <a:rPr lang="en-US" altLang="zh-CN" sz="2000" dirty="0"/>
                <a:t>)</a:t>
              </a:r>
              <a:endParaRPr lang="zh-CN" altLang="en-US" sz="2000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1504532" y="5084961"/>
            <a:ext cx="4696389" cy="692241"/>
            <a:chOff x="4967202" y="3102055"/>
            <a:chExt cx="4696389" cy="6922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4967202" y="3102055"/>
                  <a:ext cx="4081310" cy="6922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: </m:t>
                            </m:r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   </m:t>
                            </m:r>
                            <m:r>
                              <m:rPr>
                                <m:sty m:val="p"/>
                              </m:rPr>
                              <a:rPr lang="el-GR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: </m:t>
                            </m:r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</m:t>
                            </m:r>
                            <m:r>
                              <m:rPr>
                                <m:sty m:val="p"/>
                              </m:rPr>
                              <a:rPr lang="zh-CN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7202" y="3102055"/>
                  <a:ext cx="4081310" cy="69224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文本框 13"/>
            <p:cNvSpPr txBox="1"/>
            <p:nvPr/>
          </p:nvSpPr>
          <p:spPr>
            <a:xfrm>
              <a:off x="8929095" y="3295826"/>
              <a:ext cx="7344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(app)</a:t>
              </a:r>
              <a:endParaRPr lang="zh-CN" altLang="en-US" sz="2000" dirty="0"/>
            </a:p>
          </p:txBody>
        </p:sp>
      </p:grpSp>
      <p:grpSp>
        <p:nvGrpSpPr>
          <p:cNvPr id="19" name="组合 18"/>
          <p:cNvGrpSpPr/>
          <p:nvPr/>
        </p:nvGrpSpPr>
        <p:grpSpPr>
          <a:xfrm>
            <a:off x="4935918" y="4075346"/>
            <a:ext cx="3689343" cy="744435"/>
            <a:chOff x="5653878" y="4655833"/>
            <a:chExt cx="3689343" cy="74443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5653878" y="4655833"/>
                  <a:ext cx="2989793" cy="74443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:</m:t>
                            </m:r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:</m:t>
                            </m:r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40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λ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zh-CN" alt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  <m:r>
                              <a:rPr lang="en-US" altLang="zh-CN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zh-CN" altLang="en-US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m:rPr>
                                <m:sty m:val="p"/>
                              </m:rPr>
                              <a:rPr lang="zh-CN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3878" y="4655833"/>
                  <a:ext cx="2989793" cy="74443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文本框 14"/>
            <p:cNvSpPr txBox="1"/>
            <p:nvPr/>
          </p:nvSpPr>
          <p:spPr>
            <a:xfrm>
              <a:off x="8643671" y="4815197"/>
              <a:ext cx="6995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(abs)</a:t>
              </a:r>
              <a:endParaRPr lang="zh-CN" altLang="en-US" sz="2000" dirty="0"/>
            </a:p>
          </p:txBody>
        </p:sp>
      </p:grpSp>
      <p:sp>
        <p:nvSpPr>
          <p:cNvPr id="20" name="文本框 19"/>
          <p:cNvSpPr txBox="1"/>
          <p:nvPr/>
        </p:nvSpPr>
        <p:spPr>
          <a:xfrm>
            <a:off x="628650" y="2795979"/>
            <a:ext cx="2133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Reduction rules</a:t>
            </a:r>
            <a:endParaRPr lang="zh-CN" altLang="en-US" sz="2400" dirty="0"/>
          </a:p>
        </p:txBody>
      </p:sp>
      <p:sp>
        <p:nvSpPr>
          <p:cNvPr id="22" name="文本框 21"/>
          <p:cNvSpPr txBox="1"/>
          <p:nvPr/>
        </p:nvSpPr>
        <p:spPr>
          <a:xfrm>
            <a:off x="634179" y="3687395"/>
            <a:ext cx="1682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Typing rules</a:t>
            </a:r>
            <a:endParaRPr lang="zh-CN" altLang="en-US" sz="2400" dirty="0"/>
          </a:p>
        </p:txBody>
      </p:sp>
      <p:sp>
        <p:nvSpPr>
          <p:cNvPr id="23" name="文本框 22"/>
          <p:cNvSpPr txBox="1"/>
          <p:nvPr/>
        </p:nvSpPr>
        <p:spPr>
          <a:xfrm>
            <a:off x="628650" y="5955420"/>
            <a:ext cx="31583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Soundness (type safety)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376140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Adding stuff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Use STLC as a foundation for understanding other common language constructs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Extend the syntax (types &amp; terms)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Extend the operational semantics (reduction rules)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Extend the type system (typing rules)</a:t>
            </a:r>
          </a:p>
          <a:p>
            <a:pPr>
              <a:spcBef>
                <a:spcPts val="1200"/>
              </a:spcBef>
            </a:pPr>
            <a:r>
              <a:rPr lang="en-US" altLang="zh-CN" dirty="0"/>
              <a:t>Extend the soundness proof (new proof cases)</a:t>
            </a:r>
          </a:p>
        </p:txBody>
      </p:sp>
    </p:spTree>
    <p:extLst>
      <p:ext uri="{BB962C8B-B14F-4D97-AF65-F5344CB8AC3E}">
        <p14:creationId xmlns:p14="http://schemas.microsoft.com/office/powerpoint/2010/main" val="1272164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Adding product type</a:t>
            </a: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2798116" y="3890415"/>
            <a:ext cx="177388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err="1"/>
              <a:t>struct</a:t>
            </a:r>
            <a:r>
              <a:rPr lang="en-US" altLang="zh-CN" sz="2400" dirty="0"/>
              <a:t> date{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year;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month;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day;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14" name="文本框 13"/>
          <p:cNvSpPr txBox="1"/>
          <p:nvPr/>
        </p:nvSpPr>
        <p:spPr>
          <a:xfrm>
            <a:off x="1009650" y="3385991"/>
            <a:ext cx="32308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Consider structures in C:</a:t>
            </a:r>
            <a:endParaRPr lang="zh-CN" altLang="en-US" sz="2400" dirty="0"/>
          </a:p>
        </p:txBody>
      </p:sp>
      <p:sp>
        <p:nvSpPr>
          <p:cNvPr id="15" name="文本框 14"/>
          <p:cNvSpPr txBox="1"/>
          <p:nvPr/>
        </p:nvSpPr>
        <p:spPr>
          <a:xfrm>
            <a:off x="1009650" y="2422924"/>
            <a:ext cx="6806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ym typeface="Symbol" panose="05050102010706020507" pitchFamily="18" charset="2"/>
              </a:rPr>
              <a:t>(Terms)  M, N  ::=  …  |  &lt;M, N&gt;  |  proj1 M  |  proj2 M</a:t>
            </a:r>
            <a:endParaRPr lang="zh-CN" altLang="en-US" sz="1600" dirty="0"/>
          </a:p>
        </p:txBody>
      </p:sp>
      <p:sp>
        <p:nvSpPr>
          <p:cNvPr id="16" name="文本框 15"/>
          <p:cNvSpPr txBox="1"/>
          <p:nvPr/>
        </p:nvSpPr>
        <p:spPr>
          <a:xfrm>
            <a:off x="1009650" y="1919051"/>
            <a:ext cx="376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(Types)   ,     ::=  …</a:t>
            </a:r>
            <a:r>
              <a:rPr lang="en-US" altLang="zh-CN" sz="2400" dirty="0"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|  </a:t>
            </a:r>
            <a:r>
              <a:rPr lang="en-US" altLang="zh-CN" sz="2400" dirty="0">
                <a:sym typeface="Symbol" panose="05050102010706020507" pitchFamily="18" charset="2"/>
              </a:rPr>
              <a:t>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 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481128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Product type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28650" y="2041924"/>
            <a:ext cx="6806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ym typeface="Symbol" panose="05050102010706020507" pitchFamily="18" charset="2"/>
              </a:rPr>
              <a:t>(Terms)  M, N  ::=  …  |  &lt;M, N&gt;  |  proj1 M  |  proj2 M</a:t>
            </a:r>
            <a:endParaRPr lang="zh-CN" altLang="en-US" sz="1600" dirty="0"/>
          </a:p>
        </p:txBody>
      </p:sp>
      <p:sp>
        <p:nvSpPr>
          <p:cNvPr id="5" name="文本框 4"/>
          <p:cNvSpPr txBox="1"/>
          <p:nvPr/>
        </p:nvSpPr>
        <p:spPr>
          <a:xfrm>
            <a:off x="628650" y="1538051"/>
            <a:ext cx="376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(Types)   ,     ::=  …</a:t>
            </a:r>
            <a:r>
              <a:rPr lang="en-US" altLang="zh-CN" sz="2400" dirty="0"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|  </a:t>
            </a:r>
            <a:r>
              <a:rPr lang="en-US" altLang="zh-CN" sz="2400" dirty="0">
                <a:sym typeface="Symbol" panose="05050102010706020507" pitchFamily="18" charset="2"/>
              </a:rPr>
              <a:t>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 </a:t>
            </a:r>
            <a:endParaRPr lang="zh-CN" altLang="en-US" sz="1600" dirty="0"/>
          </a:p>
        </p:txBody>
      </p:sp>
      <p:sp>
        <p:nvSpPr>
          <p:cNvPr id="18" name="文本框 17"/>
          <p:cNvSpPr txBox="1"/>
          <p:nvPr/>
        </p:nvSpPr>
        <p:spPr>
          <a:xfrm>
            <a:off x="628650" y="2706847"/>
            <a:ext cx="21333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Reduction rules</a:t>
            </a:r>
            <a:endParaRPr lang="zh-CN" altLang="en-US" sz="2400" dirty="0"/>
          </a:p>
        </p:txBody>
      </p:sp>
      <p:grpSp>
        <p:nvGrpSpPr>
          <p:cNvPr id="36" name="组合 35"/>
          <p:cNvGrpSpPr/>
          <p:nvPr/>
        </p:nvGrpSpPr>
        <p:grpSpPr>
          <a:xfrm>
            <a:off x="1495346" y="3472045"/>
            <a:ext cx="3004058" cy="463877"/>
            <a:chOff x="1495346" y="3726045"/>
            <a:chExt cx="3004058" cy="463877"/>
          </a:xfrm>
        </p:grpSpPr>
        <p:sp>
          <p:nvSpPr>
            <p:cNvPr id="21" name="文本框 20"/>
            <p:cNvSpPr txBox="1"/>
            <p:nvPr/>
          </p:nvSpPr>
          <p:spPr>
            <a:xfrm>
              <a:off x="1665985" y="3728257"/>
              <a:ext cx="26627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proj1 &lt;M, N&gt;  </a:t>
              </a:r>
              <a:r>
                <a:rPr lang="en-US" altLang="zh-CN" sz="2400" dirty="0">
                  <a:sym typeface="Symbol" panose="05050102010706020507" pitchFamily="18" charset="2"/>
                </a:rPr>
                <a:t>  M</a:t>
              </a:r>
              <a:endParaRPr lang="zh-CN" altLang="en-US" sz="2400" dirty="0"/>
            </a:p>
          </p:txBody>
        </p:sp>
        <p:cxnSp>
          <p:nvCxnSpPr>
            <p:cNvPr id="26" name="直接连接符 25"/>
            <p:cNvCxnSpPr/>
            <p:nvPr/>
          </p:nvCxnSpPr>
          <p:spPr>
            <a:xfrm>
              <a:off x="1495346" y="3726045"/>
              <a:ext cx="300405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组合 34"/>
          <p:cNvGrpSpPr/>
          <p:nvPr/>
        </p:nvGrpSpPr>
        <p:grpSpPr>
          <a:xfrm>
            <a:off x="5317377" y="3472045"/>
            <a:ext cx="3004058" cy="463877"/>
            <a:chOff x="5317377" y="3726045"/>
            <a:chExt cx="3004058" cy="463877"/>
          </a:xfrm>
        </p:grpSpPr>
        <p:sp>
          <p:nvSpPr>
            <p:cNvPr id="29" name="文本框 28"/>
            <p:cNvSpPr txBox="1"/>
            <p:nvPr/>
          </p:nvSpPr>
          <p:spPr>
            <a:xfrm>
              <a:off x="5488016" y="3728257"/>
              <a:ext cx="26627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proj2 &lt;M, N&gt;  </a:t>
              </a:r>
              <a:r>
                <a:rPr lang="en-US" altLang="zh-CN" sz="2400" dirty="0">
                  <a:sym typeface="Symbol" panose="05050102010706020507" pitchFamily="18" charset="2"/>
                </a:rPr>
                <a:t>  N</a:t>
              </a:r>
              <a:endParaRPr lang="zh-CN" altLang="en-US" sz="2400" dirty="0"/>
            </a:p>
          </p:txBody>
        </p:sp>
        <p:cxnSp>
          <p:nvCxnSpPr>
            <p:cNvPr id="30" name="直接连接符 29"/>
            <p:cNvCxnSpPr/>
            <p:nvPr/>
          </p:nvCxnSpPr>
          <p:spPr>
            <a:xfrm>
              <a:off x="5317377" y="3726045"/>
              <a:ext cx="300405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组合 33"/>
          <p:cNvGrpSpPr/>
          <p:nvPr/>
        </p:nvGrpSpPr>
        <p:grpSpPr>
          <a:xfrm>
            <a:off x="1536074" y="4181112"/>
            <a:ext cx="3004058" cy="978021"/>
            <a:chOff x="1536074" y="4435112"/>
            <a:chExt cx="3004058" cy="978021"/>
          </a:xfrm>
        </p:grpSpPr>
        <p:sp>
          <p:nvSpPr>
            <p:cNvPr id="31" name="文本框 30"/>
            <p:cNvSpPr txBox="1"/>
            <p:nvPr/>
          </p:nvSpPr>
          <p:spPr>
            <a:xfrm>
              <a:off x="1706713" y="4951468"/>
              <a:ext cx="26411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&lt;M, N&gt;  </a:t>
              </a:r>
              <a:r>
                <a:rPr lang="en-US" altLang="zh-CN" sz="2400" dirty="0">
                  <a:sym typeface="Symbol" panose="05050102010706020507" pitchFamily="18" charset="2"/>
                </a:rPr>
                <a:t>  &lt;M’, N&gt;</a:t>
              </a:r>
              <a:endParaRPr lang="zh-CN" altLang="en-US" sz="2400" dirty="0"/>
            </a:p>
          </p:txBody>
        </p:sp>
        <p:cxnSp>
          <p:nvCxnSpPr>
            <p:cNvPr id="32" name="直接连接符 31"/>
            <p:cNvCxnSpPr/>
            <p:nvPr/>
          </p:nvCxnSpPr>
          <p:spPr>
            <a:xfrm>
              <a:off x="1536074" y="4949256"/>
              <a:ext cx="300405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2314335" y="4435112"/>
              <a:ext cx="13660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M  </a:t>
              </a:r>
              <a:r>
                <a:rPr lang="en-US" altLang="zh-CN" sz="2400" dirty="0">
                  <a:sym typeface="Symbol" panose="05050102010706020507" pitchFamily="18" charset="2"/>
                </a:rPr>
                <a:t>  M’</a:t>
              </a:r>
              <a:endParaRPr lang="zh-CN" altLang="en-US" sz="2400" dirty="0"/>
            </a:p>
          </p:txBody>
        </p:sp>
      </p:grpSp>
      <p:grpSp>
        <p:nvGrpSpPr>
          <p:cNvPr id="37" name="组合 36"/>
          <p:cNvGrpSpPr/>
          <p:nvPr/>
        </p:nvGrpSpPr>
        <p:grpSpPr>
          <a:xfrm>
            <a:off x="5317377" y="4181112"/>
            <a:ext cx="3004058" cy="978021"/>
            <a:chOff x="1536074" y="4435112"/>
            <a:chExt cx="3004058" cy="978021"/>
          </a:xfrm>
        </p:grpSpPr>
        <p:sp>
          <p:nvSpPr>
            <p:cNvPr id="38" name="文本框 37"/>
            <p:cNvSpPr txBox="1"/>
            <p:nvPr/>
          </p:nvSpPr>
          <p:spPr>
            <a:xfrm>
              <a:off x="1706713" y="4951468"/>
              <a:ext cx="267092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&lt;M, N&gt;  </a:t>
              </a:r>
              <a:r>
                <a:rPr lang="en-US" altLang="zh-CN" sz="2400" dirty="0">
                  <a:sym typeface="Symbol" panose="05050102010706020507" pitchFamily="18" charset="2"/>
                </a:rPr>
                <a:t>  &lt;M, N’&gt;</a:t>
              </a:r>
              <a:endParaRPr lang="zh-CN" altLang="en-US" sz="2400" dirty="0"/>
            </a:p>
          </p:txBody>
        </p:sp>
        <p:cxnSp>
          <p:nvCxnSpPr>
            <p:cNvPr id="39" name="直接连接符 38"/>
            <p:cNvCxnSpPr/>
            <p:nvPr/>
          </p:nvCxnSpPr>
          <p:spPr>
            <a:xfrm>
              <a:off x="1536074" y="4949256"/>
              <a:ext cx="300405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文本框 39"/>
            <p:cNvSpPr txBox="1"/>
            <p:nvPr/>
          </p:nvSpPr>
          <p:spPr>
            <a:xfrm>
              <a:off x="2314335" y="4435112"/>
              <a:ext cx="12378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N  </a:t>
              </a:r>
              <a:r>
                <a:rPr lang="en-US" altLang="zh-CN" sz="2400" dirty="0">
                  <a:sym typeface="Symbol" panose="05050102010706020507" pitchFamily="18" charset="2"/>
                </a:rPr>
                <a:t>  N’</a:t>
              </a:r>
              <a:endParaRPr lang="zh-CN" altLang="en-US" sz="2400" dirty="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1495346" y="5274356"/>
            <a:ext cx="3004058" cy="978021"/>
            <a:chOff x="1536074" y="4435112"/>
            <a:chExt cx="3004058" cy="978021"/>
          </a:xfrm>
        </p:grpSpPr>
        <p:sp>
          <p:nvSpPr>
            <p:cNvPr id="42" name="文本框 41"/>
            <p:cNvSpPr txBox="1"/>
            <p:nvPr/>
          </p:nvSpPr>
          <p:spPr>
            <a:xfrm>
              <a:off x="1706713" y="4951468"/>
              <a:ext cx="27299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proj1 M </a:t>
              </a:r>
              <a:r>
                <a:rPr lang="en-US" altLang="zh-CN" sz="2400" dirty="0">
                  <a:sym typeface="Symbol" panose="05050102010706020507" pitchFamily="18" charset="2"/>
                </a:rPr>
                <a:t>  proj1 M’</a:t>
              </a:r>
              <a:endParaRPr lang="zh-CN" altLang="en-US" sz="2400" dirty="0"/>
            </a:p>
          </p:txBody>
        </p:sp>
        <p:cxnSp>
          <p:nvCxnSpPr>
            <p:cNvPr id="43" name="直接连接符 42"/>
            <p:cNvCxnSpPr/>
            <p:nvPr/>
          </p:nvCxnSpPr>
          <p:spPr>
            <a:xfrm>
              <a:off x="1536074" y="4949256"/>
              <a:ext cx="300405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本框 43"/>
            <p:cNvSpPr txBox="1"/>
            <p:nvPr/>
          </p:nvSpPr>
          <p:spPr>
            <a:xfrm>
              <a:off x="2314335" y="4435112"/>
              <a:ext cx="13660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M  </a:t>
              </a:r>
              <a:r>
                <a:rPr lang="en-US" altLang="zh-CN" sz="2400" dirty="0">
                  <a:sym typeface="Symbol" panose="05050102010706020507" pitchFamily="18" charset="2"/>
                </a:rPr>
                <a:t>  M’</a:t>
              </a:r>
              <a:endParaRPr lang="zh-CN" altLang="en-US" sz="2400" dirty="0"/>
            </a:p>
          </p:txBody>
        </p:sp>
      </p:grpSp>
      <p:grpSp>
        <p:nvGrpSpPr>
          <p:cNvPr id="45" name="组合 44"/>
          <p:cNvGrpSpPr/>
          <p:nvPr/>
        </p:nvGrpSpPr>
        <p:grpSpPr>
          <a:xfrm>
            <a:off x="5317377" y="5301702"/>
            <a:ext cx="3004058" cy="978021"/>
            <a:chOff x="1536074" y="4435112"/>
            <a:chExt cx="3004058" cy="978021"/>
          </a:xfrm>
        </p:grpSpPr>
        <p:sp>
          <p:nvSpPr>
            <p:cNvPr id="46" name="文本框 45"/>
            <p:cNvSpPr txBox="1"/>
            <p:nvPr/>
          </p:nvSpPr>
          <p:spPr>
            <a:xfrm>
              <a:off x="1706713" y="4951468"/>
              <a:ext cx="27299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proj2 M </a:t>
              </a:r>
              <a:r>
                <a:rPr lang="en-US" altLang="zh-CN" sz="2400" dirty="0">
                  <a:sym typeface="Symbol" panose="05050102010706020507" pitchFamily="18" charset="2"/>
                </a:rPr>
                <a:t>  proj2 M’</a:t>
              </a:r>
              <a:endParaRPr lang="zh-CN" altLang="en-US" sz="2400" dirty="0"/>
            </a:p>
          </p:txBody>
        </p:sp>
        <p:cxnSp>
          <p:nvCxnSpPr>
            <p:cNvPr id="47" name="直接连接符 46"/>
            <p:cNvCxnSpPr/>
            <p:nvPr/>
          </p:nvCxnSpPr>
          <p:spPr>
            <a:xfrm>
              <a:off x="1536074" y="4949256"/>
              <a:ext cx="300405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文本框 47"/>
            <p:cNvSpPr txBox="1"/>
            <p:nvPr/>
          </p:nvSpPr>
          <p:spPr>
            <a:xfrm>
              <a:off x="2314335" y="4435112"/>
              <a:ext cx="136608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M  </a:t>
              </a:r>
              <a:r>
                <a:rPr lang="en-US" altLang="zh-CN" sz="2400" dirty="0">
                  <a:sym typeface="Symbol" panose="05050102010706020507" pitchFamily="18" charset="2"/>
                </a:rPr>
                <a:t>  M’</a:t>
              </a:r>
              <a:endParaRPr lang="zh-CN" alt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568794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Product type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28650" y="2041924"/>
            <a:ext cx="680628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ym typeface="Symbol" panose="05050102010706020507" pitchFamily="18" charset="2"/>
              </a:rPr>
              <a:t>(Terms)  M, N  ::=  …  |  &lt;M, N&gt;  |  proj1 M  |  proj2 M</a:t>
            </a:r>
            <a:endParaRPr lang="zh-CN" altLang="en-US" sz="1600" dirty="0"/>
          </a:p>
        </p:txBody>
      </p:sp>
      <p:sp>
        <p:nvSpPr>
          <p:cNvPr id="5" name="文本框 4"/>
          <p:cNvSpPr txBox="1"/>
          <p:nvPr/>
        </p:nvSpPr>
        <p:spPr>
          <a:xfrm>
            <a:off x="628650" y="1538051"/>
            <a:ext cx="376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(Types)   ,     ::=  …</a:t>
            </a:r>
            <a:r>
              <a:rPr lang="en-US" altLang="zh-CN" sz="2400" dirty="0">
                <a:sym typeface="Symbol" panose="05050102010706020507" pitchFamily="18" charset="2"/>
              </a:rPr>
              <a:t> 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|  </a:t>
            </a:r>
            <a:r>
              <a:rPr lang="en-US" altLang="zh-CN" sz="2400" dirty="0">
                <a:sym typeface="Symbol" panose="05050102010706020507" pitchFamily="18" charset="2"/>
              </a:rPr>
              <a:t>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 </a:t>
            </a:r>
            <a:endParaRPr lang="zh-CN" altLang="en-US" sz="1600" dirty="0"/>
          </a:p>
        </p:txBody>
      </p:sp>
      <p:sp>
        <p:nvSpPr>
          <p:cNvPr id="19" name="文本框 18"/>
          <p:cNvSpPr txBox="1"/>
          <p:nvPr/>
        </p:nvSpPr>
        <p:spPr>
          <a:xfrm>
            <a:off x="628650" y="2734417"/>
            <a:ext cx="16823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Typing rules</a:t>
            </a:r>
            <a:endParaRPr lang="zh-CN" altLang="en-US" sz="2400" dirty="0"/>
          </a:p>
        </p:txBody>
      </p:sp>
      <p:grpSp>
        <p:nvGrpSpPr>
          <p:cNvPr id="3" name="组合 2"/>
          <p:cNvGrpSpPr/>
          <p:nvPr/>
        </p:nvGrpSpPr>
        <p:grpSpPr>
          <a:xfrm>
            <a:off x="1439061" y="3459838"/>
            <a:ext cx="3699926" cy="731290"/>
            <a:chOff x="1439061" y="3459838"/>
            <a:chExt cx="3699926" cy="73129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1439061" y="3459838"/>
                  <a:ext cx="2971390" cy="73129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⊢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 </m:t>
                            </m:r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</m:t>
                            </m:r>
                            <m:r>
                              <m:rPr>
                                <m:sty m:val="p"/>
                              </m:rPr>
                              <a:rPr lang="el-GR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⊢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 </m:t>
                            </m:r>
                            <m:r>
                              <m:rPr>
                                <m:sty m:val="p"/>
                              </m:rPr>
                              <a:rPr lang="zh-CN" altLang="en-US" sz="24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m:rPr>
                                <m:nor/>
                              </m:rPr>
                              <a:rPr lang="en-US" altLang="zh-CN" sz="2400" dirty="0">
                                <a:sym typeface="Symbol" panose="05050102010706020507" pitchFamily="18" charset="2"/>
                              </a:rPr>
                              <m:t>&lt;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altLang="zh-CN" sz="2400" b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 altLang="zh-CN" sz="2400" b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altLang="zh-CN" sz="2400" dirty="0">
                                <a:sym typeface="Symbol" panose="05050102010706020507" pitchFamily="18" charset="2"/>
                              </a:rPr>
                              <m:t>&gt;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</m:t>
                            </m:r>
                            <m:r>
                              <m:rPr>
                                <m:sty m:val="p"/>
                              </m:rPr>
                              <a:rPr lang="zh-CN" alt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m:rPr>
                                <m:sty m:val="p"/>
                              </m:rPr>
                              <a:rPr lang="zh-CN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9061" y="3459838"/>
                  <a:ext cx="2971390" cy="73129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文本框 44"/>
            <p:cNvSpPr txBox="1"/>
            <p:nvPr/>
          </p:nvSpPr>
          <p:spPr>
            <a:xfrm>
              <a:off x="4390064" y="3625428"/>
              <a:ext cx="7489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(pair)</a:t>
              </a:r>
              <a:endParaRPr lang="zh-CN" altLang="en-US" sz="2000" dirty="0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439061" y="4695080"/>
            <a:ext cx="3021730" cy="744691"/>
            <a:chOff x="1439061" y="4695080"/>
            <a:chExt cx="3021730" cy="7446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/>
                <p:cNvSpPr txBox="1"/>
                <p:nvPr/>
              </p:nvSpPr>
              <p:spPr>
                <a:xfrm>
                  <a:off x="1439061" y="4695080"/>
                  <a:ext cx="2166106" cy="74469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⊢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 </m:t>
                            </m:r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m:rPr>
                                <m:sty m:val="p"/>
                              </m:rPr>
                              <a:rPr lang="zh-CN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 smtClean="0">
                                <a:sym typeface="Symbol" panose="05050102010706020507" pitchFamily="18" charset="2"/>
                              </a:rPr>
                              <m:t>proj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 smtClean="0">
                                <a:sym typeface="Symbol" panose="05050102010706020507" pitchFamily="18" charset="2"/>
                              </a:rPr>
                              <m:t>1 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</m:t>
                            </m:r>
                            <m:r>
                              <m:rPr>
                                <m:sty m:val="p"/>
                              </m:rPr>
                              <a:rPr lang="zh-CN" alt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43" name="文本框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9061" y="4695080"/>
                  <a:ext cx="2166106" cy="74469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文本框 45"/>
            <p:cNvSpPr txBox="1"/>
            <p:nvPr/>
          </p:nvSpPr>
          <p:spPr>
            <a:xfrm>
              <a:off x="3573304" y="4867370"/>
              <a:ext cx="8874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(proj1)</a:t>
              </a:r>
              <a:endParaRPr lang="zh-CN" altLang="en-US" sz="2000" dirty="0"/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5128745" y="4695080"/>
            <a:ext cx="2957413" cy="744691"/>
            <a:chOff x="5128745" y="4695080"/>
            <a:chExt cx="2957413" cy="7446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/>
                <p:cNvSpPr txBox="1"/>
                <p:nvPr/>
              </p:nvSpPr>
              <p:spPr>
                <a:xfrm>
                  <a:off x="5128745" y="4695080"/>
                  <a:ext cx="2069926" cy="74469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⊢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 </m:t>
                            </m:r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m:rPr>
                                <m:sty m:val="p"/>
                              </m:rPr>
                              <a:rPr lang="zh-CN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 smtClean="0">
                                <a:sym typeface="Symbol" panose="05050102010706020507" pitchFamily="18" charset="2"/>
                              </a:rPr>
                              <m:t>proj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 smtClean="0">
                                <a:sym typeface="Symbol" panose="05050102010706020507" pitchFamily="18" charset="2"/>
                              </a:rPr>
                              <m:t>2 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</m:t>
                            </m:r>
                            <m:r>
                              <m:rPr>
                                <m:sty m:val="p"/>
                              </m:rPr>
                              <a:rPr lang="zh-CN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44" name="文本框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8745" y="4695080"/>
                  <a:ext cx="2069926" cy="74469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8" name="文本框 47"/>
            <p:cNvSpPr txBox="1"/>
            <p:nvPr/>
          </p:nvSpPr>
          <p:spPr>
            <a:xfrm>
              <a:off x="7198671" y="4867370"/>
              <a:ext cx="88748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(proj2)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86631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idx="4294967295"/>
          </p:nvPr>
        </p:nvSpPr>
        <p:spPr>
          <a:xfrm>
            <a:off x="550980" y="2433314"/>
            <a:ext cx="4617922" cy="3042336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     (f. z. f (f z)) (y. </a:t>
            </a:r>
            <a:r>
              <a:rPr lang="en-US" altLang="zh-CN" dirty="0" err="1">
                <a:sym typeface="Symbol" panose="05050102010706020507" pitchFamily="18" charset="2"/>
              </a:rPr>
              <a:t>y+x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US" altLang="zh-CN" dirty="0">
              <a:sym typeface="Symbol" panose="05050102010706020507" pitchFamily="18" charset="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 z. (y. </a:t>
            </a:r>
            <a:r>
              <a:rPr lang="en-US" altLang="zh-CN" dirty="0" err="1">
                <a:sym typeface="Symbol" panose="05050102010706020507" pitchFamily="18" charset="2"/>
              </a:rPr>
              <a:t>y+x</a:t>
            </a:r>
            <a:r>
              <a:rPr lang="en-US" altLang="zh-CN" dirty="0">
                <a:sym typeface="Symbol" panose="05050102010706020507" pitchFamily="18" charset="2"/>
              </a:rPr>
              <a:t>) ((y. </a:t>
            </a:r>
            <a:r>
              <a:rPr lang="en-US" altLang="zh-CN" dirty="0" err="1">
                <a:sym typeface="Symbol" panose="05050102010706020507" pitchFamily="18" charset="2"/>
              </a:rPr>
              <a:t>y+x</a:t>
            </a:r>
            <a:r>
              <a:rPr lang="en-US" altLang="zh-CN" dirty="0">
                <a:sym typeface="Symbol" panose="05050102010706020507" pitchFamily="18" charset="2"/>
              </a:rPr>
              <a:t>) z)</a:t>
            </a:r>
            <a:endParaRPr lang="en-US" altLang="zh-CN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dirty="0">
              <a:sym typeface="Symbol" panose="05050102010706020507" pitchFamily="18" charset="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 z. (y. </a:t>
            </a:r>
            <a:r>
              <a:rPr lang="en-US" altLang="zh-CN" dirty="0" err="1">
                <a:sym typeface="Symbol" panose="05050102010706020507" pitchFamily="18" charset="2"/>
              </a:rPr>
              <a:t>y+x</a:t>
            </a:r>
            <a:r>
              <a:rPr lang="en-US" altLang="zh-CN" dirty="0">
                <a:sym typeface="Symbol" panose="05050102010706020507" pitchFamily="18" charset="2"/>
              </a:rPr>
              <a:t>) (</a:t>
            </a:r>
            <a:r>
              <a:rPr lang="en-US" altLang="zh-CN" dirty="0" err="1">
                <a:sym typeface="Symbol" panose="05050102010706020507" pitchFamily="18" charset="2"/>
              </a:rPr>
              <a:t>z+x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endParaRPr lang="en-US" altLang="zh-CN" dirty="0">
              <a:sym typeface="Symbol" panose="05050102010706020507" pitchFamily="18" charset="2"/>
            </a:endParaRPr>
          </a:p>
          <a:p>
            <a:pPr marL="0" indent="0">
              <a:spcBef>
                <a:spcPts val="0"/>
              </a:spcBef>
              <a:buNone/>
            </a:pPr>
            <a:endParaRPr lang="en-US" altLang="zh-CN" dirty="0">
              <a:sym typeface="Symbol" panose="05050102010706020507" pitchFamily="18" charset="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 z. </a:t>
            </a:r>
            <a:r>
              <a:rPr lang="en-US" altLang="zh-CN" dirty="0" err="1">
                <a:sym typeface="Symbol" panose="05050102010706020507" pitchFamily="18" charset="2"/>
              </a:rPr>
              <a:t>z+x+x</a:t>
            </a:r>
            <a:endParaRPr lang="en-US" altLang="zh-CN" dirty="0">
              <a:sym typeface="Symbol" panose="05050102010706020507" pitchFamily="18" charset="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4651002" y="799304"/>
            <a:ext cx="3956127" cy="708367"/>
            <a:chOff x="2251300" y="1643978"/>
            <a:chExt cx="3956127" cy="70836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2251300" y="1690689"/>
                  <a:ext cx="3427605" cy="6616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λ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→  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den>
                        </m:f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8" name="文本框 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1300" y="1690689"/>
                  <a:ext cx="3427605" cy="66165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文本框 6"/>
            <p:cNvSpPr txBox="1"/>
            <p:nvPr/>
          </p:nvSpPr>
          <p:spPr>
            <a:xfrm>
              <a:off x="5607583" y="1643978"/>
              <a:ext cx="5998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ym typeface="Symbol" panose="05050102010706020507" pitchFamily="18" charset="2"/>
                </a:rPr>
                <a:t>(</a:t>
              </a:r>
              <a:r>
                <a:rPr lang="zh-CN" altLang="en-US" sz="2800" dirty="0">
                  <a:sym typeface="Symbol" panose="05050102010706020507" pitchFamily="18" charset="2"/>
                </a:rPr>
                <a:t></a:t>
              </a:r>
              <a:r>
                <a:rPr lang="en-US" altLang="zh-CN" sz="2800" dirty="0">
                  <a:sym typeface="Symbol" panose="05050102010706020507" pitchFamily="18" charset="2"/>
                </a:rPr>
                <a:t>)</a:t>
              </a:r>
              <a:endParaRPr lang="zh-CN" altLang="en-US" sz="28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5870567" y="1917232"/>
                <a:ext cx="2099421" cy="8396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zh-CN" altLang="en-US" sz="28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0567" y="1917232"/>
                <a:ext cx="2099421" cy="8396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5761947" y="4362528"/>
                <a:ext cx="2316660" cy="842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947" y="4362528"/>
                <a:ext cx="2316660" cy="84228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5843123" y="3141194"/>
                <a:ext cx="2154308" cy="8396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 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123" y="3141194"/>
                <a:ext cx="2154308" cy="83965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792859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Typing derivation example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802482" y="4988101"/>
                <a:ext cx="682693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⊢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m:rPr>
                              <m:sty m:val="p"/>
                            </m:rPr>
                            <a:rPr lang="el-GR" altLang="zh-CN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  <m:r>
                            <a:rPr lang="en-US" altLang="zh-CN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zh-CN" altLang="en-US" sz="240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τ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nor/>
                            </m:rPr>
                            <a:rPr lang="en-US" altLang="zh-CN" sz="2400" dirty="0">
                              <a:sym typeface="Symbol" panose="05050102010706020507" pitchFamily="18" charset="2"/>
                            </a:rPr>
                            <m:t>&lt;</m:t>
                          </m:r>
                          <m:r>
                            <m:rPr>
                              <m:nor/>
                            </m:rPr>
                            <a:rPr lang="en-US" altLang="zh-CN" sz="2400" b="0" i="0" dirty="0" smtClean="0">
                              <a:sym typeface="Symbol" panose="05050102010706020507" pitchFamily="18" charset="2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altLang="zh-CN" sz="2400" dirty="0">
                              <a:sym typeface="Symbol" panose="05050102010706020507" pitchFamily="18" charset="2"/>
                            </a:rPr>
                            <m:t>roj</m:t>
                          </m:r>
                          <m:r>
                            <m:rPr>
                              <m:nor/>
                            </m:rPr>
                            <a:rPr lang="en-US" altLang="zh-CN" sz="2400" dirty="0">
                              <a:sym typeface="Symbol" panose="05050102010706020507" pitchFamily="18" charset="2"/>
                            </a:rPr>
                            <m:t>2</m:t>
                          </m:r>
                          <m:r>
                            <a:rPr lang="en-US" altLang="zh-CN" sz="2400" b="0" i="0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altLang="zh-CN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400" b="0" i="0" dirty="0" smtClean="0">
                              <a:sym typeface="Symbol" panose="05050102010706020507" pitchFamily="18" charset="2"/>
                            </a:rPr>
                            <m:t>p</m:t>
                          </m:r>
                          <m:r>
                            <m:rPr>
                              <m:nor/>
                            </m:rPr>
                            <a:rPr lang="en-US" altLang="zh-CN" sz="2400" dirty="0">
                              <a:sym typeface="Symbol" panose="05050102010706020507" pitchFamily="18" charset="2"/>
                            </a:rPr>
                            <m:t>roj</m:t>
                          </m:r>
                          <m:r>
                            <m:rPr>
                              <m:nor/>
                            </m:rPr>
                            <a:rPr lang="en-US" altLang="zh-CN" sz="2400" dirty="0">
                              <a:sym typeface="Symbol" panose="05050102010706020507" pitchFamily="18" charset="2"/>
                            </a:rPr>
                            <m:t>1 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altLang="zh-CN" sz="2400" dirty="0">
                              <a:sym typeface="Symbol" panose="05050102010706020507" pitchFamily="18" charset="2"/>
                            </a:rPr>
                            <m:t>&gt;</m:t>
                          </m:r>
                        </m:e>
                      </m:d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:(</m:t>
                      </m:r>
                      <m:r>
                        <m:rPr>
                          <m:sty m:val="p"/>
                        </m:rPr>
                        <a:rPr lang="el-GR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×</m:t>
                      </m:r>
                      <m:r>
                        <m:rPr>
                          <m:sty m:val="p"/>
                        </m:rP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zh-CN" alt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altLang="zh-CN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altLang="zh-CN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l-GR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82" y="4988101"/>
                <a:ext cx="6826932" cy="369332"/>
              </a:xfrm>
              <a:prstGeom prst="rect">
                <a:avLst/>
              </a:prstGeom>
              <a:blipFill rotWithShape="0">
                <a:blip r:embed="rId2"/>
                <a:stretch>
                  <a:fillRect r="-982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连接符 3"/>
          <p:cNvCxnSpPr/>
          <p:nvPr/>
        </p:nvCxnSpPr>
        <p:spPr>
          <a:xfrm>
            <a:off x="745958" y="4784210"/>
            <a:ext cx="705050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460688" y="4230277"/>
                <a:ext cx="477021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l-GR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×</m:t>
                      </m:r>
                      <m:r>
                        <m:rPr>
                          <m:sty m:val="p"/>
                        </m:rPr>
                        <a:rPr lang="zh-CN" altLang="en-US" sz="2400" i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  <m:r>
                        <a:rPr lang="en-US" altLang="zh-CN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m:rPr>
                          <m:nor/>
                        </m:rPr>
                        <a:rPr lang="en-US" altLang="zh-CN" sz="2400" dirty="0">
                          <a:sym typeface="Symbol" panose="05050102010706020507" pitchFamily="18" charset="2"/>
                        </a:rPr>
                        <m:t>&lt;</m:t>
                      </m:r>
                      <m:r>
                        <m:rPr>
                          <m:nor/>
                        </m:rPr>
                        <a:rPr lang="en-US" altLang="zh-CN" sz="2400" b="0" i="0" dirty="0" smtClean="0">
                          <a:sym typeface="Symbol" panose="05050102010706020507" pitchFamily="18" charset="2"/>
                        </a:rPr>
                        <m:t>p</m:t>
                      </m:r>
                      <m:r>
                        <m:rPr>
                          <m:nor/>
                        </m:rPr>
                        <a:rPr lang="en-US" altLang="zh-CN" sz="2400" dirty="0">
                          <a:sym typeface="Symbol" panose="05050102010706020507" pitchFamily="18" charset="2"/>
                        </a:rPr>
                        <m:t>roj</m:t>
                      </m:r>
                      <m:r>
                        <m:rPr>
                          <m:nor/>
                        </m:rPr>
                        <a:rPr lang="en-US" altLang="zh-CN" sz="2400" dirty="0">
                          <a:sym typeface="Symbol" panose="05050102010706020507" pitchFamily="18" charset="2"/>
                        </a:rPr>
                        <m:t>2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m:rPr>
                          <m:nor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zh-CN" sz="2400" b="0" i="0" dirty="0" smtClean="0">
                          <a:sym typeface="Symbol" panose="05050102010706020507" pitchFamily="18" charset="2"/>
                        </a:rPr>
                        <m:t>p</m:t>
                      </m:r>
                      <m:r>
                        <m:rPr>
                          <m:nor/>
                        </m:rPr>
                        <a:rPr lang="en-US" altLang="zh-CN" sz="2400" dirty="0">
                          <a:sym typeface="Symbol" panose="05050102010706020507" pitchFamily="18" charset="2"/>
                        </a:rPr>
                        <m:t>roj</m:t>
                      </m:r>
                      <m:r>
                        <m:rPr>
                          <m:nor/>
                        </m:rPr>
                        <a:rPr lang="en-US" altLang="zh-CN" sz="2400" dirty="0">
                          <a:sym typeface="Symbol" panose="05050102010706020507" pitchFamily="18" charset="2"/>
                        </a:rPr>
                        <m:t>1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en-US" altLang="zh-CN" sz="2400" dirty="0">
                          <a:sym typeface="Symbol" panose="05050102010706020507" pitchFamily="18" charset="2"/>
                        </a:rPr>
                        <m:t>&gt;</m:t>
                      </m:r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l-GR" altLang="zh-CN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l-GR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688" y="4230277"/>
                <a:ext cx="4770217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7284639" y="2508612"/>
            <a:ext cx="666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(</a:t>
            </a:r>
            <a:r>
              <a:rPr lang="en-US" altLang="zh-CN" sz="2000" dirty="0" err="1"/>
              <a:t>var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7815800" y="4584155"/>
            <a:ext cx="699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(abs)</a:t>
            </a:r>
            <a:endParaRPr lang="zh-CN" altLang="en-US" sz="2000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745958" y="4105317"/>
            <a:ext cx="684123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7587197" y="3890831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(pair)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727814" y="3521499"/>
                <a:ext cx="281044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l-GR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×</m:t>
                      </m:r>
                      <m:r>
                        <m:rPr>
                          <m:sty m:val="p"/>
                        </m:rP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  <m:r>
                        <a:rPr lang="en-US" altLang="zh-CN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m:rPr>
                          <m:nor/>
                        </m:rPr>
                        <a:rPr lang="en-US" altLang="zh-CN" sz="2400" b="0" i="0" dirty="0" smtClean="0">
                          <a:sym typeface="Symbol" panose="05050102010706020507" pitchFamily="18" charset="2"/>
                        </a:rPr>
                        <m:t>p</m:t>
                      </m:r>
                      <m:r>
                        <m:rPr>
                          <m:nor/>
                        </m:rPr>
                        <a:rPr lang="en-US" altLang="zh-CN" sz="2400" dirty="0">
                          <a:sym typeface="Symbol" panose="05050102010706020507" pitchFamily="18" charset="2"/>
                        </a:rPr>
                        <m:t>roj</m:t>
                      </m:r>
                      <m:r>
                        <m:rPr>
                          <m:nor/>
                        </m:rPr>
                        <a:rPr lang="en-US" altLang="zh-CN" sz="2400" dirty="0">
                          <a:sym typeface="Symbol" panose="05050102010706020507" pitchFamily="18" charset="2"/>
                        </a:rPr>
                        <m:t>2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r>
                        <m:rPr>
                          <m:sty m:val="p"/>
                        </m:rP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814" y="3521499"/>
                <a:ext cx="2810448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868" r="-1085" b="-28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连接符 14"/>
          <p:cNvCxnSpPr/>
          <p:nvPr/>
        </p:nvCxnSpPr>
        <p:spPr>
          <a:xfrm>
            <a:off x="745958" y="3399386"/>
            <a:ext cx="27923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>
            <a:off x="4712891" y="2723887"/>
            <a:ext cx="25717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3308583" y="2504173"/>
            <a:ext cx="666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(</a:t>
            </a:r>
            <a:r>
              <a:rPr lang="en-US" altLang="zh-CN" sz="2000" dirty="0" err="1"/>
              <a:t>var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文本框 23"/>
              <p:cNvSpPr txBox="1"/>
              <p:nvPr/>
            </p:nvSpPr>
            <p:spPr>
              <a:xfrm>
                <a:off x="4575671" y="3547395"/>
                <a:ext cx="28393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l-GR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×</m:t>
                      </m:r>
                      <m:r>
                        <m:rPr>
                          <m:sty m:val="p"/>
                        </m:rP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  <m:r>
                        <a:rPr lang="en-US" altLang="zh-CN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m:rPr>
                          <m:nor/>
                        </m:rPr>
                        <a:rPr lang="en-US" altLang="zh-CN" sz="2400" b="0" i="0" dirty="0" smtClean="0">
                          <a:sym typeface="Symbol" panose="05050102010706020507" pitchFamily="18" charset="2"/>
                        </a:rPr>
                        <m:t>p</m:t>
                      </m:r>
                      <m:r>
                        <m:rPr>
                          <m:nor/>
                        </m:rPr>
                        <a:rPr lang="en-US" altLang="zh-CN" sz="2400" dirty="0">
                          <a:sym typeface="Symbol" panose="05050102010706020507" pitchFamily="18" charset="2"/>
                        </a:rPr>
                        <m:t>roj</m:t>
                      </m:r>
                      <m:r>
                        <m:rPr>
                          <m:nor/>
                        </m:rPr>
                        <a:rPr lang="en-US" altLang="zh-CN" sz="2400" b="0" i="0" dirty="0" smtClean="0">
                          <a:sym typeface="Symbol" panose="05050102010706020507" pitchFamily="18" charset="2"/>
                        </a:rPr>
                        <m:t>1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l-GR" altLang="zh-CN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σ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4" name="文本框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5671" y="3547395"/>
                <a:ext cx="2839303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075" r="-1075" b="-26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/>
              <p:cNvSpPr txBox="1"/>
              <p:nvPr/>
            </p:nvSpPr>
            <p:spPr>
              <a:xfrm>
                <a:off x="802482" y="2845453"/>
                <a:ext cx="24861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l-GR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×</m:t>
                      </m:r>
                      <m:r>
                        <m:rPr>
                          <m:sty m:val="p"/>
                        </m:rP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  <m:r>
                        <a:rPr lang="en-US" altLang="zh-CN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l-GR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×</m:t>
                      </m:r>
                      <m:r>
                        <m:rPr>
                          <m:sty m:val="p"/>
                        </m:rP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5" name="文本框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482" y="2845453"/>
                <a:ext cx="2486193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229" r="-1229"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文本框 29"/>
          <p:cNvSpPr txBox="1"/>
          <p:nvPr/>
        </p:nvSpPr>
        <p:spPr>
          <a:xfrm>
            <a:off x="3480682" y="3152928"/>
            <a:ext cx="887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(proj2)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文本框 30"/>
              <p:cNvSpPr txBox="1"/>
              <p:nvPr/>
            </p:nvSpPr>
            <p:spPr>
              <a:xfrm>
                <a:off x="4798446" y="2851550"/>
                <a:ext cx="248619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l-GR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×</m:t>
                      </m:r>
                      <m:r>
                        <m:rPr>
                          <m:sty m:val="p"/>
                        </m:rP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  <m:r>
                        <a:rPr lang="en-US" altLang="zh-CN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l-GR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×</m:t>
                      </m:r>
                      <m:r>
                        <m:rPr>
                          <m:sty m:val="p"/>
                        </m:rP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1" name="文本框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98446" y="2851550"/>
                <a:ext cx="2486193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980" r="-1225"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直接连接符 31"/>
          <p:cNvCxnSpPr/>
          <p:nvPr/>
        </p:nvCxnSpPr>
        <p:spPr>
          <a:xfrm>
            <a:off x="4553460" y="3408156"/>
            <a:ext cx="28837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7455331" y="3174476"/>
            <a:ext cx="8874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(proj1)</a:t>
            </a:r>
            <a:endParaRPr lang="zh-CN" altLang="en-US" sz="2000" dirty="0"/>
          </a:p>
        </p:txBody>
      </p:sp>
      <p:cxnSp>
        <p:nvCxnSpPr>
          <p:cNvPr id="37" name="直接连接符 36"/>
          <p:cNvCxnSpPr/>
          <p:nvPr/>
        </p:nvCxnSpPr>
        <p:spPr>
          <a:xfrm>
            <a:off x="776876" y="2720337"/>
            <a:ext cx="25717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583367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Soundness theorem (type safety)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Preservation: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Progress: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799285" y="2454970"/>
                <a:ext cx="59406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 ⊢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and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then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285" y="2454970"/>
                <a:ext cx="5940664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815486" y="4054356"/>
                <a:ext cx="79763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 ⊢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then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either</m:t>
                      </m:r>
                      <m:r>
                        <a:rPr lang="en-US" altLang="zh-CN" sz="28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Values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or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86" y="4054356"/>
                <a:ext cx="7976351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圆角矩形标注 5"/>
          <p:cNvSpPr/>
          <p:nvPr/>
        </p:nvSpPr>
        <p:spPr>
          <a:xfrm>
            <a:off x="3915714" y="4855691"/>
            <a:ext cx="2930253" cy="702459"/>
          </a:xfrm>
          <a:prstGeom prst="wedgeRoundRectCallout">
            <a:avLst>
              <a:gd name="adj1" fmla="val 2270"/>
              <a:gd name="adj2" fmla="val -893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2400" dirty="0">
                <a:solidFill>
                  <a:schemeClr val="bg1"/>
                </a:solidFill>
                <a:sym typeface="Symbol" panose="05050102010706020507" pitchFamily="18" charset="2"/>
              </a:rPr>
              <a:t>Include &lt;v1, v2&gt; now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07983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Adding sum type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799494" y="3902913"/>
            <a:ext cx="162070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union data{</a:t>
            </a:r>
          </a:p>
          <a:p>
            <a:r>
              <a:rPr lang="en-US" altLang="zh-CN" sz="2400" dirty="0"/>
              <a:t>   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 </a:t>
            </a:r>
            <a:r>
              <a:rPr lang="en-US" altLang="zh-CN" sz="2400" dirty="0" err="1"/>
              <a:t>i</a:t>
            </a:r>
            <a:r>
              <a:rPr lang="en-US" altLang="zh-CN" sz="2400" dirty="0"/>
              <a:t>;</a:t>
            </a:r>
          </a:p>
          <a:p>
            <a:r>
              <a:rPr lang="en-US" altLang="zh-CN" sz="2400" dirty="0"/>
              <a:t>    float f;</a:t>
            </a:r>
          </a:p>
          <a:p>
            <a:r>
              <a:rPr lang="en-US" altLang="zh-CN" sz="2400" dirty="0"/>
              <a:t>    char c;</a:t>
            </a:r>
          </a:p>
          <a:p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7" name="文本框 6"/>
          <p:cNvSpPr txBox="1"/>
          <p:nvPr/>
        </p:nvSpPr>
        <p:spPr>
          <a:xfrm>
            <a:off x="769018" y="3441248"/>
            <a:ext cx="28087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Consider unions in C:</a:t>
            </a:r>
            <a:endParaRPr lang="zh-CN" altLang="en-US" sz="2400" dirty="0"/>
          </a:p>
        </p:txBody>
      </p:sp>
      <p:sp>
        <p:nvSpPr>
          <p:cNvPr id="10" name="文本框 9"/>
          <p:cNvSpPr txBox="1"/>
          <p:nvPr/>
        </p:nvSpPr>
        <p:spPr>
          <a:xfrm>
            <a:off x="4209589" y="4087579"/>
            <a:ext cx="3573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zh-CN" sz="2400" dirty="0">
                <a:solidFill>
                  <a:srgbClr val="FF0000"/>
                </a:solidFill>
              </a:rPr>
              <a:t>Using the same location</a:t>
            </a:r>
          </a:p>
          <a:p>
            <a:pPr lvl="0"/>
            <a:r>
              <a:rPr lang="en-US" altLang="zh-CN" sz="2400" dirty="0">
                <a:solidFill>
                  <a:srgbClr val="FF0000"/>
                </a:solidFill>
              </a:rPr>
              <a:t>for multiple data. </a:t>
            </a:r>
          </a:p>
          <a:p>
            <a:pPr lvl="0"/>
            <a:r>
              <a:rPr lang="en-US" altLang="zh-CN" sz="2400" dirty="0">
                <a:solidFill>
                  <a:srgbClr val="FF0000"/>
                </a:solidFill>
              </a:rPr>
              <a:t>Can contain only one value at any given time.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28650" y="2450998"/>
            <a:ext cx="7837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ym typeface="Symbol" panose="05050102010706020507" pitchFamily="18" charset="2"/>
              </a:rPr>
              <a:t>(Terms)  M, N  ::=  …  |  left M  |  right M  |  case M do M1 M2</a:t>
            </a:r>
            <a:endParaRPr lang="zh-CN" altLang="en-US" sz="1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628650" y="1947125"/>
            <a:ext cx="376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ym typeface="Symbol" panose="05050102010706020507" pitchFamily="18" charset="2"/>
              </a:rPr>
              <a:t>(Types)   ,     ::=  …  |   + 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3911383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Adding sum type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28650" y="2450998"/>
            <a:ext cx="7837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ym typeface="Symbol" panose="05050102010706020507" pitchFamily="18" charset="2"/>
              </a:rPr>
              <a:t>(Terms)  M, N  ::=  …  |  left M  |  right M  |  case M do M1 M2</a:t>
            </a:r>
            <a:endParaRPr lang="zh-CN" altLang="en-US" sz="1600" dirty="0"/>
          </a:p>
        </p:txBody>
      </p:sp>
      <p:sp>
        <p:nvSpPr>
          <p:cNvPr id="5" name="文本框 4"/>
          <p:cNvSpPr txBox="1"/>
          <p:nvPr/>
        </p:nvSpPr>
        <p:spPr>
          <a:xfrm>
            <a:off x="628650" y="1947125"/>
            <a:ext cx="376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ym typeface="Symbol" panose="05050102010706020507" pitchFamily="18" charset="2"/>
              </a:rPr>
              <a:t>(Types)   ,     ::=  …  |   + </a:t>
            </a:r>
            <a:endParaRPr lang="zh-CN" altLang="en-US" sz="1600" dirty="0"/>
          </a:p>
        </p:txBody>
      </p:sp>
      <p:sp>
        <p:nvSpPr>
          <p:cNvPr id="11" name="文本框 10"/>
          <p:cNvSpPr txBox="1"/>
          <p:nvPr/>
        </p:nvSpPr>
        <p:spPr>
          <a:xfrm>
            <a:off x="628650" y="3423099"/>
            <a:ext cx="24865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Subclasses in Java:</a:t>
            </a:r>
            <a:endParaRPr lang="zh-CN" altLang="en-US" sz="2400" dirty="0"/>
          </a:p>
        </p:txBody>
      </p:sp>
      <p:sp>
        <p:nvSpPr>
          <p:cNvPr id="3" name="文本框 2"/>
          <p:cNvSpPr txBox="1"/>
          <p:nvPr/>
        </p:nvSpPr>
        <p:spPr>
          <a:xfrm>
            <a:off x="938463" y="3882207"/>
            <a:ext cx="556113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abstract class t {abstract t’ m();} 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class A extends t { t1 x; t’ m(){...}} 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class B extends t { t2 x; t’ m(){...}} </a:t>
            </a:r>
          </a:p>
          <a:p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</a:p>
          <a:p>
            <a:r>
              <a:rPr lang="en-US" altLang="zh-CN" dirty="0" err="1">
                <a:latin typeface="Courier New" panose="02070309020205020404" pitchFamily="49" charset="0"/>
                <a:cs typeface="Courier New" panose="02070309020205020404" pitchFamily="49" charset="0"/>
              </a:rPr>
              <a:t>e.m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(); 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圆角矩形标注 5"/>
          <p:cNvSpPr/>
          <p:nvPr/>
        </p:nvSpPr>
        <p:spPr>
          <a:xfrm>
            <a:off x="1742913" y="5359535"/>
            <a:ext cx="2947737" cy="612648"/>
          </a:xfrm>
          <a:prstGeom prst="wedgeRoundRectCallout">
            <a:avLst>
              <a:gd name="adj1" fmla="val -61106"/>
              <a:gd name="adj2" fmla="val -5533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case e do </a:t>
            </a:r>
            <a:r>
              <a:rPr lang="en-US" altLang="zh-CN" sz="2400" dirty="0" err="1"/>
              <a:t>A.m</a:t>
            </a:r>
            <a:r>
              <a:rPr lang="en-US" altLang="zh-CN" sz="2400" dirty="0"/>
              <a:t> </a:t>
            </a:r>
            <a:r>
              <a:rPr lang="en-US" altLang="zh-CN" sz="2400" dirty="0" err="1"/>
              <a:t>B.m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008091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Adding sum type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628650" y="2450998"/>
            <a:ext cx="78371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ym typeface="Symbol" panose="05050102010706020507" pitchFamily="18" charset="2"/>
              </a:rPr>
              <a:t>(Terms)  M, N  ::=  …  |  left M  |  right M  |  case M do M1 M2</a:t>
            </a:r>
            <a:endParaRPr lang="zh-CN" altLang="en-US" sz="1600" dirty="0"/>
          </a:p>
        </p:txBody>
      </p:sp>
      <p:sp>
        <p:nvSpPr>
          <p:cNvPr id="5" name="文本框 4"/>
          <p:cNvSpPr txBox="1"/>
          <p:nvPr/>
        </p:nvSpPr>
        <p:spPr>
          <a:xfrm>
            <a:off x="628650" y="1947125"/>
            <a:ext cx="37614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ym typeface="Symbol" panose="05050102010706020507" pitchFamily="18" charset="2"/>
              </a:rPr>
              <a:t>(Types)   ,     ::=  …  |   + </a:t>
            </a:r>
            <a:endParaRPr lang="zh-CN" altLang="en-US" sz="1600" dirty="0"/>
          </a:p>
        </p:txBody>
      </p:sp>
      <p:sp>
        <p:nvSpPr>
          <p:cNvPr id="9" name="文本框 8"/>
          <p:cNvSpPr txBox="1"/>
          <p:nvPr/>
        </p:nvSpPr>
        <p:spPr>
          <a:xfrm>
            <a:off x="1195582" y="3917906"/>
            <a:ext cx="5009705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  <a:latin typeface="Courier New" panose="02070309020205020404" pitchFamily="49" charset="0"/>
              </a:rPr>
              <a:t>Inductive</a:t>
            </a:r>
            <a:r>
              <a:rPr lang="en-US" altLang="zh-CN" dirty="0">
                <a:latin typeface="Courier New" panose="02070309020205020404" pitchFamily="49" charset="0"/>
              </a:rPr>
              <a:t> 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bool</a:t>
            </a:r>
            <a:r>
              <a:rPr lang="en-US" altLang="zh-CN" dirty="0">
                <a:latin typeface="Courier New" panose="02070309020205020404" pitchFamily="49" charset="0"/>
              </a:rPr>
              <a:t> : </a:t>
            </a:r>
            <a:r>
              <a:rPr lang="en-US" altLang="zh-CN" dirty="0">
                <a:solidFill>
                  <a:srgbClr val="C00000"/>
                </a:solidFill>
                <a:latin typeface="Courier New" panose="02070309020205020404" pitchFamily="49" charset="0"/>
              </a:rPr>
              <a:t>Set</a:t>
            </a:r>
            <a:r>
              <a:rPr lang="en-US" altLang="zh-CN" dirty="0">
                <a:latin typeface="Courier New" panose="02070309020205020404" pitchFamily="49" charset="0"/>
              </a:rPr>
              <a:t> :=</a:t>
            </a:r>
            <a:br>
              <a:rPr lang="en-US" altLang="zh-CN" dirty="0"/>
            </a:br>
            <a:r>
              <a:rPr lang="en-US" altLang="zh-CN" dirty="0">
                <a:latin typeface="Courier New" panose="02070309020205020404" pitchFamily="49" charset="0"/>
              </a:rPr>
              <a:t>  | </a:t>
            </a:r>
            <a:r>
              <a:rPr lang="en-US" altLang="zh-CN" dirty="0">
                <a:solidFill>
                  <a:srgbClr val="C00000"/>
                </a:solidFill>
                <a:latin typeface="Courier New" panose="02070309020205020404" pitchFamily="49" charset="0"/>
              </a:rPr>
              <a:t>true</a:t>
            </a:r>
            <a:r>
              <a:rPr lang="en-US" altLang="zh-CN" dirty="0">
                <a:latin typeface="Courier New" panose="02070309020205020404" pitchFamily="49" charset="0"/>
              </a:rPr>
              <a:t> : 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bool</a:t>
            </a:r>
            <a:br>
              <a:rPr lang="en-US" altLang="zh-CN" dirty="0"/>
            </a:br>
            <a:r>
              <a:rPr lang="en-US" altLang="zh-CN" dirty="0">
                <a:latin typeface="Courier New" panose="02070309020205020404" pitchFamily="49" charset="0"/>
              </a:rPr>
              <a:t>  | </a:t>
            </a:r>
            <a:r>
              <a:rPr lang="en-US" altLang="zh-CN" dirty="0">
                <a:solidFill>
                  <a:srgbClr val="C00000"/>
                </a:solidFill>
                <a:latin typeface="Courier New" panose="02070309020205020404" pitchFamily="49" charset="0"/>
              </a:rPr>
              <a:t>false</a:t>
            </a:r>
            <a:r>
              <a:rPr lang="en-US" altLang="zh-CN" dirty="0">
                <a:latin typeface="Courier New" panose="02070309020205020404" pitchFamily="49" charset="0"/>
              </a:rPr>
              <a:t> : 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bool</a:t>
            </a:r>
            <a:r>
              <a:rPr lang="en-US" altLang="zh-CN" dirty="0">
                <a:latin typeface="Courier New" panose="02070309020205020404" pitchFamily="49" charset="0"/>
              </a:rPr>
              <a:t>.</a:t>
            </a:r>
            <a:br>
              <a:rPr lang="en-US" altLang="zh-CN" dirty="0"/>
            </a:br>
            <a:r>
              <a:rPr lang="en-US" altLang="zh-CN" dirty="0">
                <a:solidFill>
                  <a:srgbClr val="C00000"/>
                </a:solidFill>
                <a:latin typeface="Courier New" panose="02070309020205020404" pitchFamily="49" charset="0"/>
              </a:rPr>
              <a:t>Definition</a:t>
            </a: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 </a:t>
            </a:r>
            <a:r>
              <a:rPr lang="en-US" altLang="zh-CN" dirty="0">
                <a:solidFill>
                  <a:srgbClr val="00B050"/>
                </a:solidFill>
                <a:latin typeface="Courier New" panose="02070309020205020404" pitchFamily="49" charset="0"/>
              </a:rPr>
              <a:t>not</a:t>
            </a:r>
            <a:r>
              <a:rPr lang="en-US" altLang="zh-CN" dirty="0">
                <a:latin typeface="Courier New" panose="02070309020205020404" pitchFamily="49" charset="0"/>
              </a:rPr>
              <a:t> (</a:t>
            </a:r>
            <a:r>
              <a:rPr lang="en-US" altLang="zh-CN" dirty="0">
                <a:solidFill>
                  <a:srgbClr val="7030A0"/>
                </a:solidFill>
                <a:latin typeface="Courier New" panose="02070309020205020404" pitchFamily="49" charset="0"/>
              </a:rPr>
              <a:t>b</a:t>
            </a:r>
            <a:r>
              <a:rPr lang="en-US" altLang="zh-CN" dirty="0">
                <a:latin typeface="Courier New" panose="02070309020205020404" pitchFamily="49" charset="0"/>
              </a:rPr>
              <a:t> : 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bool</a:t>
            </a:r>
            <a:r>
              <a:rPr lang="en-US" altLang="zh-CN" dirty="0">
                <a:latin typeface="Courier New" panose="02070309020205020404" pitchFamily="49" charset="0"/>
              </a:rPr>
              <a:t>) : </a:t>
            </a:r>
            <a:r>
              <a:rPr lang="en-US" altLang="zh-CN" dirty="0">
                <a:solidFill>
                  <a:srgbClr val="0000FF"/>
                </a:solidFill>
                <a:latin typeface="Courier New" panose="02070309020205020404" pitchFamily="49" charset="0"/>
              </a:rPr>
              <a:t>bool</a:t>
            </a:r>
            <a:r>
              <a:rPr lang="en-US" altLang="zh-CN" dirty="0">
                <a:latin typeface="Courier New" panose="02070309020205020404" pitchFamily="49" charset="0"/>
              </a:rPr>
              <a:t> :=</a:t>
            </a:r>
            <a:br>
              <a:rPr lang="en-US" altLang="zh-CN" dirty="0"/>
            </a:br>
            <a:r>
              <a:rPr lang="en-US" altLang="zh-CN" dirty="0">
                <a:solidFill>
                  <a:srgbClr val="444444"/>
                </a:solidFill>
                <a:latin typeface="Courier New" panose="02070309020205020404" pitchFamily="49" charset="0"/>
              </a:rPr>
              <a:t>  </a:t>
            </a:r>
            <a:r>
              <a:rPr lang="en-US" altLang="zh-CN" b="1" dirty="0">
                <a:latin typeface="Courier New" panose="02070309020205020404" pitchFamily="49" charset="0"/>
              </a:rPr>
              <a:t>match</a:t>
            </a:r>
            <a:r>
              <a:rPr lang="en-US" altLang="zh-CN" dirty="0">
                <a:latin typeface="Courier New" panose="02070309020205020404" pitchFamily="49" charset="0"/>
              </a:rPr>
              <a:t> </a:t>
            </a:r>
            <a:r>
              <a:rPr lang="en-US" altLang="zh-CN" dirty="0">
                <a:solidFill>
                  <a:srgbClr val="7030A0"/>
                </a:solidFill>
                <a:latin typeface="Courier New" panose="02070309020205020404" pitchFamily="49" charset="0"/>
              </a:rPr>
              <a:t>b</a:t>
            </a:r>
            <a:r>
              <a:rPr lang="en-US" altLang="zh-CN" dirty="0">
                <a:latin typeface="Courier New" panose="02070309020205020404" pitchFamily="49" charset="0"/>
              </a:rPr>
              <a:t> </a:t>
            </a:r>
            <a:r>
              <a:rPr lang="en-US" altLang="zh-CN" b="1" dirty="0">
                <a:latin typeface="Courier New" panose="02070309020205020404" pitchFamily="49" charset="0"/>
              </a:rPr>
              <a:t>with</a:t>
            </a:r>
            <a:br>
              <a:rPr lang="en-US" altLang="zh-CN" dirty="0"/>
            </a:br>
            <a:r>
              <a:rPr lang="en-US" altLang="zh-CN" dirty="0">
                <a:latin typeface="Courier New" panose="02070309020205020404" pitchFamily="49" charset="0"/>
              </a:rPr>
              <a:t>    </a:t>
            </a:r>
            <a:r>
              <a:rPr lang="en-US" altLang="zh-CN" b="1" dirty="0">
                <a:latin typeface="Courier New" panose="02070309020205020404" pitchFamily="49" charset="0"/>
              </a:rPr>
              <a:t>|</a:t>
            </a:r>
            <a:r>
              <a:rPr lang="en-US" altLang="zh-CN" dirty="0">
                <a:latin typeface="Courier New" panose="02070309020205020404" pitchFamily="49" charset="0"/>
              </a:rPr>
              <a:t> </a:t>
            </a:r>
            <a:r>
              <a:rPr lang="en-US" altLang="zh-CN" dirty="0">
                <a:solidFill>
                  <a:srgbClr val="C00000"/>
                </a:solidFill>
                <a:latin typeface="Courier New" panose="02070309020205020404" pitchFamily="49" charset="0"/>
              </a:rPr>
              <a:t>true</a:t>
            </a:r>
            <a:r>
              <a:rPr lang="en-US" altLang="zh-CN" dirty="0">
                <a:latin typeface="Courier New" panose="02070309020205020404" pitchFamily="49" charset="0"/>
              </a:rPr>
              <a:t> </a:t>
            </a:r>
            <a:r>
              <a:rPr lang="en-US" altLang="zh-CN" b="1" dirty="0">
                <a:latin typeface="Courier New" panose="02070309020205020404" pitchFamily="49" charset="0"/>
              </a:rPr>
              <a:t>=&gt;</a:t>
            </a:r>
            <a:r>
              <a:rPr lang="en-US" altLang="zh-CN" dirty="0">
                <a:latin typeface="Courier New" panose="02070309020205020404" pitchFamily="49" charset="0"/>
              </a:rPr>
              <a:t> </a:t>
            </a:r>
            <a:r>
              <a:rPr lang="en-US" altLang="zh-CN" dirty="0">
                <a:solidFill>
                  <a:srgbClr val="C00000"/>
                </a:solidFill>
                <a:latin typeface="Courier New" panose="02070309020205020404" pitchFamily="49" charset="0"/>
              </a:rPr>
              <a:t>false</a:t>
            </a:r>
            <a:br>
              <a:rPr lang="en-US" altLang="zh-CN" dirty="0"/>
            </a:br>
            <a:r>
              <a:rPr lang="en-US" altLang="zh-CN" dirty="0">
                <a:latin typeface="Courier New" panose="02070309020205020404" pitchFamily="49" charset="0"/>
              </a:rPr>
              <a:t>    </a:t>
            </a:r>
            <a:r>
              <a:rPr lang="en-US" altLang="zh-CN" b="1" dirty="0">
                <a:latin typeface="Courier New" panose="02070309020205020404" pitchFamily="49" charset="0"/>
              </a:rPr>
              <a:t>|</a:t>
            </a:r>
            <a:r>
              <a:rPr lang="en-US" altLang="zh-CN" dirty="0">
                <a:latin typeface="Courier New" panose="02070309020205020404" pitchFamily="49" charset="0"/>
              </a:rPr>
              <a:t> </a:t>
            </a:r>
            <a:r>
              <a:rPr lang="en-US" altLang="zh-CN" dirty="0">
                <a:solidFill>
                  <a:srgbClr val="C00000"/>
                </a:solidFill>
                <a:latin typeface="Courier New" panose="02070309020205020404" pitchFamily="49" charset="0"/>
              </a:rPr>
              <a:t>false</a:t>
            </a:r>
            <a:r>
              <a:rPr lang="en-US" altLang="zh-CN" dirty="0">
                <a:latin typeface="Courier New" panose="02070309020205020404" pitchFamily="49" charset="0"/>
              </a:rPr>
              <a:t> </a:t>
            </a:r>
            <a:r>
              <a:rPr lang="en-US" altLang="zh-CN" b="1" dirty="0">
                <a:latin typeface="Courier New" panose="02070309020205020404" pitchFamily="49" charset="0"/>
              </a:rPr>
              <a:t>=&gt;</a:t>
            </a:r>
            <a:r>
              <a:rPr lang="en-US" altLang="zh-CN" dirty="0">
                <a:latin typeface="Courier New" panose="02070309020205020404" pitchFamily="49" charset="0"/>
              </a:rPr>
              <a:t> </a:t>
            </a:r>
            <a:r>
              <a:rPr lang="en-US" altLang="zh-CN" dirty="0">
                <a:solidFill>
                  <a:srgbClr val="C00000"/>
                </a:solidFill>
                <a:latin typeface="Courier New" panose="02070309020205020404" pitchFamily="49" charset="0"/>
              </a:rPr>
              <a:t>true</a:t>
            </a:r>
          </a:p>
          <a:p>
            <a:r>
              <a:rPr lang="en-US" altLang="zh-CN" dirty="0">
                <a:latin typeface="Courier New" panose="02070309020205020404" pitchFamily="49" charset="0"/>
              </a:rPr>
              <a:t>  </a:t>
            </a:r>
            <a:r>
              <a:rPr lang="en-US" altLang="zh-CN" b="1" dirty="0">
                <a:latin typeface="Courier New" panose="02070309020205020404" pitchFamily="49" charset="0"/>
              </a:rPr>
              <a:t>end</a:t>
            </a:r>
            <a:r>
              <a:rPr lang="en-US" altLang="zh-CN" dirty="0">
                <a:latin typeface="Courier New" panose="02070309020205020404" pitchFamily="49" charset="0"/>
              </a:rPr>
              <a:t>.</a:t>
            </a:r>
            <a:endParaRPr lang="zh-CN" altLang="en-US" dirty="0"/>
          </a:p>
        </p:txBody>
      </p:sp>
      <p:sp>
        <p:nvSpPr>
          <p:cNvPr id="11" name="文本框 10"/>
          <p:cNvSpPr txBox="1"/>
          <p:nvPr/>
        </p:nvSpPr>
        <p:spPr>
          <a:xfrm>
            <a:off x="628650" y="3423099"/>
            <a:ext cx="1061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In Coq: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247957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 type: reduction rules</a:t>
            </a:r>
            <a:endParaRPr lang="zh-CN" altLang="en-US" dirty="0"/>
          </a:p>
        </p:txBody>
      </p:sp>
      <p:grpSp>
        <p:nvGrpSpPr>
          <p:cNvPr id="6" name="组合 5"/>
          <p:cNvGrpSpPr/>
          <p:nvPr/>
        </p:nvGrpSpPr>
        <p:grpSpPr>
          <a:xfrm>
            <a:off x="1990190" y="1832112"/>
            <a:ext cx="4645374" cy="537251"/>
            <a:chOff x="-668201" y="3726045"/>
            <a:chExt cx="4645374" cy="537251"/>
          </a:xfrm>
        </p:grpSpPr>
        <p:sp>
          <p:nvSpPr>
            <p:cNvPr id="7" name="文本框 6"/>
            <p:cNvSpPr txBox="1"/>
            <p:nvPr/>
          </p:nvSpPr>
          <p:spPr>
            <a:xfrm>
              <a:off x="-563205" y="3801631"/>
              <a:ext cx="443538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case (left M) do M1 M2  </a:t>
              </a:r>
              <a:r>
                <a:rPr lang="en-US" altLang="zh-CN" sz="2400" dirty="0">
                  <a:sym typeface="Symbol" panose="05050102010706020507" pitchFamily="18" charset="2"/>
                </a:rPr>
                <a:t>  M1 M</a:t>
              </a:r>
              <a:endParaRPr lang="zh-CN" altLang="en-US" sz="2400" dirty="0"/>
            </a:p>
          </p:txBody>
        </p:sp>
        <p:cxnSp>
          <p:nvCxnSpPr>
            <p:cNvPr id="8" name="直接连接符 7"/>
            <p:cNvCxnSpPr/>
            <p:nvPr/>
          </p:nvCxnSpPr>
          <p:spPr>
            <a:xfrm>
              <a:off x="-668201" y="3726045"/>
              <a:ext cx="4645374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/>
          <p:cNvGrpSpPr/>
          <p:nvPr/>
        </p:nvGrpSpPr>
        <p:grpSpPr>
          <a:xfrm>
            <a:off x="6089523" y="3983571"/>
            <a:ext cx="1988365" cy="852106"/>
            <a:chOff x="1706713" y="4499472"/>
            <a:chExt cx="1988365" cy="852106"/>
          </a:xfrm>
        </p:grpSpPr>
        <p:sp>
          <p:nvSpPr>
            <p:cNvPr id="45" name="文本框 44"/>
            <p:cNvSpPr txBox="1"/>
            <p:nvPr/>
          </p:nvSpPr>
          <p:spPr>
            <a:xfrm>
              <a:off x="1706713" y="4951468"/>
              <a:ext cx="198836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left M  </a:t>
              </a:r>
              <a:r>
                <a:rPr lang="en-US" altLang="zh-CN" sz="2000" dirty="0">
                  <a:sym typeface="Symbol" panose="05050102010706020507" pitchFamily="18" charset="2"/>
                </a:rPr>
                <a:t>  left M’</a:t>
              </a:r>
              <a:endParaRPr lang="zh-CN" altLang="en-US" sz="2000" dirty="0"/>
            </a:p>
          </p:txBody>
        </p:sp>
        <p:cxnSp>
          <p:nvCxnSpPr>
            <p:cNvPr id="46" name="直接连接符 45"/>
            <p:cNvCxnSpPr/>
            <p:nvPr/>
          </p:nvCxnSpPr>
          <p:spPr>
            <a:xfrm>
              <a:off x="1706713" y="4949256"/>
              <a:ext cx="1988365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文本框 46"/>
            <p:cNvSpPr txBox="1"/>
            <p:nvPr/>
          </p:nvSpPr>
          <p:spPr>
            <a:xfrm>
              <a:off x="2082840" y="4499472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M  </a:t>
              </a:r>
              <a:r>
                <a:rPr lang="en-US" altLang="zh-CN" sz="2000" dirty="0">
                  <a:sym typeface="Symbol" panose="05050102010706020507" pitchFamily="18" charset="2"/>
                </a:rPr>
                <a:t>  M’</a:t>
              </a:r>
              <a:endParaRPr lang="zh-CN" altLang="en-US" sz="2000" dirty="0"/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5951792" y="5079155"/>
            <a:ext cx="2263825" cy="806326"/>
            <a:chOff x="1706713" y="4545252"/>
            <a:chExt cx="2263825" cy="806326"/>
          </a:xfrm>
        </p:grpSpPr>
        <p:sp>
          <p:nvSpPr>
            <p:cNvPr id="51" name="文本框 50"/>
            <p:cNvSpPr txBox="1"/>
            <p:nvPr/>
          </p:nvSpPr>
          <p:spPr>
            <a:xfrm>
              <a:off x="1706713" y="4951468"/>
              <a:ext cx="226382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right M  </a:t>
              </a:r>
              <a:r>
                <a:rPr lang="en-US" altLang="zh-CN" sz="2000" dirty="0">
                  <a:sym typeface="Symbol" panose="05050102010706020507" pitchFamily="18" charset="2"/>
                </a:rPr>
                <a:t>  right M’</a:t>
              </a:r>
              <a:endParaRPr lang="zh-CN" altLang="en-US" sz="2000" dirty="0"/>
            </a:p>
          </p:txBody>
        </p:sp>
        <p:cxnSp>
          <p:nvCxnSpPr>
            <p:cNvPr id="52" name="直接连接符 51"/>
            <p:cNvCxnSpPr/>
            <p:nvPr/>
          </p:nvCxnSpPr>
          <p:spPr>
            <a:xfrm>
              <a:off x="1706713" y="4949256"/>
              <a:ext cx="222028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2252567" y="4545252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M  </a:t>
              </a:r>
              <a:r>
                <a:rPr lang="en-US" altLang="zh-CN" sz="2000" dirty="0">
                  <a:sym typeface="Symbol" panose="05050102010706020507" pitchFamily="18" charset="2"/>
                </a:rPr>
                <a:t>  M’</a:t>
              </a:r>
              <a:endParaRPr lang="zh-CN" altLang="en-US" sz="2000" dirty="0"/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1907732" y="2801348"/>
            <a:ext cx="4810291" cy="536991"/>
            <a:chOff x="-668201" y="3726045"/>
            <a:chExt cx="4810291" cy="536991"/>
          </a:xfrm>
        </p:grpSpPr>
        <p:sp>
          <p:nvSpPr>
            <p:cNvPr id="60" name="文本框 59"/>
            <p:cNvSpPr txBox="1"/>
            <p:nvPr/>
          </p:nvSpPr>
          <p:spPr>
            <a:xfrm>
              <a:off x="-585743" y="3801371"/>
              <a:ext cx="460029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case (right M) do M1 M2  </a:t>
              </a:r>
              <a:r>
                <a:rPr lang="en-US" altLang="zh-CN" sz="2400" dirty="0">
                  <a:sym typeface="Symbol" panose="05050102010706020507" pitchFamily="18" charset="2"/>
                </a:rPr>
                <a:t>  M2 M</a:t>
              </a:r>
              <a:endParaRPr lang="zh-CN" altLang="en-US" sz="2400" dirty="0"/>
            </a:p>
          </p:txBody>
        </p:sp>
        <p:cxnSp>
          <p:nvCxnSpPr>
            <p:cNvPr id="61" name="直接连接符 60"/>
            <p:cNvCxnSpPr/>
            <p:nvPr/>
          </p:nvCxnSpPr>
          <p:spPr>
            <a:xfrm>
              <a:off x="-668201" y="3726045"/>
              <a:ext cx="4810291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组合 68"/>
          <p:cNvGrpSpPr/>
          <p:nvPr/>
        </p:nvGrpSpPr>
        <p:grpSpPr>
          <a:xfrm>
            <a:off x="788044" y="3663345"/>
            <a:ext cx="4607928" cy="830838"/>
            <a:chOff x="546191" y="4747058"/>
            <a:chExt cx="4607928" cy="830838"/>
          </a:xfrm>
        </p:grpSpPr>
        <p:sp>
          <p:nvSpPr>
            <p:cNvPr id="56" name="文本框 55"/>
            <p:cNvSpPr txBox="1"/>
            <p:nvPr/>
          </p:nvSpPr>
          <p:spPr>
            <a:xfrm>
              <a:off x="546191" y="5177786"/>
              <a:ext cx="46079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case M do M1 M2  </a:t>
              </a:r>
              <a:r>
                <a:rPr lang="en-US" altLang="zh-CN" sz="2000" dirty="0">
                  <a:sym typeface="Symbol" panose="05050102010706020507" pitchFamily="18" charset="2"/>
                </a:rPr>
                <a:t>  case M’ do M1 M2</a:t>
              </a:r>
              <a:endParaRPr lang="zh-CN" altLang="en-US" sz="2000" dirty="0"/>
            </a:p>
          </p:txBody>
        </p:sp>
        <p:cxnSp>
          <p:nvCxnSpPr>
            <p:cNvPr id="57" name="直接连接符 56"/>
            <p:cNvCxnSpPr/>
            <p:nvPr/>
          </p:nvCxnSpPr>
          <p:spPr>
            <a:xfrm>
              <a:off x="546191" y="5150948"/>
              <a:ext cx="447644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本框 67"/>
            <p:cNvSpPr txBox="1"/>
            <p:nvPr/>
          </p:nvSpPr>
          <p:spPr>
            <a:xfrm>
              <a:off x="2198353" y="4747058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M  </a:t>
              </a:r>
              <a:r>
                <a:rPr lang="en-US" altLang="zh-CN" sz="2000" dirty="0">
                  <a:sym typeface="Symbol" panose="05050102010706020507" pitchFamily="18" charset="2"/>
                </a:rPr>
                <a:t>  M’</a:t>
              </a:r>
              <a:endParaRPr lang="zh-CN" altLang="en-US" sz="2000" dirty="0"/>
            </a:p>
          </p:txBody>
        </p:sp>
      </p:grpSp>
      <p:grpSp>
        <p:nvGrpSpPr>
          <p:cNvPr id="70" name="组合 69"/>
          <p:cNvGrpSpPr/>
          <p:nvPr/>
        </p:nvGrpSpPr>
        <p:grpSpPr>
          <a:xfrm>
            <a:off x="774684" y="4632190"/>
            <a:ext cx="4607928" cy="838461"/>
            <a:chOff x="546191" y="4736460"/>
            <a:chExt cx="4607928" cy="838461"/>
          </a:xfrm>
        </p:grpSpPr>
        <p:sp>
          <p:nvSpPr>
            <p:cNvPr id="71" name="文本框 70"/>
            <p:cNvSpPr txBox="1"/>
            <p:nvPr/>
          </p:nvSpPr>
          <p:spPr>
            <a:xfrm>
              <a:off x="546191" y="5174811"/>
              <a:ext cx="46079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case M do M1 M2  </a:t>
              </a:r>
              <a:r>
                <a:rPr lang="en-US" altLang="zh-CN" sz="2000" dirty="0">
                  <a:sym typeface="Symbol" panose="05050102010706020507" pitchFamily="18" charset="2"/>
                </a:rPr>
                <a:t>  case M do M1’ M2</a:t>
              </a:r>
              <a:endParaRPr lang="zh-CN" altLang="en-US" sz="2000" dirty="0"/>
            </a:p>
          </p:txBody>
        </p:sp>
        <p:cxnSp>
          <p:nvCxnSpPr>
            <p:cNvPr id="72" name="直接连接符 71"/>
            <p:cNvCxnSpPr/>
            <p:nvPr/>
          </p:nvCxnSpPr>
          <p:spPr>
            <a:xfrm>
              <a:off x="546191" y="5150948"/>
              <a:ext cx="4489800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本框 72"/>
            <p:cNvSpPr txBox="1"/>
            <p:nvPr/>
          </p:nvSpPr>
          <p:spPr>
            <a:xfrm>
              <a:off x="2081870" y="4736460"/>
              <a:ext cx="14318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M1  </a:t>
              </a:r>
              <a:r>
                <a:rPr lang="en-US" altLang="zh-CN" sz="2000" dirty="0">
                  <a:sym typeface="Symbol" panose="05050102010706020507" pitchFamily="18" charset="2"/>
                </a:rPr>
                <a:t>  M1’</a:t>
              </a:r>
              <a:endParaRPr lang="zh-CN" altLang="en-US" sz="2000" dirty="0"/>
            </a:p>
          </p:txBody>
        </p:sp>
      </p:grpSp>
      <p:grpSp>
        <p:nvGrpSpPr>
          <p:cNvPr id="74" name="组合 73"/>
          <p:cNvGrpSpPr/>
          <p:nvPr/>
        </p:nvGrpSpPr>
        <p:grpSpPr>
          <a:xfrm>
            <a:off x="800076" y="5601036"/>
            <a:ext cx="4607928" cy="830838"/>
            <a:chOff x="546191" y="4744083"/>
            <a:chExt cx="4607928" cy="830838"/>
          </a:xfrm>
        </p:grpSpPr>
        <p:sp>
          <p:nvSpPr>
            <p:cNvPr id="75" name="文本框 74"/>
            <p:cNvSpPr txBox="1"/>
            <p:nvPr/>
          </p:nvSpPr>
          <p:spPr>
            <a:xfrm>
              <a:off x="546191" y="5174811"/>
              <a:ext cx="46079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case M do M1 M2  </a:t>
              </a:r>
              <a:r>
                <a:rPr lang="en-US" altLang="zh-CN" sz="2000" dirty="0">
                  <a:sym typeface="Symbol" panose="05050102010706020507" pitchFamily="18" charset="2"/>
                </a:rPr>
                <a:t>  case M do M1 M2’</a:t>
              </a:r>
              <a:endParaRPr lang="zh-CN" altLang="en-US" sz="2000" dirty="0"/>
            </a:p>
          </p:txBody>
        </p:sp>
        <p:cxnSp>
          <p:nvCxnSpPr>
            <p:cNvPr id="76" name="直接连接符 75"/>
            <p:cNvCxnSpPr/>
            <p:nvPr/>
          </p:nvCxnSpPr>
          <p:spPr>
            <a:xfrm>
              <a:off x="546191" y="5150948"/>
              <a:ext cx="4464408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文本框 76"/>
            <p:cNvSpPr txBox="1"/>
            <p:nvPr/>
          </p:nvSpPr>
          <p:spPr>
            <a:xfrm>
              <a:off x="2056478" y="4744083"/>
              <a:ext cx="14318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M2  </a:t>
              </a:r>
              <a:r>
                <a:rPr lang="en-US" altLang="zh-CN" sz="2000" dirty="0">
                  <a:sym typeface="Symbol" panose="05050102010706020507" pitchFamily="18" charset="2"/>
                </a:rPr>
                <a:t>  M2’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18437158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 type: typing rules</a:t>
            </a:r>
            <a:endParaRPr lang="zh-CN" altLang="en-US" dirty="0"/>
          </a:p>
        </p:txBody>
      </p:sp>
      <p:grpSp>
        <p:nvGrpSpPr>
          <p:cNvPr id="3" name="组合 2"/>
          <p:cNvGrpSpPr/>
          <p:nvPr/>
        </p:nvGrpSpPr>
        <p:grpSpPr>
          <a:xfrm>
            <a:off x="898358" y="2342453"/>
            <a:ext cx="3170311" cy="698396"/>
            <a:chOff x="1439061" y="3459838"/>
            <a:chExt cx="3170311" cy="6983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/>
                <p:cNvSpPr txBox="1"/>
                <p:nvPr/>
              </p:nvSpPr>
              <p:spPr>
                <a:xfrm>
                  <a:off x="1439061" y="3459838"/>
                  <a:ext cx="2469137" cy="69839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⊢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 </m:t>
                            </m:r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left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</m:t>
                            </m:r>
                            <m:r>
                              <m:rPr>
                                <m:sty m:val="p"/>
                              </m:rPr>
                              <a:rPr lang="zh-CN" alt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zh-CN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4" name="文本框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9061" y="3459838"/>
                  <a:ext cx="2469137" cy="69839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文本框 4"/>
            <p:cNvSpPr txBox="1"/>
            <p:nvPr/>
          </p:nvSpPr>
          <p:spPr>
            <a:xfrm>
              <a:off x="3917195" y="3608981"/>
              <a:ext cx="69217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(left)</a:t>
              </a:r>
              <a:endParaRPr lang="zh-CN" altLang="en-US" sz="2000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898358" y="3900362"/>
            <a:ext cx="7438009" cy="756361"/>
            <a:chOff x="1439061" y="4695080"/>
            <a:chExt cx="7438009" cy="7563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1439061" y="4695080"/>
                  <a:ext cx="6689845" cy="7563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⊢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 </m:t>
                            </m:r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zh-CN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</m:t>
                            </m:r>
                            <m:r>
                              <m:rPr>
                                <m:sty m:val="p"/>
                              </m:rPr>
                              <a:rPr lang="el-GR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⊢</m:t>
                            </m:r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zh-CN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 </m:t>
                            </m:r>
                            <m:r>
                              <m:rPr>
                                <m:sty m:val="p"/>
                              </m:rPr>
                              <a:rPr lang="zh-CN" altLang="en-US" sz="24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  <m:r>
                              <a:rPr lang="en-US" altLang="zh-CN" sz="24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m:rPr>
                                <m:sty m:val="p"/>
                              </m:rPr>
                              <a:rPr lang="zh-CN" altLang="en-US" sz="24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ρ</m:t>
                            </m:r>
                            <m:r>
                              <a:rPr lang="en-US" altLang="zh-CN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</m:t>
                            </m:r>
                            <m:r>
                              <m:rPr>
                                <m:sty m:val="p"/>
                              </m:rPr>
                              <a:rPr lang="el-GR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⊢</m:t>
                            </m:r>
                            <m:r>
                              <m:rPr>
                                <m:sty m:val="p"/>
                              </m:rPr>
                              <a:rPr lang="en-US" altLang="zh-CN" sz="24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zh-CN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 </m:t>
                            </m:r>
                            <m:r>
                              <m:rPr>
                                <m:sty m:val="p"/>
                              </m:rPr>
                              <a:rPr lang="zh-CN" altLang="en-US" sz="24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m:rPr>
                                <m:sty m:val="p"/>
                              </m:rPr>
                              <a:rPr lang="zh-CN" altLang="en-US" sz="24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ρ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case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do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𝑀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1 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𝑀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2:</m:t>
                            </m:r>
                            <m:r>
                              <m:rPr>
                                <m:sty m:val="p"/>
                              </m:rPr>
                              <a:rPr lang="el-GR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ρ</m:t>
                            </m:r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9061" y="4695080"/>
                  <a:ext cx="6689845" cy="75636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文本框 7"/>
            <p:cNvSpPr txBox="1"/>
            <p:nvPr/>
          </p:nvSpPr>
          <p:spPr>
            <a:xfrm>
              <a:off x="8075760" y="4873205"/>
              <a:ext cx="8013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(case)</a:t>
              </a:r>
              <a:endParaRPr lang="zh-CN" altLang="en-US" sz="2000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4708358" y="2342453"/>
            <a:ext cx="3505832" cy="757002"/>
            <a:chOff x="1439061" y="3459838"/>
            <a:chExt cx="3505832" cy="75700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1439061" y="3459838"/>
                  <a:ext cx="2675925" cy="75700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⊢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</m:t>
                            </m:r>
                            <m:r>
                              <m:rPr>
                                <m:sty m:val="p"/>
                              </m:rPr>
                              <a:rPr lang="zh-CN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right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</m:t>
                            </m:r>
                            <m:r>
                              <m:rPr>
                                <m:sty m:val="p"/>
                              </m:rPr>
                              <a:rPr lang="zh-CN" altLang="en-US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zh-CN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9061" y="3459838"/>
                  <a:ext cx="2675925" cy="75700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文本框 13"/>
            <p:cNvSpPr txBox="1"/>
            <p:nvPr/>
          </p:nvSpPr>
          <p:spPr>
            <a:xfrm>
              <a:off x="4114986" y="3608981"/>
              <a:ext cx="8299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(right)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953874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Typing derivation examples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1201696" y="4551188"/>
                <a:ext cx="640810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⊢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zh-CN" altLang="en-US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:</m:t>
                          </m:r>
                          <m:r>
                            <m:rPr>
                              <m:sty m:val="p"/>
                            </m:rPr>
                            <a:rPr lang="zh-CN" altLang="en-US" sz="2400" i="0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τ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nor/>
                            </m:rPr>
                            <a:rPr lang="en-US" altLang="zh-CN" sz="2400" dirty="0">
                              <a:sym typeface="Symbol" panose="05050102010706020507" pitchFamily="18" charset="2"/>
                            </a:rPr>
                            <m:t>&lt;</m:t>
                          </m:r>
                          <m:r>
                            <m:rPr>
                              <m:nor/>
                            </m:rPr>
                            <a:rPr lang="en-US" altLang="zh-CN" sz="2400" b="0" i="0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left</m:t>
                          </m:r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  <a:sym typeface="Symbol" panose="05050102010706020507" pitchFamily="18" charset="2"/>
                            </a:rPr>
                            <m:t>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altLang="zh-CN" sz="24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nor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left</m:t>
                          </m:r>
                          <m:r>
                            <m:rPr>
                              <m:nor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m:rPr>
                              <m:nor/>
                            </m:rPr>
                            <a:rPr lang="en-US" altLang="zh-CN" sz="2400" dirty="0">
                              <a:sym typeface="Symbol" panose="05050102010706020507" pitchFamily="18" charset="2"/>
                            </a:rPr>
                            <m:t>&gt;</m:t>
                          </m:r>
                        </m:e>
                      </m:d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r>
                        <m:rPr>
                          <m:sty m:val="p"/>
                        </m:rP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  <m:r>
                        <a:rPr lang="zh-CN" altLang="en-US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d>
                        <m:dPr>
                          <m:ctrlPr>
                            <a:rPr lang="en-US" altLang="zh-CN" sz="240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zh-CN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τ</m:t>
                          </m:r>
                          <m:r>
                            <a:rPr lang="en-US" altLang="zh-CN" sz="24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 altLang="zh-CN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altLang="zh-CN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+</m:t>
                      </m:r>
                      <m:r>
                        <a:rPr lang="zh-CN" altLang="el-GR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696" y="4551188"/>
                <a:ext cx="6408100" cy="369332"/>
              </a:xfrm>
              <a:prstGeom prst="rect">
                <a:avLst/>
              </a:prstGeom>
              <a:blipFill rotWithShape="0">
                <a:blip r:embed="rId2"/>
                <a:stretch>
                  <a:fillRect r="-1332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直接连接符 3"/>
          <p:cNvCxnSpPr/>
          <p:nvPr/>
        </p:nvCxnSpPr>
        <p:spPr>
          <a:xfrm>
            <a:off x="962526" y="4403210"/>
            <a:ext cx="68339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1460688" y="3849277"/>
                <a:ext cx="52432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zh-CN" altLang="en-US" sz="2400" i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  <m:r>
                        <a:rPr lang="en-US" altLang="zh-CN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m:rPr>
                          <m:nor/>
                        </m:rPr>
                        <a:rPr lang="en-US" altLang="zh-CN" sz="2400" dirty="0">
                          <a:sym typeface="Symbol" panose="05050102010706020507" pitchFamily="18" charset="2"/>
                        </a:rPr>
                        <m:t>&lt;</m:t>
                      </m:r>
                      <m:r>
                        <m:rPr>
                          <m:nor/>
                        </m:rPr>
                        <a:rPr lang="en-US" altLang="zh-CN" sz="2400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left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left</m:t>
                      </m:r>
                      <m:r>
                        <m:rPr>
                          <m:nor/>
                        </m:rP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m:rPr>
                          <m:nor/>
                        </m:rPr>
                        <a:rPr lang="en-US" altLang="zh-CN" sz="2400" dirty="0">
                          <a:sym typeface="Symbol" panose="05050102010706020507" pitchFamily="18" charset="2"/>
                        </a:rPr>
                        <m:t>&gt;</m:t>
                      </m:r>
                      <m:r>
                        <a:rPr lang="en-US" altLang="zh-CN" sz="2400" b="0" i="0" dirty="0" smtClean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d>
                        <m:dPr>
                          <m:ctrlP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zh-CN" sz="240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τ</m:t>
                          </m:r>
                          <m:r>
                            <a:rPr lang="en-US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+</m:t>
                          </m:r>
                          <m:r>
                            <m:rPr>
                              <m:sty m:val="p"/>
                            </m:rPr>
                            <a:rPr lang="el-GR" altLang="zh-CN" sz="24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(</m:t>
                      </m:r>
                      <m:r>
                        <m:rPr>
                          <m:sty m:val="p"/>
                        </m:rPr>
                        <a:rPr lang="el-GR" altLang="zh-CN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+</m:t>
                      </m:r>
                      <m:r>
                        <a:rPr lang="zh-CN" altLang="el-G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0688" y="3849277"/>
                <a:ext cx="524323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49" r="-1512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7002379" y="2128001"/>
            <a:ext cx="666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(</a:t>
            </a:r>
            <a:r>
              <a:rPr lang="en-US" altLang="zh-CN" sz="2000" dirty="0" err="1"/>
              <a:t>var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  <p:sp>
        <p:nvSpPr>
          <p:cNvPr id="7" name="文本框 6"/>
          <p:cNvSpPr txBox="1"/>
          <p:nvPr/>
        </p:nvSpPr>
        <p:spPr>
          <a:xfrm>
            <a:off x="7815800" y="4203155"/>
            <a:ext cx="6995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(abs)</a:t>
            </a:r>
            <a:endParaRPr lang="zh-CN" altLang="en-US" sz="2000" dirty="0"/>
          </a:p>
        </p:txBody>
      </p:sp>
      <p:sp>
        <p:nvSpPr>
          <p:cNvPr id="9" name="文本框 8"/>
          <p:cNvSpPr txBox="1"/>
          <p:nvPr/>
        </p:nvSpPr>
        <p:spPr>
          <a:xfrm>
            <a:off x="7587197" y="3509831"/>
            <a:ext cx="7489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(pair)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1010039" y="3152305"/>
                <a:ext cx="246157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  <m:r>
                        <a:rPr lang="en-US" altLang="zh-CN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m:rPr>
                          <m:nor/>
                        </m:rPr>
                        <a:rPr lang="en-US" altLang="zh-CN" sz="2400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left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l-GR" altLang="zh-CN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+</m:t>
                      </m:r>
                      <m:r>
                        <m:rPr>
                          <m:sty m:val="p"/>
                        </m:rPr>
                        <a:rPr lang="el-GR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0039" y="3152305"/>
                <a:ext cx="2461571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489" r="-1489" b="-655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直接连接符 10"/>
          <p:cNvCxnSpPr/>
          <p:nvPr/>
        </p:nvCxnSpPr>
        <p:spPr>
          <a:xfrm flipV="1">
            <a:off x="962526" y="3018386"/>
            <a:ext cx="2575736" cy="877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397853" y="2339494"/>
            <a:ext cx="16045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/>
          <p:cNvSpPr txBox="1"/>
          <p:nvPr/>
        </p:nvSpPr>
        <p:spPr>
          <a:xfrm>
            <a:off x="2730359" y="2139439"/>
            <a:ext cx="66659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(</a:t>
            </a:r>
            <a:r>
              <a:rPr lang="en-US" altLang="zh-CN" sz="2000" dirty="0" err="1"/>
              <a:t>var</a:t>
            </a:r>
            <a:r>
              <a:rPr lang="en-US" altLang="zh-CN" sz="2000" dirty="0"/>
              <a:t>)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/>
              <p:cNvSpPr txBox="1"/>
              <p:nvPr/>
            </p:nvSpPr>
            <p:spPr>
              <a:xfrm>
                <a:off x="4975038" y="3140499"/>
                <a:ext cx="24621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  <m:r>
                        <a:rPr lang="en-US" altLang="zh-CN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m:rPr>
                          <m:nor/>
                        </m:rPr>
                        <a:rPr lang="en-US" altLang="zh-CN" sz="2400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left</m:t>
                      </m:r>
                      <m:r>
                        <a:rPr lang="en-US" altLang="zh-CN" sz="2400" i="1" dirty="0">
                          <a:latin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el-GR" altLang="zh-CN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+</m:t>
                      </m:r>
                      <m:r>
                        <a:rPr lang="zh-CN" altLang="el-GR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𝜌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4" name="文本框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5038" y="3140499"/>
                <a:ext cx="2462149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238" r="-2228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文本框 14"/>
              <p:cNvSpPr txBox="1"/>
              <p:nvPr/>
            </p:nvSpPr>
            <p:spPr>
              <a:xfrm>
                <a:off x="1251105" y="2442680"/>
                <a:ext cx="14206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  <m:r>
                        <a:rPr lang="en-US" altLang="zh-CN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" name="文本框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105" y="2442680"/>
                <a:ext cx="1420645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2146" r="-2575"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/>
          <p:cNvSpPr txBox="1"/>
          <p:nvPr/>
        </p:nvSpPr>
        <p:spPr>
          <a:xfrm>
            <a:off x="3480682" y="2771928"/>
            <a:ext cx="692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(left)</a:t>
            </a:r>
            <a:endParaRPr lang="zh-CN" altLang="en-US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本框 16"/>
              <p:cNvSpPr txBox="1"/>
              <p:nvPr/>
            </p:nvSpPr>
            <p:spPr>
              <a:xfrm>
                <a:off x="5498807" y="2472201"/>
                <a:ext cx="14206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  <m:r>
                        <a:rPr lang="en-US" altLang="zh-CN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altLang="zh-CN" sz="240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sty m:val="p"/>
                        </m:rP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7" name="文本框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8807" y="2472201"/>
                <a:ext cx="1420645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2146" r="-2575"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接连接符 17"/>
          <p:cNvCxnSpPr/>
          <p:nvPr/>
        </p:nvCxnSpPr>
        <p:spPr>
          <a:xfrm>
            <a:off x="4981074" y="3027156"/>
            <a:ext cx="24561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/>
          <p:cNvSpPr txBox="1"/>
          <p:nvPr/>
        </p:nvSpPr>
        <p:spPr>
          <a:xfrm>
            <a:off x="7455331" y="2793476"/>
            <a:ext cx="6921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(left)</a:t>
            </a:r>
            <a:endParaRPr lang="zh-CN" altLang="en-US" sz="2000" dirty="0"/>
          </a:p>
        </p:txBody>
      </p:sp>
      <p:cxnSp>
        <p:nvCxnSpPr>
          <p:cNvPr id="20" name="直接连接符 19"/>
          <p:cNvCxnSpPr/>
          <p:nvPr/>
        </p:nvCxnSpPr>
        <p:spPr>
          <a:xfrm>
            <a:off x="1201696" y="2342887"/>
            <a:ext cx="14700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962526" y="3709886"/>
            <a:ext cx="662467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圆角矩形标注 34"/>
          <p:cNvSpPr/>
          <p:nvPr/>
        </p:nvSpPr>
        <p:spPr>
          <a:xfrm>
            <a:off x="4118653" y="5340567"/>
            <a:ext cx="4162926" cy="612648"/>
          </a:xfrm>
          <a:prstGeom prst="wedgeRoundRectCallout">
            <a:avLst>
              <a:gd name="adj1" fmla="val -5226"/>
              <a:gd name="adj2" fmla="val -10835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other side can be anything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958892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Soundness theorem (type safety)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Preservation: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Progress: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1799285" y="2454970"/>
                <a:ext cx="594066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 ⊢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and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then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zh-CN" alt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285" y="2454970"/>
                <a:ext cx="5940664" cy="523220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815486" y="4054356"/>
                <a:ext cx="79763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800" smtClean="0">
                          <a:latin typeface="Cambria Math" panose="02040503050406030204" pitchFamily="18" charset="0"/>
                        </a:rPr>
                        <m:t>I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 ⊢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zh-CN" alt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then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either</m:t>
                      </m:r>
                      <m:r>
                        <a:rPr lang="en-US" altLang="zh-CN" sz="280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Values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or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∃</m:t>
                      </m:r>
                      <m:sSup>
                        <m:sSupPr>
                          <m:ctrlP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altLang="zh-CN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 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𝑀</m:t>
                      </m:r>
                      <m:r>
                        <a:rPr lang="en-US" altLang="zh-CN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e>
                        <m:sup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486" y="4054356"/>
                <a:ext cx="7976351" cy="52322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圆角矩形标注 5"/>
          <p:cNvSpPr/>
          <p:nvPr/>
        </p:nvSpPr>
        <p:spPr>
          <a:xfrm>
            <a:off x="3585410" y="4855691"/>
            <a:ext cx="4415590" cy="702459"/>
          </a:xfrm>
          <a:prstGeom prst="wedgeRoundRectCallout">
            <a:avLst>
              <a:gd name="adj1" fmla="val -10151"/>
              <a:gd name="adj2" fmla="val -9792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en-US" altLang="zh-CN" sz="2400" dirty="0">
                <a:solidFill>
                  <a:schemeClr val="bg1"/>
                </a:solidFill>
                <a:sym typeface="Symbol" panose="05050102010706020507" pitchFamily="18" charset="2"/>
              </a:rPr>
              <a:t>Include “left v” and “right v” now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4487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Products vs. sums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“logical duals”</a:t>
            </a:r>
            <a:r>
              <a:rPr lang="zh-CN" altLang="en-US" dirty="0"/>
              <a:t> </a:t>
            </a:r>
            <a:r>
              <a:rPr lang="en-US" altLang="zh-CN" dirty="0"/>
              <a:t>(more on this later)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To make a </a:t>
            </a:r>
            <a:r>
              <a:rPr lang="en-US" altLang="zh-CN" dirty="0">
                <a:sym typeface="Symbol" panose="05050102010706020507" pitchFamily="18" charset="2"/>
              </a:rPr>
              <a:t>  , we need a 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and</a:t>
            </a:r>
            <a:r>
              <a:rPr lang="en-US" altLang="zh-CN" dirty="0">
                <a:sym typeface="Symbol" panose="05050102010706020507" pitchFamily="18" charset="2"/>
              </a:rPr>
              <a:t> a 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To make a  + , we need a 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or</a:t>
            </a:r>
            <a:r>
              <a:rPr lang="en-US" altLang="zh-CN" dirty="0">
                <a:sym typeface="Symbol" panose="05050102010706020507" pitchFamily="18" charset="2"/>
              </a:rPr>
              <a:t> a 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Given a   , we can get a  or a  or both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(our “choice”)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Given a  + , we must be prepared for either a  or a 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(the value’s “choice”)</a:t>
            </a:r>
            <a:endParaRPr lang="en-US" altLang="zh-C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8383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 of </a:t>
            </a:r>
            <a:r>
              <a:rPr lang="en-US" altLang="zh-CN" dirty="0" err="1"/>
              <a:t>untyped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-calculus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968832" y="2260632"/>
            <a:ext cx="3057247" cy="1512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(x. x x) (x. x x)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 (x. x x) (x. x x)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 …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02368" y="4764504"/>
            <a:ext cx="4785221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200"/>
              </a:spcBef>
            </a:pPr>
            <a:r>
              <a:rPr lang="en-US" altLang="zh-CN" sz="2800" dirty="0">
                <a:solidFill>
                  <a:prstClr val="black"/>
                </a:solidFill>
              </a:rPr>
              <a:t>This class: adding a </a:t>
            </a:r>
            <a:r>
              <a:rPr lang="en-US" altLang="zh-CN" sz="2800" dirty="0">
                <a:solidFill>
                  <a:srgbClr val="FF0000"/>
                </a:solidFill>
              </a:rPr>
              <a:t>type system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02368" y="5426242"/>
            <a:ext cx="65383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/>
              <a:t>(We </a:t>
            </a:r>
            <a:r>
              <a:rPr lang="en-US" altLang="zh-CN" sz="2000" dirty="0"/>
              <a:t>will see that well-typed terms in STLC </a:t>
            </a:r>
            <a:r>
              <a:rPr lang="en-US" altLang="zh-CN" sz="2000"/>
              <a:t>always terminate.)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70713313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 points till now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ym typeface="Symbol" panose="05050102010706020507" pitchFamily="18" charset="2"/>
              </a:rPr>
              <a:t>STLC extended with products and sums:</a:t>
            </a:r>
            <a:endParaRPr lang="zh-CN" altLang="en-US" sz="18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Next: recursion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13381" y="3084375"/>
            <a:ext cx="721050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(Terms)  M, N  ::=  x  |  x : . M  |  M N</a:t>
            </a:r>
            <a:endParaRPr lang="zh-CN" altLang="en-US" sz="1600" dirty="0"/>
          </a:p>
          <a:p>
            <a:pPr>
              <a:spcBef>
                <a:spcPts val="6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                             |  &lt;M, N&gt;  |  proj1 M  |  proj2 M</a:t>
            </a:r>
            <a:endParaRPr lang="zh-CN" altLang="en-US" sz="1600" dirty="0"/>
          </a:p>
          <a:p>
            <a:pPr>
              <a:spcBef>
                <a:spcPts val="6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                             |  left M  |  right M  |  case M do M1 M2</a:t>
            </a:r>
            <a:endParaRPr lang="zh-CN" altLang="en-US" sz="1600" dirty="0"/>
          </a:p>
        </p:txBody>
      </p:sp>
      <p:sp>
        <p:nvSpPr>
          <p:cNvPr id="4" name="文本框 3"/>
          <p:cNvSpPr txBox="1"/>
          <p:nvPr/>
        </p:nvSpPr>
        <p:spPr>
          <a:xfrm>
            <a:off x="813381" y="2470491"/>
            <a:ext cx="5819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ym typeface="Symbol" panose="05050102010706020507" pitchFamily="18" charset="2"/>
              </a:rPr>
              <a:t>(Types)   ,     ::=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T  |  </a:t>
            </a:r>
            <a:r>
              <a:rPr lang="en-US" altLang="zh-CN" sz="2400" dirty="0">
                <a:sym typeface="Symbol" panose="05050102010706020507" pitchFamily="18" charset="2"/>
              </a:rPr>
              <a:t>    |  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 </a:t>
            </a:r>
            <a:r>
              <a:rPr lang="en-US" altLang="zh-CN" sz="2400" dirty="0">
                <a:sym typeface="Symbol" panose="05050102010706020507" pitchFamily="18" charset="2"/>
              </a:rPr>
              <a:t>  |   + 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524614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Recursion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690688"/>
            <a:ext cx="8142371" cy="4950743"/>
          </a:xfrm>
        </p:spPr>
        <p:txBody>
          <a:bodyPr>
            <a:normAutofit/>
          </a:bodyPr>
          <a:lstStyle/>
          <a:p>
            <a:r>
              <a:rPr lang="en-US" altLang="zh-CN" dirty="0"/>
              <a:t>Recall in </a:t>
            </a:r>
            <a:r>
              <a:rPr lang="en-US" altLang="zh-CN" dirty="0" err="1"/>
              <a:t>untyped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-calculus, </a:t>
            </a:r>
            <a:r>
              <a:rPr lang="en-US" altLang="zh-CN" dirty="0"/>
              <a:t>every term has a </a:t>
            </a:r>
            <a:r>
              <a:rPr lang="en-US" altLang="zh-CN" dirty="0" err="1"/>
              <a:t>fixpoint</a:t>
            </a:r>
            <a:endParaRPr lang="en-US" altLang="zh-CN" dirty="0"/>
          </a:p>
          <a:p>
            <a:pPr lvl="1"/>
            <a:r>
              <a:rPr lang="en-US" altLang="zh-CN" dirty="0" err="1">
                <a:solidFill>
                  <a:srgbClr val="FF0000"/>
                </a:solidFill>
              </a:rPr>
              <a:t>Fixpoint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combinator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is a higher-order function h satisfying</a:t>
            </a:r>
          </a:p>
          <a:p>
            <a:pPr marL="0" indent="0">
              <a:buNone/>
            </a:pPr>
            <a:r>
              <a:rPr lang="en-US" altLang="zh-CN" dirty="0"/>
              <a:t>              </a:t>
            </a:r>
            <a:r>
              <a:rPr lang="en-US" altLang="zh-CN" sz="2400" dirty="0"/>
              <a:t>for all f,    (h f) gives a </a:t>
            </a:r>
            <a:r>
              <a:rPr lang="en-US" altLang="zh-CN" sz="2400" dirty="0" err="1"/>
              <a:t>fixpoint</a:t>
            </a:r>
            <a:r>
              <a:rPr lang="en-US" altLang="zh-CN" sz="2400" dirty="0"/>
              <a:t> of f</a:t>
            </a:r>
          </a:p>
          <a:p>
            <a:pPr marL="0" indent="0">
              <a:buNone/>
            </a:pPr>
            <a:r>
              <a:rPr lang="en-US" altLang="zh-CN" sz="2400" dirty="0"/>
              <a:t>                        i.e.   h f = f (h f)</a:t>
            </a:r>
            <a:endParaRPr lang="en-US" altLang="zh-CN" dirty="0"/>
          </a:p>
          <a:p>
            <a:pPr lvl="1">
              <a:spcBef>
                <a:spcPts val="2400"/>
              </a:spcBef>
            </a:pPr>
            <a:r>
              <a:rPr lang="en-US" altLang="zh-CN" dirty="0"/>
              <a:t>Turing’s </a:t>
            </a:r>
            <a:r>
              <a:rPr lang="en-US" altLang="zh-CN" dirty="0" err="1"/>
              <a:t>fixpoint</a:t>
            </a:r>
            <a:r>
              <a:rPr lang="en-US" altLang="zh-CN" dirty="0"/>
              <a:t> </a:t>
            </a:r>
            <a:r>
              <a:rPr lang="en-US" altLang="zh-CN" dirty="0" err="1"/>
              <a:t>combinator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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Let  A  =  </a:t>
            </a:r>
            <a:r>
              <a:rPr lang="en-US" altLang="zh-CN" dirty="0">
                <a:sym typeface="Symbol" panose="05050102010706020507" pitchFamily="18" charset="2"/>
              </a:rPr>
              <a:t>x. y. y (x </a:t>
            </a:r>
            <a:r>
              <a:rPr lang="en-US" altLang="zh-CN" dirty="0" err="1"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 y)  and   = A </a:t>
            </a:r>
            <a:r>
              <a:rPr lang="en-US" altLang="zh-CN" dirty="0" err="1">
                <a:sym typeface="Symbol" panose="05050102010706020507" pitchFamily="18" charset="2"/>
              </a:rPr>
              <a:t>A</a:t>
            </a:r>
            <a:endParaRPr lang="en-US" altLang="zh-CN" dirty="0"/>
          </a:p>
          <a:p>
            <a:pPr lvl="1">
              <a:spcBef>
                <a:spcPts val="1800"/>
              </a:spcBef>
            </a:pPr>
            <a:r>
              <a:rPr lang="en-US" altLang="zh-CN" dirty="0"/>
              <a:t>Church’s </a:t>
            </a:r>
            <a:r>
              <a:rPr lang="en-US" altLang="zh-CN" dirty="0" err="1"/>
              <a:t>fixpoint</a:t>
            </a:r>
            <a:r>
              <a:rPr lang="en-US" altLang="zh-CN" dirty="0"/>
              <a:t> </a:t>
            </a:r>
            <a:r>
              <a:rPr lang="en-US" altLang="zh-CN" dirty="0" err="1"/>
              <a:t>combinator</a:t>
            </a:r>
            <a:r>
              <a:rPr lang="en-US" altLang="zh-CN" dirty="0"/>
              <a:t> </a:t>
            </a:r>
            <a:r>
              <a:rPr lang="en-US" altLang="zh-CN" b="1" dirty="0"/>
              <a:t>Y</a:t>
            </a:r>
          </a:p>
          <a:p>
            <a:pPr marL="457200" lvl="1" indent="0">
              <a:buNone/>
            </a:pPr>
            <a:r>
              <a:rPr lang="en-US" altLang="zh-CN" dirty="0"/>
              <a:t>    Let  </a:t>
            </a:r>
            <a:r>
              <a:rPr lang="en-US" altLang="zh-CN" b="1" dirty="0"/>
              <a:t>Y</a:t>
            </a:r>
            <a:r>
              <a:rPr lang="en-US" altLang="zh-CN" dirty="0"/>
              <a:t> =  </a:t>
            </a:r>
            <a:r>
              <a:rPr lang="en-US" altLang="zh-CN" dirty="0">
                <a:sym typeface="Symbol" panose="05050102010706020507" pitchFamily="18" charset="2"/>
              </a:rPr>
              <a:t>f. (x. f (x x)) (x. f (x x)) </a:t>
            </a:r>
            <a:endParaRPr lang="en-US" altLang="zh-CN" dirty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987903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Recursion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825625"/>
            <a:ext cx="7973929" cy="4351338"/>
          </a:xfrm>
        </p:spPr>
        <p:txBody>
          <a:bodyPr/>
          <a:lstStyle/>
          <a:p>
            <a:r>
              <a:rPr lang="en-US" altLang="zh-CN" dirty="0"/>
              <a:t>Recall “strong normalization theorem”: well-typed terms in STLC always terminate</a:t>
            </a:r>
          </a:p>
          <a:p>
            <a:pPr lvl="1"/>
            <a:r>
              <a:rPr lang="en-US" altLang="zh-CN" dirty="0"/>
              <a:t>Extensions so far (products &amp; sums) preserve termination</a:t>
            </a:r>
          </a:p>
          <a:p>
            <a:pPr>
              <a:spcBef>
                <a:spcPts val="1800"/>
              </a:spcBef>
            </a:pPr>
            <a:r>
              <a:rPr lang="en-US" altLang="zh-CN" dirty="0"/>
              <a:t>Recursion is not allowed by the typing rules: it is impossible to find types for fixed-point </a:t>
            </a:r>
            <a:r>
              <a:rPr lang="en-US" altLang="zh-CN" dirty="0" err="1"/>
              <a:t>combinators</a:t>
            </a:r>
            <a:endParaRPr lang="en-US" altLang="zh-CN" dirty="0"/>
          </a:p>
          <a:p>
            <a:pPr>
              <a:spcBef>
                <a:spcPts val="1800"/>
              </a:spcBef>
            </a:pPr>
            <a:r>
              <a:rPr lang="en-US" altLang="zh-CN" dirty="0"/>
              <a:t>So we add an explicit construct for recursion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494923" y="4941534"/>
            <a:ext cx="3719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ym typeface="Symbol" panose="05050102010706020507" pitchFamily="18" charset="2"/>
              </a:rPr>
              <a:t>(Terms)  M, N  ::=  …  |  </a:t>
            </a:r>
            <a:r>
              <a:rPr lang="en-US" altLang="zh-CN" sz="2400" b="1" dirty="0">
                <a:sym typeface="Symbol" panose="05050102010706020507" pitchFamily="18" charset="2"/>
              </a:rPr>
              <a:t>fix</a:t>
            </a:r>
            <a:r>
              <a:rPr lang="en-US" altLang="zh-CN" sz="2400" dirty="0">
                <a:sym typeface="Symbol" panose="05050102010706020507" pitchFamily="18" charset="2"/>
              </a:rPr>
              <a:t> M</a:t>
            </a:r>
            <a:endParaRPr lang="zh-CN" altLang="en-US" sz="1600" dirty="0"/>
          </a:p>
        </p:txBody>
      </p:sp>
      <p:sp>
        <p:nvSpPr>
          <p:cNvPr id="6" name="文本框 5"/>
          <p:cNvSpPr txBox="1"/>
          <p:nvPr/>
        </p:nvSpPr>
        <p:spPr>
          <a:xfrm>
            <a:off x="1494923" y="5589327"/>
            <a:ext cx="5455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ym typeface="Symbol" panose="05050102010706020507" pitchFamily="18" charset="2"/>
              </a:rPr>
              <a:t>(Types)   ,     ::= 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…             (no new types)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4256876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Reduction rules for fix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854329" y="1936101"/>
                <a:ext cx="4403385" cy="6616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zh-CN" sz="28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𝐟𝐢𝐱</m:t>
                          </m:r>
                          <m:r>
                            <a:rPr lang="en-US" altLang="zh-CN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 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𝐟𝐢𝐱</m:t>
                          </m:r>
                          <m:r>
                            <a:rPr lang="en-US" altLang="zh-CN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329" y="1936101"/>
                <a:ext cx="4403385" cy="66165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文本框 12"/>
              <p:cNvSpPr txBox="1"/>
              <p:nvPr/>
            </p:nvSpPr>
            <p:spPr>
              <a:xfrm>
                <a:off x="6045571" y="1758104"/>
                <a:ext cx="2469779" cy="8396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CN" sz="28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𝐟𝐢𝐱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800" b="1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𝐟𝐢𝐱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zh-CN" altLang="en-US" sz="28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3" name="文本框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5571" y="1758104"/>
                <a:ext cx="2469779" cy="8396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内容占位符 3"/>
          <p:cNvSpPr>
            <a:spLocks noGrp="1"/>
          </p:cNvSpPr>
          <p:nvPr>
            <p:ph idx="4294967295"/>
          </p:nvPr>
        </p:nvSpPr>
        <p:spPr>
          <a:xfrm>
            <a:off x="349002" y="3682823"/>
            <a:ext cx="8710778" cy="2513439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   ( </a:t>
            </a:r>
            <a:r>
              <a:rPr lang="en-US" altLang="zh-CN" sz="2400" b="1" dirty="0">
                <a:sym typeface="Symbol" panose="05050102010706020507" pitchFamily="18" charset="2"/>
              </a:rPr>
              <a:t>fix</a:t>
            </a:r>
            <a:r>
              <a:rPr lang="en-US" altLang="zh-CN" sz="2400" dirty="0">
                <a:sym typeface="Symbol" panose="05050102010706020507" pitchFamily="18" charset="2"/>
              </a:rPr>
              <a:t> f.  n.  </a:t>
            </a:r>
            <a:r>
              <a:rPr lang="en-US" altLang="zh-CN" sz="2400" dirty="0"/>
              <a:t>if  (n == 0)  then  1  else  n * f(n-1)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) 3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 (n. </a:t>
            </a:r>
            <a:r>
              <a:rPr lang="en-US" altLang="zh-CN" sz="2400" dirty="0"/>
              <a:t>if (n == 0) then 1 else n*(</a:t>
            </a:r>
            <a:r>
              <a:rPr lang="en-US" altLang="zh-CN" sz="1400" dirty="0">
                <a:sym typeface="Symbol" panose="05050102010706020507" pitchFamily="18" charset="2"/>
              </a:rPr>
              <a:t>(</a:t>
            </a:r>
            <a:r>
              <a:rPr lang="en-US" altLang="zh-CN" sz="1400" b="1" dirty="0">
                <a:sym typeface="Symbol" panose="05050102010706020507" pitchFamily="18" charset="2"/>
              </a:rPr>
              <a:t>fix</a:t>
            </a:r>
            <a:r>
              <a:rPr lang="en-US" altLang="zh-CN" sz="1400" dirty="0">
                <a:sym typeface="Symbol" panose="05050102010706020507" pitchFamily="18" charset="2"/>
              </a:rPr>
              <a:t> f.  n.  </a:t>
            </a:r>
            <a:r>
              <a:rPr lang="en-US" altLang="zh-CN" sz="1400" dirty="0"/>
              <a:t>if  (n == 0)  then  1  else  n * f(n-1)</a:t>
            </a:r>
            <a:r>
              <a:rPr lang="en-US" altLang="zh-CN" sz="1400" dirty="0">
                <a:sym typeface="Symbol" panose="05050102010706020507" pitchFamily="18" charset="2"/>
              </a:rPr>
              <a:t>)</a:t>
            </a:r>
            <a:r>
              <a:rPr lang="en-US" altLang="zh-CN" sz="2400" dirty="0"/>
              <a:t>(n-1))) 3</a:t>
            </a:r>
            <a:endParaRPr lang="en-US" altLang="zh-CN" sz="2400" dirty="0">
              <a:solidFill>
                <a:srgbClr val="FF0000"/>
              </a:solidFill>
              <a:sym typeface="Symbol" panose="05050102010706020507" pitchFamily="18" charset="2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 </a:t>
            </a:r>
            <a:r>
              <a:rPr lang="en-US" altLang="zh-CN" sz="2400" dirty="0"/>
              <a:t>if (3 == 0) then 1 else 3 * (</a:t>
            </a:r>
            <a:r>
              <a:rPr lang="en-US" altLang="zh-CN" sz="1400" dirty="0">
                <a:sym typeface="Symbol" panose="05050102010706020507" pitchFamily="18" charset="2"/>
              </a:rPr>
              <a:t>(</a:t>
            </a:r>
            <a:r>
              <a:rPr lang="en-US" altLang="zh-CN" sz="1400" b="1" dirty="0">
                <a:sym typeface="Symbol" panose="05050102010706020507" pitchFamily="18" charset="2"/>
              </a:rPr>
              <a:t>fix</a:t>
            </a:r>
            <a:r>
              <a:rPr lang="en-US" altLang="zh-CN" sz="1400" dirty="0">
                <a:sym typeface="Symbol" panose="05050102010706020507" pitchFamily="18" charset="2"/>
              </a:rPr>
              <a:t> f.  n.  </a:t>
            </a:r>
            <a:r>
              <a:rPr lang="en-US" altLang="zh-CN" sz="1400" dirty="0"/>
              <a:t>if  (n == 0)  then  1  else  n * f(n-1)</a:t>
            </a:r>
            <a:r>
              <a:rPr lang="en-US" altLang="zh-CN" sz="1400" dirty="0">
                <a:sym typeface="Symbol" panose="05050102010706020507" pitchFamily="18" charset="2"/>
              </a:rPr>
              <a:t>)</a:t>
            </a:r>
            <a:r>
              <a:rPr lang="en-US" altLang="zh-CN" sz="2400" dirty="0"/>
              <a:t>(3-1))</a:t>
            </a:r>
            <a:r>
              <a:rPr lang="en-US" altLang="zh-CN" sz="14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endParaRPr lang="en-US" altLang="zh-CN" sz="1400" dirty="0">
              <a:sym typeface="Symbol" panose="05050102010706020507" pitchFamily="18" charset="2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 </a:t>
            </a:r>
            <a:r>
              <a:rPr lang="en-US" altLang="zh-CN" sz="2400" dirty="0"/>
              <a:t>3 * (</a:t>
            </a:r>
            <a:r>
              <a:rPr lang="en-US" altLang="zh-CN" sz="1400" dirty="0">
                <a:sym typeface="Symbol" panose="05050102010706020507" pitchFamily="18" charset="2"/>
              </a:rPr>
              <a:t>(</a:t>
            </a:r>
            <a:r>
              <a:rPr lang="en-US" altLang="zh-CN" sz="1400" b="1" dirty="0">
                <a:sym typeface="Symbol" panose="05050102010706020507" pitchFamily="18" charset="2"/>
              </a:rPr>
              <a:t>fix</a:t>
            </a:r>
            <a:r>
              <a:rPr lang="en-US" altLang="zh-CN" sz="1400" dirty="0">
                <a:sym typeface="Symbol" panose="05050102010706020507" pitchFamily="18" charset="2"/>
              </a:rPr>
              <a:t> f.  n.  </a:t>
            </a:r>
            <a:r>
              <a:rPr lang="en-US" altLang="zh-CN" sz="1400" dirty="0"/>
              <a:t>if  (n == 0)  then  1  else  n * f(n-1)</a:t>
            </a:r>
            <a:r>
              <a:rPr lang="en-US" altLang="zh-CN" sz="1400" dirty="0">
                <a:sym typeface="Symbol" panose="05050102010706020507" pitchFamily="18" charset="2"/>
              </a:rPr>
              <a:t>)</a:t>
            </a:r>
            <a:r>
              <a:rPr lang="en-US" altLang="zh-CN" sz="2400" dirty="0"/>
              <a:t>(3-1))</a:t>
            </a:r>
            <a:r>
              <a:rPr lang="en-US" altLang="zh-CN" sz="1400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 </a:t>
            </a:r>
            <a:r>
              <a:rPr lang="en-US" altLang="zh-CN" sz="2400" dirty="0"/>
              <a:t>…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marL="0" indent="0">
              <a:spcBef>
                <a:spcPts val="1200"/>
              </a:spcBef>
              <a:buNone/>
            </a:pPr>
            <a:endParaRPr lang="en-US" altLang="zh-CN" sz="14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7473887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Typing fix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3104147"/>
            <a:ext cx="8226592" cy="3453064"/>
          </a:xfrm>
        </p:spPr>
        <p:txBody>
          <a:bodyPr/>
          <a:lstStyle/>
          <a:p>
            <a:r>
              <a:rPr lang="en-US" altLang="zh-CN" sz="2400" dirty="0"/>
              <a:t>Math explanation: If M is a function from τ to τ , then </a:t>
            </a:r>
            <a:r>
              <a:rPr lang="en-US" altLang="zh-CN" sz="2400" b="1" dirty="0"/>
              <a:t>fix</a:t>
            </a:r>
            <a:r>
              <a:rPr lang="en-US" altLang="zh-CN" sz="2400" dirty="0"/>
              <a:t> M, the fixed-point of M, is some τ with the fixed-point property</a:t>
            </a:r>
          </a:p>
          <a:p>
            <a:pPr>
              <a:spcBef>
                <a:spcPts val="1800"/>
              </a:spcBef>
            </a:pPr>
            <a:r>
              <a:rPr lang="en-US" altLang="zh-CN" sz="2400" dirty="0"/>
              <a:t>Operational explanation: </a:t>
            </a:r>
            <a:r>
              <a:rPr lang="en-US" altLang="zh-CN" sz="2400" b="1" dirty="0"/>
              <a:t>fix</a:t>
            </a:r>
            <a:r>
              <a:rPr lang="en-US" altLang="zh-CN" sz="2400" dirty="0"/>
              <a:t> </a:t>
            </a:r>
            <a:r>
              <a:rPr lang="en-US" altLang="zh-CN" sz="2400" dirty="0" err="1"/>
              <a:t>λx.M</a:t>
            </a:r>
            <a:r>
              <a:rPr lang="en-US" altLang="zh-CN" sz="2400" dirty="0"/>
              <a:t>’ reduces to M’[</a:t>
            </a:r>
            <a:r>
              <a:rPr lang="en-US" altLang="zh-CN" sz="2400" b="1" dirty="0"/>
              <a:t>fix</a:t>
            </a:r>
            <a:r>
              <a:rPr lang="en-US" altLang="zh-CN" sz="2400" dirty="0"/>
              <a:t> </a:t>
            </a:r>
            <a:r>
              <a:rPr lang="en-US" altLang="zh-CN" sz="2400" dirty="0" err="1"/>
              <a:t>λx.M</a:t>
            </a:r>
            <a:r>
              <a:rPr lang="en-US" altLang="zh-CN" sz="2400" dirty="0"/>
              <a:t>’/x].  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The substitution means x and </a:t>
            </a:r>
            <a:r>
              <a:rPr lang="en-US" altLang="zh-CN" b="1" dirty="0"/>
              <a:t>fix</a:t>
            </a:r>
            <a:r>
              <a:rPr lang="en-US" altLang="zh-CN" dirty="0"/>
              <a:t> </a:t>
            </a:r>
            <a:r>
              <a:rPr lang="en-US" altLang="zh-CN" dirty="0" err="1"/>
              <a:t>λx.M</a:t>
            </a:r>
            <a:r>
              <a:rPr lang="en-US" altLang="zh-CN" dirty="0"/>
              <a:t>’ need the same type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The result means M’ and </a:t>
            </a:r>
            <a:r>
              <a:rPr lang="en-US" altLang="zh-CN" b="1" dirty="0"/>
              <a:t>fix</a:t>
            </a:r>
            <a:r>
              <a:rPr lang="en-US" altLang="zh-CN" dirty="0"/>
              <a:t> </a:t>
            </a:r>
            <a:r>
              <a:rPr lang="en-US" altLang="zh-CN" dirty="0" err="1"/>
              <a:t>λx.M</a:t>
            </a:r>
            <a:r>
              <a:rPr lang="en-US" altLang="zh-CN" dirty="0"/>
              <a:t>’ need the same type</a:t>
            </a:r>
          </a:p>
          <a:p>
            <a:pPr>
              <a:spcBef>
                <a:spcPts val="1800"/>
              </a:spcBef>
            </a:pPr>
            <a:r>
              <a:rPr lang="en-US" altLang="zh-CN" sz="2400" dirty="0"/>
              <a:t>Soundness (type safety) is straightforward</a:t>
            </a:r>
          </a:p>
          <a:p>
            <a:pPr>
              <a:spcBef>
                <a:spcPts val="1800"/>
              </a:spcBef>
            </a:pPr>
            <a:r>
              <a:rPr lang="en-US" altLang="zh-CN" sz="2400" dirty="0"/>
              <a:t>But strong normalization is eliminated</a:t>
            </a:r>
            <a:endParaRPr lang="zh-CN" altLang="en-US" sz="2400" dirty="0"/>
          </a:p>
        </p:txBody>
      </p:sp>
      <p:grpSp>
        <p:nvGrpSpPr>
          <p:cNvPr id="4" name="组合 3"/>
          <p:cNvGrpSpPr/>
          <p:nvPr/>
        </p:nvGrpSpPr>
        <p:grpSpPr>
          <a:xfrm>
            <a:off x="3116922" y="1737507"/>
            <a:ext cx="2910156" cy="807465"/>
            <a:chOff x="2501342" y="3479362"/>
            <a:chExt cx="2910156" cy="8074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2501342" y="3479362"/>
                  <a:ext cx="2342821" cy="8074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⊢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sz="2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 </m:t>
                            </m:r>
                            <m:r>
                              <a:rPr lang="zh-CN" alt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zh-CN" alt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zh-CN" alt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C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800" b="1" i="0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𝐟𝐢𝐱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𝑀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:</m:t>
                            </m:r>
                            <m:r>
                              <a:rPr lang="zh-CN" alt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zh-CN" altLang="en-US" sz="28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1342" y="3479362"/>
                  <a:ext cx="2342821" cy="8074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文本框 5"/>
            <p:cNvSpPr txBox="1"/>
            <p:nvPr/>
          </p:nvSpPr>
          <p:spPr>
            <a:xfrm>
              <a:off x="4821272" y="3683039"/>
              <a:ext cx="5902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(fix)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7868501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 points till now</a:t>
            </a:r>
            <a:endParaRPr lang="zh-CN" altLang="en-US" dirty="0"/>
          </a:p>
        </p:txBody>
      </p:sp>
      <p:sp>
        <p:nvSpPr>
          <p:cNvPr id="11" name="内容占位符 1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ym typeface="Symbol" panose="05050102010706020507" pitchFamily="18" charset="2"/>
              </a:rPr>
              <a:t>STLC with products and sums:</a:t>
            </a:r>
            <a:endParaRPr lang="zh-CN" altLang="en-US" sz="18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We can also add recursion</a:t>
            </a:r>
          </a:p>
          <a:p>
            <a:endParaRPr lang="en-US" altLang="zh-CN" dirty="0"/>
          </a:p>
          <a:p>
            <a:r>
              <a:rPr lang="en-US" altLang="zh-CN" dirty="0"/>
              <a:t>Next: Curry-Howard isomorphism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813381" y="2823869"/>
            <a:ext cx="721050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(Terms)  M, N  ::=  x  |  x : . M  |  M N</a:t>
            </a:r>
            <a:endParaRPr lang="zh-CN" altLang="en-US" sz="1600" dirty="0"/>
          </a:p>
          <a:p>
            <a:pPr>
              <a:spcBef>
                <a:spcPts val="6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                             |  &lt;M, N&gt;  |  proj1 M  |  proj2 M</a:t>
            </a:r>
            <a:endParaRPr lang="zh-CN" altLang="en-US" sz="1600" dirty="0"/>
          </a:p>
          <a:p>
            <a:pPr>
              <a:spcBef>
                <a:spcPts val="6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                             |  left M  |  right M  |  case M do M1 M2</a:t>
            </a:r>
            <a:endParaRPr lang="zh-CN" altLang="en-US" sz="1600" dirty="0"/>
          </a:p>
        </p:txBody>
      </p:sp>
      <p:sp>
        <p:nvSpPr>
          <p:cNvPr id="4" name="文本框 3"/>
          <p:cNvSpPr txBox="1"/>
          <p:nvPr/>
        </p:nvSpPr>
        <p:spPr>
          <a:xfrm>
            <a:off x="813381" y="2362204"/>
            <a:ext cx="5819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ym typeface="Symbol" panose="05050102010706020507" pitchFamily="18" charset="2"/>
              </a:rPr>
              <a:t>(Types)   ,     ::=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T  |  </a:t>
            </a:r>
            <a:r>
              <a:rPr lang="en-US" altLang="zh-CN" sz="2400" dirty="0">
                <a:sym typeface="Symbol" panose="05050102010706020507" pitchFamily="18" charset="2"/>
              </a:rPr>
              <a:t>    |  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 </a:t>
            </a:r>
            <a:r>
              <a:rPr lang="en-US" altLang="zh-CN" sz="2400" dirty="0">
                <a:sym typeface="Symbol" panose="05050102010706020507" pitchFamily="18" charset="2"/>
              </a:rPr>
              <a:t>  |   + 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81118977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Curry-Howard Isomorphism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95491"/>
          </a:xfrm>
        </p:spPr>
        <p:txBody>
          <a:bodyPr>
            <a:normAutofit/>
          </a:bodyPr>
          <a:lstStyle/>
          <a:p>
            <a:r>
              <a:rPr lang="en-US" altLang="zh-CN" dirty="0"/>
              <a:t>What we did:</a:t>
            </a:r>
          </a:p>
          <a:p>
            <a:pPr lvl="1"/>
            <a:r>
              <a:rPr lang="en-US" altLang="zh-CN" dirty="0"/>
              <a:t>Define a programming language</a:t>
            </a:r>
          </a:p>
          <a:p>
            <a:pPr lvl="1"/>
            <a:r>
              <a:rPr lang="en-US" altLang="zh-CN" dirty="0"/>
              <a:t>Define a type system to rule out “bad” programs</a:t>
            </a:r>
          </a:p>
          <a:p>
            <a:r>
              <a:rPr lang="en-US" altLang="zh-CN" dirty="0"/>
              <a:t>What logicians do:</a:t>
            </a:r>
          </a:p>
          <a:p>
            <a:pPr lvl="1"/>
            <a:r>
              <a:rPr lang="en-US" altLang="zh-CN" dirty="0"/>
              <a:t>Define logic propositions</a:t>
            </a:r>
          </a:p>
          <a:p>
            <a:pPr lvl="2"/>
            <a:r>
              <a:rPr lang="en-US" altLang="zh-CN" dirty="0"/>
              <a:t>E.g.    p, q ::= B | p </a:t>
            </a:r>
            <a:r>
              <a:rPr lang="en-US" altLang="zh-CN" dirty="0">
                <a:sym typeface="Symbol" panose="05050102010706020507" pitchFamily="18" charset="2"/>
              </a:rPr>
              <a:t> q | p  q | p  q</a:t>
            </a:r>
            <a:endParaRPr lang="en-US" altLang="zh-CN" dirty="0"/>
          </a:p>
          <a:p>
            <a:pPr lvl="1"/>
            <a:r>
              <a:rPr lang="en-US" altLang="zh-CN" dirty="0"/>
              <a:t>Define a proof system to prove “good” propositions</a:t>
            </a:r>
          </a:p>
          <a:p>
            <a:pPr>
              <a:spcBef>
                <a:spcPts val="2400"/>
              </a:spcBef>
            </a:pPr>
            <a:r>
              <a:rPr lang="en-US" altLang="zh-CN" dirty="0"/>
              <a:t>Turn out to be related</a:t>
            </a:r>
          </a:p>
          <a:p>
            <a:pPr lvl="1"/>
            <a:r>
              <a:rPr lang="en-US" altLang="zh-CN" dirty="0"/>
              <a:t>Propositions are Types</a:t>
            </a:r>
          </a:p>
          <a:p>
            <a:pPr lvl="1"/>
            <a:r>
              <a:rPr lang="en-US" altLang="zh-CN" dirty="0"/>
              <a:t>Proofs are Programs</a:t>
            </a: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4797903"/>
            <a:ext cx="1511407" cy="1511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99332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Curry-Howard Isomorphism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Slogans</a:t>
            </a:r>
          </a:p>
          <a:p>
            <a:pPr lvl="1"/>
            <a:r>
              <a:rPr lang="en-US" altLang="zh-CN" dirty="0"/>
              <a:t>Propositions are Types</a:t>
            </a:r>
          </a:p>
          <a:p>
            <a:pPr lvl="1"/>
            <a:r>
              <a:rPr lang="en-US" altLang="zh-CN" dirty="0"/>
              <a:t>Proofs are Programs</a:t>
            </a:r>
          </a:p>
          <a:p>
            <a:pPr lvl="2"/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In this class, we will show correspondence between formulas of constructive propositional logic </a:t>
            </a:r>
          </a:p>
          <a:p>
            <a:pPr marL="0" indent="0">
              <a:buNone/>
            </a:pPr>
            <a:endParaRPr lang="en-US" altLang="zh-CN" sz="2400" dirty="0">
              <a:solidFill>
                <a:srgbClr val="FF0000"/>
              </a:solidFill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/>
              <a:t>and types of STLC </a:t>
            </a:r>
            <a:r>
              <a:rPr lang="en-US" altLang="zh-CN" sz="2400" dirty="0">
                <a:sym typeface="Symbol" panose="05050102010706020507" pitchFamily="18" charset="2"/>
              </a:rPr>
              <a:t>with products and sums</a:t>
            </a:r>
          </a:p>
          <a:p>
            <a:pPr lvl="1">
              <a:spcBef>
                <a:spcPts val="1200"/>
              </a:spcBef>
            </a:pPr>
            <a:endParaRPr lang="en-US" altLang="zh-CN" dirty="0"/>
          </a:p>
        </p:txBody>
      </p:sp>
      <p:sp>
        <p:nvSpPr>
          <p:cNvPr id="4" name="文本框 3"/>
          <p:cNvSpPr txBox="1"/>
          <p:nvPr/>
        </p:nvSpPr>
        <p:spPr>
          <a:xfrm>
            <a:off x="1523244" y="5187768"/>
            <a:ext cx="58196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ym typeface="Symbol" panose="05050102010706020507" pitchFamily="18" charset="2"/>
              </a:rPr>
              <a:t>(Types)   ,    ::= 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T  |  </a:t>
            </a:r>
            <a:r>
              <a:rPr lang="en-US" altLang="zh-CN" sz="2400" dirty="0">
                <a:sym typeface="Symbol" panose="05050102010706020507" pitchFamily="18" charset="2"/>
              </a:rPr>
              <a:t>    |  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 </a:t>
            </a:r>
            <a:r>
              <a:rPr lang="en-US" altLang="zh-CN" sz="2400" dirty="0">
                <a:sym typeface="Symbol" panose="05050102010706020507" pitchFamily="18" charset="2"/>
              </a:rPr>
              <a:t>  |   + </a:t>
            </a:r>
            <a:endParaRPr lang="zh-CN" altLang="en-US" sz="1600" dirty="0"/>
          </a:p>
        </p:txBody>
      </p:sp>
      <p:sp>
        <p:nvSpPr>
          <p:cNvPr id="5" name="文本框 4"/>
          <p:cNvSpPr txBox="1"/>
          <p:nvPr/>
        </p:nvSpPr>
        <p:spPr>
          <a:xfrm>
            <a:off x="1523244" y="4198574"/>
            <a:ext cx="58399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ym typeface="Symbol" panose="05050102010706020507" pitchFamily="18" charset="2"/>
              </a:rPr>
              <a:t>(Prop)   p, q    ::=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 B  |  </a:t>
            </a:r>
            <a:r>
              <a:rPr lang="en-US" altLang="zh-CN" sz="2400" dirty="0">
                <a:sym typeface="Symbol" panose="05050102010706020507" pitchFamily="18" charset="2"/>
              </a:rPr>
              <a:t>p  q  |  p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 q</a:t>
            </a:r>
            <a:r>
              <a:rPr lang="en-US" altLang="zh-CN" sz="2400" dirty="0">
                <a:sym typeface="Symbol" panose="05050102010706020507" pitchFamily="18" charset="2"/>
              </a:rPr>
              <a:t>  |  p  q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5343200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 of terms and types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3741821" y="2322095"/>
            <a:ext cx="1200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ym typeface="Symbol" panose="05050102010706020507" pitchFamily="18" charset="2"/>
              </a:rPr>
              <a:t></a:t>
            </a:r>
            <a:r>
              <a:rPr lang="en-US" altLang="zh-CN" sz="2800" dirty="0">
                <a:sym typeface="Symbol" panose="05050102010706020507" pitchFamily="18" charset="2"/>
              </a:rPr>
              <a:t>x: </a:t>
            </a:r>
            <a:r>
              <a:rPr lang="zh-CN" altLang="en-US" sz="2800" dirty="0">
                <a:sym typeface="Symbol" panose="05050102010706020507" pitchFamily="18" charset="2"/>
              </a:rPr>
              <a:t></a:t>
            </a:r>
            <a:r>
              <a:rPr lang="en-US" altLang="zh-CN" sz="2800" dirty="0">
                <a:sym typeface="Symbol" panose="05050102010706020507" pitchFamily="18" charset="2"/>
              </a:rPr>
              <a:t>. x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3592741" y="3215111"/>
            <a:ext cx="1417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ym typeface="Symbol" panose="05050102010706020507" pitchFamily="18" charset="2"/>
              </a:rPr>
              <a:t>has type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3793116" y="4267200"/>
            <a:ext cx="1016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800" dirty="0">
                <a:sym typeface="Symbol" panose="05050102010706020507" pitchFamily="18" charset="2"/>
              </a:rPr>
              <a:t>  </a:t>
            </a:r>
            <a:endParaRPr lang="en-US" altLang="zh-CN" sz="28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88888107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 of terms and types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831315" y="2322095"/>
            <a:ext cx="2940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ym typeface="Symbol" panose="05050102010706020507" pitchFamily="18" charset="2"/>
              </a:rPr>
              <a:t></a:t>
            </a:r>
            <a:r>
              <a:rPr lang="en-US" altLang="zh-CN" sz="2800" dirty="0">
                <a:sym typeface="Symbol" panose="05050102010706020507" pitchFamily="18" charset="2"/>
              </a:rPr>
              <a:t>x: </a:t>
            </a:r>
            <a:r>
              <a:rPr lang="zh-CN" altLang="en-US" sz="2800" dirty="0">
                <a:sym typeface="Symbol" panose="05050102010706020507" pitchFamily="18" charset="2"/>
              </a:rPr>
              <a:t></a:t>
            </a:r>
            <a:r>
              <a:rPr lang="en-US" altLang="zh-CN" sz="2800" dirty="0">
                <a:sym typeface="Symbol" panose="05050102010706020507" pitchFamily="18" charset="2"/>
              </a:rPr>
              <a:t>. </a:t>
            </a:r>
            <a:r>
              <a:rPr lang="zh-CN" altLang="en-US" sz="2800" dirty="0">
                <a:sym typeface="Symbol" panose="05050102010706020507" pitchFamily="18" charset="2"/>
              </a:rPr>
              <a:t></a:t>
            </a:r>
            <a:r>
              <a:rPr lang="en-US" altLang="zh-CN" sz="2800" dirty="0">
                <a:sym typeface="Symbol" panose="05050102010706020507" pitchFamily="18" charset="2"/>
              </a:rPr>
              <a:t>f:   . f x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3592741" y="3215111"/>
            <a:ext cx="1417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ym typeface="Symbol" panose="05050102010706020507" pitchFamily="18" charset="2"/>
              </a:rPr>
              <a:t>has type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2949937" y="4369737"/>
            <a:ext cx="27029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800" dirty="0">
                <a:sym typeface="Symbol" panose="05050102010706020507" pitchFamily="18" charset="2"/>
              </a:rPr>
              <a:t>  </a:t>
            </a:r>
            <a:r>
              <a:rPr lang="en-US" altLang="zh-CN" sz="2800" dirty="0">
                <a:sym typeface="Symbol" panose="05050102010706020507" pitchFamily="18" charset="2"/>
              </a:rPr>
              <a:t>(  )  </a:t>
            </a:r>
          </a:p>
        </p:txBody>
      </p:sp>
    </p:spTree>
    <p:extLst>
      <p:ext uri="{BB962C8B-B14F-4D97-AF65-F5344CB8AC3E}">
        <p14:creationId xmlns:p14="http://schemas.microsoft.com/office/powerpoint/2010/main" val="2562673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types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54859"/>
          </a:xfrm>
        </p:spPr>
        <p:txBody>
          <a:bodyPr>
            <a:norm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Type checking catches “simple” mistakes early</a:t>
            </a:r>
            <a:endParaRPr lang="en-US" altLang="zh-CN" sz="2400" dirty="0"/>
          </a:p>
          <a:p>
            <a:pPr lvl="1"/>
            <a:r>
              <a:rPr lang="en-US" altLang="zh-CN" sz="2000" dirty="0"/>
              <a:t>Example: 2 + true + “a”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400" dirty="0">
                <a:solidFill>
                  <a:srgbClr val="FF0000"/>
                </a:solidFill>
              </a:rPr>
              <a:t>(</a:t>
            </a:r>
            <a:r>
              <a:rPr lang="en-US" altLang="zh-CN" sz="2400" b="1" dirty="0">
                <a:solidFill>
                  <a:srgbClr val="FF0000"/>
                </a:solidFill>
              </a:rPr>
              <a:t>Type safety</a:t>
            </a:r>
            <a:r>
              <a:rPr lang="en-US" altLang="zh-CN" sz="2400" dirty="0">
                <a:solidFill>
                  <a:srgbClr val="FF0000"/>
                </a:solidFill>
              </a:rPr>
              <a:t>) Well-typed programs will not go wrong</a:t>
            </a:r>
          </a:p>
          <a:p>
            <a:pPr lvl="1"/>
            <a:r>
              <a:rPr lang="en-US" altLang="zh-CN" sz="2000" dirty="0"/>
              <a:t>Ensure execution never reach a “meaningless” state </a:t>
            </a:r>
          </a:p>
          <a:p>
            <a:pPr lvl="1"/>
            <a:r>
              <a:rPr lang="en-US" altLang="zh-CN" sz="2000" dirty="0"/>
              <a:t>But “meaningless” depends on the semantics (each language typically defines some as type errors and others run-time errors)</a:t>
            </a:r>
          </a:p>
          <a:p>
            <a:r>
              <a:rPr lang="en-US" altLang="zh-CN" sz="2400" dirty="0">
                <a:solidFill>
                  <a:srgbClr val="FF0000"/>
                </a:solidFill>
              </a:rPr>
              <a:t>Typed programs are easier to analyze and optimize</a:t>
            </a:r>
          </a:p>
          <a:p>
            <a:pPr lvl="1"/>
            <a:r>
              <a:rPr lang="en-US" altLang="zh-CN" sz="2000" dirty="0"/>
              <a:t>Compilers can generate better code (e.g. access components of structures by known offset)</a:t>
            </a:r>
          </a:p>
          <a:p>
            <a:pPr lvl="1"/>
            <a:endParaRPr lang="en-US" altLang="zh-CN" sz="1600" dirty="0"/>
          </a:p>
          <a:p>
            <a:pPr marL="0" indent="0">
              <a:buNone/>
            </a:pPr>
            <a:r>
              <a:rPr lang="en-US" altLang="zh-CN" sz="2400" dirty="0"/>
              <a:t>Cons: impose constraints on the programmer</a:t>
            </a:r>
          </a:p>
          <a:p>
            <a:pPr lvl="1"/>
            <a:r>
              <a:rPr lang="en-US" altLang="zh-CN" sz="2000" dirty="0"/>
              <a:t>Some valid programs might be rejected</a:t>
            </a:r>
          </a:p>
        </p:txBody>
      </p:sp>
    </p:spTree>
    <p:extLst>
      <p:ext uri="{BB962C8B-B14F-4D97-AF65-F5344CB8AC3E}">
        <p14:creationId xmlns:p14="http://schemas.microsoft.com/office/powerpoint/2010/main" val="13288764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 of terms and types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159319" y="2275462"/>
            <a:ext cx="4825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ym typeface="Symbol" panose="05050102010706020507" pitchFamily="18" charset="2"/>
              </a:rPr>
              <a:t></a:t>
            </a:r>
            <a:r>
              <a:rPr lang="en-US" altLang="zh-CN" sz="2800" dirty="0">
                <a:sym typeface="Symbol" panose="05050102010706020507" pitchFamily="18" charset="2"/>
              </a:rPr>
              <a:t>f: </a:t>
            </a:r>
            <a:r>
              <a:rPr lang="zh-CN" altLang="en-US" sz="2800" dirty="0">
                <a:sym typeface="Symbol" panose="05050102010706020507" pitchFamily="18" charset="2"/>
              </a:rPr>
              <a:t>    </a:t>
            </a:r>
            <a:r>
              <a:rPr lang="en-US" altLang="zh-CN" sz="2800" dirty="0">
                <a:sym typeface="Symbol" panose="05050102010706020507" pitchFamily="18" charset="2"/>
              </a:rPr>
              <a:t>. </a:t>
            </a:r>
            <a:r>
              <a:rPr lang="zh-CN" altLang="en-US" sz="2800" dirty="0">
                <a:sym typeface="Symbol" panose="05050102010706020507" pitchFamily="18" charset="2"/>
              </a:rPr>
              <a:t></a:t>
            </a:r>
            <a:r>
              <a:rPr lang="en-US" altLang="zh-CN" sz="2800" dirty="0">
                <a:sym typeface="Symbol" panose="05050102010706020507" pitchFamily="18" charset="2"/>
              </a:rPr>
              <a:t>x: . </a:t>
            </a:r>
            <a:r>
              <a:rPr lang="zh-CN" altLang="en-US" sz="2800" dirty="0">
                <a:sym typeface="Symbol" panose="05050102010706020507" pitchFamily="18" charset="2"/>
              </a:rPr>
              <a:t></a:t>
            </a:r>
            <a:r>
              <a:rPr lang="en-US" altLang="zh-CN" sz="2800" dirty="0">
                <a:sym typeface="Symbol" panose="05050102010706020507" pitchFamily="18" charset="2"/>
              </a:rPr>
              <a:t>y: </a:t>
            </a:r>
            <a:r>
              <a:rPr lang="zh-CN" altLang="en-US" sz="2800" dirty="0">
                <a:sym typeface="Symbol" panose="05050102010706020507" pitchFamily="18" charset="2"/>
              </a:rPr>
              <a:t></a:t>
            </a:r>
            <a:r>
              <a:rPr lang="en-US" altLang="zh-CN" sz="2800" dirty="0">
                <a:sym typeface="Symbol" panose="05050102010706020507" pitchFamily="18" charset="2"/>
              </a:rPr>
              <a:t>. f y x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3592741" y="3215111"/>
            <a:ext cx="1417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ym typeface="Symbol" panose="05050102010706020507" pitchFamily="18" charset="2"/>
              </a:rPr>
              <a:t>has type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2505567" y="4429895"/>
            <a:ext cx="41328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zh-CN" altLang="en-US" sz="2800" dirty="0">
                <a:sym typeface="Symbol" panose="05050102010706020507" pitchFamily="18" charset="2"/>
              </a:rPr>
              <a:t>    </a:t>
            </a:r>
            <a:r>
              <a:rPr lang="en-US" altLang="zh-CN" sz="2800" dirty="0">
                <a:sym typeface="Symbol" panose="05050102010706020507" pitchFamily="18" charset="2"/>
              </a:rPr>
              <a:t>)    </a:t>
            </a:r>
            <a:r>
              <a:rPr lang="zh-CN" altLang="en-US" sz="2800" dirty="0">
                <a:sym typeface="Symbol" panose="05050102010706020507" pitchFamily="18" charset="2"/>
              </a:rPr>
              <a:t></a:t>
            </a:r>
            <a:r>
              <a:rPr lang="en-US" altLang="zh-CN" sz="2800" dirty="0">
                <a:sym typeface="Symbol" panose="05050102010706020507" pitchFamily="18" charset="2"/>
              </a:rPr>
              <a:t> </a:t>
            </a:r>
            <a:r>
              <a:rPr lang="zh-CN" altLang="en-US" sz="2800" dirty="0">
                <a:sym typeface="Symbol" panose="05050102010706020507" pitchFamily="18" charset="2"/>
              </a:rPr>
              <a:t> </a:t>
            </a:r>
            <a:endParaRPr lang="en-US" altLang="zh-CN" sz="28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233052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 of terms and types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2790374" y="2275462"/>
            <a:ext cx="3022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ym typeface="Symbol" panose="05050102010706020507" pitchFamily="18" charset="2"/>
              </a:rPr>
              <a:t></a:t>
            </a:r>
            <a:r>
              <a:rPr lang="en-US" altLang="zh-CN" sz="2800" dirty="0">
                <a:sym typeface="Symbol" panose="05050102010706020507" pitchFamily="18" charset="2"/>
              </a:rPr>
              <a:t>x: </a:t>
            </a:r>
            <a:r>
              <a:rPr lang="zh-CN" altLang="en-US" sz="2800" dirty="0">
                <a:sym typeface="Symbol" panose="05050102010706020507" pitchFamily="18" charset="2"/>
              </a:rPr>
              <a:t></a:t>
            </a:r>
            <a:r>
              <a:rPr lang="en-US" altLang="zh-CN" sz="2800" dirty="0">
                <a:sym typeface="Symbol" panose="05050102010706020507" pitchFamily="18" charset="2"/>
              </a:rPr>
              <a:t>. &lt;left x, left x&gt;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3592741" y="3215111"/>
            <a:ext cx="1417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ym typeface="Symbol" panose="05050102010706020507" pitchFamily="18" charset="2"/>
              </a:rPr>
              <a:t>has type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2657389" y="4429895"/>
            <a:ext cx="32880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800" dirty="0">
                <a:sym typeface="Symbol" panose="05050102010706020507" pitchFamily="18" charset="2"/>
              </a:rPr>
              <a:t>  </a:t>
            </a:r>
            <a:r>
              <a:rPr lang="en-US" altLang="zh-CN" sz="2800" dirty="0">
                <a:sym typeface="Symbol" panose="05050102010706020507" pitchFamily="18" charset="2"/>
              </a:rPr>
              <a:t>((</a:t>
            </a:r>
            <a:r>
              <a:rPr lang="zh-CN" altLang="en-US" sz="2800" dirty="0">
                <a:sym typeface="Symbol" panose="05050102010706020507" pitchFamily="18" charset="2"/>
              </a:rPr>
              <a:t> </a:t>
            </a:r>
            <a:r>
              <a:rPr lang="en-US" altLang="zh-CN" sz="2800" dirty="0">
                <a:sym typeface="Symbol" panose="05050102010706020507" pitchFamily="18" charset="2"/>
              </a:rPr>
              <a:t>+ </a:t>
            </a:r>
            <a:r>
              <a:rPr lang="zh-CN" altLang="en-US" sz="2800" dirty="0">
                <a:sym typeface="Symbol" panose="05050102010706020507" pitchFamily="18" charset="2"/>
              </a:rPr>
              <a:t></a:t>
            </a:r>
            <a:r>
              <a:rPr lang="en-US" altLang="zh-CN" sz="2800" dirty="0">
                <a:sym typeface="Symbol" panose="05050102010706020507" pitchFamily="18" charset="2"/>
              </a:rPr>
              <a:t>)  (</a:t>
            </a:r>
            <a:r>
              <a:rPr lang="zh-CN" altLang="en-US" sz="2800" dirty="0">
                <a:sym typeface="Symbol" panose="05050102010706020507" pitchFamily="18" charset="2"/>
              </a:rPr>
              <a:t> </a:t>
            </a:r>
            <a:r>
              <a:rPr lang="en-US" altLang="zh-CN" sz="2800" dirty="0">
                <a:sym typeface="Symbol" panose="05050102010706020507" pitchFamily="18" charset="2"/>
              </a:rPr>
              <a:t>+ </a:t>
            </a:r>
            <a:r>
              <a:rPr lang="zh-CN" altLang="en-US" sz="2800" dirty="0">
                <a:sym typeface="Symbol" panose="05050102010706020507" pitchFamily="18" charset="2"/>
              </a:rPr>
              <a:t></a:t>
            </a:r>
            <a:r>
              <a:rPr lang="en-US" altLang="zh-CN" sz="2800" dirty="0">
                <a:sym typeface="Symbol" panose="05050102010706020507" pitchFamily="18" charset="2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60978483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 of terms and types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94711" y="2191290"/>
            <a:ext cx="6778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ym typeface="Symbol" panose="05050102010706020507" pitchFamily="18" charset="2"/>
              </a:rPr>
              <a:t></a:t>
            </a:r>
            <a:r>
              <a:rPr lang="en-US" altLang="zh-CN" sz="2800" dirty="0">
                <a:sym typeface="Symbol" panose="05050102010706020507" pitchFamily="18" charset="2"/>
              </a:rPr>
              <a:t>f: </a:t>
            </a:r>
            <a:r>
              <a:rPr lang="zh-CN" altLang="en-US" sz="2800" dirty="0">
                <a:sym typeface="Symbol" panose="05050102010706020507" pitchFamily="18" charset="2"/>
              </a:rPr>
              <a:t>  </a:t>
            </a:r>
            <a:r>
              <a:rPr lang="en-US" altLang="zh-CN" sz="2800" dirty="0">
                <a:sym typeface="Symbol" panose="05050102010706020507" pitchFamily="18" charset="2"/>
              </a:rPr>
              <a:t>. </a:t>
            </a:r>
            <a:r>
              <a:rPr lang="zh-CN" altLang="en-US" sz="2800" dirty="0">
                <a:sym typeface="Symbol" panose="05050102010706020507" pitchFamily="18" charset="2"/>
              </a:rPr>
              <a:t></a:t>
            </a:r>
            <a:r>
              <a:rPr lang="en-US" altLang="zh-CN" sz="2800" dirty="0">
                <a:sym typeface="Symbol" panose="05050102010706020507" pitchFamily="18" charset="2"/>
              </a:rPr>
              <a:t>g: </a:t>
            </a:r>
            <a:r>
              <a:rPr lang="zh-CN" altLang="en-US" sz="2800" dirty="0">
                <a:sym typeface="Symbol" panose="05050102010706020507" pitchFamily="18" charset="2"/>
              </a:rPr>
              <a:t>  </a:t>
            </a:r>
            <a:r>
              <a:rPr lang="en-US" altLang="zh-CN" sz="2800" dirty="0">
                <a:sym typeface="Symbol" panose="05050102010706020507" pitchFamily="18" charset="2"/>
              </a:rPr>
              <a:t>. </a:t>
            </a:r>
            <a:r>
              <a:rPr lang="zh-CN" altLang="en-US" sz="2800" dirty="0">
                <a:sym typeface="Symbol" panose="05050102010706020507" pitchFamily="18" charset="2"/>
              </a:rPr>
              <a:t></a:t>
            </a:r>
            <a:r>
              <a:rPr lang="en-US" altLang="zh-CN" sz="2800" dirty="0">
                <a:sym typeface="Symbol" panose="05050102010706020507" pitchFamily="18" charset="2"/>
              </a:rPr>
              <a:t>x: </a:t>
            </a:r>
            <a:r>
              <a:rPr lang="zh-CN" altLang="en-US" sz="2800" dirty="0">
                <a:sym typeface="Symbol" panose="05050102010706020507" pitchFamily="18" charset="2"/>
              </a:rPr>
              <a:t> </a:t>
            </a:r>
            <a:r>
              <a:rPr lang="en-US" altLang="zh-CN" sz="2800" dirty="0">
                <a:sym typeface="Symbol" panose="05050102010706020507" pitchFamily="18" charset="2"/>
              </a:rPr>
              <a:t>+ </a:t>
            </a:r>
            <a:r>
              <a:rPr lang="zh-CN" altLang="en-US" sz="2800" dirty="0">
                <a:sym typeface="Symbol" panose="05050102010706020507" pitchFamily="18" charset="2"/>
              </a:rPr>
              <a:t></a:t>
            </a:r>
            <a:r>
              <a:rPr lang="en-US" altLang="zh-CN" sz="2800" dirty="0">
                <a:sym typeface="Symbol" panose="05050102010706020507" pitchFamily="18" charset="2"/>
              </a:rPr>
              <a:t>. (case x do f g)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3592741" y="3215111"/>
            <a:ext cx="1417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ym typeface="Symbol" panose="05050102010706020507" pitchFamily="18" charset="2"/>
              </a:rPr>
              <a:t>has type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2017454" y="4441927"/>
            <a:ext cx="5109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zh-CN" altLang="en-US" sz="2800" dirty="0">
                <a:sym typeface="Symbol" panose="05050102010706020507" pitchFamily="18" charset="2"/>
              </a:rPr>
              <a:t>  </a:t>
            </a:r>
            <a:r>
              <a:rPr lang="en-US" altLang="zh-CN" sz="2800" dirty="0">
                <a:sym typeface="Symbol" panose="05050102010706020507" pitchFamily="18" charset="2"/>
              </a:rPr>
              <a:t>) </a:t>
            </a:r>
            <a:r>
              <a:rPr lang="zh-CN" altLang="en-US" sz="2800" dirty="0">
                <a:sym typeface="Symbol" panose="05050102010706020507" pitchFamily="18" charset="2"/>
              </a:rPr>
              <a:t> </a:t>
            </a: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zh-CN" altLang="en-US" sz="2800" dirty="0">
                <a:sym typeface="Symbol" panose="05050102010706020507" pitchFamily="18" charset="2"/>
              </a:rPr>
              <a:t>  </a:t>
            </a:r>
            <a:r>
              <a:rPr lang="en-US" altLang="zh-CN" sz="2800" dirty="0">
                <a:sym typeface="Symbol" panose="05050102010706020507" pitchFamily="18" charset="2"/>
              </a:rPr>
              <a:t>)</a:t>
            </a:r>
            <a:r>
              <a:rPr lang="zh-CN" altLang="en-US" sz="2800" dirty="0">
                <a:sym typeface="Symbol" panose="05050102010706020507" pitchFamily="18" charset="2"/>
              </a:rPr>
              <a:t>  </a:t>
            </a: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zh-CN" altLang="en-US" sz="2800" dirty="0">
                <a:sym typeface="Symbol" panose="05050102010706020507" pitchFamily="18" charset="2"/>
              </a:rPr>
              <a:t> </a:t>
            </a:r>
            <a:r>
              <a:rPr lang="en-US" altLang="zh-CN" sz="2800" dirty="0">
                <a:sym typeface="Symbol" panose="05050102010706020507" pitchFamily="18" charset="2"/>
              </a:rPr>
              <a:t>+ </a:t>
            </a:r>
            <a:r>
              <a:rPr lang="zh-CN" altLang="en-US" sz="2800" dirty="0">
                <a:sym typeface="Symbol" panose="05050102010706020507" pitchFamily="18" charset="2"/>
              </a:rPr>
              <a:t></a:t>
            </a:r>
            <a:r>
              <a:rPr lang="en-US" altLang="zh-CN" sz="2800" dirty="0">
                <a:sym typeface="Symbol" panose="05050102010706020507" pitchFamily="18" charset="2"/>
              </a:rPr>
              <a:t>)</a:t>
            </a:r>
            <a:r>
              <a:rPr lang="zh-CN" altLang="en-US" sz="2800" dirty="0">
                <a:sym typeface="Symbol" panose="05050102010706020507" pitchFamily="18" charset="2"/>
              </a:rPr>
              <a:t>  </a:t>
            </a:r>
            <a:endParaRPr lang="en-US" altLang="zh-CN" sz="28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8264370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 of terms and types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394711" y="2191290"/>
            <a:ext cx="5899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ym typeface="Symbol" panose="05050102010706020507" pitchFamily="18" charset="2"/>
              </a:rPr>
              <a:t></a:t>
            </a:r>
            <a:r>
              <a:rPr lang="en-US" altLang="zh-CN" sz="2800" dirty="0">
                <a:sym typeface="Symbol" panose="05050102010706020507" pitchFamily="18" charset="2"/>
              </a:rPr>
              <a:t>x: </a:t>
            </a:r>
            <a:r>
              <a:rPr lang="zh-CN" altLang="en-US" sz="2800" dirty="0">
                <a:sym typeface="Symbol" panose="05050102010706020507" pitchFamily="18" charset="2"/>
              </a:rPr>
              <a:t></a:t>
            </a:r>
            <a:r>
              <a:rPr lang="en-US" altLang="zh-CN" sz="2800" dirty="0">
                <a:sym typeface="Symbol" panose="05050102010706020507" pitchFamily="18" charset="2"/>
              </a:rPr>
              <a:t> </a:t>
            </a:r>
            <a:r>
              <a:rPr lang="zh-CN" altLang="en-US" sz="2800" dirty="0">
                <a:sym typeface="Symbol" panose="05050102010706020507" pitchFamily="18" charset="2"/>
              </a:rPr>
              <a:t> </a:t>
            </a:r>
            <a:r>
              <a:rPr lang="en-US" altLang="zh-CN" sz="2800" dirty="0">
                <a:sym typeface="Symbol" panose="05050102010706020507" pitchFamily="18" charset="2"/>
              </a:rPr>
              <a:t>. </a:t>
            </a:r>
            <a:r>
              <a:rPr lang="zh-CN" altLang="en-US" sz="2800" dirty="0">
                <a:sym typeface="Symbol" panose="05050102010706020507" pitchFamily="18" charset="2"/>
              </a:rPr>
              <a:t></a:t>
            </a:r>
            <a:r>
              <a:rPr lang="en-US" altLang="zh-CN" sz="2800" dirty="0">
                <a:sym typeface="Symbol" panose="05050102010706020507" pitchFamily="18" charset="2"/>
              </a:rPr>
              <a:t>y: </a:t>
            </a:r>
            <a:r>
              <a:rPr lang="zh-CN" altLang="en-US" sz="2800" dirty="0">
                <a:sym typeface="Symbol" panose="05050102010706020507" pitchFamily="18" charset="2"/>
              </a:rPr>
              <a:t></a:t>
            </a:r>
            <a:r>
              <a:rPr lang="en-US" altLang="zh-CN" sz="2800" dirty="0">
                <a:sym typeface="Symbol" panose="05050102010706020507" pitchFamily="18" charset="2"/>
              </a:rPr>
              <a:t>. &lt; &lt;y, proj1 x&gt;, proj2 x &gt;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3592741" y="3215111"/>
            <a:ext cx="1417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ym typeface="Symbol" panose="05050102010706020507" pitchFamily="18" charset="2"/>
              </a:rPr>
              <a:t>has type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2017454" y="4441927"/>
            <a:ext cx="40975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zh-CN" altLang="en-US" sz="2800" dirty="0">
                <a:sym typeface="Symbol" panose="05050102010706020507" pitchFamily="18" charset="2"/>
              </a:rPr>
              <a:t></a:t>
            </a:r>
            <a:r>
              <a:rPr lang="en-US" altLang="zh-CN" sz="2800" dirty="0">
                <a:sym typeface="Symbol" panose="05050102010706020507" pitchFamily="18" charset="2"/>
              </a:rPr>
              <a:t> </a:t>
            </a:r>
            <a:r>
              <a:rPr lang="zh-CN" altLang="en-US" sz="2800" dirty="0">
                <a:sym typeface="Symbol" panose="05050102010706020507" pitchFamily="18" charset="2"/>
              </a:rPr>
              <a:t> </a:t>
            </a:r>
            <a:r>
              <a:rPr lang="en-US" altLang="zh-CN" sz="2800" dirty="0">
                <a:sym typeface="Symbol" panose="05050102010706020507" pitchFamily="18" charset="2"/>
              </a:rPr>
              <a:t>)</a:t>
            </a:r>
            <a:r>
              <a:rPr lang="zh-CN" altLang="en-US" sz="2800" dirty="0">
                <a:sym typeface="Symbol" panose="05050102010706020507" pitchFamily="18" charset="2"/>
              </a:rPr>
              <a:t>    </a:t>
            </a:r>
            <a:r>
              <a:rPr lang="en-US" altLang="zh-CN" sz="2800" dirty="0">
                <a:sym typeface="Symbol" panose="05050102010706020507" pitchFamily="18" charset="2"/>
              </a:rPr>
              <a:t>((</a:t>
            </a:r>
            <a:r>
              <a:rPr lang="zh-CN" altLang="en-US" sz="2800" dirty="0">
                <a:sym typeface="Symbol" panose="05050102010706020507" pitchFamily="18" charset="2"/>
              </a:rPr>
              <a:t> </a:t>
            </a:r>
            <a:r>
              <a:rPr lang="en-US" altLang="zh-CN" sz="2800" dirty="0">
                <a:sym typeface="Symbol" panose="05050102010706020507" pitchFamily="18" charset="2"/>
              </a:rPr>
              <a:t> </a:t>
            </a:r>
            <a:r>
              <a:rPr lang="zh-CN" altLang="en-US" sz="2800" dirty="0">
                <a:sym typeface="Symbol" panose="05050102010706020507" pitchFamily="18" charset="2"/>
              </a:rPr>
              <a:t></a:t>
            </a:r>
            <a:r>
              <a:rPr lang="en-US" altLang="zh-CN" sz="2800" dirty="0">
                <a:sym typeface="Symbol" panose="05050102010706020507" pitchFamily="18" charset="2"/>
              </a:rPr>
              <a:t>) </a:t>
            </a:r>
            <a:r>
              <a:rPr lang="zh-CN" altLang="en-US" sz="2800" dirty="0">
                <a:sym typeface="Symbol" panose="05050102010706020507" pitchFamily="18" charset="2"/>
              </a:rPr>
              <a:t> </a:t>
            </a:r>
            <a:r>
              <a:rPr lang="en-US" altLang="zh-CN" sz="2800" dirty="0">
                <a:sym typeface="Symbol" panose="05050102010706020507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6770059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Empty and nonempty types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1649" y="1825625"/>
            <a:ext cx="8202529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Have seen several “nonempty” types (closed terms of that type)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sz="2400" dirty="0">
                <a:sym typeface="Symbol" panose="05050102010706020507" pitchFamily="18" charset="2"/>
              </a:rPr>
              <a:t>          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       </a:t>
            </a:r>
            <a:r>
              <a:rPr lang="zh-CN" altLang="en-US" sz="2400" dirty="0">
                <a:sym typeface="Symbol" panose="05050102010706020507" pitchFamily="18" charset="2"/>
              </a:rPr>
              <a:t>  </a:t>
            </a:r>
            <a:r>
              <a:rPr lang="en-US" altLang="zh-CN" sz="2400" dirty="0">
                <a:sym typeface="Symbol" panose="05050102010706020507" pitchFamily="18" charset="2"/>
              </a:rPr>
              <a:t>(  )  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       (</a:t>
            </a:r>
            <a:r>
              <a:rPr lang="zh-CN" altLang="en-US" sz="2400" dirty="0">
                <a:sym typeface="Symbol" panose="05050102010706020507" pitchFamily="18" charset="2"/>
              </a:rPr>
              <a:t>    </a:t>
            </a:r>
            <a:r>
              <a:rPr lang="en-US" altLang="zh-CN" sz="2400" dirty="0">
                <a:sym typeface="Symbol" panose="05050102010706020507" pitchFamily="18" charset="2"/>
              </a:rPr>
              <a:t>)    </a:t>
            </a:r>
            <a:r>
              <a:rPr lang="zh-CN" altLang="en-US" sz="2400" dirty="0">
                <a:sym typeface="Symbol" panose="05050102010706020507" pitchFamily="18" charset="2"/>
              </a:rPr>
              <a:t></a:t>
            </a:r>
            <a:r>
              <a:rPr lang="en-US" altLang="zh-CN" sz="2400" dirty="0">
                <a:sym typeface="Symbol" panose="05050102010706020507" pitchFamily="18" charset="2"/>
              </a:rPr>
              <a:t> </a:t>
            </a:r>
            <a:r>
              <a:rPr lang="zh-CN" altLang="en-US" sz="2400" dirty="0">
                <a:sym typeface="Symbol" panose="05050102010706020507" pitchFamily="18" charset="2"/>
              </a:rPr>
              <a:t> 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       </a:t>
            </a:r>
            <a:r>
              <a:rPr lang="zh-CN" altLang="en-US" sz="2400" dirty="0">
                <a:sym typeface="Symbol" panose="05050102010706020507" pitchFamily="18" charset="2"/>
              </a:rPr>
              <a:t>  </a:t>
            </a:r>
            <a:r>
              <a:rPr lang="en-US" altLang="zh-CN" sz="2400" dirty="0">
                <a:sym typeface="Symbol" panose="05050102010706020507" pitchFamily="18" charset="2"/>
              </a:rPr>
              <a:t>((</a:t>
            </a:r>
            <a:r>
              <a:rPr lang="zh-CN" altLang="en-US" sz="2400" dirty="0">
                <a:sym typeface="Symbol" panose="05050102010706020507" pitchFamily="18" charset="2"/>
              </a:rPr>
              <a:t> </a:t>
            </a:r>
            <a:r>
              <a:rPr lang="en-US" altLang="zh-CN" sz="2400" dirty="0">
                <a:sym typeface="Symbol" panose="05050102010706020507" pitchFamily="18" charset="2"/>
              </a:rPr>
              <a:t>+ </a:t>
            </a:r>
            <a:r>
              <a:rPr lang="zh-CN" altLang="en-US" sz="2400" dirty="0">
                <a:sym typeface="Symbol" panose="05050102010706020507" pitchFamily="18" charset="2"/>
              </a:rPr>
              <a:t></a:t>
            </a:r>
            <a:r>
              <a:rPr lang="en-US" altLang="zh-CN" sz="2400" dirty="0">
                <a:sym typeface="Symbol" panose="05050102010706020507" pitchFamily="18" charset="2"/>
              </a:rPr>
              <a:t>)  (</a:t>
            </a:r>
            <a:r>
              <a:rPr lang="zh-CN" altLang="en-US" sz="2400" dirty="0">
                <a:sym typeface="Symbol" panose="05050102010706020507" pitchFamily="18" charset="2"/>
              </a:rPr>
              <a:t> </a:t>
            </a:r>
            <a:r>
              <a:rPr lang="en-US" altLang="zh-CN" sz="2400" dirty="0">
                <a:sym typeface="Symbol" panose="05050102010706020507" pitchFamily="18" charset="2"/>
              </a:rPr>
              <a:t>+ </a:t>
            </a:r>
            <a:r>
              <a:rPr lang="zh-CN" altLang="en-US" sz="2400" dirty="0">
                <a:sym typeface="Symbol" panose="05050102010706020507" pitchFamily="18" charset="2"/>
              </a:rPr>
              <a:t></a:t>
            </a:r>
            <a:r>
              <a:rPr lang="en-US" altLang="zh-CN" sz="2400" dirty="0">
                <a:sym typeface="Symbol" panose="05050102010706020507" pitchFamily="18" charset="2"/>
              </a:rPr>
              <a:t>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       (</a:t>
            </a:r>
            <a:r>
              <a:rPr lang="zh-CN" altLang="en-US" sz="2400" dirty="0">
                <a:sym typeface="Symbol" panose="05050102010706020507" pitchFamily="18" charset="2"/>
              </a:rPr>
              <a:t>  </a:t>
            </a:r>
            <a:r>
              <a:rPr lang="en-US" altLang="zh-CN" sz="2400" dirty="0">
                <a:sym typeface="Symbol" panose="05050102010706020507" pitchFamily="18" charset="2"/>
              </a:rPr>
              <a:t>) </a:t>
            </a:r>
            <a:r>
              <a:rPr lang="zh-CN" altLang="en-US" sz="2400" dirty="0"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zh-CN" altLang="en-US" sz="2400" dirty="0">
                <a:sym typeface="Symbol" panose="05050102010706020507" pitchFamily="18" charset="2"/>
              </a:rPr>
              <a:t>  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ym typeface="Symbol" panose="05050102010706020507" pitchFamily="18" charset="2"/>
              </a:rPr>
              <a:t>  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zh-CN" altLang="en-US" sz="2400" dirty="0">
                <a:sym typeface="Symbol" panose="05050102010706020507" pitchFamily="18" charset="2"/>
              </a:rPr>
              <a:t> </a:t>
            </a:r>
            <a:r>
              <a:rPr lang="en-US" altLang="zh-CN" sz="2400" dirty="0">
                <a:sym typeface="Symbol" panose="05050102010706020507" pitchFamily="18" charset="2"/>
              </a:rPr>
              <a:t>+ </a:t>
            </a:r>
            <a:r>
              <a:rPr lang="zh-CN" altLang="en-US" sz="2400" dirty="0">
                <a:sym typeface="Symbol" panose="05050102010706020507" pitchFamily="18" charset="2"/>
              </a:rPr>
              <a:t>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ym typeface="Symbol" panose="05050102010706020507" pitchFamily="18" charset="2"/>
              </a:rPr>
              <a:t>  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       (</a:t>
            </a:r>
            <a:r>
              <a:rPr lang="zh-CN" altLang="en-US" sz="2400" dirty="0">
                <a:sym typeface="Symbol" panose="05050102010706020507" pitchFamily="18" charset="2"/>
              </a:rPr>
              <a:t></a:t>
            </a:r>
            <a:r>
              <a:rPr lang="en-US" altLang="zh-CN" sz="2400" dirty="0">
                <a:sym typeface="Symbol" panose="05050102010706020507" pitchFamily="18" charset="2"/>
              </a:rPr>
              <a:t> </a:t>
            </a:r>
            <a:r>
              <a:rPr lang="zh-CN" altLang="en-US" sz="2400" dirty="0">
                <a:sym typeface="Symbol" panose="05050102010706020507" pitchFamily="18" charset="2"/>
              </a:rPr>
              <a:t> 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ym typeface="Symbol" panose="05050102010706020507" pitchFamily="18" charset="2"/>
              </a:rPr>
              <a:t>    </a:t>
            </a:r>
            <a:r>
              <a:rPr lang="en-US" altLang="zh-CN" sz="2400" dirty="0">
                <a:sym typeface="Symbol" panose="05050102010706020507" pitchFamily="18" charset="2"/>
              </a:rPr>
              <a:t>((</a:t>
            </a:r>
            <a:r>
              <a:rPr lang="zh-CN" altLang="en-US" sz="2400" dirty="0">
                <a:sym typeface="Symbol" panose="05050102010706020507" pitchFamily="18" charset="2"/>
              </a:rPr>
              <a:t> </a:t>
            </a:r>
            <a:r>
              <a:rPr lang="en-US" altLang="zh-CN" sz="2400" dirty="0">
                <a:sym typeface="Symbol" panose="05050102010706020507" pitchFamily="18" charset="2"/>
              </a:rPr>
              <a:t> </a:t>
            </a:r>
            <a:r>
              <a:rPr lang="zh-CN" altLang="en-US" sz="2400" dirty="0">
                <a:sym typeface="Symbol" panose="05050102010706020507" pitchFamily="18" charset="2"/>
              </a:rPr>
              <a:t></a:t>
            </a:r>
            <a:r>
              <a:rPr lang="en-US" altLang="zh-CN" sz="2400" dirty="0">
                <a:sym typeface="Symbol" panose="05050102010706020507" pitchFamily="18" charset="2"/>
              </a:rPr>
              <a:t>) </a:t>
            </a:r>
            <a:r>
              <a:rPr lang="zh-CN" altLang="en-US" sz="2400" dirty="0">
                <a:sym typeface="Symbol" panose="05050102010706020507" pitchFamily="18" charset="2"/>
              </a:rPr>
              <a:t> 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altLang="zh-CN" sz="2400" dirty="0"/>
              <a:t>There’re also lots of “empty” types (no closed terms of that type)</a:t>
            </a: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921243" y="5000727"/>
            <a:ext cx="341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800" dirty="0">
                <a:sym typeface="Symbol" panose="05050102010706020507" pitchFamily="18" charset="2"/>
              </a:rPr>
              <a:t></a:t>
            </a:r>
            <a:endParaRPr lang="en-US" altLang="zh-CN" sz="2800" dirty="0">
              <a:sym typeface="Symbol" panose="05050102010706020507" pitchFamily="18" charset="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09597" y="5000727"/>
            <a:ext cx="10759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800" dirty="0">
                <a:sym typeface="Symbol" panose="05050102010706020507" pitchFamily="18" charset="2"/>
              </a:rPr>
              <a:t></a:t>
            </a:r>
            <a:r>
              <a:rPr lang="en-US" altLang="zh-CN" sz="2800" dirty="0"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sym typeface="Symbol" panose="05050102010706020507" pitchFamily="18" charset="2"/>
              </a:rPr>
              <a:t> </a:t>
            </a:r>
            <a:endParaRPr lang="en-US" altLang="zh-CN" sz="2800" dirty="0">
              <a:sym typeface="Symbol" panose="05050102010706020507" pitchFamily="18" charset="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3432127" y="5000727"/>
            <a:ext cx="179408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800" dirty="0">
                <a:sym typeface="Symbol" panose="05050102010706020507" pitchFamily="18" charset="2"/>
              </a:rPr>
              <a:t></a:t>
            </a:r>
            <a:r>
              <a:rPr lang="en-US" altLang="zh-CN" sz="2800" dirty="0">
                <a:sym typeface="Symbol" panose="05050102010706020507" pitchFamily="18" charset="2"/>
              </a:rPr>
              <a:t> + (</a:t>
            </a:r>
            <a:r>
              <a:rPr lang="zh-CN" altLang="en-US" sz="2800" dirty="0">
                <a:sym typeface="Symbol" panose="05050102010706020507" pitchFamily="18" charset="2"/>
              </a:rPr>
              <a:t>  </a:t>
            </a:r>
            <a:r>
              <a:rPr lang="en-US" altLang="zh-CN" sz="2800" dirty="0">
                <a:sym typeface="Symbol" panose="05050102010706020507" pitchFamily="18" charset="2"/>
              </a:rPr>
              <a:t>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5772802" y="5000727"/>
            <a:ext cx="27029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800" dirty="0">
                <a:sym typeface="Symbol" panose="05050102010706020507" pitchFamily="18" charset="2"/>
              </a:rPr>
              <a:t></a:t>
            </a:r>
            <a:r>
              <a:rPr lang="en-US" altLang="zh-CN" sz="2800" dirty="0"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sym typeface="Symbol" panose="05050102010706020507" pitchFamily="18" charset="2"/>
              </a:rPr>
              <a:t></a:t>
            </a:r>
            <a:r>
              <a:rPr lang="en-US" altLang="zh-CN" sz="2800" dirty="0">
                <a:sym typeface="Symbol" panose="05050102010706020507" pitchFamily="18" charset="2"/>
              </a:rPr>
              <a:t> (</a:t>
            </a:r>
            <a:r>
              <a:rPr lang="zh-CN" altLang="en-US" sz="2800" dirty="0">
                <a:sym typeface="Symbol" panose="05050102010706020507" pitchFamily="18" charset="2"/>
              </a:rPr>
              <a:t>  </a:t>
            </a:r>
            <a:r>
              <a:rPr lang="en-US" altLang="zh-CN" sz="2800" dirty="0">
                <a:sym typeface="Symbol" panose="05050102010706020507" pitchFamily="18" charset="2"/>
              </a:rPr>
              <a:t>)</a:t>
            </a:r>
            <a:r>
              <a:rPr lang="zh-CN" altLang="en-US" sz="2800" dirty="0">
                <a:sym typeface="Symbol" panose="05050102010706020507" pitchFamily="18" charset="2"/>
              </a:rPr>
              <a:t>  </a:t>
            </a:r>
            <a:endParaRPr lang="en-US" altLang="zh-CN" sz="2800" dirty="0">
              <a:sym typeface="Symbol" panose="05050102010706020507" pitchFamily="18" charset="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628650" y="5788679"/>
            <a:ext cx="55113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solidFill>
                  <a:srgbClr val="FF0000"/>
                </a:solidFill>
              </a:rPr>
              <a:t>How to know whether a type is nonempty?</a:t>
            </a:r>
            <a:endParaRPr lang="zh-CN" altLang="en-US" sz="24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99628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1649" y="365126"/>
            <a:ext cx="8130339" cy="13255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How to know whether a type is nonempty?</a:t>
            </a:r>
            <a:endParaRPr lang="zh-CN" altLang="en-US" sz="36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1650" y="1825625"/>
            <a:ext cx="78867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600"/>
              </a:spcBef>
              <a:buNone/>
            </a:pPr>
            <a:r>
              <a:rPr lang="en-US" altLang="zh-CN" sz="2400" dirty="0"/>
              <a:t>Let’s replace </a:t>
            </a:r>
            <a:r>
              <a:rPr lang="zh-CN" altLang="en-US" sz="2400" dirty="0"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ym typeface="Symbol" panose="05050102010706020507" pitchFamily="18" charset="2"/>
              </a:rPr>
              <a:t>with ,   with ,  + with :</a:t>
            </a:r>
            <a:r>
              <a:rPr lang="en-US" altLang="zh-CN" sz="2400" dirty="0"/>
              <a:t> 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marL="0" indent="0">
              <a:spcBef>
                <a:spcPts val="600"/>
              </a:spcBef>
              <a:buNone/>
            </a:pPr>
            <a:r>
              <a:rPr lang="zh-CN" altLang="en-US" sz="2400" dirty="0">
                <a:sym typeface="Symbol" panose="05050102010706020507" pitchFamily="18" charset="2"/>
              </a:rPr>
              <a:t>         </a:t>
            </a:r>
            <a:r>
              <a:rPr lang="en-US" altLang="zh-CN" sz="2400" dirty="0">
                <a:sym typeface="Symbol" panose="05050102010706020507" pitchFamily="18" charset="2"/>
              </a:rPr>
              <a:t></a:t>
            </a:r>
            <a:r>
              <a:rPr lang="zh-CN" altLang="en-US" sz="2400" dirty="0">
                <a:sym typeface="Symbol" panose="05050102010706020507" pitchFamily="18" charset="2"/>
              </a:rPr>
              <a:t> 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       </a:t>
            </a:r>
            <a:r>
              <a:rPr lang="zh-CN" altLang="en-US" sz="2400" dirty="0">
                <a:sym typeface="Symbol" panose="05050102010706020507" pitchFamily="18" charset="2"/>
              </a:rPr>
              <a:t> </a:t>
            </a:r>
            <a:r>
              <a:rPr lang="en-US" altLang="zh-CN" sz="2400" dirty="0">
                <a:sym typeface="Symbol" panose="05050102010706020507" pitchFamily="18" charset="2"/>
              </a:rPr>
              <a:t></a:t>
            </a:r>
            <a:r>
              <a:rPr lang="zh-CN" altLang="en-US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(  )  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       (</a:t>
            </a:r>
            <a:r>
              <a:rPr lang="zh-CN" altLang="en-US" sz="2400" dirty="0">
                <a:sym typeface="Symbol" panose="05050102010706020507" pitchFamily="18" charset="2"/>
              </a:rPr>
              <a:t> </a:t>
            </a:r>
            <a:r>
              <a:rPr lang="en-US" altLang="zh-CN" sz="2400" dirty="0">
                <a:sym typeface="Symbol" panose="05050102010706020507" pitchFamily="18" charset="2"/>
              </a:rPr>
              <a:t></a:t>
            </a:r>
            <a:r>
              <a:rPr lang="zh-CN" altLang="en-US" sz="2400" dirty="0">
                <a:sym typeface="Symbol" panose="05050102010706020507" pitchFamily="18" charset="2"/>
              </a:rPr>
              <a:t>  </a:t>
            </a:r>
            <a:r>
              <a:rPr lang="en-US" altLang="zh-CN" sz="2400" dirty="0">
                <a:sym typeface="Symbol" panose="05050102010706020507" pitchFamily="18" charset="2"/>
              </a:rPr>
              <a:t></a:t>
            </a:r>
            <a:r>
              <a:rPr lang="zh-CN" altLang="en-US" sz="2400" dirty="0">
                <a:sym typeface="Symbol" panose="05050102010706020507" pitchFamily="18" charset="2"/>
              </a:rPr>
              <a:t> </a:t>
            </a:r>
            <a:r>
              <a:rPr lang="en-US" altLang="zh-CN" sz="2400" dirty="0">
                <a:sym typeface="Symbol" panose="05050102010706020507" pitchFamily="18" charset="2"/>
              </a:rPr>
              <a:t>)    </a:t>
            </a:r>
            <a:r>
              <a:rPr lang="zh-CN" altLang="en-US" sz="2400" dirty="0">
                <a:sym typeface="Symbol" panose="05050102010706020507" pitchFamily="18" charset="2"/>
              </a:rPr>
              <a:t></a:t>
            </a:r>
            <a:r>
              <a:rPr lang="en-US" altLang="zh-CN" sz="2400" dirty="0">
                <a:sym typeface="Symbol" panose="05050102010706020507" pitchFamily="18" charset="2"/>
              </a:rPr>
              <a:t> </a:t>
            </a:r>
            <a:r>
              <a:rPr lang="zh-CN" altLang="en-US" sz="2400" dirty="0">
                <a:sym typeface="Symbol" panose="05050102010706020507" pitchFamily="18" charset="2"/>
              </a:rPr>
              <a:t> 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       </a:t>
            </a:r>
            <a:r>
              <a:rPr lang="zh-CN" altLang="en-US" sz="2400" dirty="0">
                <a:sym typeface="Symbol" panose="05050102010706020507" pitchFamily="18" charset="2"/>
              </a:rPr>
              <a:t> </a:t>
            </a:r>
            <a:r>
              <a:rPr lang="en-US" altLang="zh-CN" sz="2400" dirty="0">
                <a:sym typeface="Symbol" panose="05050102010706020507" pitchFamily="18" charset="2"/>
              </a:rPr>
              <a:t></a:t>
            </a:r>
            <a:r>
              <a:rPr lang="zh-CN" altLang="en-US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((</a:t>
            </a:r>
            <a:r>
              <a:rPr lang="zh-CN" altLang="en-US" sz="2400" dirty="0">
                <a:sym typeface="Symbol" panose="05050102010706020507" pitchFamily="18" charset="2"/>
              </a:rPr>
              <a:t> </a:t>
            </a:r>
            <a:r>
              <a:rPr lang="en-US" altLang="zh-CN" sz="2400" dirty="0">
                <a:sym typeface="Symbol" panose="05050102010706020507" pitchFamily="18" charset="2"/>
              </a:rPr>
              <a:t> </a:t>
            </a:r>
            <a:r>
              <a:rPr lang="zh-CN" altLang="en-US" sz="2400" dirty="0">
                <a:sym typeface="Symbol" panose="05050102010706020507" pitchFamily="18" charset="2"/>
              </a:rPr>
              <a:t></a:t>
            </a:r>
            <a:r>
              <a:rPr lang="en-US" altLang="zh-CN" sz="2400" dirty="0">
                <a:sym typeface="Symbol" panose="05050102010706020507" pitchFamily="18" charset="2"/>
              </a:rPr>
              <a:t>)  (</a:t>
            </a:r>
            <a:r>
              <a:rPr lang="zh-CN" altLang="en-US" sz="2400" dirty="0">
                <a:sym typeface="Symbol" panose="05050102010706020507" pitchFamily="18" charset="2"/>
              </a:rPr>
              <a:t> </a:t>
            </a:r>
            <a:r>
              <a:rPr lang="en-US" altLang="zh-CN" sz="2400" dirty="0">
                <a:sym typeface="Symbol" panose="05050102010706020507" pitchFamily="18" charset="2"/>
              </a:rPr>
              <a:t> </a:t>
            </a:r>
            <a:r>
              <a:rPr lang="zh-CN" altLang="en-US" sz="2400" dirty="0">
                <a:sym typeface="Symbol" panose="05050102010706020507" pitchFamily="18" charset="2"/>
              </a:rPr>
              <a:t></a:t>
            </a:r>
            <a:r>
              <a:rPr lang="en-US" altLang="zh-CN" sz="2400" dirty="0">
                <a:sym typeface="Symbol" panose="05050102010706020507" pitchFamily="18" charset="2"/>
              </a:rPr>
              <a:t>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       (</a:t>
            </a:r>
            <a:r>
              <a:rPr lang="zh-CN" altLang="en-US" sz="2400" dirty="0">
                <a:sym typeface="Symbol" panose="05050102010706020507" pitchFamily="18" charset="2"/>
              </a:rPr>
              <a:t> </a:t>
            </a:r>
            <a:r>
              <a:rPr lang="en-US" altLang="zh-CN" sz="2400" dirty="0">
                <a:sym typeface="Symbol" panose="05050102010706020507" pitchFamily="18" charset="2"/>
              </a:rPr>
              <a:t></a:t>
            </a:r>
            <a:r>
              <a:rPr lang="zh-CN" altLang="en-US" sz="2400" dirty="0">
                <a:sym typeface="Symbol" panose="05050102010706020507" pitchFamily="18" charset="2"/>
              </a:rPr>
              <a:t> </a:t>
            </a:r>
            <a:r>
              <a:rPr lang="en-US" altLang="zh-CN" sz="2400" dirty="0">
                <a:sym typeface="Symbol" panose="05050102010706020507" pitchFamily="18" charset="2"/>
              </a:rPr>
              <a:t>) </a:t>
            </a:r>
            <a:r>
              <a:rPr lang="zh-CN" altLang="en-US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zh-CN" altLang="en-US" sz="2400" dirty="0">
                <a:sym typeface="Symbol" panose="05050102010706020507" pitchFamily="18" charset="2"/>
              </a:rPr>
              <a:t> </a:t>
            </a:r>
            <a:r>
              <a:rPr lang="en-US" altLang="zh-CN" sz="2400" dirty="0">
                <a:sym typeface="Symbol" panose="05050102010706020507" pitchFamily="18" charset="2"/>
              </a:rPr>
              <a:t></a:t>
            </a:r>
            <a:r>
              <a:rPr lang="zh-CN" altLang="en-US" sz="2400" dirty="0">
                <a:sym typeface="Symbol" panose="05050102010706020507" pitchFamily="18" charset="2"/>
              </a:rPr>
              <a:t> 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</a:t>
            </a:r>
            <a:r>
              <a:rPr lang="zh-CN" altLang="en-US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zh-CN" altLang="en-US" sz="2400" dirty="0">
                <a:sym typeface="Symbol" panose="05050102010706020507" pitchFamily="18" charset="2"/>
              </a:rPr>
              <a:t> </a:t>
            </a:r>
            <a:r>
              <a:rPr lang="en-US" altLang="zh-CN" sz="2400" dirty="0">
                <a:sym typeface="Symbol" panose="05050102010706020507" pitchFamily="18" charset="2"/>
              </a:rPr>
              <a:t> </a:t>
            </a:r>
            <a:r>
              <a:rPr lang="zh-CN" altLang="en-US" sz="2400" dirty="0">
                <a:sym typeface="Symbol" panose="05050102010706020507" pitchFamily="18" charset="2"/>
              </a:rPr>
              <a:t>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</a:t>
            </a:r>
            <a:r>
              <a:rPr lang="zh-CN" altLang="en-US" sz="2400" dirty="0">
                <a:sym typeface="Symbol" panose="05050102010706020507" pitchFamily="18" charset="2"/>
              </a:rPr>
              <a:t> 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       (</a:t>
            </a:r>
            <a:r>
              <a:rPr lang="zh-CN" altLang="en-US" sz="2400" dirty="0">
                <a:sym typeface="Symbol" panose="05050102010706020507" pitchFamily="18" charset="2"/>
              </a:rPr>
              <a:t></a:t>
            </a:r>
            <a:r>
              <a:rPr lang="en-US" altLang="zh-CN" sz="2400" dirty="0">
                <a:sym typeface="Symbol" panose="05050102010706020507" pitchFamily="18" charset="2"/>
              </a:rPr>
              <a:t> </a:t>
            </a:r>
            <a:r>
              <a:rPr lang="zh-CN" altLang="en-US" sz="2400" dirty="0">
                <a:sym typeface="Symbol" panose="05050102010706020507" pitchFamily="18" charset="2"/>
              </a:rPr>
              <a:t> 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</a:t>
            </a:r>
            <a:r>
              <a:rPr lang="zh-CN" altLang="en-US" sz="2400" dirty="0">
                <a:sym typeface="Symbol" panose="05050102010706020507" pitchFamily="18" charset="2"/>
              </a:rPr>
              <a:t>  </a:t>
            </a:r>
            <a:r>
              <a:rPr lang="en-US" altLang="zh-CN" sz="2400" dirty="0">
                <a:sym typeface="Symbol" panose="05050102010706020507" pitchFamily="18" charset="2"/>
              </a:rPr>
              <a:t></a:t>
            </a:r>
            <a:r>
              <a:rPr lang="zh-CN" altLang="en-US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((</a:t>
            </a:r>
            <a:r>
              <a:rPr lang="zh-CN" altLang="en-US" sz="2400" dirty="0">
                <a:sym typeface="Symbol" panose="05050102010706020507" pitchFamily="18" charset="2"/>
              </a:rPr>
              <a:t> </a:t>
            </a:r>
            <a:r>
              <a:rPr lang="en-US" altLang="zh-CN" sz="2400" dirty="0">
                <a:sym typeface="Symbol" panose="05050102010706020507" pitchFamily="18" charset="2"/>
              </a:rPr>
              <a:t> </a:t>
            </a:r>
            <a:r>
              <a:rPr lang="zh-CN" altLang="en-US" sz="2400" dirty="0">
                <a:sym typeface="Symbol" panose="05050102010706020507" pitchFamily="18" charset="2"/>
              </a:rPr>
              <a:t></a:t>
            </a:r>
            <a:r>
              <a:rPr lang="en-US" altLang="zh-CN" sz="2400" dirty="0">
                <a:sym typeface="Symbol" panose="05050102010706020507" pitchFamily="18" charset="2"/>
              </a:rPr>
              <a:t>) </a:t>
            </a:r>
            <a:r>
              <a:rPr lang="zh-CN" altLang="en-US" sz="2400" dirty="0">
                <a:sym typeface="Symbol" panose="05050102010706020507" pitchFamily="18" charset="2"/>
              </a:rPr>
              <a:t> 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</a:p>
          <a:p>
            <a:pPr marL="0" indent="0">
              <a:buNone/>
            </a:pPr>
            <a:endParaRPr lang="zh-CN" altLang="en-US" sz="2400" dirty="0"/>
          </a:p>
        </p:txBody>
      </p:sp>
      <p:sp>
        <p:nvSpPr>
          <p:cNvPr id="4" name="文本框 3"/>
          <p:cNvSpPr txBox="1"/>
          <p:nvPr/>
        </p:nvSpPr>
        <p:spPr>
          <a:xfrm>
            <a:off x="847717" y="4338990"/>
            <a:ext cx="3193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400" dirty="0">
                <a:sym typeface="Symbol" panose="05050102010706020507" pitchFamily="18" charset="2"/>
              </a:rPr>
              <a:t></a:t>
            </a:r>
            <a:endParaRPr lang="en-US" altLang="zh-CN" sz="2400" dirty="0">
              <a:sym typeface="Symbol" panose="05050102010706020507" pitchFamily="18" charset="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61057" y="4671819"/>
            <a:ext cx="9460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400" dirty="0">
                <a:sym typeface="Symbol" panose="05050102010706020507" pitchFamily="18" charset="2"/>
              </a:rPr>
              <a:t></a:t>
            </a:r>
            <a:r>
              <a:rPr lang="en-US" altLang="zh-CN" sz="2400" dirty="0">
                <a:sym typeface="Symbol" panose="05050102010706020507" pitchFamily="18" charset="2"/>
              </a:rPr>
              <a:t> </a:t>
            </a:r>
            <a:r>
              <a:rPr lang="zh-CN" altLang="en-US" sz="2400" dirty="0">
                <a:sym typeface="Symbol" panose="05050102010706020507" pitchFamily="18" charset="2"/>
              </a:rPr>
              <a:t> </a:t>
            </a:r>
            <a:endParaRPr lang="en-US" altLang="zh-CN" sz="2400" dirty="0">
              <a:sym typeface="Symbol" panose="05050102010706020507" pitchFamily="18" charset="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61057" y="5037587"/>
            <a:ext cx="1590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400" dirty="0">
                <a:sym typeface="Symbol" panose="05050102010706020507" pitchFamily="18" charset="2"/>
              </a:rPr>
              <a:t></a:t>
            </a:r>
            <a:r>
              <a:rPr lang="en-US" altLang="zh-CN" sz="2400" dirty="0">
                <a:sym typeface="Symbol" panose="05050102010706020507" pitchFamily="18" charset="2"/>
              </a:rPr>
              <a:t>  (</a:t>
            </a:r>
            <a:r>
              <a:rPr lang="zh-CN" altLang="en-US" sz="2400" dirty="0">
                <a:sym typeface="Symbol" panose="05050102010706020507" pitchFamily="18" charset="2"/>
              </a:rPr>
              <a:t> </a:t>
            </a:r>
            <a:r>
              <a:rPr lang="en-US" altLang="zh-CN" sz="2400" dirty="0">
                <a:sym typeface="Symbol" panose="05050102010706020507" pitchFamily="18" charset="2"/>
              </a:rPr>
              <a:t></a:t>
            </a:r>
            <a:r>
              <a:rPr lang="zh-CN" altLang="en-US" sz="2400" dirty="0">
                <a:sym typeface="Symbol" panose="05050102010706020507" pitchFamily="18" charset="2"/>
              </a:rPr>
              <a:t> 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61057" y="5466313"/>
            <a:ext cx="2334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400" dirty="0">
                <a:sym typeface="Symbol" panose="05050102010706020507" pitchFamily="18" charset="2"/>
              </a:rPr>
              <a:t></a:t>
            </a:r>
            <a:r>
              <a:rPr lang="en-US" altLang="zh-CN" sz="2400" dirty="0">
                <a:sym typeface="Symbol" panose="05050102010706020507" pitchFamily="18" charset="2"/>
              </a:rPr>
              <a:t>  (</a:t>
            </a:r>
            <a:r>
              <a:rPr lang="zh-CN" altLang="en-US" sz="2400" dirty="0">
                <a:sym typeface="Symbol" panose="05050102010706020507" pitchFamily="18" charset="2"/>
              </a:rPr>
              <a:t> </a:t>
            </a:r>
            <a:r>
              <a:rPr lang="en-US" altLang="zh-CN" sz="2400" dirty="0">
                <a:sym typeface="Symbol" panose="05050102010706020507" pitchFamily="18" charset="2"/>
              </a:rPr>
              <a:t></a:t>
            </a:r>
            <a:r>
              <a:rPr lang="zh-CN" altLang="en-US" sz="2400" dirty="0">
                <a:sym typeface="Symbol" panose="05050102010706020507" pitchFamily="18" charset="2"/>
              </a:rPr>
              <a:t> 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r>
              <a:rPr lang="zh-CN" altLang="en-US" sz="2400" dirty="0"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</a:t>
            </a:r>
            <a:r>
              <a:rPr lang="zh-CN" altLang="en-US" sz="2400" dirty="0">
                <a:sym typeface="Symbol" panose="05050102010706020507" pitchFamily="18" charset="2"/>
              </a:rPr>
              <a:t> </a:t>
            </a:r>
            <a:endParaRPr lang="en-US" altLang="zh-CN" sz="2400" dirty="0">
              <a:sym typeface="Symbol" panose="05050102010706020507" pitchFamily="18" charset="2"/>
            </a:endParaRPr>
          </a:p>
        </p:txBody>
      </p:sp>
      <p:sp>
        <p:nvSpPr>
          <p:cNvPr id="8" name="右大括号 7"/>
          <p:cNvSpPr/>
          <p:nvPr/>
        </p:nvSpPr>
        <p:spPr>
          <a:xfrm>
            <a:off x="5221705" y="2346158"/>
            <a:ext cx="553453" cy="1992832"/>
          </a:xfrm>
          <a:prstGeom prst="rightBrace">
            <a:avLst>
              <a:gd name="adj1" fmla="val 27898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右大括号 8"/>
          <p:cNvSpPr/>
          <p:nvPr/>
        </p:nvSpPr>
        <p:spPr>
          <a:xfrm>
            <a:off x="3083081" y="4427620"/>
            <a:ext cx="553453" cy="1500357"/>
          </a:xfrm>
          <a:prstGeom prst="rightBrace">
            <a:avLst>
              <a:gd name="adj1" fmla="val 27898"/>
              <a:gd name="adj2" fmla="val 50000"/>
            </a:avLst>
          </a:prstGeom>
          <a:ln w="127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819208" y="2666428"/>
            <a:ext cx="26572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>
                <a:solidFill>
                  <a:srgbClr val="FF0000"/>
                </a:solidFill>
              </a:rPr>
              <a:t>Can be proved in propositional logic</a:t>
            </a:r>
            <a:endParaRPr lang="zh-CN" altLang="en-US" sz="2400" i="1" dirty="0">
              <a:solidFill>
                <a:srgbClr val="FF0000"/>
              </a:solidFill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3708723" y="4921606"/>
            <a:ext cx="50571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>
                <a:solidFill>
                  <a:srgbClr val="FF0000"/>
                </a:solidFill>
              </a:rPr>
              <a:t>Cannot be proved in propositional logic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5819208" y="3479877"/>
            <a:ext cx="27572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2400" i="1" dirty="0"/>
              <a:t>(corresponding to </a:t>
            </a:r>
          </a:p>
          <a:p>
            <a:pPr lvl="0"/>
            <a:r>
              <a:rPr lang="en-US" altLang="zh-CN" sz="2400" i="1" dirty="0"/>
              <a:t>nonempty types </a:t>
            </a:r>
          </a:p>
          <a:p>
            <a:pPr lvl="0"/>
            <a:r>
              <a:rPr lang="en-US" altLang="zh-CN" sz="2400" i="1" dirty="0"/>
              <a:t>– have closed terms)</a:t>
            </a:r>
            <a:endParaRPr lang="zh-CN" altLang="en-US" sz="2400" i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3696691" y="5301557"/>
            <a:ext cx="410413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2400" i="1" dirty="0"/>
              <a:t>(corresponding to </a:t>
            </a:r>
          </a:p>
          <a:p>
            <a:pPr lvl="0"/>
            <a:r>
              <a:rPr lang="en-US" altLang="zh-CN" sz="2400" i="1" dirty="0"/>
              <a:t>empty types – no closed terms)</a:t>
            </a:r>
            <a:endParaRPr lang="zh-CN" alt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5065314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Example – propositional-logic proof</a:t>
            </a:r>
            <a:endParaRPr lang="zh-CN" altLang="en-US" sz="4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文本框 39"/>
              <p:cNvSpPr txBox="1"/>
              <p:nvPr/>
            </p:nvSpPr>
            <p:spPr>
              <a:xfrm>
                <a:off x="3424028" y="5067430"/>
                <a:ext cx="272927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⋅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⊢</m:t>
                      </m:r>
                      <m:r>
                        <m:rPr>
                          <m:sty m:val="p"/>
                        </m:rPr>
                        <a:rPr lang="zh-CN" altLang="en-US" sz="2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  <m:r>
                        <a:rPr lang="zh-CN" altLang="en-US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zh-CN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τ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⇒</m:t>
                          </m:r>
                          <m:r>
                            <m:rPr>
                              <m:sty m:val="p"/>
                            </m:rPr>
                            <a:rPr lang="el-GR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l-GR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0" name="文本框 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4028" y="5067430"/>
                <a:ext cx="2729272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24" r="-1119"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直接连接符 40"/>
          <p:cNvCxnSpPr/>
          <p:nvPr/>
        </p:nvCxnSpPr>
        <p:spPr>
          <a:xfrm>
            <a:off x="2211137" y="4800465"/>
            <a:ext cx="5546557" cy="275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文本框 41"/>
              <p:cNvSpPr txBox="1"/>
              <p:nvPr/>
            </p:nvSpPr>
            <p:spPr>
              <a:xfrm>
                <a:off x="3599813" y="4179323"/>
                <a:ext cx="229114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400" i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  <m:r>
                        <a:rPr lang="en-US" altLang="zh-CN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d>
                        <m:d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l-GR" altLang="zh-CN" sz="240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τ</m:t>
                          </m:r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sym typeface="Symbol" panose="05050102010706020507" pitchFamily="18" charset="2"/>
                            </a:rPr>
                            <m:t>⇒</m:t>
                          </m:r>
                          <m:r>
                            <m:rPr>
                              <m:sty m:val="p"/>
                            </m:rPr>
                            <a:rPr lang="el-GR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σ</m:t>
                          </m:r>
                        </m:e>
                      </m:d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l-GR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2" name="文本框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813" y="4179323"/>
                <a:ext cx="2291140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1600" r="-1600"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文本框 45"/>
              <p:cNvSpPr txBox="1"/>
              <p:nvPr/>
            </p:nvSpPr>
            <p:spPr>
              <a:xfrm>
                <a:off x="3922818" y="3356004"/>
                <a:ext cx="164513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40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  <m:r>
                        <a:rPr lang="en-US" altLang="zh-CN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altLang="zh-CN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l-GR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m:rPr>
                          <m:sty m:val="p"/>
                        </m:rPr>
                        <a:rPr lang="el-GR" altLang="zh-CN" sz="24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6" name="文本框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2818" y="3356004"/>
                <a:ext cx="1645130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230" r="-2230"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直接连接符 46"/>
          <p:cNvCxnSpPr/>
          <p:nvPr/>
        </p:nvCxnSpPr>
        <p:spPr>
          <a:xfrm>
            <a:off x="2576759" y="3127621"/>
            <a:ext cx="484383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文本框 50"/>
              <p:cNvSpPr txBox="1"/>
              <p:nvPr/>
            </p:nvSpPr>
            <p:spPr>
              <a:xfrm>
                <a:off x="5640565" y="2479553"/>
                <a:ext cx="161627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  <m:r>
                        <a:rPr lang="en-US" altLang="zh-CN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altLang="zh-CN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l-GR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m:rPr>
                          <m:sty m:val="p"/>
                        </m:rPr>
                        <a:rPr lang="zh-CN" altLang="en-US" sz="2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1" name="文本框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0565" y="2479553"/>
                <a:ext cx="1616276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1887" r="-2264" b="-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直接连接符 56"/>
          <p:cNvCxnSpPr/>
          <p:nvPr/>
        </p:nvCxnSpPr>
        <p:spPr>
          <a:xfrm>
            <a:off x="2343882" y="3974367"/>
            <a:ext cx="528106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文本框 63"/>
              <p:cNvSpPr txBox="1"/>
              <p:nvPr/>
            </p:nvSpPr>
            <p:spPr>
              <a:xfrm>
                <a:off x="2754765" y="2480578"/>
                <a:ext cx="222964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zh-CN" altLang="en-US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  <m:r>
                        <a:rPr lang="en-US" altLang="zh-CN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altLang="zh-CN" sz="240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  <m:r>
                        <a:rPr lang="en-US" altLang="zh-CN" sz="2400" i="1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l-GR" altLang="zh-CN" sz="2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m:rPr>
                          <m:sty m:val="p"/>
                        </m:rPr>
                        <a:rPr lang="zh-CN" altLang="en-US" sz="240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τ</m:t>
                      </m:r>
                      <m:r>
                        <a:rPr lang="en-US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⇒</m:t>
                      </m:r>
                      <m:r>
                        <m:rPr>
                          <m:sty m:val="p"/>
                        </m:rPr>
                        <a:rPr lang="el-GR" altLang="zh-CN" sz="24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4" name="文本框 6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4765" y="2480578"/>
                <a:ext cx="2229649" cy="369332"/>
              </a:xfrm>
              <a:prstGeom prst="rect">
                <a:avLst/>
              </a:prstGeom>
              <a:blipFill rotWithShape="0">
                <a:blip r:embed="rId6"/>
                <a:stretch>
                  <a:fillRect l="-1639" r="-1366" b="-16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文本框 80"/>
              <p:cNvSpPr txBox="1"/>
              <p:nvPr/>
            </p:nvSpPr>
            <p:spPr>
              <a:xfrm>
                <a:off x="768976" y="1801369"/>
                <a:ext cx="854401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altLang="zh-CN" sz="240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Γ</m:t>
                      </m:r>
                      <m:r>
                        <a:rPr lang="en-US" altLang="zh-CN" sz="2400" b="0" i="0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 </m:t>
                      </m:r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a:rPr lang="en-US" altLang="zh-CN" sz="2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sym typeface="Symbol" panose="05050102010706020507" pitchFamily="18" charset="2"/>
                        </a:rPr>
                        <m:t>𝑝</m:t>
                      </m:r>
                    </m:oMath>
                  </m:oMathPara>
                </a14:m>
                <a:endParaRPr lang="zh-CN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1" name="文本框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976" y="1801369"/>
                <a:ext cx="854401" cy="369332"/>
              </a:xfrm>
              <a:prstGeom prst="rect">
                <a:avLst/>
              </a:prstGeom>
              <a:blipFill rotWithShape="0">
                <a:blip r:embed="rId7"/>
                <a:stretch>
                  <a:fillRect l="-7042" r="-7042" b="-2258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圆角矩形标注 81"/>
          <p:cNvSpPr/>
          <p:nvPr/>
        </p:nvSpPr>
        <p:spPr>
          <a:xfrm>
            <a:off x="390945" y="2542561"/>
            <a:ext cx="1610462" cy="612648"/>
          </a:xfrm>
          <a:prstGeom prst="wedgeRoundRectCallout">
            <a:avLst>
              <a:gd name="adj1" fmla="val -18592"/>
              <a:gd name="adj2" fmla="val -122103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assumptions</a:t>
            </a:r>
            <a:endParaRPr lang="zh-CN" alt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40592048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46377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Propositional logic (natural deduction)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23651" y="1325375"/>
            <a:ext cx="59088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ym typeface="Symbol" panose="05050102010706020507" pitchFamily="18" charset="2"/>
              </a:rPr>
              <a:t>(Prop)    p, q    ::=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 B  |  </a:t>
            </a:r>
            <a:r>
              <a:rPr lang="en-US" altLang="zh-CN" sz="2400" dirty="0">
                <a:sym typeface="Symbol" panose="05050102010706020507" pitchFamily="18" charset="2"/>
              </a:rPr>
              <a:t>p  q  |  p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 q</a:t>
            </a:r>
            <a:r>
              <a:rPr lang="en-US" altLang="zh-CN" sz="2400" dirty="0">
                <a:sym typeface="Symbol" panose="05050102010706020507" pitchFamily="18" charset="2"/>
              </a:rPr>
              <a:t>  |  p  q</a:t>
            </a:r>
            <a:endParaRPr lang="zh-CN" altLang="en-US" sz="1600" dirty="0"/>
          </a:p>
        </p:txBody>
      </p:sp>
      <p:sp>
        <p:nvSpPr>
          <p:cNvPr id="7" name="文本框 6"/>
          <p:cNvSpPr txBox="1"/>
          <p:nvPr/>
        </p:nvSpPr>
        <p:spPr>
          <a:xfrm>
            <a:off x="623651" y="1787040"/>
            <a:ext cx="35358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ym typeface="Symbol" panose="05050102010706020507" pitchFamily="18" charset="2"/>
              </a:rPr>
              <a:t>(</a:t>
            </a:r>
            <a:r>
              <a:rPr lang="en-US" altLang="zh-CN" sz="2400" dirty="0" err="1">
                <a:sym typeface="Symbol" panose="05050102010706020507" pitchFamily="18" charset="2"/>
              </a:rPr>
              <a:t>Ctxt</a:t>
            </a:r>
            <a:r>
              <a:rPr lang="en-US" altLang="zh-CN" sz="2400" dirty="0">
                <a:sym typeface="Symbol" panose="05050102010706020507" pitchFamily="18" charset="2"/>
              </a:rPr>
              <a:t>)             ::=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    |  </a:t>
            </a:r>
            <a:r>
              <a:rPr lang="en-US" altLang="zh-CN" sz="2400" dirty="0">
                <a:sym typeface="Symbol" panose="05050102010706020507" pitchFamily="18" charset="2"/>
              </a:rPr>
              <a:t>, p</a:t>
            </a:r>
            <a:endParaRPr lang="zh-CN" altLang="en-US" sz="1600" dirty="0"/>
          </a:p>
        </p:txBody>
      </p:sp>
      <p:grpSp>
        <p:nvGrpSpPr>
          <p:cNvPr id="8" name="组合 7"/>
          <p:cNvGrpSpPr/>
          <p:nvPr/>
        </p:nvGrpSpPr>
        <p:grpSpPr>
          <a:xfrm>
            <a:off x="1640528" y="4602614"/>
            <a:ext cx="2470163" cy="754437"/>
            <a:chOff x="1439061" y="3459838"/>
            <a:chExt cx="2470163" cy="7544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/>
                <p:cNvSpPr txBox="1"/>
                <p:nvPr/>
              </p:nvSpPr>
              <p:spPr>
                <a:xfrm>
                  <a:off x="1439061" y="3459838"/>
                  <a:ext cx="1346779" cy="7544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9" name="文本框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9061" y="3459838"/>
                  <a:ext cx="1346779" cy="754437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文本框 9"/>
            <p:cNvSpPr txBox="1"/>
            <p:nvPr/>
          </p:nvSpPr>
          <p:spPr>
            <a:xfrm>
              <a:off x="2698700" y="3642671"/>
              <a:ext cx="12105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(</a:t>
              </a:r>
              <a:r>
                <a:rPr lang="en-US" altLang="zh-CN" sz="2000" dirty="0">
                  <a:sym typeface="Symbol" panose="05050102010706020507" pitchFamily="18" charset="2"/>
                </a:rPr>
                <a:t>-intro-l</a:t>
              </a:r>
              <a:r>
                <a:rPr lang="en-US" altLang="zh-CN" sz="2000" dirty="0"/>
                <a:t>)</a:t>
              </a:r>
              <a:endParaRPr lang="zh-CN" altLang="en-US" sz="2000" dirty="0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842951" y="5645844"/>
            <a:ext cx="5458097" cy="689932"/>
            <a:chOff x="1439061" y="4695080"/>
            <a:chExt cx="5458097" cy="6899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1439061" y="4695080"/>
                  <a:ext cx="4431854" cy="6899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</m:t>
                            </m:r>
                            <m:r>
                              <m:rPr>
                                <m:sty m:val="p"/>
                              </m:rPr>
                              <a:rPr lang="el-GR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altLang="zh-CN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</m:t>
                            </m:r>
                            <m:r>
                              <m:rPr>
                                <m:sty m:val="p"/>
                              </m:rPr>
                              <a:rPr lang="el-GR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9061" y="4695080"/>
                  <a:ext cx="4431854" cy="6899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文本框 12"/>
            <p:cNvSpPr txBox="1"/>
            <p:nvPr/>
          </p:nvSpPr>
          <p:spPr>
            <a:xfrm>
              <a:off x="5870915" y="4839991"/>
              <a:ext cx="102624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(</a:t>
              </a:r>
              <a:r>
                <a:rPr lang="en-US" altLang="zh-CN" sz="2000" dirty="0">
                  <a:sym typeface="Symbol" panose="05050102010706020507" pitchFamily="18" charset="2"/>
                </a:rPr>
                <a:t>-</a:t>
              </a:r>
              <a:r>
                <a:rPr lang="en-US" altLang="zh-CN" sz="2000" dirty="0" err="1">
                  <a:sym typeface="Symbol" panose="05050102010706020507" pitchFamily="18" charset="2"/>
                </a:rPr>
                <a:t>elim</a:t>
              </a:r>
              <a:r>
                <a:rPr lang="en-US" altLang="zh-CN" sz="2000" dirty="0"/>
                <a:t>)</a:t>
              </a:r>
              <a:endParaRPr lang="zh-CN" altLang="en-US" sz="2000" dirty="0"/>
            </a:p>
          </p:txBody>
        </p:sp>
      </p:grpSp>
      <p:grpSp>
        <p:nvGrpSpPr>
          <p:cNvPr id="14" name="组合 13"/>
          <p:cNvGrpSpPr/>
          <p:nvPr/>
        </p:nvGrpSpPr>
        <p:grpSpPr>
          <a:xfrm>
            <a:off x="4958214" y="4602858"/>
            <a:ext cx="2539524" cy="754437"/>
            <a:chOff x="1439061" y="3459838"/>
            <a:chExt cx="2539524" cy="7544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文本框 14"/>
                <p:cNvSpPr txBox="1"/>
                <p:nvPr/>
              </p:nvSpPr>
              <p:spPr>
                <a:xfrm>
                  <a:off x="1439061" y="3459838"/>
                  <a:ext cx="1346779" cy="7544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∨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9061" y="3459838"/>
                  <a:ext cx="1346779" cy="754437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文本框 15"/>
            <p:cNvSpPr txBox="1"/>
            <p:nvPr/>
          </p:nvSpPr>
          <p:spPr>
            <a:xfrm>
              <a:off x="2737604" y="3632458"/>
              <a:ext cx="124098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(</a:t>
              </a:r>
              <a:r>
                <a:rPr lang="en-US" altLang="zh-CN" sz="2000" dirty="0">
                  <a:sym typeface="Symbol" panose="05050102010706020507" pitchFamily="18" charset="2"/>
                </a:rPr>
                <a:t>-intro-r</a:t>
              </a:r>
              <a:r>
                <a:rPr lang="en-US" altLang="zh-CN" sz="2000" dirty="0"/>
                <a:t>)</a:t>
              </a:r>
              <a:endParaRPr lang="zh-CN" altLang="en-US" sz="2000" dirty="0"/>
            </a:p>
          </p:txBody>
        </p:sp>
      </p:grpSp>
      <p:grpSp>
        <p:nvGrpSpPr>
          <p:cNvPr id="17" name="组合 16"/>
          <p:cNvGrpSpPr/>
          <p:nvPr/>
        </p:nvGrpSpPr>
        <p:grpSpPr>
          <a:xfrm>
            <a:off x="642433" y="3607993"/>
            <a:ext cx="2771705" cy="754437"/>
            <a:chOff x="1439061" y="3459838"/>
            <a:chExt cx="2771705" cy="7544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/>
                <p:cNvSpPr txBox="1"/>
                <p:nvPr/>
              </p:nvSpPr>
              <p:spPr>
                <a:xfrm>
                  <a:off x="1439061" y="3459838"/>
                  <a:ext cx="1773627" cy="7544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</m:t>
                            </m:r>
                            <m:r>
                              <m:rPr>
                                <m:sty m:val="p"/>
                              </m:rPr>
                              <a:rPr lang="el-GR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𝑝</m:t>
                            </m:r>
                            <m:r>
                              <a:rPr lang="en-US" altLang="zh-CN" sz="2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∧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𝑞</m:t>
                            </m:r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9061" y="3459838"/>
                  <a:ext cx="1773627" cy="75443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文本框 18"/>
            <p:cNvSpPr txBox="1"/>
            <p:nvPr/>
          </p:nvSpPr>
          <p:spPr>
            <a:xfrm>
              <a:off x="3138100" y="3637964"/>
              <a:ext cx="107266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(</a:t>
              </a:r>
              <a:r>
                <a:rPr lang="en-US" altLang="zh-CN" sz="2000" dirty="0">
                  <a:sym typeface="Symbol" panose="05050102010706020507" pitchFamily="18" charset="2"/>
                </a:rPr>
                <a:t>-intro</a:t>
              </a:r>
              <a:r>
                <a:rPr lang="en-US" altLang="zh-CN" sz="2000" dirty="0"/>
                <a:t>)</a:t>
              </a:r>
              <a:endParaRPr lang="zh-CN" altLang="en-US" sz="2000" dirty="0"/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705082" y="3605952"/>
            <a:ext cx="2551675" cy="754437"/>
            <a:chOff x="1439061" y="4695080"/>
            <a:chExt cx="2551675" cy="7544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/>
                <p:cNvSpPr txBox="1"/>
                <p:nvPr/>
              </p:nvSpPr>
              <p:spPr>
                <a:xfrm>
                  <a:off x="1439061" y="4695080"/>
                  <a:ext cx="1346779" cy="7544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𝑝</m:t>
                            </m:r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1" name="文本框 2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9061" y="4695080"/>
                  <a:ext cx="1346779" cy="75443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文本框 21"/>
            <p:cNvSpPr txBox="1"/>
            <p:nvPr/>
          </p:nvSpPr>
          <p:spPr>
            <a:xfrm>
              <a:off x="2692193" y="4866081"/>
              <a:ext cx="12985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(</a:t>
              </a:r>
              <a:r>
                <a:rPr lang="en-US" altLang="zh-CN" sz="2000" dirty="0">
                  <a:sym typeface="Symbol" panose="05050102010706020507" pitchFamily="18" charset="2"/>
                </a:rPr>
                <a:t>-</a:t>
              </a:r>
              <a:r>
                <a:rPr lang="en-US" altLang="zh-CN" sz="2000" dirty="0" err="1">
                  <a:sym typeface="Symbol" panose="05050102010706020507" pitchFamily="18" charset="2"/>
                </a:rPr>
                <a:t>elim</a:t>
              </a:r>
              <a:r>
                <a:rPr lang="en-US" altLang="zh-CN" sz="2000" dirty="0">
                  <a:sym typeface="Symbol" panose="05050102010706020507" pitchFamily="18" charset="2"/>
                </a:rPr>
                <a:t>-l</a:t>
              </a:r>
              <a:r>
                <a:rPr lang="en-US" altLang="zh-CN" sz="2000" dirty="0"/>
                <a:t>)</a:t>
              </a:r>
              <a:endParaRPr lang="zh-CN" altLang="en-US" sz="2000" dirty="0"/>
            </a:p>
          </p:txBody>
        </p:sp>
      </p:grpSp>
      <p:grpSp>
        <p:nvGrpSpPr>
          <p:cNvPr id="26" name="组合 25"/>
          <p:cNvGrpSpPr/>
          <p:nvPr/>
        </p:nvGrpSpPr>
        <p:grpSpPr>
          <a:xfrm>
            <a:off x="591298" y="2743577"/>
            <a:ext cx="2021804" cy="610746"/>
            <a:chOff x="818767" y="4497512"/>
            <a:chExt cx="2021804" cy="61074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/>
                <p:cNvSpPr txBox="1"/>
                <p:nvPr/>
              </p:nvSpPr>
              <p:spPr>
                <a:xfrm>
                  <a:off x="818767" y="4545283"/>
                  <a:ext cx="1143518" cy="56297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767" y="4545283"/>
                  <a:ext cx="1143518" cy="56297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6383" b="-1956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文本框 27"/>
            <p:cNvSpPr txBox="1"/>
            <p:nvPr/>
          </p:nvSpPr>
          <p:spPr>
            <a:xfrm>
              <a:off x="1867997" y="4497512"/>
              <a:ext cx="9725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(axiom)</a:t>
              </a:r>
              <a:endParaRPr lang="zh-CN" altLang="en-US" sz="2000" dirty="0"/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5486423" y="2602402"/>
            <a:ext cx="3444671" cy="754437"/>
            <a:chOff x="4967202" y="3102055"/>
            <a:chExt cx="3444671" cy="7544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/>
                <p:cNvSpPr txBox="1"/>
                <p:nvPr/>
              </p:nvSpPr>
              <p:spPr>
                <a:xfrm>
                  <a:off x="4967202" y="3102055"/>
                  <a:ext cx="2385974" cy="7544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</m:t>
                            </m:r>
                            <m:r>
                              <m:rPr>
                                <m:sty m:val="p"/>
                              </m:rPr>
                              <a:rPr lang="el-GR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0" name="文本框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7202" y="3102055"/>
                  <a:ext cx="2385974" cy="75443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文本框 30"/>
            <p:cNvSpPr txBox="1"/>
            <p:nvPr/>
          </p:nvSpPr>
          <p:spPr>
            <a:xfrm>
              <a:off x="7286244" y="3275872"/>
              <a:ext cx="11256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(</a:t>
              </a:r>
              <a:r>
                <a:rPr lang="en-US" altLang="zh-CN" sz="2000" dirty="0">
                  <a:sym typeface="Symbol" panose="05050102010706020507" pitchFamily="18" charset="2"/>
                </a:rPr>
                <a:t>-</a:t>
              </a:r>
              <a:r>
                <a:rPr lang="en-US" altLang="zh-CN" sz="2000" dirty="0" err="1">
                  <a:sym typeface="Symbol" panose="05050102010706020507" pitchFamily="18" charset="2"/>
                </a:rPr>
                <a:t>elim</a:t>
              </a:r>
              <a:r>
                <a:rPr lang="en-US" altLang="zh-CN" sz="2000" dirty="0"/>
                <a:t>)</a:t>
              </a:r>
              <a:endParaRPr lang="zh-CN" altLang="en-US" sz="2000" dirty="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2789144" y="2599056"/>
            <a:ext cx="2550113" cy="754437"/>
            <a:chOff x="5653878" y="4655833"/>
            <a:chExt cx="2550113" cy="7544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/>
                <p:cNvSpPr txBox="1"/>
                <p:nvPr/>
              </p:nvSpPr>
              <p:spPr>
                <a:xfrm>
                  <a:off x="5653878" y="4655833"/>
                  <a:ext cx="1465851" cy="7544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3" name="文本框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3878" y="4655833"/>
                  <a:ext cx="1465851" cy="75443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文本框 33"/>
            <p:cNvSpPr txBox="1"/>
            <p:nvPr/>
          </p:nvSpPr>
          <p:spPr>
            <a:xfrm>
              <a:off x="7031939" y="4819911"/>
              <a:ext cx="117205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(</a:t>
              </a:r>
              <a:r>
                <a:rPr lang="en-US" altLang="zh-CN" sz="2000" dirty="0">
                  <a:sym typeface="Symbol" panose="05050102010706020507" pitchFamily="18" charset="2"/>
                </a:rPr>
                <a:t>-intro</a:t>
              </a:r>
              <a:r>
                <a:rPr lang="en-US" altLang="zh-CN" sz="2000" dirty="0"/>
                <a:t>)</a:t>
              </a:r>
              <a:endParaRPr lang="zh-CN" altLang="en-US" sz="2000" dirty="0"/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6340883" y="3599789"/>
            <a:ext cx="2506264" cy="754437"/>
            <a:chOff x="1439061" y="4695080"/>
            <a:chExt cx="2506264" cy="7544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文本框 35"/>
                <p:cNvSpPr txBox="1"/>
                <p:nvPr/>
              </p:nvSpPr>
              <p:spPr>
                <a:xfrm>
                  <a:off x="1439061" y="4695080"/>
                  <a:ext cx="1346779" cy="7544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6" name="文本框 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9061" y="4695080"/>
                  <a:ext cx="1346779" cy="754437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文本框 36"/>
            <p:cNvSpPr txBox="1"/>
            <p:nvPr/>
          </p:nvSpPr>
          <p:spPr>
            <a:xfrm>
              <a:off x="2646782" y="4863533"/>
              <a:ext cx="1298543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000" dirty="0"/>
                <a:t>(</a:t>
              </a:r>
              <a:r>
                <a:rPr lang="en-US" altLang="zh-CN" sz="2000" dirty="0">
                  <a:sym typeface="Symbol" panose="05050102010706020507" pitchFamily="18" charset="2"/>
                </a:rPr>
                <a:t>-</a:t>
              </a:r>
              <a:r>
                <a:rPr lang="en-US" altLang="zh-CN" sz="2000" dirty="0" err="1">
                  <a:sym typeface="Symbol" panose="05050102010706020507" pitchFamily="18" charset="2"/>
                </a:rPr>
                <a:t>elim</a:t>
              </a:r>
              <a:r>
                <a:rPr lang="en-US" altLang="zh-CN" sz="2000" dirty="0">
                  <a:sym typeface="Symbol" panose="05050102010706020507" pitchFamily="18" charset="2"/>
                </a:rPr>
                <a:t>-r</a:t>
              </a:r>
              <a:r>
                <a:rPr lang="en-US" altLang="zh-CN" sz="2000" dirty="0"/>
                <a:t>)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3086962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36884" y="274693"/>
            <a:ext cx="8494296" cy="1159992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This is exactly our type system, erasing terms, replacing </a:t>
            </a:r>
            <a:r>
              <a:rPr lang="zh-CN" altLang="en-US" sz="3600" dirty="0">
                <a:sym typeface="Symbol" panose="05050102010706020507" pitchFamily="18" charset="2"/>
              </a:rPr>
              <a:t> </a:t>
            </a:r>
            <a:r>
              <a:rPr lang="en-US" altLang="zh-CN" sz="3600" dirty="0">
                <a:sym typeface="Symbol" panose="05050102010706020507" pitchFamily="18" charset="2"/>
              </a:rPr>
              <a:t>with ,   with ,  + with </a:t>
            </a:r>
            <a:endParaRPr lang="zh-CN" altLang="en-US" sz="3600" dirty="0"/>
          </a:p>
        </p:txBody>
      </p:sp>
      <p:grpSp>
        <p:nvGrpSpPr>
          <p:cNvPr id="3" name="组合 2"/>
          <p:cNvGrpSpPr/>
          <p:nvPr/>
        </p:nvGrpSpPr>
        <p:grpSpPr>
          <a:xfrm>
            <a:off x="1247274" y="4615858"/>
            <a:ext cx="2695272" cy="582019"/>
            <a:chOff x="1439061" y="3459838"/>
            <a:chExt cx="2695272" cy="58201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文本框 3"/>
                <p:cNvSpPr txBox="1"/>
                <p:nvPr/>
              </p:nvSpPr>
              <p:spPr>
                <a:xfrm>
                  <a:off x="1439061" y="3459838"/>
                  <a:ext cx="2056332" cy="58201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⊢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 </m:t>
                            </m:r>
                            <m:r>
                              <a:rPr lang="zh-CN" alt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left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</m:t>
                            </m:r>
                            <m:r>
                              <m:rPr>
                                <m:sty m:val="p"/>
                              </m:rPr>
                              <a:rPr lang="zh-CN" alt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zh-CN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  <m:r>
                              <a:rPr lang="zh-CN" altLang="en-US" sz="20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4" name="文本框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9061" y="3459838"/>
                  <a:ext cx="2469137" cy="698396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" name="文本框 4"/>
            <p:cNvSpPr txBox="1"/>
            <p:nvPr/>
          </p:nvSpPr>
          <p:spPr>
            <a:xfrm>
              <a:off x="3494863" y="3590579"/>
              <a:ext cx="6394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(left)</a:t>
              </a:r>
              <a:endParaRPr lang="zh-CN" altLang="en-US" dirty="0"/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1379621" y="5641357"/>
            <a:ext cx="6246069" cy="630301"/>
            <a:chOff x="1439061" y="4695080"/>
            <a:chExt cx="6246069" cy="63030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文本框 6"/>
                <p:cNvSpPr txBox="1"/>
                <p:nvPr/>
              </p:nvSpPr>
              <p:spPr>
                <a:xfrm>
                  <a:off x="1439061" y="4695080"/>
                  <a:ext cx="5508688" cy="63030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⊢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 </m:t>
                            </m:r>
                            <m:r>
                              <a:rPr lang="zh-CN" alt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zh-CN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</m:t>
                            </m:r>
                            <m:r>
                              <m:rPr>
                                <m:sty m:val="p"/>
                              </m:rPr>
                              <a:rPr lang="el-GR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⊢</m:t>
                            </m:r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zh-CN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 </m:t>
                            </m:r>
                            <m:r>
                              <m:rPr>
                                <m:sty m:val="p"/>
                              </m:rPr>
                              <a:rPr lang="zh-CN" altLang="en-US" sz="20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  <m:r>
                              <a:rPr lang="en-US" altLang="zh-CN" sz="20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m:rPr>
                                <m:sty m:val="p"/>
                              </m:rPr>
                              <a:rPr lang="zh-CN" altLang="en-US" sz="20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ρ</m:t>
                            </m:r>
                            <m:r>
                              <a:rPr lang="en-US" altLang="zh-CN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</m:t>
                            </m:r>
                            <m:r>
                              <m:rPr>
                                <m:sty m:val="p"/>
                              </m:rPr>
                              <a:rPr lang="el-GR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⊢</m:t>
                            </m:r>
                            <m:r>
                              <m:rPr>
                                <m:sty m:val="p"/>
                              </m:rPr>
                              <a:rPr lang="en-US" altLang="zh-CN" sz="20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zh-CN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 </m:t>
                            </m:r>
                            <m:r>
                              <m:rPr>
                                <m:sty m:val="p"/>
                              </m:rPr>
                              <a:rPr lang="zh-CN" altLang="en-US" sz="20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m:rPr>
                                <m:sty m:val="p"/>
                              </m:rPr>
                              <a:rPr lang="zh-CN" altLang="en-US" sz="20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ρ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case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b="0" i="0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do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𝑀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1 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𝑀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2:</m:t>
                            </m:r>
                            <m:r>
                              <m:rPr>
                                <m:sty m:val="p"/>
                              </m:rPr>
                              <a:rPr lang="el-GR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ρ</m:t>
                            </m:r>
                            <m:r>
                              <a:rPr lang="zh-CN" altLang="en-US" sz="20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9061" y="4695080"/>
                  <a:ext cx="6689845" cy="756361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文本框 7"/>
            <p:cNvSpPr txBox="1"/>
            <p:nvPr/>
          </p:nvSpPr>
          <p:spPr>
            <a:xfrm>
              <a:off x="6947749" y="4807419"/>
              <a:ext cx="7373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(case)</a:t>
              </a:r>
              <a:endParaRPr lang="zh-CN" altLang="en-US" dirty="0"/>
            </a:p>
          </p:txBody>
        </p:sp>
      </p:grpSp>
      <p:grpSp>
        <p:nvGrpSpPr>
          <p:cNvPr id="9" name="组合 8"/>
          <p:cNvGrpSpPr/>
          <p:nvPr/>
        </p:nvGrpSpPr>
        <p:grpSpPr>
          <a:xfrm>
            <a:off x="5057274" y="4615858"/>
            <a:ext cx="2993896" cy="630814"/>
            <a:chOff x="1439061" y="3459838"/>
            <a:chExt cx="2993896" cy="63081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/>
                <p:cNvSpPr txBox="1"/>
                <p:nvPr/>
              </p:nvSpPr>
              <p:spPr>
                <a:xfrm>
                  <a:off x="1439061" y="3459838"/>
                  <a:ext cx="2229456" cy="63081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⊢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</m:t>
                            </m:r>
                            <m:r>
                              <m:rPr>
                                <m:sty m:val="p"/>
                              </m:rPr>
                              <a:rPr lang="zh-CN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right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</m:t>
                            </m:r>
                            <m:r>
                              <m:rPr>
                                <m:sty m:val="p"/>
                              </m:rPr>
                              <a:rPr lang="zh-CN" alt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m:rPr>
                                <m:sty m:val="p"/>
                              </m:rPr>
                              <a:rPr lang="zh-CN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  <m:r>
                              <a:rPr lang="zh-CN" altLang="en-US" sz="20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9061" y="3459838"/>
                  <a:ext cx="2675925" cy="75700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文本框 10"/>
            <p:cNvSpPr txBox="1"/>
            <p:nvPr/>
          </p:nvSpPr>
          <p:spPr>
            <a:xfrm>
              <a:off x="3668517" y="3590579"/>
              <a:ext cx="7644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(right)</a:t>
              </a:r>
              <a:endParaRPr lang="zh-CN" altLang="en-US" dirty="0"/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5109528" y="2614515"/>
            <a:ext cx="3074384" cy="609398"/>
            <a:chOff x="1439061" y="3459838"/>
            <a:chExt cx="3074384" cy="60939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1439061" y="3459838"/>
                  <a:ext cx="2407775" cy="60939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⊢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 </m:t>
                            </m:r>
                            <m:r>
                              <a:rPr lang="zh-CN" alt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</m:t>
                            </m:r>
                            <m:r>
                              <m:rPr>
                                <m:sty m:val="p"/>
                              </m:rPr>
                              <a:rPr lang="el-GR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⊢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 </m:t>
                            </m:r>
                            <m:r>
                              <m:rPr>
                                <m:sty m:val="p"/>
                              </m:rPr>
                              <a:rPr lang="zh-CN" altLang="en-US" sz="200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m:rPr>
                                <m:nor/>
                              </m:rPr>
                              <a:rPr lang="en-US" altLang="zh-CN" sz="2000" dirty="0">
                                <a:sym typeface="Symbol" panose="05050102010706020507" pitchFamily="18" charset="2"/>
                              </a:rPr>
                              <m:t>&lt;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m:rPr>
                                <m:nor/>
                              </m:rPr>
                              <a:rPr lang="en-US" altLang="zh-CN" sz="2000" b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m:rPr>
                                <m:nor/>
                              </m:rPr>
                              <a:rPr lang="en-US" altLang="zh-CN" sz="2000" b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N</m:t>
                            </m:r>
                            <m:r>
                              <m:rPr>
                                <m:nor/>
                              </m:rPr>
                              <a:rPr lang="en-US" altLang="zh-CN" sz="2000" dirty="0">
                                <a:sym typeface="Symbol" panose="05050102010706020507" pitchFamily="18" charset="2"/>
                              </a:rPr>
                              <m:t>&gt;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</m:t>
                            </m:r>
                            <m:r>
                              <m:rPr>
                                <m:sty m:val="p"/>
                              </m:rPr>
                              <a:rPr lang="zh-CN" alt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m:rPr>
                                <m:sty m:val="p"/>
                              </m:rPr>
                              <a:rPr lang="zh-CN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  <m:r>
                              <a:rPr lang="zh-CN" altLang="en-US" sz="20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9061" y="3459838"/>
                  <a:ext cx="2971390" cy="73129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文本框 13"/>
            <p:cNvSpPr txBox="1"/>
            <p:nvPr/>
          </p:nvSpPr>
          <p:spPr>
            <a:xfrm>
              <a:off x="3822230" y="357987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(pair)</a:t>
              </a:r>
              <a:endParaRPr lang="zh-CN" altLang="en-US" dirty="0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254969" y="3600619"/>
            <a:ext cx="2623539" cy="620554"/>
            <a:chOff x="1439061" y="4695080"/>
            <a:chExt cx="2623539" cy="620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1439061" y="4695080"/>
                  <a:ext cx="1806199" cy="6205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⊢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 </m:t>
                            </m:r>
                            <m:r>
                              <a:rPr lang="zh-CN" alt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m:rPr>
                                <m:sty m:val="p"/>
                              </m:rPr>
                              <a:rPr lang="zh-CN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m:rPr>
                                <m:nor/>
                              </m:rPr>
                              <a:rPr lang="en-US" altLang="zh-CN" sz="2000" b="0" i="0" dirty="0" smtClean="0">
                                <a:sym typeface="Symbol" panose="05050102010706020507" pitchFamily="18" charset="2"/>
                              </a:rPr>
                              <m:t>proj</m:t>
                            </m:r>
                            <m:r>
                              <m:rPr>
                                <m:nor/>
                              </m:rPr>
                              <a:rPr lang="en-US" altLang="zh-CN" sz="2000" b="0" i="0" dirty="0" smtClean="0">
                                <a:sym typeface="Symbol" panose="05050102010706020507" pitchFamily="18" charset="2"/>
                              </a:rPr>
                              <m:t>1 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</m:t>
                            </m:r>
                            <m:r>
                              <m:rPr>
                                <m:sty m:val="p"/>
                              </m:rPr>
                              <a:rPr lang="zh-CN" altLang="en-US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σ</m:t>
                            </m:r>
                            <m:r>
                              <a:rPr lang="zh-CN" altLang="en-US" sz="20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43" name="文本框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9061" y="4695080"/>
                  <a:ext cx="2166106" cy="744691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文本框 16"/>
            <p:cNvSpPr txBox="1"/>
            <p:nvPr/>
          </p:nvSpPr>
          <p:spPr>
            <a:xfrm>
              <a:off x="3245260" y="4830647"/>
              <a:ext cx="8173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(proj1)</a:t>
              </a:r>
              <a:endParaRPr lang="zh-CN" altLang="en-US" dirty="0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4991699" y="3600619"/>
            <a:ext cx="2543390" cy="620554"/>
            <a:chOff x="5128745" y="4695080"/>
            <a:chExt cx="2543390" cy="620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文本框 18"/>
                <p:cNvSpPr txBox="1"/>
                <p:nvPr/>
              </p:nvSpPr>
              <p:spPr>
                <a:xfrm>
                  <a:off x="5128745" y="4695080"/>
                  <a:ext cx="1726050" cy="6205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⊢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 </m:t>
                            </m:r>
                            <m:r>
                              <a:rPr lang="zh-CN" alt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m:rPr>
                                <m:sty m:val="p"/>
                              </m:rPr>
                              <a:rPr lang="zh-CN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m:rPr>
                                <m:nor/>
                              </m:rPr>
                              <a:rPr lang="en-US" altLang="zh-CN" sz="2000" b="0" i="0" dirty="0" smtClean="0">
                                <a:sym typeface="Symbol" panose="05050102010706020507" pitchFamily="18" charset="2"/>
                              </a:rPr>
                              <m:t>proj</m:t>
                            </m:r>
                            <m:r>
                              <m:rPr>
                                <m:nor/>
                              </m:rPr>
                              <a:rPr lang="en-US" altLang="zh-CN" sz="2000" b="0" i="0" dirty="0" smtClean="0">
                                <a:sym typeface="Symbol" panose="05050102010706020507" pitchFamily="18" charset="2"/>
                              </a:rPr>
                              <m:t>2 </m:t>
                            </m:r>
                            <m:r>
                              <m:rPr>
                                <m:sty m:val="p"/>
                              </m:rPr>
                              <a:rPr lang="en-US" altLang="zh-CN" sz="2000" i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</m:t>
                            </m:r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</m:t>
                            </m:r>
                            <m:r>
                              <m:rPr>
                                <m:sty m:val="p"/>
                              </m:rPr>
                              <a:rPr lang="zh-CN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</m:den>
                        </m:f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44" name="文本框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8745" y="4695080"/>
                  <a:ext cx="2069926" cy="744691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文本框 19"/>
            <p:cNvSpPr txBox="1"/>
            <p:nvPr/>
          </p:nvSpPr>
          <p:spPr>
            <a:xfrm>
              <a:off x="6854795" y="4820691"/>
              <a:ext cx="817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(proj2)</a:t>
              </a:r>
              <a:endParaRPr lang="zh-CN" altLang="en-US" dirty="0"/>
            </a:p>
          </p:txBody>
        </p:sp>
      </p:grpSp>
      <p:grpSp>
        <p:nvGrpSpPr>
          <p:cNvPr id="21" name="组合 20"/>
          <p:cNvGrpSpPr/>
          <p:nvPr/>
        </p:nvGrpSpPr>
        <p:grpSpPr>
          <a:xfrm>
            <a:off x="1379621" y="1734233"/>
            <a:ext cx="2393289" cy="485447"/>
            <a:chOff x="818767" y="4509639"/>
            <a:chExt cx="2393289" cy="4854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/>
                <p:cNvSpPr txBox="1"/>
                <p:nvPr/>
              </p:nvSpPr>
              <p:spPr>
                <a:xfrm>
                  <a:off x="818767" y="4545283"/>
                  <a:ext cx="1834348" cy="4498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:</m:t>
                            </m:r>
                            <m:r>
                              <m:rPr>
                                <m:sty m:val="p"/>
                              </m:rPr>
                              <a:rPr lang="el-GR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:</m:t>
                            </m:r>
                            <m:r>
                              <m:rPr>
                                <m:sty m:val="p"/>
                              </m:rPr>
                              <a:rPr lang="zh-CN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  <m:r>
                              <a:rPr lang="zh-CN" altLang="en-US" sz="20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0" name="文本框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8767" y="4545283"/>
                  <a:ext cx="2201757" cy="539828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770" b="-1136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文本框 22"/>
            <p:cNvSpPr txBox="1"/>
            <p:nvPr/>
          </p:nvSpPr>
          <p:spPr>
            <a:xfrm>
              <a:off x="2594771" y="4509639"/>
              <a:ext cx="6172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(</a:t>
              </a:r>
              <a:r>
                <a:rPr lang="en-US" altLang="zh-CN" dirty="0" err="1"/>
                <a:t>var</a:t>
              </a:r>
              <a:r>
                <a:rPr lang="en-US" altLang="zh-CN" dirty="0"/>
                <a:t>)</a:t>
              </a:r>
              <a:endParaRPr lang="zh-CN" altLang="en-US" dirty="0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939749" y="2615779"/>
            <a:ext cx="3771383" cy="576825"/>
            <a:chOff x="4967202" y="3102055"/>
            <a:chExt cx="3771383" cy="5768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4967202" y="3102055"/>
                  <a:ext cx="3123484" cy="57682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: </m:t>
                            </m:r>
                            <m:r>
                              <a:rPr lang="zh-CN" alt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zh-CN" alt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m:rPr>
                                <m:sty m:val="p"/>
                              </m:rPr>
                              <a:rPr lang="el-GR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: </m:t>
                            </m:r>
                            <m:r>
                              <a:rPr lang="zh-CN" alt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</m:t>
                            </m:r>
                            <m:r>
                              <m:rPr>
                                <m:sty m:val="p"/>
                              </m:rPr>
                              <a:rPr lang="zh-CN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  <m:r>
                              <a:rPr lang="zh-CN" altLang="en-US" sz="20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7202" y="3102055"/>
                  <a:ext cx="3123484" cy="576825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文本框 25"/>
            <p:cNvSpPr txBox="1"/>
            <p:nvPr/>
          </p:nvSpPr>
          <p:spPr>
            <a:xfrm>
              <a:off x="8058591" y="3233337"/>
              <a:ext cx="6799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(app)</a:t>
              </a:r>
              <a:endParaRPr lang="zh-CN" altLang="en-US" dirty="0"/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423455" y="1603996"/>
            <a:ext cx="3098706" cy="620363"/>
            <a:chOff x="5653878" y="4655833"/>
            <a:chExt cx="3098706" cy="62036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/>
                <p:cNvSpPr txBox="1"/>
                <p:nvPr/>
              </p:nvSpPr>
              <p:spPr>
                <a:xfrm>
                  <a:off x="5653878" y="4655833"/>
                  <a:ext cx="2493310" cy="62036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:</m:t>
                            </m:r>
                            <m:r>
                              <a:rPr lang="zh-CN" alt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:</m:t>
                            </m:r>
                            <m:r>
                              <a:rPr lang="zh-CN" alt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CN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000" i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λ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zh-CN" altLang="en-US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𝜎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  <m:r>
                              <a:rPr lang="en-US" altLang="zh-CN" sz="20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zh-CN" alt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m:rPr>
                                <m:sty m:val="p"/>
                              </m:rPr>
                              <a:rPr lang="zh-CN" altLang="en-US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  <m:r>
                              <a:rPr lang="zh-CN" altLang="en-US" sz="20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53878" y="4655833"/>
                  <a:ext cx="2989793" cy="74443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文本框 28"/>
            <p:cNvSpPr txBox="1"/>
            <p:nvPr/>
          </p:nvSpPr>
          <p:spPr>
            <a:xfrm>
              <a:off x="8105804" y="4767536"/>
              <a:ext cx="6467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(abs)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01813121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Curry-Howard isomorphism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692315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zh-CN" sz="2400" dirty="0"/>
              <a:t>Given a well-typed closed term, take the typing derivation, erase the terms, and have a propositional-logic proof </a:t>
            </a:r>
          </a:p>
          <a:p>
            <a:pPr>
              <a:spcBef>
                <a:spcPts val="1800"/>
              </a:spcBef>
            </a:pPr>
            <a:r>
              <a:rPr lang="en-US" altLang="zh-CN" sz="2400" dirty="0"/>
              <a:t>Given a propositional-logic proof, there exists a closed term with that type </a:t>
            </a:r>
          </a:p>
          <a:p>
            <a:pPr>
              <a:spcBef>
                <a:spcPts val="1800"/>
              </a:spcBef>
            </a:pPr>
            <a:r>
              <a:rPr lang="en-US" altLang="zh-CN" sz="2400" dirty="0"/>
              <a:t>A term that type-checks is a </a:t>
            </a:r>
            <a:r>
              <a:rPr lang="en-US" altLang="zh-CN" sz="2400" dirty="0">
                <a:solidFill>
                  <a:srgbClr val="FF0000"/>
                </a:solidFill>
              </a:rPr>
              <a:t>proof</a:t>
            </a:r>
            <a:r>
              <a:rPr lang="en-US" altLang="zh-CN" sz="2400" dirty="0"/>
              <a:t> — it tells you exactly how to derive the logic formula corresponding to its type </a:t>
            </a:r>
          </a:p>
          <a:p>
            <a:pPr>
              <a:spcBef>
                <a:spcPts val="1800"/>
              </a:spcBef>
            </a:pPr>
            <a:r>
              <a:rPr lang="en-US" altLang="zh-CN" sz="2400" dirty="0"/>
              <a:t>Constructive </a:t>
            </a:r>
            <a:r>
              <a:rPr lang="en-US" altLang="zh-CN" sz="2400" i="1" dirty="0"/>
              <a:t>(hold that thought)</a:t>
            </a:r>
            <a:r>
              <a:rPr lang="en-US" altLang="zh-CN" sz="2400" dirty="0"/>
              <a:t> propositional logic and simply-typed lambda-calculus with pairs and sums are </a:t>
            </a:r>
            <a:r>
              <a:rPr lang="en-US" altLang="zh-CN" sz="2400" dirty="0">
                <a:solidFill>
                  <a:srgbClr val="FF0000"/>
                </a:solidFill>
              </a:rPr>
              <a:t>the same thing</a:t>
            </a:r>
            <a:r>
              <a:rPr lang="en-US" altLang="zh-CN" sz="2400" dirty="0"/>
              <a:t>. </a:t>
            </a:r>
          </a:p>
          <a:p>
            <a:pPr lvl="1"/>
            <a:r>
              <a:rPr lang="en-US" altLang="zh-CN" dirty="0"/>
              <a:t>Computation and logic are </a:t>
            </a:r>
            <a:r>
              <a:rPr lang="en-US" altLang="zh-CN" dirty="0">
                <a:solidFill>
                  <a:srgbClr val="FF0000"/>
                </a:solidFill>
              </a:rPr>
              <a:t>deeply</a:t>
            </a:r>
            <a:r>
              <a:rPr lang="en-US" altLang="zh-CN" dirty="0"/>
              <a:t> connected </a:t>
            </a:r>
          </a:p>
          <a:p>
            <a:pPr lvl="1"/>
            <a:r>
              <a:rPr lang="en-US" altLang="zh-CN" dirty="0"/>
              <a:t>λ is no more or less made up than implication </a:t>
            </a:r>
          </a:p>
        </p:txBody>
      </p:sp>
    </p:spTree>
    <p:extLst>
      <p:ext uri="{BB962C8B-B14F-4D97-AF65-F5344CB8AC3E}">
        <p14:creationId xmlns:p14="http://schemas.microsoft.com/office/powerpoint/2010/main" val="498174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</a:t>
            </a:r>
            <a:r>
              <a:rPr lang="en-US" altLang="zh-CN" dirty="0">
                <a:solidFill>
                  <a:srgbClr val="FF0000"/>
                </a:solidFill>
              </a:rPr>
              <a:t>formal</a:t>
            </a:r>
            <a:r>
              <a:rPr lang="en-US" altLang="zh-CN" dirty="0"/>
              <a:t> type systems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Many typed languages have </a:t>
            </a:r>
            <a:r>
              <a:rPr lang="en-US" altLang="zh-CN" dirty="0">
                <a:solidFill>
                  <a:srgbClr val="0000FF"/>
                </a:solidFill>
              </a:rPr>
              <a:t>informal descriptions </a:t>
            </a:r>
            <a:r>
              <a:rPr lang="en-US" altLang="zh-CN" dirty="0"/>
              <a:t>of the type systems (e.g., in language reference manuals)</a:t>
            </a:r>
          </a:p>
          <a:p>
            <a:pPr>
              <a:spcBef>
                <a:spcPts val="1800"/>
              </a:spcBef>
            </a:pPr>
            <a:r>
              <a:rPr lang="en-US" altLang="zh-CN" dirty="0"/>
              <a:t>A fair amount of careful analysis is required to avoid </a:t>
            </a:r>
            <a:r>
              <a:rPr lang="en-US" altLang="zh-CN" dirty="0">
                <a:solidFill>
                  <a:srgbClr val="0000FF"/>
                </a:solidFill>
              </a:rPr>
              <a:t>false claims </a:t>
            </a:r>
            <a:r>
              <a:rPr lang="en-US" altLang="zh-CN" dirty="0"/>
              <a:t>of type safety</a:t>
            </a:r>
          </a:p>
          <a:p>
            <a:pPr>
              <a:spcBef>
                <a:spcPts val="1800"/>
              </a:spcBef>
            </a:pPr>
            <a:r>
              <a:rPr lang="en-US" altLang="zh-CN" dirty="0"/>
              <a:t>A formal presentation of a type system is </a:t>
            </a:r>
            <a:r>
              <a:rPr lang="en-US" altLang="zh-CN" dirty="0">
                <a:solidFill>
                  <a:srgbClr val="FF0000"/>
                </a:solidFill>
              </a:rPr>
              <a:t>a precise specification of the type checker</a:t>
            </a:r>
          </a:p>
          <a:p>
            <a:pPr>
              <a:spcBef>
                <a:spcPts val="1800"/>
              </a:spcBef>
            </a:pPr>
            <a:r>
              <a:rPr lang="en-US" altLang="zh-CN" dirty="0"/>
              <a:t>And allows </a:t>
            </a:r>
            <a:r>
              <a:rPr lang="en-US" altLang="zh-CN" dirty="0">
                <a:solidFill>
                  <a:srgbClr val="FF0000"/>
                </a:solidFill>
              </a:rPr>
              <a:t>formal proofs of type safety</a:t>
            </a:r>
          </a:p>
        </p:txBody>
      </p:sp>
    </p:spTree>
    <p:extLst>
      <p:ext uri="{BB962C8B-B14F-4D97-AF65-F5344CB8AC3E}">
        <p14:creationId xmlns:p14="http://schemas.microsoft.com/office/powerpoint/2010/main" val="297591733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1650" y="365126"/>
            <a:ext cx="8334876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Revisit our examples: “terms are proofs”</a:t>
            </a:r>
            <a:endParaRPr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3741821" y="2322095"/>
            <a:ext cx="12009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ym typeface="Symbol" panose="05050102010706020507" pitchFamily="18" charset="2"/>
              </a:rPr>
              <a:t></a:t>
            </a:r>
            <a:r>
              <a:rPr lang="en-US" altLang="zh-CN" sz="2800" dirty="0">
                <a:sym typeface="Symbol" panose="05050102010706020507" pitchFamily="18" charset="2"/>
              </a:rPr>
              <a:t>x: </a:t>
            </a:r>
            <a:r>
              <a:rPr lang="zh-CN" altLang="en-US" sz="2800" dirty="0">
                <a:sym typeface="Symbol" panose="05050102010706020507" pitchFamily="18" charset="2"/>
              </a:rPr>
              <a:t></a:t>
            </a:r>
            <a:r>
              <a:rPr lang="en-US" altLang="zh-CN" sz="2800" dirty="0">
                <a:sym typeface="Symbol" panose="05050102010706020507" pitchFamily="18" charset="2"/>
              </a:rPr>
              <a:t>. x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3340078" y="3294647"/>
            <a:ext cx="2217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ym typeface="Symbol" panose="05050102010706020507" pitchFamily="18" charset="2"/>
              </a:rPr>
              <a:t>is a proof that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3793116" y="4267200"/>
            <a:ext cx="10166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800" dirty="0">
                <a:sym typeface="Symbol" panose="05050102010706020507" pitchFamily="18" charset="2"/>
              </a:rPr>
              <a:t>  </a:t>
            </a:r>
            <a:endParaRPr lang="en-US" altLang="zh-CN" sz="28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8427637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831315" y="2322095"/>
            <a:ext cx="29402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ym typeface="Symbol" panose="05050102010706020507" pitchFamily="18" charset="2"/>
              </a:rPr>
              <a:t></a:t>
            </a:r>
            <a:r>
              <a:rPr lang="en-US" altLang="zh-CN" sz="2800" dirty="0">
                <a:sym typeface="Symbol" panose="05050102010706020507" pitchFamily="18" charset="2"/>
              </a:rPr>
              <a:t>x: </a:t>
            </a:r>
            <a:r>
              <a:rPr lang="zh-CN" altLang="en-US" sz="2800" dirty="0">
                <a:sym typeface="Symbol" panose="05050102010706020507" pitchFamily="18" charset="2"/>
              </a:rPr>
              <a:t></a:t>
            </a:r>
            <a:r>
              <a:rPr lang="en-US" altLang="zh-CN" sz="2800" dirty="0">
                <a:sym typeface="Symbol" panose="05050102010706020507" pitchFamily="18" charset="2"/>
              </a:rPr>
              <a:t>. </a:t>
            </a:r>
            <a:r>
              <a:rPr lang="zh-CN" altLang="en-US" sz="2800" dirty="0">
                <a:sym typeface="Symbol" panose="05050102010706020507" pitchFamily="18" charset="2"/>
              </a:rPr>
              <a:t></a:t>
            </a:r>
            <a:r>
              <a:rPr lang="en-US" altLang="zh-CN" sz="2800" dirty="0">
                <a:sym typeface="Symbol" panose="05050102010706020507" pitchFamily="18" charset="2"/>
              </a:rPr>
              <a:t>f:   . f x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3192535" y="3215111"/>
            <a:ext cx="2217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ym typeface="Symbol" panose="05050102010706020507" pitchFamily="18" charset="2"/>
              </a:rPr>
              <a:t>is a proof that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2949937" y="4369737"/>
            <a:ext cx="27029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800" dirty="0">
                <a:sym typeface="Symbol" panose="05050102010706020507" pitchFamily="18" charset="2"/>
              </a:rPr>
              <a:t>  </a:t>
            </a:r>
            <a:r>
              <a:rPr lang="en-US" altLang="zh-CN" sz="2800" dirty="0">
                <a:sym typeface="Symbol" panose="05050102010706020507" pitchFamily="18" charset="2"/>
              </a:rPr>
              <a:t>( </a:t>
            </a:r>
            <a:r>
              <a:rPr lang="zh-CN" altLang="en-US" sz="2800" dirty="0"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sym typeface="Symbol" panose="05050102010706020507" pitchFamily="18" charset="2"/>
              </a:rPr>
              <a:t> ) </a:t>
            </a:r>
            <a:r>
              <a:rPr lang="zh-CN" altLang="en-US" sz="2800" dirty="0"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sym typeface="Symbol" panose="05050102010706020507" pitchFamily="18" charset="2"/>
              </a:rPr>
              <a:t> 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501649" y="365126"/>
            <a:ext cx="8250655" cy="1325563"/>
          </a:xfrm>
        </p:spPr>
        <p:txBody>
          <a:bodyPr/>
          <a:lstStyle/>
          <a:p>
            <a:r>
              <a:rPr lang="en-US" altLang="zh-CN" sz="4000" dirty="0">
                <a:solidFill>
                  <a:prstClr val="black"/>
                </a:solidFill>
              </a:rPr>
              <a:t>Revisit our examples: “terms are proofs”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253481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1650" y="365126"/>
            <a:ext cx="8238624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Revisit our examples: “terms are proofs”</a:t>
            </a:r>
            <a:endParaRPr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2159319" y="2275462"/>
            <a:ext cx="4825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ym typeface="Symbol" panose="05050102010706020507" pitchFamily="18" charset="2"/>
              </a:rPr>
              <a:t></a:t>
            </a:r>
            <a:r>
              <a:rPr lang="en-US" altLang="zh-CN" sz="2800" dirty="0">
                <a:sym typeface="Symbol" panose="05050102010706020507" pitchFamily="18" charset="2"/>
              </a:rPr>
              <a:t>f: </a:t>
            </a:r>
            <a:r>
              <a:rPr lang="zh-CN" altLang="en-US" sz="2800" dirty="0">
                <a:sym typeface="Symbol" panose="05050102010706020507" pitchFamily="18" charset="2"/>
              </a:rPr>
              <a:t>    </a:t>
            </a:r>
            <a:r>
              <a:rPr lang="en-US" altLang="zh-CN" sz="2800" dirty="0">
                <a:sym typeface="Symbol" panose="05050102010706020507" pitchFamily="18" charset="2"/>
              </a:rPr>
              <a:t>. </a:t>
            </a:r>
            <a:r>
              <a:rPr lang="zh-CN" altLang="en-US" sz="2800" dirty="0">
                <a:sym typeface="Symbol" panose="05050102010706020507" pitchFamily="18" charset="2"/>
              </a:rPr>
              <a:t></a:t>
            </a:r>
            <a:r>
              <a:rPr lang="en-US" altLang="zh-CN" sz="2800" dirty="0">
                <a:sym typeface="Symbol" panose="05050102010706020507" pitchFamily="18" charset="2"/>
              </a:rPr>
              <a:t>x: . </a:t>
            </a:r>
            <a:r>
              <a:rPr lang="zh-CN" altLang="en-US" sz="2800" dirty="0">
                <a:sym typeface="Symbol" panose="05050102010706020507" pitchFamily="18" charset="2"/>
              </a:rPr>
              <a:t></a:t>
            </a:r>
            <a:r>
              <a:rPr lang="en-US" altLang="zh-CN" sz="2800" dirty="0">
                <a:sym typeface="Symbol" panose="05050102010706020507" pitchFamily="18" charset="2"/>
              </a:rPr>
              <a:t>y: </a:t>
            </a:r>
            <a:r>
              <a:rPr lang="zh-CN" altLang="en-US" sz="2800" dirty="0">
                <a:sym typeface="Symbol" panose="05050102010706020507" pitchFamily="18" charset="2"/>
              </a:rPr>
              <a:t></a:t>
            </a:r>
            <a:r>
              <a:rPr lang="en-US" altLang="zh-CN" sz="2800" dirty="0">
                <a:sym typeface="Symbol" panose="05050102010706020507" pitchFamily="18" charset="2"/>
              </a:rPr>
              <a:t>. f y x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3592741" y="3215111"/>
            <a:ext cx="2217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ym typeface="Symbol" panose="05050102010706020507" pitchFamily="18" charset="2"/>
              </a:rPr>
              <a:t>is a proof that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2505567" y="4429895"/>
            <a:ext cx="41328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zh-CN" altLang="en-US" sz="2800" dirty="0">
                <a:sym typeface="Symbol" panose="05050102010706020507" pitchFamily="18" charset="2"/>
              </a:rPr>
              <a:t>    </a:t>
            </a:r>
            <a:r>
              <a:rPr lang="en-US" altLang="zh-CN" sz="2800" dirty="0">
                <a:sym typeface="Symbol" panose="05050102010706020507" pitchFamily="18" charset="2"/>
              </a:rPr>
              <a:t>) </a:t>
            </a:r>
            <a:r>
              <a:rPr lang="zh-CN" altLang="en-US" sz="2800" dirty="0"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sym typeface="Symbol" panose="05050102010706020507" pitchFamily="18" charset="2"/>
              </a:rPr>
              <a:t>  </a:t>
            </a:r>
            <a:r>
              <a:rPr lang="zh-CN" altLang="en-US" sz="2800" dirty="0">
                <a:sym typeface="Symbol" panose="05050102010706020507" pitchFamily="18" charset="2"/>
              </a:rPr>
              <a:t></a:t>
            </a:r>
            <a:r>
              <a:rPr lang="en-US" altLang="zh-CN" sz="2800" dirty="0"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sym typeface="Symbol" panose="05050102010706020507" pitchFamily="18" charset="2"/>
              </a:rPr>
              <a:t></a:t>
            </a:r>
            <a:r>
              <a:rPr lang="en-US" altLang="zh-CN" sz="2800" dirty="0">
                <a:sym typeface="Symbol" panose="05050102010706020507" pitchFamily="18" charset="2"/>
              </a:rPr>
              <a:t> </a:t>
            </a:r>
            <a:r>
              <a:rPr lang="zh-CN" altLang="en-US" sz="2800" dirty="0">
                <a:sym typeface="Symbol" panose="05050102010706020507" pitchFamily="18" charset="2"/>
              </a:rPr>
              <a:t> </a:t>
            </a:r>
            <a:endParaRPr lang="en-US" altLang="zh-CN" sz="28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15114177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1649" y="365126"/>
            <a:ext cx="8250655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Revisit our examples: “terms are proofs”</a:t>
            </a:r>
            <a:endParaRPr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2790374" y="2275462"/>
            <a:ext cx="30221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ym typeface="Symbol" panose="05050102010706020507" pitchFamily="18" charset="2"/>
              </a:rPr>
              <a:t></a:t>
            </a:r>
            <a:r>
              <a:rPr lang="en-US" altLang="zh-CN" sz="2800" dirty="0">
                <a:sym typeface="Symbol" panose="05050102010706020507" pitchFamily="18" charset="2"/>
              </a:rPr>
              <a:t>x: </a:t>
            </a:r>
            <a:r>
              <a:rPr lang="zh-CN" altLang="en-US" sz="2800" dirty="0">
                <a:sym typeface="Symbol" panose="05050102010706020507" pitchFamily="18" charset="2"/>
              </a:rPr>
              <a:t></a:t>
            </a:r>
            <a:r>
              <a:rPr lang="en-US" altLang="zh-CN" sz="2800" dirty="0">
                <a:sym typeface="Symbol" panose="05050102010706020507" pitchFamily="18" charset="2"/>
              </a:rPr>
              <a:t>. &lt;left x, left x&gt;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3239022" y="3294349"/>
            <a:ext cx="2217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ym typeface="Symbol" panose="05050102010706020507" pitchFamily="18" charset="2"/>
              </a:rPr>
              <a:t>is a proof that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2657389" y="4429895"/>
            <a:ext cx="33810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zh-CN" altLang="en-US" sz="2800" dirty="0">
                <a:sym typeface="Symbol" panose="05050102010706020507" pitchFamily="18" charset="2"/>
              </a:rPr>
              <a:t>  </a:t>
            </a:r>
            <a:r>
              <a:rPr lang="en-US" altLang="zh-CN" sz="2800" dirty="0">
                <a:sym typeface="Symbol" panose="05050102010706020507" pitchFamily="18" charset="2"/>
              </a:rPr>
              <a:t>((</a:t>
            </a:r>
            <a:r>
              <a:rPr lang="zh-CN" altLang="en-US" sz="2800" dirty="0">
                <a:sym typeface="Symbol" panose="05050102010706020507" pitchFamily="18" charset="2"/>
              </a:rPr>
              <a:t> </a:t>
            </a:r>
            <a:r>
              <a:rPr lang="en-US" altLang="zh-CN" sz="2800" dirty="0">
                <a:sym typeface="Symbol" panose="05050102010706020507" pitchFamily="18" charset="2"/>
              </a:rPr>
              <a:t> </a:t>
            </a:r>
            <a:r>
              <a:rPr lang="zh-CN" altLang="en-US" sz="2800" dirty="0">
                <a:sym typeface="Symbol" panose="05050102010706020507" pitchFamily="18" charset="2"/>
              </a:rPr>
              <a:t></a:t>
            </a:r>
            <a:r>
              <a:rPr lang="en-US" altLang="zh-CN" sz="2800" dirty="0">
                <a:sym typeface="Symbol" panose="05050102010706020507" pitchFamily="18" charset="2"/>
              </a:rPr>
              <a:t>)  (</a:t>
            </a:r>
            <a:r>
              <a:rPr lang="zh-CN" altLang="en-US" sz="2800" dirty="0">
                <a:sym typeface="Symbol" panose="05050102010706020507" pitchFamily="18" charset="2"/>
              </a:rPr>
              <a:t> </a:t>
            </a:r>
            <a:r>
              <a:rPr lang="en-US" altLang="zh-CN" sz="2800" dirty="0">
                <a:sym typeface="Symbol" panose="05050102010706020507" pitchFamily="18" charset="2"/>
              </a:rPr>
              <a:t> </a:t>
            </a:r>
            <a:r>
              <a:rPr lang="zh-CN" altLang="en-US" sz="2800" dirty="0">
                <a:sym typeface="Symbol" panose="05050102010706020507" pitchFamily="18" charset="2"/>
              </a:rPr>
              <a:t></a:t>
            </a:r>
            <a:r>
              <a:rPr lang="en-US" altLang="zh-CN" sz="2800" dirty="0">
                <a:sym typeface="Symbol" panose="05050102010706020507" pitchFamily="18" charset="2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78593637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1649" y="365126"/>
            <a:ext cx="8250656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Revisit our examples: “terms are proofs”</a:t>
            </a:r>
            <a:endParaRPr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1394711" y="2191290"/>
            <a:ext cx="6778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ym typeface="Symbol" panose="05050102010706020507" pitchFamily="18" charset="2"/>
              </a:rPr>
              <a:t></a:t>
            </a:r>
            <a:r>
              <a:rPr lang="en-US" altLang="zh-CN" sz="2800" dirty="0">
                <a:sym typeface="Symbol" panose="05050102010706020507" pitchFamily="18" charset="2"/>
              </a:rPr>
              <a:t>f: </a:t>
            </a:r>
            <a:r>
              <a:rPr lang="zh-CN" altLang="en-US" sz="2800" dirty="0">
                <a:sym typeface="Symbol" panose="05050102010706020507" pitchFamily="18" charset="2"/>
              </a:rPr>
              <a:t>  </a:t>
            </a:r>
            <a:r>
              <a:rPr lang="en-US" altLang="zh-CN" sz="2800" dirty="0">
                <a:sym typeface="Symbol" panose="05050102010706020507" pitchFamily="18" charset="2"/>
              </a:rPr>
              <a:t>. </a:t>
            </a:r>
            <a:r>
              <a:rPr lang="zh-CN" altLang="en-US" sz="2800" dirty="0">
                <a:sym typeface="Symbol" panose="05050102010706020507" pitchFamily="18" charset="2"/>
              </a:rPr>
              <a:t></a:t>
            </a:r>
            <a:r>
              <a:rPr lang="en-US" altLang="zh-CN" sz="2800" dirty="0">
                <a:sym typeface="Symbol" panose="05050102010706020507" pitchFamily="18" charset="2"/>
              </a:rPr>
              <a:t>g: </a:t>
            </a:r>
            <a:r>
              <a:rPr lang="zh-CN" altLang="en-US" sz="2800" dirty="0">
                <a:sym typeface="Symbol" panose="05050102010706020507" pitchFamily="18" charset="2"/>
              </a:rPr>
              <a:t>  </a:t>
            </a:r>
            <a:r>
              <a:rPr lang="en-US" altLang="zh-CN" sz="2800" dirty="0">
                <a:sym typeface="Symbol" panose="05050102010706020507" pitchFamily="18" charset="2"/>
              </a:rPr>
              <a:t>. </a:t>
            </a:r>
            <a:r>
              <a:rPr lang="zh-CN" altLang="en-US" sz="2800" dirty="0">
                <a:sym typeface="Symbol" panose="05050102010706020507" pitchFamily="18" charset="2"/>
              </a:rPr>
              <a:t></a:t>
            </a:r>
            <a:r>
              <a:rPr lang="en-US" altLang="zh-CN" sz="2800" dirty="0">
                <a:sym typeface="Symbol" panose="05050102010706020507" pitchFamily="18" charset="2"/>
              </a:rPr>
              <a:t>x: </a:t>
            </a:r>
            <a:r>
              <a:rPr lang="zh-CN" altLang="en-US" sz="2800" dirty="0">
                <a:sym typeface="Symbol" panose="05050102010706020507" pitchFamily="18" charset="2"/>
              </a:rPr>
              <a:t> </a:t>
            </a:r>
            <a:r>
              <a:rPr lang="en-US" altLang="zh-CN" sz="2800" dirty="0">
                <a:sym typeface="Symbol" panose="05050102010706020507" pitchFamily="18" charset="2"/>
              </a:rPr>
              <a:t>+ </a:t>
            </a:r>
            <a:r>
              <a:rPr lang="zh-CN" altLang="en-US" sz="2800" dirty="0">
                <a:sym typeface="Symbol" panose="05050102010706020507" pitchFamily="18" charset="2"/>
              </a:rPr>
              <a:t></a:t>
            </a:r>
            <a:r>
              <a:rPr lang="en-US" altLang="zh-CN" sz="2800" dirty="0">
                <a:sym typeface="Symbol" panose="05050102010706020507" pitchFamily="18" charset="2"/>
              </a:rPr>
              <a:t>. (case x do f g)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3219762" y="3215111"/>
            <a:ext cx="2217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ym typeface="Symbol" panose="05050102010706020507" pitchFamily="18" charset="2"/>
              </a:rPr>
              <a:t>is a proof that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2017454" y="4441927"/>
            <a:ext cx="510909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zh-CN" altLang="en-US" sz="2800" dirty="0">
                <a:sym typeface="Symbol" panose="05050102010706020507" pitchFamily="18" charset="2"/>
              </a:rPr>
              <a:t>  </a:t>
            </a:r>
            <a:r>
              <a:rPr lang="en-US" altLang="zh-CN" sz="2800" dirty="0">
                <a:sym typeface="Symbol" panose="05050102010706020507" pitchFamily="18" charset="2"/>
              </a:rPr>
              <a:t>) </a:t>
            </a:r>
            <a:r>
              <a:rPr lang="zh-CN" altLang="en-US" sz="2800" dirty="0">
                <a:sym typeface="Symbol" panose="05050102010706020507" pitchFamily="18" charset="2"/>
              </a:rPr>
              <a:t> </a:t>
            </a: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zh-CN" altLang="en-US" sz="2800" dirty="0">
                <a:sym typeface="Symbol" panose="05050102010706020507" pitchFamily="18" charset="2"/>
              </a:rPr>
              <a:t>  </a:t>
            </a:r>
            <a:r>
              <a:rPr lang="en-US" altLang="zh-CN" sz="2800" dirty="0">
                <a:sym typeface="Symbol" panose="05050102010706020507" pitchFamily="18" charset="2"/>
              </a:rPr>
              <a:t>)</a:t>
            </a:r>
            <a:r>
              <a:rPr lang="zh-CN" altLang="en-US" sz="2800" dirty="0">
                <a:sym typeface="Symbol" panose="05050102010706020507" pitchFamily="18" charset="2"/>
              </a:rPr>
              <a:t>  </a:t>
            </a: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zh-CN" altLang="en-US" sz="2800" dirty="0">
                <a:sym typeface="Symbol" panose="05050102010706020507" pitchFamily="18" charset="2"/>
              </a:rPr>
              <a:t> </a:t>
            </a:r>
            <a:r>
              <a:rPr lang="en-US" altLang="zh-CN" sz="2800" dirty="0">
                <a:sym typeface="Symbol" panose="05050102010706020507" pitchFamily="18" charset="2"/>
              </a:rPr>
              <a:t> </a:t>
            </a:r>
            <a:r>
              <a:rPr lang="zh-CN" altLang="en-US" sz="2800" dirty="0">
                <a:sym typeface="Symbol" panose="05050102010706020507" pitchFamily="18" charset="2"/>
              </a:rPr>
              <a:t></a:t>
            </a:r>
            <a:r>
              <a:rPr lang="en-US" altLang="zh-CN" sz="2800" dirty="0">
                <a:sym typeface="Symbol" panose="05050102010706020507" pitchFamily="18" charset="2"/>
              </a:rPr>
              <a:t>)</a:t>
            </a:r>
            <a:r>
              <a:rPr lang="zh-CN" altLang="en-US" sz="2800" dirty="0">
                <a:sym typeface="Symbol" panose="05050102010706020507" pitchFamily="18" charset="2"/>
              </a:rPr>
              <a:t>  </a:t>
            </a:r>
            <a:endParaRPr lang="en-US" altLang="zh-CN" sz="2800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63210397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1650" y="365126"/>
            <a:ext cx="8238624" cy="1325563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Revisit our examples: “terms are proofs”</a:t>
            </a:r>
            <a:endParaRPr lang="zh-CN" altLang="en-US" sz="4000" dirty="0"/>
          </a:p>
        </p:txBody>
      </p:sp>
      <p:sp>
        <p:nvSpPr>
          <p:cNvPr id="4" name="文本框 3"/>
          <p:cNvSpPr txBox="1"/>
          <p:nvPr/>
        </p:nvSpPr>
        <p:spPr>
          <a:xfrm>
            <a:off x="1394711" y="2191290"/>
            <a:ext cx="58991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ym typeface="Symbol" panose="05050102010706020507" pitchFamily="18" charset="2"/>
              </a:rPr>
              <a:t></a:t>
            </a:r>
            <a:r>
              <a:rPr lang="en-US" altLang="zh-CN" sz="2800" dirty="0">
                <a:sym typeface="Symbol" panose="05050102010706020507" pitchFamily="18" charset="2"/>
              </a:rPr>
              <a:t>x: </a:t>
            </a:r>
            <a:r>
              <a:rPr lang="zh-CN" altLang="en-US" sz="2800" dirty="0">
                <a:sym typeface="Symbol" panose="05050102010706020507" pitchFamily="18" charset="2"/>
              </a:rPr>
              <a:t></a:t>
            </a:r>
            <a:r>
              <a:rPr lang="en-US" altLang="zh-CN" sz="2800" dirty="0">
                <a:sym typeface="Symbol" panose="05050102010706020507" pitchFamily="18" charset="2"/>
              </a:rPr>
              <a:t> </a:t>
            </a:r>
            <a:r>
              <a:rPr lang="zh-CN" altLang="en-US" sz="2800" dirty="0">
                <a:sym typeface="Symbol" panose="05050102010706020507" pitchFamily="18" charset="2"/>
              </a:rPr>
              <a:t> </a:t>
            </a:r>
            <a:r>
              <a:rPr lang="en-US" altLang="zh-CN" sz="2800" dirty="0">
                <a:sym typeface="Symbol" panose="05050102010706020507" pitchFamily="18" charset="2"/>
              </a:rPr>
              <a:t>. </a:t>
            </a:r>
            <a:r>
              <a:rPr lang="zh-CN" altLang="en-US" sz="2800" dirty="0">
                <a:sym typeface="Symbol" panose="05050102010706020507" pitchFamily="18" charset="2"/>
              </a:rPr>
              <a:t></a:t>
            </a:r>
            <a:r>
              <a:rPr lang="en-US" altLang="zh-CN" sz="2800" dirty="0">
                <a:sym typeface="Symbol" panose="05050102010706020507" pitchFamily="18" charset="2"/>
              </a:rPr>
              <a:t>y: </a:t>
            </a:r>
            <a:r>
              <a:rPr lang="zh-CN" altLang="en-US" sz="2800" dirty="0">
                <a:sym typeface="Symbol" panose="05050102010706020507" pitchFamily="18" charset="2"/>
              </a:rPr>
              <a:t></a:t>
            </a:r>
            <a:r>
              <a:rPr lang="en-US" altLang="zh-CN" sz="2800" dirty="0">
                <a:sym typeface="Symbol" panose="05050102010706020507" pitchFamily="18" charset="2"/>
              </a:rPr>
              <a:t>. &lt; &lt;y, proj1 x&gt;, proj2 x &gt;</a:t>
            </a:r>
            <a:endParaRPr lang="zh-CN" altLang="en-US" sz="2800" dirty="0"/>
          </a:p>
        </p:txBody>
      </p:sp>
      <p:sp>
        <p:nvSpPr>
          <p:cNvPr id="5" name="文本框 4"/>
          <p:cNvSpPr txBox="1"/>
          <p:nvPr/>
        </p:nvSpPr>
        <p:spPr>
          <a:xfrm>
            <a:off x="2957358" y="3316608"/>
            <a:ext cx="22177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ym typeface="Symbol" panose="05050102010706020507" pitchFamily="18" charset="2"/>
              </a:rPr>
              <a:t>is a proof that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2017454" y="4441927"/>
            <a:ext cx="415530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12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zh-CN" altLang="en-US" sz="2800" dirty="0">
                <a:sym typeface="Symbol" panose="05050102010706020507" pitchFamily="18" charset="2"/>
              </a:rPr>
              <a:t></a:t>
            </a:r>
            <a:r>
              <a:rPr lang="en-US" altLang="zh-CN" sz="2800" dirty="0">
                <a:sym typeface="Symbol" panose="05050102010706020507" pitchFamily="18" charset="2"/>
              </a:rPr>
              <a:t> </a:t>
            </a:r>
            <a:r>
              <a:rPr lang="zh-CN" altLang="en-US" sz="2800" dirty="0">
                <a:sym typeface="Symbol" panose="05050102010706020507" pitchFamily="18" charset="2"/>
              </a:rPr>
              <a:t> </a:t>
            </a:r>
            <a:r>
              <a:rPr lang="en-US" altLang="zh-CN" sz="2800" dirty="0">
                <a:sym typeface="Symbol" panose="05050102010706020507" pitchFamily="18" charset="2"/>
              </a:rPr>
              <a:t>)</a:t>
            </a:r>
            <a:r>
              <a:rPr lang="zh-CN" altLang="en-US" sz="2800" dirty="0">
                <a:sym typeface="Symbol" panose="05050102010706020507" pitchFamily="18" charset="2"/>
              </a:rPr>
              <a:t>    </a:t>
            </a:r>
            <a:r>
              <a:rPr lang="en-US" altLang="zh-CN" sz="2800" dirty="0">
                <a:sym typeface="Symbol" panose="05050102010706020507" pitchFamily="18" charset="2"/>
              </a:rPr>
              <a:t>((</a:t>
            </a:r>
            <a:r>
              <a:rPr lang="zh-CN" altLang="en-US" sz="2800" dirty="0">
                <a:sym typeface="Symbol" panose="05050102010706020507" pitchFamily="18" charset="2"/>
              </a:rPr>
              <a:t> </a:t>
            </a:r>
            <a:r>
              <a:rPr lang="en-US" altLang="zh-CN" sz="2800" dirty="0">
                <a:sym typeface="Symbol" panose="05050102010706020507" pitchFamily="18" charset="2"/>
              </a:rPr>
              <a:t> </a:t>
            </a:r>
            <a:r>
              <a:rPr lang="zh-CN" altLang="en-US" sz="2800" dirty="0">
                <a:sym typeface="Symbol" panose="05050102010706020507" pitchFamily="18" charset="2"/>
              </a:rPr>
              <a:t></a:t>
            </a:r>
            <a:r>
              <a:rPr lang="en-US" altLang="zh-CN" sz="2800" dirty="0">
                <a:sym typeface="Symbol" panose="05050102010706020507" pitchFamily="18" charset="2"/>
              </a:rPr>
              <a:t>) </a:t>
            </a:r>
            <a:r>
              <a:rPr lang="zh-CN" altLang="en-US" sz="2800" dirty="0">
                <a:sym typeface="Symbol" panose="05050102010706020507" pitchFamily="18" charset="2"/>
              </a:rPr>
              <a:t> </a:t>
            </a:r>
            <a:r>
              <a:rPr lang="en-US" altLang="zh-CN" sz="2800" dirty="0">
                <a:sym typeface="Symbol" panose="05050102010706020507" pitchFamily="18" charset="2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89055930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Coq example: proof can be written as functional program</a:t>
            </a:r>
            <a:endParaRPr lang="zh-CN" altLang="en-US" sz="4000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148" y="1836833"/>
            <a:ext cx="5215701" cy="400376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1418442" y="5967598"/>
            <a:ext cx="63071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Proof of commutativity of addition on </a:t>
            </a:r>
            <a:r>
              <a:rPr lang="en-US" altLang="zh-CN" sz="2400" dirty="0" err="1"/>
              <a:t>nat</a:t>
            </a:r>
            <a:r>
              <a:rPr lang="en-US" altLang="zh-CN" sz="2400" dirty="0"/>
              <a:t> in Coq.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3845588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care?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60929"/>
            <a:ext cx="7886700" cy="5032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/>
              <a:t>Because: 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This is just fascinating 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Don’t think of logic and computing as distinct fields 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Thinking “the other way” can help you know what’s possible/impossible 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Can form the basis for automated theorem provers 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Type systems should not be </a:t>
            </a:r>
            <a:r>
              <a:rPr lang="en-US" altLang="zh-CN" i="1" dirty="0"/>
              <a:t>ad hoc </a:t>
            </a:r>
            <a:r>
              <a:rPr lang="en-US" altLang="zh-CN" dirty="0"/>
              <a:t>piles of rules! 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altLang="zh-CN" sz="2400" dirty="0"/>
              <a:t>So, every typed λ-calculus is a proof system for some logic... </a:t>
            </a:r>
          </a:p>
          <a:p>
            <a:pPr marL="0" indent="0">
              <a:spcBef>
                <a:spcPts val="2400"/>
              </a:spcBef>
              <a:buNone/>
            </a:pPr>
            <a:r>
              <a:rPr lang="en-US" altLang="zh-CN" sz="2400" dirty="0"/>
              <a:t>Is STLC with pairs and sums a </a:t>
            </a:r>
            <a:r>
              <a:rPr lang="en-US" altLang="zh-CN" sz="2400" i="1" dirty="0"/>
              <a:t>complete</a:t>
            </a:r>
            <a:r>
              <a:rPr lang="en-US" altLang="zh-CN" sz="2400" dirty="0"/>
              <a:t> proof system for propositional logic? Almost...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52360354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Classical vs. constructive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44577"/>
                <a:ext cx="7886700" cy="4701759"/>
              </a:xfrm>
            </p:spPr>
            <p:txBody>
              <a:bodyPr/>
              <a:lstStyle/>
              <a:p>
                <a:r>
                  <a:rPr lang="en-US" altLang="zh-CN" dirty="0"/>
                  <a:t>Classical propositional logic has the “law of the excluded middle”: 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pPr>
                  <a:spcBef>
                    <a:spcPts val="1800"/>
                  </a:spcBef>
                </a:pPr>
                <a:r>
                  <a:rPr lang="en-US" altLang="zh-CN" dirty="0"/>
                  <a:t>STLC does not support it:  e.g.  no closed term has type </a:t>
                </a:r>
                <a14:m>
                  <m:oMath xmlns:m="http://schemas.openxmlformats.org/officeDocument/2006/math"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zh-CN" alt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zh-CN" altLang="en-US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zh-CN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/>
              </a:p>
              <a:p>
                <a:pPr>
                  <a:spcBef>
                    <a:spcPts val="2400"/>
                  </a:spcBef>
                </a:pPr>
                <a:r>
                  <a:rPr lang="en-US" altLang="zh-CN" dirty="0"/>
                  <a:t>Logics without this rule are called “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constructive</a:t>
                </a:r>
                <a:r>
                  <a:rPr lang="en-US" altLang="zh-CN" dirty="0"/>
                  <a:t>” or “</a:t>
                </a:r>
                <a:r>
                  <a:rPr lang="en-US" altLang="zh-CN" dirty="0">
                    <a:solidFill>
                      <a:srgbClr val="FF0000"/>
                    </a:solidFill>
                  </a:rPr>
                  <a:t>intuitionistic</a:t>
                </a:r>
                <a:r>
                  <a:rPr lang="en-US" altLang="zh-CN" dirty="0"/>
                  <a:t>”. </a:t>
                </a:r>
              </a:p>
              <a:p>
                <a:pPr lvl="1">
                  <a:spcBef>
                    <a:spcPts val="600"/>
                  </a:spcBef>
                </a:pPr>
                <a:r>
                  <a:rPr lang="en-US" altLang="zh-CN" dirty="0"/>
                  <a:t>Formulae are </a:t>
                </a:r>
                <a:r>
                  <a:rPr lang="en-US" altLang="zh-CN" i="1" dirty="0"/>
                  <a:t>only</a:t>
                </a:r>
                <a:r>
                  <a:rPr lang="en-US" altLang="zh-CN" dirty="0"/>
                  <a:t> considered "true" when we have direct evidence (“proofs produce examples”)</a:t>
                </a: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44577"/>
                <a:ext cx="7886700" cy="4701759"/>
              </a:xfrm>
              <a:blipFill rotWithShape="0">
                <a:blip r:embed="rId3"/>
                <a:stretch>
                  <a:fillRect l="-1391" t="-2075" r="-1005" b="-25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1933059" y="2734061"/>
                <a:ext cx="2578783" cy="6606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l-GR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Γ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⊢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800" i="1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∨</m:t>
                          </m:r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3059" y="2734061"/>
                <a:ext cx="2578783" cy="660630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矩形 8"/>
              <p:cNvSpPr/>
              <p:nvPr/>
            </p:nvSpPr>
            <p:spPr>
              <a:xfrm>
                <a:off x="5525971" y="2734061"/>
                <a:ext cx="246933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CN" sz="2800" dirty="0">
                    <a:solidFill>
                      <a:prstClr val="black"/>
                    </a:solidFill>
                  </a:rPr>
                  <a:t>Think </a:t>
                </a:r>
                <a14:m>
                  <m:oMath xmlns:m="http://schemas.openxmlformats.org/officeDocument/2006/math">
                    <m:r>
                      <a:rPr lang="en-US" altLang="zh-CN" sz="2800" b="0" i="0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"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∨¬</m:t>
                    </m:r>
                    <m:r>
                      <a:rPr lang="en-US" altLang="zh-CN" sz="28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altLang="zh-CN" sz="2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"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矩形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5971" y="2734061"/>
                <a:ext cx="2469330" cy="523220"/>
              </a:xfrm>
              <a:prstGeom prst="rect">
                <a:avLst/>
              </a:prstGeom>
              <a:blipFill rotWithShape="0">
                <a:blip r:embed="rId5"/>
                <a:stretch>
                  <a:fillRect l="-4926" t="-11765" b="-329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182489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 classical proof 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719554"/>
              </a:xfrm>
            </p:spPr>
            <p:txBody>
              <a:bodyPr/>
              <a:lstStyle/>
              <a:p>
                <a:r>
                  <a:rPr lang="en-US" altLang="zh-CN" dirty="0"/>
                  <a:t>Theorem: There exist two irrational numbers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altLang="zh-CN" dirty="0"/>
                  <a:t> is rational. </a:t>
                </a:r>
              </a:p>
              <a:p>
                <a:pPr>
                  <a:spcBef>
                    <a:spcPts val="2400"/>
                  </a:spcBef>
                </a:pPr>
                <a:r>
                  <a:rPr lang="en-US" altLang="zh-CN" dirty="0"/>
                  <a:t>Can be proved using “the law of exclusive middle”.</a:t>
                </a:r>
              </a:p>
              <a:p>
                <a:pPr lvl="1"/>
                <a:r>
                  <a:rPr lang="en-US" altLang="zh-CN" dirty="0"/>
                  <a:t>It’s known that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dirty="0"/>
                  <a:t> is irrational. </a:t>
                </a:r>
              </a:p>
              <a:p>
                <a:pPr lvl="1"/>
                <a:r>
                  <a:rPr lang="en-US" altLang="zh-CN" dirty="0"/>
                  <a:t>Consider the number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ad>
                          <m:radPr>
                            <m:degHide m:val="on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  <m:sup>
                        <m:rad>
                          <m:radPr>
                            <m:degHide m:val="on"/>
                            <m:ctrlPr>
                              <a:rPr lang="en-US" altLang="zh-CN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sup>
                    </m:sSup>
                  </m:oMath>
                </a14:m>
                <a:r>
                  <a:rPr lang="en-US" altLang="zh-CN" dirty="0"/>
                  <a:t>. </a:t>
                </a:r>
              </a:p>
              <a:p>
                <a:pPr lvl="2"/>
                <a:r>
                  <a:rPr lang="en-US" altLang="zh-CN" dirty="0"/>
                  <a:t>If it is rational, the proof is complete, and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dirty="0"/>
                  <a:t>.</a:t>
                </a:r>
              </a:p>
              <a:p>
                <a:pPr lvl="2"/>
                <a:r>
                  <a:rPr lang="en-US" altLang="zh-CN" dirty="0"/>
                  <a:t>If it is irrational, then let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  <m:sup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sup>
                    </m:sSup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dirty="0"/>
                  <a:t>.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ad>
                              <m:radPr>
                                <m:deg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e>
                          <m:sup>
                            <m:rad>
                              <m:radPr>
                                <m:degHide m:val="on"/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rad>
                          </m:sup>
                        </m:s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e>
                      <m:sup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ad>
                          <m:radPr>
                            <m:deg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 =2</m:t>
                    </m:r>
                  </m:oMath>
                </a14:m>
                <a:r>
                  <a:rPr lang="en-US" altLang="zh-CN" dirty="0"/>
                  <a:t>, and the proof is complete.</a:t>
                </a:r>
              </a:p>
              <a:p>
                <a:pPr>
                  <a:spcBef>
                    <a:spcPts val="2400"/>
                  </a:spcBef>
                </a:pPr>
                <a:r>
                  <a:rPr lang="en-US" altLang="zh-CN" dirty="0"/>
                  <a:t>Constructive logics would not accept this argument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719554"/>
              </a:xfrm>
              <a:blipFill rotWithShape="0">
                <a:blip r:embed="rId2"/>
                <a:stretch>
                  <a:fillRect l="-1391" t="-2065" r="-123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0968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 we will study about types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Type system</a:t>
            </a:r>
          </a:p>
          <a:p>
            <a:pPr lvl="1"/>
            <a:r>
              <a:rPr lang="en-US" altLang="zh-CN" dirty="0"/>
              <a:t>Typing rules: assign types to terms</a:t>
            </a:r>
          </a:p>
          <a:p>
            <a:pPr lvl="1"/>
            <a:r>
              <a:rPr lang="en-US" altLang="zh-CN" dirty="0"/>
              <a:t>Type safety (soundness of typing rules): well-typed terms cannot go wrong</a:t>
            </a:r>
          </a:p>
          <a:p>
            <a:pPr>
              <a:spcBef>
                <a:spcPts val="1800"/>
              </a:spcBef>
            </a:pPr>
            <a:endParaRPr lang="en-US" altLang="zh-CN" dirty="0"/>
          </a:p>
          <a:p>
            <a:pPr>
              <a:spcBef>
                <a:spcPts val="1800"/>
              </a:spcBef>
            </a:pPr>
            <a:r>
              <a:rPr lang="en-US" altLang="zh-CN" dirty="0"/>
              <a:t>Connection to constructive propositional logic</a:t>
            </a:r>
          </a:p>
          <a:p>
            <a:pPr lvl="1"/>
            <a:r>
              <a:rPr lang="en-US" altLang="zh-CN" dirty="0"/>
              <a:t>Curry-Howard isomorphism: “Propositions are Types”, “Proofs are Programs”</a:t>
            </a:r>
          </a:p>
        </p:txBody>
      </p:sp>
    </p:spTree>
    <p:extLst>
      <p:ext uri="{BB962C8B-B14F-4D97-AF65-F5344CB8AC3E}">
        <p14:creationId xmlns:p14="http://schemas.microsoft.com/office/powerpoint/2010/main" val="900849558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Classical vs. constructive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</p:spPr>
            <p:txBody>
              <a:bodyPr/>
              <a:lstStyle/>
              <a:p>
                <a:r>
                  <a:rPr lang="en-US" altLang="zh-CN" dirty="0"/>
                  <a:t>In constructive logics, “branch on possibilities” by making “excluded middle” an explicit assumption: 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en-US" altLang="zh-CN" dirty="0"/>
                  <a:t>“if any number is either rational or irrational, then there exist two irrational numbers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altLang="zh-CN" dirty="0"/>
                  <a:t> and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altLang="zh-CN" dirty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zh-CN" i="1" dirty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altLang="zh-CN" dirty="0"/>
                  <a:t> is rational” 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690689"/>
                <a:ext cx="7886700" cy="4486274"/>
              </a:xfrm>
              <a:blipFill rotWithShape="0">
                <a:blip r:embed="rId2"/>
                <a:stretch>
                  <a:fillRect l="-1391" t="-217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/>
              <p:cNvSpPr txBox="1"/>
              <p:nvPr/>
            </p:nvSpPr>
            <p:spPr>
              <a:xfrm>
                <a:off x="938463" y="2860966"/>
                <a:ext cx="7029681" cy="486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8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∨</m:t>
                      </m:r>
                      <m:d>
                        <m:dPr>
                          <m:ctrlP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altLang="zh-CN" sz="28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∧(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)∧</m:t>
                      </m:r>
                      <m:d>
                        <m:dPr>
                          <m:ctrlP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  <m:r>
                                <a:rPr lang="en-US" altLang="zh-CN" sz="2800" b="0" i="1" smtClean="0">
                                  <a:solidFill>
                                    <a:prstClr val="black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𝑞</m:t>
                              </m:r>
                            </m:e>
                          </m:d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a:rPr lang="en-US" altLang="zh-CN" sz="2800" b="0" i="1" smtClean="0">
                              <a:solidFill>
                                <a:prstClr val="black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</m:d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n-US" altLang="zh-CN" sz="2800" b="0" i="1" smtClean="0">
                          <a:solidFill>
                            <a:prstClr val="black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463" y="2860966"/>
                <a:ext cx="7029681" cy="48635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576828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What about “fix”?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“non-terminating proof” is no proof at all </a:t>
            </a:r>
          </a:p>
          <a:p>
            <a:pPr>
              <a:spcBef>
                <a:spcPts val="1800"/>
              </a:spcBef>
            </a:pPr>
            <a:r>
              <a:rPr lang="en-US" altLang="zh-CN" dirty="0"/>
              <a:t>Remember the typing rule </a:t>
            </a:r>
          </a:p>
          <a:p>
            <a:pPr>
              <a:spcBef>
                <a:spcPts val="1800"/>
              </a:spcBef>
            </a:pPr>
            <a:endParaRPr lang="en-US" altLang="zh-CN" dirty="0"/>
          </a:p>
          <a:p>
            <a:pPr>
              <a:spcBef>
                <a:spcPts val="1800"/>
              </a:spcBef>
            </a:pPr>
            <a:endParaRPr lang="en-US" altLang="zh-CN" dirty="0"/>
          </a:p>
          <a:p>
            <a:pPr>
              <a:spcBef>
                <a:spcPts val="1800"/>
              </a:spcBef>
            </a:pPr>
            <a:r>
              <a:rPr lang="en-US" altLang="zh-CN" dirty="0"/>
              <a:t>It lets us prove anything!   E.g.  </a:t>
            </a:r>
            <a:r>
              <a:rPr lang="en-US" altLang="zh-CN" b="1" dirty="0"/>
              <a:t>fix</a:t>
            </a:r>
            <a:r>
              <a:rPr lang="en-US" altLang="zh-CN" dirty="0"/>
              <a:t> </a:t>
            </a:r>
            <a:r>
              <a:rPr lang="en-US" altLang="zh-CN" dirty="0" err="1"/>
              <a:t>λx</a:t>
            </a:r>
            <a:r>
              <a:rPr lang="en-US" altLang="zh-CN" dirty="0"/>
              <a:t>:</a:t>
            </a:r>
            <a:r>
              <a:rPr lang="en-US" altLang="zh-CN" dirty="0">
                <a:sym typeface="Symbol" panose="05050102010706020507" pitchFamily="18" charset="2"/>
              </a:rPr>
              <a:t></a:t>
            </a:r>
            <a:r>
              <a:rPr lang="en-US" altLang="zh-CN" dirty="0"/>
              <a:t>. x has type </a:t>
            </a:r>
            <a:r>
              <a:rPr lang="en-US" altLang="zh-CN" dirty="0">
                <a:sym typeface="Symbol" panose="05050102010706020507" pitchFamily="18" charset="2"/>
              </a:rPr>
              <a:t></a:t>
            </a:r>
            <a:r>
              <a:rPr lang="en-US" altLang="zh-CN" dirty="0"/>
              <a:t> </a:t>
            </a:r>
          </a:p>
          <a:p>
            <a:pPr>
              <a:spcBef>
                <a:spcPts val="1800"/>
              </a:spcBef>
            </a:pPr>
            <a:r>
              <a:rPr lang="en-US" altLang="zh-CN" dirty="0"/>
              <a:t>So the “logic” is inconsistent</a:t>
            </a:r>
            <a:endParaRPr lang="zh-CN" alt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3116922" y="3109106"/>
            <a:ext cx="2910156" cy="807465"/>
            <a:chOff x="2501342" y="3479362"/>
            <a:chExt cx="2910156" cy="8074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2501342" y="3479362"/>
                  <a:ext cx="2342821" cy="807465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⊢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sz="28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 </m:t>
                            </m:r>
                            <m:r>
                              <a:rPr lang="zh-CN" alt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zh-CN" alt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zh-CN" alt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C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800" b="1" i="0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𝐟𝐢𝐱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𝑀</m:t>
                            </m:r>
                            <m:r>
                              <a:rPr lang="en-US" altLang="zh-CN" sz="2800" b="0" i="1" dirty="0" smtClean="0">
                                <a:latin typeface="Cambria Math" panose="02040503050406030204" pitchFamily="18" charset="0"/>
                                <a:sym typeface="Symbol" panose="05050102010706020507" pitchFamily="18" charset="2"/>
                              </a:rPr>
                              <m:t> :</m:t>
                            </m:r>
                            <m:r>
                              <a:rPr lang="zh-CN" alt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zh-CN" altLang="en-US" sz="28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5" name="文本框 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01342" y="3479362"/>
                  <a:ext cx="2342821" cy="8074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文本框 5"/>
            <p:cNvSpPr txBox="1"/>
            <p:nvPr/>
          </p:nvSpPr>
          <p:spPr>
            <a:xfrm>
              <a:off x="4821272" y="3683039"/>
              <a:ext cx="59022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(fix)</a:t>
              </a:r>
              <a:endParaRPr lang="zh-CN" altLang="en-US" sz="2000" dirty="0"/>
            </a:p>
          </p:txBody>
        </p:sp>
      </p:grpSp>
    </p:spTree>
    <p:extLst>
      <p:ext uri="{BB962C8B-B14F-4D97-AF65-F5344CB8AC3E}">
        <p14:creationId xmlns:p14="http://schemas.microsoft.com/office/powerpoint/2010/main" val="290592814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Last word on Curry-Howard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Not just constructive propositional logic &amp; STLC</a:t>
            </a:r>
          </a:p>
          <a:p>
            <a:r>
              <a:rPr lang="en-US" altLang="zh-CN" b="1" i="1" dirty="0"/>
              <a:t>Every</a:t>
            </a:r>
            <a:r>
              <a:rPr lang="en-US" altLang="zh-CN" dirty="0"/>
              <a:t> logic has a corresponding typed system</a:t>
            </a:r>
          </a:p>
          <a:p>
            <a:pPr lvl="1"/>
            <a:r>
              <a:rPr lang="en-US" altLang="zh-CN" dirty="0"/>
              <a:t>Classical logics</a:t>
            </a:r>
          </a:p>
          <a:p>
            <a:pPr lvl="1"/>
            <a:r>
              <a:rPr lang="en-US" altLang="zh-CN" dirty="0"/>
              <a:t>Inconsistent logics</a:t>
            </a:r>
          </a:p>
          <a:p>
            <a:endParaRPr lang="en-US" altLang="zh-CN" dirty="0"/>
          </a:p>
          <a:p>
            <a:r>
              <a:rPr lang="en-US" altLang="zh-CN" dirty="0"/>
              <a:t>If you remember one thing:</a:t>
            </a:r>
            <a:endParaRPr lang="en-US" altLang="zh-CN" i="1" dirty="0"/>
          </a:p>
        </p:txBody>
      </p:sp>
      <p:grpSp>
        <p:nvGrpSpPr>
          <p:cNvPr id="4" name="组合 3"/>
          <p:cNvGrpSpPr/>
          <p:nvPr/>
        </p:nvGrpSpPr>
        <p:grpSpPr>
          <a:xfrm>
            <a:off x="5283360" y="4881925"/>
            <a:ext cx="3444671" cy="754437"/>
            <a:chOff x="4967202" y="3102055"/>
            <a:chExt cx="3444671" cy="7544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文本框 4"/>
                <p:cNvSpPr txBox="1"/>
                <p:nvPr/>
              </p:nvSpPr>
              <p:spPr>
                <a:xfrm>
                  <a:off x="4967202" y="3102055"/>
                  <a:ext cx="2385974" cy="7544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⇒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</m:t>
                            </m:r>
                            <m:r>
                              <m:rPr>
                                <m:sty m:val="p"/>
                              </m:rPr>
                              <a:rPr lang="el-GR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30" name="文本框 2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7202" y="3102055"/>
                  <a:ext cx="2385974" cy="75443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文本框 5"/>
            <p:cNvSpPr txBox="1"/>
            <p:nvPr/>
          </p:nvSpPr>
          <p:spPr>
            <a:xfrm>
              <a:off x="7286244" y="3275872"/>
              <a:ext cx="11256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(</a:t>
              </a:r>
              <a:r>
                <a:rPr lang="en-US" altLang="zh-CN" sz="2000" dirty="0">
                  <a:sym typeface="Symbol" panose="05050102010706020507" pitchFamily="18" charset="2"/>
                </a:rPr>
                <a:t>-</a:t>
              </a:r>
              <a:r>
                <a:rPr lang="en-US" altLang="zh-CN" sz="2000" dirty="0" err="1">
                  <a:sym typeface="Symbol" panose="05050102010706020507" pitchFamily="18" charset="2"/>
                </a:rPr>
                <a:t>elim</a:t>
              </a:r>
              <a:r>
                <a:rPr lang="en-US" altLang="zh-CN" sz="2000" dirty="0"/>
                <a:t>)</a:t>
              </a:r>
              <a:endParaRPr lang="zh-CN" altLang="en-US" sz="2000" dirty="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15969" y="4881925"/>
            <a:ext cx="4124810" cy="692241"/>
            <a:chOff x="4967202" y="3102055"/>
            <a:chExt cx="4124810" cy="69224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4967202" y="3102055"/>
                  <a:ext cx="3544881" cy="69224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l-GR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𝜏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      </m:t>
                            </m:r>
                            <m:r>
                              <m:rPr>
                                <m:sty m:val="p"/>
                              </m:rPr>
                              <a:rPr lang="el-GR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 </m:t>
                            </m:r>
                            <m:r>
                              <a:rPr lang="zh-CN" altLang="en-US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𝜎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l-GR" altLang="zh-CN" sz="24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Γ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⊢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sz="24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:</m:t>
                            </m:r>
                            <m:r>
                              <m:rPr>
                                <m:sty m:val="p"/>
                              </m:rPr>
                              <a:rPr lang="zh-CN" altLang="en-US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τ</m:t>
                            </m:r>
                            <m:r>
                              <a:rPr lang="zh-CN" altLang="en-US" sz="2400" i="1" dirty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den>
                        </m:f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67202" y="3102055"/>
                  <a:ext cx="3544881" cy="692241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文本框 11"/>
            <p:cNvSpPr txBox="1"/>
            <p:nvPr/>
          </p:nvSpPr>
          <p:spPr>
            <a:xfrm>
              <a:off x="8357516" y="3275872"/>
              <a:ext cx="7344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(app)</a:t>
              </a:r>
              <a:endParaRPr lang="zh-CN" altLang="en-US" sz="2000" dirty="0"/>
            </a:p>
          </p:txBody>
        </p:sp>
      </p:grpSp>
      <p:sp>
        <p:nvSpPr>
          <p:cNvPr id="14" name="左右箭头 13"/>
          <p:cNvSpPr/>
          <p:nvPr/>
        </p:nvSpPr>
        <p:spPr>
          <a:xfrm>
            <a:off x="4625512" y="5182002"/>
            <a:ext cx="481263" cy="27385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5647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Adding types to </a:t>
            </a:r>
            <a:r>
              <a:rPr lang="en-US" altLang="zh-CN" dirty="0">
                <a:sym typeface="Symbol" panose="05050102010706020507" pitchFamily="18" charset="2"/>
              </a:rPr>
              <a:t>-calculus – wrong attempt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812980" y="3634954"/>
            <a:ext cx="4038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prstClr val="black"/>
                </a:solidFill>
                <a:sym typeface="Symbol" panose="05050102010706020507" pitchFamily="18" charset="2"/>
              </a:rPr>
              <a:t>(Types)   ,     ::=  T  |  </a:t>
            </a:r>
            <a:r>
              <a:rPr lang="en-US" altLang="zh-CN" sz="2800" b="1" dirty="0">
                <a:sym typeface="Symbol" panose="05050102010706020507" pitchFamily="18" charset="2"/>
              </a:rPr>
              <a:t>fun</a:t>
            </a:r>
            <a:endParaRPr lang="zh-CN" altLang="en-US" b="1" dirty="0"/>
          </a:p>
        </p:txBody>
      </p:sp>
      <p:sp>
        <p:nvSpPr>
          <p:cNvPr id="5" name="圆角矩形标注 4"/>
          <p:cNvSpPr/>
          <p:nvPr/>
        </p:nvSpPr>
        <p:spPr>
          <a:xfrm>
            <a:off x="3338764" y="2268204"/>
            <a:ext cx="2057400" cy="1052510"/>
          </a:xfrm>
          <a:prstGeom prst="wedgeRoundRectCallout">
            <a:avLst>
              <a:gd name="adj1" fmla="val 13671"/>
              <a:gd name="adj2" fmla="val 833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base type </a:t>
            </a:r>
          </a:p>
          <a:p>
            <a:pPr algn="ctr"/>
            <a:r>
              <a:rPr lang="en-US" altLang="zh-CN" sz="2400" dirty="0"/>
              <a:t>(e.g. </a:t>
            </a:r>
            <a:r>
              <a:rPr lang="en-US" altLang="zh-CN" sz="2400" dirty="0" err="1"/>
              <a:t>int</a:t>
            </a:r>
            <a:r>
              <a:rPr lang="en-US" altLang="zh-CN" sz="2400" dirty="0"/>
              <a:t>, bool)</a:t>
            </a:r>
            <a:endParaRPr lang="zh-CN" altLang="en-US" sz="2400" dirty="0"/>
          </a:p>
        </p:txBody>
      </p:sp>
      <p:sp>
        <p:nvSpPr>
          <p:cNvPr id="6" name="圆角矩形标注 5"/>
          <p:cNvSpPr/>
          <p:nvPr/>
        </p:nvSpPr>
        <p:spPr>
          <a:xfrm>
            <a:off x="5727422" y="2421688"/>
            <a:ext cx="2204007" cy="794590"/>
          </a:xfrm>
          <a:prstGeom prst="wedgeRoundRectCallout">
            <a:avLst>
              <a:gd name="adj1" fmla="val -50779"/>
              <a:gd name="adj2" fmla="val 11214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function type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690579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Adding types to </a:t>
            </a:r>
            <a:r>
              <a:rPr lang="en-US" altLang="zh-CN" dirty="0">
                <a:sym typeface="Symbol" panose="05050102010706020507" pitchFamily="18" charset="2"/>
              </a:rPr>
              <a:t>-calculus – wrong attempt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961147"/>
            <a:ext cx="7886700" cy="4644190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altLang="zh-CN" dirty="0"/>
              <a:t>Typing judgment (to assign types to terms)</a:t>
            </a:r>
          </a:p>
          <a:p>
            <a:pPr>
              <a:spcBef>
                <a:spcPts val="1800"/>
              </a:spcBef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Typing rules (to derive the typing judgment)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197088" y="2567407"/>
                <a:ext cx="119699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⊢</m:t>
                      </m:r>
                      <m:r>
                        <m:rPr>
                          <m:sty m:val="p"/>
                        </m:rP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M</m:t>
                      </m:r>
                      <m:r>
                        <a:rPr lang="en-US" altLang="zh-CN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:</m:t>
                      </m:r>
                      <m:r>
                        <m:rPr>
                          <m:sty m:val="p"/>
                        </m:rPr>
                        <a:rPr lang="zh-CN" alt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τ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088" y="2567407"/>
                <a:ext cx="1196994" cy="430887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圆角矩形标注 8"/>
          <p:cNvSpPr/>
          <p:nvPr/>
        </p:nvSpPr>
        <p:spPr>
          <a:xfrm>
            <a:off x="5124244" y="2424172"/>
            <a:ext cx="2187192" cy="612648"/>
          </a:xfrm>
          <a:prstGeom prst="wedgeRoundRectCallout">
            <a:avLst>
              <a:gd name="adj1" fmla="val -80329"/>
              <a:gd name="adj2" fmla="val 1536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M is of type </a:t>
            </a:r>
            <a:r>
              <a:rPr lang="en-US" altLang="zh-CN" sz="2400" dirty="0">
                <a:sym typeface="Symbol" panose="05050102010706020507" pitchFamily="18" charset="2"/>
              </a:rPr>
              <a:t></a:t>
            </a:r>
            <a:endParaRPr lang="zh-CN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矩形 3"/>
              <p:cNvSpPr/>
              <p:nvPr/>
            </p:nvSpPr>
            <p:spPr>
              <a:xfrm>
                <a:off x="1419726" y="3128210"/>
                <a:ext cx="6160170" cy="2141621"/>
              </a:xfrm>
              <a:prstGeom prst="rect">
                <a:avLst/>
              </a:prstGeom>
              <a:noFill/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>
                  <a:lnSpc>
                    <a:spcPct val="90000"/>
                  </a:lnSpc>
                  <a:spcBef>
                    <a:spcPts val="1800"/>
                  </a:spcBef>
                </a:pPr>
                <a:r>
                  <a:rPr lang="en-US" altLang="zh-CN" sz="2400" dirty="0">
                    <a:solidFill>
                      <a:prstClr val="black"/>
                    </a:solidFill>
                  </a:rPr>
                  <a:t>Judgment</a:t>
                </a:r>
              </a:p>
              <a:p>
                <a:pPr marL="342900" lvl="0" indent="-342900">
                  <a:lnSpc>
                    <a:spcPct val="90000"/>
                  </a:lnSpc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prstClr val="black"/>
                    </a:solidFill>
                  </a:rPr>
                  <a:t>A statement J about certain formal properties</a:t>
                </a:r>
              </a:p>
              <a:p>
                <a:pPr marL="342900" lvl="0" indent="-342900">
                  <a:lnSpc>
                    <a:spcPct val="90000"/>
                  </a:lnSpc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prstClr val="black"/>
                    </a:solidFill>
                  </a:rPr>
                  <a:t>Has a derivation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zh-CN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⊢</m:t>
                    </m:r>
                    <m:r>
                      <m:rPr>
                        <m:sty m:val="p"/>
                      </m:rPr>
                      <a:rPr lang="en-US" altLang="zh-CN" sz="2400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zh-CN" sz="2400" i="1" dirty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   </m:t>
                    </m:r>
                  </m:oMath>
                </a14:m>
                <a:r>
                  <a:rPr lang="en-US" altLang="zh-CN" sz="2400" dirty="0">
                    <a:solidFill>
                      <a:prstClr val="black"/>
                    </a:solidFill>
                  </a:rPr>
                  <a:t>(i.e. “a proof”)</a:t>
                </a:r>
              </a:p>
              <a:p>
                <a:pPr marL="342900" lvl="0" indent="-342900">
                  <a:lnSpc>
                    <a:spcPct val="90000"/>
                  </a:lnSpc>
                  <a:spcBef>
                    <a:spcPts val="1200"/>
                  </a:spcBef>
                  <a:buFont typeface="Arial" panose="020B0604020202020204" pitchFamily="34" charset="0"/>
                  <a:buChar char="•"/>
                </a:pPr>
                <a:r>
                  <a:rPr lang="en-US" altLang="zh-CN" sz="2400" dirty="0">
                    <a:solidFill>
                      <a:prstClr val="black"/>
                    </a:solidFill>
                  </a:rPr>
                  <a:t>Has a meaning (“judgment semantics”)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⊨</m:t>
                    </m:r>
                    <m:r>
                      <m:rPr>
                        <m:sty m:val="p"/>
                      </m:rPr>
                      <a:rPr lang="en-US" altLang="zh-CN" sz="240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J</m:t>
                    </m:r>
                  </m:oMath>
                </a14:m>
                <a:endParaRPr lang="en-US" altLang="zh-CN" sz="2400" dirty="0">
                  <a:solidFill>
                    <a:prstClr val="black"/>
                  </a:solidFill>
                </a:endParaRPr>
              </a:p>
            </p:txBody>
          </p:sp>
        </mc:Choice>
        <mc:Fallback xmlns="">
          <p:sp>
            <p:nvSpPr>
              <p:cNvPr id="4" name="矩形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726" y="3128210"/>
                <a:ext cx="6160170" cy="2141621"/>
              </a:xfrm>
              <a:prstGeom prst="rect">
                <a:avLst/>
              </a:prstGeom>
              <a:blipFill rotWithShape="0">
                <a:blip r:embed="rId3"/>
                <a:stretch>
                  <a:fillRect l="-1481" r="-1086"/>
                </a:stretch>
              </a:blipFill>
              <a:ln w="1905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30916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13886</TotalTime>
  <Words>4757</Words>
  <Application>Microsoft Office PowerPoint</Application>
  <PresentationFormat>全屏显示(4:3)</PresentationFormat>
  <Paragraphs>644</Paragraphs>
  <Slides>72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72</vt:i4>
      </vt:variant>
    </vt:vector>
  </HeadingPairs>
  <TitlesOfParts>
    <vt:vector size="81" baseType="lpstr">
      <vt:lpstr>宋体</vt:lpstr>
      <vt:lpstr>Arial</vt:lpstr>
      <vt:lpstr>Calibri</vt:lpstr>
      <vt:lpstr>Calibri Light</vt:lpstr>
      <vt:lpstr>Cambria Math</vt:lpstr>
      <vt:lpstr>Courier New</vt:lpstr>
      <vt:lpstr>Symbol</vt:lpstr>
      <vt:lpstr>Wingdings</vt:lpstr>
      <vt:lpstr>Office 主题</vt:lpstr>
      <vt:lpstr>Simply-Typed Lambda Calculus</vt:lpstr>
      <vt:lpstr>Review of untyped -calculus</vt:lpstr>
      <vt:lpstr>PowerPoint 演示文稿</vt:lpstr>
      <vt:lpstr>Review of untyped -calculus</vt:lpstr>
      <vt:lpstr>Why types</vt:lpstr>
      <vt:lpstr>Why formal type systems</vt:lpstr>
      <vt:lpstr>What we will study about types</vt:lpstr>
      <vt:lpstr>Adding types to -calculus – wrong attempt</vt:lpstr>
      <vt:lpstr>Adding types to -calculus – wrong attempt</vt:lpstr>
      <vt:lpstr>Adding types to -calculus – wrong attempt</vt:lpstr>
      <vt:lpstr>Adding types to -calculus –  getting it right</vt:lpstr>
      <vt:lpstr>Simply-typed -calculus (STLC) </vt:lpstr>
      <vt:lpstr>Simply-typed -calculus (STLC) </vt:lpstr>
      <vt:lpstr>Reduction rules</vt:lpstr>
      <vt:lpstr>Typing judgment</vt:lpstr>
      <vt:lpstr>Typing rules</vt:lpstr>
      <vt:lpstr>Typing derivation  examples</vt:lpstr>
      <vt:lpstr>Typing derivation  examples</vt:lpstr>
      <vt:lpstr>Typing derivation  examples</vt:lpstr>
      <vt:lpstr>Soundness and completeness</vt:lpstr>
      <vt:lpstr>Soundness – well-typed terms in STLC never go wrong </vt:lpstr>
      <vt:lpstr>Soundness – well-typed terms in STLC never go wrong </vt:lpstr>
      <vt:lpstr>Not complete – the type system may reject terms that do not go wrong</vt:lpstr>
      <vt:lpstr>Well-typed terms in STLC always terminate  (strong normalization theorem)</vt:lpstr>
      <vt:lpstr>Main points of STLC</vt:lpstr>
      <vt:lpstr>Adding stuff</vt:lpstr>
      <vt:lpstr>Adding product type</vt:lpstr>
      <vt:lpstr>Product type</vt:lpstr>
      <vt:lpstr>Product type</vt:lpstr>
      <vt:lpstr>Typing derivation example</vt:lpstr>
      <vt:lpstr>Soundness theorem (type safety)</vt:lpstr>
      <vt:lpstr>Adding sum type</vt:lpstr>
      <vt:lpstr>Adding sum type</vt:lpstr>
      <vt:lpstr>Adding sum type</vt:lpstr>
      <vt:lpstr>Sum type: reduction rules</vt:lpstr>
      <vt:lpstr>Sum type: typing rules</vt:lpstr>
      <vt:lpstr>Typing derivation examples</vt:lpstr>
      <vt:lpstr>Soundness theorem (type safety)</vt:lpstr>
      <vt:lpstr>Products vs. sums</vt:lpstr>
      <vt:lpstr>Main points till now</vt:lpstr>
      <vt:lpstr>Recursion</vt:lpstr>
      <vt:lpstr>Recursion</vt:lpstr>
      <vt:lpstr>Reduction rules for fix</vt:lpstr>
      <vt:lpstr>Typing fix</vt:lpstr>
      <vt:lpstr>Main points till now</vt:lpstr>
      <vt:lpstr>Curry-Howard Isomorphism</vt:lpstr>
      <vt:lpstr>Curry-Howard Isomorphism</vt:lpstr>
      <vt:lpstr>Examples of terms and types</vt:lpstr>
      <vt:lpstr>Examples of terms and types</vt:lpstr>
      <vt:lpstr>Examples of terms and types</vt:lpstr>
      <vt:lpstr>Examples of terms and types</vt:lpstr>
      <vt:lpstr>Examples of terms and types</vt:lpstr>
      <vt:lpstr>Examples of terms and types</vt:lpstr>
      <vt:lpstr>Empty and nonempty types</vt:lpstr>
      <vt:lpstr>How to know whether a type is nonempty?</vt:lpstr>
      <vt:lpstr>Example – propositional-logic proof</vt:lpstr>
      <vt:lpstr>Propositional logic (natural deduction)</vt:lpstr>
      <vt:lpstr>This is exactly our type system, erasing terms, replacing  with ,   with ,  + with </vt:lpstr>
      <vt:lpstr>Curry-Howard isomorphism</vt:lpstr>
      <vt:lpstr>Revisit our examples: “terms are proofs”</vt:lpstr>
      <vt:lpstr>Revisit our examples: “terms are proofs”</vt:lpstr>
      <vt:lpstr>Revisit our examples: “terms are proofs”</vt:lpstr>
      <vt:lpstr>Revisit our examples: “terms are proofs”</vt:lpstr>
      <vt:lpstr>Revisit our examples: “terms are proofs”</vt:lpstr>
      <vt:lpstr>Revisit our examples: “terms are proofs”</vt:lpstr>
      <vt:lpstr>Coq example: proof can be written as functional program</vt:lpstr>
      <vt:lpstr>Why care? </vt:lpstr>
      <vt:lpstr>Classical vs. constructive</vt:lpstr>
      <vt:lpstr>Example classical proof </vt:lpstr>
      <vt:lpstr>Classical vs. constructive</vt:lpstr>
      <vt:lpstr>What about “fix”?</vt:lpstr>
      <vt:lpstr>Last word on Curry-Howard</vt:lpstr>
    </vt:vector>
  </TitlesOfParts>
  <Company>USTC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 Calculus</dc:title>
  <dc:creator>Hongjin Liang</dc:creator>
  <cp:lastModifiedBy>Hongjin</cp:lastModifiedBy>
  <cp:revision>2957</cp:revision>
  <dcterms:created xsi:type="dcterms:W3CDTF">2015-12-12T01:36:01Z</dcterms:created>
  <dcterms:modified xsi:type="dcterms:W3CDTF">2023-10-07T02:03:36Z</dcterms:modified>
</cp:coreProperties>
</file>