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2"/>
  </p:notesMasterIdLst>
  <p:sldIdLst>
    <p:sldId id="462" r:id="rId2"/>
    <p:sldId id="476" r:id="rId3"/>
    <p:sldId id="478" r:id="rId4"/>
    <p:sldId id="477" r:id="rId5"/>
    <p:sldId id="472" r:id="rId6"/>
    <p:sldId id="481" r:id="rId7"/>
    <p:sldId id="480" r:id="rId8"/>
    <p:sldId id="501" r:id="rId9"/>
    <p:sldId id="484" r:id="rId10"/>
    <p:sldId id="485" r:id="rId11"/>
    <p:sldId id="488" r:id="rId12"/>
    <p:sldId id="486" r:id="rId13"/>
    <p:sldId id="490" r:id="rId14"/>
    <p:sldId id="483" r:id="rId15"/>
    <p:sldId id="491" r:id="rId16"/>
    <p:sldId id="489" r:id="rId17"/>
    <p:sldId id="494" r:id="rId18"/>
    <p:sldId id="482" r:id="rId19"/>
    <p:sldId id="493" r:id="rId20"/>
    <p:sldId id="492" r:id="rId21"/>
    <p:sldId id="496" r:id="rId22"/>
    <p:sldId id="498" r:id="rId23"/>
    <p:sldId id="495" r:id="rId24"/>
    <p:sldId id="281" r:id="rId25"/>
    <p:sldId id="282" r:id="rId26"/>
    <p:sldId id="499" r:id="rId27"/>
    <p:sldId id="503" r:id="rId28"/>
    <p:sldId id="504" r:id="rId29"/>
    <p:sldId id="502" r:id="rId30"/>
    <p:sldId id="500" r:id="rId31"/>
    <p:sldId id="507" r:id="rId32"/>
    <p:sldId id="508" r:id="rId33"/>
    <p:sldId id="509" r:id="rId34"/>
    <p:sldId id="497" r:id="rId35"/>
    <p:sldId id="510" r:id="rId36"/>
    <p:sldId id="280" r:id="rId37"/>
    <p:sldId id="273" r:id="rId38"/>
    <p:sldId id="284" r:id="rId39"/>
    <p:sldId id="270" r:id="rId40"/>
    <p:sldId id="46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166" autoAdjust="0"/>
  </p:normalViewPr>
  <p:slideViewPr>
    <p:cSldViewPr snapToGrid="0">
      <p:cViewPr varScale="1">
        <p:scale>
          <a:sx n="60" d="100"/>
          <a:sy n="60" d="100"/>
        </p:scale>
        <p:origin x="951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3CF59-630C-4660-9555-C0B577EEED9E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F4105-BFBD-4680-99CF-D73CD6BB6E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9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lang/Runnable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altLang="zh-CN" b="0" i="0" u="none" strike="noStrike" dirty="0">
                <a:solidFill>
                  <a:srgbClr val="09569D"/>
                </a:solidFill>
                <a:effectLst/>
                <a:latin typeface="Arial" panose="020B0604020202020204" pitchFamily="34" charset="0"/>
                <a:hlinkClick r:id="rId3"/>
              </a:rPr>
              <a:t>Runnable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interface defines a single method, </a:t>
            </a:r>
            <a:r>
              <a:rPr lang="en-US" altLang="zh-CN" dirty="0"/>
              <a:t>run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meant to contain the code executed in the thread.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98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460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0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43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ourier"/>
              </a:rPr>
              <a:t>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"thread function: " &lt;&lt;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&lt;&lt; "\n“:  it 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is not </a:t>
            </a:r>
            <a:r>
              <a:rPr lang="en-US" altLang="zh-CN" b="0" i="1" dirty="0">
                <a:solidFill>
                  <a:srgbClr val="232629"/>
                </a:solidFill>
                <a:effectLst/>
                <a:latin typeface="-apple-system"/>
              </a:rPr>
              <a:t>one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 </a:t>
            </a:r>
            <a:r>
              <a:rPr lang="en-US" altLang="zh-CN" dirty="0"/>
              <a:t>std::</a:t>
            </a:r>
            <a:r>
              <a:rPr lang="en-US" altLang="zh-CN" dirty="0" err="1"/>
              <a:t>cout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 function call; it's three </a:t>
            </a:r>
            <a:r>
              <a:rPr lang="en-US" altLang="zh-CN" b="0" i="1" dirty="0">
                <a:solidFill>
                  <a:srgbClr val="232629"/>
                </a:solidFill>
                <a:effectLst/>
                <a:latin typeface="-apple-system"/>
              </a:rPr>
              <a:t>separate</a:t>
            </a:r>
            <a:r>
              <a:rPr lang="en-US" altLang="zh-CN" b="0" i="0" dirty="0">
                <a:solidFill>
                  <a:srgbClr val="232629"/>
                </a:solidFill>
                <a:effectLst/>
                <a:latin typeface="-apple-system"/>
              </a:rPr>
              <a:t> calls.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96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8C87994-7787-40A6-99D2-C7591BCA5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fld id="{58ED5C23-2208-46E2-968E-9E21A471B0E1}" type="slidenum">
              <a:rPr lang="ar-SA" altLang="zh-CN" sz="1300" b="0">
                <a:latin typeface="Marlett" pitchFamily="2" charset="2"/>
              </a:rPr>
              <a:pPr/>
              <a:t>24</a:t>
            </a:fld>
            <a:endParaRPr lang="en-US" altLang="zh-CN" sz="1300" b="0">
              <a:latin typeface="Marlett" pitchFamily="2" charset="2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70818E49-11B9-4F56-A0DE-8D512FB73E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2EF88B59-62F2-4217-9D7A-F205EF443E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B857A746-4C18-4E0B-9591-A1171943F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66788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defTabSz="966788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fld id="{753449C7-D9DF-425E-ADA4-0E311B460F20}" type="slidenum">
              <a:rPr lang="ar-SA" altLang="zh-CN" sz="1300" b="0">
                <a:latin typeface="Marlett" pitchFamily="2" charset="2"/>
              </a:rPr>
              <a:pPr/>
              <a:t>25</a:t>
            </a:fld>
            <a:endParaRPr lang="en-US" altLang="zh-CN" sz="1300" b="0">
              <a:latin typeface="Marlett" pitchFamily="2" charset="2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48103BAE-8C3E-4AC9-B498-50C45004D6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4B1F9A8-B546-4CF1-A133-1782D4D9A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1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958F-92AF-4F7E-A490-E8AAC6777890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68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8E30C-C42F-4202-B105-4BA39805CACB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626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7FA-F93C-4D22-AC6B-B437DCB3E115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2A46-C671-487C-9284-78132AFC4A85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41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9C-251F-4FB2-90D4-E9C2E1DE483A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85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DEEB-7A94-49C1-8192-74BDAE306BAC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2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6F8-DE3F-4A26-83DE-DCAACE3F97C6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9B55-2F7F-4DC9-95CD-4515130CC8E0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5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DAC5-BC91-4159-A041-6E0E30480B59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925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DD98-0F8A-4404-AA77-56E156E51AC8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5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9EB6-2470-4D9F-A89E-767850731890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75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5944-0EC4-4473-ACCC-848084DC2E0D}" type="datetime1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01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ry_model_(programming)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DE164-4ABE-4320-BA56-3430507B6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dirty="0"/>
              <a:t>并发算法与理论</a:t>
            </a:r>
            <a:br>
              <a:rPr lang="en-US" altLang="zh-CN" dirty="0"/>
            </a:br>
            <a:r>
              <a:rPr lang="en-US" altLang="zh-CN" sz="3600" dirty="0"/>
              <a:t>Concurrency: Algorithms and Theories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04E1C9-CB72-4603-BE1C-5125F78340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521200"/>
            <a:ext cx="6400800" cy="1117600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梁红瑾</a:t>
            </a:r>
          </a:p>
        </p:txBody>
      </p:sp>
    </p:spTree>
    <p:extLst>
      <p:ext uri="{BB962C8B-B14F-4D97-AF65-F5344CB8AC3E}">
        <p14:creationId xmlns:p14="http://schemas.microsoft.com/office/powerpoint/2010/main" val="5336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E8339-3360-47AC-8116-96C8A09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Threads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B0608-84F5-4FBB-B4A7-8B63F379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8FB858-B94B-4E02-AA5B-08A1F3BC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1820863"/>
            <a:ext cx="1428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273239"/>
              </a:solidFill>
              <a:effectLst/>
              <a:latin typeface="Arial" panose="020B0604020202020204" pitchFamily="34" charset="0"/>
              <a:ea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FC7D27-C1D8-42AC-B5BE-0315BA96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" y="1546860"/>
            <a:ext cx="5145405" cy="3610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52056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E8339-3360-47AC-8116-96C8A09F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Threads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EB0608-84F5-4FBB-B4A7-8B63F379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98FB858-B94B-4E02-AA5B-08A1F3BC9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1820863"/>
            <a:ext cx="142875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273239"/>
                </a:solidFill>
                <a:effectLst/>
                <a:latin typeface="Arial" panose="020B0604020202020204" pitchFamily="34" charset="0"/>
                <a:ea typeface="urw-din"/>
              </a:rPr>
            </a:br>
            <a:endParaRPr kumimoji="0" lang="zh-CN" altLang="zh-CN" sz="1200" b="0" i="0" u="none" strike="noStrike" cap="none" normalizeH="0" baseline="0">
              <a:ln>
                <a:noFill/>
              </a:ln>
              <a:solidFill>
                <a:srgbClr val="273239"/>
              </a:solidFill>
              <a:effectLst/>
              <a:latin typeface="Arial" panose="020B0604020202020204" pitchFamily="34" charset="0"/>
              <a:ea typeface="urw-d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FC7D27-C1D8-42AC-B5BE-0315BA96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" y="1493520"/>
            <a:ext cx="5145405" cy="36108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6C15F5-CEB8-41C4-A832-31353BB29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005" y="2049463"/>
            <a:ext cx="6971215" cy="4708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77711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A2E9-9263-4BF0-A73B-818FD7DC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Concurrency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93838-23F8-4049-803F-BCD7CF42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Nondeterministic!</a:t>
            </a:r>
          </a:p>
          <a:p>
            <a:pPr lvl="1"/>
            <a:r>
              <a:rPr lang="en-US" altLang="zh-CN" dirty="0"/>
              <a:t>Recall: interleaving semantics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02409-39BA-4B05-8DAD-CCF81DFF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5BB38C-914C-45E7-A20B-42D82313DD28}"/>
              </a:ext>
            </a:extLst>
          </p:cNvPr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1A078A3-3927-4364-804C-0F8BDD2D57C4}"/>
              </a:ext>
            </a:extLst>
          </p:cNvPr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8240BD-26F8-499B-9336-4FFA27FE307F}"/>
              </a:ext>
            </a:extLst>
          </p:cNvPr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9A069C6-7E18-4C3A-AD0A-24FD857BF21E}"/>
              </a:ext>
            </a:extLst>
          </p:cNvPr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7B06D035-D7D2-4225-A1CA-C709708A1F85}"/>
              </a:ext>
            </a:extLst>
          </p:cNvPr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3EA3857-F8CB-4186-A8AC-BBA5C44E1761}"/>
              </a:ext>
            </a:extLst>
          </p:cNvPr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F991184-79FB-4EDE-8E63-4E641797052C}"/>
              </a:ext>
            </a:extLst>
          </p:cNvPr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59A4B1-A357-487D-9AB7-2F636558C09A}"/>
              </a:ext>
            </a:extLst>
          </p:cNvPr>
          <p:cNvCxnSpPr>
            <a:stCxn id="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7715982-48BE-4CF6-A988-8BE013375DF3}"/>
              </a:ext>
            </a:extLst>
          </p:cNvPr>
          <p:cNvCxnSpPr>
            <a:stCxn id="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11BA569-6286-403F-8008-1F3E263E39B1}"/>
              </a:ext>
            </a:extLst>
          </p:cNvPr>
          <p:cNvCxnSpPr>
            <a:stCxn id="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198C5FD-F317-4047-91D0-D754871206A7}"/>
              </a:ext>
            </a:extLst>
          </p:cNvPr>
          <p:cNvCxnSpPr>
            <a:stCxn id="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B0E0E5-0E53-4AD0-9378-9BD12FAF0288}"/>
              </a:ext>
            </a:extLst>
          </p:cNvPr>
          <p:cNvCxnSpPr>
            <a:stCxn id="10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0">
            <a:extLst>
              <a:ext uri="{FF2B5EF4-FFF2-40B4-BE49-F238E27FC236}">
                <a16:creationId xmlns:a16="http://schemas.microsoft.com/office/drawing/2014/main" id="{9B53B8FF-EADD-4682-81AD-C58B846B14B7}"/>
              </a:ext>
            </a:extLst>
          </p:cNvPr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C0DBE89C-4F39-4D74-859E-8A7358F9EA9B}"/>
              </a:ext>
            </a:extLst>
          </p:cNvPr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32">
            <a:extLst>
              <a:ext uri="{FF2B5EF4-FFF2-40B4-BE49-F238E27FC236}">
                <a16:creationId xmlns:a16="http://schemas.microsoft.com/office/drawing/2014/main" id="{9A3ABBA2-19B8-4B85-B874-6452E75383C4}"/>
              </a:ext>
            </a:extLst>
          </p:cNvPr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94EF744F-A781-4A6E-A0EA-8B8FA8E2B6C9}"/>
              </a:ext>
            </a:extLst>
          </p:cNvPr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31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AA2E9-9263-4BF0-A73B-818FD7DC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 with Concurrency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93838-23F8-4049-803F-BCD7CF42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Nondeterministic!</a:t>
            </a:r>
          </a:p>
          <a:p>
            <a:pPr lvl="1"/>
            <a:r>
              <a:rPr lang="en-US" altLang="zh-CN" dirty="0"/>
              <a:t>Recall: interleaving semantics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02409-39BA-4B05-8DAD-CCF81DFF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13</a:t>
            </a:fld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0F609A1-FF02-464B-8FA0-6AD84F3494F6}"/>
              </a:ext>
            </a:extLst>
          </p:cNvPr>
          <p:cNvGrpSpPr/>
          <p:nvPr/>
        </p:nvGrpSpPr>
        <p:grpSpPr>
          <a:xfrm>
            <a:off x="4040692" y="3494824"/>
            <a:ext cx="4654818" cy="1613563"/>
            <a:chOff x="4220680" y="2779118"/>
            <a:chExt cx="4654818" cy="1613563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F378C54-4C72-4AC4-91A3-E83E43C6CCA5}"/>
                </a:ext>
              </a:extLst>
            </p:cNvPr>
            <p:cNvGrpSpPr/>
            <p:nvPr/>
          </p:nvGrpSpPr>
          <p:grpSpPr>
            <a:xfrm>
              <a:off x="4220680" y="2789945"/>
              <a:ext cx="593888" cy="1000816"/>
              <a:chOff x="4220680" y="2789945"/>
              <a:chExt cx="593888" cy="1000816"/>
            </a:xfrm>
          </p:grpSpPr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4ACBF495-D4AD-4EE1-B68B-31BA0C8D1066}"/>
                  </a:ext>
                </a:extLst>
              </p:cNvPr>
              <p:cNvSpPr/>
              <p:nvPr/>
            </p:nvSpPr>
            <p:spPr>
              <a:xfrm>
                <a:off x="4220680" y="2940960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EA8C398B-54E6-4C33-B01A-D58695C87424}"/>
                  </a:ext>
                </a:extLst>
              </p:cNvPr>
              <p:cNvSpPr/>
              <p:nvPr/>
            </p:nvSpPr>
            <p:spPr>
              <a:xfrm>
                <a:off x="4220680" y="3268166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CB749617-65AA-4992-A3B4-AA5EAE390D2F}"/>
                  </a:ext>
                </a:extLst>
              </p:cNvPr>
              <p:cNvSpPr/>
              <p:nvPr/>
            </p:nvSpPr>
            <p:spPr>
              <a:xfrm>
                <a:off x="4220680" y="2789945"/>
                <a:ext cx="593888" cy="1535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5C29082-1B62-4F05-AC95-F6042EC14C03}"/>
                  </a:ext>
                </a:extLst>
              </p:cNvPr>
              <p:cNvSpPr/>
              <p:nvPr/>
            </p:nvSpPr>
            <p:spPr>
              <a:xfrm>
                <a:off x="4220680" y="3093782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355CBD47-5F63-4514-B3AD-D9ECA3F37F2C}"/>
                  </a:ext>
                </a:extLst>
              </p:cNvPr>
              <p:cNvSpPr/>
              <p:nvPr/>
            </p:nvSpPr>
            <p:spPr>
              <a:xfrm>
                <a:off x="4220680" y="3442550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EB96BCEB-0990-44E2-B38C-2B0A206BC670}"/>
                  </a:ext>
                </a:extLst>
              </p:cNvPr>
              <p:cNvSpPr/>
              <p:nvPr/>
            </p:nvSpPr>
            <p:spPr>
              <a:xfrm>
                <a:off x="4220680" y="3620751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7146A9-D78F-49FB-8748-1FC7AEF5E7B4}"/>
                </a:ext>
              </a:extLst>
            </p:cNvPr>
            <p:cNvSpPr txBox="1"/>
            <p:nvPr/>
          </p:nvSpPr>
          <p:spPr>
            <a:xfrm>
              <a:off x="5368684" y="3992571"/>
              <a:ext cx="2204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Possible executions</a:t>
              </a:r>
              <a:endParaRPr lang="zh-CN" altLang="en-US" sz="2000" dirty="0"/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D5F4FA3A-EFF4-4F15-B67F-5F0D844B5D8D}"/>
                </a:ext>
              </a:extLst>
            </p:cNvPr>
            <p:cNvGrpSpPr/>
            <p:nvPr/>
          </p:nvGrpSpPr>
          <p:grpSpPr>
            <a:xfrm>
              <a:off x="5382397" y="2789945"/>
              <a:ext cx="593888" cy="1000816"/>
              <a:chOff x="5382397" y="2789945"/>
              <a:chExt cx="593888" cy="1000816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2E6A0C3-5E7A-45DB-ACD9-EC9A69A938D1}"/>
                  </a:ext>
                </a:extLst>
              </p:cNvPr>
              <p:cNvSpPr/>
              <p:nvPr/>
            </p:nvSpPr>
            <p:spPr>
              <a:xfrm>
                <a:off x="5382397" y="310565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9FBEC043-9E14-4ACE-A583-A66E6ADBBBBC}"/>
                  </a:ext>
                </a:extLst>
              </p:cNvPr>
              <p:cNvSpPr/>
              <p:nvPr/>
            </p:nvSpPr>
            <p:spPr>
              <a:xfrm>
                <a:off x="5382397" y="3450741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077A631-966E-4B18-B0A3-D083AE6C60DB}"/>
                  </a:ext>
                </a:extLst>
              </p:cNvPr>
              <p:cNvSpPr/>
              <p:nvPr/>
            </p:nvSpPr>
            <p:spPr>
              <a:xfrm>
                <a:off x="5382397" y="2789945"/>
                <a:ext cx="593888" cy="1535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889603F-990E-4289-AEF0-BED562634EA0}"/>
                  </a:ext>
                </a:extLst>
              </p:cNvPr>
              <p:cNvSpPr/>
              <p:nvPr/>
            </p:nvSpPr>
            <p:spPr>
              <a:xfrm>
                <a:off x="5382397" y="2935638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7AF37A7-8D79-47DE-8D1F-2A91F3C6F7A1}"/>
                  </a:ext>
                </a:extLst>
              </p:cNvPr>
              <p:cNvSpPr/>
              <p:nvPr/>
            </p:nvSpPr>
            <p:spPr>
              <a:xfrm>
                <a:off x="5382397" y="3283663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B9E0D81F-C4A5-4E69-8F68-087D82E34C47}"/>
                  </a:ext>
                </a:extLst>
              </p:cNvPr>
              <p:cNvSpPr/>
              <p:nvPr/>
            </p:nvSpPr>
            <p:spPr>
              <a:xfrm>
                <a:off x="5382397" y="3620751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112E9DE2-A046-430F-BAEB-0322BF1BA96C}"/>
                </a:ext>
              </a:extLst>
            </p:cNvPr>
            <p:cNvGrpSpPr/>
            <p:nvPr/>
          </p:nvGrpSpPr>
          <p:grpSpPr>
            <a:xfrm>
              <a:off x="6454522" y="2786088"/>
              <a:ext cx="593888" cy="1005362"/>
              <a:chOff x="6454522" y="2786088"/>
              <a:chExt cx="593888" cy="1005362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5271F5C-8C1A-407E-9364-32E02E70A049}"/>
                  </a:ext>
                </a:extLst>
              </p:cNvPr>
              <p:cNvSpPr/>
              <p:nvPr/>
            </p:nvSpPr>
            <p:spPr>
              <a:xfrm>
                <a:off x="6454522" y="278608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D533254-EEF2-4167-9BA8-69CEAE21BFDB}"/>
                  </a:ext>
                </a:extLst>
              </p:cNvPr>
              <p:cNvSpPr/>
              <p:nvPr/>
            </p:nvSpPr>
            <p:spPr>
              <a:xfrm>
                <a:off x="6454522" y="3451430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34E1991-380B-41C8-BA19-30BE730D647C}"/>
                  </a:ext>
                </a:extLst>
              </p:cNvPr>
              <p:cNvSpPr/>
              <p:nvPr/>
            </p:nvSpPr>
            <p:spPr>
              <a:xfrm>
                <a:off x="6454522" y="2965475"/>
                <a:ext cx="593888" cy="1535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61DA8788-C450-4364-9065-9BD3C7AAA32E}"/>
                  </a:ext>
                </a:extLst>
              </p:cNvPr>
              <p:cNvSpPr/>
              <p:nvPr/>
            </p:nvSpPr>
            <p:spPr>
              <a:xfrm>
                <a:off x="6454522" y="3114342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FF2F5F7-4D37-458E-B819-DFDDCD2CB5C3}"/>
                  </a:ext>
                </a:extLst>
              </p:cNvPr>
              <p:cNvSpPr/>
              <p:nvPr/>
            </p:nvSpPr>
            <p:spPr>
              <a:xfrm>
                <a:off x="6454522" y="3284352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608E82E-3B6B-4968-BEE7-EBD7D03BE3C9}"/>
                  </a:ext>
                </a:extLst>
              </p:cNvPr>
              <p:cNvSpPr/>
              <p:nvPr/>
            </p:nvSpPr>
            <p:spPr>
              <a:xfrm>
                <a:off x="6454522" y="3621440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03CDC00D-1A7D-4EE3-AC07-8DA0E54EA670}"/>
                </a:ext>
              </a:extLst>
            </p:cNvPr>
            <p:cNvGrpSpPr/>
            <p:nvPr/>
          </p:nvGrpSpPr>
          <p:grpSpPr>
            <a:xfrm>
              <a:off x="7521322" y="2779118"/>
              <a:ext cx="593888" cy="1011643"/>
              <a:chOff x="7521322" y="2779118"/>
              <a:chExt cx="593888" cy="1011643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8B7DA12E-635C-4C48-A5E1-09D07C6C3825}"/>
                  </a:ext>
                </a:extLst>
              </p:cNvPr>
              <p:cNvSpPr/>
              <p:nvPr/>
            </p:nvSpPr>
            <p:spPr>
              <a:xfrm>
                <a:off x="7521322" y="277911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D40B32E-1DA6-4AD6-826A-0AE07AC53DF3}"/>
                  </a:ext>
                </a:extLst>
              </p:cNvPr>
              <p:cNvSpPr/>
              <p:nvPr/>
            </p:nvSpPr>
            <p:spPr>
              <a:xfrm>
                <a:off x="7521322" y="3106347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530B2C3D-3857-4CC7-B9C0-74556796BB72}"/>
                  </a:ext>
                </a:extLst>
              </p:cNvPr>
              <p:cNvSpPr/>
              <p:nvPr/>
            </p:nvSpPr>
            <p:spPr>
              <a:xfrm>
                <a:off x="7521322" y="2958505"/>
                <a:ext cx="593888" cy="153587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D798511F-3261-4420-A426-578FD4B9991B}"/>
                  </a:ext>
                </a:extLst>
              </p:cNvPr>
              <p:cNvSpPr/>
              <p:nvPr/>
            </p:nvSpPr>
            <p:spPr>
              <a:xfrm>
                <a:off x="7521322" y="3450741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993EB18-3AEF-479A-A789-BCAE06CC4DCF}"/>
                  </a:ext>
                </a:extLst>
              </p:cNvPr>
              <p:cNvSpPr/>
              <p:nvPr/>
            </p:nvSpPr>
            <p:spPr>
              <a:xfrm>
                <a:off x="7521322" y="3620751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0470939-AE2B-497A-B3DF-29F07BD5F10B}"/>
                  </a:ext>
                </a:extLst>
              </p:cNvPr>
              <p:cNvSpPr/>
              <p:nvPr/>
            </p:nvSpPr>
            <p:spPr>
              <a:xfrm>
                <a:off x="7521322" y="3276357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F69C9B8-005F-480F-A17F-7CC2BC45F8EE}"/>
                </a:ext>
              </a:extLst>
            </p:cNvPr>
            <p:cNvSpPr txBox="1"/>
            <p:nvPr/>
          </p:nvSpPr>
          <p:spPr>
            <a:xfrm>
              <a:off x="8439160" y="3068992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/>
                <a:t>…</a:t>
              </a:r>
              <a:endParaRPr lang="zh-CN" altLang="en-US" sz="28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1C93F9-2834-40CB-BDCD-D9DC4EFD8D22}"/>
              </a:ext>
            </a:extLst>
          </p:cNvPr>
          <p:cNvGrpSpPr/>
          <p:nvPr/>
        </p:nvGrpSpPr>
        <p:grpSpPr>
          <a:xfrm>
            <a:off x="685589" y="3444241"/>
            <a:ext cx="1612175" cy="1664146"/>
            <a:chOff x="865577" y="2728535"/>
            <a:chExt cx="1612175" cy="166414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790E205-223C-4A98-8753-E3D4362DAEB2}"/>
                </a:ext>
              </a:extLst>
            </p:cNvPr>
            <p:cNvSpPr txBox="1"/>
            <p:nvPr/>
          </p:nvSpPr>
          <p:spPr>
            <a:xfrm>
              <a:off x="1083879" y="3992571"/>
              <a:ext cx="1071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Program</a:t>
              </a:r>
              <a:endParaRPr lang="zh-CN" altLang="en-US" sz="2000" dirty="0"/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BF18198-3502-419D-AC04-8D0B8EAE4D90}"/>
                </a:ext>
              </a:extLst>
            </p:cNvPr>
            <p:cNvGrpSpPr/>
            <p:nvPr/>
          </p:nvGrpSpPr>
          <p:grpSpPr>
            <a:xfrm>
              <a:off x="865577" y="3238846"/>
              <a:ext cx="593888" cy="466910"/>
              <a:chOff x="865577" y="3238846"/>
              <a:chExt cx="593888" cy="466910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00FD160-A7E9-48CE-A1C3-62F4986F38B1}"/>
                  </a:ext>
                </a:extLst>
              </p:cNvPr>
              <p:cNvSpPr/>
              <p:nvPr/>
            </p:nvSpPr>
            <p:spPr>
              <a:xfrm>
                <a:off x="865577" y="3238846"/>
                <a:ext cx="593888" cy="17001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BEFF27B8-491B-4F3C-A94A-4CAA27FE62DA}"/>
                  </a:ext>
                </a:extLst>
              </p:cNvPr>
              <p:cNvSpPr/>
              <p:nvPr/>
            </p:nvSpPr>
            <p:spPr>
              <a:xfrm>
                <a:off x="865577" y="3390237"/>
                <a:ext cx="593888" cy="1700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21EECBC-9D8F-4465-8159-7ED731462297}"/>
                  </a:ext>
                </a:extLst>
              </p:cNvPr>
              <p:cNvSpPr/>
              <p:nvPr/>
            </p:nvSpPr>
            <p:spPr>
              <a:xfrm>
                <a:off x="865577" y="3535746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D9897B0-CBA0-4D26-A4B3-0E3BA8DA4A0F}"/>
                </a:ext>
              </a:extLst>
            </p:cNvPr>
            <p:cNvGrpSpPr/>
            <p:nvPr/>
          </p:nvGrpSpPr>
          <p:grpSpPr>
            <a:xfrm>
              <a:off x="1883864" y="3222422"/>
              <a:ext cx="593888" cy="483334"/>
              <a:chOff x="1883864" y="3222422"/>
              <a:chExt cx="593888" cy="483334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32FA6B32-385F-4559-8144-E1E4B8229F0B}"/>
                  </a:ext>
                </a:extLst>
              </p:cNvPr>
              <p:cNvSpPr/>
              <p:nvPr/>
            </p:nvSpPr>
            <p:spPr>
              <a:xfrm>
                <a:off x="1883864" y="3222422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5B42C49-D23D-4EF9-9470-581EA562A716}"/>
                  </a:ext>
                </a:extLst>
              </p:cNvPr>
              <p:cNvSpPr/>
              <p:nvPr/>
            </p:nvSpPr>
            <p:spPr>
              <a:xfrm>
                <a:off x="1883864" y="3365736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1B36E8D-D222-4A24-9EF7-E928092D583D}"/>
                  </a:ext>
                </a:extLst>
              </p:cNvPr>
              <p:cNvSpPr/>
              <p:nvPr/>
            </p:nvSpPr>
            <p:spPr>
              <a:xfrm>
                <a:off x="1883864" y="3535746"/>
                <a:ext cx="593888" cy="17001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B9FC06C-393E-43C0-92DF-8A075709A7DA}"/>
                </a:ext>
              </a:extLst>
            </p:cNvPr>
            <p:cNvSpPr txBox="1"/>
            <p:nvPr/>
          </p:nvSpPr>
          <p:spPr>
            <a:xfrm>
              <a:off x="942749" y="2728535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T1</a:t>
              </a:r>
              <a:endParaRPr lang="zh-CN" altLang="en-US" sz="200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51D5A1F-C70D-46E1-A581-A5D8CC542E0C}"/>
                </a:ext>
              </a:extLst>
            </p:cNvPr>
            <p:cNvSpPr txBox="1"/>
            <p:nvPr/>
          </p:nvSpPr>
          <p:spPr>
            <a:xfrm>
              <a:off x="1961036" y="2728535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T2</a:t>
              </a:r>
              <a:endParaRPr lang="zh-CN" altLang="en-US" sz="20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B3E0F85B-6539-4B2C-96C3-3678D8511879}"/>
                </a:ext>
              </a:extLst>
            </p:cNvPr>
            <p:cNvSpPr txBox="1"/>
            <p:nvPr/>
          </p:nvSpPr>
          <p:spPr>
            <a:xfrm>
              <a:off x="1476438" y="3246705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+mj-ea"/>
                  <a:ea typeface="+mj-ea"/>
                </a:rPr>
                <a:t>||</a:t>
              </a:r>
              <a:endParaRPr lang="zh-CN" altLang="en-US" sz="2400" dirty="0">
                <a:latin typeface="+mj-ea"/>
                <a:ea typeface="+mj-ea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BD32681-6962-4B99-A09D-E772DD86A2BB}"/>
              </a:ext>
            </a:extLst>
          </p:cNvPr>
          <p:cNvSpPr txBox="1"/>
          <p:nvPr/>
        </p:nvSpPr>
        <p:spPr>
          <a:xfrm>
            <a:off x="3114498" y="39602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=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25AC50-D23A-4B47-AF52-98A9A7BADBDD}"/>
              </a:ext>
            </a:extLst>
          </p:cNvPr>
          <p:cNvSpPr txBox="1"/>
          <p:nvPr/>
        </p:nvSpPr>
        <p:spPr>
          <a:xfrm>
            <a:off x="4312489" y="5479518"/>
            <a:ext cx="3136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  <a:r>
              <a:rPr lang="en-US" altLang="zh-CN" sz="2400" dirty="0">
                <a:solidFill>
                  <a:srgbClr val="FF0000"/>
                </a:solidFill>
              </a:rPr>
              <a:t>Difficult to find a bug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EF8EDDD3-5183-4580-B782-EAC8DBAC6982}"/>
              </a:ext>
            </a:extLst>
          </p:cNvPr>
          <p:cNvSpPr txBox="1"/>
          <p:nvPr/>
        </p:nvSpPr>
        <p:spPr>
          <a:xfrm>
            <a:off x="4312489" y="5843572"/>
            <a:ext cx="393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 </a:t>
            </a:r>
            <a:r>
              <a:rPr lang="en-US" altLang="zh-CN" sz="2400" dirty="0">
                <a:solidFill>
                  <a:srgbClr val="FF0000"/>
                </a:solidFill>
              </a:rPr>
              <a:t>Difficult to reproduce a bug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67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41571-9FA3-4890-940A-0D1D4178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C++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85CAF-A5CF-4952-8B52-9DE24A2FF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A6AE1A-1F3F-4565-9834-E393F1FFA8DE}"/>
              </a:ext>
            </a:extLst>
          </p:cNvPr>
          <p:cNvSpPr txBox="1"/>
          <p:nvPr/>
        </p:nvSpPr>
        <p:spPr>
          <a:xfrm>
            <a:off x="495300" y="1622863"/>
            <a:ext cx="762901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&lt;iostream&gt;</a:t>
            </a:r>
          </a:p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thread_function</a:t>
            </a:r>
            <a:r>
              <a:rPr lang="en-US" altLang="zh-CN" dirty="0">
                <a:latin typeface="Courier"/>
              </a:rPr>
              <a:t>()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    for 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-100;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++)</a:t>
            </a:r>
          </a:p>
          <a:p>
            <a:r>
              <a:rPr lang="en-US" altLang="zh-CN" dirty="0">
                <a:latin typeface="Courier"/>
              </a:rPr>
              <a:t>        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"thread function: " &lt;&lt;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&lt;&lt; "\n";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std::thread t(</a:t>
            </a:r>
            <a:r>
              <a:rPr lang="en-US" altLang="zh-CN" dirty="0" err="1">
                <a:latin typeface="Courier"/>
              </a:rPr>
              <a:t>thread_function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	for 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100;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++)</a:t>
            </a:r>
          </a:p>
          <a:p>
            <a:r>
              <a:rPr lang="en-US" altLang="zh-CN" dirty="0">
                <a:latin typeface="Courier"/>
              </a:rPr>
              <a:t>	    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"main thread: " &lt;&lt;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&lt;&lt; "\n";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latin typeface="Courier"/>
              </a:rPr>
              <a:t>t.join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	return 0;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C8489B-3FB7-45CB-93FD-BC5B0EB26359}"/>
              </a:ext>
            </a:extLst>
          </p:cNvPr>
          <p:cNvSpPr txBox="1"/>
          <p:nvPr/>
        </p:nvSpPr>
        <p:spPr>
          <a:xfrm>
            <a:off x="5436870" y="433823"/>
            <a:ext cx="3445559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altLang="zh-CN" dirty="0"/>
              <a:t>thread function: main thread: 0</a:t>
            </a:r>
          </a:p>
          <a:p>
            <a:r>
              <a:rPr lang="en-US" altLang="zh-CN" dirty="0"/>
              <a:t>main thread: 1</a:t>
            </a:r>
          </a:p>
          <a:p>
            <a:r>
              <a:rPr lang="en-US" altLang="zh-CN" dirty="0"/>
              <a:t>main thread: 2</a:t>
            </a:r>
          </a:p>
          <a:p>
            <a:r>
              <a:rPr lang="en-US" altLang="zh-CN" dirty="0"/>
              <a:t>main thread: 3</a:t>
            </a:r>
          </a:p>
          <a:p>
            <a:r>
              <a:rPr lang="en-US" altLang="zh-CN" dirty="0"/>
              <a:t>-100</a:t>
            </a:r>
          </a:p>
          <a:p>
            <a:r>
              <a:rPr lang="en-US" altLang="zh-CN" dirty="0"/>
              <a:t>thread function: -99main thread: 4</a:t>
            </a:r>
          </a:p>
          <a:p>
            <a:r>
              <a:rPr lang="en-US" altLang="zh-CN" dirty="0"/>
              <a:t>main thread: 5</a:t>
            </a:r>
          </a:p>
          <a:p>
            <a:r>
              <a:rPr lang="en-US" altLang="zh-CN" dirty="0"/>
              <a:t>main thread: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18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6D1D-24DF-4516-BBDA-9A231BB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Locks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75C96-03C6-4126-8D06-2A6C28DC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59549E-03B5-4040-AE98-3FD3F08557F4}"/>
              </a:ext>
            </a:extLst>
          </p:cNvPr>
          <p:cNvSpPr txBox="1"/>
          <p:nvPr/>
        </p:nvSpPr>
        <p:spPr>
          <a:xfrm>
            <a:off x="300990" y="1500189"/>
            <a:ext cx="657423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&lt;iostream&gt;</a:t>
            </a:r>
          </a:p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&lt;string&gt;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#include &lt;mutex&gt;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std::mutex mu;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(std::string msg, int id)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	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msg &lt;&lt; ":" &lt;&lt; id &lt;&lt; std::</a:t>
            </a:r>
            <a:r>
              <a:rPr lang="en-US" altLang="zh-CN" dirty="0" err="1">
                <a:latin typeface="Courier"/>
              </a:rPr>
              <a:t>endl</a:t>
            </a:r>
            <a:r>
              <a:rPr lang="en-US" altLang="zh-CN" dirty="0">
                <a:latin typeface="Courier"/>
              </a:rPr>
              <a:t>;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83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6D1D-24DF-4516-BBDA-9A231BB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Locks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75C96-03C6-4126-8D06-2A6C28DC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59549E-03B5-4040-AE98-3FD3F08557F4}"/>
              </a:ext>
            </a:extLst>
          </p:cNvPr>
          <p:cNvSpPr txBox="1"/>
          <p:nvPr/>
        </p:nvSpPr>
        <p:spPr>
          <a:xfrm>
            <a:off x="300990" y="1500189"/>
            <a:ext cx="6574236" cy="36933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&lt;iostream&gt;</a:t>
            </a:r>
          </a:p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&lt;string&gt;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#include &lt;mutex&gt;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std::mutex mu;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(std::string msg, int id)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	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msg &lt;&lt; ":" &lt;&lt; id &lt;&lt; std::</a:t>
            </a:r>
            <a:r>
              <a:rPr lang="en-US" altLang="zh-CN" dirty="0" err="1">
                <a:latin typeface="Courier"/>
              </a:rPr>
              <a:t>endl</a:t>
            </a:r>
            <a:r>
              <a:rPr lang="en-US" altLang="zh-CN" dirty="0">
                <a:latin typeface="Courier"/>
              </a:rPr>
              <a:t>;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DD9B19A-5B07-459C-A065-390A9BC7E2D7}"/>
              </a:ext>
            </a:extLst>
          </p:cNvPr>
          <p:cNvSpPr txBox="1"/>
          <p:nvPr/>
        </p:nvSpPr>
        <p:spPr>
          <a:xfrm>
            <a:off x="3188804" y="2113722"/>
            <a:ext cx="5795176" cy="39703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thread_function</a:t>
            </a:r>
            <a:r>
              <a:rPr lang="en-US" altLang="zh-CN" dirty="0">
                <a:latin typeface="Courier"/>
              </a:rPr>
              <a:t>()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for 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-100;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++)</a:t>
            </a:r>
          </a:p>
          <a:p>
            <a:r>
              <a:rPr lang="en-US" altLang="zh-CN" dirty="0">
                <a:latin typeface="Courier"/>
              </a:rPr>
              <a:t>		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("thread function",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std::thread t(</a:t>
            </a:r>
            <a:r>
              <a:rPr lang="en-US" altLang="zh-CN" dirty="0" err="1">
                <a:latin typeface="Courier"/>
              </a:rPr>
              <a:t>thread_function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	for 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100;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&gt;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--)</a:t>
            </a:r>
          </a:p>
          <a:p>
            <a:r>
              <a:rPr lang="en-US" altLang="zh-CN" dirty="0">
                <a:latin typeface="Courier"/>
              </a:rPr>
              <a:t>	    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("main thread",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dirty="0" err="1">
                <a:latin typeface="Courier"/>
              </a:rPr>
              <a:t>t.join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	return 0;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7230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D6D1D-24DF-4516-BBDA-9A231BB8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Locks in C++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B75C96-03C6-4126-8D06-2A6C28DC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59549E-03B5-4040-AE98-3FD3F08557F4}"/>
              </a:ext>
            </a:extLst>
          </p:cNvPr>
          <p:cNvSpPr txBox="1"/>
          <p:nvPr/>
        </p:nvSpPr>
        <p:spPr>
          <a:xfrm>
            <a:off x="300990" y="1500189"/>
            <a:ext cx="6574236" cy="34163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&lt;iostream&gt;</a:t>
            </a:r>
          </a:p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&lt;string&gt;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#include &lt;mutex&gt;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urier"/>
              </a:rPr>
              <a:t>std::mutex mu;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</a:t>
            </a:r>
            <a:r>
              <a:rPr lang="en-US" altLang="zh-CN" dirty="0" err="1">
                <a:latin typeface="Courier"/>
              </a:rPr>
              <a:t>shared_cout</a:t>
            </a:r>
            <a:r>
              <a:rPr lang="en-US" altLang="zh-CN" dirty="0">
                <a:latin typeface="Courier"/>
              </a:rPr>
              <a:t>(std::string msg, int id)</a:t>
            </a:r>
          </a:p>
          <a:p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	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urier"/>
              </a:rPr>
              <a:t>std::</a:t>
            </a:r>
            <a:r>
              <a:rPr lang="en-US" altLang="zh-CN" sz="1800" b="0" i="0" u="none" strike="noStrike" baseline="0" dirty="0" err="1">
                <a:solidFill>
                  <a:srgbClr val="FF0000"/>
                </a:solidFill>
                <a:latin typeface="Courier"/>
              </a:rPr>
              <a:t>lock_guard</a:t>
            </a:r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Courier"/>
              </a:rPr>
              <a:t>&lt;std::mutex&gt; guard(mu);</a:t>
            </a:r>
            <a:endParaRPr lang="en-US" altLang="zh-CN" dirty="0">
              <a:solidFill>
                <a:srgbClr val="FF0000"/>
              </a:solidFill>
              <a:latin typeface="Courier"/>
            </a:endParaRPr>
          </a:p>
          <a:p>
            <a:r>
              <a:rPr lang="en-US" altLang="zh-CN" dirty="0">
                <a:latin typeface="Courier"/>
              </a:rPr>
              <a:t>	std::</a:t>
            </a:r>
            <a:r>
              <a:rPr lang="en-US" altLang="zh-CN" dirty="0" err="1">
                <a:latin typeface="Courier"/>
              </a:rPr>
              <a:t>cout</a:t>
            </a:r>
            <a:r>
              <a:rPr lang="en-US" altLang="zh-CN" dirty="0">
                <a:latin typeface="Courier"/>
              </a:rPr>
              <a:t> &lt;&lt; msg &lt;&lt; ":" &lt;&lt; id &lt;&lt; std::</a:t>
            </a:r>
            <a:r>
              <a:rPr lang="en-US" altLang="zh-CN" dirty="0" err="1">
                <a:latin typeface="Courier"/>
              </a:rPr>
              <a:t>endl</a:t>
            </a:r>
            <a:r>
              <a:rPr lang="en-US" altLang="zh-CN" dirty="0">
                <a:latin typeface="Courier"/>
              </a:rPr>
              <a:t>;</a:t>
            </a:r>
          </a:p>
          <a:p>
            <a:r>
              <a:rPr lang="en-US" altLang="zh-CN" dirty="0">
                <a:latin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6858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4C0C2-0763-452F-9B98-38BD386F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Locks in C++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00FFEF-491B-453D-B661-35BF9B4FD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78402C-31F5-4B2E-A28D-24885E8EAB8B}"/>
              </a:ext>
            </a:extLst>
          </p:cNvPr>
          <p:cNvSpPr txBox="1"/>
          <p:nvPr/>
        </p:nvSpPr>
        <p:spPr>
          <a:xfrm>
            <a:off x="221289" y="1690689"/>
            <a:ext cx="870142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b="0" i="0" u="none" strike="noStrike" baseline="0" dirty="0">
                <a:latin typeface="Courier"/>
              </a:rPr>
              <a:t>#include &lt;list&gt;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#include &lt;mutex&gt;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#include &lt;algorithm&gt;</a:t>
            </a:r>
          </a:p>
          <a:p>
            <a:pPr algn="l"/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std::list&lt;int&gt; </a:t>
            </a:r>
            <a:r>
              <a:rPr lang="en-US" altLang="zh-CN" sz="1600" b="0" i="0" u="none" strike="noStrike" baseline="0" dirty="0" err="1">
                <a:latin typeface="Courier"/>
              </a:rPr>
              <a:t>some_list</a:t>
            </a:r>
            <a:r>
              <a:rPr lang="en-US" altLang="zh-CN" sz="1600" b="0" i="0" u="none" strike="noStrike" baseline="0" dirty="0">
                <a:latin typeface="Courier"/>
              </a:rPr>
              <a:t>;</a:t>
            </a:r>
          </a:p>
          <a:p>
            <a:pPr algn="l"/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std::mutex 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some_mutex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;</a:t>
            </a:r>
          </a:p>
          <a:p>
            <a:pPr algn="l"/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void </a:t>
            </a:r>
            <a:r>
              <a:rPr lang="en-US" altLang="zh-CN" sz="1600" b="0" i="0" u="none" strike="noStrike" baseline="0" dirty="0" err="1">
                <a:latin typeface="Courier"/>
              </a:rPr>
              <a:t>add_to_list</a:t>
            </a:r>
            <a:r>
              <a:rPr lang="en-US" altLang="zh-CN" sz="1600" b="0" i="0" u="none" strike="noStrike" baseline="0" dirty="0">
                <a:latin typeface="Courier"/>
              </a:rPr>
              <a:t>(int </a:t>
            </a:r>
            <a:r>
              <a:rPr lang="en-US" altLang="zh-CN" sz="1600" b="0" i="0" u="none" strike="noStrike" baseline="0" dirty="0" err="1">
                <a:latin typeface="Courier"/>
              </a:rPr>
              <a:t>new_value</a:t>
            </a:r>
            <a:r>
              <a:rPr lang="en-US" altLang="zh-CN" sz="1600" b="0" i="0" u="none" strike="noStrike" baseline="0" dirty="0">
                <a:latin typeface="Courier"/>
              </a:rPr>
              <a:t>) {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std::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lock_guard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&lt;std::mutex&gt; guard(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some_mutex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</a:t>
            </a:r>
            <a:r>
              <a:rPr lang="en-US" altLang="zh-CN" sz="1600" b="0" i="0" u="none" strike="noStrike" baseline="0" dirty="0" err="1">
                <a:latin typeface="Courier"/>
              </a:rPr>
              <a:t>some_list.push_back</a:t>
            </a:r>
            <a:r>
              <a:rPr lang="en-US" altLang="zh-CN" sz="1600" b="0" i="0" u="none" strike="noStrike" baseline="0" dirty="0">
                <a:latin typeface="Courier"/>
              </a:rPr>
              <a:t>(</a:t>
            </a:r>
            <a:r>
              <a:rPr lang="en-US" altLang="zh-CN" sz="1600" b="0" i="0" u="none" strike="noStrike" baseline="0" dirty="0" err="1">
                <a:latin typeface="Courier"/>
              </a:rPr>
              <a:t>new_value</a:t>
            </a:r>
            <a:r>
              <a:rPr lang="en-US" altLang="zh-CN" sz="1600" b="0" i="0" u="none" strike="noStrike" baseline="0" dirty="0">
                <a:latin typeface="Courier"/>
              </a:rPr>
              <a:t>);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  <a:p>
            <a:pPr algn="l"/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bool </a:t>
            </a:r>
            <a:r>
              <a:rPr lang="en-US" altLang="zh-CN" sz="1600" b="0" i="0" u="none" strike="noStrike" baseline="0" dirty="0" err="1">
                <a:latin typeface="Courier"/>
              </a:rPr>
              <a:t>list_contains</a:t>
            </a:r>
            <a:r>
              <a:rPr lang="en-US" altLang="zh-CN" sz="1600" b="0" i="0" u="none" strike="noStrike" baseline="0" dirty="0">
                <a:latin typeface="Courier"/>
              </a:rPr>
              <a:t>(int </a:t>
            </a:r>
            <a:r>
              <a:rPr lang="en-US" altLang="zh-CN" sz="1600" b="0" i="0" u="none" strike="noStrike" baseline="0" dirty="0" err="1">
                <a:latin typeface="Courier"/>
              </a:rPr>
              <a:t>value_to_find</a:t>
            </a:r>
            <a:r>
              <a:rPr lang="en-US" altLang="zh-CN" sz="1600" b="0" i="0" u="none" strike="noStrike" baseline="0" dirty="0">
                <a:latin typeface="Courier"/>
              </a:rPr>
              <a:t>) {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std::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lock_guard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&lt;std::mutex&gt; guard(</a:t>
            </a:r>
            <a:r>
              <a:rPr lang="en-US" altLang="zh-CN" sz="1600" b="0" i="0" u="none" strike="noStrike" baseline="0" dirty="0" err="1">
                <a:solidFill>
                  <a:srgbClr val="FF0000"/>
                </a:solidFill>
                <a:latin typeface="Courier"/>
              </a:rPr>
              <a:t>some_mutex</a:t>
            </a:r>
            <a:r>
              <a:rPr lang="en-US" altLang="zh-CN" sz="1600" b="0" i="0" u="none" strike="noStrike" baseline="0" dirty="0">
                <a:solidFill>
                  <a:srgbClr val="FF0000"/>
                </a:solidFill>
                <a:latin typeface="Courier"/>
              </a:rPr>
              <a:t>);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return std::find(</a:t>
            </a:r>
            <a:r>
              <a:rPr lang="en-US" altLang="zh-CN" sz="1600" b="0" i="0" u="none" strike="noStrike" baseline="0" dirty="0" err="1">
                <a:latin typeface="Courier"/>
              </a:rPr>
              <a:t>some_list.begin</a:t>
            </a:r>
            <a:r>
              <a:rPr lang="en-US" altLang="zh-CN" sz="1600" b="0" i="0" u="none" strike="noStrike" baseline="0" dirty="0">
                <a:latin typeface="Courier"/>
              </a:rPr>
              <a:t>(),</a:t>
            </a:r>
            <a:r>
              <a:rPr lang="en-US" altLang="zh-CN" sz="1600" b="0" i="0" u="none" strike="noStrike" baseline="0" dirty="0" err="1">
                <a:latin typeface="Courier"/>
              </a:rPr>
              <a:t>some_list.end</a:t>
            </a:r>
            <a:r>
              <a:rPr lang="en-US" altLang="zh-CN" sz="1600" b="0" i="0" u="none" strike="noStrike" baseline="0" dirty="0">
                <a:latin typeface="Courier"/>
              </a:rPr>
              <a:t>(),</a:t>
            </a:r>
            <a:r>
              <a:rPr lang="en-US" altLang="zh-CN" sz="1600" b="0" i="0" u="none" strike="noStrike" baseline="0" dirty="0" err="1">
                <a:latin typeface="Courier"/>
              </a:rPr>
              <a:t>value_to_find</a:t>
            </a:r>
            <a:r>
              <a:rPr lang="en-US" altLang="zh-CN" sz="1600" b="0" i="0" u="none" strike="noStrike" baseline="0" dirty="0">
                <a:latin typeface="Courier"/>
              </a:rPr>
              <a:t>)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        != </a:t>
            </a:r>
            <a:r>
              <a:rPr lang="en-US" altLang="zh-CN" sz="1600" b="0" i="0" u="none" strike="noStrike" baseline="0" dirty="0" err="1">
                <a:latin typeface="Courier"/>
              </a:rPr>
              <a:t>some_list.end</a:t>
            </a:r>
            <a:r>
              <a:rPr lang="en-US" altLang="zh-CN" sz="1600" b="0" i="0" u="none" strike="noStrike" baseline="0" dirty="0">
                <a:latin typeface="Courier"/>
              </a:rPr>
              <a:t>();</a:t>
            </a: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}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78695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EF164-22FF-448F-AC4B-81CDB56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a More Abstract View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315AA-7CDA-4E79-9B87-656EC45D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Synchronization operations</a:t>
            </a:r>
          </a:p>
          <a:p>
            <a:pPr lvl="1"/>
            <a:r>
              <a:rPr lang="en-US" altLang="zh-CN" dirty="0"/>
              <a:t>lock/unlock, </a:t>
            </a:r>
            <a:r>
              <a:rPr lang="en-US" altLang="zh-CN" dirty="0" err="1"/>
              <a:t>acq</a:t>
            </a:r>
            <a:r>
              <a:rPr lang="en-US" altLang="zh-CN" dirty="0"/>
              <a:t>/</a:t>
            </a:r>
            <a:r>
              <a:rPr lang="en-US" altLang="zh-CN" dirty="0" err="1"/>
              <a:t>rel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A16BBD-3712-412A-B569-2B88E04B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FD9CF5-230D-44EB-A639-C09EF6505621}"/>
              </a:ext>
            </a:extLst>
          </p:cNvPr>
          <p:cNvSpPr txBox="1"/>
          <p:nvPr/>
        </p:nvSpPr>
        <p:spPr>
          <a:xfrm>
            <a:off x="148114" y="3298827"/>
            <a:ext cx="4719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"/>
              </a:rPr>
              <a:t>for (int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=-100;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&lt;0;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++)</a:t>
            </a:r>
            <a:r>
              <a:rPr lang="en-US" altLang="zh-CN" sz="1600" b="0" i="0" u="none" strike="noStrike" baseline="0" dirty="0">
                <a:latin typeface="Courier"/>
              </a:rPr>
              <a:t>{</a:t>
            </a:r>
          </a:p>
          <a:p>
            <a:r>
              <a:rPr lang="en-US" altLang="zh-CN" sz="1600" dirty="0"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dirty="0">
                <a:latin typeface="Courier"/>
              </a:rPr>
              <a:t>	std::</a:t>
            </a:r>
            <a:r>
              <a:rPr lang="en-US" altLang="zh-CN" sz="1600" dirty="0" err="1">
                <a:latin typeface="Courier"/>
              </a:rPr>
              <a:t>cout</a:t>
            </a:r>
            <a:r>
              <a:rPr lang="en-US" altLang="zh-CN" sz="1600" dirty="0">
                <a:latin typeface="Courier"/>
              </a:rPr>
              <a:t> &lt;&lt; "thread function: " </a:t>
            </a:r>
          </a:p>
          <a:p>
            <a:r>
              <a:rPr lang="en-US" altLang="zh-CN" sz="1600" dirty="0">
                <a:latin typeface="Courier"/>
              </a:rPr>
              <a:t>        &lt;&lt;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 &lt;&lt; "\n"; 	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81D288-E9D2-4D00-B299-C41176D1D561}"/>
              </a:ext>
            </a:extLst>
          </p:cNvPr>
          <p:cNvSpPr txBox="1"/>
          <p:nvPr/>
        </p:nvSpPr>
        <p:spPr>
          <a:xfrm>
            <a:off x="4785923" y="3298827"/>
            <a:ext cx="43492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"/>
              </a:rPr>
              <a:t>for (int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=100;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&gt;0;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--)</a:t>
            </a:r>
            <a:r>
              <a:rPr lang="en-US" altLang="zh-CN" sz="1600" b="0" i="0" u="none" strike="noStrike" baseline="0" dirty="0">
                <a:latin typeface="Courier"/>
              </a:rPr>
              <a:t>{</a:t>
            </a:r>
          </a:p>
          <a:p>
            <a:r>
              <a:rPr lang="en-US" altLang="zh-CN" sz="1600" dirty="0"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dirty="0">
                <a:latin typeface="Courier"/>
              </a:rPr>
              <a:t>	std::</a:t>
            </a:r>
            <a:r>
              <a:rPr lang="en-US" altLang="zh-CN" sz="1600" dirty="0" err="1">
                <a:latin typeface="Courier"/>
              </a:rPr>
              <a:t>cout</a:t>
            </a:r>
            <a:r>
              <a:rPr lang="en-US" altLang="zh-CN" sz="1600" dirty="0">
                <a:latin typeface="Courier"/>
              </a:rPr>
              <a:t> &lt;&lt; " main thread: " </a:t>
            </a:r>
          </a:p>
          <a:p>
            <a:r>
              <a:rPr lang="en-US" altLang="zh-CN" sz="1600" dirty="0">
                <a:latin typeface="Courier"/>
              </a:rPr>
              <a:t>        &lt;&lt;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 &lt;&lt; "\n"; 	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7A171AF-2418-4883-B79E-0A9F0FD9BD04}"/>
              </a:ext>
            </a:extLst>
          </p:cNvPr>
          <p:cNvGrpSpPr/>
          <p:nvPr/>
        </p:nvGrpSpPr>
        <p:grpSpPr>
          <a:xfrm>
            <a:off x="4710804" y="3260064"/>
            <a:ext cx="75119" cy="1569660"/>
            <a:chOff x="4475449" y="2962572"/>
            <a:chExt cx="75119" cy="92809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0DD0D30-0096-47B8-A024-354C1DA47328}"/>
                </a:ext>
              </a:extLst>
            </p:cNvPr>
            <p:cNvCxnSpPr/>
            <p:nvPr/>
          </p:nvCxnSpPr>
          <p:spPr>
            <a:xfrm>
              <a:off x="4475449" y="2967335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CAF66D5-D54C-4F2E-B702-F4FE1E99B967}"/>
                </a:ext>
              </a:extLst>
            </p:cNvPr>
            <p:cNvCxnSpPr/>
            <p:nvPr/>
          </p:nvCxnSpPr>
          <p:spPr>
            <a:xfrm>
              <a:off x="4550568" y="2962572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879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E7C72-63F0-49DA-B6A6-4440D698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Programmers’ View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65A87A-AEDC-4138-9D99-B13DDC9080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764" y="2038872"/>
            <a:ext cx="1643576" cy="20606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97ED0B-223E-4172-A00F-126EE084FDE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102" y="2073270"/>
            <a:ext cx="1549030" cy="20315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78867B1-967F-4A28-B419-C2D0D4910A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93" y="4463053"/>
            <a:ext cx="1553466" cy="20410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8CB41D-CBC9-4E39-A6F4-BDD8EC96430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9283" y="2073270"/>
            <a:ext cx="1650607" cy="20315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2A0412-C9BE-4496-9856-8C3F605FA50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838" y="4430200"/>
            <a:ext cx="1643576" cy="20291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A348F1C-22D0-4A57-939F-D9E3E862351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3528" y="4463053"/>
            <a:ext cx="1596362" cy="20014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BD43E03-4D62-498A-BFFE-25F40FD1B3C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7329" y="2063886"/>
            <a:ext cx="1645484" cy="20356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C53266-C5CB-474F-A124-CC3334B7D27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7392" y="2054206"/>
            <a:ext cx="1553467" cy="20453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301FFC-14EB-453F-8A8E-F2579124C760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2838" y="4430200"/>
            <a:ext cx="1648711" cy="20291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FFF3FE5-2B84-4CEE-897E-F8BEEBEBA753}"/>
              </a:ext>
            </a:extLst>
          </p:cNvPr>
          <p:cNvSpPr txBox="1"/>
          <p:nvPr/>
        </p:nvSpPr>
        <p:spPr>
          <a:xfrm>
            <a:off x="7929562" y="5114925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…</a:t>
            </a:r>
            <a:endParaRPr lang="zh-CN" altLang="en-US" sz="3600" dirty="0"/>
          </a:p>
        </p:txBody>
      </p: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73C8F512-9E8F-4BBB-8B48-4CAF144B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696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D7815-37CE-45F7-95E4-7ACD9E52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730E38-CF31-4678-A528-C1706832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7C34BE-BEBA-4C02-893C-A522F6151648}"/>
              </a:ext>
            </a:extLst>
          </p:cNvPr>
          <p:cNvSpPr txBox="1"/>
          <p:nvPr/>
        </p:nvSpPr>
        <p:spPr>
          <a:xfrm>
            <a:off x="541020" y="1577340"/>
            <a:ext cx="1434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But wait…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00DB75-E219-4106-BAFB-2A7EAC8AD30F}"/>
              </a:ext>
            </a:extLst>
          </p:cNvPr>
          <p:cNvSpPr txBox="1"/>
          <p:nvPr/>
        </p:nvSpPr>
        <p:spPr>
          <a:xfrm>
            <a:off x="833218" y="5109203"/>
            <a:ext cx="77551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How are lock() and unlock() implemented?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Are there </a:t>
            </a:r>
            <a:r>
              <a:rPr lang="en-US" altLang="zh-CN" sz="2400" dirty="0" err="1"/>
              <a:t>interleavings</a:t>
            </a:r>
            <a:r>
              <a:rPr lang="en-US" altLang="zh-CN" sz="2400" dirty="0"/>
              <a:t> between the threads when executing the implementations of lock()/unlock()?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531BD-7BBC-47EB-B9AE-FBEC23E6E667}"/>
              </a:ext>
            </a:extLst>
          </p:cNvPr>
          <p:cNvSpPr txBox="1"/>
          <p:nvPr/>
        </p:nvSpPr>
        <p:spPr>
          <a:xfrm>
            <a:off x="148114" y="3298827"/>
            <a:ext cx="4719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"/>
              </a:rPr>
              <a:t>for (int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=-100;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&lt;0;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++)</a:t>
            </a:r>
            <a:r>
              <a:rPr lang="en-US" altLang="zh-CN" sz="1600" b="0" i="0" u="none" strike="noStrike" baseline="0" dirty="0">
                <a:latin typeface="Courier"/>
              </a:rPr>
              <a:t>{</a:t>
            </a:r>
          </a:p>
          <a:p>
            <a:r>
              <a:rPr lang="en-US" altLang="zh-CN" sz="1600" dirty="0"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dirty="0">
                <a:latin typeface="Courier"/>
              </a:rPr>
              <a:t>	std::</a:t>
            </a:r>
            <a:r>
              <a:rPr lang="en-US" altLang="zh-CN" sz="1600" dirty="0" err="1">
                <a:latin typeface="Courier"/>
              </a:rPr>
              <a:t>cout</a:t>
            </a:r>
            <a:r>
              <a:rPr lang="en-US" altLang="zh-CN" sz="1600" dirty="0">
                <a:latin typeface="Courier"/>
              </a:rPr>
              <a:t> &lt;&lt; "thread function: " </a:t>
            </a:r>
          </a:p>
          <a:p>
            <a:r>
              <a:rPr lang="en-US" altLang="zh-CN" sz="1600" dirty="0">
                <a:latin typeface="Courier"/>
              </a:rPr>
              <a:t>        &lt;&lt;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 &lt;&lt; "\n"; 	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C2C3A8-14AA-4130-8F45-AB350AE9AA30}"/>
              </a:ext>
            </a:extLst>
          </p:cNvPr>
          <p:cNvSpPr txBox="1"/>
          <p:nvPr/>
        </p:nvSpPr>
        <p:spPr>
          <a:xfrm>
            <a:off x="4785923" y="3298827"/>
            <a:ext cx="43492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Courier"/>
              </a:rPr>
              <a:t>for (int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=100;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&gt;0;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--)</a:t>
            </a:r>
            <a:r>
              <a:rPr lang="en-US" altLang="zh-CN" sz="1600" b="0" i="0" u="none" strike="noStrike" baseline="0" dirty="0">
                <a:latin typeface="Courier"/>
              </a:rPr>
              <a:t>{</a:t>
            </a:r>
          </a:p>
          <a:p>
            <a:r>
              <a:rPr lang="en-US" altLang="zh-CN" sz="1600" dirty="0"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</a:p>
          <a:p>
            <a:r>
              <a:rPr lang="en-US" altLang="zh-CN" sz="1600" dirty="0">
                <a:latin typeface="Courier"/>
              </a:rPr>
              <a:t>	std::</a:t>
            </a:r>
            <a:r>
              <a:rPr lang="en-US" altLang="zh-CN" sz="1600" dirty="0" err="1">
                <a:latin typeface="Courier"/>
              </a:rPr>
              <a:t>cout</a:t>
            </a:r>
            <a:r>
              <a:rPr lang="en-US" altLang="zh-CN" sz="1600" dirty="0">
                <a:latin typeface="Courier"/>
              </a:rPr>
              <a:t> &lt;&lt; " main thread: " </a:t>
            </a:r>
          </a:p>
          <a:p>
            <a:r>
              <a:rPr lang="en-US" altLang="zh-CN" sz="1600" dirty="0">
                <a:latin typeface="Courier"/>
              </a:rPr>
              <a:t>        &lt;&lt; </a:t>
            </a:r>
            <a:r>
              <a:rPr lang="en-US" altLang="zh-CN" sz="1600" dirty="0" err="1">
                <a:latin typeface="Courier"/>
              </a:rPr>
              <a:t>i</a:t>
            </a:r>
            <a:r>
              <a:rPr lang="en-US" altLang="zh-CN" sz="1600" dirty="0">
                <a:latin typeface="Courier"/>
              </a:rPr>
              <a:t> &lt;&lt; "\n"; 	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  <a:latin typeface="Courier"/>
              </a:rPr>
              <a:t>mu.unlock</a:t>
            </a:r>
            <a:r>
              <a:rPr lang="en-US" altLang="zh-CN" sz="1600" dirty="0">
                <a:solidFill>
                  <a:srgbClr val="FF0000"/>
                </a:solidFill>
                <a:latin typeface="Courier"/>
              </a:rPr>
              <a:t>();</a:t>
            </a:r>
            <a:endParaRPr lang="en-US" altLang="zh-CN" sz="1600" b="0" i="0" u="none" strike="noStrike" baseline="0" dirty="0">
              <a:latin typeface="Courier"/>
            </a:endParaRPr>
          </a:p>
          <a:p>
            <a:pPr algn="l"/>
            <a:r>
              <a:rPr lang="en-US" altLang="zh-CN" sz="1600" b="0" i="0" u="none" strike="noStrike" baseline="0" dirty="0">
                <a:latin typeface="Courier"/>
              </a:rPr>
              <a:t>}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AC46A2-CE38-4CFB-A61B-FBEB7F488B0E}"/>
              </a:ext>
            </a:extLst>
          </p:cNvPr>
          <p:cNvGrpSpPr/>
          <p:nvPr/>
        </p:nvGrpSpPr>
        <p:grpSpPr>
          <a:xfrm>
            <a:off x="4710804" y="3260064"/>
            <a:ext cx="75119" cy="1569660"/>
            <a:chOff x="4475449" y="2962572"/>
            <a:chExt cx="75119" cy="928093"/>
          </a:xfrm>
        </p:grpSpPr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94AB56D-CE8F-4B83-A641-A40CDC0C62B5}"/>
                </a:ext>
              </a:extLst>
            </p:cNvPr>
            <p:cNvCxnSpPr/>
            <p:nvPr/>
          </p:nvCxnSpPr>
          <p:spPr>
            <a:xfrm>
              <a:off x="4475449" y="2967335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6E581CA7-2F7E-486E-B766-B79F86456AA1}"/>
                </a:ext>
              </a:extLst>
            </p:cNvPr>
            <p:cNvCxnSpPr/>
            <p:nvPr/>
          </p:nvCxnSpPr>
          <p:spPr>
            <a:xfrm>
              <a:off x="4550568" y="2962572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85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583C5E1-C2C3-4CE5-A6C0-21DFB52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Programmers’ View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076968C-3ECA-4DCB-90F3-750D8AF2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concurrent program =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concurrent objects + their clients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A7A2AF-97FB-4016-B6DD-4328CA1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ACD21D5-90B3-407B-ABB3-ADFCE623C610}"/>
              </a:ext>
            </a:extLst>
          </p:cNvPr>
          <p:cNvGrpSpPr/>
          <p:nvPr/>
        </p:nvGrpSpPr>
        <p:grpSpPr>
          <a:xfrm>
            <a:off x="5252988" y="3610072"/>
            <a:ext cx="3606597" cy="1569660"/>
            <a:chOff x="343739" y="3462685"/>
            <a:chExt cx="3606597" cy="156966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0FF705-0FCF-4C6D-A393-8BC4A060BB9E}"/>
                </a:ext>
              </a:extLst>
            </p:cNvPr>
            <p:cNvSpPr txBox="1"/>
            <p:nvPr/>
          </p:nvSpPr>
          <p:spPr>
            <a:xfrm>
              <a:off x="343739" y="3486744"/>
              <a:ext cx="166584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urier"/>
                </a:rPr>
                <a:t>…</a:t>
              </a:r>
              <a:endParaRPr lang="en-US" altLang="zh-CN" sz="1600" b="0" i="0" u="none" strike="noStrike" baseline="0" dirty="0">
                <a:latin typeface="Courier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Courier"/>
                </a:rPr>
                <a:t>mu.lock</a:t>
              </a:r>
              <a:r>
                <a:rPr lang="en-US" altLang="zh-CN" sz="1600" dirty="0">
                  <a:solidFill>
                    <a:srgbClr val="FF0000"/>
                  </a:solidFill>
                  <a:latin typeface="Courier"/>
                </a:rPr>
                <a:t>();</a:t>
              </a:r>
            </a:p>
            <a:p>
              <a:r>
                <a:rPr lang="en-US" altLang="zh-CN" sz="1600" dirty="0">
                  <a:latin typeface="Courier"/>
                </a:rPr>
                <a:t>…	</a:t>
              </a: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Courier"/>
                </a:rPr>
                <a:t>mu.unlock</a:t>
              </a:r>
              <a:r>
                <a:rPr lang="en-US" altLang="zh-CN" sz="1600" dirty="0">
                  <a:solidFill>
                    <a:srgbClr val="FF0000"/>
                  </a:solidFill>
                  <a:latin typeface="Courier"/>
                </a:rPr>
                <a:t>();</a:t>
              </a:r>
            </a:p>
            <a:p>
              <a:r>
                <a:rPr lang="en-US" altLang="zh-CN" sz="1600" dirty="0">
                  <a:latin typeface="Courier"/>
                </a:rPr>
                <a:t>…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862257C-504A-40A7-80BA-961F77903ABC}"/>
                </a:ext>
              </a:extLst>
            </p:cNvPr>
            <p:cNvGrpSpPr/>
            <p:nvPr/>
          </p:nvGrpSpPr>
          <p:grpSpPr>
            <a:xfrm>
              <a:off x="2071918" y="3462685"/>
              <a:ext cx="75119" cy="1569660"/>
              <a:chOff x="4475449" y="2962572"/>
              <a:chExt cx="75119" cy="928093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546F1A65-B165-4B51-935E-93E690522F63}"/>
                  </a:ext>
                </a:extLst>
              </p:cNvPr>
              <p:cNvCxnSpPr/>
              <p:nvPr/>
            </p:nvCxnSpPr>
            <p:spPr>
              <a:xfrm>
                <a:off x="4475449" y="2967335"/>
                <a:ext cx="0" cy="9233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B857515D-659D-445C-AA2C-C16DB7550E37}"/>
                  </a:ext>
                </a:extLst>
              </p:cNvPr>
              <p:cNvCxnSpPr/>
              <p:nvPr/>
            </p:nvCxnSpPr>
            <p:spPr>
              <a:xfrm>
                <a:off x="4550568" y="2962572"/>
                <a:ext cx="0" cy="92333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044D72-6109-4E9A-A8E0-4A9F1CB7990E}"/>
                </a:ext>
              </a:extLst>
            </p:cNvPr>
            <p:cNvSpPr txBox="1"/>
            <p:nvPr/>
          </p:nvSpPr>
          <p:spPr>
            <a:xfrm>
              <a:off x="2284495" y="3486745"/>
              <a:ext cx="166584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Courier"/>
                </a:rPr>
                <a:t>…</a:t>
              </a:r>
              <a:endParaRPr lang="en-US" altLang="zh-CN" sz="1600" b="0" i="0" u="none" strike="noStrike" baseline="0" dirty="0">
                <a:latin typeface="Courier"/>
              </a:endParaRP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Courier"/>
                </a:rPr>
                <a:t>mu.lock</a:t>
              </a:r>
              <a:r>
                <a:rPr lang="en-US" altLang="zh-CN" sz="1600" dirty="0">
                  <a:solidFill>
                    <a:srgbClr val="FF0000"/>
                  </a:solidFill>
                  <a:latin typeface="Courier"/>
                </a:rPr>
                <a:t>();</a:t>
              </a:r>
            </a:p>
            <a:p>
              <a:r>
                <a:rPr lang="en-US" altLang="zh-CN" sz="1600" dirty="0">
                  <a:latin typeface="Courier"/>
                </a:rPr>
                <a:t>…	</a:t>
              </a:r>
            </a:p>
            <a:p>
              <a:r>
                <a:rPr lang="en-US" altLang="zh-CN" sz="1600" dirty="0" err="1">
                  <a:solidFill>
                    <a:srgbClr val="FF0000"/>
                  </a:solidFill>
                  <a:latin typeface="Courier"/>
                </a:rPr>
                <a:t>mu.unlock</a:t>
              </a:r>
              <a:r>
                <a:rPr lang="en-US" altLang="zh-CN" sz="1600" dirty="0">
                  <a:solidFill>
                    <a:srgbClr val="FF0000"/>
                  </a:solidFill>
                  <a:latin typeface="Courier"/>
                </a:rPr>
                <a:t>();</a:t>
              </a:r>
            </a:p>
            <a:p>
              <a:r>
                <a:rPr lang="en-US" altLang="zh-CN" sz="1600" dirty="0">
                  <a:latin typeface="Courier"/>
                </a:rPr>
                <a:t>…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92AEFB5-DA37-42E5-B41B-BD0494FA998C}"/>
              </a:ext>
            </a:extLst>
          </p:cNvPr>
          <p:cNvGrpSpPr/>
          <p:nvPr/>
        </p:nvGrpSpPr>
        <p:grpSpPr>
          <a:xfrm>
            <a:off x="719764" y="3250449"/>
            <a:ext cx="3024336" cy="2160240"/>
            <a:chOff x="5364088" y="2276872"/>
            <a:chExt cx="3024336" cy="2160240"/>
          </a:xfrm>
        </p:grpSpPr>
        <p:sp>
          <p:nvSpPr>
            <p:cNvPr id="37" name="波形 36">
              <a:extLst>
                <a:ext uri="{FF2B5EF4-FFF2-40B4-BE49-F238E27FC236}">
                  <a16:creationId xmlns:a16="http://schemas.microsoft.com/office/drawing/2014/main" id="{A324D793-9B8D-4CCE-A1F4-E73CB68EC7EA}"/>
                </a:ext>
              </a:extLst>
            </p:cNvPr>
            <p:cNvSpPr/>
            <p:nvPr/>
          </p:nvSpPr>
          <p:spPr>
            <a:xfrm>
              <a:off x="5364088" y="2276872"/>
              <a:ext cx="3024336" cy="2160240"/>
            </a:xfrm>
            <a:prstGeom prst="wave">
              <a:avLst>
                <a:gd name="adj1" fmla="val 8044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12">
              <a:extLst>
                <a:ext uri="{FF2B5EF4-FFF2-40B4-BE49-F238E27FC236}">
                  <a16:creationId xmlns:a16="http://schemas.microsoft.com/office/drawing/2014/main" id="{73ED3B9C-298D-41E7-9660-BF8A68EA1BF1}"/>
                </a:ext>
              </a:extLst>
            </p:cNvPr>
            <p:cNvSpPr txBox="1"/>
            <p:nvPr/>
          </p:nvSpPr>
          <p:spPr>
            <a:xfrm>
              <a:off x="5436096" y="3140968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solidFill>
                    <a:schemeClr val="tx2"/>
                  </a:solidFill>
                </a:rPr>
                <a:t>void lock() { </a:t>
              </a:r>
            </a:p>
            <a:p>
              <a:r>
                <a:rPr lang="en-US" altLang="zh-CN" sz="1600" dirty="0">
                  <a:solidFill>
                    <a:schemeClr val="tx2"/>
                  </a:solidFill>
                </a:rPr>
                <a:t>     … </a:t>
              </a:r>
            </a:p>
            <a:p>
              <a:r>
                <a:rPr lang="en-US" altLang="zh-CN" sz="1600" dirty="0">
                  <a:solidFill>
                    <a:schemeClr val="tx2"/>
                  </a:solidFill>
                </a:rPr>
                <a:t>}</a:t>
              </a:r>
            </a:p>
          </p:txBody>
        </p:sp>
        <p:grpSp>
          <p:nvGrpSpPr>
            <p:cNvPr id="39" name="组合 11">
              <a:extLst>
                <a:ext uri="{FF2B5EF4-FFF2-40B4-BE49-F238E27FC236}">
                  <a16:creationId xmlns:a16="http://schemas.microsoft.com/office/drawing/2014/main" id="{1133512C-2617-4095-94CA-CCA216FA9C08}"/>
                </a:ext>
              </a:extLst>
            </p:cNvPr>
            <p:cNvGrpSpPr/>
            <p:nvPr/>
          </p:nvGrpSpPr>
          <p:grpSpPr>
            <a:xfrm>
              <a:off x="5652120" y="2492897"/>
              <a:ext cx="848243" cy="421447"/>
              <a:chOff x="134491" y="1624012"/>
              <a:chExt cx="1787923" cy="955675"/>
            </a:xfrm>
          </p:grpSpPr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78CCAFB1-9480-401B-97AB-B68DA4035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91" y="1624012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42" name="Rectangle 5">
                <a:extLst>
                  <a:ext uri="{FF2B5EF4-FFF2-40B4-BE49-F238E27FC236}">
                    <a16:creationId xmlns:a16="http://schemas.microsoft.com/office/drawing/2014/main" id="{40D0C425-4BC0-413D-9CB9-D472AE22B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56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43" name="Rectangle 6">
                <a:extLst>
                  <a:ext uri="{FF2B5EF4-FFF2-40B4-BE49-F238E27FC236}">
                    <a16:creationId xmlns:a16="http://schemas.microsoft.com/office/drawing/2014/main" id="{DBB4FDCE-5F3B-440E-B345-E875FC89F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0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grpSp>
            <p:nvGrpSpPr>
              <p:cNvPr id="51" name="Group 21">
                <a:extLst>
                  <a:ext uri="{FF2B5EF4-FFF2-40B4-BE49-F238E27FC236}">
                    <a16:creationId xmlns:a16="http://schemas.microsoft.com/office/drawing/2014/main" id="{0E707DEE-C0F9-45FD-9C51-5017E3F929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7866" y="2008187"/>
                <a:ext cx="342900" cy="381000"/>
                <a:chOff x="1200" y="1176"/>
                <a:chExt cx="432" cy="240"/>
              </a:xfrm>
            </p:grpSpPr>
            <p:sp>
              <p:nvSpPr>
                <p:cNvPr id="52" name="Line 22">
                  <a:extLst>
                    <a:ext uri="{FF2B5EF4-FFF2-40B4-BE49-F238E27FC236}">
                      <a16:creationId xmlns:a16="http://schemas.microsoft.com/office/drawing/2014/main" id="{E4FE6424-1DF6-4E94-B300-9DE51B7856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17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Line 23">
                  <a:extLst>
                    <a:ext uri="{FF2B5EF4-FFF2-40B4-BE49-F238E27FC236}">
                      <a16:creationId xmlns:a16="http://schemas.microsoft.com/office/drawing/2014/main" id="{823188B1-BDAE-4653-B41D-EA1E5C3547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00" y="141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0" name="TextBox 14">
              <a:extLst>
                <a:ext uri="{FF2B5EF4-FFF2-40B4-BE49-F238E27FC236}">
                  <a16:creationId xmlns:a16="http://schemas.microsoft.com/office/drawing/2014/main" id="{5F61A139-EFAC-4525-B8AC-C1366D5EC16F}"/>
                </a:ext>
              </a:extLst>
            </p:cNvPr>
            <p:cNvSpPr txBox="1"/>
            <p:nvPr/>
          </p:nvSpPr>
          <p:spPr>
            <a:xfrm>
              <a:off x="6925161" y="3140968"/>
              <a:ext cx="14035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CN" sz="1600" dirty="0">
                  <a:solidFill>
                    <a:schemeClr val="tx2"/>
                  </a:solidFill>
                </a:rPr>
                <a:t>void unlock() { </a:t>
              </a:r>
            </a:p>
            <a:p>
              <a:pPr lvl="0"/>
              <a:r>
                <a:rPr lang="en-US" altLang="zh-CN" sz="1600" dirty="0">
                  <a:solidFill>
                    <a:schemeClr val="tx2"/>
                  </a:solidFill>
                </a:rPr>
                <a:t>     … </a:t>
              </a:r>
            </a:p>
            <a:p>
              <a:pPr lvl="0"/>
              <a:r>
                <a:rPr lang="en-US" altLang="zh-CN" sz="1600" dirty="0">
                  <a:solidFill>
                    <a:schemeClr val="tx2"/>
                  </a:solidFill>
                </a:rPr>
                <a:t>}</a:t>
              </a:r>
              <a:endParaRPr lang="zh-CN" altLang="en-US" sz="16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6635A86-2934-4FC5-8F90-A140B63B79EB}"/>
              </a:ext>
            </a:extLst>
          </p:cNvPr>
          <p:cNvCxnSpPr>
            <a:cxnSpLocks/>
          </p:cNvCxnSpPr>
          <p:nvPr/>
        </p:nvCxnSpPr>
        <p:spPr>
          <a:xfrm flipV="1">
            <a:off x="3261582" y="4683318"/>
            <a:ext cx="1991406" cy="293807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20CCC7F-C8F3-42EC-85EC-498077A863A9}"/>
              </a:ext>
            </a:extLst>
          </p:cNvPr>
          <p:cNvCxnSpPr>
            <a:cxnSpLocks/>
          </p:cNvCxnSpPr>
          <p:nvPr/>
        </p:nvCxnSpPr>
        <p:spPr>
          <a:xfrm flipH="1" flipV="1">
            <a:off x="3501201" y="4071882"/>
            <a:ext cx="1672201" cy="363830"/>
          </a:xfrm>
          <a:prstGeom prst="straightConnector1">
            <a:avLst/>
          </a:prstGeom>
          <a:ln w="254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ubtitle 2">
            <a:extLst>
              <a:ext uri="{FF2B5EF4-FFF2-40B4-BE49-F238E27FC236}">
                <a16:creationId xmlns:a16="http://schemas.microsoft.com/office/drawing/2014/main" id="{40979BB4-F317-46A6-8B02-95D0D0B9D342}"/>
              </a:ext>
            </a:extLst>
          </p:cNvPr>
          <p:cNvSpPr txBox="1">
            <a:spLocks/>
          </p:cNvSpPr>
          <p:nvPr/>
        </p:nvSpPr>
        <p:spPr>
          <a:xfrm>
            <a:off x="6291234" y="5373365"/>
            <a:ext cx="201622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>
                <a:solidFill>
                  <a:schemeClr val="accent2"/>
                </a:solidFill>
                <a:latin typeface="+mn-lt"/>
                <a:cs typeface="+mn-cs"/>
              </a:rPr>
              <a:t>Client code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7AF76218-E078-4D03-BF0A-A0CA122A857F}"/>
              </a:ext>
            </a:extLst>
          </p:cNvPr>
          <p:cNvSpPr txBox="1">
            <a:spLocks/>
          </p:cNvSpPr>
          <p:nvPr/>
        </p:nvSpPr>
        <p:spPr>
          <a:xfrm>
            <a:off x="719764" y="5473854"/>
            <a:ext cx="2952328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>
                <a:solidFill>
                  <a:schemeClr val="accent2"/>
                </a:solidFill>
                <a:latin typeface="+mn-lt"/>
                <a:cs typeface="+mn-cs"/>
              </a:rPr>
              <a:t>Concurrent object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E1A6236-782A-4F29-9F21-19AE2E287367}"/>
              </a:ext>
            </a:extLst>
          </p:cNvPr>
          <p:cNvGrpSpPr/>
          <p:nvPr/>
        </p:nvGrpSpPr>
        <p:grpSpPr>
          <a:xfrm>
            <a:off x="6772574" y="414658"/>
            <a:ext cx="1784874" cy="2421590"/>
            <a:chOff x="6020979" y="1969429"/>
            <a:chExt cx="1784874" cy="2421590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AB55D31A-1525-49B8-A8CA-AE3775D467CE}"/>
                </a:ext>
              </a:extLst>
            </p:cNvPr>
            <p:cNvCxnSpPr>
              <a:stCxn id="60" idx="2"/>
            </p:cNvCxnSpPr>
            <p:nvPr/>
          </p:nvCxnSpPr>
          <p:spPr>
            <a:xfrm>
              <a:off x="6327979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4A46D65-4119-401C-8E93-AEB929ED6E56}"/>
                </a:ext>
              </a:extLst>
            </p:cNvPr>
            <p:cNvSpPr txBox="1"/>
            <p:nvPr/>
          </p:nvSpPr>
          <p:spPr>
            <a:xfrm>
              <a:off x="6108207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T1</a:t>
              </a:r>
              <a:endParaRPr lang="zh-CN" altLang="en-US" sz="2000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C81B84B-C01A-4723-A576-8C074500D9DD}"/>
                </a:ext>
              </a:extLst>
            </p:cNvPr>
            <p:cNvCxnSpPr>
              <a:stCxn id="62" idx="2"/>
            </p:cNvCxnSpPr>
            <p:nvPr/>
          </p:nvCxnSpPr>
          <p:spPr>
            <a:xfrm>
              <a:off x="6909832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B85AD5E7-36AC-4241-B9B9-49F26481DABA}"/>
                </a:ext>
              </a:extLst>
            </p:cNvPr>
            <p:cNvSpPr txBox="1"/>
            <p:nvPr/>
          </p:nvSpPr>
          <p:spPr>
            <a:xfrm>
              <a:off x="6690060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T2</a:t>
              </a:r>
              <a:endParaRPr lang="zh-CN" altLang="en-US" sz="2000" dirty="0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1FA8030-ED5A-418E-A1F1-B1027B1FB78A}"/>
                </a:ext>
              </a:extLst>
            </p:cNvPr>
            <p:cNvCxnSpPr>
              <a:stCxn id="64" idx="2"/>
            </p:cNvCxnSpPr>
            <p:nvPr/>
          </p:nvCxnSpPr>
          <p:spPr>
            <a:xfrm>
              <a:off x="7488106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68726A20-06E4-4644-A3AF-A50A2429CA97}"/>
                </a:ext>
              </a:extLst>
            </p:cNvPr>
            <p:cNvSpPr txBox="1"/>
            <p:nvPr/>
          </p:nvSpPr>
          <p:spPr>
            <a:xfrm>
              <a:off x="7268334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T3</a:t>
              </a:r>
              <a:endParaRPr lang="zh-CN" altLang="en-US" sz="2000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2C25796-F39F-4BA6-9789-6D14D0837A7A}"/>
                </a:ext>
              </a:extLst>
            </p:cNvPr>
            <p:cNvSpPr txBox="1"/>
            <p:nvPr/>
          </p:nvSpPr>
          <p:spPr>
            <a:xfrm>
              <a:off x="6020979" y="2823382"/>
              <a:ext cx="1784874" cy="1077218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lock() {</a:t>
              </a:r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   </a:t>
              </a:r>
              <a:r>
                <a:rPr lang="en-US" altLang="zh-CN" b="1" dirty="0"/>
                <a:t> </a:t>
              </a:r>
              <a:r>
                <a:rPr lang="en-US" altLang="zh-CN" dirty="0"/>
                <a:t>…</a:t>
              </a:r>
              <a:endParaRPr lang="en-US" altLang="zh-CN" b="1" dirty="0"/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}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43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583C5E1-C2C3-4CE5-A6C0-21DFB52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Programmers’ View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076968C-3ECA-4DCB-90F3-750D8AF2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concurrent program =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concurrent objects + their clients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A7A2AF-97FB-4016-B6DD-4328CA1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96" name="组合 22">
            <a:extLst>
              <a:ext uri="{FF2B5EF4-FFF2-40B4-BE49-F238E27FC236}">
                <a16:creationId xmlns:a16="http://schemas.microsoft.com/office/drawing/2014/main" id="{8901BAE2-9E94-43A9-AC9D-DAA71F14B52B}"/>
              </a:ext>
            </a:extLst>
          </p:cNvPr>
          <p:cNvGrpSpPr/>
          <p:nvPr/>
        </p:nvGrpSpPr>
        <p:grpSpPr>
          <a:xfrm>
            <a:off x="6608396" y="3862082"/>
            <a:ext cx="73976" cy="1419398"/>
            <a:chOff x="4191000" y="4221088"/>
            <a:chExt cx="76200" cy="1722512"/>
          </a:xfrm>
        </p:grpSpPr>
        <p:sp>
          <p:nvSpPr>
            <p:cNvPr id="97" name="Line 46">
              <a:extLst>
                <a:ext uri="{FF2B5EF4-FFF2-40B4-BE49-F238E27FC236}">
                  <a16:creationId xmlns:a16="http://schemas.microsoft.com/office/drawing/2014/main" id="{2AA121E0-7052-45CE-ABBB-30DE6DADA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98" name="Line 47">
              <a:extLst>
                <a:ext uri="{FF2B5EF4-FFF2-40B4-BE49-F238E27FC236}">
                  <a16:creationId xmlns:a16="http://schemas.microsoft.com/office/drawing/2014/main" id="{2C10E135-78EC-42E8-9BDA-F6F9F855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99" name="TextBox 5">
            <a:extLst>
              <a:ext uri="{FF2B5EF4-FFF2-40B4-BE49-F238E27FC236}">
                <a16:creationId xmlns:a16="http://schemas.microsoft.com/office/drawing/2014/main" id="{76D72ECF-D501-4D54-BEAA-E9F04166B9E1}"/>
              </a:ext>
            </a:extLst>
          </p:cNvPr>
          <p:cNvSpPr txBox="1"/>
          <p:nvPr/>
        </p:nvSpPr>
        <p:spPr>
          <a:xfrm>
            <a:off x="5217951" y="3727208"/>
            <a:ext cx="136159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err="1"/>
              <a:t>s.push</a:t>
            </a:r>
            <a:r>
              <a:rPr lang="en-US" altLang="zh-CN" sz="2000" dirty="0"/>
              <a:t>(7);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/>
              <a:t>x = </a:t>
            </a:r>
            <a:r>
              <a:rPr lang="en-US" altLang="zh-CN" sz="2000" dirty="0" err="1"/>
              <a:t>s.pop</a:t>
            </a:r>
            <a:r>
              <a:rPr lang="en-US" altLang="zh-CN" sz="2000" dirty="0"/>
              <a:t>();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00" name="TextBox 6">
            <a:extLst>
              <a:ext uri="{FF2B5EF4-FFF2-40B4-BE49-F238E27FC236}">
                <a16:creationId xmlns:a16="http://schemas.microsoft.com/office/drawing/2014/main" id="{6320CAEB-A2F4-494A-A508-4183D6673885}"/>
              </a:ext>
            </a:extLst>
          </p:cNvPr>
          <p:cNvSpPr txBox="1"/>
          <p:nvPr/>
        </p:nvSpPr>
        <p:spPr>
          <a:xfrm>
            <a:off x="6770414" y="3999995"/>
            <a:ext cx="12381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 err="1"/>
              <a:t>s.push</a:t>
            </a:r>
            <a:r>
              <a:rPr lang="en-US" altLang="zh-CN" sz="2000" dirty="0"/>
              <a:t>(6);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…</a:t>
            </a:r>
            <a:endParaRPr lang="he-IL" altLang="zh-CN" sz="2000" dirty="0">
              <a:solidFill>
                <a:prstClr val="black"/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3FFCF3-601D-4EF5-808D-1E853E4B9B99}"/>
              </a:ext>
            </a:extLst>
          </p:cNvPr>
          <p:cNvGrpSpPr/>
          <p:nvPr/>
        </p:nvGrpSpPr>
        <p:grpSpPr>
          <a:xfrm>
            <a:off x="620055" y="3429000"/>
            <a:ext cx="3798277" cy="2098431"/>
            <a:chOff x="628650" y="3644977"/>
            <a:chExt cx="3798277" cy="209843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110B6D9-A3D1-4024-AFB9-2A729666E71A}"/>
                </a:ext>
              </a:extLst>
            </p:cNvPr>
            <p:cNvSpPr/>
            <p:nvPr/>
          </p:nvSpPr>
          <p:spPr>
            <a:xfrm>
              <a:off x="628650" y="3644977"/>
              <a:ext cx="3798277" cy="209843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B33C74E-1C84-4E86-96DD-6EB60D81E20C}"/>
                </a:ext>
              </a:extLst>
            </p:cNvPr>
            <p:cNvGrpSpPr/>
            <p:nvPr/>
          </p:nvGrpSpPr>
          <p:grpSpPr>
            <a:xfrm>
              <a:off x="729766" y="3760160"/>
              <a:ext cx="3564337" cy="1867848"/>
              <a:chOff x="5436097" y="2492896"/>
              <a:chExt cx="2638198" cy="1281605"/>
            </a:xfrm>
          </p:grpSpPr>
          <p:sp>
            <p:nvSpPr>
              <p:cNvPr id="104" name="TextBox 12">
                <a:extLst>
                  <a:ext uri="{FF2B5EF4-FFF2-40B4-BE49-F238E27FC236}">
                    <a16:creationId xmlns:a16="http://schemas.microsoft.com/office/drawing/2014/main" id="{45D9C6CC-6704-4DAB-837E-EC373897E1FD}"/>
                  </a:ext>
                </a:extLst>
              </p:cNvPr>
              <p:cNvSpPr txBox="1"/>
              <p:nvPr/>
            </p:nvSpPr>
            <p:spPr>
              <a:xfrm>
                <a:off x="5436097" y="3140968"/>
                <a:ext cx="1565115" cy="633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tx2"/>
                    </a:solidFill>
                  </a:rPr>
                  <a:t>void push(</a:t>
                </a:r>
                <a:r>
                  <a:rPr lang="en-US" altLang="zh-CN" dirty="0" err="1">
                    <a:solidFill>
                      <a:schemeClr val="tx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v) { </a:t>
                </a:r>
              </a:p>
              <a:p>
                <a:r>
                  <a:rPr lang="en-US" altLang="zh-CN" dirty="0">
                    <a:solidFill>
                      <a:schemeClr val="tx2"/>
                    </a:solidFill>
                  </a:rPr>
                  <a:t>     … </a:t>
                </a:r>
              </a:p>
              <a:p>
                <a:r>
                  <a:rPr lang="en-US" altLang="zh-CN" dirty="0">
                    <a:solidFill>
                      <a:schemeClr val="tx2"/>
                    </a:solidFill>
                  </a:rPr>
                  <a:t>}</a:t>
                </a:r>
              </a:p>
            </p:txBody>
          </p:sp>
          <p:grpSp>
            <p:nvGrpSpPr>
              <p:cNvPr id="105" name="组合 11">
                <a:extLst>
                  <a:ext uri="{FF2B5EF4-FFF2-40B4-BE49-F238E27FC236}">
                    <a16:creationId xmlns:a16="http://schemas.microsoft.com/office/drawing/2014/main" id="{5C1FD16D-E865-432C-AD9F-7082434BE7FD}"/>
                  </a:ext>
                </a:extLst>
              </p:cNvPr>
              <p:cNvGrpSpPr/>
              <p:nvPr/>
            </p:nvGrpSpPr>
            <p:grpSpPr>
              <a:xfrm>
                <a:off x="5652120" y="2492896"/>
                <a:ext cx="2009680" cy="488654"/>
                <a:chOff x="134491" y="1624012"/>
                <a:chExt cx="4235997" cy="1108075"/>
              </a:xfrm>
            </p:grpSpPr>
            <p:sp>
              <p:nvSpPr>
                <p:cNvPr id="107" name="Rectangle 6">
                  <a:extLst>
                    <a:ext uri="{FF2B5EF4-FFF2-40B4-BE49-F238E27FC236}">
                      <a16:creationId xmlns:a16="http://schemas.microsoft.com/office/drawing/2014/main" id="{6AEDA9AD-13A7-4DE5-A884-7D0D27243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91" y="1624012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08" name="Rectangle 5">
                  <a:extLst>
                    <a:ext uri="{FF2B5EF4-FFF2-40B4-BE49-F238E27FC236}">
                      <a16:creationId xmlns:a16="http://schemas.microsoft.com/office/drawing/2014/main" id="{4FD070B8-55C3-4BD4-AAEA-1995C5255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5614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09" name="Rectangle 6">
                  <a:extLst>
                    <a:ext uri="{FF2B5EF4-FFF2-40B4-BE49-F238E27FC236}">
                      <a16:creationId xmlns:a16="http://schemas.microsoft.com/office/drawing/2014/main" id="{17F8C1D7-C3CD-478D-850F-B386C97F0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9014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10" name="Line 7">
                  <a:extLst>
                    <a:ext uri="{FF2B5EF4-FFF2-40B4-BE49-F238E27FC236}">
                      <a16:creationId xmlns:a16="http://schemas.microsoft.com/office/drawing/2014/main" id="{1AD25BF4-50C7-4882-95D6-9E4B2231D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2414" y="2389187"/>
                  <a:ext cx="381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1" name="Text Box 8">
                  <a:extLst>
                    <a:ext uri="{FF2B5EF4-FFF2-40B4-BE49-F238E27FC236}">
                      <a16:creationId xmlns:a16="http://schemas.microsoft.com/office/drawing/2014/main" id="{690EAADA-B2A6-420D-83EA-A05152974A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7497" y="2046288"/>
                  <a:ext cx="504056" cy="62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1200" b="1" dirty="0">
                      <a:latin typeface="Calibri" pitchFamily="34" charset="0"/>
                    </a:rPr>
                    <a:t>…</a:t>
                  </a:r>
                </a:p>
              </p:txBody>
            </p:sp>
            <p:sp>
              <p:nvSpPr>
                <p:cNvPr id="112" name="Rectangle 10">
                  <a:extLst>
                    <a:ext uri="{FF2B5EF4-FFF2-40B4-BE49-F238E27FC236}">
                      <a16:creationId xmlns:a16="http://schemas.microsoft.com/office/drawing/2014/main" id="{CBF2FA3A-95B5-42DC-9B9F-E5C567620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688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13" name="Rectangle 11">
                  <a:extLst>
                    <a:ext uri="{FF2B5EF4-FFF2-40B4-BE49-F238E27FC236}">
                      <a16:creationId xmlns:a16="http://schemas.microsoft.com/office/drawing/2014/main" id="{015AE46E-4A49-4FF0-824D-36332A962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7088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zh-CN">
                    <a:latin typeface="Calibri" pitchFamily="34" charset="0"/>
                  </a:endParaRPr>
                </a:p>
              </p:txBody>
            </p:sp>
            <p:sp>
              <p:nvSpPr>
                <p:cNvPr id="114" name="Line 12">
                  <a:extLst>
                    <a:ext uri="{FF2B5EF4-FFF2-40B4-BE49-F238E27FC236}">
                      <a16:creationId xmlns:a16="http://schemas.microsoft.com/office/drawing/2014/main" id="{E42AC61D-E293-4A8E-9D73-D76A64422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1552" y="2389187"/>
                  <a:ext cx="462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Line 13">
                  <a:extLst>
                    <a:ext uri="{FF2B5EF4-FFF2-40B4-BE49-F238E27FC236}">
                      <a16:creationId xmlns:a16="http://schemas.microsoft.com/office/drawing/2014/main" id="{DAC3281C-0355-41F8-83E7-4DA11E20F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6488" y="2427287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14">
                  <a:extLst>
                    <a:ext uri="{FF2B5EF4-FFF2-40B4-BE49-F238E27FC236}">
                      <a16:creationId xmlns:a16="http://schemas.microsoft.com/office/drawing/2014/main" id="{2CE61FE1-C02D-4D24-8030-82F4FE11F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3288" y="2732087"/>
                  <a:ext cx="4572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7" name="Group 21">
                  <a:extLst>
                    <a:ext uri="{FF2B5EF4-FFF2-40B4-BE49-F238E27FC236}">
                      <a16:creationId xmlns:a16="http://schemas.microsoft.com/office/drawing/2014/main" id="{E79EE664-1D91-441B-8282-CFAF165949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866" y="2008187"/>
                  <a:ext cx="342900" cy="381000"/>
                  <a:chOff x="1200" y="1176"/>
                  <a:chExt cx="432" cy="240"/>
                </a:xfrm>
              </p:grpSpPr>
              <p:sp>
                <p:nvSpPr>
                  <p:cNvPr id="118" name="Line 22">
                    <a:extLst>
                      <a:ext uri="{FF2B5EF4-FFF2-40B4-BE49-F238E27FC236}">
                        <a16:creationId xmlns:a16="http://schemas.microsoft.com/office/drawing/2014/main" id="{8CAED355-9506-455E-A49E-9A864681A2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176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9" name="Line 23">
                    <a:extLst>
                      <a:ext uri="{FF2B5EF4-FFF2-40B4-BE49-F238E27FC236}">
                        <a16:creationId xmlns:a16="http://schemas.microsoft.com/office/drawing/2014/main" id="{9A1C14E6-6EAD-4A67-8BCD-84AF249329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16"/>
                    <a:ext cx="43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06" name="TextBox 14">
                <a:extLst>
                  <a:ext uri="{FF2B5EF4-FFF2-40B4-BE49-F238E27FC236}">
                    <a16:creationId xmlns:a16="http://schemas.microsoft.com/office/drawing/2014/main" id="{123D5F94-CE6B-4428-B64F-52AB32A25924}"/>
                  </a:ext>
                </a:extLst>
              </p:cNvPr>
              <p:cNvSpPr txBox="1"/>
              <p:nvPr/>
            </p:nvSpPr>
            <p:spPr>
              <a:xfrm>
                <a:off x="7155679" y="3140968"/>
                <a:ext cx="918616" cy="633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spcBef>
                    <a:spcPts val="600"/>
                  </a:spcBef>
                </a:pPr>
                <a:r>
                  <a:rPr lang="en-US" altLang="zh-CN" dirty="0" err="1">
                    <a:solidFill>
                      <a:schemeClr val="tx2"/>
                    </a:solidFill>
                  </a:rPr>
                  <a:t>int</a:t>
                </a:r>
                <a:r>
                  <a:rPr lang="en-US" altLang="zh-CN" dirty="0">
                    <a:solidFill>
                      <a:schemeClr val="tx2"/>
                    </a:solidFill>
                  </a:rPr>
                  <a:t> pop() { </a:t>
                </a:r>
              </a:p>
              <a:p>
                <a:pPr lvl="0"/>
                <a:r>
                  <a:rPr lang="en-US" altLang="zh-CN" dirty="0">
                    <a:solidFill>
                      <a:schemeClr val="tx2"/>
                    </a:solidFill>
                  </a:rPr>
                  <a:t>     … </a:t>
                </a:r>
              </a:p>
              <a:p>
                <a:pPr lvl="0"/>
                <a:r>
                  <a:rPr lang="en-US" altLang="zh-CN" dirty="0">
                    <a:solidFill>
                      <a:schemeClr val="tx2"/>
                    </a:solidFill>
                  </a:rPr>
                  <a:t>}</a:t>
                </a:r>
                <a:endParaRPr lang="zh-CN" altLang="en-US" dirty="0">
                  <a:solidFill>
                    <a:schemeClr val="tx2"/>
                  </a:solidFill>
                </a:endParaRPr>
              </a:p>
            </p:txBody>
          </p:sp>
        </p:grp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FCE080F-3890-4594-9CD1-5A5F8C8CFD6E}"/>
              </a:ext>
            </a:extLst>
          </p:cNvPr>
          <p:cNvGrpSpPr/>
          <p:nvPr/>
        </p:nvGrpSpPr>
        <p:grpSpPr>
          <a:xfrm>
            <a:off x="6730476" y="1101539"/>
            <a:ext cx="1784874" cy="2421590"/>
            <a:chOff x="6020979" y="1969429"/>
            <a:chExt cx="1784874" cy="2421590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611A520-1011-473C-A0A0-55C4B38ACE40}"/>
                </a:ext>
              </a:extLst>
            </p:cNvPr>
            <p:cNvCxnSpPr>
              <a:stCxn id="122" idx="2"/>
            </p:cNvCxnSpPr>
            <p:nvPr/>
          </p:nvCxnSpPr>
          <p:spPr>
            <a:xfrm>
              <a:off x="6327979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BA2D08C-C496-4EC3-87B7-0EC4397B04E9}"/>
                </a:ext>
              </a:extLst>
            </p:cNvPr>
            <p:cNvSpPr txBox="1"/>
            <p:nvPr/>
          </p:nvSpPr>
          <p:spPr>
            <a:xfrm>
              <a:off x="6108207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T1</a:t>
              </a:r>
              <a:endParaRPr lang="zh-CN" altLang="en-US" sz="2000" dirty="0"/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724B457-9E5D-4658-9C34-37DC254D513E}"/>
                </a:ext>
              </a:extLst>
            </p:cNvPr>
            <p:cNvCxnSpPr>
              <a:stCxn id="124" idx="2"/>
            </p:cNvCxnSpPr>
            <p:nvPr/>
          </p:nvCxnSpPr>
          <p:spPr>
            <a:xfrm>
              <a:off x="6909832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96C7C41-D6E6-4209-8526-EF22BF8FA3B4}"/>
                </a:ext>
              </a:extLst>
            </p:cNvPr>
            <p:cNvSpPr txBox="1"/>
            <p:nvPr/>
          </p:nvSpPr>
          <p:spPr>
            <a:xfrm>
              <a:off x="6690060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T2</a:t>
              </a:r>
              <a:endParaRPr lang="zh-CN" altLang="en-US" sz="2000" dirty="0"/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0146E30-ADFC-4E94-A2DE-35D377CAF00A}"/>
                </a:ext>
              </a:extLst>
            </p:cNvPr>
            <p:cNvCxnSpPr>
              <a:stCxn id="126" idx="2"/>
            </p:cNvCxnSpPr>
            <p:nvPr/>
          </p:nvCxnSpPr>
          <p:spPr>
            <a:xfrm>
              <a:off x="7488106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AFA0058-D736-4E8E-9CDF-1232EC5C4EFE}"/>
                </a:ext>
              </a:extLst>
            </p:cNvPr>
            <p:cNvSpPr txBox="1"/>
            <p:nvPr/>
          </p:nvSpPr>
          <p:spPr>
            <a:xfrm>
              <a:off x="7268334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T3</a:t>
              </a:r>
              <a:endParaRPr lang="zh-CN" altLang="en-US" sz="2000" dirty="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8D30287-C58E-4060-A896-7D0BEB3AE764}"/>
                </a:ext>
              </a:extLst>
            </p:cNvPr>
            <p:cNvSpPr txBox="1"/>
            <p:nvPr/>
          </p:nvSpPr>
          <p:spPr>
            <a:xfrm>
              <a:off x="6020979" y="2823382"/>
              <a:ext cx="1784874" cy="1077218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push() {</a:t>
              </a:r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   </a:t>
              </a:r>
              <a:r>
                <a:rPr lang="en-US" altLang="zh-CN" b="1" dirty="0"/>
                <a:t> </a:t>
              </a:r>
              <a:r>
                <a:rPr lang="en-US" altLang="zh-CN" dirty="0"/>
                <a:t>…</a:t>
              </a:r>
              <a:endParaRPr lang="en-US" altLang="zh-CN" b="1" dirty="0"/>
            </a:p>
            <a:p>
              <a:pPr>
                <a:spcBef>
                  <a:spcPts val="600"/>
                </a:spcBef>
              </a:pPr>
              <a:r>
                <a:rPr lang="en-US" altLang="zh-CN" b="1" dirty="0">
                  <a:solidFill>
                    <a:prstClr val="black"/>
                  </a:solidFill>
                </a:rPr>
                <a:t>}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128" name="Subtitle 2">
            <a:extLst>
              <a:ext uri="{FF2B5EF4-FFF2-40B4-BE49-F238E27FC236}">
                <a16:creationId xmlns:a16="http://schemas.microsoft.com/office/drawing/2014/main" id="{451C3BC5-C247-4568-9FBE-0AC92C3A0D89}"/>
              </a:ext>
            </a:extLst>
          </p:cNvPr>
          <p:cNvSpPr txBox="1">
            <a:spLocks/>
          </p:cNvSpPr>
          <p:nvPr/>
        </p:nvSpPr>
        <p:spPr>
          <a:xfrm>
            <a:off x="1110486" y="5707120"/>
            <a:ext cx="2952328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>
                <a:solidFill>
                  <a:schemeClr val="accent2"/>
                </a:solidFill>
                <a:latin typeface="+mn-lt"/>
                <a:cs typeface="+mn-cs"/>
              </a:rPr>
              <a:t>Concurrent object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D502E61D-CDF6-41E3-9D6D-A3270594667C}"/>
              </a:ext>
            </a:extLst>
          </p:cNvPr>
          <p:cNvSpPr txBox="1">
            <a:spLocks/>
          </p:cNvSpPr>
          <p:nvPr/>
        </p:nvSpPr>
        <p:spPr>
          <a:xfrm>
            <a:off x="5603105" y="5646412"/>
            <a:ext cx="201622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>
                <a:solidFill>
                  <a:schemeClr val="accent2"/>
                </a:solidFill>
                <a:latin typeface="+mn-lt"/>
                <a:cs typeface="+mn-cs"/>
              </a:rPr>
              <a:t>Client code</a:t>
            </a:r>
            <a:endParaRPr lang="he-IL" sz="2800" i="1" dirty="0">
              <a:solidFill>
                <a:schemeClr val="accent2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15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804FE-FD29-47C4-9B31-5A91D85B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Objects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395930-11DF-4339-85BE-000150FBC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7" name="AutoShape 2">
            <a:extLst>
              <a:ext uri="{FF2B5EF4-FFF2-40B4-BE49-F238E27FC236}">
                <a16:creationId xmlns:a16="http://schemas.microsoft.com/office/drawing/2014/main" id="{75FD5D53-8E7B-44F6-B7C3-98EEB0B6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7391400" cy="28956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00">
            <a:solidFill>
              <a:srgbClr val="0000FF"/>
            </a:solidFill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grpSp>
        <p:nvGrpSpPr>
          <p:cNvPr id="58" name="Group 4">
            <a:extLst>
              <a:ext uri="{FF2B5EF4-FFF2-40B4-BE49-F238E27FC236}">
                <a16:creationId xmlns:a16="http://schemas.microsoft.com/office/drawing/2014/main" id="{80089B60-A941-463F-A9DD-CEA37853385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51025"/>
            <a:ext cx="1379538" cy="1174750"/>
            <a:chOff x="1043" y="2525"/>
            <a:chExt cx="869" cy="740"/>
          </a:xfrm>
        </p:grpSpPr>
        <p:sp>
          <p:nvSpPr>
            <p:cNvPr id="59" name="Freeform 5">
              <a:extLst>
                <a:ext uri="{FF2B5EF4-FFF2-40B4-BE49-F238E27FC236}">
                  <a16:creationId xmlns:a16="http://schemas.microsoft.com/office/drawing/2014/main" id="{91F71100-B55D-44E0-9DE2-2EA5BD1B3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983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0" name="Freeform 6">
              <a:extLst>
                <a:ext uri="{FF2B5EF4-FFF2-40B4-BE49-F238E27FC236}">
                  <a16:creationId xmlns:a16="http://schemas.microsoft.com/office/drawing/2014/main" id="{2C31857E-FA1E-4A7A-9752-E0056CCE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79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31 w 143"/>
                <a:gd name="T3" fmla="*/ 21 h 278"/>
                <a:gd name="T4" fmla="*/ 31 w 143"/>
                <a:gd name="T5" fmla="*/ 122 h 278"/>
                <a:gd name="T6" fmla="*/ 22 w 143"/>
                <a:gd name="T7" fmla="*/ 140 h 278"/>
                <a:gd name="T8" fmla="*/ 20 w 143"/>
                <a:gd name="T9" fmla="*/ 50 h 278"/>
                <a:gd name="T10" fmla="*/ 1 w 143"/>
                <a:gd name="T11" fmla="*/ 2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1" name="Freeform 7">
              <a:extLst>
                <a:ext uri="{FF2B5EF4-FFF2-40B4-BE49-F238E27FC236}">
                  <a16:creationId xmlns:a16="http://schemas.microsoft.com/office/drawing/2014/main" id="{2B411DDB-5171-44C9-97B8-83F27E5D6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" y="2639"/>
              <a:ext cx="51" cy="178"/>
            </a:xfrm>
            <a:custGeom>
              <a:avLst/>
              <a:gdLst>
                <a:gd name="T0" fmla="*/ 0 w 143"/>
                <a:gd name="T1" fmla="*/ 0 h 278"/>
                <a:gd name="T2" fmla="*/ 6 w 143"/>
                <a:gd name="T3" fmla="*/ 11 h 278"/>
                <a:gd name="T4" fmla="*/ 6 w 143"/>
                <a:gd name="T5" fmla="*/ 63 h 278"/>
                <a:gd name="T6" fmla="*/ 5 w 143"/>
                <a:gd name="T7" fmla="*/ 73 h 278"/>
                <a:gd name="T8" fmla="*/ 4 w 143"/>
                <a:gd name="T9" fmla="*/ 26 h 278"/>
                <a:gd name="T10" fmla="*/ 0 w 143"/>
                <a:gd name="T11" fmla="*/ 13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2" name="Freeform 8">
              <a:extLst>
                <a:ext uri="{FF2B5EF4-FFF2-40B4-BE49-F238E27FC236}">
                  <a16:creationId xmlns:a16="http://schemas.microsoft.com/office/drawing/2014/main" id="{F829B1A9-4D6E-4437-B2A6-AE09713A3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2551"/>
              <a:ext cx="47" cy="156"/>
            </a:xfrm>
            <a:custGeom>
              <a:avLst/>
              <a:gdLst>
                <a:gd name="T0" fmla="*/ 0 w 143"/>
                <a:gd name="T1" fmla="*/ 0 h 278"/>
                <a:gd name="T2" fmla="*/ 5 w 143"/>
                <a:gd name="T3" fmla="*/ 7 h 278"/>
                <a:gd name="T4" fmla="*/ 5 w 143"/>
                <a:gd name="T5" fmla="*/ 43 h 278"/>
                <a:gd name="T6" fmla="*/ 4 w 143"/>
                <a:gd name="T7" fmla="*/ 49 h 278"/>
                <a:gd name="T8" fmla="*/ 3 w 143"/>
                <a:gd name="T9" fmla="*/ 17 h 278"/>
                <a:gd name="T10" fmla="*/ 0 w 143"/>
                <a:gd name="T11" fmla="*/ 9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3" name="Freeform 9">
              <a:extLst>
                <a:ext uri="{FF2B5EF4-FFF2-40B4-BE49-F238E27FC236}">
                  <a16:creationId xmlns:a16="http://schemas.microsoft.com/office/drawing/2014/main" id="{A27266FF-8875-46A7-9AEC-B5B71C2500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3" y="2987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4" name="Freeform 10">
              <a:extLst>
                <a:ext uri="{FF2B5EF4-FFF2-40B4-BE49-F238E27FC236}">
                  <a16:creationId xmlns:a16="http://schemas.microsoft.com/office/drawing/2014/main" id="{743E0BFF-0743-4965-B262-A0B7129B5B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3" y="2812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31 w 143"/>
                <a:gd name="T3" fmla="*/ 21 h 278"/>
                <a:gd name="T4" fmla="*/ 31 w 143"/>
                <a:gd name="T5" fmla="*/ 122 h 278"/>
                <a:gd name="T6" fmla="*/ 22 w 143"/>
                <a:gd name="T7" fmla="*/ 140 h 278"/>
                <a:gd name="T8" fmla="*/ 20 w 143"/>
                <a:gd name="T9" fmla="*/ 50 h 278"/>
                <a:gd name="T10" fmla="*/ 1 w 143"/>
                <a:gd name="T11" fmla="*/ 2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5" name="Freeform 11">
              <a:extLst>
                <a:ext uri="{FF2B5EF4-FFF2-40B4-BE49-F238E27FC236}">
                  <a16:creationId xmlns:a16="http://schemas.microsoft.com/office/drawing/2014/main" id="{836858FD-765D-4064-A1A6-690ED82EE4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44" y="2586"/>
              <a:ext cx="51" cy="178"/>
            </a:xfrm>
            <a:custGeom>
              <a:avLst/>
              <a:gdLst>
                <a:gd name="T0" fmla="*/ 0 w 143"/>
                <a:gd name="T1" fmla="*/ 0 h 278"/>
                <a:gd name="T2" fmla="*/ 6 w 143"/>
                <a:gd name="T3" fmla="*/ 11 h 278"/>
                <a:gd name="T4" fmla="*/ 6 w 143"/>
                <a:gd name="T5" fmla="*/ 63 h 278"/>
                <a:gd name="T6" fmla="*/ 5 w 143"/>
                <a:gd name="T7" fmla="*/ 73 h 278"/>
                <a:gd name="T8" fmla="*/ 4 w 143"/>
                <a:gd name="T9" fmla="*/ 26 h 278"/>
                <a:gd name="T10" fmla="*/ 0 w 143"/>
                <a:gd name="T11" fmla="*/ 13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6" name="Freeform 12">
              <a:extLst>
                <a:ext uri="{FF2B5EF4-FFF2-40B4-BE49-F238E27FC236}">
                  <a16:creationId xmlns:a16="http://schemas.microsoft.com/office/drawing/2014/main" id="{A9FF4009-BA81-47FF-BF71-3340B88083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4" y="2691"/>
              <a:ext cx="47" cy="156"/>
            </a:xfrm>
            <a:custGeom>
              <a:avLst/>
              <a:gdLst>
                <a:gd name="T0" fmla="*/ 0 w 143"/>
                <a:gd name="T1" fmla="*/ 0 h 278"/>
                <a:gd name="T2" fmla="*/ 5 w 143"/>
                <a:gd name="T3" fmla="*/ 7 h 278"/>
                <a:gd name="T4" fmla="*/ 5 w 143"/>
                <a:gd name="T5" fmla="*/ 43 h 278"/>
                <a:gd name="T6" fmla="*/ 4 w 143"/>
                <a:gd name="T7" fmla="*/ 49 h 278"/>
                <a:gd name="T8" fmla="*/ 3 w 143"/>
                <a:gd name="T9" fmla="*/ 17 h 278"/>
                <a:gd name="T10" fmla="*/ 0 w 143"/>
                <a:gd name="T11" fmla="*/ 9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7" name="AutoShape 13">
              <a:extLst>
                <a:ext uri="{FF2B5EF4-FFF2-40B4-BE49-F238E27FC236}">
                  <a16:creationId xmlns:a16="http://schemas.microsoft.com/office/drawing/2014/main" id="{A61C5C82-0181-41A9-AD9C-FBFA356AC2A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3" y="2525"/>
              <a:ext cx="657" cy="5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8 h 21600"/>
                <a:gd name="T14" fmla="*/ 17096 w 21600"/>
                <a:gd name="T15" fmla="*/ 1710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  <p:sp>
          <p:nvSpPr>
            <p:cNvPr id="68" name="Rectangle 14">
              <a:extLst>
                <a:ext uri="{FF2B5EF4-FFF2-40B4-BE49-F238E27FC236}">
                  <a16:creationId xmlns:a16="http://schemas.microsoft.com/office/drawing/2014/main" id="{EFD36F72-6A4E-45F1-B1E6-2AEE3BFA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089"/>
              <a:ext cx="657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</a:endParaRPr>
            </a:p>
          </p:txBody>
        </p:sp>
      </p:grpSp>
      <p:sp>
        <p:nvSpPr>
          <p:cNvPr id="69" name="Oval 15">
            <a:extLst>
              <a:ext uri="{FF2B5EF4-FFF2-40B4-BE49-F238E27FC236}">
                <a16:creationId xmlns:a16="http://schemas.microsoft.com/office/drawing/2014/main" id="{4144E595-3E9E-407E-8939-1C8F699AC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48200"/>
            <a:ext cx="838200" cy="3810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0" name="Oval 16">
            <a:extLst>
              <a:ext uri="{FF2B5EF4-FFF2-40B4-BE49-F238E27FC236}">
                <a16:creationId xmlns:a16="http://schemas.microsoft.com/office/drawing/2014/main" id="{7B6731F4-2E4B-4BB5-9077-A8116EA1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1" name="Oval 17">
            <a:extLst>
              <a:ext uri="{FF2B5EF4-FFF2-40B4-BE49-F238E27FC236}">
                <a16:creationId xmlns:a16="http://schemas.microsoft.com/office/drawing/2014/main" id="{75BBC9DA-00EF-4F2C-AD14-52B818512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8862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2" name="Oval 18">
            <a:extLst>
              <a:ext uri="{FF2B5EF4-FFF2-40B4-BE49-F238E27FC236}">
                <a16:creationId xmlns:a16="http://schemas.microsoft.com/office/drawing/2014/main" id="{1AD4B161-40E5-4768-A7E0-0E8837E05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3" name="Oval 19">
            <a:extLst>
              <a:ext uri="{FF2B5EF4-FFF2-40B4-BE49-F238E27FC236}">
                <a16:creationId xmlns:a16="http://schemas.microsoft.com/office/drawing/2014/main" id="{3DB22211-A905-4C61-824A-86ECBF800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838200" cy="3810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4" name="AutoShape 20">
            <a:extLst>
              <a:ext uri="{FF2B5EF4-FFF2-40B4-BE49-F238E27FC236}">
                <a16:creationId xmlns:a16="http://schemas.microsoft.com/office/drawing/2014/main" id="{D81EB1A6-2442-472B-9FD8-04BD44D3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863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5" name="AutoShape 21">
            <a:extLst>
              <a:ext uri="{FF2B5EF4-FFF2-40B4-BE49-F238E27FC236}">
                <a16:creationId xmlns:a16="http://schemas.microsoft.com/office/drawing/2014/main" id="{1910E3DE-409E-4A8A-92E3-9E5B7C429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863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CCCC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6" name="AutoShape 22">
            <a:extLst>
              <a:ext uri="{FF2B5EF4-FFF2-40B4-BE49-F238E27FC236}">
                <a16:creationId xmlns:a16="http://schemas.microsoft.com/office/drawing/2014/main" id="{07F9EE0C-48E3-41CA-8AAF-97F82B1ECAF4}"/>
              </a:ext>
            </a:extLst>
          </p:cNvPr>
          <p:cNvSpPr>
            <a:spLocks noChangeArrowheads="1"/>
          </p:cNvSpPr>
          <p:nvPr/>
        </p:nvSpPr>
        <p:spPr bwMode="auto">
          <a:xfrm rot="2548433">
            <a:off x="6705600" y="4267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7" name="AutoShape 23">
            <a:extLst>
              <a:ext uri="{FF2B5EF4-FFF2-40B4-BE49-F238E27FC236}">
                <a16:creationId xmlns:a16="http://schemas.microsoft.com/office/drawing/2014/main" id="{6C05B7E4-EC9D-46FB-A107-9ABBF38A52FE}"/>
              </a:ext>
            </a:extLst>
          </p:cNvPr>
          <p:cNvSpPr>
            <a:spLocks noChangeArrowheads="1"/>
          </p:cNvSpPr>
          <p:nvPr/>
        </p:nvSpPr>
        <p:spPr bwMode="auto">
          <a:xfrm rot="19051567" flipH="1">
            <a:off x="5867400" y="4267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8" name="AutoShape 24">
            <a:extLst>
              <a:ext uri="{FF2B5EF4-FFF2-40B4-BE49-F238E27FC236}">
                <a16:creationId xmlns:a16="http://schemas.microsoft.com/office/drawing/2014/main" id="{AA93D81B-A141-45F1-BA4F-5B025B5C090B}"/>
              </a:ext>
            </a:extLst>
          </p:cNvPr>
          <p:cNvSpPr>
            <a:spLocks noChangeArrowheads="1"/>
          </p:cNvSpPr>
          <p:nvPr/>
        </p:nvSpPr>
        <p:spPr bwMode="auto">
          <a:xfrm rot="19051567" flipH="1">
            <a:off x="5181600" y="4953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79" name="Text Box 25">
            <a:extLst>
              <a:ext uri="{FF2B5EF4-FFF2-40B4-BE49-F238E27FC236}">
                <a16:creationId xmlns:a16="http://schemas.microsoft.com/office/drawing/2014/main" id="{89AA69AD-C108-408B-B99D-EFE6CE288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6589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>
                <a:ea typeface="宋体" panose="02010600030101010101" pitchFamily="2" charset="-122"/>
              </a:rPr>
              <a:t>memory</a:t>
            </a:r>
          </a:p>
        </p:txBody>
      </p:sp>
      <p:sp>
        <p:nvSpPr>
          <p:cNvPr id="80" name="Freeform 26">
            <a:extLst>
              <a:ext uri="{FF2B5EF4-FFF2-40B4-BE49-F238E27FC236}">
                <a16:creationId xmlns:a16="http://schemas.microsoft.com/office/drawing/2014/main" id="{FEBE00B7-FA92-438E-8933-9610E468A0ED}"/>
              </a:ext>
            </a:extLst>
          </p:cNvPr>
          <p:cNvSpPr>
            <a:spLocks/>
          </p:cNvSpPr>
          <p:nvPr/>
        </p:nvSpPr>
        <p:spPr bwMode="auto">
          <a:xfrm>
            <a:off x="3200400" y="2881313"/>
            <a:ext cx="485775" cy="1919287"/>
          </a:xfrm>
          <a:custGeom>
            <a:avLst/>
            <a:gdLst>
              <a:gd name="T0" fmla="*/ 2147483647 w 288"/>
              <a:gd name="T1" fmla="*/ 0 h 1200"/>
              <a:gd name="T2" fmla="*/ 0 w 288"/>
              <a:gd name="T3" fmla="*/ 2147483647 h 1200"/>
              <a:gd name="T4" fmla="*/ 2147483647 w 288"/>
              <a:gd name="T5" fmla="*/ 2147483647 h 1200"/>
              <a:gd name="T6" fmla="*/ 0 60000 65536"/>
              <a:gd name="T7" fmla="*/ 0 60000 65536"/>
              <a:gd name="T8" fmla="*/ 0 60000 65536"/>
              <a:gd name="T9" fmla="*/ 0 w 288"/>
              <a:gd name="T10" fmla="*/ 0 h 1200"/>
              <a:gd name="T11" fmla="*/ 288 w 28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00">
                <a:moveTo>
                  <a:pt x="288" y="0"/>
                </a:moveTo>
                <a:lnTo>
                  <a:pt x="0" y="1200"/>
                </a:lnTo>
                <a:lnTo>
                  <a:pt x="240" y="48"/>
                </a:lnTo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1" name="AutoShape 27">
            <a:extLst>
              <a:ext uri="{FF2B5EF4-FFF2-40B4-BE49-F238E27FC236}">
                <a16:creationId xmlns:a16="http://schemas.microsoft.com/office/drawing/2014/main" id="{4833E0C5-10BE-40B7-BBA8-71B7877AA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19600"/>
            <a:ext cx="37338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2" name="Text Box 28">
            <a:extLst>
              <a:ext uri="{FF2B5EF4-FFF2-40B4-BE49-F238E27FC236}">
                <a16:creationId xmlns:a16="http://schemas.microsoft.com/office/drawing/2014/main" id="{4B6E89EA-54BB-40D8-BDFB-2D61C62EEF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81600"/>
            <a:ext cx="1427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>
                <a:solidFill>
                  <a:srgbClr val="808080"/>
                </a:solidFill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83" name="AutoShape 29">
            <a:extLst>
              <a:ext uri="{FF2B5EF4-FFF2-40B4-BE49-F238E27FC236}">
                <a16:creationId xmlns:a16="http://schemas.microsoft.com/office/drawing/2014/main" id="{090ABE25-867E-4901-A683-7515188C6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35052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80808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4" name="Text Box 30">
            <a:extLst>
              <a:ext uri="{FF2B5EF4-FFF2-40B4-BE49-F238E27FC236}">
                <a16:creationId xmlns:a16="http://schemas.microsoft.com/office/drawing/2014/main" id="{A5E264B6-C7D6-4EE3-B96A-86CC7A3F9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334000"/>
            <a:ext cx="1427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>
                <a:solidFill>
                  <a:srgbClr val="808080"/>
                </a:solidFill>
                <a:ea typeface="宋体" panose="02010600030101010101" pitchFamily="2" charset="-122"/>
              </a:rPr>
              <a:t>object</a:t>
            </a:r>
          </a:p>
        </p:txBody>
      </p:sp>
      <p:sp>
        <p:nvSpPr>
          <p:cNvPr id="85" name="Oval 31">
            <a:extLst>
              <a:ext uri="{FF2B5EF4-FFF2-40B4-BE49-F238E27FC236}">
                <a16:creationId xmlns:a16="http://schemas.microsoft.com/office/drawing/2014/main" id="{3BAC2186-A451-4262-ADC9-F9AE0E893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578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6" name="Oval 32">
            <a:extLst>
              <a:ext uri="{FF2B5EF4-FFF2-40B4-BE49-F238E27FC236}">
                <a16:creationId xmlns:a16="http://schemas.microsoft.com/office/drawing/2014/main" id="{155A26A9-B0B8-4F1F-B3B7-FFB5ED3A8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648200"/>
            <a:ext cx="838200" cy="381000"/>
          </a:xfrm>
          <a:prstGeom prst="ellipse">
            <a:avLst/>
          </a:prstGeom>
          <a:solidFill>
            <a:srgbClr val="CCCCFF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7" name="Freeform 33">
            <a:extLst>
              <a:ext uri="{FF2B5EF4-FFF2-40B4-BE49-F238E27FC236}">
                <a16:creationId xmlns:a16="http://schemas.microsoft.com/office/drawing/2014/main" id="{9B260B9C-B75D-49E0-A4A2-2BBCE6605BEF}"/>
              </a:ext>
            </a:extLst>
          </p:cNvPr>
          <p:cNvSpPr>
            <a:spLocks/>
          </p:cNvSpPr>
          <p:nvPr/>
        </p:nvSpPr>
        <p:spPr bwMode="auto">
          <a:xfrm>
            <a:off x="5343525" y="257810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8" name="Freeform 34">
            <a:extLst>
              <a:ext uri="{FF2B5EF4-FFF2-40B4-BE49-F238E27FC236}">
                <a16:creationId xmlns:a16="http://schemas.microsoft.com/office/drawing/2014/main" id="{9F89981A-6CF8-4277-9467-FA758C85D52B}"/>
              </a:ext>
            </a:extLst>
          </p:cNvPr>
          <p:cNvSpPr>
            <a:spLocks/>
          </p:cNvSpPr>
          <p:nvPr/>
        </p:nvSpPr>
        <p:spPr bwMode="auto">
          <a:xfrm>
            <a:off x="5292725" y="2276475"/>
            <a:ext cx="136525" cy="350838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89" name="Freeform 35">
            <a:extLst>
              <a:ext uri="{FF2B5EF4-FFF2-40B4-BE49-F238E27FC236}">
                <a16:creationId xmlns:a16="http://schemas.microsoft.com/office/drawing/2014/main" id="{B8AC3D00-647A-47AA-B895-78DA24B62D97}"/>
              </a:ext>
            </a:extLst>
          </p:cNvPr>
          <p:cNvSpPr>
            <a:spLocks/>
          </p:cNvSpPr>
          <p:nvPr/>
        </p:nvSpPr>
        <p:spPr bwMode="auto">
          <a:xfrm>
            <a:off x="5241925" y="2032000"/>
            <a:ext cx="80963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5478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0" name="Freeform 36">
            <a:extLst>
              <a:ext uri="{FF2B5EF4-FFF2-40B4-BE49-F238E27FC236}">
                <a16:creationId xmlns:a16="http://schemas.microsoft.com/office/drawing/2014/main" id="{FC021181-0360-43B1-9429-FADDB84BF892}"/>
              </a:ext>
            </a:extLst>
          </p:cNvPr>
          <p:cNvSpPr>
            <a:spLocks/>
          </p:cNvSpPr>
          <p:nvPr/>
        </p:nvSpPr>
        <p:spPr bwMode="auto">
          <a:xfrm>
            <a:off x="5191125" y="1892300"/>
            <a:ext cx="74613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3162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1" name="Freeform 37">
            <a:extLst>
              <a:ext uri="{FF2B5EF4-FFF2-40B4-BE49-F238E27FC236}">
                <a16:creationId xmlns:a16="http://schemas.microsoft.com/office/drawing/2014/main" id="{559721AC-6BC8-4DE9-9C7F-E82E66370CF5}"/>
              </a:ext>
            </a:extLst>
          </p:cNvPr>
          <p:cNvSpPr>
            <a:spLocks/>
          </p:cNvSpPr>
          <p:nvPr/>
        </p:nvSpPr>
        <p:spPr bwMode="auto">
          <a:xfrm flipH="1">
            <a:off x="4191000" y="258445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2" name="Freeform 38">
            <a:extLst>
              <a:ext uri="{FF2B5EF4-FFF2-40B4-BE49-F238E27FC236}">
                <a16:creationId xmlns:a16="http://schemas.microsoft.com/office/drawing/2014/main" id="{2FCABB06-C0FC-4DE7-B372-96FC452B0A80}"/>
              </a:ext>
            </a:extLst>
          </p:cNvPr>
          <p:cNvSpPr>
            <a:spLocks/>
          </p:cNvSpPr>
          <p:nvPr/>
        </p:nvSpPr>
        <p:spPr bwMode="auto">
          <a:xfrm flipH="1">
            <a:off x="4333875" y="2306638"/>
            <a:ext cx="136525" cy="350837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3" name="Freeform 39">
            <a:extLst>
              <a:ext uri="{FF2B5EF4-FFF2-40B4-BE49-F238E27FC236}">
                <a16:creationId xmlns:a16="http://schemas.microsoft.com/office/drawing/2014/main" id="{648A7673-881C-4554-9B51-E0F01B9BE795}"/>
              </a:ext>
            </a:extLst>
          </p:cNvPr>
          <p:cNvSpPr>
            <a:spLocks/>
          </p:cNvSpPr>
          <p:nvPr/>
        </p:nvSpPr>
        <p:spPr bwMode="auto">
          <a:xfrm flipH="1">
            <a:off x="4510088" y="1947863"/>
            <a:ext cx="80962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23245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4" name="Freeform 40">
            <a:extLst>
              <a:ext uri="{FF2B5EF4-FFF2-40B4-BE49-F238E27FC236}">
                <a16:creationId xmlns:a16="http://schemas.microsoft.com/office/drawing/2014/main" id="{A792BD38-2078-40E8-98F5-4685F1EEA26D}"/>
              </a:ext>
            </a:extLst>
          </p:cNvPr>
          <p:cNvSpPr>
            <a:spLocks/>
          </p:cNvSpPr>
          <p:nvPr/>
        </p:nvSpPr>
        <p:spPr bwMode="auto">
          <a:xfrm flipH="1">
            <a:off x="4446588" y="2114550"/>
            <a:ext cx="74612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0473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5" name="AutoShape 41">
            <a:extLst>
              <a:ext uri="{FF2B5EF4-FFF2-40B4-BE49-F238E27FC236}">
                <a16:creationId xmlns:a16="http://schemas.microsoft.com/office/drawing/2014/main" id="{297EBB64-3A58-4218-A505-A57A676CA7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81500" y="1851025"/>
            <a:ext cx="1042988" cy="884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6" name="Rectangle 42">
            <a:extLst>
              <a:ext uri="{FF2B5EF4-FFF2-40B4-BE49-F238E27FC236}">
                <a16:creationId xmlns:a16="http://schemas.microsoft.com/office/drawing/2014/main" id="{9E952363-438E-4B8A-BE6A-71F8EBEC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746375"/>
            <a:ext cx="1042988" cy="249238"/>
          </a:xfrm>
          <a:prstGeom prst="rect">
            <a:avLst/>
          </a:prstGeom>
          <a:solidFill>
            <a:srgbClr val="FFFF00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7" name="Freeform 43">
            <a:extLst>
              <a:ext uri="{FF2B5EF4-FFF2-40B4-BE49-F238E27FC236}">
                <a16:creationId xmlns:a16="http://schemas.microsoft.com/office/drawing/2014/main" id="{85A396EF-C822-4DE1-A994-AC8771693E08}"/>
              </a:ext>
            </a:extLst>
          </p:cNvPr>
          <p:cNvSpPr>
            <a:spLocks/>
          </p:cNvSpPr>
          <p:nvPr/>
        </p:nvSpPr>
        <p:spPr bwMode="auto">
          <a:xfrm>
            <a:off x="7248525" y="257810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8" name="Freeform 44">
            <a:extLst>
              <a:ext uri="{FF2B5EF4-FFF2-40B4-BE49-F238E27FC236}">
                <a16:creationId xmlns:a16="http://schemas.microsoft.com/office/drawing/2014/main" id="{87D53B43-AE5F-48E3-A7A8-DE559DB7F47F}"/>
              </a:ext>
            </a:extLst>
          </p:cNvPr>
          <p:cNvSpPr>
            <a:spLocks/>
          </p:cNvSpPr>
          <p:nvPr/>
        </p:nvSpPr>
        <p:spPr bwMode="auto">
          <a:xfrm>
            <a:off x="7197725" y="2276475"/>
            <a:ext cx="136525" cy="350838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99" name="Freeform 45">
            <a:extLst>
              <a:ext uri="{FF2B5EF4-FFF2-40B4-BE49-F238E27FC236}">
                <a16:creationId xmlns:a16="http://schemas.microsoft.com/office/drawing/2014/main" id="{09A87E80-56F3-4921-9264-3AEB08063168}"/>
              </a:ext>
            </a:extLst>
          </p:cNvPr>
          <p:cNvSpPr>
            <a:spLocks/>
          </p:cNvSpPr>
          <p:nvPr/>
        </p:nvSpPr>
        <p:spPr bwMode="auto">
          <a:xfrm>
            <a:off x="7146925" y="2032000"/>
            <a:ext cx="80963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5478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0" name="Freeform 46">
            <a:extLst>
              <a:ext uri="{FF2B5EF4-FFF2-40B4-BE49-F238E27FC236}">
                <a16:creationId xmlns:a16="http://schemas.microsoft.com/office/drawing/2014/main" id="{91F0A678-FFCC-4CBB-B574-43E327D8D617}"/>
              </a:ext>
            </a:extLst>
          </p:cNvPr>
          <p:cNvSpPr>
            <a:spLocks/>
          </p:cNvSpPr>
          <p:nvPr/>
        </p:nvSpPr>
        <p:spPr bwMode="auto">
          <a:xfrm>
            <a:off x="7096125" y="1892300"/>
            <a:ext cx="74613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3162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1" name="Freeform 47">
            <a:extLst>
              <a:ext uri="{FF2B5EF4-FFF2-40B4-BE49-F238E27FC236}">
                <a16:creationId xmlns:a16="http://schemas.microsoft.com/office/drawing/2014/main" id="{94FCE7A2-577E-4C3B-B0E2-D6348461A787}"/>
              </a:ext>
            </a:extLst>
          </p:cNvPr>
          <p:cNvSpPr>
            <a:spLocks/>
          </p:cNvSpPr>
          <p:nvPr/>
        </p:nvSpPr>
        <p:spPr bwMode="auto">
          <a:xfrm flipH="1">
            <a:off x="6096000" y="258445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2" name="Freeform 48">
            <a:extLst>
              <a:ext uri="{FF2B5EF4-FFF2-40B4-BE49-F238E27FC236}">
                <a16:creationId xmlns:a16="http://schemas.microsoft.com/office/drawing/2014/main" id="{311FD8ED-8FB8-4C16-90CA-49667C5DDFB9}"/>
              </a:ext>
            </a:extLst>
          </p:cNvPr>
          <p:cNvSpPr>
            <a:spLocks/>
          </p:cNvSpPr>
          <p:nvPr/>
        </p:nvSpPr>
        <p:spPr bwMode="auto">
          <a:xfrm flipH="1">
            <a:off x="6238875" y="2306638"/>
            <a:ext cx="136525" cy="350837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3" name="Freeform 49">
            <a:extLst>
              <a:ext uri="{FF2B5EF4-FFF2-40B4-BE49-F238E27FC236}">
                <a16:creationId xmlns:a16="http://schemas.microsoft.com/office/drawing/2014/main" id="{E9DC1D89-4DF0-4C40-B1AA-8E4AF852AFAD}"/>
              </a:ext>
            </a:extLst>
          </p:cNvPr>
          <p:cNvSpPr>
            <a:spLocks/>
          </p:cNvSpPr>
          <p:nvPr/>
        </p:nvSpPr>
        <p:spPr bwMode="auto">
          <a:xfrm flipH="1">
            <a:off x="6415088" y="1947863"/>
            <a:ext cx="80962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23245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4" name="Freeform 50">
            <a:extLst>
              <a:ext uri="{FF2B5EF4-FFF2-40B4-BE49-F238E27FC236}">
                <a16:creationId xmlns:a16="http://schemas.microsoft.com/office/drawing/2014/main" id="{E5821A39-1F6C-4875-8F39-1E0FD710004B}"/>
              </a:ext>
            </a:extLst>
          </p:cNvPr>
          <p:cNvSpPr>
            <a:spLocks/>
          </p:cNvSpPr>
          <p:nvPr/>
        </p:nvSpPr>
        <p:spPr bwMode="auto">
          <a:xfrm flipH="1">
            <a:off x="6351588" y="2114550"/>
            <a:ext cx="74612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0473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5" name="AutoShape 51">
            <a:extLst>
              <a:ext uri="{FF2B5EF4-FFF2-40B4-BE49-F238E27FC236}">
                <a16:creationId xmlns:a16="http://schemas.microsoft.com/office/drawing/2014/main" id="{19A1FB7E-DB67-4A68-97EB-083FE1DB9C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86500" y="1851025"/>
            <a:ext cx="1042988" cy="884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33CC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6" name="Rectangle 52">
            <a:extLst>
              <a:ext uri="{FF2B5EF4-FFF2-40B4-BE49-F238E27FC236}">
                <a16:creationId xmlns:a16="http://schemas.microsoft.com/office/drawing/2014/main" id="{449BE212-1078-45A3-A099-D50830D91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746375"/>
            <a:ext cx="1042988" cy="249238"/>
          </a:xfrm>
          <a:prstGeom prst="rect">
            <a:avLst/>
          </a:prstGeom>
          <a:solidFill>
            <a:srgbClr val="3333CC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7" name="Freeform 53">
            <a:extLst>
              <a:ext uri="{FF2B5EF4-FFF2-40B4-BE49-F238E27FC236}">
                <a16:creationId xmlns:a16="http://schemas.microsoft.com/office/drawing/2014/main" id="{38185683-F4B2-4F0A-9A12-51BA05E804B5}"/>
              </a:ext>
            </a:extLst>
          </p:cNvPr>
          <p:cNvSpPr>
            <a:spLocks/>
          </p:cNvSpPr>
          <p:nvPr/>
        </p:nvSpPr>
        <p:spPr bwMode="auto">
          <a:xfrm>
            <a:off x="4191000" y="2928938"/>
            <a:ext cx="1397000" cy="1846262"/>
          </a:xfrm>
          <a:custGeom>
            <a:avLst/>
            <a:gdLst>
              <a:gd name="T0" fmla="*/ 2147483647 w 880"/>
              <a:gd name="T1" fmla="*/ 0 h 1136"/>
              <a:gd name="T2" fmla="*/ 2147483647 w 880"/>
              <a:gd name="T3" fmla="*/ 2147483647 h 1136"/>
              <a:gd name="T4" fmla="*/ 0 w 880"/>
              <a:gd name="T5" fmla="*/ 2147483647 h 1136"/>
              <a:gd name="T6" fmla="*/ 0 60000 65536"/>
              <a:gd name="T7" fmla="*/ 0 60000 65536"/>
              <a:gd name="T8" fmla="*/ 0 60000 65536"/>
              <a:gd name="T9" fmla="*/ 0 w 880"/>
              <a:gd name="T10" fmla="*/ 0 h 1136"/>
              <a:gd name="T11" fmla="*/ 880 w 880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0" h="1136">
                <a:moveTo>
                  <a:pt x="48" y="0"/>
                </a:moveTo>
                <a:lnTo>
                  <a:pt x="880" y="1136"/>
                </a:lnTo>
                <a:lnTo>
                  <a:pt x="0" y="48"/>
                </a:lnTo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8" name="Freeform 54">
            <a:extLst>
              <a:ext uri="{FF2B5EF4-FFF2-40B4-BE49-F238E27FC236}">
                <a16:creationId xmlns:a16="http://schemas.microsoft.com/office/drawing/2014/main" id="{ACA5690C-83A3-44D5-ADF7-D222CDCD8842}"/>
              </a:ext>
            </a:extLst>
          </p:cNvPr>
          <p:cNvSpPr>
            <a:spLocks/>
          </p:cNvSpPr>
          <p:nvPr/>
        </p:nvSpPr>
        <p:spPr bwMode="auto">
          <a:xfrm>
            <a:off x="6516688" y="2914650"/>
            <a:ext cx="976312" cy="1222375"/>
          </a:xfrm>
          <a:custGeom>
            <a:avLst/>
            <a:gdLst>
              <a:gd name="T0" fmla="*/ 2147483647 w 596"/>
              <a:gd name="T1" fmla="*/ 2147483647 h 734"/>
              <a:gd name="T2" fmla="*/ 0 w 596"/>
              <a:gd name="T3" fmla="*/ 2147483647 h 734"/>
              <a:gd name="T4" fmla="*/ 2147483647 w 596"/>
              <a:gd name="T5" fmla="*/ 0 h 734"/>
              <a:gd name="T6" fmla="*/ 0 60000 65536"/>
              <a:gd name="T7" fmla="*/ 0 60000 65536"/>
              <a:gd name="T8" fmla="*/ 0 60000 65536"/>
              <a:gd name="T9" fmla="*/ 0 w 596"/>
              <a:gd name="T10" fmla="*/ 0 h 734"/>
              <a:gd name="T11" fmla="*/ 596 w 596"/>
              <a:gd name="T12" fmla="*/ 734 h 7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6" h="734">
                <a:moveTo>
                  <a:pt x="596" y="35"/>
                </a:moveTo>
                <a:lnTo>
                  <a:pt x="0" y="734"/>
                </a:lnTo>
                <a:lnTo>
                  <a:pt x="551" y="0"/>
                </a:lnTo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mic Sans MS" panose="030F0702030302020204" pitchFamily="66" charset="0"/>
            </a:endParaRPr>
          </a:p>
        </p:txBody>
      </p:sp>
      <p:sp>
        <p:nvSpPr>
          <p:cNvPr id="109" name="Text Box 55">
            <a:extLst>
              <a:ext uri="{FF2B5EF4-FFF2-40B4-BE49-F238E27FC236}">
                <a16:creationId xmlns:a16="http://schemas.microsoft.com/office/drawing/2014/main" id="{9F695B3C-B620-40E4-A9E8-8C2057438164}"/>
              </a:ext>
            </a:extLst>
          </p:cNvPr>
          <p:cNvSpPr txBox="1">
            <a:spLocks noChangeArrowheads="1"/>
          </p:cNvSpPr>
          <p:nvPr/>
        </p:nvSpPr>
        <p:spPr bwMode="auto">
          <a:xfrm rot="-3848018">
            <a:off x="1066006" y="1859757"/>
            <a:ext cx="1673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0">
                <a:solidFill>
                  <a:srgbClr val="FF0000"/>
                </a:solidFill>
                <a:ea typeface="宋体" panose="02010600030101010101" pitchFamily="2" charset="-122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804831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32">
            <a:extLst>
              <a:ext uri="{FF2B5EF4-FFF2-40B4-BE49-F238E27FC236}">
                <a16:creationId xmlns:a16="http://schemas.microsoft.com/office/drawing/2014/main" id="{9CD209C8-1DDC-41F7-BF73-77F33F29F78C}"/>
              </a:ext>
            </a:extLst>
          </p:cNvPr>
          <p:cNvGrpSpPr>
            <a:grpSpLocks/>
          </p:cNvGrpSpPr>
          <p:nvPr/>
        </p:nvGrpSpPr>
        <p:grpSpPr bwMode="auto">
          <a:xfrm>
            <a:off x="4037013" y="1905000"/>
            <a:ext cx="1770062" cy="1065213"/>
            <a:chOff x="1295" y="669"/>
            <a:chExt cx="1115" cy="671"/>
          </a:xfrm>
        </p:grpSpPr>
        <p:sp>
          <p:nvSpPr>
            <p:cNvPr id="28704" name="Freeform 33">
              <a:extLst>
                <a:ext uri="{FF2B5EF4-FFF2-40B4-BE49-F238E27FC236}">
                  <a16:creationId xmlns:a16="http://schemas.microsoft.com/office/drawing/2014/main" id="{9AE313B5-4A6A-4132-9ACA-E88F38BDD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284 h 624"/>
                <a:gd name="T4" fmla="*/ 912 w 912"/>
                <a:gd name="T5" fmla="*/ 284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5" name="Rectangle 34">
              <a:extLst>
                <a:ext uri="{FF2B5EF4-FFF2-40B4-BE49-F238E27FC236}">
                  <a16:creationId xmlns:a16="http://schemas.microsoft.com/office/drawing/2014/main" id="{3547B45B-69E6-408C-8354-341CB827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6" name="Freeform 35">
              <a:extLst>
                <a:ext uri="{FF2B5EF4-FFF2-40B4-BE49-F238E27FC236}">
                  <a16:creationId xmlns:a16="http://schemas.microsoft.com/office/drawing/2014/main" id="{52512EB0-F1D6-4F99-B7B9-48E21798F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7" name="Freeform 36">
              <a:extLst>
                <a:ext uri="{FF2B5EF4-FFF2-40B4-BE49-F238E27FC236}">
                  <a16:creationId xmlns:a16="http://schemas.microsoft.com/office/drawing/2014/main" id="{610654CA-19E9-4858-9A8E-BF142FF2C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8" name="Freeform 37">
              <a:extLst>
                <a:ext uri="{FF2B5EF4-FFF2-40B4-BE49-F238E27FC236}">
                  <a16:creationId xmlns:a16="http://schemas.microsoft.com/office/drawing/2014/main" id="{50D97D15-EEA2-4ACB-A6BE-7CE672D7D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161 w 537"/>
                <a:gd name="T1" fmla="*/ 82 h 359"/>
                <a:gd name="T2" fmla="*/ 164 w 537"/>
                <a:gd name="T3" fmla="*/ 106 h 359"/>
                <a:gd name="T4" fmla="*/ 78 w 537"/>
                <a:gd name="T5" fmla="*/ 114 h 359"/>
                <a:gd name="T6" fmla="*/ 0 w 537"/>
                <a:gd name="T7" fmla="*/ 56 h 359"/>
                <a:gd name="T8" fmla="*/ 133 w 537"/>
                <a:gd name="T9" fmla="*/ 0 h 359"/>
                <a:gd name="T10" fmla="*/ 255 w 537"/>
                <a:gd name="T11" fmla="*/ 39 h 359"/>
                <a:gd name="T12" fmla="*/ 240 w 537"/>
                <a:gd name="T13" fmla="*/ 48 h 359"/>
                <a:gd name="T14" fmla="*/ 130 w 537"/>
                <a:gd name="T15" fmla="*/ 24 h 359"/>
                <a:gd name="T16" fmla="*/ 43 w 537"/>
                <a:gd name="T17" fmla="*/ 56 h 359"/>
                <a:gd name="T18" fmla="*/ 96 w 537"/>
                <a:gd name="T19" fmla="*/ 96 h 359"/>
                <a:gd name="T20" fmla="*/ 161 w 537"/>
                <a:gd name="T21" fmla="*/ 82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9" name="Freeform 38">
              <a:extLst>
                <a:ext uri="{FF2B5EF4-FFF2-40B4-BE49-F238E27FC236}">
                  <a16:creationId xmlns:a16="http://schemas.microsoft.com/office/drawing/2014/main" id="{1FE4C46B-0D44-4D4E-B8DC-35B94B9E1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72 w 537"/>
                <a:gd name="T1" fmla="*/ 77 h 359"/>
                <a:gd name="T2" fmla="*/ 73 w 537"/>
                <a:gd name="T3" fmla="*/ 100 h 359"/>
                <a:gd name="T4" fmla="*/ 35 w 537"/>
                <a:gd name="T5" fmla="*/ 107 h 359"/>
                <a:gd name="T6" fmla="*/ 0 w 537"/>
                <a:gd name="T7" fmla="*/ 53 h 359"/>
                <a:gd name="T8" fmla="*/ 60 w 537"/>
                <a:gd name="T9" fmla="*/ 0 h 359"/>
                <a:gd name="T10" fmla="*/ 114 w 537"/>
                <a:gd name="T11" fmla="*/ 37 h 359"/>
                <a:gd name="T12" fmla="*/ 107 w 537"/>
                <a:gd name="T13" fmla="*/ 45 h 359"/>
                <a:gd name="T14" fmla="*/ 58 w 537"/>
                <a:gd name="T15" fmla="*/ 22 h 359"/>
                <a:gd name="T16" fmla="*/ 19 w 537"/>
                <a:gd name="T17" fmla="*/ 53 h 359"/>
                <a:gd name="T18" fmla="*/ 43 w 537"/>
                <a:gd name="T19" fmla="*/ 91 h 359"/>
                <a:gd name="T20" fmla="*/ 72 w 537"/>
                <a:gd name="T21" fmla="*/ 77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10" name="Freeform 39">
              <a:extLst>
                <a:ext uri="{FF2B5EF4-FFF2-40B4-BE49-F238E27FC236}">
                  <a16:creationId xmlns:a16="http://schemas.microsoft.com/office/drawing/2014/main" id="{1E6AB4C7-DCD0-4A65-B655-95886F147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11" name="Freeform 40">
              <a:extLst>
                <a:ext uri="{FF2B5EF4-FFF2-40B4-BE49-F238E27FC236}">
                  <a16:creationId xmlns:a16="http://schemas.microsoft.com/office/drawing/2014/main" id="{4965B87D-CF9C-4998-9657-09F1EEF7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12" name="Freeform 41">
              <a:extLst>
                <a:ext uri="{FF2B5EF4-FFF2-40B4-BE49-F238E27FC236}">
                  <a16:creationId xmlns:a16="http://schemas.microsoft.com/office/drawing/2014/main" id="{9C48E8AC-A51F-474E-BC5A-B3ED53443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66242" name="AutoShape 2">
            <a:extLst>
              <a:ext uri="{FF2B5EF4-FFF2-40B4-BE49-F238E27FC236}">
                <a16:creationId xmlns:a16="http://schemas.microsoft.com/office/drawing/2014/main" id="{64522014-949F-412B-A1A0-C2AB1D333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7391400" cy="2895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00FF"/>
            </a:solidFill>
            <a:prstDash val="dash"/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5EEC0E61-5B3A-4B1D-AFAB-3CF439A36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Asynchrony</a:t>
            </a:r>
          </a:p>
        </p:txBody>
      </p:sp>
      <p:sp>
        <p:nvSpPr>
          <p:cNvPr id="28679" name="Rectangle 4">
            <a:extLst>
              <a:ext uri="{FF2B5EF4-FFF2-40B4-BE49-F238E27FC236}">
                <a16:creationId xmlns:a16="http://schemas.microsoft.com/office/drawing/2014/main" id="{88BFCF42-8C59-4679-B6F3-23D414C89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6550" y="3635374"/>
            <a:ext cx="6591632" cy="2536826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Sudden unpredictable delays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Cache misses (</a:t>
            </a:r>
            <a:r>
              <a:rPr lang="en-US" altLang="zh-CN" i="1" dirty="0">
                <a:ea typeface="宋体" panose="02010600030101010101" pitchFamily="2" charset="-122"/>
              </a:rPr>
              <a:t>short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Page faults (</a:t>
            </a:r>
            <a:r>
              <a:rPr lang="en-US" altLang="zh-CN" i="1" dirty="0">
                <a:ea typeface="宋体" panose="02010600030101010101" pitchFamily="2" charset="-122"/>
              </a:rPr>
              <a:t>long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Scheduling quantum used up (</a:t>
            </a:r>
            <a:r>
              <a:rPr lang="en-US" altLang="zh-CN" i="1" dirty="0">
                <a:ea typeface="宋体" panose="02010600030101010101" pitchFamily="2" charset="-122"/>
              </a:rPr>
              <a:t>really long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</p:txBody>
      </p:sp>
      <p:grpSp>
        <p:nvGrpSpPr>
          <p:cNvPr id="28680" name="Group 5">
            <a:extLst>
              <a:ext uri="{FF2B5EF4-FFF2-40B4-BE49-F238E27FC236}">
                <a16:creationId xmlns:a16="http://schemas.microsoft.com/office/drawing/2014/main" id="{EDA1EF56-74D6-417E-815F-8D631A4226EA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51025"/>
            <a:ext cx="1379538" cy="1174750"/>
            <a:chOff x="1043" y="2525"/>
            <a:chExt cx="869" cy="740"/>
          </a:xfrm>
        </p:grpSpPr>
        <p:sp>
          <p:nvSpPr>
            <p:cNvPr id="28694" name="Freeform 6">
              <a:extLst>
                <a:ext uri="{FF2B5EF4-FFF2-40B4-BE49-F238E27FC236}">
                  <a16:creationId xmlns:a16="http://schemas.microsoft.com/office/drawing/2014/main" id="{180B4CA1-2ACD-4645-9517-DCF6C0F42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983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695" name="Freeform 7">
              <a:extLst>
                <a:ext uri="{FF2B5EF4-FFF2-40B4-BE49-F238E27FC236}">
                  <a16:creationId xmlns:a16="http://schemas.microsoft.com/office/drawing/2014/main" id="{E8175DB3-1FC7-4C0F-AC71-58996AE78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79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31 w 143"/>
                <a:gd name="T3" fmla="*/ 21 h 278"/>
                <a:gd name="T4" fmla="*/ 31 w 143"/>
                <a:gd name="T5" fmla="*/ 122 h 278"/>
                <a:gd name="T6" fmla="*/ 22 w 143"/>
                <a:gd name="T7" fmla="*/ 140 h 278"/>
                <a:gd name="T8" fmla="*/ 20 w 143"/>
                <a:gd name="T9" fmla="*/ 50 h 278"/>
                <a:gd name="T10" fmla="*/ 1 w 143"/>
                <a:gd name="T11" fmla="*/ 2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696" name="Freeform 8">
              <a:extLst>
                <a:ext uri="{FF2B5EF4-FFF2-40B4-BE49-F238E27FC236}">
                  <a16:creationId xmlns:a16="http://schemas.microsoft.com/office/drawing/2014/main" id="{2FFAA42A-4E11-43EB-AF0B-5EB077B44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" y="2639"/>
              <a:ext cx="51" cy="178"/>
            </a:xfrm>
            <a:custGeom>
              <a:avLst/>
              <a:gdLst>
                <a:gd name="T0" fmla="*/ 0 w 143"/>
                <a:gd name="T1" fmla="*/ 0 h 278"/>
                <a:gd name="T2" fmla="*/ 6 w 143"/>
                <a:gd name="T3" fmla="*/ 11 h 278"/>
                <a:gd name="T4" fmla="*/ 6 w 143"/>
                <a:gd name="T5" fmla="*/ 63 h 278"/>
                <a:gd name="T6" fmla="*/ 5 w 143"/>
                <a:gd name="T7" fmla="*/ 73 h 278"/>
                <a:gd name="T8" fmla="*/ 4 w 143"/>
                <a:gd name="T9" fmla="*/ 26 h 278"/>
                <a:gd name="T10" fmla="*/ 0 w 143"/>
                <a:gd name="T11" fmla="*/ 13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697" name="Freeform 9">
              <a:extLst>
                <a:ext uri="{FF2B5EF4-FFF2-40B4-BE49-F238E27FC236}">
                  <a16:creationId xmlns:a16="http://schemas.microsoft.com/office/drawing/2014/main" id="{4ED39128-5076-475C-B9F0-9688530D8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2551"/>
              <a:ext cx="47" cy="156"/>
            </a:xfrm>
            <a:custGeom>
              <a:avLst/>
              <a:gdLst>
                <a:gd name="T0" fmla="*/ 0 w 143"/>
                <a:gd name="T1" fmla="*/ 0 h 278"/>
                <a:gd name="T2" fmla="*/ 5 w 143"/>
                <a:gd name="T3" fmla="*/ 7 h 278"/>
                <a:gd name="T4" fmla="*/ 5 w 143"/>
                <a:gd name="T5" fmla="*/ 43 h 278"/>
                <a:gd name="T6" fmla="*/ 4 w 143"/>
                <a:gd name="T7" fmla="*/ 49 h 278"/>
                <a:gd name="T8" fmla="*/ 3 w 143"/>
                <a:gd name="T9" fmla="*/ 17 h 278"/>
                <a:gd name="T10" fmla="*/ 0 w 143"/>
                <a:gd name="T11" fmla="*/ 9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698" name="Freeform 10">
              <a:extLst>
                <a:ext uri="{FF2B5EF4-FFF2-40B4-BE49-F238E27FC236}">
                  <a16:creationId xmlns:a16="http://schemas.microsoft.com/office/drawing/2014/main" id="{58778292-1EEC-4100-A157-EF2D390974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3" y="2987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699" name="Freeform 11">
              <a:extLst>
                <a:ext uri="{FF2B5EF4-FFF2-40B4-BE49-F238E27FC236}">
                  <a16:creationId xmlns:a16="http://schemas.microsoft.com/office/drawing/2014/main" id="{690D528E-2BC0-410C-9949-901EB1403F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3" y="2812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31 w 143"/>
                <a:gd name="T3" fmla="*/ 21 h 278"/>
                <a:gd name="T4" fmla="*/ 31 w 143"/>
                <a:gd name="T5" fmla="*/ 122 h 278"/>
                <a:gd name="T6" fmla="*/ 22 w 143"/>
                <a:gd name="T7" fmla="*/ 140 h 278"/>
                <a:gd name="T8" fmla="*/ 20 w 143"/>
                <a:gd name="T9" fmla="*/ 50 h 278"/>
                <a:gd name="T10" fmla="*/ 1 w 143"/>
                <a:gd name="T11" fmla="*/ 25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0" name="Freeform 12">
              <a:extLst>
                <a:ext uri="{FF2B5EF4-FFF2-40B4-BE49-F238E27FC236}">
                  <a16:creationId xmlns:a16="http://schemas.microsoft.com/office/drawing/2014/main" id="{AE542B1C-9C33-4F30-9200-B64D4604D6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44" y="2586"/>
              <a:ext cx="51" cy="178"/>
            </a:xfrm>
            <a:custGeom>
              <a:avLst/>
              <a:gdLst>
                <a:gd name="T0" fmla="*/ 0 w 143"/>
                <a:gd name="T1" fmla="*/ 0 h 278"/>
                <a:gd name="T2" fmla="*/ 6 w 143"/>
                <a:gd name="T3" fmla="*/ 11 h 278"/>
                <a:gd name="T4" fmla="*/ 6 w 143"/>
                <a:gd name="T5" fmla="*/ 63 h 278"/>
                <a:gd name="T6" fmla="*/ 5 w 143"/>
                <a:gd name="T7" fmla="*/ 73 h 278"/>
                <a:gd name="T8" fmla="*/ 4 w 143"/>
                <a:gd name="T9" fmla="*/ 26 h 278"/>
                <a:gd name="T10" fmla="*/ 0 w 143"/>
                <a:gd name="T11" fmla="*/ 13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1" name="Freeform 13">
              <a:extLst>
                <a:ext uri="{FF2B5EF4-FFF2-40B4-BE49-F238E27FC236}">
                  <a16:creationId xmlns:a16="http://schemas.microsoft.com/office/drawing/2014/main" id="{F366A09B-2B4B-4D6E-99DA-3B7E8CD41E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4" y="2691"/>
              <a:ext cx="47" cy="156"/>
            </a:xfrm>
            <a:custGeom>
              <a:avLst/>
              <a:gdLst>
                <a:gd name="T0" fmla="*/ 0 w 143"/>
                <a:gd name="T1" fmla="*/ 0 h 278"/>
                <a:gd name="T2" fmla="*/ 5 w 143"/>
                <a:gd name="T3" fmla="*/ 7 h 278"/>
                <a:gd name="T4" fmla="*/ 5 w 143"/>
                <a:gd name="T5" fmla="*/ 43 h 278"/>
                <a:gd name="T6" fmla="*/ 4 w 143"/>
                <a:gd name="T7" fmla="*/ 49 h 278"/>
                <a:gd name="T8" fmla="*/ 3 w 143"/>
                <a:gd name="T9" fmla="*/ 17 h 278"/>
                <a:gd name="T10" fmla="*/ 0 w 143"/>
                <a:gd name="T11" fmla="*/ 9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2" name="AutoShape 14">
              <a:extLst>
                <a:ext uri="{FF2B5EF4-FFF2-40B4-BE49-F238E27FC236}">
                  <a16:creationId xmlns:a16="http://schemas.microsoft.com/office/drawing/2014/main" id="{BDD776A7-3AA6-43E5-B361-CB174FCC94A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3" y="2525"/>
              <a:ext cx="657" cy="5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8 h 21600"/>
                <a:gd name="T14" fmla="*/ 17096 w 21600"/>
                <a:gd name="T15" fmla="*/ 1710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  <p:sp>
          <p:nvSpPr>
            <p:cNvPr id="28703" name="Rectangle 15">
              <a:extLst>
                <a:ext uri="{FF2B5EF4-FFF2-40B4-BE49-F238E27FC236}">
                  <a16:creationId xmlns:a16="http://schemas.microsoft.com/office/drawing/2014/main" id="{C60759DF-88FB-4A51-9FC5-CEAFAD58B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089"/>
              <a:ext cx="657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zh-CN" altLang="zh-CN"/>
            </a:p>
          </p:txBody>
        </p:sp>
      </p:grpSp>
      <p:sp>
        <p:nvSpPr>
          <p:cNvPr id="28681" name="Freeform 16">
            <a:extLst>
              <a:ext uri="{FF2B5EF4-FFF2-40B4-BE49-F238E27FC236}">
                <a16:creationId xmlns:a16="http://schemas.microsoft.com/office/drawing/2014/main" id="{118D456C-1E7E-4538-87B7-8E792C1BA422}"/>
              </a:ext>
            </a:extLst>
          </p:cNvPr>
          <p:cNvSpPr>
            <a:spLocks/>
          </p:cNvSpPr>
          <p:nvPr/>
        </p:nvSpPr>
        <p:spPr bwMode="auto">
          <a:xfrm>
            <a:off x="3200400" y="2895600"/>
            <a:ext cx="457200" cy="1905000"/>
          </a:xfrm>
          <a:custGeom>
            <a:avLst/>
            <a:gdLst>
              <a:gd name="T0" fmla="*/ 2147483647 w 288"/>
              <a:gd name="T1" fmla="*/ 0 h 1200"/>
              <a:gd name="T2" fmla="*/ 0 w 288"/>
              <a:gd name="T3" fmla="*/ 2147483647 h 1200"/>
              <a:gd name="T4" fmla="*/ 2147483647 w 288"/>
              <a:gd name="T5" fmla="*/ 2147483647 h 1200"/>
              <a:gd name="T6" fmla="*/ 0 60000 65536"/>
              <a:gd name="T7" fmla="*/ 0 60000 65536"/>
              <a:gd name="T8" fmla="*/ 0 60000 65536"/>
              <a:gd name="T9" fmla="*/ 0 w 288"/>
              <a:gd name="T10" fmla="*/ 0 h 1200"/>
              <a:gd name="T11" fmla="*/ 288 w 28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00">
                <a:moveTo>
                  <a:pt x="288" y="0"/>
                </a:moveTo>
                <a:lnTo>
                  <a:pt x="0" y="1200"/>
                </a:lnTo>
                <a:lnTo>
                  <a:pt x="240" y="48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82" name="Freeform 17">
            <a:extLst>
              <a:ext uri="{FF2B5EF4-FFF2-40B4-BE49-F238E27FC236}">
                <a16:creationId xmlns:a16="http://schemas.microsoft.com/office/drawing/2014/main" id="{BA416FCF-57D5-45AC-B051-869079B049E5}"/>
              </a:ext>
            </a:extLst>
          </p:cNvPr>
          <p:cNvSpPr>
            <a:spLocks/>
          </p:cNvSpPr>
          <p:nvPr/>
        </p:nvSpPr>
        <p:spPr bwMode="auto">
          <a:xfrm>
            <a:off x="7248525" y="257810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83" name="Freeform 18">
            <a:extLst>
              <a:ext uri="{FF2B5EF4-FFF2-40B4-BE49-F238E27FC236}">
                <a16:creationId xmlns:a16="http://schemas.microsoft.com/office/drawing/2014/main" id="{153040D7-44B5-4E9D-A88F-35D3C5D5EFC8}"/>
              </a:ext>
            </a:extLst>
          </p:cNvPr>
          <p:cNvSpPr>
            <a:spLocks/>
          </p:cNvSpPr>
          <p:nvPr/>
        </p:nvSpPr>
        <p:spPr bwMode="auto">
          <a:xfrm>
            <a:off x="7197725" y="2276475"/>
            <a:ext cx="136525" cy="350838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84" name="Freeform 19">
            <a:extLst>
              <a:ext uri="{FF2B5EF4-FFF2-40B4-BE49-F238E27FC236}">
                <a16:creationId xmlns:a16="http://schemas.microsoft.com/office/drawing/2014/main" id="{098F4C0E-FD7B-4BC5-A1ED-D896C9E3EAEB}"/>
              </a:ext>
            </a:extLst>
          </p:cNvPr>
          <p:cNvSpPr>
            <a:spLocks/>
          </p:cNvSpPr>
          <p:nvPr/>
        </p:nvSpPr>
        <p:spPr bwMode="auto">
          <a:xfrm>
            <a:off x="7146925" y="2032000"/>
            <a:ext cx="80963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5478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85" name="Freeform 20">
            <a:extLst>
              <a:ext uri="{FF2B5EF4-FFF2-40B4-BE49-F238E27FC236}">
                <a16:creationId xmlns:a16="http://schemas.microsoft.com/office/drawing/2014/main" id="{E417E58F-93B0-45D0-A722-C3D1DBD1291D}"/>
              </a:ext>
            </a:extLst>
          </p:cNvPr>
          <p:cNvSpPr>
            <a:spLocks/>
          </p:cNvSpPr>
          <p:nvPr/>
        </p:nvSpPr>
        <p:spPr bwMode="auto">
          <a:xfrm>
            <a:off x="7096125" y="1892300"/>
            <a:ext cx="74613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31628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86" name="Freeform 21">
            <a:extLst>
              <a:ext uri="{FF2B5EF4-FFF2-40B4-BE49-F238E27FC236}">
                <a16:creationId xmlns:a16="http://schemas.microsoft.com/office/drawing/2014/main" id="{4C7528CF-B72C-4ABD-8099-A529DD6BCECA}"/>
              </a:ext>
            </a:extLst>
          </p:cNvPr>
          <p:cNvSpPr>
            <a:spLocks/>
          </p:cNvSpPr>
          <p:nvPr/>
        </p:nvSpPr>
        <p:spPr bwMode="auto">
          <a:xfrm flipH="1">
            <a:off x="6096000" y="258445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87" name="Freeform 22">
            <a:extLst>
              <a:ext uri="{FF2B5EF4-FFF2-40B4-BE49-F238E27FC236}">
                <a16:creationId xmlns:a16="http://schemas.microsoft.com/office/drawing/2014/main" id="{E73E9289-8BE3-4E8D-864D-C8FBF65BA18F}"/>
              </a:ext>
            </a:extLst>
          </p:cNvPr>
          <p:cNvSpPr>
            <a:spLocks/>
          </p:cNvSpPr>
          <p:nvPr/>
        </p:nvSpPr>
        <p:spPr bwMode="auto">
          <a:xfrm flipH="1">
            <a:off x="6238875" y="2306638"/>
            <a:ext cx="136525" cy="350837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88" name="Freeform 23">
            <a:extLst>
              <a:ext uri="{FF2B5EF4-FFF2-40B4-BE49-F238E27FC236}">
                <a16:creationId xmlns:a16="http://schemas.microsoft.com/office/drawing/2014/main" id="{FAD87416-B974-45A1-B9AA-2B663FFB6628}"/>
              </a:ext>
            </a:extLst>
          </p:cNvPr>
          <p:cNvSpPr>
            <a:spLocks/>
          </p:cNvSpPr>
          <p:nvPr/>
        </p:nvSpPr>
        <p:spPr bwMode="auto">
          <a:xfrm flipH="1">
            <a:off x="6415088" y="1947863"/>
            <a:ext cx="80962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1270323245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89" name="Freeform 24">
            <a:extLst>
              <a:ext uri="{FF2B5EF4-FFF2-40B4-BE49-F238E27FC236}">
                <a16:creationId xmlns:a16="http://schemas.microsoft.com/office/drawing/2014/main" id="{7B535680-C0D4-46FD-8606-09F1E37282AF}"/>
              </a:ext>
            </a:extLst>
          </p:cNvPr>
          <p:cNvSpPr>
            <a:spLocks/>
          </p:cNvSpPr>
          <p:nvPr/>
        </p:nvSpPr>
        <p:spPr bwMode="auto">
          <a:xfrm flipH="1">
            <a:off x="6351588" y="2114550"/>
            <a:ext cx="74612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99420473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90" name="AutoShape 25">
            <a:extLst>
              <a:ext uri="{FF2B5EF4-FFF2-40B4-BE49-F238E27FC236}">
                <a16:creationId xmlns:a16="http://schemas.microsoft.com/office/drawing/2014/main" id="{0F2E0D8C-7309-4021-89D2-AEBF334693D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86500" y="1851025"/>
            <a:ext cx="1042988" cy="884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33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91" name="Rectangle 26">
            <a:extLst>
              <a:ext uri="{FF2B5EF4-FFF2-40B4-BE49-F238E27FC236}">
                <a16:creationId xmlns:a16="http://schemas.microsoft.com/office/drawing/2014/main" id="{E4C7C93E-B811-4B0F-A8E0-ABE43081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746375"/>
            <a:ext cx="1042988" cy="249238"/>
          </a:xfrm>
          <a:prstGeom prst="rect">
            <a:avLst/>
          </a:prstGeom>
          <a:solidFill>
            <a:srgbClr val="33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92" name="Freeform 29">
            <a:extLst>
              <a:ext uri="{FF2B5EF4-FFF2-40B4-BE49-F238E27FC236}">
                <a16:creationId xmlns:a16="http://schemas.microsoft.com/office/drawing/2014/main" id="{EE2D5E76-095D-4091-BAE8-0C0B5475DD72}"/>
              </a:ext>
            </a:extLst>
          </p:cNvPr>
          <p:cNvSpPr>
            <a:spLocks/>
          </p:cNvSpPr>
          <p:nvPr/>
        </p:nvSpPr>
        <p:spPr bwMode="auto">
          <a:xfrm>
            <a:off x="4940300" y="876300"/>
            <a:ext cx="2133600" cy="1697038"/>
          </a:xfrm>
          <a:custGeom>
            <a:avLst/>
            <a:gdLst>
              <a:gd name="T0" fmla="*/ 2147483647 w 1344"/>
              <a:gd name="T1" fmla="*/ 0 h 1069"/>
              <a:gd name="T2" fmla="*/ 2147483647 w 1344"/>
              <a:gd name="T3" fmla="*/ 2147483647 h 1069"/>
              <a:gd name="T4" fmla="*/ 2147483647 w 1344"/>
              <a:gd name="T5" fmla="*/ 2147483647 h 1069"/>
              <a:gd name="T6" fmla="*/ 0 w 1344"/>
              <a:gd name="T7" fmla="*/ 2147483647 h 1069"/>
              <a:gd name="T8" fmla="*/ 2147483647 w 1344"/>
              <a:gd name="T9" fmla="*/ 2147483647 h 1069"/>
              <a:gd name="T10" fmla="*/ 2147483647 w 1344"/>
              <a:gd name="T11" fmla="*/ 2147483647 h 1069"/>
              <a:gd name="T12" fmla="*/ 2147483647 w 1344"/>
              <a:gd name="T13" fmla="*/ 0 h 10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44"/>
              <a:gd name="T22" fmla="*/ 0 h 1069"/>
              <a:gd name="T23" fmla="*/ 1344 w 1344"/>
              <a:gd name="T24" fmla="*/ 1069 h 106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44" h="1069">
                <a:moveTo>
                  <a:pt x="1344" y="0"/>
                </a:moveTo>
                <a:lnTo>
                  <a:pt x="336" y="626"/>
                </a:lnTo>
                <a:lnTo>
                  <a:pt x="722" y="576"/>
                </a:lnTo>
                <a:lnTo>
                  <a:pt x="0" y="1069"/>
                </a:lnTo>
                <a:lnTo>
                  <a:pt x="1179" y="448"/>
                </a:lnTo>
                <a:lnTo>
                  <a:pt x="795" y="457"/>
                </a:lnTo>
                <a:lnTo>
                  <a:pt x="1344" y="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  <p:sp>
        <p:nvSpPr>
          <p:cNvPr id="28693" name="Freeform 31">
            <a:extLst>
              <a:ext uri="{FF2B5EF4-FFF2-40B4-BE49-F238E27FC236}">
                <a16:creationId xmlns:a16="http://schemas.microsoft.com/office/drawing/2014/main" id="{CF01B3D6-2415-44D9-88B8-6C1595B3F2AA}"/>
              </a:ext>
            </a:extLst>
          </p:cNvPr>
          <p:cNvSpPr>
            <a:spLocks/>
          </p:cNvSpPr>
          <p:nvPr/>
        </p:nvSpPr>
        <p:spPr bwMode="auto">
          <a:xfrm>
            <a:off x="6521450" y="2895600"/>
            <a:ext cx="946150" cy="1165225"/>
          </a:xfrm>
          <a:custGeom>
            <a:avLst/>
            <a:gdLst>
              <a:gd name="T0" fmla="*/ 2147483647 w 596"/>
              <a:gd name="T1" fmla="*/ 2147483647 h 734"/>
              <a:gd name="T2" fmla="*/ 0 w 596"/>
              <a:gd name="T3" fmla="*/ 2147483647 h 734"/>
              <a:gd name="T4" fmla="*/ 2147483647 w 596"/>
              <a:gd name="T5" fmla="*/ 0 h 734"/>
              <a:gd name="T6" fmla="*/ 0 60000 65536"/>
              <a:gd name="T7" fmla="*/ 0 60000 65536"/>
              <a:gd name="T8" fmla="*/ 0 60000 65536"/>
              <a:gd name="T9" fmla="*/ 0 w 596"/>
              <a:gd name="T10" fmla="*/ 0 h 734"/>
              <a:gd name="T11" fmla="*/ 596 w 596"/>
              <a:gd name="T12" fmla="*/ 734 h 7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6" h="734">
                <a:moveTo>
                  <a:pt x="596" y="35"/>
                </a:moveTo>
                <a:lnTo>
                  <a:pt x="0" y="734"/>
                </a:lnTo>
                <a:lnTo>
                  <a:pt x="551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>
            <a:lvl1pPr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D8A6D887-8838-4D3E-ADB9-C3A025245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Model Summary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8547F262-56F9-4157-AC82-6BB6CC510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Multiple </a:t>
            </a:r>
            <a:r>
              <a:rPr lang="en-US" altLang="zh-CN" i="1" dirty="0">
                <a:ea typeface="宋体" panose="02010600030101010101" pitchFamily="2" charset="-122"/>
              </a:rPr>
              <a:t>threads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Sometimes called </a:t>
            </a:r>
            <a:r>
              <a:rPr lang="en-US" altLang="zh-CN" i="1" dirty="0">
                <a:ea typeface="宋体" panose="02010600030101010101" pitchFamily="2" charset="-122"/>
              </a:rPr>
              <a:t>processes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Single shared </a:t>
            </a:r>
            <a:r>
              <a:rPr lang="en-US" altLang="zh-CN" i="1" dirty="0">
                <a:ea typeface="宋体" panose="02010600030101010101" pitchFamily="2" charset="-122"/>
              </a:rPr>
              <a:t>memory</a:t>
            </a:r>
          </a:p>
          <a:p>
            <a:r>
              <a:rPr lang="en-US" altLang="zh-CN" i="1" dirty="0">
                <a:ea typeface="宋体" panose="02010600030101010101" pitchFamily="2" charset="-122"/>
              </a:rPr>
              <a:t>Objects</a:t>
            </a:r>
            <a:r>
              <a:rPr lang="en-US" altLang="zh-CN" dirty="0">
                <a:ea typeface="宋体" panose="02010600030101010101" pitchFamily="2" charset="-122"/>
              </a:rPr>
              <a:t> live in memory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Unpredictable asynchronous delays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3F9C0-2EBF-4CE1-B408-CF7A8EE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Programmers’ View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95D398-9789-4CF8-B0D7-DAF1EA6B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composition, shared memory &amp; interleaving semantics</a:t>
            </a:r>
          </a:p>
          <a:p>
            <a:endParaRPr lang="en-US" altLang="zh-CN" dirty="0"/>
          </a:p>
          <a:p>
            <a:r>
              <a:rPr lang="en-US" altLang="zh-CN" dirty="0"/>
              <a:t>Locks &amp; synchronization operations</a:t>
            </a:r>
          </a:p>
          <a:p>
            <a:endParaRPr lang="en-US" altLang="zh-CN" dirty="0"/>
          </a:p>
          <a:p>
            <a:r>
              <a:rPr lang="en-US" altLang="zh-CN" dirty="0"/>
              <a:t>Concurrent objects and their clients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AC8D7F-AF5E-43E0-9367-EE7C9348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041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AB104-45F9-42D7-A995-4343A829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C186B8-56E6-412E-B619-30A966E1B597}"/>
              </a:ext>
            </a:extLst>
          </p:cNvPr>
          <p:cNvSpPr txBox="1"/>
          <p:nvPr/>
        </p:nvSpPr>
        <p:spPr>
          <a:xfrm>
            <a:off x="281778" y="3131820"/>
            <a:ext cx="296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Will the assertion fail?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8F5AF4-EF65-41C1-83DA-7BB1DC6E27E3}"/>
              </a:ext>
            </a:extLst>
          </p:cNvPr>
          <p:cNvSpPr txBox="1"/>
          <p:nvPr/>
        </p:nvSpPr>
        <p:spPr>
          <a:xfrm>
            <a:off x="3939540" y="724040"/>
            <a:ext cx="3493264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</a:t>
            </a:r>
            <a:r>
              <a:rPr lang="en-US" altLang="zh-CN" dirty="0" err="1">
                <a:latin typeface="Courier"/>
              </a:rPr>
              <a:t>assert.h</a:t>
            </a:r>
            <a:r>
              <a:rPr lang="en-US" altLang="zh-CN" dirty="0">
                <a:latin typeface="Courier"/>
              </a:rPr>
              <a:t>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x = 0;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foo() {</a:t>
            </a:r>
          </a:p>
          <a:p>
            <a:r>
              <a:rPr lang="en-US" altLang="zh-CN" dirty="0">
                <a:latin typeface="Courier"/>
              </a:rPr>
              <a:t>    while (true) {</a:t>
            </a:r>
          </a:p>
          <a:p>
            <a:r>
              <a:rPr lang="en-US" altLang="zh-CN" dirty="0">
                <a:latin typeface="Courier"/>
              </a:rPr>
              <a:t>        x = 1;</a:t>
            </a:r>
          </a:p>
          <a:p>
            <a:r>
              <a:rPr lang="en-US" altLang="zh-CN" dirty="0">
                <a:latin typeface="Courier"/>
              </a:rPr>
              <a:t>        x = 0;</a:t>
            </a:r>
          </a:p>
          <a:p>
            <a:r>
              <a:rPr lang="en-US" altLang="zh-CN" dirty="0">
                <a:latin typeface="Courier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assert(x == 0);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 {</a:t>
            </a:r>
          </a:p>
          <a:p>
            <a:r>
              <a:rPr lang="en-US" altLang="zh-CN" dirty="0">
                <a:latin typeface="Courier"/>
              </a:rPr>
              <a:t>    std::thread t(foo);</a:t>
            </a:r>
          </a:p>
          <a:p>
            <a:r>
              <a:rPr lang="en-US" altLang="zh-CN" dirty="0">
                <a:latin typeface="Courier"/>
              </a:rPr>
              <a:t>    std::thread t2(foo);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    </a:t>
            </a:r>
            <a:r>
              <a:rPr lang="en-US" altLang="zh-CN" dirty="0" err="1">
                <a:latin typeface="Courier"/>
              </a:rPr>
              <a:t>t.join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    t2.join();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458FF4-1371-426D-B4E9-E95F3067E95C}"/>
              </a:ext>
            </a:extLst>
          </p:cNvPr>
          <p:cNvSpPr txBox="1"/>
          <p:nvPr/>
        </p:nvSpPr>
        <p:spPr>
          <a:xfrm>
            <a:off x="413764" y="819805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</a:t>
            </a:r>
            <a:r>
              <a:rPr lang="en-US" altLang="zh-CN" sz="2400"/>
              <a:t>++ Program 1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0D1245-7941-409A-8FCD-7B01C03CF0DD}"/>
              </a:ext>
            </a:extLst>
          </p:cNvPr>
          <p:cNvSpPr txBox="1"/>
          <p:nvPr/>
        </p:nvSpPr>
        <p:spPr>
          <a:xfrm>
            <a:off x="413764" y="330815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Quick quiz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88674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8AB104-45F9-42D7-A995-4343A829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1C186B8-56E6-412E-B619-30A966E1B597}"/>
              </a:ext>
            </a:extLst>
          </p:cNvPr>
          <p:cNvSpPr txBox="1"/>
          <p:nvPr/>
        </p:nvSpPr>
        <p:spPr>
          <a:xfrm>
            <a:off x="196998" y="4785691"/>
            <a:ext cx="24416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Will the assertion </a:t>
            </a:r>
          </a:p>
          <a:p>
            <a:r>
              <a:rPr lang="en-US" altLang="zh-CN" sz="2400" dirty="0"/>
              <a:t>fail?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8F5AF4-EF65-41C1-83DA-7BB1DC6E27E3}"/>
              </a:ext>
            </a:extLst>
          </p:cNvPr>
          <p:cNvSpPr txBox="1"/>
          <p:nvPr/>
        </p:nvSpPr>
        <p:spPr>
          <a:xfrm>
            <a:off x="2757807" y="889843"/>
            <a:ext cx="5974713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</a:t>
            </a:r>
            <a:r>
              <a:rPr lang="en-US" altLang="zh-CN" dirty="0" err="1">
                <a:latin typeface="Courier"/>
              </a:rPr>
              <a:t>assert.h</a:t>
            </a:r>
            <a:r>
              <a:rPr lang="en-US" altLang="zh-CN" dirty="0">
                <a:latin typeface="Courier"/>
              </a:rPr>
              <a:t>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x = 0;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foo() {</a:t>
            </a:r>
          </a:p>
          <a:p>
            <a:r>
              <a:rPr lang="en-US" altLang="zh-CN" dirty="0">
                <a:latin typeface="Courier"/>
              </a:rPr>
              <a:t>    for ( 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10000000;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 ) {</a:t>
            </a:r>
          </a:p>
          <a:p>
            <a:r>
              <a:rPr lang="en-US" altLang="zh-CN" dirty="0">
                <a:latin typeface="Courier"/>
              </a:rPr>
              <a:t>       x = x + 1; 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 {</a:t>
            </a:r>
          </a:p>
          <a:p>
            <a:r>
              <a:rPr lang="en-US" altLang="zh-CN" dirty="0">
                <a:latin typeface="Courier"/>
              </a:rPr>
              <a:t>    std::thread t1(foo);</a:t>
            </a:r>
          </a:p>
          <a:p>
            <a:r>
              <a:rPr lang="en-US" altLang="zh-CN" dirty="0">
                <a:latin typeface="Courier"/>
              </a:rPr>
              <a:t>    std::thread t2(foo);</a:t>
            </a:r>
          </a:p>
          <a:p>
            <a:r>
              <a:rPr lang="en-US" altLang="zh-CN" dirty="0">
                <a:latin typeface="Courier"/>
              </a:rPr>
              <a:t>    t1.join();</a:t>
            </a:r>
          </a:p>
          <a:p>
            <a:r>
              <a:rPr lang="en-US" altLang="zh-CN" dirty="0">
                <a:latin typeface="Courier"/>
              </a:rPr>
              <a:t>    t2.join();</a:t>
            </a:r>
          </a:p>
          <a:p>
            <a:r>
              <a:rPr lang="en-US" altLang="zh-CN" dirty="0">
                <a:latin typeface="Courier"/>
              </a:rPr>
              <a:t>    assert(x == 20000000);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46DE18-5F97-49C2-AD54-B39208E58729}"/>
              </a:ext>
            </a:extLst>
          </p:cNvPr>
          <p:cNvSpPr txBox="1"/>
          <p:nvPr/>
        </p:nvSpPr>
        <p:spPr>
          <a:xfrm>
            <a:off x="413764" y="819805"/>
            <a:ext cx="2012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C++ </a:t>
            </a:r>
            <a:r>
              <a:rPr lang="en-US" altLang="zh-CN" sz="2400"/>
              <a:t>Program 2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C2AE27-D6FD-4AF8-8C94-A83DD79A40D3}"/>
              </a:ext>
            </a:extLst>
          </p:cNvPr>
          <p:cNvSpPr txBox="1"/>
          <p:nvPr/>
        </p:nvSpPr>
        <p:spPr>
          <a:xfrm>
            <a:off x="413764" y="330815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Quick quiz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1443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DA2BE-14F6-4BE4-A905-656162DC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B3EC9-501F-471B-BB31-101F1220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9EF77F5-1D79-4148-9A9A-BDA0EE54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7415"/>
            <a:ext cx="6562725" cy="1543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D32BB46-3B29-429F-8F42-40084593DBD9}"/>
              </a:ext>
            </a:extLst>
          </p:cNvPr>
          <p:cNvSpPr txBox="1"/>
          <p:nvPr/>
        </p:nvSpPr>
        <p:spPr>
          <a:xfrm>
            <a:off x="2628900" y="4484410"/>
            <a:ext cx="6056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3"/>
              </a:rPr>
              <a:t>https://en.wikipedia.org/wiki/Memory_model_(programming)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62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F3F0-3630-4FA7-99FF-E0AF07FA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Programmers’ View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DF9737-B210-48C4-94FF-B6789F1170FC}"/>
              </a:ext>
            </a:extLst>
          </p:cNvPr>
          <p:cNvSpPr txBox="1"/>
          <p:nvPr/>
        </p:nvSpPr>
        <p:spPr>
          <a:xfrm>
            <a:off x="821531" y="2114549"/>
            <a:ext cx="597471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#include &lt;iostream&gt;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#include &lt;thread&gt;</a:t>
            </a:r>
          </a:p>
          <a:p>
            <a:pPr algn="l"/>
            <a:endParaRPr lang="en-US" altLang="zh-CN" sz="1800" b="0" i="0" u="none" strike="noStrike" baseline="0" dirty="0">
              <a:latin typeface="Courier"/>
            </a:endParaRP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void hello()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  std::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&lt;&lt;"Hello Concurrent World\n";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  <a:p>
            <a:pPr algn="l"/>
            <a:endParaRPr lang="en-US" altLang="zh-CN" sz="1800" b="0" i="0" u="none" strike="noStrike" baseline="0" dirty="0">
              <a:latin typeface="Courier"/>
            </a:endParaRP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int main()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  std::thread t(hello);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  </a:t>
            </a:r>
            <a:r>
              <a:rPr lang="en-US" altLang="zh-CN" sz="1800" b="0" i="0" u="none" strike="noStrike" baseline="0" dirty="0" err="1">
                <a:latin typeface="Courier"/>
              </a:rPr>
              <a:t>t.join</a:t>
            </a:r>
            <a:r>
              <a:rPr lang="en-US" altLang="zh-CN" sz="1800" b="0" i="0" u="none" strike="noStrike" baseline="0" dirty="0">
                <a:latin typeface="Courier"/>
              </a:rPr>
              <a:t>();</a:t>
            </a:r>
          </a:p>
          <a:p>
            <a:pPr algn="l"/>
            <a:r>
              <a:rPr lang="en-US" altLang="zh-CN" dirty="0">
                <a:latin typeface="Courier"/>
              </a:rPr>
              <a:t>    return 0;</a:t>
            </a:r>
            <a:endParaRPr lang="en-US" altLang="zh-CN" sz="1800" b="0" i="0" u="none" strike="noStrike" baseline="0" dirty="0">
              <a:latin typeface="Courier"/>
            </a:endParaRP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50E15-11FA-4FB9-932F-C192982F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00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83DD-AD2E-4E7F-B7D3-DC77AE29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AF9C-754B-46D1-B21D-A0F3FB5B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Interleaving semantics </a:t>
            </a:r>
          </a:p>
          <a:p>
            <a:pPr marL="0" indent="0" algn="r">
              <a:buNone/>
            </a:pPr>
            <a:r>
              <a:rPr lang="en-US" altLang="zh-CN" dirty="0"/>
              <a:t>– Sequential Consistency (SC) model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56DBF-A09A-4E91-8FFE-B4D72982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393DC48-9FC3-4CF5-9186-0A0B236B2FF2}"/>
              </a:ext>
            </a:extLst>
          </p:cNvPr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E72491C-B5A4-4F40-93F8-A51F7F76021A}"/>
              </a:ext>
            </a:extLst>
          </p:cNvPr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260347-559F-4E36-95F3-EAA645162763}"/>
              </a:ext>
            </a:extLst>
          </p:cNvPr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820B471-5C36-428E-BC9B-1341041EAA6E}"/>
              </a:ext>
            </a:extLst>
          </p:cNvPr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9">
            <a:extLst>
              <a:ext uri="{FF2B5EF4-FFF2-40B4-BE49-F238E27FC236}">
                <a16:creationId xmlns:a16="http://schemas.microsoft.com/office/drawing/2014/main" id="{735B93A8-C9A7-4FBD-B7F6-6FE30E57FFE2}"/>
              </a:ext>
            </a:extLst>
          </p:cNvPr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1E5FCCC-827A-4A5C-BC66-4B33D6AB4D7B}"/>
              </a:ext>
            </a:extLst>
          </p:cNvPr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2DF15A1-58C7-4801-A88A-B9C8E50EDBDF}"/>
              </a:ext>
            </a:extLst>
          </p:cNvPr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8A8661C-A5E0-4873-9254-59FCEEB53837}"/>
              </a:ext>
            </a:extLst>
          </p:cNvPr>
          <p:cNvCxnSpPr>
            <a:stCxn id="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9A0011C-9351-49FD-9159-48B7DC3254BE}"/>
              </a:ext>
            </a:extLst>
          </p:cNvPr>
          <p:cNvCxnSpPr>
            <a:stCxn id="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1A18582-C44D-4E76-8BF9-AFA2A902C640}"/>
              </a:ext>
            </a:extLst>
          </p:cNvPr>
          <p:cNvCxnSpPr>
            <a:stCxn id="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EBF8BCF-232C-4ED4-B05F-C4BEC678A3FB}"/>
              </a:ext>
            </a:extLst>
          </p:cNvPr>
          <p:cNvCxnSpPr>
            <a:stCxn id="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A31891A-2CE8-4B63-9477-46A56C6C268B}"/>
              </a:ext>
            </a:extLst>
          </p:cNvPr>
          <p:cNvCxnSpPr>
            <a:stCxn id="10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0">
            <a:extLst>
              <a:ext uri="{FF2B5EF4-FFF2-40B4-BE49-F238E27FC236}">
                <a16:creationId xmlns:a16="http://schemas.microsoft.com/office/drawing/2014/main" id="{1ED230B4-7FE0-47B9-B18A-98D1511D3471}"/>
              </a:ext>
            </a:extLst>
          </p:cNvPr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8" name="TextBox 31">
            <a:extLst>
              <a:ext uri="{FF2B5EF4-FFF2-40B4-BE49-F238E27FC236}">
                <a16:creationId xmlns:a16="http://schemas.microsoft.com/office/drawing/2014/main" id="{DC26786D-6432-4E90-AD78-AB7A9438F071}"/>
              </a:ext>
            </a:extLst>
          </p:cNvPr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19" name="TextBox 32">
            <a:extLst>
              <a:ext uri="{FF2B5EF4-FFF2-40B4-BE49-F238E27FC236}">
                <a16:creationId xmlns:a16="http://schemas.microsoft.com/office/drawing/2014/main" id="{FE23DF5D-478D-4873-A8EF-7B99ED96E8AA}"/>
              </a:ext>
            </a:extLst>
          </p:cNvPr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9E12DAF0-8002-4403-85AC-F631A4C309C2}"/>
              </a:ext>
            </a:extLst>
          </p:cNvPr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460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183DD-AD2E-4E7F-B7D3-DC77AE29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EAF9C-754B-46D1-B21D-A0F3FB5B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Interleaving semantics </a:t>
            </a:r>
          </a:p>
          <a:p>
            <a:pPr marL="0" indent="0" algn="r">
              <a:buNone/>
            </a:pPr>
            <a:r>
              <a:rPr lang="en-US" altLang="zh-CN" dirty="0"/>
              <a:t>– Sequential Consistency (SC) model </a:t>
            </a:r>
            <a:endParaRPr lang="zh-CN" altLang="en-US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 </a:t>
            </a:r>
            <a:r>
              <a:rPr lang="en-US" altLang="zh-CN" dirty="0"/>
              <a:t>No </a:t>
            </a:r>
            <a:r>
              <a:rPr lang="en-US" altLang="zh-CN" dirty="0" err="1"/>
              <a:t>muticore</a:t>
            </a:r>
            <a:r>
              <a:rPr lang="en-US" altLang="zh-CN" dirty="0"/>
              <a:t> processor implements SC</a:t>
            </a:r>
          </a:p>
          <a:p>
            <a:pPr marL="457200" lvl="1" indent="0">
              <a:buNone/>
            </a:pPr>
            <a:r>
              <a:rPr lang="en-US" altLang="zh-CN" dirty="0">
                <a:sym typeface="Wingdings" panose="05000000000000000000" pitchFamily="2" charset="2"/>
              </a:rPr>
              <a:t> </a:t>
            </a:r>
            <a:r>
              <a:rPr lang="en-US" altLang="zh-CN" dirty="0"/>
              <a:t>Compiler optimizations invalidate SC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56DBF-A09A-4E91-8FFE-B4D72982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036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61A96-046A-4DAE-9F8C-58A2910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(Weak/Relaxed) Memory Models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E1A71-105A-46DA-BFDC-17D235879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</a:t>
            </a:r>
            <a:r>
              <a:rPr lang="en-US" altLang="zh-CN" dirty="0">
                <a:solidFill>
                  <a:srgbClr val="FF0000"/>
                </a:solidFill>
              </a:rPr>
              <a:t>hardware</a:t>
            </a:r>
            <a:r>
              <a:rPr lang="en-US" altLang="zh-CN" dirty="0"/>
              <a:t> architecture has its own WMM</a:t>
            </a:r>
          </a:p>
          <a:p>
            <a:pPr lvl="1"/>
            <a:r>
              <a:rPr lang="en-US" altLang="zh-CN" dirty="0"/>
              <a:t>x86-TSO memory model</a:t>
            </a:r>
          </a:p>
          <a:p>
            <a:pPr lvl="1"/>
            <a:r>
              <a:rPr lang="en-US" altLang="zh-CN" dirty="0"/>
              <a:t>ARMv8 memory model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A90F0-389B-4E9D-829B-6E76B631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3D1799-028C-454D-ABEA-3BB76D32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5" y="3794758"/>
            <a:ext cx="3503079" cy="26981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DA4F92-9CB8-4F2F-A554-0941F89E6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550" y="3794609"/>
            <a:ext cx="3387122" cy="269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24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B21ECD-726F-4FE2-B9C4-BB1D58BA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D262D9-0EEA-4817-B2E8-890784127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271" y="454157"/>
            <a:ext cx="3503079" cy="26981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0EE527-9F44-4796-B539-F524CDE9D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271" y="3658384"/>
            <a:ext cx="3387122" cy="2697967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66490F8A-D480-4C2C-A614-ECCD6845F52C}"/>
              </a:ext>
            </a:extLst>
          </p:cNvPr>
          <p:cNvSpPr txBox="1"/>
          <p:nvPr/>
        </p:nvSpPr>
        <p:spPr>
          <a:xfrm>
            <a:off x="924248" y="1550497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x = 1;</a:t>
            </a:r>
          </a:p>
          <a:p>
            <a:r>
              <a:rPr lang="en-US" altLang="zh-CN" sz="2800" b="1" dirty="0"/>
              <a:t>r1 = y;</a:t>
            </a:r>
            <a:endParaRPr lang="zh-CN" altLang="en-US" sz="2800" b="1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8666CC8-A622-45CC-9FA3-CFA57CB7E082}"/>
              </a:ext>
            </a:extLst>
          </p:cNvPr>
          <p:cNvSpPr txBox="1"/>
          <p:nvPr/>
        </p:nvSpPr>
        <p:spPr>
          <a:xfrm>
            <a:off x="2724448" y="1550497"/>
            <a:ext cx="1055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y = 1;</a:t>
            </a:r>
          </a:p>
          <a:p>
            <a:r>
              <a:rPr lang="en-US" altLang="zh-CN" sz="2800" b="1" dirty="0"/>
              <a:t>r2 = x;</a:t>
            </a:r>
            <a:endParaRPr lang="zh-CN" altLang="en-US" sz="2800" b="1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AAC07DC-AF70-4709-80D1-A11CB01C4323}"/>
              </a:ext>
            </a:extLst>
          </p:cNvPr>
          <p:cNvCxnSpPr/>
          <p:nvPr/>
        </p:nvCxnSpPr>
        <p:spPr>
          <a:xfrm>
            <a:off x="2339752" y="1550497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9EBA32E-BE73-4A03-91AC-F117B0EBC3D4}"/>
              </a:ext>
            </a:extLst>
          </p:cNvPr>
          <p:cNvCxnSpPr/>
          <p:nvPr/>
        </p:nvCxnSpPr>
        <p:spPr>
          <a:xfrm>
            <a:off x="2411760" y="1544248"/>
            <a:ext cx="0" cy="95410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>
            <a:extLst>
              <a:ext uri="{FF2B5EF4-FFF2-40B4-BE49-F238E27FC236}">
                <a16:creationId xmlns:a16="http://schemas.microsoft.com/office/drawing/2014/main" id="{555DA3AA-5F28-4D7F-9819-168399705198}"/>
              </a:ext>
            </a:extLst>
          </p:cNvPr>
          <p:cNvSpPr txBox="1"/>
          <p:nvPr/>
        </p:nvSpPr>
        <p:spPr>
          <a:xfrm>
            <a:off x="1476413" y="2671367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= r2 = 0?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4326C93-4634-4B6D-84A7-7018E1D52448}"/>
              </a:ext>
            </a:extLst>
          </p:cNvPr>
          <p:cNvSpPr txBox="1"/>
          <p:nvPr/>
        </p:nvSpPr>
        <p:spPr>
          <a:xfrm>
            <a:off x="879150" y="788165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 = 0</a:t>
            </a:r>
            <a:endParaRPr lang="zh-CN" altLang="en-US" sz="2800" b="1" dirty="0"/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2EFA0795-3B51-48DA-B83A-F480EC952071}"/>
              </a:ext>
            </a:extLst>
          </p:cNvPr>
          <p:cNvSpPr txBox="1"/>
          <p:nvPr/>
        </p:nvSpPr>
        <p:spPr>
          <a:xfrm>
            <a:off x="1769747" y="5953599"/>
            <a:ext cx="182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C00000"/>
                </a:solidFill>
              </a:rPr>
              <a:t>r1 </a:t>
            </a:r>
            <a:r>
              <a:rPr lang="en-US" altLang="zh-CN" sz="2800" b="1" i="1">
                <a:solidFill>
                  <a:srgbClr val="C00000"/>
                </a:solidFill>
              </a:rPr>
              <a:t>= r2 = 1</a:t>
            </a:r>
            <a:r>
              <a:rPr lang="en-US" altLang="zh-CN" sz="2800" b="1" i="1" dirty="0">
                <a:solidFill>
                  <a:srgbClr val="C00000"/>
                </a:solidFill>
              </a:rPr>
              <a:t>?</a:t>
            </a:r>
            <a:endParaRPr lang="zh-CN" altLang="en-US" sz="2800" b="1" i="1" dirty="0">
              <a:solidFill>
                <a:srgbClr val="C00000"/>
              </a:solidFill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BAB59019-0C51-4F94-8E59-0D72C068EF47}"/>
              </a:ext>
            </a:extLst>
          </p:cNvPr>
          <p:cNvSpPr txBox="1"/>
          <p:nvPr/>
        </p:nvSpPr>
        <p:spPr>
          <a:xfrm>
            <a:off x="1298545" y="4869678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r1 = x;</a:t>
            </a:r>
          </a:p>
          <a:p>
            <a:r>
              <a:rPr lang="en-US" altLang="zh-CN" sz="2800" b="1" dirty="0"/>
              <a:t>y = 1;</a:t>
            </a:r>
            <a:endParaRPr lang="zh-CN" altLang="en-US" sz="2800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00AC544-61C9-4E64-8250-A11DED47485D}"/>
              </a:ext>
            </a:extLst>
          </p:cNvPr>
          <p:cNvGrpSpPr/>
          <p:nvPr/>
        </p:nvGrpSpPr>
        <p:grpSpPr>
          <a:xfrm>
            <a:off x="2682289" y="4912874"/>
            <a:ext cx="72008" cy="961222"/>
            <a:chOff x="2987824" y="3057843"/>
            <a:chExt cx="72008" cy="961222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7C2CD64-2DD8-4EB6-8634-4FAD9E6BB166}"/>
                </a:ext>
              </a:extLst>
            </p:cNvPr>
            <p:cNvCxnSpPr/>
            <p:nvPr/>
          </p:nvCxnSpPr>
          <p:spPr>
            <a:xfrm>
              <a:off x="2987824" y="3064958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7755411-7EA8-40A9-A1C1-57793AC1D523}"/>
                </a:ext>
              </a:extLst>
            </p:cNvPr>
            <p:cNvCxnSpPr/>
            <p:nvPr/>
          </p:nvCxnSpPr>
          <p:spPr>
            <a:xfrm>
              <a:off x="3059832" y="3057843"/>
              <a:ext cx="0" cy="9541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485D2809-1A5B-47F6-AB49-3FD858E981F5}"/>
              </a:ext>
            </a:extLst>
          </p:cNvPr>
          <p:cNvSpPr txBox="1"/>
          <p:nvPr/>
        </p:nvSpPr>
        <p:spPr>
          <a:xfrm>
            <a:off x="3112684" y="4869677"/>
            <a:ext cx="1133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r2 = y;</a:t>
            </a:r>
          </a:p>
          <a:p>
            <a:r>
              <a:rPr lang="en-US" altLang="zh-CN" sz="2800" b="1" dirty="0"/>
              <a:t>x = 1;</a:t>
            </a:r>
            <a:endParaRPr lang="zh-CN" altLang="en-US" sz="2800" b="1" dirty="0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5335A69-7569-4A34-83F9-730F8D9E753E}"/>
              </a:ext>
            </a:extLst>
          </p:cNvPr>
          <p:cNvSpPr txBox="1"/>
          <p:nvPr/>
        </p:nvSpPr>
        <p:spPr>
          <a:xfrm>
            <a:off x="732683" y="4216642"/>
            <a:ext cx="369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Initially:  x = y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=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0</a:t>
            </a:r>
            <a:endParaRPr lang="zh-CN" altLang="en-US" sz="28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3375C5C-D38A-455F-8D75-E9009C509F9E}"/>
              </a:ext>
            </a:extLst>
          </p:cNvPr>
          <p:cNvSpPr txBox="1"/>
          <p:nvPr/>
        </p:nvSpPr>
        <p:spPr>
          <a:xfrm>
            <a:off x="628650" y="3658384"/>
            <a:ext cx="2546403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Load buffering (LB)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7CF7C22-834D-45C6-97BE-D7A73712AFB2}"/>
              </a:ext>
            </a:extLst>
          </p:cNvPr>
          <p:cNvSpPr txBox="1"/>
          <p:nvPr/>
        </p:nvSpPr>
        <p:spPr>
          <a:xfrm>
            <a:off x="628650" y="330511"/>
            <a:ext cx="261629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Store buffering (SB)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0878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61A96-046A-4DAE-9F8C-58A291095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WMM for High-Level Languages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6A90F0-389B-4E9D-829B-6E76B6310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34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8BF5CB-74C1-4BBF-9EA6-9DB3589A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1" y="1458608"/>
            <a:ext cx="3693194" cy="512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89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A95483-4860-4FA6-A75E-D7CED529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Embracing WMM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D381C9-07F0-4537-8335-2A2CAE1D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real life!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Many concurrent algorithms do not need SC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Several open research problems</a:t>
            </a:r>
          </a:p>
          <a:p>
            <a:pPr lvl="1"/>
            <a:r>
              <a:rPr lang="en-US" altLang="zh-CN" dirty="0"/>
              <a:t>What is a good memory model?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E354-3ED2-4818-88BC-57EC4A3E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3151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Rectangle 2">
            <a:extLst>
              <a:ext uri="{FF2B5EF4-FFF2-40B4-BE49-F238E27FC236}">
                <a16:creationId xmlns:a16="http://schemas.microsoft.com/office/drawing/2014/main" id="{E677A430-C492-4362-B82F-7DECE11CD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Course Overview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2">
            <a:extLst>
              <a:ext uri="{FF2B5EF4-FFF2-40B4-BE49-F238E27FC236}">
                <a16:creationId xmlns:a16="http://schemas.microsoft.com/office/drawing/2014/main" id="{BF016FFD-E147-4974-A3AC-0C0C08BA9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Goals of the Course</a:t>
            </a:r>
          </a:p>
        </p:txBody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31B7F272-3B31-44AC-84C9-05C938559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Understanding concurrent programs</a:t>
            </a:r>
          </a:p>
          <a:p>
            <a:pPr lvl="1" eaLnBrk="1" hangingPunct="1"/>
            <a:r>
              <a:rPr lang="en-US" altLang="zh-CN" sz="2400" dirty="0"/>
              <a:t>Interleaving semantics </a:t>
            </a:r>
          </a:p>
          <a:p>
            <a:pPr lvl="1" eaLnBrk="1" hangingPunct="1"/>
            <a:r>
              <a:rPr lang="en-US" altLang="zh-CN" dirty="0"/>
              <a:t>W</a:t>
            </a:r>
            <a:r>
              <a:rPr lang="en-US" altLang="zh-CN" sz="2400" dirty="0"/>
              <a:t>eak memory models </a:t>
            </a:r>
          </a:p>
          <a:p>
            <a:pPr lvl="1" eaLnBrk="1" hangingPunct="1"/>
            <a:endParaRPr lang="en-US" altLang="zh-CN" sz="2400" dirty="0"/>
          </a:p>
          <a:p>
            <a:pPr eaLnBrk="1" hangingPunct="1"/>
            <a:r>
              <a:rPr lang="en-US" altLang="zh-CN" sz="2800" dirty="0"/>
              <a:t>Understanding concurrent objects (algorithms)</a:t>
            </a:r>
          </a:p>
          <a:p>
            <a:pPr lvl="1" eaLnBrk="1" hangingPunct="1"/>
            <a:r>
              <a:rPr lang="en-US" altLang="zh-CN" sz="2400" dirty="0"/>
              <a:t>Correctness criteria</a:t>
            </a:r>
          </a:p>
          <a:p>
            <a:pPr lvl="1" eaLnBrk="1" hangingPunct="1"/>
            <a:r>
              <a:rPr lang="en-US" altLang="zh-CN" dirty="0"/>
              <a:t>Design ideas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Why they are correct</a:t>
            </a:r>
          </a:p>
          <a:p>
            <a:pPr lvl="1" eaLnBrk="1" hangingPunct="1"/>
            <a:r>
              <a:rPr lang="en-US" altLang="zh-CN" dirty="0"/>
              <a:t>Some impossibility results</a:t>
            </a:r>
            <a:endParaRPr lang="en-US" altLang="zh-CN" sz="2400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58DAA6E-CDF7-4F2C-81D9-21AF324C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>
            <a:extLst>
              <a:ext uri="{FF2B5EF4-FFF2-40B4-BE49-F238E27FC236}">
                <a16:creationId xmlns:a16="http://schemas.microsoft.com/office/drawing/2014/main" id="{594F1BB5-DFA4-4786-B5F0-DF81E8E84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Preliminary Syllabus</a:t>
            </a:r>
            <a:endParaRPr lang="en-US" altLang="zh-CN" dirty="0"/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2ECB3B37-244E-42BE-8731-7202F7350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Weak memory models</a:t>
            </a:r>
          </a:p>
          <a:p>
            <a:pPr lvl="1"/>
            <a:r>
              <a:rPr lang="en-US" altLang="zh-CN" dirty="0"/>
              <a:t>HMM (the core of Java memory model)</a:t>
            </a:r>
          </a:p>
          <a:p>
            <a:pPr lvl="1"/>
            <a:r>
              <a:rPr lang="en-US" altLang="zh-CN" dirty="0"/>
              <a:t>TSO</a:t>
            </a:r>
          </a:p>
          <a:p>
            <a:pPr lvl="1"/>
            <a:r>
              <a:rPr lang="en-US" altLang="zh-CN" dirty="0"/>
              <a:t>C11</a:t>
            </a:r>
          </a:p>
          <a:p>
            <a:r>
              <a:rPr lang="en-US" altLang="zh-CN" dirty="0"/>
              <a:t>Concurrent objects</a:t>
            </a:r>
          </a:p>
          <a:p>
            <a:pPr lvl="1"/>
            <a:r>
              <a:rPr lang="en-US" altLang="zh-CN" dirty="0"/>
              <a:t>Linearizability</a:t>
            </a:r>
          </a:p>
          <a:p>
            <a:pPr lvl="1"/>
            <a:r>
              <a:rPr lang="en-US" altLang="zh-CN" dirty="0"/>
              <a:t>Algorithms</a:t>
            </a:r>
          </a:p>
          <a:p>
            <a:pPr lvl="2"/>
            <a:r>
              <a:rPr lang="en-US" altLang="zh-CN" dirty="0"/>
              <a:t>Peterson Lock, Filter Lock, </a:t>
            </a:r>
            <a:r>
              <a:rPr lang="en-US" altLang="zh-CN" dirty="0" err="1"/>
              <a:t>Lamport’s</a:t>
            </a:r>
            <a:r>
              <a:rPr lang="en-US" altLang="zh-CN" dirty="0"/>
              <a:t> Bakery Lock</a:t>
            </a:r>
          </a:p>
          <a:p>
            <a:pPr lvl="2"/>
            <a:r>
              <a:rPr lang="en-US" altLang="zh-CN" dirty="0"/>
              <a:t>TAS Lock, Queue Locks</a:t>
            </a:r>
          </a:p>
          <a:p>
            <a:pPr lvl="2"/>
            <a:r>
              <a:rPr lang="en-US" altLang="zh-CN" dirty="0"/>
              <a:t>List-Based Sets</a:t>
            </a:r>
          </a:p>
          <a:p>
            <a:pPr lvl="2"/>
            <a:r>
              <a:rPr lang="en-US" altLang="zh-CN" dirty="0"/>
              <a:t>Concurrent Queues and Stacks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9E81F0-0D52-433A-81B2-0A750F0C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pPr/>
              <a:t>38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559B38-39BB-4BD1-A9EF-33BC79C49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755" y="3919994"/>
            <a:ext cx="1677374" cy="219140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2">
            <a:extLst>
              <a:ext uri="{FF2B5EF4-FFF2-40B4-BE49-F238E27FC236}">
                <a16:creationId xmlns:a16="http://schemas.microsoft.com/office/drawing/2014/main" id="{CD198CEE-E8A5-4225-B968-B620B041B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Requirements</a:t>
            </a:r>
          </a:p>
        </p:txBody>
      </p:sp>
      <p:sp>
        <p:nvSpPr>
          <p:cNvPr id="134149" name="Rectangle 3">
            <a:extLst>
              <a:ext uri="{FF2B5EF4-FFF2-40B4-BE49-F238E27FC236}">
                <a16:creationId xmlns:a16="http://schemas.microsoft.com/office/drawing/2014/main" id="{210268A9-9B25-4E7F-8FAF-0B1B54DE5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42300" cy="4959350"/>
          </a:xfrm>
        </p:spPr>
        <p:txBody>
          <a:bodyPr/>
          <a:lstStyle/>
          <a:p>
            <a:r>
              <a:rPr lang="en-US" altLang="zh-CN" dirty="0"/>
              <a:t>Grading</a:t>
            </a:r>
          </a:p>
          <a:p>
            <a:pPr lvl="1"/>
            <a:r>
              <a:rPr lang="en-US" altLang="zh-CN" dirty="0"/>
              <a:t>50% attendance and homework</a:t>
            </a:r>
          </a:p>
          <a:p>
            <a:pPr lvl="1"/>
            <a:r>
              <a:rPr lang="en-US" altLang="zh-CN" dirty="0"/>
              <a:t>50% final report</a:t>
            </a:r>
          </a:p>
          <a:p>
            <a:pPr lvl="5"/>
            <a:endParaRPr lang="en-US" altLang="zh-CN" dirty="0"/>
          </a:p>
          <a:p>
            <a:r>
              <a:rPr lang="en-US" altLang="zh-CN" dirty="0"/>
              <a:t>Class attendance is highly recommended</a:t>
            </a:r>
          </a:p>
          <a:p>
            <a:pPr lvl="5"/>
            <a:endParaRPr lang="en-US" altLang="zh-CN" dirty="0"/>
          </a:p>
          <a:p>
            <a:r>
              <a:rPr lang="en-US" altLang="zh-CN" dirty="0"/>
              <a:t>Homework: Problem sets</a:t>
            </a:r>
          </a:p>
          <a:p>
            <a:pPr lvl="1"/>
            <a:r>
              <a:rPr lang="en-US" altLang="zh-CN" dirty="0"/>
              <a:t>No cheating!  </a:t>
            </a:r>
          </a:p>
          <a:p>
            <a:pPr lvl="1"/>
            <a:r>
              <a:rPr lang="en-US" altLang="zh-CN" dirty="0"/>
              <a:t>No late (unless special reasons provided)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316D7A-92D5-46D1-8B2C-47A38492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C0E12-B6D1-4A11-80D1-0EFC9B4FE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Programmers’ View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C7DBAF-0BCB-4DDA-9EAE-5544526A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1470844"/>
            <a:ext cx="4948931" cy="51942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DDB7A9C-02C1-4FAF-835A-07E49EE5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56" y="2031629"/>
            <a:ext cx="1893094" cy="44612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330FC83-1760-4A49-BDA4-6C96C1A94790}"/>
              </a:ext>
            </a:extLst>
          </p:cNvPr>
          <p:cNvSpPr txBox="1"/>
          <p:nvPr/>
        </p:nvSpPr>
        <p:spPr>
          <a:xfrm>
            <a:off x="6622256" y="166229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Outputs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B2EC4C5-6A3B-4A02-AD0C-DC64569F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687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3" name="Rectangle 3">
            <a:extLst>
              <a:ext uri="{FF2B5EF4-FFF2-40B4-BE49-F238E27FC236}">
                <a16:creationId xmlns:a16="http://schemas.microsoft.com/office/drawing/2014/main" id="{852E4842-3996-4496-AD38-1F6E4091E8F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95544" y="3266403"/>
            <a:ext cx="8229600" cy="317878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Lecture notes, homework and notifications will be posted on the course webpage.</a:t>
            </a:r>
          </a:p>
          <a:p>
            <a:pPr eaLnBrk="1" hangingPunct="1">
              <a:buFontTx/>
              <a:buNone/>
            </a:pP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You can ask questions in QQ group, or email me your questions.</a:t>
            </a:r>
          </a:p>
          <a:p>
            <a:pPr eaLnBrk="1" hangingPunct="1">
              <a:buFontTx/>
              <a:buNone/>
            </a:pPr>
            <a:endParaRPr lang="en-US" altLang="zh-CN" sz="20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Please pay attention to the updates.</a:t>
            </a:r>
          </a:p>
        </p:txBody>
      </p:sp>
      <p:sp>
        <p:nvSpPr>
          <p:cNvPr id="135174" name="Text Box 4">
            <a:extLst>
              <a:ext uri="{FF2B5EF4-FFF2-40B4-BE49-F238E27FC236}">
                <a16:creationId xmlns:a16="http://schemas.microsoft.com/office/drawing/2014/main" id="{77E8D2B0-94DA-4829-8580-8123D7D4E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322" y="1349257"/>
            <a:ext cx="846402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CN" sz="2600" b="1" u="sng" dirty="0">
                <a:solidFill>
                  <a:srgbClr val="0000CC"/>
                </a:solidFill>
              </a:rPr>
              <a:t>https://hongjin-liang.github.io/teaching/concurrency/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5C2FE3B-C73A-4A67-B6DB-53C4ECF62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44" y="2227422"/>
            <a:ext cx="5091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zh-CN" sz="2800" b="1" dirty="0"/>
              <a:t>QQ Group: </a:t>
            </a:r>
            <a:r>
              <a:rPr lang="en-US" altLang="zh-CN" sz="2800" u="sng" dirty="0">
                <a:solidFill>
                  <a:srgbClr val="0000CC"/>
                </a:solidFill>
              </a:rPr>
              <a:t>707885821 </a:t>
            </a:r>
            <a:endParaRPr lang="en-US" altLang="zh-CN" sz="2600" u="sng" dirty="0">
              <a:solidFill>
                <a:srgbClr val="0000CC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9A6D1BC-8A89-4837-8063-2D16962A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44" y="646430"/>
            <a:ext cx="36797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Course Webpage: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83823-0BF2-4F39-BE4D-4290D2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3A80-B278-4E8C-ACB5-E4DFE0C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a More Abstract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7690F-CBC5-4A27-A93D-1996FA75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Parallel composition</a:t>
            </a:r>
            <a:endParaRPr lang="zh-CN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4CB69A7-4F33-4834-ACE5-72242DE5F06A}"/>
              </a:ext>
            </a:extLst>
          </p:cNvPr>
          <p:cNvSpPr txBox="1"/>
          <p:nvPr/>
        </p:nvSpPr>
        <p:spPr>
          <a:xfrm>
            <a:off x="4572000" y="1825625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C1 </a:t>
            </a:r>
            <a:r>
              <a:rPr lang="en-US" altLang="zh-CN" sz="2400" b="1" dirty="0">
                <a:latin typeface="+mj-ea"/>
                <a:ea typeface="+mj-ea"/>
              </a:rPr>
              <a:t>||</a:t>
            </a:r>
            <a:r>
              <a:rPr lang="en-US" altLang="zh-CN" sz="2400" b="1" dirty="0"/>
              <a:t> C2</a:t>
            </a:r>
            <a:endParaRPr lang="zh-CN" altLang="en-US" b="1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D6A18-DFFF-45F0-9A90-4B635154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D0B700-D549-4845-B9C4-2791B172D1C8}"/>
              </a:ext>
            </a:extLst>
          </p:cNvPr>
          <p:cNvSpPr txBox="1"/>
          <p:nvPr/>
        </p:nvSpPr>
        <p:spPr>
          <a:xfrm>
            <a:off x="292894" y="2967335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for(int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=0;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 &lt; 10;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++) 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&lt;&lt;“main concurrent\n";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4FDA00-53B7-4974-AC28-4179C9DD75F6}"/>
              </a:ext>
            </a:extLst>
          </p:cNvPr>
          <p:cNvSpPr txBox="1"/>
          <p:nvPr/>
        </p:nvSpPr>
        <p:spPr>
          <a:xfrm>
            <a:off x="4738687" y="2967335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for(int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=0;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 &lt; 10;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++) 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&lt;&lt;“hello concurrent\n";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09245C-D4A1-4775-B357-8B528EEB7A1B}"/>
              </a:ext>
            </a:extLst>
          </p:cNvPr>
          <p:cNvGrpSpPr/>
          <p:nvPr/>
        </p:nvGrpSpPr>
        <p:grpSpPr>
          <a:xfrm>
            <a:off x="4475449" y="2962572"/>
            <a:ext cx="75119" cy="928093"/>
            <a:chOff x="4475449" y="2962572"/>
            <a:chExt cx="75119" cy="92809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0993502-B0F8-4A89-97B9-4F2826E58E87}"/>
                </a:ext>
              </a:extLst>
            </p:cNvPr>
            <p:cNvCxnSpPr/>
            <p:nvPr/>
          </p:nvCxnSpPr>
          <p:spPr>
            <a:xfrm>
              <a:off x="4475449" y="2967335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8741E7E-A086-4D8C-83C4-D0781479DCEC}"/>
                </a:ext>
              </a:extLst>
            </p:cNvPr>
            <p:cNvCxnSpPr/>
            <p:nvPr/>
          </p:nvCxnSpPr>
          <p:spPr>
            <a:xfrm>
              <a:off x="4550568" y="2962572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6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3A80-B278-4E8C-ACB5-E4DFE0C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a More Abstract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7690F-CBC5-4A27-A93D-1996FA75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Shared memory &amp; interleaving semantics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D6A18-DFFF-45F0-9A90-4B635154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9C66F4E1-305E-47B4-96DD-5577E945384F}"/>
              </a:ext>
            </a:extLst>
          </p:cNvPr>
          <p:cNvSpPr/>
          <p:nvPr/>
        </p:nvSpPr>
        <p:spPr>
          <a:xfrm>
            <a:off x="111561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0DC4EF-669B-4B64-8E03-B4C2E84669DF}"/>
              </a:ext>
            </a:extLst>
          </p:cNvPr>
          <p:cNvSpPr/>
          <p:nvPr/>
        </p:nvSpPr>
        <p:spPr>
          <a:xfrm>
            <a:off x="2699792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E0DC1FC-25A5-44DE-8663-A4BA3B65443D}"/>
              </a:ext>
            </a:extLst>
          </p:cNvPr>
          <p:cNvSpPr/>
          <p:nvPr/>
        </p:nvSpPr>
        <p:spPr>
          <a:xfrm>
            <a:off x="435597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1925E29-FB7D-4B24-B122-7157CBE93B1A}"/>
              </a:ext>
            </a:extLst>
          </p:cNvPr>
          <p:cNvSpPr/>
          <p:nvPr/>
        </p:nvSpPr>
        <p:spPr>
          <a:xfrm>
            <a:off x="7236296" y="3068960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8">
            <a:extLst>
              <a:ext uri="{FF2B5EF4-FFF2-40B4-BE49-F238E27FC236}">
                <a16:creationId xmlns:a16="http://schemas.microsoft.com/office/drawing/2014/main" id="{B5A875F8-FD29-4108-8537-59ABC1E2A6A5}"/>
              </a:ext>
            </a:extLst>
          </p:cNvPr>
          <p:cNvSpPr txBox="1"/>
          <p:nvPr/>
        </p:nvSpPr>
        <p:spPr>
          <a:xfrm>
            <a:off x="5652120" y="2676195"/>
            <a:ext cx="1224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/>
              <a:t>. . .</a:t>
            </a:r>
            <a:endParaRPr lang="zh-CN" altLang="en-US" sz="6600" dirty="0"/>
          </a:p>
        </p:txBody>
      </p:sp>
      <p:sp>
        <p:nvSpPr>
          <p:cNvPr id="50" name="任意多边形 9">
            <a:extLst>
              <a:ext uri="{FF2B5EF4-FFF2-40B4-BE49-F238E27FC236}">
                <a16:creationId xmlns:a16="http://schemas.microsoft.com/office/drawing/2014/main" id="{7288FABF-FCD9-4EA6-923B-6040F7E1CE7B}"/>
              </a:ext>
            </a:extLst>
          </p:cNvPr>
          <p:cNvSpPr/>
          <p:nvPr/>
        </p:nvSpPr>
        <p:spPr>
          <a:xfrm>
            <a:off x="971600" y="4715426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8C47138-8E22-4B95-A469-2A6FED2AF796}"/>
              </a:ext>
            </a:extLst>
          </p:cNvPr>
          <p:cNvSpPr/>
          <p:nvPr/>
        </p:nvSpPr>
        <p:spPr>
          <a:xfrm>
            <a:off x="3330116" y="5685319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11">
            <a:extLst>
              <a:ext uri="{FF2B5EF4-FFF2-40B4-BE49-F238E27FC236}">
                <a16:creationId xmlns:a16="http://schemas.microsoft.com/office/drawing/2014/main" id="{1A44BFFE-3058-40E9-AB8D-817356738431}"/>
              </a:ext>
            </a:extLst>
          </p:cNvPr>
          <p:cNvSpPr txBox="1"/>
          <p:nvPr/>
        </p:nvSpPr>
        <p:spPr>
          <a:xfrm>
            <a:off x="3978188" y="5742518"/>
            <a:ext cx="1368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CAEE99C-3662-4E46-B0A0-C869FBA5409B}"/>
              </a:ext>
            </a:extLst>
          </p:cNvPr>
          <p:cNvCxnSpPr>
            <a:stCxn id="45" idx="4"/>
          </p:cNvCxnSpPr>
          <p:nvPr/>
        </p:nvCxnSpPr>
        <p:spPr>
          <a:xfrm>
            <a:off x="1475656" y="3789040"/>
            <a:ext cx="720080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C9F1D9D-3F07-412E-8481-5BE74B3EEC30}"/>
              </a:ext>
            </a:extLst>
          </p:cNvPr>
          <p:cNvCxnSpPr>
            <a:stCxn id="46" idx="4"/>
          </p:cNvCxnSpPr>
          <p:nvPr/>
        </p:nvCxnSpPr>
        <p:spPr>
          <a:xfrm>
            <a:off x="3059832" y="3789040"/>
            <a:ext cx="360040" cy="100811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7C00A1EF-6FCF-4D3E-A332-A941A8BA596D}"/>
              </a:ext>
            </a:extLst>
          </p:cNvPr>
          <p:cNvCxnSpPr>
            <a:stCxn id="47" idx="4"/>
          </p:cNvCxnSpPr>
          <p:nvPr/>
        </p:nvCxnSpPr>
        <p:spPr>
          <a:xfrm>
            <a:off x="4716016" y="3789040"/>
            <a:ext cx="180020" cy="92638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5F5D184-A918-4A90-9922-97EB4E3D5FFA}"/>
              </a:ext>
            </a:extLst>
          </p:cNvPr>
          <p:cNvCxnSpPr>
            <a:stCxn id="48" idx="4"/>
          </p:cNvCxnSpPr>
          <p:nvPr/>
        </p:nvCxnSpPr>
        <p:spPr>
          <a:xfrm flipH="1">
            <a:off x="7020272" y="3789040"/>
            <a:ext cx="576064" cy="129128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54EE7C5-DC2B-4512-9F7F-0A395F12FEA6}"/>
              </a:ext>
            </a:extLst>
          </p:cNvPr>
          <p:cNvCxnSpPr>
            <a:stCxn id="51" idx="0"/>
          </p:cNvCxnSpPr>
          <p:nvPr/>
        </p:nvCxnSpPr>
        <p:spPr>
          <a:xfrm flipV="1">
            <a:off x="4635134" y="4715426"/>
            <a:ext cx="260902" cy="969893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30">
            <a:extLst>
              <a:ext uri="{FF2B5EF4-FFF2-40B4-BE49-F238E27FC236}">
                <a16:creationId xmlns:a16="http://schemas.microsoft.com/office/drawing/2014/main" id="{AB181F54-160D-403F-962A-F71488B9CE66}"/>
              </a:ext>
            </a:extLst>
          </p:cNvPr>
          <p:cNvSpPr txBox="1"/>
          <p:nvPr/>
        </p:nvSpPr>
        <p:spPr>
          <a:xfrm>
            <a:off x="1245118" y="318394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59" name="TextBox 31">
            <a:extLst>
              <a:ext uri="{FF2B5EF4-FFF2-40B4-BE49-F238E27FC236}">
                <a16:creationId xmlns:a16="http://schemas.microsoft.com/office/drawing/2014/main" id="{F87085EB-187D-4F26-A21F-B6B05FE173B7}"/>
              </a:ext>
            </a:extLst>
          </p:cNvPr>
          <p:cNvSpPr txBox="1"/>
          <p:nvPr/>
        </p:nvSpPr>
        <p:spPr>
          <a:xfrm>
            <a:off x="2843808" y="3212976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TextBox 32">
            <a:extLst>
              <a:ext uri="{FF2B5EF4-FFF2-40B4-BE49-F238E27FC236}">
                <a16:creationId xmlns:a16="http://schemas.microsoft.com/office/drawing/2014/main" id="{8D1845BA-7FBD-43F4-AFD8-1752B80F521B}"/>
              </a:ext>
            </a:extLst>
          </p:cNvPr>
          <p:cNvSpPr txBox="1"/>
          <p:nvPr/>
        </p:nvSpPr>
        <p:spPr>
          <a:xfrm>
            <a:off x="449999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T3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61" name="TextBox 33">
            <a:extLst>
              <a:ext uri="{FF2B5EF4-FFF2-40B4-BE49-F238E27FC236}">
                <a16:creationId xmlns:a16="http://schemas.microsoft.com/office/drawing/2014/main" id="{94C43553-5868-4091-8F11-5B2C112B94CE}"/>
              </a:ext>
            </a:extLst>
          </p:cNvPr>
          <p:cNvSpPr txBox="1"/>
          <p:nvPr/>
        </p:nvSpPr>
        <p:spPr>
          <a:xfrm>
            <a:off x="7380312" y="321297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Tn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09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B3A80-B278-4E8C-ACB5-E4DFE0C8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a More Abstract View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97690F-CBC5-4A27-A93D-1996FA75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Shared memory &amp; interleaving semantics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0D6A18-DFFF-45F0-9A90-4B635154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D0B700-D549-4845-B9C4-2791B172D1C8}"/>
              </a:ext>
            </a:extLst>
          </p:cNvPr>
          <p:cNvSpPr txBox="1"/>
          <p:nvPr/>
        </p:nvSpPr>
        <p:spPr>
          <a:xfrm>
            <a:off x="292894" y="2967335"/>
            <a:ext cx="41825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for(int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=0;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 &lt; 10;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++) 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&lt;&lt;“main concurrent\n";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14FDA00-53B7-4974-AC28-4179C9DD75F6}"/>
              </a:ext>
            </a:extLst>
          </p:cNvPr>
          <p:cNvSpPr txBox="1"/>
          <p:nvPr/>
        </p:nvSpPr>
        <p:spPr>
          <a:xfrm>
            <a:off x="4738687" y="2967335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latin typeface="Courier"/>
              </a:rPr>
              <a:t>for(int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=0;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 &lt; 10; </a:t>
            </a:r>
            <a:r>
              <a:rPr lang="en-US" altLang="zh-CN" sz="1800" b="0" i="0" u="none" strike="noStrike" baseline="0" dirty="0" err="1">
                <a:latin typeface="Courier"/>
              </a:rPr>
              <a:t>i</a:t>
            </a:r>
            <a:r>
              <a:rPr lang="en-US" altLang="zh-CN" sz="1800" b="0" i="0" u="none" strike="noStrike" baseline="0" dirty="0">
                <a:latin typeface="Courier"/>
              </a:rPr>
              <a:t>++) {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  </a:t>
            </a:r>
            <a:r>
              <a:rPr lang="en-US" altLang="zh-CN" sz="1800" b="0" i="0" u="none" strike="noStrike" baseline="0" dirty="0" err="1">
                <a:latin typeface="Courier"/>
              </a:rPr>
              <a:t>cout</a:t>
            </a:r>
            <a:r>
              <a:rPr lang="en-US" altLang="zh-CN" sz="1800" b="0" i="0" u="none" strike="noStrike" baseline="0" dirty="0">
                <a:latin typeface="Courier"/>
              </a:rPr>
              <a:t>&lt;&lt;“hello concurrent\n";</a:t>
            </a:r>
          </a:p>
          <a:p>
            <a:pPr algn="l"/>
            <a:r>
              <a:rPr lang="en-US" altLang="zh-CN" sz="1800" b="0" i="0" u="none" strike="noStrike" baseline="0" dirty="0">
                <a:latin typeface="Courier"/>
              </a:rPr>
              <a:t>}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309245C-D4A1-4775-B357-8B528EEB7A1B}"/>
              </a:ext>
            </a:extLst>
          </p:cNvPr>
          <p:cNvGrpSpPr/>
          <p:nvPr/>
        </p:nvGrpSpPr>
        <p:grpSpPr>
          <a:xfrm>
            <a:off x="4475449" y="2962572"/>
            <a:ext cx="75119" cy="928093"/>
            <a:chOff x="4475449" y="2962572"/>
            <a:chExt cx="75119" cy="92809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0993502-B0F8-4A89-97B9-4F2826E58E87}"/>
                </a:ext>
              </a:extLst>
            </p:cNvPr>
            <p:cNvCxnSpPr/>
            <p:nvPr/>
          </p:nvCxnSpPr>
          <p:spPr>
            <a:xfrm>
              <a:off x="4475449" y="2967335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8741E7E-A086-4D8C-83C4-D0781479DCEC}"/>
                </a:ext>
              </a:extLst>
            </p:cNvPr>
            <p:cNvCxnSpPr/>
            <p:nvPr/>
          </p:nvCxnSpPr>
          <p:spPr>
            <a:xfrm>
              <a:off x="4550568" y="2962572"/>
              <a:ext cx="0" cy="92333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椭圆 63">
            <a:extLst>
              <a:ext uri="{FF2B5EF4-FFF2-40B4-BE49-F238E27FC236}">
                <a16:creationId xmlns:a16="http://schemas.microsoft.com/office/drawing/2014/main" id="{EF2DE93E-9722-4C85-A70A-50206FFF32DD}"/>
              </a:ext>
            </a:extLst>
          </p:cNvPr>
          <p:cNvSpPr/>
          <p:nvPr/>
        </p:nvSpPr>
        <p:spPr>
          <a:xfrm>
            <a:off x="947057" y="398008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62C69DD-A712-4405-A768-EAFB3616D134}"/>
              </a:ext>
            </a:extLst>
          </p:cNvPr>
          <p:cNvSpPr/>
          <p:nvPr/>
        </p:nvSpPr>
        <p:spPr>
          <a:xfrm>
            <a:off x="6195977" y="4017627"/>
            <a:ext cx="720080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任意多边形 9">
            <a:extLst>
              <a:ext uri="{FF2B5EF4-FFF2-40B4-BE49-F238E27FC236}">
                <a16:creationId xmlns:a16="http://schemas.microsoft.com/office/drawing/2014/main" id="{F983F0EE-6B35-42C6-B120-1482DA6FFF15}"/>
              </a:ext>
            </a:extLst>
          </p:cNvPr>
          <p:cNvSpPr/>
          <p:nvPr/>
        </p:nvSpPr>
        <p:spPr>
          <a:xfrm>
            <a:off x="794167" y="5149294"/>
            <a:ext cx="7344816" cy="729798"/>
          </a:xfrm>
          <a:custGeom>
            <a:avLst/>
            <a:gdLst>
              <a:gd name="connsiteX0" fmla="*/ 0 w 8287657"/>
              <a:gd name="connsiteY0" fmla="*/ 1016590 h 1016590"/>
              <a:gd name="connsiteX1" fmla="*/ 3831771 w 8287657"/>
              <a:gd name="connsiteY1" fmla="*/ 590 h 1016590"/>
              <a:gd name="connsiteX2" fmla="*/ 8287657 w 8287657"/>
              <a:gd name="connsiteY2" fmla="*/ 900476 h 101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57" h="1016590">
                <a:moveTo>
                  <a:pt x="0" y="1016590"/>
                </a:moveTo>
                <a:cubicBezTo>
                  <a:pt x="1225247" y="518266"/>
                  <a:pt x="2450495" y="19942"/>
                  <a:pt x="3831771" y="590"/>
                </a:cubicBezTo>
                <a:cubicBezTo>
                  <a:pt x="5213047" y="-18762"/>
                  <a:pt x="6750352" y="440857"/>
                  <a:pt x="8287657" y="90047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EB9A491-3B81-4942-80D3-602691CA5C2A}"/>
              </a:ext>
            </a:extLst>
          </p:cNvPr>
          <p:cNvSpPr/>
          <p:nvPr/>
        </p:nvSpPr>
        <p:spPr>
          <a:xfrm>
            <a:off x="3161557" y="5796811"/>
            <a:ext cx="2610036" cy="5760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899FEC59-21C2-495F-9BED-6B5BCD69DC88}"/>
              </a:ext>
            </a:extLst>
          </p:cNvPr>
          <p:cNvSpPr txBox="1"/>
          <p:nvPr/>
        </p:nvSpPr>
        <p:spPr>
          <a:xfrm>
            <a:off x="3161557" y="5850234"/>
            <a:ext cx="2704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Memory (e.g. </a:t>
            </a:r>
            <a:r>
              <a:rPr lang="en-US" altLang="zh-CN" sz="2400" b="1" dirty="0" err="1">
                <a:solidFill>
                  <a:schemeClr val="bg1"/>
                </a:solidFill>
              </a:rPr>
              <a:t>cout</a:t>
            </a:r>
            <a:r>
              <a:rPr lang="en-US" altLang="zh-CN" sz="2400" b="1" dirty="0">
                <a:solidFill>
                  <a:schemeClr val="bg1"/>
                </a:solidFill>
              </a:rPr>
              <a:t>)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4116BF7B-5B94-49E3-AAD8-57C45C9EEB5C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1307097" y="4700167"/>
            <a:ext cx="1429005" cy="65050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079670C-4664-4684-9289-FBB1EC2941E0}"/>
              </a:ext>
            </a:extLst>
          </p:cNvPr>
          <p:cNvCxnSpPr>
            <a:cxnSpLocks/>
            <a:stCxn id="65" idx="4"/>
          </p:cNvCxnSpPr>
          <p:nvPr/>
        </p:nvCxnSpPr>
        <p:spPr>
          <a:xfrm flipH="1">
            <a:off x="5979319" y="4737707"/>
            <a:ext cx="576698" cy="612966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30">
            <a:extLst>
              <a:ext uri="{FF2B5EF4-FFF2-40B4-BE49-F238E27FC236}">
                <a16:creationId xmlns:a16="http://schemas.microsoft.com/office/drawing/2014/main" id="{94FD579B-8B9F-4B69-8B12-0D657C453B03}"/>
              </a:ext>
            </a:extLst>
          </p:cNvPr>
          <p:cNvSpPr txBox="1"/>
          <p:nvPr/>
        </p:nvSpPr>
        <p:spPr>
          <a:xfrm>
            <a:off x="1076559" y="4095075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T1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TextBox 31">
            <a:extLst>
              <a:ext uri="{FF2B5EF4-FFF2-40B4-BE49-F238E27FC236}">
                <a16:creationId xmlns:a16="http://schemas.microsoft.com/office/drawing/2014/main" id="{F0F38FEE-AD51-4B07-BEE6-4B56EC8AC52C}"/>
              </a:ext>
            </a:extLst>
          </p:cNvPr>
          <p:cNvSpPr txBox="1"/>
          <p:nvPr/>
        </p:nvSpPr>
        <p:spPr>
          <a:xfrm>
            <a:off x="6339993" y="4161643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T2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575B211D-B398-4F93-92A5-6F5676A23716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4466575" y="5149295"/>
            <a:ext cx="168559" cy="647516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10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43274-82B8-473D-AD66-DD2D83CE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 Threads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000C9-7646-4C8C-AA5B-2FDCDFE6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3C05FE-2338-450D-87D1-569D332B3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67840"/>
            <a:ext cx="77914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1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615FF-959D-4F6F-B624-9E59C5CAF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</p:spPr>
        <p:txBody>
          <a:bodyPr/>
          <a:lstStyle/>
          <a:p>
            <a:r>
              <a:rPr lang="en-US" altLang="zh-CN" dirty="0"/>
              <a:t>Java Threads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70F4F5-6D30-4492-9E1E-A22CC372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91A00F-BE1C-447E-B359-FEA60397040F}"/>
              </a:ext>
            </a:extLst>
          </p:cNvPr>
          <p:cNvSpPr txBox="1"/>
          <p:nvPr/>
        </p:nvSpPr>
        <p:spPr>
          <a:xfrm>
            <a:off x="697786" y="1225689"/>
            <a:ext cx="62504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public class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 implements Runnable{</a:t>
            </a:r>
          </a:p>
          <a:p>
            <a:r>
              <a:rPr lang="en-US" altLang="zh-CN" dirty="0">
                <a:latin typeface="Courier"/>
              </a:rPr>
              <a:t>    @Override</a:t>
            </a:r>
          </a:p>
          <a:p>
            <a:r>
              <a:rPr lang="en-US" altLang="zh-CN" dirty="0">
                <a:latin typeface="Courier"/>
              </a:rPr>
              <a:t>    public void run(){</a:t>
            </a:r>
          </a:p>
          <a:p>
            <a:r>
              <a:rPr lang="en-US" altLang="zh-CN" dirty="0">
                <a:latin typeface="Courier"/>
              </a:rPr>
              <a:t>        for(int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= 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 &lt; 10; 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++){</a:t>
            </a:r>
          </a:p>
          <a:p>
            <a:r>
              <a:rPr lang="en-US" altLang="zh-CN" dirty="0">
                <a:latin typeface="Courier"/>
              </a:rPr>
              <a:t>            </a:t>
            </a:r>
            <a:r>
              <a:rPr lang="en-US" altLang="zh-CN" dirty="0" err="1">
                <a:latin typeface="Courier"/>
              </a:rPr>
              <a:t>System.out.println</a:t>
            </a:r>
            <a:r>
              <a:rPr lang="en-US" altLang="zh-CN" dirty="0">
                <a:latin typeface="Courier"/>
              </a:rPr>
              <a:t>(</a:t>
            </a:r>
            <a:r>
              <a:rPr lang="en-US" altLang="zh-CN" dirty="0" err="1">
                <a:latin typeface="Courier"/>
              </a:rPr>
              <a:t>i</a:t>
            </a:r>
            <a:r>
              <a:rPr lang="en-US" altLang="zh-CN" dirty="0">
                <a:latin typeface="Courier"/>
              </a:rPr>
              <a:t>);</a:t>
            </a:r>
          </a:p>
          <a:p>
            <a:r>
              <a:rPr lang="en-US" altLang="zh-CN" dirty="0">
                <a:latin typeface="Courier"/>
              </a:rPr>
              <a:t>        }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public class </a:t>
            </a:r>
            <a:r>
              <a:rPr lang="en-US" altLang="zh-CN" dirty="0" err="1">
                <a:latin typeface="Courier"/>
              </a:rPr>
              <a:t>MyRunnableTest</a:t>
            </a:r>
            <a:r>
              <a:rPr lang="en-US" altLang="zh-CN" dirty="0">
                <a:latin typeface="Courier"/>
              </a:rPr>
              <a:t>{</a:t>
            </a:r>
          </a:p>
          <a:p>
            <a:r>
              <a:rPr lang="en-US" altLang="zh-CN" dirty="0">
                <a:latin typeface="Courier"/>
              </a:rPr>
              <a:t>    public static void main(String[] </a:t>
            </a:r>
            <a:r>
              <a:rPr lang="en-US" altLang="zh-CN" dirty="0" err="1">
                <a:latin typeface="Courier"/>
              </a:rPr>
              <a:t>args</a:t>
            </a:r>
            <a:r>
              <a:rPr lang="en-US" altLang="zh-CN" dirty="0">
                <a:latin typeface="Courier"/>
              </a:rPr>
              <a:t>){</a:t>
            </a:r>
          </a:p>
          <a:p>
            <a:r>
              <a:rPr lang="en-US" altLang="zh-CN" dirty="0">
                <a:latin typeface="Courier"/>
              </a:rPr>
              <a:t>       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 mr1 = new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       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 mr2 = new </a:t>
            </a:r>
            <a:r>
              <a:rPr lang="en-US" altLang="zh-CN" dirty="0" err="1">
                <a:latin typeface="Courier"/>
              </a:rPr>
              <a:t>MyRunnable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        Thread t1 = new Thread(mr1);</a:t>
            </a:r>
          </a:p>
          <a:p>
            <a:r>
              <a:rPr lang="en-US" altLang="zh-CN" dirty="0">
                <a:latin typeface="Courier"/>
              </a:rPr>
              <a:t>        Thread t2 = new Thread(mr2);</a:t>
            </a:r>
          </a:p>
          <a:p>
            <a:r>
              <a:rPr lang="en-US" altLang="zh-CN" dirty="0">
                <a:latin typeface="Courier"/>
              </a:rPr>
              <a:t>        </a:t>
            </a:r>
          </a:p>
          <a:p>
            <a:r>
              <a:rPr lang="en-US" altLang="zh-CN" dirty="0">
                <a:latin typeface="Courier"/>
              </a:rPr>
              <a:t>        t1.start();</a:t>
            </a:r>
          </a:p>
          <a:p>
            <a:r>
              <a:rPr lang="en-US" altLang="zh-CN" dirty="0">
                <a:latin typeface="Courier"/>
              </a:rPr>
              <a:t>        t2.start();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47137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2214</TotalTime>
  <Words>1605</Words>
  <Application>Microsoft Office PowerPoint</Application>
  <PresentationFormat>全屏显示(4:3)</PresentationFormat>
  <Paragraphs>473</Paragraphs>
  <Slides>40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4" baseType="lpstr">
      <vt:lpstr>-apple-system</vt:lpstr>
      <vt:lpstr>Courier</vt:lpstr>
      <vt:lpstr>urw-din</vt:lpstr>
      <vt:lpstr>等线</vt:lpstr>
      <vt:lpstr>等线 Light</vt:lpstr>
      <vt:lpstr>宋体</vt:lpstr>
      <vt:lpstr>Arial</vt:lpstr>
      <vt:lpstr>Calibri</vt:lpstr>
      <vt:lpstr>Calibri Light</vt:lpstr>
      <vt:lpstr>Comic Sans MS</vt:lpstr>
      <vt:lpstr>Marlett</vt:lpstr>
      <vt:lpstr>Wingdings</vt:lpstr>
      <vt:lpstr>Wingdings 2</vt:lpstr>
      <vt:lpstr>Office 主题​​</vt:lpstr>
      <vt:lpstr>并发算法与理论 Concurrency: Algorithms and Theories</vt:lpstr>
      <vt:lpstr>Programmers’ View</vt:lpstr>
      <vt:lpstr>C++ Programmers’ View</vt:lpstr>
      <vt:lpstr>C++ Programmers’ View</vt:lpstr>
      <vt:lpstr>Taking a More Abstract View</vt:lpstr>
      <vt:lpstr>Taking a More Abstract View</vt:lpstr>
      <vt:lpstr>Taking a More Abstract View</vt:lpstr>
      <vt:lpstr>Java Threads</vt:lpstr>
      <vt:lpstr>Java Threads</vt:lpstr>
      <vt:lpstr>Python Threads</vt:lpstr>
      <vt:lpstr>Python Threads</vt:lpstr>
      <vt:lpstr>Problems with Concurrency</vt:lpstr>
      <vt:lpstr>Problems with Concurrency</vt:lpstr>
      <vt:lpstr>More C++</vt:lpstr>
      <vt:lpstr>Using Locks </vt:lpstr>
      <vt:lpstr>Using Locks </vt:lpstr>
      <vt:lpstr>More Locks in C++</vt:lpstr>
      <vt:lpstr>More Locks in C++</vt:lpstr>
      <vt:lpstr>Taking a More Abstract View </vt:lpstr>
      <vt:lpstr>PowerPoint 演示文稿</vt:lpstr>
      <vt:lpstr>Programmers’ View</vt:lpstr>
      <vt:lpstr>Programmers’ View</vt:lpstr>
      <vt:lpstr>Concurrent Objects</vt:lpstr>
      <vt:lpstr>Asynchrony</vt:lpstr>
      <vt:lpstr>Model Summary</vt:lpstr>
      <vt:lpstr>Programmers’ View</vt:lpstr>
      <vt:lpstr>PowerPoint 演示文稿</vt:lpstr>
      <vt:lpstr>PowerPoint 演示文稿</vt:lpstr>
      <vt:lpstr>Memory Models</vt:lpstr>
      <vt:lpstr>Memory Models</vt:lpstr>
      <vt:lpstr>Memory Models</vt:lpstr>
      <vt:lpstr>(Weak/Relaxed) Memory Models</vt:lpstr>
      <vt:lpstr>PowerPoint 演示文稿</vt:lpstr>
      <vt:lpstr>WMM for High-Level Languages</vt:lpstr>
      <vt:lpstr>Embracing WMM</vt:lpstr>
      <vt:lpstr>Course Overview</vt:lpstr>
      <vt:lpstr>Goals of the Course</vt:lpstr>
      <vt:lpstr>Preliminary Syllabus</vt:lpstr>
      <vt:lpstr>Course Requirements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Hongjin</dc:creator>
  <cp:lastModifiedBy>Hongjin</cp:lastModifiedBy>
  <cp:revision>232</cp:revision>
  <dcterms:created xsi:type="dcterms:W3CDTF">2021-08-31T01:03:41Z</dcterms:created>
  <dcterms:modified xsi:type="dcterms:W3CDTF">2022-08-31T08:01:59Z</dcterms:modified>
</cp:coreProperties>
</file>