
<file path=[Content_Types].xml><?xml version="1.0" encoding="utf-8"?>
<Types xmlns="http://schemas.openxmlformats.org/package/2006/content-types">
  <Default Extension="png" ContentType="image/png"/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2"/>
  </p:notesMasterIdLst>
  <p:sldIdLst>
    <p:sldId id="256" r:id="rId2"/>
    <p:sldId id="258" r:id="rId3"/>
    <p:sldId id="284" r:id="rId4"/>
    <p:sldId id="285" r:id="rId5"/>
    <p:sldId id="286" r:id="rId6"/>
    <p:sldId id="294" r:id="rId7"/>
    <p:sldId id="287" r:id="rId8"/>
    <p:sldId id="288" r:id="rId9"/>
    <p:sldId id="260" r:id="rId10"/>
    <p:sldId id="328" r:id="rId11"/>
    <p:sldId id="290" r:id="rId12"/>
    <p:sldId id="289" r:id="rId13"/>
    <p:sldId id="291" r:id="rId14"/>
    <p:sldId id="295" r:id="rId15"/>
    <p:sldId id="329" r:id="rId16"/>
    <p:sldId id="296" r:id="rId17"/>
    <p:sldId id="298" r:id="rId18"/>
    <p:sldId id="297" r:id="rId19"/>
    <p:sldId id="301" r:id="rId20"/>
    <p:sldId id="335" r:id="rId21"/>
    <p:sldId id="293" r:id="rId22"/>
    <p:sldId id="300" r:id="rId23"/>
    <p:sldId id="331" r:id="rId24"/>
    <p:sldId id="302" r:id="rId25"/>
    <p:sldId id="306" r:id="rId26"/>
    <p:sldId id="333" r:id="rId27"/>
    <p:sldId id="337" r:id="rId28"/>
    <p:sldId id="303" r:id="rId29"/>
    <p:sldId id="304" r:id="rId30"/>
    <p:sldId id="372" r:id="rId31"/>
    <p:sldId id="275" r:id="rId32"/>
    <p:sldId id="310" r:id="rId33"/>
    <p:sldId id="373" r:id="rId34"/>
    <p:sldId id="349" r:id="rId35"/>
    <p:sldId id="312" r:id="rId36"/>
    <p:sldId id="320" r:id="rId37"/>
    <p:sldId id="325" r:id="rId38"/>
    <p:sldId id="375" r:id="rId39"/>
    <p:sldId id="326" r:id="rId40"/>
    <p:sldId id="323" r:id="rId41"/>
    <p:sldId id="374" r:id="rId42"/>
    <p:sldId id="340" r:id="rId43"/>
    <p:sldId id="342" r:id="rId44"/>
    <p:sldId id="341" r:id="rId45"/>
    <p:sldId id="343" r:id="rId46"/>
    <p:sldId id="344" r:id="rId47"/>
    <p:sldId id="346" r:id="rId48"/>
    <p:sldId id="345" r:id="rId49"/>
    <p:sldId id="347" r:id="rId50"/>
    <p:sldId id="371" r:id="rId51"/>
    <p:sldId id="370" r:id="rId52"/>
    <p:sldId id="307" r:id="rId53"/>
    <p:sldId id="350" r:id="rId54"/>
    <p:sldId id="364" r:id="rId55"/>
    <p:sldId id="314" r:id="rId56"/>
    <p:sldId id="365" r:id="rId57"/>
    <p:sldId id="283" r:id="rId58"/>
    <p:sldId id="366" r:id="rId59"/>
    <p:sldId id="313" r:id="rId60"/>
    <p:sldId id="367" r:id="rId61"/>
    <p:sldId id="315" r:id="rId62"/>
    <p:sldId id="338" r:id="rId63"/>
    <p:sldId id="351" r:id="rId64"/>
    <p:sldId id="368" r:id="rId65"/>
    <p:sldId id="316" r:id="rId66"/>
    <p:sldId id="318" r:id="rId67"/>
    <p:sldId id="369" r:id="rId68"/>
    <p:sldId id="319" r:id="rId69"/>
    <p:sldId id="332" r:id="rId70"/>
    <p:sldId id="352" r:id="rId71"/>
    <p:sldId id="353" r:id="rId72"/>
    <p:sldId id="355" r:id="rId73"/>
    <p:sldId id="356" r:id="rId74"/>
    <p:sldId id="354" r:id="rId75"/>
    <p:sldId id="362" r:id="rId76"/>
    <p:sldId id="358" r:id="rId77"/>
    <p:sldId id="359" r:id="rId78"/>
    <p:sldId id="363" r:id="rId79"/>
    <p:sldId id="339" r:id="rId80"/>
    <p:sldId id="266" r:id="rId81"/>
  </p:sldIdLst>
  <p:sldSz cx="9144000" cy="6858000" type="screen4x3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FF00FF"/>
    <a:srgbClr val="A00000"/>
    <a:srgbClr val="C6DCF0"/>
    <a:srgbClr val="780000"/>
    <a:srgbClr val="64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664" autoAdjust="0"/>
    <p:restoredTop sz="87315" autoAdjust="0"/>
  </p:normalViewPr>
  <p:slideViewPr>
    <p:cSldViewPr snapToGrid="0">
      <p:cViewPr varScale="1">
        <p:scale>
          <a:sx n="56" d="100"/>
          <a:sy n="56" d="100"/>
        </p:scale>
        <p:origin x="1614" y="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8339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63" Type="http://schemas.openxmlformats.org/officeDocument/2006/relationships/slide" Target="slides/slide62.xml"/><Relationship Id="rId68" Type="http://schemas.openxmlformats.org/officeDocument/2006/relationships/slide" Target="slides/slide67.xml"/><Relationship Id="rId84" Type="http://schemas.openxmlformats.org/officeDocument/2006/relationships/viewProps" Target="viewProps.xml"/><Relationship Id="rId16" Type="http://schemas.openxmlformats.org/officeDocument/2006/relationships/slide" Target="slides/slide15.xml"/><Relationship Id="rId11" Type="http://schemas.openxmlformats.org/officeDocument/2006/relationships/slide" Target="slides/slide10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53" Type="http://schemas.openxmlformats.org/officeDocument/2006/relationships/slide" Target="slides/slide52.xml"/><Relationship Id="rId58" Type="http://schemas.openxmlformats.org/officeDocument/2006/relationships/slide" Target="slides/slide57.xml"/><Relationship Id="rId74" Type="http://schemas.openxmlformats.org/officeDocument/2006/relationships/slide" Target="slides/slide73.xml"/><Relationship Id="rId79" Type="http://schemas.openxmlformats.org/officeDocument/2006/relationships/slide" Target="slides/slide78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slide" Target="slides/slide63.xml"/><Relationship Id="rId69" Type="http://schemas.openxmlformats.org/officeDocument/2006/relationships/slide" Target="slides/slide68.xml"/><Relationship Id="rId77" Type="http://schemas.openxmlformats.org/officeDocument/2006/relationships/slide" Target="slides/slide76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72" Type="http://schemas.openxmlformats.org/officeDocument/2006/relationships/slide" Target="slides/slide71.xml"/><Relationship Id="rId80" Type="http://schemas.openxmlformats.org/officeDocument/2006/relationships/slide" Target="slides/slide79.xml"/><Relationship Id="rId85" Type="http://schemas.openxmlformats.org/officeDocument/2006/relationships/theme" Target="theme/theme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slide" Target="slides/slide58.xml"/><Relationship Id="rId67" Type="http://schemas.openxmlformats.org/officeDocument/2006/relationships/slide" Target="slides/slide66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slide" Target="slides/slide61.xml"/><Relationship Id="rId70" Type="http://schemas.openxmlformats.org/officeDocument/2006/relationships/slide" Target="slides/slide69.xml"/><Relationship Id="rId75" Type="http://schemas.openxmlformats.org/officeDocument/2006/relationships/slide" Target="slides/slide74.xml"/><Relationship Id="rId83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slide" Target="slides/slide59.xml"/><Relationship Id="rId65" Type="http://schemas.openxmlformats.org/officeDocument/2006/relationships/slide" Target="slides/slide64.xml"/><Relationship Id="rId73" Type="http://schemas.openxmlformats.org/officeDocument/2006/relationships/slide" Target="slides/slide72.xml"/><Relationship Id="rId78" Type="http://schemas.openxmlformats.org/officeDocument/2006/relationships/slide" Target="slides/slide77.xml"/><Relationship Id="rId81" Type="http://schemas.openxmlformats.org/officeDocument/2006/relationships/slide" Target="slides/slide80.xml"/><Relationship Id="rId86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9" Type="http://schemas.openxmlformats.org/officeDocument/2006/relationships/slide" Target="slides/slide38.xml"/><Relationship Id="rId34" Type="http://schemas.openxmlformats.org/officeDocument/2006/relationships/slide" Target="slides/slide33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76" Type="http://schemas.openxmlformats.org/officeDocument/2006/relationships/slide" Target="slides/slide75.xml"/><Relationship Id="rId7" Type="http://schemas.openxmlformats.org/officeDocument/2006/relationships/slide" Target="slides/slide6.xml"/><Relationship Id="rId71" Type="http://schemas.openxmlformats.org/officeDocument/2006/relationships/slide" Target="slides/slide70.xml"/><Relationship Id="rId2" Type="http://schemas.openxmlformats.org/officeDocument/2006/relationships/slide" Target="slides/slide1.xml"/><Relationship Id="rId29" Type="http://schemas.openxmlformats.org/officeDocument/2006/relationships/slide" Target="slides/slide28.xml"/><Relationship Id="rId24" Type="http://schemas.openxmlformats.org/officeDocument/2006/relationships/slide" Target="slides/slide23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66" Type="http://schemas.openxmlformats.org/officeDocument/2006/relationships/slide" Target="slides/slide65.xml"/><Relationship Id="rId61" Type="http://schemas.openxmlformats.org/officeDocument/2006/relationships/slide" Target="slides/slide60.xml"/><Relationship Id="rId82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952453C-A5FB-4FDE-A708-76FC0F8C47D7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11BBF18-3133-4A5D-8652-4659B144CB24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9628681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4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6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7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4888262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54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9165799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29031167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h f = f (h f): beta-equivalence (if the two sides can reduce to the same normal form)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4726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/>
              <a:t>The last = is beta-equivalence</a:t>
            </a:r>
            <a:r>
              <a:rPr lang="en-US" altLang="zh-CN" dirty="0"/>
              <a:t>. We just prove the left side can reduce to the right side.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76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98291394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456400155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6388479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zh-CN" altLang="en-US" dirty="0"/>
              <a:t>合流</a:t>
            </a: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31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215678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dirty="0"/>
              <a:t>leftmost:</a:t>
            </a:r>
            <a:r>
              <a:rPr lang="en-US" altLang="zh-CN" baseline="0" dirty="0"/>
              <a:t> whose lambda is left to any other</a:t>
            </a:r>
          </a:p>
          <a:p>
            <a:r>
              <a:rPr lang="en-US" altLang="zh-CN" baseline="0" dirty="0"/>
              <a:t>outermost: not contained in any other</a:t>
            </a:r>
          </a:p>
          <a:p>
            <a:r>
              <a:rPr lang="en-US" altLang="zh-CN" baseline="0" dirty="0"/>
              <a:t>innermost: not contain </a:t>
            </a:r>
            <a:r>
              <a:rPr lang="en-US" altLang="zh-CN" baseline="0"/>
              <a:t>any other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36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78470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42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4316189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zh-CN" sz="1200" b="0" i="0" u="none" strike="noStrike" kern="1200" baseline="0" dirty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recursive procedure</a:t>
            </a:r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46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443280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47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2547754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11BBF18-3133-4A5D-8652-4659B144CB24}" type="slidenum">
              <a:rPr lang="zh-CN" altLang="en-US" smtClean="0"/>
              <a:t>53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8963517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122363"/>
            <a:ext cx="77724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6551841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81794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543675" y="365125"/>
            <a:ext cx="1971675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28650" y="365125"/>
            <a:ext cx="5800725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948942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265591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3888" y="1709739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3888" y="4589464"/>
            <a:ext cx="78867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6902818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286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0" y="1825625"/>
            <a:ext cx="38862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1896969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365126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9842" y="1681163"/>
            <a:ext cx="3868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29842" y="2505075"/>
            <a:ext cx="3868340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391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391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768739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3308461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2285307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87391" y="987426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4273366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29841" y="457200"/>
            <a:ext cx="2949178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3887391" y="987426"/>
            <a:ext cx="462915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CN" altLang="en-US"/>
              <a:t>单击图标添加图片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29841" y="2057400"/>
            <a:ext cx="294917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36488230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78867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28650" y="1825625"/>
            <a:ext cx="78867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286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797416A-26F7-4D36-8ACC-1F8188085B70}" type="datetimeFigureOut">
              <a:rPr lang="zh-CN" altLang="en-US" smtClean="0"/>
              <a:t>2023/9/19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028950" y="6356351"/>
            <a:ext cx="30861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57950" y="6356351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9990659-85AF-4C3C-900B-33BD61653350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94050716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6.xml"/><Relationship Id="rId5" Type="http://schemas.openxmlformats.org/officeDocument/2006/relationships/image" Target="../media/image5.png"/><Relationship Id="rId4" Type="http://schemas.openxmlformats.org/officeDocument/2006/relationships/image" Target="../media/image40.png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6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image" Target="../media/image8.emf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em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6.xml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emf"/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6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6.xml"/><Relationship Id="rId4" Type="http://schemas.openxmlformats.org/officeDocument/2006/relationships/image" Target="../media/image19.png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5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7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Lambda </a:t>
            </a:r>
            <a:r>
              <a:rPr lang="en-US" altLang="zh-CN" dirty="0"/>
              <a:t>Calculus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1668603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Curried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346575"/>
          </a:xfrm>
        </p:spPr>
        <p:txBody>
          <a:bodyPr/>
          <a:lstStyle/>
          <a:p>
            <a:r>
              <a:rPr lang="en-US" altLang="zh-CN" dirty="0"/>
              <a:t>Note difference between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 abstraction is a function of 1 parameter</a:t>
            </a:r>
            <a:endParaRPr lang="zh-CN" altLang="en-US" dirty="0">
              <a:solidFill>
                <a:srgbClr val="FF0000"/>
              </a:solidFill>
            </a:endParaRPr>
          </a:p>
          <a:p>
            <a:pPr>
              <a:spcBef>
                <a:spcPts val="1200"/>
              </a:spcBef>
            </a:pPr>
            <a:r>
              <a:rPr lang="en-US" altLang="zh-CN" dirty="0"/>
              <a:t>But computationally they are the same (can be transformed into each other)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Curry</a:t>
            </a:r>
            <a:r>
              <a:rPr lang="en-US" altLang="zh-CN" dirty="0"/>
              <a:t>:  transform  </a:t>
            </a:r>
            <a:r>
              <a:rPr lang="en-US" altLang="zh-CN" dirty="0">
                <a:sym typeface="Symbol" panose="05050102010706020507" pitchFamily="18" charset="2"/>
              </a:rPr>
              <a:t>(x, y). x-y  </a:t>
            </a:r>
            <a:r>
              <a:rPr lang="en-US" altLang="zh-CN" dirty="0"/>
              <a:t>to  </a:t>
            </a:r>
            <a:r>
              <a:rPr lang="en-US" altLang="zh-CN" dirty="0">
                <a:sym typeface="Symbol" panose="05050102010706020507" pitchFamily="18" charset="2"/>
              </a:rPr>
              <a:t>x. y. x - y</a:t>
            </a:r>
            <a:endParaRPr lang="en-US" altLang="zh-CN" dirty="0"/>
          </a:p>
          <a:p>
            <a:pPr lvl="1"/>
            <a:r>
              <a:rPr lang="en-US" altLang="zh-CN" dirty="0" err="1">
                <a:solidFill>
                  <a:srgbClr val="FF0000"/>
                </a:solidFill>
              </a:rPr>
              <a:t>Uncurry</a:t>
            </a:r>
            <a:r>
              <a:rPr lang="en-US" altLang="zh-CN" dirty="0"/>
              <a:t>:  the reverse of Curry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878777" y="2402921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1878777" y="3068302"/>
            <a:ext cx="4514001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f (</a:t>
            </a:r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x, </a:t>
            </a:r>
            <a:r>
              <a:rPr lang="en-US" altLang="zh-CN" sz="2800" dirty="0" err="1">
                <a:sym typeface="Symbol" panose="05050102010706020507" pitchFamily="18" charset="2"/>
              </a:rPr>
              <a:t>int</a:t>
            </a:r>
            <a:r>
              <a:rPr lang="en-US" altLang="zh-CN" sz="2800" dirty="0">
                <a:sym typeface="Symbol" panose="05050102010706020507" pitchFamily="18" charset="2"/>
              </a:rPr>
              <a:t> y) { return x - y;}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777387" y="3068302"/>
            <a:ext cx="73207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and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1896436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 lvl="1"/>
            <a:r>
              <a:rPr lang="en-US" altLang="zh-CN" dirty="0"/>
              <a:t>x: bound variable</a:t>
            </a:r>
          </a:p>
          <a:p>
            <a:pPr lvl="1"/>
            <a:r>
              <a:rPr lang="en-US" altLang="zh-CN" dirty="0"/>
              <a:t>y: free variable</a:t>
            </a:r>
          </a:p>
        </p:txBody>
      </p:sp>
      <p:sp>
        <p:nvSpPr>
          <p:cNvPr id="16" name="文本框 15"/>
          <p:cNvSpPr txBox="1"/>
          <p:nvPr/>
        </p:nvSpPr>
        <p:spPr>
          <a:xfrm>
            <a:off x="4841633" y="2218347"/>
            <a:ext cx="1817076" cy="2323713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y</a:t>
            </a:r>
            <a:r>
              <a:rPr lang="en-US" altLang="zh-CN" sz="2000" dirty="0"/>
              <a:t>; 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…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 + </a:t>
            </a:r>
            <a:r>
              <a:rPr lang="en-US" altLang="zh-CN" sz="2000" dirty="0">
                <a:solidFill>
                  <a:srgbClr val="0000FF"/>
                </a:solidFill>
              </a:rPr>
              <a:t>y</a:t>
            </a:r>
            <a:r>
              <a:rPr lang="en-US" altLang="zh-CN" sz="2000" dirty="0"/>
              <a:t>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3" name="矩形 2"/>
          <p:cNvSpPr/>
          <p:nvPr/>
        </p:nvSpPr>
        <p:spPr>
          <a:xfrm>
            <a:off x="4841631" y="3387969"/>
            <a:ext cx="1817077" cy="113713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圆角矩形标注 3"/>
          <p:cNvSpPr/>
          <p:nvPr/>
        </p:nvSpPr>
        <p:spPr>
          <a:xfrm>
            <a:off x="6147289" y="2124443"/>
            <a:ext cx="1992923" cy="853099"/>
          </a:xfrm>
          <a:prstGeom prst="wedgeRoundRectCallout">
            <a:avLst>
              <a:gd name="adj1" fmla="val -79811"/>
              <a:gd name="adj2" fmla="val -1582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000" dirty="0"/>
              <a:t>Could be a global variable</a:t>
            </a:r>
            <a:endParaRPr lang="zh-CN" altLang="en-US" sz="2000" dirty="0"/>
          </a:p>
        </p:txBody>
      </p:sp>
    </p:spTree>
    <p:extLst>
      <p:ext uri="{BB962C8B-B14F-4D97-AF65-F5344CB8AC3E}">
        <p14:creationId xmlns:p14="http://schemas.microsoft.com/office/powerpoint/2010/main" val="221735482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6" name="文本框 15"/>
          <p:cNvSpPr txBox="1"/>
          <p:nvPr/>
        </p:nvSpPr>
        <p:spPr>
          <a:xfrm>
            <a:off x="1635125" y="4175031"/>
            <a:ext cx="181707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  <a:endParaRPr lang="zh-CN" altLang="en-US" sz="2000" dirty="0"/>
          </a:p>
        </p:txBody>
      </p:sp>
      <p:sp>
        <p:nvSpPr>
          <p:cNvPr id="17" name="文本框 16"/>
          <p:cNvSpPr txBox="1"/>
          <p:nvPr/>
        </p:nvSpPr>
        <p:spPr>
          <a:xfrm>
            <a:off x="5640021" y="4175029"/>
            <a:ext cx="2309447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) {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    return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 + y;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}</a:t>
            </a:r>
          </a:p>
        </p:txBody>
      </p:sp>
      <p:sp>
        <p:nvSpPr>
          <p:cNvPr id="18" name="左右箭头 17"/>
          <p:cNvSpPr/>
          <p:nvPr/>
        </p:nvSpPr>
        <p:spPr>
          <a:xfrm>
            <a:off x="4036158" y="4484313"/>
            <a:ext cx="1019907" cy="550985"/>
          </a:xfrm>
          <a:prstGeom prst="leftRightArrow">
            <a:avLst>
              <a:gd name="adj1" fmla="val 41490"/>
              <a:gd name="adj2" fmla="val 5000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9" name="文本框 18"/>
          <p:cNvSpPr txBox="1"/>
          <p:nvPr/>
        </p:nvSpPr>
        <p:spPr>
          <a:xfrm>
            <a:off x="1635125" y="5323132"/>
            <a:ext cx="2425151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000" dirty="0">
                <a:solidFill>
                  <a:srgbClr val="FF0000"/>
                </a:solidFill>
              </a:rPr>
              <a:t>x = 0; // out of scope!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20" name="文本框 19"/>
          <p:cNvSpPr txBox="1"/>
          <p:nvPr/>
        </p:nvSpPr>
        <p:spPr>
          <a:xfrm>
            <a:off x="6479290" y="2819426"/>
            <a:ext cx="2266518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zh-CN" altLang="en-US" sz="2800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zh-CN" altLang="en-US" sz="28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7586119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" grpId="0"/>
      <p:bldP spid="2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      </a:t>
            </a:r>
            <a:r>
              <a:rPr lang="en-US" altLang="zh-CN" dirty="0"/>
              <a:t>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variable does matter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same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</a:t>
            </a:r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882650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return x + </a:t>
            </a:r>
            <a:r>
              <a:rPr lang="en-US" altLang="zh-CN" sz="2000" dirty="0">
                <a:solidFill>
                  <a:srgbClr val="FF0000"/>
                </a:solidFill>
              </a:rPr>
              <a:t>y</a:t>
            </a:r>
            <a:r>
              <a:rPr lang="en-US" altLang="zh-CN" sz="2000" dirty="0"/>
              <a:t>;  }</a:t>
            </a:r>
            <a:endParaRPr lang="zh-CN" altLang="en-US" sz="2000" dirty="0"/>
          </a:p>
        </p:txBody>
      </p:sp>
      <p:sp>
        <p:nvSpPr>
          <p:cNvPr id="8" name="文本框 7"/>
          <p:cNvSpPr txBox="1"/>
          <p:nvPr/>
        </p:nvSpPr>
        <p:spPr>
          <a:xfrm>
            <a:off x="5423232" y="4878457"/>
            <a:ext cx="3124444" cy="1169551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y 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z = 20;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return x + </a:t>
            </a:r>
            <a:r>
              <a:rPr lang="en-US" altLang="zh-CN" sz="2000" dirty="0">
                <a:solidFill>
                  <a:srgbClr val="FF0000"/>
                </a:solidFill>
              </a:rPr>
              <a:t>z</a:t>
            </a:r>
            <a:r>
              <a:rPr lang="en-US" altLang="zh-CN" sz="2000" dirty="0"/>
              <a:t>;  }</a:t>
            </a:r>
            <a:endParaRPr lang="zh-CN" altLang="en-US" sz="2000" dirty="0"/>
          </a:p>
        </p:txBody>
      </p:sp>
      <p:sp>
        <p:nvSpPr>
          <p:cNvPr id="5" name="右箭头 4"/>
          <p:cNvSpPr/>
          <p:nvPr/>
        </p:nvSpPr>
        <p:spPr>
          <a:xfrm>
            <a:off x="4077492" y="5263940"/>
            <a:ext cx="1275342" cy="398584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9" name="乘号 8"/>
          <p:cNvSpPr/>
          <p:nvPr/>
        </p:nvSpPr>
        <p:spPr>
          <a:xfrm>
            <a:off x="4165063" y="4994031"/>
            <a:ext cx="994752" cy="908816"/>
          </a:xfrm>
          <a:prstGeom prst="mathMultiply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22904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Free and bound variables</a:t>
            </a:r>
            <a:endParaRPr lang="zh-CN" altLang="en-US" dirty="0"/>
          </a:p>
        </p:txBody>
      </p:sp>
      <p:sp>
        <p:nvSpPr>
          <p:cNvPr id="15" name="内容占位符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lvl="0"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x + y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Bound variable can be renamed (“placeholder”)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same function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. (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/>
              <a:t>        </a:t>
            </a:r>
            <a:r>
              <a:rPr lang="zh-CN" altLang="en-US" dirty="0">
                <a:solidFill>
                  <a:srgbClr val="FF0000"/>
                </a:solidFill>
                <a:sym typeface="Symbol" panose="05050102010706020507" pitchFamily="18" charset="2"/>
              </a:rPr>
              <a:t>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-equivalence</a:t>
            </a:r>
            <a:endParaRPr lang="en-US" altLang="zh-CN" dirty="0"/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is the </a:t>
            </a:r>
            <a:r>
              <a:rPr lang="en-US" altLang="zh-CN" b="1" i="1" dirty="0">
                <a:solidFill>
                  <a:srgbClr val="FF0000"/>
                </a:solidFill>
                <a:sym typeface="Symbol" panose="05050102010706020507" pitchFamily="18" charset="2"/>
              </a:rPr>
              <a:t>scope</a:t>
            </a:r>
            <a:r>
              <a:rPr lang="en-US" altLang="zh-CN" dirty="0">
                <a:sym typeface="Symbol" panose="05050102010706020507" pitchFamily="18" charset="2"/>
              </a:rPr>
              <a:t> of the binding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Name of free variable does matter</a:t>
            </a:r>
          </a:p>
          <a:p>
            <a:pPr lvl="1"/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x+y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 </a:t>
            </a:r>
            <a:r>
              <a:rPr lang="en-US" altLang="zh-CN" dirty="0"/>
              <a:t>is </a:t>
            </a:r>
            <a:r>
              <a:rPr lang="en-US" altLang="zh-CN" i="1" dirty="0">
                <a:solidFill>
                  <a:srgbClr val="FF0000"/>
                </a:solidFill>
              </a:rPr>
              <a:t>not</a:t>
            </a:r>
            <a:r>
              <a:rPr lang="en-US" altLang="zh-CN" dirty="0"/>
              <a:t> the same as 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x. (</a:t>
            </a:r>
            <a:r>
              <a:rPr lang="en-US" altLang="zh-CN" dirty="0" err="1">
                <a:solidFill>
                  <a:srgbClr val="780000"/>
                </a:solidFill>
                <a:sym typeface="Symbol" panose="05050102010706020507" pitchFamily="18" charset="2"/>
              </a:rPr>
              <a:t>x+</a:t>
            </a:r>
            <a:r>
              <a:rPr lang="en-US" altLang="zh-CN" dirty="0" err="1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)</a:t>
            </a:r>
          </a:p>
          <a:p>
            <a:pPr>
              <a:spcBef>
                <a:spcPts val="1800"/>
              </a:spcBef>
            </a:pPr>
            <a:r>
              <a:rPr lang="en-US" altLang="zh-CN" dirty="0"/>
              <a:t> Occurrences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 err="1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 err="1">
                <a:sym typeface="Symbol" panose="05050102010706020507" pitchFamily="18" charset="2"/>
              </a:rPr>
              <a:t>+y</a:t>
            </a:r>
            <a:r>
              <a:rPr lang="en-US" altLang="zh-CN" dirty="0">
                <a:sym typeface="Symbol" panose="05050102010706020507" pitchFamily="18" charset="2"/>
              </a:rPr>
              <a:t>) (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+1) :  x has both 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a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free </a:t>
            </a:r>
            <a:r>
              <a:rPr lang="en-US" altLang="zh-CN" dirty="0">
                <a:sym typeface="Symbol" panose="05050102010706020507" pitchFamily="18" charset="2"/>
              </a:rPr>
              <a:t>and a 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bound</a:t>
            </a:r>
            <a:r>
              <a:rPr lang="en-US" altLang="zh-CN" dirty="0">
                <a:sym typeface="Symbol" panose="05050102010706020507" pitchFamily="18" charset="2"/>
              </a:rPr>
              <a:t> occurrence</a:t>
            </a:r>
            <a:endParaRPr lang="en-US" altLang="zh-CN" dirty="0"/>
          </a:p>
          <a:p>
            <a:pPr>
              <a:spcBef>
                <a:spcPts val="1800"/>
              </a:spcBef>
            </a:pPr>
            <a:endParaRPr lang="zh-CN" altLang="en-US" dirty="0"/>
          </a:p>
        </p:txBody>
      </p:sp>
      <p:sp>
        <p:nvSpPr>
          <p:cNvPr id="10" name="文本框 9"/>
          <p:cNvSpPr txBox="1"/>
          <p:nvPr/>
        </p:nvSpPr>
        <p:spPr>
          <a:xfrm>
            <a:off x="5507892" y="4890181"/>
            <a:ext cx="3068028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FF0000"/>
                </a:solidFill>
              </a:rPr>
              <a:t>x </a:t>
            </a:r>
            <a:r>
              <a:rPr lang="en-US" altLang="zh-CN" sz="2000" dirty="0"/>
              <a:t>= 10;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add(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>
                <a:solidFill>
                  <a:srgbClr val="0000FF"/>
                </a:solidFill>
              </a:rPr>
              <a:t>x</a:t>
            </a:r>
            <a:r>
              <a:rPr lang="en-US" altLang="zh-CN" sz="2000" dirty="0"/>
              <a:t>) {   return </a:t>
            </a:r>
            <a:r>
              <a:rPr lang="en-US" altLang="zh-CN" sz="2000" dirty="0" err="1">
                <a:solidFill>
                  <a:srgbClr val="0000FF"/>
                </a:solidFill>
              </a:rPr>
              <a:t>x</a:t>
            </a:r>
            <a:r>
              <a:rPr lang="en-US" altLang="zh-CN" sz="2000" dirty="0" err="1"/>
              <a:t>+y</a:t>
            </a:r>
            <a:r>
              <a:rPr lang="en-US" altLang="zh-CN" sz="2000" dirty="0"/>
              <a:t>;}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add(</a:t>
            </a:r>
            <a:r>
              <a:rPr lang="en-US" altLang="zh-CN" sz="2000" dirty="0">
                <a:solidFill>
                  <a:srgbClr val="FF0000"/>
                </a:solidFill>
              </a:rPr>
              <a:t>x</a:t>
            </a:r>
            <a:r>
              <a:rPr lang="en-US" altLang="zh-CN" sz="2000" dirty="0"/>
              <a:t>+1);</a:t>
            </a:r>
          </a:p>
        </p:txBody>
      </p:sp>
    </p:spTree>
    <p:extLst>
      <p:ext uri="{BB962C8B-B14F-4D97-AF65-F5344CB8AC3E}">
        <p14:creationId xmlns:p14="http://schemas.microsoft.com/office/powerpoint/2010/main" val="28448848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definitions about free and bound variables</a:t>
            </a:r>
            <a:endParaRPr lang="zh-CN" altLang="en-US" sz="4000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774467"/>
              </a:xfrm>
            </p:spPr>
            <p:txBody>
              <a:bodyPr>
                <a:normAutofit/>
              </a:bodyPr>
              <a:lstStyle/>
              <a:p>
                <a:r>
                  <a:rPr lang="en-US" altLang="zh-CN" dirty="0"/>
                  <a:t>Recall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M</a:t>
                </a:r>
                <a:r>
                  <a:rPr lang="en-US" altLang="zh-CN" dirty="0">
                    <a:sym typeface="Symbol" panose="05050102010706020507" pitchFamily="18" charset="2"/>
                  </a:rPr>
                  <a:t>,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 ::=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  |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x. M  </a:t>
                </a:r>
                <a:r>
                  <a:rPr lang="en-US" altLang="zh-CN" dirty="0">
                    <a:sym typeface="Symbol" panose="05050102010706020507" pitchFamily="18" charset="2"/>
                  </a:rPr>
                  <a:t>|  </a:t>
                </a:r>
                <a:r>
                  <a:rPr lang="en-US" altLang="zh-CN" dirty="0">
                    <a:solidFill>
                      <a:srgbClr val="C00000"/>
                    </a:solidFill>
                    <a:sym typeface="Symbol" panose="05050102010706020507" pitchFamily="18" charset="2"/>
                  </a:rPr>
                  <a:t>M N</a:t>
                </a:r>
                <a:endParaRPr lang="en-US" altLang="zh-CN" dirty="0"/>
              </a:p>
              <a:p>
                <a:r>
                  <a:rPr lang="en-US" altLang="zh-CN" dirty="0" err="1"/>
                  <a:t>fv</a:t>
                </a:r>
                <a:r>
                  <a:rPr lang="en-US" altLang="zh-CN" dirty="0"/>
                  <a:t>(M): the set of free variables in M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    </a:t>
                </a:r>
                <a:r>
                  <a:rPr lang="en-US" altLang="zh-CN" sz="2400" dirty="0" err="1"/>
                  <a:t>fv</a:t>
                </a:r>
                <a:r>
                  <a:rPr lang="en-US" altLang="zh-CN" sz="2400" dirty="0"/>
                  <a:t>(x)        </a:t>
                </a:r>
                <a14:m>
                  <m:oMath xmlns:m="http://schemas.openxmlformats.org/officeDocument/2006/math">
                    <m:r>
                      <a:rPr lang="en-US" altLang="zh-CN" sz="2400" i="1" smtClean="0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/>
                  <a:t>  {x}</a:t>
                </a:r>
              </a:p>
              <a:p>
                <a:pPr marL="0" indent="0">
                  <a:buNone/>
                </a:pPr>
                <a:r>
                  <a:rPr lang="en-US" altLang="zh-CN" sz="2400" dirty="0"/>
                  <a:t>              </a:t>
                </a:r>
                <a:r>
                  <a:rPr lang="en-US" altLang="zh-CN" sz="2400" dirty="0" err="1"/>
                  <a:t>fv</a:t>
                </a:r>
                <a:r>
                  <a:rPr lang="en-US" altLang="zh-CN" sz="2400" dirty="0"/>
                  <a:t>(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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(M) \ {x}</a:t>
                </a:r>
              </a:p>
              <a:p>
                <a:pPr marL="0" indent="0">
                  <a:buNone/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            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 N)   </a:t>
                </a:r>
                <a14:m>
                  <m:oMath xmlns:m="http://schemas.openxmlformats.org/officeDocument/2006/math">
                    <m:r>
                      <a:rPr lang="en-US" altLang="zh-CN" sz="2400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sz="2400" dirty="0">
                    <a:sym typeface="Symbol" panose="05050102010706020507" pitchFamily="18" charset="2"/>
                  </a:rPr>
                  <a:t> 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(M)  </a:t>
                </a:r>
                <a:r>
                  <a:rPr lang="en-US" altLang="zh-CN" sz="2400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sz="2400" dirty="0">
                    <a:sym typeface="Symbol" panose="05050102010706020507" pitchFamily="18" charset="2"/>
                  </a:rPr>
                  <a:t>(N)</a:t>
                </a:r>
              </a:p>
              <a:p>
                <a:pPr>
                  <a:spcBef>
                    <a:spcPts val="18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Example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   </a:t>
                </a:r>
                <a:r>
                  <a:rPr lang="en-US" altLang="zh-CN" dirty="0" err="1"/>
                  <a:t>fv</a:t>
                </a:r>
                <a:r>
                  <a:rPr lang="en-US" altLang="zh-CN" dirty="0"/>
                  <a:t>((</a:t>
                </a:r>
                <a:r>
                  <a:rPr lang="en-US" altLang="zh-CN" dirty="0">
                    <a:sym typeface="Symbol" panose="05050102010706020507" pitchFamily="18" charset="2"/>
                  </a:rPr>
                  <a:t>x. x) </a:t>
                </a:r>
                <a:r>
                  <a:rPr lang="en-US" altLang="zh-CN" dirty="0"/>
                  <a:t>x)  =  {x}</a:t>
                </a:r>
              </a:p>
              <a:p>
                <a:pPr marL="457200" lvl="1" indent="0">
                  <a:spcBef>
                    <a:spcPts val="1800"/>
                  </a:spcBef>
                  <a:buNone/>
                </a:pPr>
                <a:r>
                  <a:rPr lang="en-US" altLang="zh-CN" dirty="0"/>
                  <a:t>       </a:t>
                </a:r>
                <a:r>
                  <a:rPr lang="en-US" altLang="zh-CN" dirty="0" err="1"/>
                  <a:t>fv</a:t>
                </a:r>
                <a:r>
                  <a:rPr lang="en-US" altLang="zh-CN" dirty="0"/>
                  <a:t>((</a:t>
                </a:r>
                <a:r>
                  <a:rPr lang="en-US" altLang="zh-CN" dirty="0">
                    <a:sym typeface="Symbol" panose="05050102010706020507" pitchFamily="18" charset="2"/>
                  </a:rPr>
                  <a:t>x. x + y) </a:t>
                </a:r>
                <a:r>
                  <a:rPr lang="en-US" altLang="zh-CN" dirty="0"/>
                  <a:t>x)  =  {x, y}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457200" lvl="1" indent="0">
                  <a:spcBef>
                    <a:spcPts val="1800"/>
                  </a:spcBef>
                  <a:buNone/>
                </a:pPr>
                <a:endParaRPr lang="en-US" altLang="zh-CN" dirty="0">
                  <a:sym typeface="Symbol" panose="05050102010706020507" pitchFamily="18" charset="2"/>
                </a:endParaRP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774467"/>
              </a:xfrm>
              <a:blipFill>
                <a:blip r:embed="rId2"/>
                <a:stretch>
                  <a:fillRect l="-1391" t="-2423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5472722" y="3179521"/>
            <a:ext cx="255563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/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Defined by induction on terms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p:sp>
        <p:nvSpPr>
          <p:cNvPr id="6" name="右大括号 5"/>
          <p:cNvSpPr/>
          <p:nvPr/>
        </p:nvSpPr>
        <p:spPr>
          <a:xfrm>
            <a:off x="4985726" y="2977662"/>
            <a:ext cx="355356" cy="1147461"/>
          </a:xfrm>
          <a:prstGeom prst="rightBrace">
            <a:avLst>
              <a:gd name="adj1" fmla="val 46568"/>
              <a:gd name="adj2" fmla="val 49003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6111989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Formal definitions about free and bound variables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4"/>
            <a:ext cx="8187104" cy="4774467"/>
          </a:xfrm>
        </p:spPr>
        <p:txBody>
          <a:bodyPr>
            <a:normAutofit/>
          </a:bodyPr>
          <a:lstStyle/>
          <a:p>
            <a:r>
              <a:rPr lang="en-US" altLang="zh-CN" dirty="0"/>
              <a:t>Recall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/>
          </a:p>
          <a:p>
            <a:r>
              <a:rPr lang="en-US" altLang="zh-CN" dirty="0" err="1"/>
              <a:t>fv</a:t>
            </a:r>
            <a:r>
              <a:rPr lang="en-US" altLang="zh-CN" dirty="0"/>
              <a:t>(M): the set of free variables in M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“x is a free variable in M”:   x  </a:t>
            </a:r>
            <a:r>
              <a:rPr lang="en-US" altLang="zh-CN" dirty="0" err="1">
                <a:sym typeface="Symbol" panose="05050102010706020507" pitchFamily="18" charset="2"/>
              </a:rPr>
              <a:t>fv</a:t>
            </a:r>
            <a:r>
              <a:rPr lang="en-US" altLang="zh-CN" dirty="0">
                <a:sym typeface="Symbol" panose="05050102010706020507" pitchFamily="18" charset="2"/>
              </a:rPr>
              <a:t>(M)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“x is a bound variable in M”:   ?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</a:p>
          <a:p>
            <a:pPr>
              <a:spcBef>
                <a:spcPts val="1800"/>
              </a:spcBef>
            </a:pPr>
            <a:r>
              <a:rPr lang="zh-CN" altLang="en-US" dirty="0">
                <a:sym typeface="Symbol" panose="05050102010706020507" pitchFamily="18" charset="2"/>
              </a:rPr>
              <a:t></a:t>
            </a:r>
            <a:r>
              <a:rPr lang="en-US" altLang="zh-CN" dirty="0">
                <a:sym typeface="Symbol" panose="05050102010706020507" pitchFamily="18" charset="2"/>
              </a:rPr>
              <a:t>-equivalence:      x. M = 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. M[</a:t>
            </a:r>
            <a:r>
              <a:rPr lang="en-US" altLang="zh-CN" dirty="0">
                <a:solidFill>
                  <a:srgbClr val="0000FF"/>
                </a:solidFill>
                <a:sym typeface="Symbol" panose="05050102010706020507" pitchFamily="18" charset="2"/>
              </a:rPr>
              <a:t>y</a:t>
            </a:r>
            <a:r>
              <a:rPr lang="en-US" altLang="zh-CN" dirty="0">
                <a:sym typeface="Symbol" panose="05050102010706020507" pitchFamily="18" charset="2"/>
              </a:rPr>
              <a:t>/x],  where y fresh</a:t>
            </a:r>
          </a:p>
        </p:txBody>
      </p:sp>
      <p:sp>
        <p:nvSpPr>
          <p:cNvPr id="9" name="椭圆 8"/>
          <p:cNvSpPr/>
          <p:nvPr/>
        </p:nvSpPr>
        <p:spPr>
          <a:xfrm>
            <a:off x="5193323" y="4102844"/>
            <a:ext cx="1113692" cy="621323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0" name="文本框 9"/>
          <p:cNvSpPr txBox="1"/>
          <p:nvPr/>
        </p:nvSpPr>
        <p:spPr>
          <a:xfrm>
            <a:off x="5148628" y="4638644"/>
            <a:ext cx="366712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Substitution </a:t>
            </a:r>
            <a:r>
              <a:rPr lang="en-US" altLang="zh-CN" sz="2400" dirty="0">
                <a:solidFill>
                  <a:srgbClr val="FF0000"/>
                </a:solidFill>
              </a:rPr>
              <a:t>(defined later)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142455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 </a:t>
            </a:r>
            <a:r>
              <a:rPr lang="en-US" altLang="zh-CN" dirty="0">
                <a:sym typeface="Symbol" panose="05050102010706020507" pitchFamily="18" charset="2"/>
              </a:rPr>
              <a:t>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marL="457200" lvl="1" indent="0">
              <a:buNone/>
            </a:pP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semantics (reduction rules)</a:t>
            </a:r>
          </a:p>
        </p:txBody>
      </p:sp>
    </p:spTree>
    <p:extLst>
      <p:ext uri="{BB962C8B-B14F-4D97-AF65-F5344CB8AC3E}">
        <p14:creationId xmlns:p14="http://schemas.microsoft.com/office/powerpoint/2010/main" val="246448529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Overview of reduction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49" y="1825624"/>
            <a:ext cx="7886701" cy="4623301"/>
          </a:xfrm>
        </p:spPr>
        <p:txBody>
          <a:bodyPr>
            <a:normAutofit/>
          </a:bodyPr>
          <a:lstStyle/>
          <a:p>
            <a:pPr lvl="0">
              <a:spcBef>
                <a:spcPts val="1200"/>
              </a:spcBef>
            </a:pPr>
            <a:r>
              <a:rPr lang="en-US" altLang="zh-CN" dirty="0">
                <a:solidFill>
                  <a:prstClr val="black"/>
                </a:solidFill>
              </a:rPr>
              <a:t>Basic rule is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-reduction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        </a:t>
            </a:r>
            <a:r>
              <a:rPr lang="en-US" altLang="zh-CN" dirty="0">
                <a:sym typeface="Symbol" panose="05050102010706020507" pitchFamily="18" charset="2"/>
              </a:rPr>
              <a:t>(x. M) N        M[N/x]        </a:t>
            </a:r>
            <a:r>
              <a:rPr lang="en-US" altLang="zh-CN" b="1" i="1" dirty="0">
                <a:solidFill>
                  <a:srgbClr val="FF0000"/>
                </a:solidFill>
              </a:rPr>
              <a:t>(Substitution)</a:t>
            </a:r>
          </a:p>
          <a:p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Repeatedly apply reduction rule to any sub-term</a:t>
            </a:r>
          </a:p>
          <a:p>
            <a:pPr marL="0" lvl="0" indent="0">
              <a:spcBef>
                <a:spcPts val="1800"/>
              </a:spcBef>
              <a:buNone/>
            </a:pPr>
            <a:r>
              <a:rPr lang="en-US" altLang="zh-CN" sz="2400" dirty="0"/>
              <a:t>Example</a:t>
            </a:r>
          </a:p>
          <a:p>
            <a:pPr marL="0" lvl="0" indent="0">
              <a:spcBef>
                <a:spcPts val="600"/>
              </a:spcBef>
              <a:buNone/>
            </a:pPr>
            <a:r>
              <a:rPr lang="en-US" altLang="zh-CN" sz="2400" dirty="0"/>
              <a:t>          (</a:t>
            </a:r>
            <a:r>
              <a:rPr lang="en-US" altLang="zh-CN" sz="2400" dirty="0">
                <a:sym typeface="Symbol" panose="05050102010706020507" pitchFamily="18" charset="2"/>
              </a:rPr>
              <a:t>f.  x. f (f x)) (y. y+1)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(y. y+1)</a:t>
            </a:r>
            <a:r>
              <a:rPr lang="en-US" altLang="zh-CN" sz="2400" dirty="0">
                <a:sym typeface="Symbol" panose="05050102010706020507" pitchFamily="18" charset="2"/>
              </a:rPr>
              <a:t> x))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(y. y+1) (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x</a:t>
            </a:r>
            <a:r>
              <a:rPr lang="en-US" altLang="zh-CN" sz="2400" dirty="0">
                <a:sym typeface="Symbol" panose="05050102010706020507" pitchFamily="18" charset="2"/>
              </a:rPr>
              <a:t>+1))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(x. </a:t>
            </a:r>
            <a:r>
              <a:rPr lang="en-US" altLang="zh-CN" sz="2400" dirty="0">
                <a:solidFill>
                  <a:srgbClr val="A00000"/>
                </a:solidFill>
                <a:sym typeface="Symbol" panose="05050102010706020507" pitchFamily="18" charset="2"/>
              </a:rPr>
              <a:t>(x+1)</a:t>
            </a:r>
            <a:r>
              <a:rPr lang="en-US" altLang="zh-CN" sz="2400" dirty="0">
                <a:sym typeface="Symbol" panose="05050102010706020507" pitchFamily="18" charset="2"/>
              </a:rPr>
              <a:t>+1) 5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  5+1+1  7</a:t>
            </a:r>
            <a:endParaRPr lang="en-US" altLang="zh-CN" sz="2400" dirty="0"/>
          </a:p>
        </p:txBody>
      </p:sp>
      <p:sp>
        <p:nvSpPr>
          <p:cNvPr id="4" name="椭圆 3"/>
          <p:cNvSpPr/>
          <p:nvPr/>
        </p:nvSpPr>
        <p:spPr>
          <a:xfrm>
            <a:off x="3224876" y="3859611"/>
            <a:ext cx="1003556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5" name="曲线连接符 4"/>
          <p:cNvCxnSpPr>
            <a:stCxn id="4" idx="1"/>
          </p:cNvCxnSpPr>
          <p:nvPr/>
        </p:nvCxnSpPr>
        <p:spPr>
          <a:xfrm rot="16200000" flipH="1" flipV="1">
            <a:off x="2528551" y="3103065"/>
            <a:ext cx="23225" cy="1663359"/>
          </a:xfrm>
          <a:prstGeom prst="curvedConnector4">
            <a:avLst>
              <a:gd name="adj1" fmla="val -984284"/>
              <a:gd name="adj2" fmla="val 9926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椭圆 5"/>
          <p:cNvSpPr/>
          <p:nvPr/>
        </p:nvSpPr>
        <p:spPr>
          <a:xfrm>
            <a:off x="4228432" y="4317216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7" name="曲线连接符 6"/>
          <p:cNvCxnSpPr>
            <a:stCxn id="6" idx="1"/>
          </p:cNvCxnSpPr>
          <p:nvPr/>
        </p:nvCxnSpPr>
        <p:spPr>
          <a:xfrm rot="16200000" flipH="1" flipV="1">
            <a:off x="3815719" y="4062525"/>
            <a:ext cx="137420" cy="773846"/>
          </a:xfrm>
          <a:prstGeom prst="curvedConnector4">
            <a:avLst>
              <a:gd name="adj1" fmla="val -96308"/>
              <a:gd name="adj2" fmla="val 994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椭圆 7"/>
          <p:cNvSpPr/>
          <p:nvPr/>
        </p:nvSpPr>
        <p:spPr>
          <a:xfrm>
            <a:off x="3080084" y="4791128"/>
            <a:ext cx="571468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8" idx="1"/>
          </p:cNvCxnSpPr>
          <p:nvPr/>
        </p:nvCxnSpPr>
        <p:spPr>
          <a:xfrm rot="16200000" flipH="1" flipV="1">
            <a:off x="2691754" y="4460927"/>
            <a:ext cx="78297" cy="865742"/>
          </a:xfrm>
          <a:prstGeom prst="curvedConnector4">
            <a:avLst>
              <a:gd name="adj1" fmla="val -184399"/>
              <a:gd name="adj2" fmla="val 10069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椭圆 31"/>
          <p:cNvSpPr/>
          <p:nvPr/>
        </p:nvSpPr>
        <p:spPr>
          <a:xfrm>
            <a:off x="3026449" y="5224882"/>
            <a:ext cx="222903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33" name="曲线连接符 32"/>
          <p:cNvCxnSpPr>
            <a:stCxn id="32" idx="1"/>
          </p:cNvCxnSpPr>
          <p:nvPr/>
        </p:nvCxnSpPr>
        <p:spPr>
          <a:xfrm rot="16200000" flipH="1" flipV="1">
            <a:off x="2356877" y="4664486"/>
            <a:ext cx="78297" cy="1326132"/>
          </a:xfrm>
          <a:prstGeom prst="curvedConnector4">
            <a:avLst>
              <a:gd name="adj1" fmla="val -122932"/>
              <a:gd name="adj2" fmla="val 993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5890448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</p:spPr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M[N/x]:  replace x by N in M</a:t>
                </a:r>
              </a:p>
              <a:p>
                <a:pPr marL="685800" lvl="2">
                  <a:spcBef>
                    <a:spcPts val="1000"/>
                  </a:spcBef>
                </a:pPr>
                <a:r>
                  <a:rPr lang="en-US" altLang="zh-CN" sz="2400" dirty="0">
                    <a:sym typeface="Symbol" panose="05050102010706020507" pitchFamily="18" charset="2"/>
                  </a:rPr>
                  <a:t>Defined by induction on terms</a:t>
                </a:r>
              </a:p>
              <a:p>
                <a:pPr marL="0" lvl="1" indent="0">
                  <a:spcBef>
                    <a:spcPts val="2400"/>
                  </a:spcBef>
                  <a:buNone/>
                </a:pPr>
                <a:r>
                  <a:rPr lang="en-US" altLang="zh-CN" dirty="0"/>
                  <a:t>x[N/x]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N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/>
                  <a:t>y[N/x]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y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(M P)[N/x]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(M[N/x]) (P[N/x])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    </a:t>
                </a:r>
                <a:r>
                  <a:rPr lang="en-US" altLang="zh-CN" b="1" i="1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(</a:t>
                </a:r>
                <a:r>
                  <a:rPr lang="en-US" altLang="zh-CN" b="1" i="1" dirty="0">
                    <a:solidFill>
                      <a:srgbClr val="FF0000"/>
                    </a:solidFill>
                  </a:rPr>
                  <a:t>Only replace free variables!)</a:t>
                </a:r>
                <a:endParaRPr lang="en-US" altLang="zh-CN" b="1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?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  <a:blipFill>
                <a:blip r:embed="rId2"/>
                <a:stretch>
                  <a:fillRect l="-1360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4824662" y="5041232"/>
            <a:ext cx="3573379" cy="962526"/>
          </a:xfrm>
          <a:prstGeom prst="wedgeRoundRectCallout">
            <a:avLst>
              <a:gd name="adj1" fmla="val -49039"/>
              <a:gd name="adj2" fmla="val -7729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/>
              <a:t>Because names of bound variables do </a:t>
            </a:r>
            <a:r>
              <a:rPr lang="en-US" altLang="zh-CN" sz="2400" b="1" i="1" dirty="0"/>
              <a:t>not </a:t>
            </a:r>
            <a:r>
              <a:rPr lang="en-US" altLang="zh-CN" sz="2400" dirty="0"/>
              <a:t>matter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885867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What is</a:t>
            </a:r>
            <a:r>
              <a:rPr lang="en-US" altLang="zh-CN">
                <a:sym typeface="Symbol" panose="05050102010706020507" pitchFamily="18" charset="2"/>
              </a:rPr>
              <a:t> -calculus</a:t>
            </a:r>
            <a:r>
              <a:rPr lang="en-US" altLang="zh-CN"/>
              <a:t>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Programming language</a:t>
            </a:r>
          </a:p>
          <a:p>
            <a:pPr lvl="1"/>
            <a:r>
              <a:rPr lang="en-US" altLang="zh-CN" dirty="0"/>
              <a:t>Invented in 1930s, by </a:t>
            </a:r>
            <a:r>
              <a:rPr lang="en-US" altLang="zh-CN" u="sng" dirty="0"/>
              <a:t>Alonzo Church </a:t>
            </a:r>
            <a:r>
              <a:rPr lang="en-US" altLang="zh-CN" dirty="0"/>
              <a:t>and </a:t>
            </a:r>
            <a:r>
              <a:rPr lang="en-US" altLang="zh-CN" u="sng" dirty="0"/>
              <a:t>Stephen Cole Kleene</a:t>
            </a:r>
          </a:p>
          <a:p>
            <a:pPr>
              <a:spcBef>
                <a:spcPts val="2400"/>
              </a:spcBef>
            </a:pPr>
            <a:r>
              <a:rPr lang="en-US" altLang="zh-CN" dirty="0"/>
              <a:t>Model for computation</a:t>
            </a:r>
          </a:p>
          <a:p>
            <a:pPr lvl="1"/>
            <a:r>
              <a:rPr lang="en-US" altLang="zh-CN" u="sng" dirty="0"/>
              <a:t>Alan Turing</a:t>
            </a:r>
            <a:r>
              <a:rPr lang="en-US" altLang="zh-CN" dirty="0"/>
              <a:t>, 1937: Turing machines equal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r>
              <a:rPr lang="en-US" altLang="zh-CN" dirty="0"/>
              <a:t> in expressiveness</a:t>
            </a:r>
          </a:p>
        </p:txBody>
      </p:sp>
    </p:spTree>
    <p:extLst>
      <p:ext uri="{BB962C8B-B14F-4D97-AF65-F5344CB8AC3E}">
        <p14:creationId xmlns:p14="http://schemas.microsoft.com/office/powerpoint/2010/main" val="244610831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:  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x. x - y)[</a:t>
            </a:r>
            <a:r>
              <a:rPr lang="en-US" altLang="zh-CN" sz="2800" dirty="0">
                <a:sym typeface="Symbol" panose="05050102010706020507" pitchFamily="18" charset="2"/>
              </a:rPr>
              <a:t>x/y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“blindly”:</a:t>
            </a:r>
            <a:r>
              <a:rPr lang="en-US" altLang="zh-CN" sz="2800" dirty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x. x -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x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Problem: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Solution: </a:t>
            </a:r>
            <a:r>
              <a:rPr lang="en-US" altLang="zh-CN" dirty="0">
                <a:solidFill>
                  <a:srgbClr val="FF0000"/>
                </a:solidFill>
              </a:rPr>
              <a:t>rename bound variables before substitution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x - y)[</a:t>
            </a:r>
            <a:r>
              <a:rPr lang="en-US" altLang="zh-CN" dirty="0">
                <a:sym typeface="Symbol" panose="05050102010706020507" pitchFamily="18" charset="2"/>
              </a:rPr>
              <a:t>x/y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 - y)[</a:t>
            </a:r>
            <a:r>
              <a:rPr lang="en-US" altLang="zh-CN" dirty="0">
                <a:sym typeface="Symbol" panose="05050102010706020507" pitchFamily="18" charset="2"/>
              </a:rPr>
              <a:t>x/y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= 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 -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434996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 – avoid name capture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599238"/>
          </a:xfrm>
        </p:spPr>
        <p:txBody>
          <a:bodyPr>
            <a:normAutofit/>
          </a:bodyPr>
          <a:lstStyle/>
          <a:p>
            <a:r>
              <a:rPr lang="en-US" altLang="zh-CN" dirty="0"/>
              <a:t>Example :  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sz="2800" dirty="0"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ym typeface="Symbol" panose="05050102010706020507" pitchFamily="18" charset="2"/>
              </a:rPr>
              <a:t>)/f</a:t>
            </a:r>
            <a:r>
              <a:rPr lang="en-US" altLang="zh-CN" sz="2800" dirty="0">
                <a:solidFill>
                  <a:prstClr val="black"/>
                </a:solidFill>
                <a:sym typeface="Symbol" panose="05050102010706020507" pitchFamily="18" charset="2"/>
              </a:rPr>
              <a:t>]</a:t>
            </a:r>
            <a:endParaRPr lang="en-US" altLang="zh-CN" dirty="0"/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Substitute “blindly”:</a:t>
            </a:r>
            <a:r>
              <a:rPr lang="en-US" altLang="zh-CN" sz="2800" dirty="0"/>
              <a:t>     </a:t>
            </a:r>
            <a:r>
              <a:rPr lang="en-US" altLang="zh-CN" sz="2800" dirty="0">
                <a:sym typeface="Symbol" panose="05050102010706020507" pitchFamily="18" charset="2"/>
              </a:rPr>
              <a:t>x. 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 </a:t>
            </a:r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(y. </a:t>
            </a:r>
            <a:r>
              <a:rPr lang="en-US" altLang="zh-CN" sz="2800" dirty="0" err="1">
                <a:solidFill>
                  <a:srgbClr val="0000FF"/>
                </a:solidFill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olidFill>
                  <a:srgbClr val="0000FF"/>
                </a:solidFill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x)</a:t>
            </a:r>
          </a:p>
          <a:p>
            <a:pPr marL="0" lvl="1" indent="0">
              <a:spcBef>
                <a:spcPts val="1800"/>
              </a:spcBef>
              <a:buNone/>
            </a:pPr>
            <a:r>
              <a:rPr lang="en-US" altLang="zh-CN" sz="2800" dirty="0">
                <a:sym typeface="Symbol" panose="05050102010706020507" pitchFamily="18" charset="2"/>
              </a:rPr>
              <a:t>Problem: x in (y. </a:t>
            </a:r>
            <a:r>
              <a:rPr lang="en-US" altLang="zh-CN" sz="2800" dirty="0" err="1">
                <a:sym typeface="Symbol" panose="05050102010706020507" pitchFamily="18" charset="2"/>
              </a:rPr>
              <a:t>y+x</a:t>
            </a:r>
            <a:r>
              <a:rPr lang="en-US" altLang="zh-CN" sz="2800" dirty="0">
                <a:sym typeface="Symbol" panose="05050102010706020507" pitchFamily="18" charset="2"/>
              </a:rPr>
              <a:t>) got bound – </a:t>
            </a:r>
            <a:r>
              <a:rPr lang="en-US" altLang="zh-CN" sz="2800" dirty="0">
                <a:solidFill>
                  <a:srgbClr val="FF0000"/>
                </a:solidFill>
                <a:sym typeface="Symbol" panose="05050102010706020507" pitchFamily="18" charset="2"/>
              </a:rPr>
              <a:t>unintended name capture!!</a:t>
            </a:r>
            <a:endParaRPr lang="en-US" altLang="zh-CN" dirty="0">
              <a:solidFill>
                <a:srgbClr val="FF0000"/>
              </a:solidFill>
            </a:endParaRPr>
          </a:p>
          <a:p>
            <a:pPr marL="0" indent="0">
              <a:spcBef>
                <a:spcPts val="1800"/>
              </a:spcBef>
              <a:buNone/>
            </a:pPr>
            <a:r>
              <a:rPr lang="en-US" altLang="zh-CN" dirty="0"/>
              <a:t>Solution: </a:t>
            </a:r>
            <a:r>
              <a:rPr lang="en-US" altLang="zh-CN" dirty="0">
                <a:solidFill>
                  <a:srgbClr val="FF0000"/>
                </a:solidFill>
              </a:rPr>
              <a:t>rename bound variables before substitution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x. f (f x))[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= </a:t>
            </a:r>
            <a:r>
              <a:rPr lang="en-US" altLang="zh-CN" dirty="0">
                <a:sym typeface="Symbol" panose="05050102010706020507" pitchFamily="18" charset="2"/>
              </a:rPr>
              <a:t>(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. f (f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))[</a:t>
            </a:r>
            <a:r>
              <a:rPr lang="en-US" altLang="zh-CN" dirty="0">
                <a:sym typeface="Symbol" panose="05050102010706020507" pitchFamily="18" charset="2"/>
              </a:rPr>
              <a:t>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)/f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]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= 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. 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((y. </a:t>
            </a:r>
            <a:r>
              <a:rPr lang="en-US" altLang="zh-CN" dirty="0" err="1">
                <a:sym typeface="Symbol" panose="05050102010706020507" pitchFamily="18" charset="2"/>
              </a:rPr>
              <a:t>y+x</a:t>
            </a:r>
            <a:r>
              <a:rPr lang="en-US" altLang="zh-CN" dirty="0">
                <a:sym typeface="Symbol" panose="05050102010706020507" pitchFamily="18" charset="2"/>
              </a:rPr>
              <a:t>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02660052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Substitution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</p:spPr>
            <p:txBody>
              <a:bodyPr/>
              <a:lstStyle/>
              <a:p>
                <a:pPr marL="228600" lvl="1">
                  <a:spcBef>
                    <a:spcPts val="1000"/>
                  </a:spcBef>
                </a:pPr>
                <a:r>
                  <a:rPr lang="en-US" altLang="zh-CN" sz="2800" dirty="0">
                    <a:sym typeface="Symbol" panose="05050102010706020507" pitchFamily="18" charset="2"/>
                  </a:rPr>
                  <a:t>M[N/x]:  replace x by N in M</a:t>
                </a:r>
                <a:endParaRPr lang="en-US" altLang="zh-CN" sz="2400" dirty="0"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2400"/>
                  </a:spcBef>
                  <a:buNone/>
                </a:pPr>
                <a:r>
                  <a:rPr lang="en-US" altLang="zh-CN" dirty="0"/>
                  <a:t>x[N/x]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N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/>
                  <a:t>y[N/x]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y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(M P)[N/x]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(M[N/x]) (P[N/x])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x.M</a:t>
                </a:r>
                <a:endParaRPr lang="en-US" altLang="zh-CN" dirty="0">
                  <a:sym typeface="Symbol" panose="05050102010706020507" pitchFamily="18" charset="2"/>
                </a:endParaRP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y.(M[N/x]),    if y 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dirty="0">
                    <a:sym typeface="Symbol" panose="05050102010706020507" pitchFamily="18" charset="2"/>
                  </a:rPr>
                  <a:t>(N)</a:t>
                </a:r>
              </a:p>
              <a:p>
                <a:pPr marL="0" lvl="1" indent="0">
                  <a:spcBef>
                    <a:spcPts val="1200"/>
                  </a:spcBef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(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y.M</a:t>
                </a:r>
                <a:r>
                  <a:rPr lang="en-US" altLang="zh-CN" dirty="0">
                    <a:sym typeface="Symbol" panose="05050102010706020507" pitchFamily="18" charset="2"/>
                  </a:rPr>
                  <a:t>)[N/x]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z.(M[z/y][N/x]),    if y 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fv</a:t>
                </a:r>
                <a:r>
                  <a:rPr lang="en-US" altLang="zh-CN" dirty="0">
                    <a:sym typeface="Symbol" panose="05050102010706020507" pitchFamily="18" charset="2"/>
                  </a:rPr>
                  <a:t>(N) and </a:t>
                </a:r>
                <a:r>
                  <a:rPr lang="en-US" altLang="zh-CN" dirty="0">
                    <a:solidFill>
                      <a:srgbClr val="FF0000"/>
                    </a:solidFill>
                    <a:sym typeface="Symbol" panose="05050102010706020507" pitchFamily="18" charset="2"/>
                  </a:rPr>
                  <a:t>z fresh</a:t>
                </a:r>
              </a:p>
              <a:p>
                <a:pPr marL="0" lvl="1" indent="0">
                  <a:spcBef>
                    <a:spcPts val="1000"/>
                  </a:spcBef>
                  <a:buNone/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5"/>
                <a:ext cx="8070507" cy="4351338"/>
              </a:xfrm>
              <a:blipFill>
                <a:blip r:embed="rId2"/>
                <a:stretch>
                  <a:fillRect l="-1360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文本框 5"/>
          <p:cNvSpPr txBox="1"/>
          <p:nvPr/>
        </p:nvSpPr>
        <p:spPr>
          <a:xfrm>
            <a:off x="628650" y="5503194"/>
            <a:ext cx="7387389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Easy rule: always rename variables to be distinct</a:t>
            </a:r>
            <a:endParaRPr lang="zh-CN" altLang="en-US" b="1" i="1" dirty="0">
              <a:solidFill>
                <a:srgbClr val="FF0000"/>
              </a:solidFill>
            </a:endParaRPr>
          </a:p>
        </p:txBody>
      </p:sp>
      <p:sp>
        <p:nvSpPr>
          <p:cNvPr id="4" name="圆角矩形标注 3"/>
          <p:cNvSpPr/>
          <p:nvPr/>
        </p:nvSpPr>
        <p:spPr>
          <a:xfrm>
            <a:off x="7185860" y="4001294"/>
            <a:ext cx="1660358" cy="709863"/>
          </a:xfrm>
          <a:prstGeom prst="wedgeRoundRectCallout">
            <a:avLst>
              <a:gd name="adj1" fmla="val -40399"/>
              <a:gd name="adj2" fmla="val 93009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i="1" dirty="0"/>
              <a:t>z is unused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8610251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 of substitution 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4294967295"/>
          </p:nvPr>
        </p:nvSpPr>
        <p:spPr>
          <a:xfrm>
            <a:off x="628650" y="2055269"/>
            <a:ext cx="7886700" cy="528638"/>
          </a:xfrm>
        </p:spPr>
        <p:txBody>
          <a:bodyPr>
            <a:norm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y z)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w. w) z x)[y/z]</a:t>
            </a:r>
          </a:p>
        </p:txBody>
      </p:sp>
      <p:sp>
        <p:nvSpPr>
          <p:cNvPr id="5" name="内容占位符 2"/>
          <p:cNvSpPr txBox="1">
            <a:spLocks/>
          </p:cNvSpPr>
          <p:nvPr/>
        </p:nvSpPr>
        <p:spPr>
          <a:xfrm>
            <a:off x="604587" y="3477125"/>
            <a:ext cx="6641431" cy="52939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>
                <a:sym typeface="Symbol" panose="05050102010706020507" pitchFamily="18" charset="2"/>
              </a:rPr>
              <a:t>   (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x. (</a:t>
            </a:r>
            <a:r>
              <a:rPr lang="zh-CN" altLang="en-US">
                <a:sym typeface="Symbol" panose="05050102010706020507" pitchFamily="18" charset="2"/>
              </a:rPr>
              <a:t></a:t>
            </a:r>
            <a:r>
              <a:rPr lang="en-US" altLang="zh-CN">
                <a:sym typeface="Symbol" panose="05050102010706020507" pitchFamily="18" charset="2"/>
              </a:rPr>
              <a:t>y. y y) z x)[(f x)/z]</a:t>
            </a:r>
            <a:endParaRPr lang="en-US" altLang="zh-CN" dirty="0">
              <a:sym typeface="Symbol" panose="05050102010706020507" pitchFamily="18" charset="2"/>
            </a:endParaRPr>
          </a:p>
        </p:txBody>
      </p:sp>
    </p:spTree>
    <p:extLst>
      <p:ext uri="{BB962C8B-B14F-4D97-AF65-F5344CB8AC3E}">
        <p14:creationId xmlns:p14="http://schemas.microsoft.com/office/powerpoint/2010/main" val="258351373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rules</a:t>
            </a:r>
            <a:endParaRPr lang="zh-CN" altLang="en-US" dirty="0"/>
          </a:p>
        </p:txBody>
      </p:sp>
      <p:sp>
        <p:nvSpPr>
          <p:cNvPr id="6" name="右大括号 5"/>
          <p:cNvSpPr/>
          <p:nvPr/>
        </p:nvSpPr>
        <p:spPr>
          <a:xfrm>
            <a:off x="5450305" y="2743200"/>
            <a:ext cx="457200" cy="2965342"/>
          </a:xfrm>
          <a:prstGeom prst="rightBrace">
            <a:avLst>
              <a:gd name="adj1" fmla="val 42544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7" name="文本框 6"/>
          <p:cNvSpPr txBox="1"/>
          <p:nvPr/>
        </p:nvSpPr>
        <p:spPr>
          <a:xfrm>
            <a:off x="6051884" y="3748404"/>
            <a:ext cx="2610852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Repeatedly apply () to any sub-term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51300" y="1690689"/>
                <a:ext cx="3427605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文本框 8"/>
              <p:cNvSpPr txBox="1"/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zh-CN" altLang="en-US" sz="2800" i="1" dirty="0">
                              <a:latin typeface="Cambria Math" panose="02040503050406030204" pitchFamily="18" charset="0"/>
                            </a:rPr>
                            <m:t>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9" name="文本框 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86556" y="2630548"/>
                <a:ext cx="2099421" cy="839653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文本框 9"/>
              <p:cNvSpPr txBox="1"/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0" name="文本框 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4866260"/>
                <a:ext cx="2316660" cy="842282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文本框 10"/>
              <p:cNvSpPr txBox="1"/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0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 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11" name="文本框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59113" y="3748404"/>
                <a:ext cx="2154308" cy="839653"/>
              </a:xfrm>
              <a:prstGeom prst="rect">
                <a:avLst/>
              </a:prstGeom>
              <a:blipFill rotWithShape="0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" name="文本框 2"/>
          <p:cNvSpPr txBox="1"/>
          <p:nvPr/>
        </p:nvSpPr>
        <p:spPr>
          <a:xfrm>
            <a:off x="5607583" y="1643978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17311723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2586789"/>
            <a:ext cx="7886700" cy="3241258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(f. f x) (y. y)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(f x)[(y. y)/f]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(y. y) x         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()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y[x/y]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x</a:t>
            </a: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31767605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6" name="内容占位符 2"/>
          <p:cNvSpPr txBox="1">
            <a:spLocks/>
          </p:cNvSpPr>
          <p:nvPr/>
        </p:nvSpPr>
        <p:spPr>
          <a:xfrm>
            <a:off x="604587" y="2611895"/>
            <a:ext cx="7886700" cy="370572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y.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y) x  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apply ()</a:t>
            </a:r>
            <a:endParaRPr lang="en-US" altLang="zh-CN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 (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x. x - y)[x/y]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((x - y)[z/x][x/y])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((z - y)[x/y])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= </a:t>
            </a:r>
            <a:r>
              <a:rPr lang="zh-CN" altLang="en-US" dirty="0">
                <a:sym typeface="Symbol" panose="05050102010706020507" pitchFamily="18" charset="2"/>
              </a:rPr>
              <a:t></a:t>
            </a:r>
            <a:r>
              <a:rPr lang="en-US" altLang="zh-CN" dirty="0">
                <a:sym typeface="Symbol" panose="05050102010706020507" pitchFamily="18" charset="2"/>
              </a:rPr>
              <a:t>z. z - x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6893858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474743" y="3621505"/>
            <a:ext cx="4398045" cy="1852863"/>
          </a:xfrm>
        </p:spPr>
        <p:txBody>
          <a:bodyPr>
            <a:normAutofit/>
          </a:bodyPr>
          <a:lstStyle/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x. (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// 4</a:t>
            </a:r>
            <a:r>
              <a:rPr lang="en-US" altLang="zh-CN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endParaRPr lang="en-US" altLang="zh-CN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lvl="0" indent="0">
              <a:lnSpc>
                <a:spcPct val="100000"/>
              </a:lnSpc>
              <a:spcBef>
                <a:spcPts val="1200"/>
              </a:spcBef>
              <a:buNone/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zh-CN" altLang="en-US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x. x+1</a:t>
            </a:r>
            <a:endParaRPr lang="zh-CN" altLang="en-US" dirty="0">
              <a:solidFill>
                <a:prstClr val="black"/>
              </a:solidFill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12" name="内容占位符 3"/>
          <p:cNvSpPr txBox="1">
            <a:spLocks/>
          </p:cNvSpPr>
          <p:nvPr/>
        </p:nvSpPr>
        <p:spPr>
          <a:xfrm>
            <a:off x="5080890" y="3797323"/>
            <a:ext cx="3350239" cy="1501226"/>
          </a:xfrm>
          <a:prstGeom prst="rect">
            <a:avLst/>
          </a:prstGeom>
          <a:ln w="19050">
            <a:solidFill>
              <a:srgbClr val="FF0000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(</a:t>
            </a:r>
            <a:r>
              <a:rPr lang="zh-CN" altLang="en-US" sz="2400" dirty="0">
                <a:solidFill>
                  <a:prstClr val="black"/>
                </a:solidFill>
                <a:sym typeface="Symbol" panose="05050102010706020507" pitchFamily="18" charset="2"/>
              </a:rPr>
              <a:t>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y. y+1) x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// () rule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(y+1)[x/y]</a:t>
            </a:r>
          </a:p>
          <a:p>
            <a:pPr marL="0" indent="0">
              <a:lnSpc>
                <a:spcPct val="100000"/>
              </a:lnSpc>
              <a:spcBef>
                <a:spcPts val="1200"/>
              </a:spcBef>
              <a:buFont typeface="Arial" panose="020B0604020202020204" pitchFamily="34" charset="0"/>
              <a:buNone/>
            </a:pPr>
            <a:r>
              <a:rPr lang="en-US" altLang="zh-CN" sz="2400" dirty="0">
                <a:solidFill>
                  <a:prstClr val="black"/>
                </a:solidFill>
              </a:rPr>
              <a:t>= x+1</a:t>
            </a:r>
            <a:endParaRPr lang="zh-CN" altLang="en-US" sz="2400" dirty="0">
              <a:solidFill>
                <a:prstClr val="black"/>
              </a:solidFill>
            </a:endParaRPr>
          </a:p>
        </p:txBody>
      </p:sp>
      <p:sp>
        <p:nvSpPr>
          <p:cNvPr id="13" name="左箭头 12"/>
          <p:cNvSpPr/>
          <p:nvPr/>
        </p:nvSpPr>
        <p:spPr>
          <a:xfrm>
            <a:off x="4678828" y="4409164"/>
            <a:ext cx="387920" cy="277544"/>
          </a:xfrm>
          <a:prstGeom prst="leftArrow">
            <a:avLst/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0672485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Examples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>
          <a:xfrm>
            <a:off x="628650" y="3392585"/>
            <a:ext cx="8178466" cy="2447174"/>
          </a:xfrm>
        </p:spPr>
        <p:txBody>
          <a:bodyPr/>
          <a:lstStyle/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</a:t>
            </a:r>
            <a:r>
              <a:rPr lang="en-US" altLang="zh-CN" sz="2400" dirty="0">
                <a:sym typeface="Symbol" panose="05050102010706020507" pitchFamily="18" charset="2"/>
              </a:rPr>
              <a:t>(f. z. f (f z))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// apply ()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z)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// apply () and the 3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rd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&amp;4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rules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(y. </a:t>
            </a:r>
            <a:r>
              <a:rPr lang="en-US" altLang="zh-CN" sz="2400" dirty="0" err="1">
                <a:sym typeface="Symbol" panose="05050102010706020507" pitchFamily="18" charset="2"/>
              </a:rPr>
              <a:t>y+x</a:t>
            </a:r>
            <a:r>
              <a:rPr lang="en-US" altLang="zh-CN" sz="2400" dirty="0">
                <a:sym typeface="Symbol" panose="05050102010706020507" pitchFamily="18" charset="2"/>
              </a:rPr>
              <a:t>) (</a:t>
            </a:r>
            <a:r>
              <a:rPr lang="en-US" altLang="zh-CN" sz="2400" dirty="0" err="1">
                <a:sym typeface="Symbol" panose="05050102010706020507" pitchFamily="18" charset="2"/>
              </a:rPr>
              <a:t>z+x</a:t>
            </a:r>
            <a:r>
              <a:rPr lang="en-US" altLang="zh-CN" sz="2400" dirty="0">
                <a:sym typeface="Symbol" panose="05050102010706020507" pitchFamily="18" charset="2"/>
              </a:rPr>
              <a:t>)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               // apply () and the 4</a:t>
            </a:r>
            <a:r>
              <a:rPr lang="en-US" altLang="zh-CN" sz="2400" baseline="30000" dirty="0">
                <a:solidFill>
                  <a:srgbClr val="FF0000"/>
                </a:solidFill>
                <a:sym typeface="Symbol" panose="05050102010706020507" pitchFamily="18" charset="2"/>
              </a:rPr>
              <a:t>th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 rule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z. </a:t>
            </a:r>
            <a:r>
              <a:rPr lang="en-US" altLang="zh-CN" sz="2400" dirty="0" err="1">
                <a:sym typeface="Symbol" panose="05050102010706020507" pitchFamily="18" charset="2"/>
              </a:rPr>
              <a:t>z+x+x</a:t>
            </a:r>
            <a:endParaRPr lang="en-US" altLang="zh-CN" sz="2400" dirty="0">
              <a:sym typeface="Symbol" panose="05050102010706020507" pitchFamily="18" charset="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15533" y="418599"/>
            <a:ext cx="3126817" cy="2920513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421399638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标题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form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: a term of the form 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 N</a:t>
            </a:r>
          </a:p>
          <a:p>
            <a:r>
              <a:rPr lang="en-US" altLang="zh-CN" dirty="0">
                <a:sym typeface="Symbol" panose="05050102010706020507" pitchFamily="18" charset="2"/>
              </a:rPr>
              <a:t>-normal form: a term containing no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Aft>
                <a:spcPts val="1200"/>
              </a:spcAft>
            </a:pP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Stopping point: cannot further apply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>
                <a:solidFill>
                  <a:prstClr val="black"/>
                </a:solidFill>
                <a:sym typeface="Symbol" panose="05050102010706020507" pitchFamily="18" charset="2"/>
              </a:rPr>
              <a:t>reduction rules</a:t>
            </a:r>
          </a:p>
          <a:p>
            <a:pPr marL="0" lvl="0" indent="0">
              <a:buNone/>
            </a:pPr>
            <a:r>
              <a:rPr lang="en-US" altLang="zh-CN" dirty="0">
                <a:solidFill>
                  <a:srgbClr val="780000"/>
                </a:solidFill>
                <a:sym typeface="Symbol" panose="05050102010706020507" pitchFamily="18" charset="2"/>
              </a:rPr>
              <a:t>   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ym typeface="Symbol" panose="05050102010706020507" pitchFamily="18" charset="2"/>
              </a:rPr>
              <a:t>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ym typeface="Symbol" panose="05050102010706020507" pitchFamily="18" charset="2"/>
              </a:rPr>
              <a:t> ) 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</a:t>
            </a:r>
            <a:r>
              <a:rPr lang="en-US" altLang="zh-CN" sz="2400" dirty="0">
                <a:sym typeface="Symbol" panose="05050102010706020507" pitchFamily="18" charset="2"/>
              </a:rPr>
              <a:t>2</a:t>
            </a:r>
          </a:p>
          <a:p>
            <a:pPr marL="0" lv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marL="0" indent="0">
              <a:buNone/>
            </a:pPr>
            <a:r>
              <a:rPr lang="en-US" altLang="zh-CN" sz="2400" dirty="0">
                <a:sym typeface="Symbol" panose="05050102010706020507" pitchFamily="18" charset="2"/>
              </a:rPr>
              <a:t> 2+1+1                  </a:t>
            </a:r>
            <a:r>
              <a:rPr lang="en-US" altLang="zh-CN" sz="2400" b="1" dirty="0">
                <a:solidFill>
                  <a:srgbClr val="FF0000"/>
                </a:solidFill>
                <a:sym typeface="Symbol" panose="05050102010706020507" pitchFamily="18" charset="2"/>
              </a:rPr>
              <a:t>(-n</a:t>
            </a:r>
            <a:r>
              <a:rPr lang="en-US" altLang="zh-CN" sz="2400" b="1" dirty="0">
                <a:solidFill>
                  <a:srgbClr val="FF0000"/>
                </a:solidFill>
              </a:rPr>
              <a:t>ormal form)</a:t>
            </a:r>
            <a:endParaRPr lang="zh-CN" altLang="en-US" sz="2400" b="1" dirty="0"/>
          </a:p>
          <a:p>
            <a:pPr lvl="1"/>
            <a:endParaRPr lang="zh-CN" altLang="en-US" dirty="0"/>
          </a:p>
          <a:p>
            <a:endParaRPr lang="en-US" altLang="zh-CN" dirty="0"/>
          </a:p>
          <a:p>
            <a:endParaRPr lang="zh-CN" altLang="en-US" dirty="0"/>
          </a:p>
        </p:txBody>
      </p:sp>
      <p:sp>
        <p:nvSpPr>
          <p:cNvPr id="8" name="圆角矩形标注 7"/>
          <p:cNvSpPr/>
          <p:nvPr/>
        </p:nvSpPr>
        <p:spPr>
          <a:xfrm>
            <a:off x="1059178" y="5858423"/>
            <a:ext cx="6833539" cy="453476"/>
          </a:xfrm>
          <a:prstGeom prst="wedgeRoundRectCallout">
            <a:avLst>
              <a:gd name="adj1" fmla="val -40878"/>
              <a:gd name="adj2" fmla="val -84704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dirty="0">
                <a:solidFill>
                  <a:schemeClr val="bg1"/>
                </a:solidFill>
              </a:rPr>
              <a:t>Can further reduce to 4 if </a:t>
            </a:r>
            <a:r>
              <a:rPr lang="en-US" altLang="zh-CN" sz="2400" dirty="0">
                <a:solidFill>
                  <a:schemeClr val="bg1"/>
                </a:solidFill>
                <a:sym typeface="Symbol" panose="05050102010706020507" pitchFamily="18" charset="2"/>
              </a:rPr>
              <a:t>having reduction rules for +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  <p:sp>
        <p:nvSpPr>
          <p:cNvPr id="5" name="圆角矩形标注 4"/>
          <p:cNvSpPr/>
          <p:nvPr/>
        </p:nvSpPr>
        <p:spPr>
          <a:xfrm>
            <a:off x="2539061" y="1203158"/>
            <a:ext cx="2899213" cy="622467"/>
          </a:xfrm>
          <a:prstGeom prst="wedgeRoundRectCallout">
            <a:avLst>
              <a:gd name="adj1" fmla="val -72003"/>
              <a:gd name="adj2" fmla="val 56397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u="sng" dirty="0">
                <a:solidFill>
                  <a:schemeClr val="bg1"/>
                </a:solidFill>
              </a:rPr>
              <a:t>red</a:t>
            </a:r>
            <a:r>
              <a:rPr lang="en-US" altLang="zh-CN" sz="2400" dirty="0">
                <a:solidFill>
                  <a:schemeClr val="bg1"/>
                </a:solidFill>
              </a:rPr>
              <a:t>ucible </a:t>
            </a:r>
            <a:r>
              <a:rPr lang="en-US" altLang="zh-CN" sz="2400" u="sng" dirty="0">
                <a:solidFill>
                  <a:schemeClr val="bg1"/>
                </a:solidFill>
              </a:rPr>
              <a:t>ex</a:t>
            </a:r>
            <a:r>
              <a:rPr lang="en-US" altLang="zh-CN" sz="2400" dirty="0">
                <a:solidFill>
                  <a:schemeClr val="bg1"/>
                </a:solidFill>
              </a:rPr>
              <a:t>pression</a:t>
            </a:r>
            <a:endParaRPr lang="zh-CN" altLang="en-US" sz="24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4159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4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5" dur="500" fill="hold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1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8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6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Why learn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Foundations of functional programming</a:t>
            </a:r>
          </a:p>
          <a:p>
            <a:pPr lvl="1"/>
            <a:r>
              <a:rPr lang="en-US" altLang="zh-CN" dirty="0"/>
              <a:t>Lisp, ML, Haskell, …</a:t>
            </a:r>
          </a:p>
          <a:p>
            <a:r>
              <a:rPr lang="en-US" altLang="zh-CN" dirty="0"/>
              <a:t>Often used as a core language to study language theories</a:t>
            </a:r>
          </a:p>
          <a:p>
            <a:pPr lvl="1"/>
            <a:r>
              <a:rPr lang="en-US" altLang="zh-CN" dirty="0"/>
              <a:t>Type system</a:t>
            </a:r>
          </a:p>
          <a:p>
            <a:pPr lvl="1"/>
            <a:r>
              <a:rPr lang="en-US" altLang="zh-CN" dirty="0"/>
              <a:t>Scope and binding</a:t>
            </a:r>
          </a:p>
          <a:p>
            <a:pPr lvl="1"/>
            <a:r>
              <a:rPr lang="en-US" altLang="zh-CN" dirty="0"/>
              <a:t>Higher-order functions</a:t>
            </a:r>
          </a:p>
          <a:p>
            <a:pPr lvl="1"/>
            <a:r>
              <a:rPr lang="en-US" altLang="zh-CN" dirty="0"/>
              <a:t>Denotational semantics</a:t>
            </a:r>
          </a:p>
          <a:p>
            <a:pPr lvl="1"/>
            <a:r>
              <a:rPr lang="en-US" altLang="zh-CN" dirty="0"/>
              <a:t>Program equivalence</a:t>
            </a:r>
          </a:p>
          <a:p>
            <a:pPr lvl="1"/>
            <a:r>
              <a:rPr lang="en-US" altLang="zh-CN" dirty="0"/>
              <a:t>…</a:t>
            </a:r>
          </a:p>
          <a:p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4787411" y="3668584"/>
            <a:ext cx="3547697" cy="1554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x = 0;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for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= 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 &lt; 10; </a:t>
            </a:r>
            <a:r>
              <a:rPr lang="en-US" altLang="zh-CN" sz="2000" dirty="0" err="1"/>
              <a:t>i</a:t>
            </a:r>
            <a:r>
              <a:rPr lang="en-US" altLang="zh-CN" sz="2000" dirty="0"/>
              <a:t>++)  {  x++;  }</a:t>
            </a:r>
          </a:p>
          <a:p>
            <a:pPr>
              <a:spcBef>
                <a:spcPts val="600"/>
              </a:spcBef>
            </a:pPr>
            <a:r>
              <a:rPr lang="en-US" altLang="zh-CN" sz="2000" dirty="0">
                <a:solidFill>
                  <a:srgbClr val="FF0000"/>
                </a:solidFill>
              </a:rPr>
              <a:t>x = “</a:t>
            </a:r>
            <a:r>
              <a:rPr lang="en-US" altLang="zh-CN" sz="2000" dirty="0" err="1">
                <a:solidFill>
                  <a:srgbClr val="FF0000"/>
                </a:solidFill>
              </a:rPr>
              <a:t>abcd</a:t>
            </a:r>
            <a:r>
              <a:rPr lang="en-US" altLang="zh-CN" sz="2000" dirty="0">
                <a:solidFill>
                  <a:srgbClr val="FF0000"/>
                </a:solidFill>
              </a:rPr>
              <a:t>”; // bug (mistype)</a:t>
            </a:r>
          </a:p>
          <a:p>
            <a:pPr>
              <a:spcBef>
                <a:spcPts val="600"/>
              </a:spcBef>
            </a:pPr>
            <a:r>
              <a:rPr lang="en-US" altLang="zh-CN" sz="2000" dirty="0" err="1">
                <a:solidFill>
                  <a:srgbClr val="FF0000"/>
                </a:solidFill>
              </a:rPr>
              <a:t>i</a:t>
            </a:r>
            <a:r>
              <a:rPr lang="en-US" altLang="zh-CN" sz="2000" dirty="0">
                <a:solidFill>
                  <a:srgbClr val="FF0000"/>
                </a:solidFill>
              </a:rPr>
              <a:t>++;  // bug (out of scope)</a:t>
            </a:r>
            <a:endParaRPr lang="zh-CN" altLang="en-US" sz="2000" dirty="0">
              <a:solidFill>
                <a:srgbClr val="FF0000"/>
              </a:solidFill>
            </a:endParaRPr>
          </a:p>
        </p:txBody>
      </p:sp>
      <p:sp>
        <p:nvSpPr>
          <p:cNvPr id="5" name="文本框 4"/>
          <p:cNvSpPr txBox="1"/>
          <p:nvPr/>
        </p:nvSpPr>
        <p:spPr>
          <a:xfrm>
            <a:off x="4298705" y="5498122"/>
            <a:ext cx="430676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b="1" i="1" dirty="0"/>
              <a:t>How to formally define and rule out these bugs?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926540384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E024F1-020F-4B79-99D2-8EE42CD9BE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 form – examples 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AFC86BF1-38AA-4F65-AE73-79D7D774FA9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x. y. x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Yes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(x. y. x) (z. z)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No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x. (y. x) (z. z)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No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7389024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374649" y="365126"/>
            <a:ext cx="8431129" cy="1325563"/>
          </a:xfrm>
        </p:spPr>
        <p:txBody>
          <a:bodyPr/>
          <a:lstStyle/>
          <a:p>
            <a:r>
              <a:rPr lang="en-US" altLang="zh-CN" dirty="0"/>
              <a:t>Confluence (Church-Rosser Property)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457200" y="3304835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x+1+1 )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sp>
        <p:nvSpPr>
          <p:cNvPr id="8" name="文本框 7"/>
          <p:cNvSpPr txBox="1"/>
          <p:nvPr/>
        </p:nvSpPr>
        <p:spPr>
          <a:xfrm>
            <a:off x="4804324" y="3304836"/>
            <a:ext cx="4145237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(f. x. f (f x)) (y. y+1)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( x. (y. y+1)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y+1) x)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 x. (y. y+1) (x+1) ) 2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y+1) (2+1)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2+1+1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200" y="1690689"/>
            <a:ext cx="1074513" cy="1112616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528646" y="2293921"/>
            <a:ext cx="6532512" cy="4247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Final result (if there is one) is uniquely determined.</a:t>
            </a:r>
          </a:p>
        </p:txBody>
      </p:sp>
      <p:sp>
        <p:nvSpPr>
          <p:cNvPr id="6" name="文本框 5"/>
          <p:cNvSpPr txBox="1"/>
          <p:nvPr/>
        </p:nvSpPr>
        <p:spPr>
          <a:xfrm>
            <a:off x="1531713" y="1741341"/>
            <a:ext cx="4737515" cy="4247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Terms can be evaluated in any order.</a:t>
            </a:r>
          </a:p>
        </p:txBody>
      </p:sp>
    </p:spTree>
    <p:extLst>
      <p:ext uri="{BB962C8B-B14F-4D97-AF65-F5344CB8AC3E}">
        <p14:creationId xmlns:p14="http://schemas.microsoft.com/office/powerpoint/2010/main" val="43684265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Formalizing Confluence Theorem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63182"/>
          </a:xfrm>
        </p:spPr>
        <p:txBody>
          <a:bodyPr>
            <a:normAutofit/>
          </a:bodyPr>
          <a:lstStyle/>
          <a:p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M’ :  zero-or-more steps of 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0</a:t>
            </a:r>
            <a:r>
              <a:rPr lang="en-US" altLang="zh-CN" dirty="0">
                <a:sym typeface="Symbol" panose="05050102010706020507" pitchFamily="18" charset="2"/>
              </a:rPr>
              <a:t> M’</a:t>
            </a:r>
            <a:r>
              <a:rPr lang="zh-CN" altLang="en-US" dirty="0">
                <a:sym typeface="Symbol" panose="05050102010706020507" pitchFamily="18" charset="2"/>
              </a:rPr>
              <a:t>   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M = M’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</a:t>
            </a:r>
            <a:r>
              <a:rPr lang="en-US" altLang="zh-CN" baseline="30000" dirty="0">
                <a:sym typeface="Symbol" panose="05050102010706020507" pitchFamily="18" charset="2"/>
              </a:rPr>
              <a:t>k+1</a:t>
            </a:r>
            <a:r>
              <a:rPr lang="en-US" altLang="zh-CN" dirty="0">
                <a:sym typeface="Symbol" panose="05050102010706020507" pitchFamily="18" charset="2"/>
              </a:rPr>
              <a:t> M’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M’’. M  M’’  M’’ </a:t>
            </a:r>
            <a:r>
              <a:rPr lang="en-US" altLang="zh-CN" baseline="30000" dirty="0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M’ </a:t>
            </a:r>
          </a:p>
          <a:p>
            <a:pPr marL="457200" lvl="1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 * M’    </a:t>
            </a:r>
            <a:r>
              <a:rPr lang="en-US" altLang="zh-CN" dirty="0" err="1">
                <a:sym typeface="Symbol" panose="05050102010706020507" pitchFamily="18" charset="2"/>
              </a:rPr>
              <a:t>iff</a:t>
            </a:r>
            <a:r>
              <a:rPr lang="en-US" altLang="zh-CN" dirty="0">
                <a:sym typeface="Symbol" panose="05050102010706020507" pitchFamily="18" charset="2"/>
              </a:rPr>
              <a:t>  k. </a:t>
            </a:r>
            <a:r>
              <a:rPr lang="en-US" altLang="zh-CN" dirty="0" err="1">
                <a:sym typeface="Symbol" panose="05050102010706020507" pitchFamily="18" charset="2"/>
              </a:rPr>
              <a:t>M</a:t>
            </a:r>
            <a:r>
              <a:rPr lang="en-US" altLang="zh-CN" baseline="30000" dirty="0" err="1">
                <a:sym typeface="Symbol" panose="05050102010706020507" pitchFamily="18" charset="2"/>
              </a:rPr>
              <a:t>k</a:t>
            </a:r>
            <a:r>
              <a:rPr lang="en-US" altLang="zh-CN" dirty="0">
                <a:sym typeface="Symbol" panose="05050102010706020507" pitchFamily="18" charset="2"/>
              </a:rPr>
              <a:t> M’ </a:t>
            </a:r>
          </a:p>
          <a:p>
            <a:pPr lvl="1"/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Confluence Theorem: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For all M, M</a:t>
            </a:r>
            <a:r>
              <a:rPr lang="en-US" altLang="zh-CN" baseline="-25000" dirty="0">
                <a:sym typeface="Symbol" panose="05050102010706020507" pitchFamily="18" charset="2"/>
              </a:rPr>
              <a:t>1 </a:t>
            </a:r>
            <a:r>
              <a:rPr lang="en-US" altLang="zh-CN" dirty="0">
                <a:sym typeface="Symbol" panose="05050102010706020507" pitchFamily="18" charset="2"/>
              </a:rPr>
              <a:t>and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if </a:t>
            </a:r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>
                <a:sym typeface="Symbol" panose="05050102010706020507" pitchFamily="18" charset="2"/>
              </a:rPr>
              <a:t> and </a:t>
            </a:r>
            <a:r>
              <a:rPr lang="en-US" altLang="zh-CN" dirty="0"/>
              <a:t>M </a:t>
            </a:r>
            <a:r>
              <a:rPr lang="en-US" altLang="zh-CN" dirty="0">
                <a:sym typeface="Symbol" panose="05050102010706020507" pitchFamily="18" charset="2"/>
              </a:rPr>
              <a:t>*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then there exists M’ such that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M</a:t>
            </a:r>
            <a:r>
              <a:rPr lang="en-US" altLang="zh-CN" baseline="-25000" dirty="0">
                <a:sym typeface="Symbol" panose="05050102010706020507" pitchFamily="18" charset="2"/>
              </a:rPr>
              <a:t>1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* M’ and M</a:t>
            </a:r>
            <a:r>
              <a:rPr lang="en-US" altLang="zh-CN" baseline="-25000" dirty="0">
                <a:sym typeface="Symbol" panose="05050102010706020507" pitchFamily="18" charset="2"/>
              </a:rPr>
              <a:t>2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* M’.</a:t>
            </a:r>
            <a:endParaRPr lang="zh-CN" altLang="en-US" dirty="0"/>
          </a:p>
        </p:txBody>
      </p:sp>
      <p:grpSp>
        <p:nvGrpSpPr>
          <p:cNvPr id="43" name="组合 42"/>
          <p:cNvGrpSpPr/>
          <p:nvPr/>
        </p:nvGrpSpPr>
        <p:grpSpPr>
          <a:xfrm>
            <a:off x="5892346" y="3785126"/>
            <a:ext cx="2121025" cy="2200358"/>
            <a:chOff x="6169073" y="4122010"/>
            <a:chExt cx="2121025" cy="2200358"/>
          </a:xfrm>
        </p:grpSpPr>
        <p:cxnSp>
          <p:nvCxnSpPr>
            <p:cNvPr id="11" name="直接箭头连接符 10"/>
            <p:cNvCxnSpPr>
              <a:stCxn id="16" idx="2"/>
              <a:endCxn id="19" idx="0"/>
            </p:cNvCxnSpPr>
            <p:nvPr/>
          </p:nvCxnSpPr>
          <p:spPr>
            <a:xfrm flipH="1">
              <a:off x="6444950" y="4583675"/>
              <a:ext cx="798061" cy="316278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直接箭头连接符 11"/>
            <p:cNvCxnSpPr>
              <a:stCxn id="16" idx="2"/>
              <a:endCxn id="21" idx="0"/>
            </p:cNvCxnSpPr>
            <p:nvPr/>
          </p:nvCxnSpPr>
          <p:spPr>
            <a:xfrm>
              <a:off x="7243011" y="4583675"/>
              <a:ext cx="771210" cy="316277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文本框 15"/>
            <p:cNvSpPr txBox="1"/>
            <p:nvPr/>
          </p:nvSpPr>
          <p:spPr>
            <a:xfrm>
              <a:off x="7019232" y="4122010"/>
              <a:ext cx="447558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/>
                <a:t>M</a:t>
              </a:r>
              <a:endParaRPr lang="zh-CN" altLang="en-US" dirty="0"/>
            </a:p>
          </p:txBody>
        </p:sp>
        <p:sp>
          <p:nvSpPr>
            <p:cNvPr id="19" name="文本框 18"/>
            <p:cNvSpPr txBox="1"/>
            <p:nvPr/>
          </p:nvSpPr>
          <p:spPr>
            <a:xfrm>
              <a:off x="6169073" y="4899953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1</a:t>
              </a:r>
              <a:endParaRPr lang="zh-CN" altLang="en-US" dirty="0"/>
            </a:p>
          </p:txBody>
        </p:sp>
        <p:sp>
          <p:nvSpPr>
            <p:cNvPr id="21" name="文本框 20"/>
            <p:cNvSpPr txBox="1"/>
            <p:nvPr/>
          </p:nvSpPr>
          <p:spPr>
            <a:xfrm>
              <a:off x="7738344" y="4899952"/>
              <a:ext cx="551754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</a:t>
              </a:r>
              <a:r>
                <a:rPr lang="en-US" altLang="zh-CN" sz="2400" baseline="-25000" dirty="0">
                  <a:sym typeface="Symbol" panose="05050102010706020507" pitchFamily="18" charset="2"/>
                </a:rPr>
                <a:t>2</a:t>
              </a:r>
              <a:endParaRPr lang="zh-CN" altLang="en-US" dirty="0"/>
            </a:p>
          </p:txBody>
        </p:sp>
        <p:sp>
          <p:nvSpPr>
            <p:cNvPr id="23" name="文本框 22"/>
            <p:cNvSpPr txBox="1"/>
            <p:nvPr/>
          </p:nvSpPr>
          <p:spPr>
            <a:xfrm>
              <a:off x="7019232" y="5860703"/>
              <a:ext cx="524503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400" dirty="0">
                  <a:sym typeface="Symbol" panose="05050102010706020507" pitchFamily="18" charset="2"/>
                </a:rPr>
                <a:t>M’</a:t>
              </a:r>
              <a:endParaRPr lang="zh-CN" altLang="en-US" dirty="0"/>
            </a:p>
          </p:txBody>
        </p:sp>
        <p:cxnSp>
          <p:nvCxnSpPr>
            <p:cNvPr id="24" name="直接箭头连接符 23"/>
            <p:cNvCxnSpPr>
              <a:stCxn id="19" idx="2"/>
              <a:endCxn id="23" idx="0"/>
            </p:cNvCxnSpPr>
            <p:nvPr/>
          </p:nvCxnSpPr>
          <p:spPr>
            <a:xfrm>
              <a:off x="6444950" y="5361618"/>
              <a:ext cx="836534" cy="499085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直接箭头连接符 26"/>
            <p:cNvCxnSpPr>
              <a:stCxn id="21" idx="2"/>
              <a:endCxn id="23" idx="0"/>
            </p:cNvCxnSpPr>
            <p:nvPr/>
          </p:nvCxnSpPr>
          <p:spPr>
            <a:xfrm flipH="1">
              <a:off x="7281484" y="5361617"/>
              <a:ext cx="732737" cy="499086"/>
            </a:xfrm>
            <a:prstGeom prst="straightConnector1">
              <a:avLst/>
            </a:prstGeom>
            <a:ln w="19050">
              <a:solidFill>
                <a:schemeClr val="tx1"/>
              </a:solidFill>
              <a:prstDash val="solid"/>
              <a:tailEnd type="triangle" w="lg" len="lg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右大括号 2"/>
          <p:cNvSpPr/>
          <p:nvPr/>
        </p:nvSpPr>
        <p:spPr>
          <a:xfrm>
            <a:off x="6428890" y="2276441"/>
            <a:ext cx="276726" cy="818121"/>
          </a:xfrm>
          <a:prstGeom prst="rightBrace">
            <a:avLst>
              <a:gd name="adj1" fmla="val 51541"/>
              <a:gd name="adj2" fmla="val 50000"/>
            </a:avLst>
          </a:prstGeom>
          <a:ln w="190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文本框 3"/>
          <p:cNvSpPr txBox="1"/>
          <p:nvPr/>
        </p:nvSpPr>
        <p:spPr>
          <a:xfrm>
            <a:off x="6742505" y="2217397"/>
            <a:ext cx="1381255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FF0000"/>
                </a:solidFill>
              </a:rPr>
              <a:t>inductive definition</a:t>
            </a:r>
            <a:endParaRPr lang="zh-CN" altLang="en-US" sz="24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591133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5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8" dur="500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9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4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5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1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3" dur="500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5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66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8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9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50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443529-B59B-4E4B-A5FB-DDB9BD210F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Corollary of Confluence Theorem</a:t>
            </a:r>
            <a:endParaRPr lang="zh-CN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663A77D-CB37-4040-9847-8724E83C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With </a:t>
            </a:r>
            <a:r>
              <a:rPr lang="en-US" altLang="zh-CN" dirty="0">
                <a:sym typeface="Symbol" panose="05050102010706020507" pitchFamily="18" charset="2"/>
              </a:rPr>
              <a:t></a:t>
            </a:r>
            <a:r>
              <a:rPr lang="en-US" altLang="zh-CN" dirty="0"/>
              <a:t>-equivalence, every term has </a:t>
            </a:r>
            <a:r>
              <a:rPr lang="en-US" altLang="zh-CN" dirty="0">
                <a:solidFill>
                  <a:srgbClr val="FF0000"/>
                </a:solidFill>
              </a:rPr>
              <a:t>at most one</a:t>
            </a:r>
            <a:r>
              <a:rPr lang="en-US" altLang="zh-CN" dirty="0"/>
              <a:t> normal form.</a:t>
            </a:r>
          </a:p>
          <a:p>
            <a:pPr lvl="2"/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Q: If a term has many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redexes</a:t>
            </a:r>
            <a:r>
              <a:rPr lang="en-US" altLang="zh-CN" dirty="0">
                <a:sym typeface="Symbol" panose="05050102010706020507" pitchFamily="18" charset="2"/>
              </a:rPr>
              <a:t>, which </a:t>
            </a:r>
            <a:r>
              <a:rPr lang="zh-CN" altLang="en-US" dirty="0">
                <a:sym typeface="Symbol" panose="05050102010706020507" pitchFamily="18" charset="2"/>
              </a:rPr>
              <a:t></a:t>
            </a:r>
            <a:r>
              <a:rPr lang="en-US" altLang="zh-CN" dirty="0">
                <a:sym typeface="Symbol" panose="05050102010706020507" pitchFamily="18" charset="2"/>
              </a:rPr>
              <a:t>-</a:t>
            </a:r>
            <a:r>
              <a:rPr lang="en-US" altLang="zh-CN" dirty="0" err="1">
                <a:sym typeface="Symbol" panose="05050102010706020507" pitchFamily="18" charset="2"/>
              </a:rPr>
              <a:t>redex</a:t>
            </a:r>
            <a:r>
              <a:rPr lang="en-US" altLang="zh-CN" dirty="0">
                <a:sym typeface="Symbol" panose="05050102010706020507" pitchFamily="18" charset="2"/>
              </a:rPr>
              <a:t> should be picked? </a:t>
            </a:r>
            <a:r>
              <a:rPr lang="en-US" altLang="zh-CN" dirty="0"/>
              <a:t> </a:t>
            </a:r>
          </a:p>
          <a:p>
            <a:r>
              <a:rPr lang="en-US" altLang="zh-CN" dirty="0"/>
              <a:t>Good news: no matter which is picked, there is at most one normal form.</a:t>
            </a:r>
          </a:p>
          <a:p>
            <a:r>
              <a:rPr lang="en-US" altLang="zh-CN" dirty="0"/>
              <a:t>Bad news: some reduction strategies may fail to find a normal form.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305219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Non-terminating reduction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93484" y="2056095"/>
            <a:ext cx="305724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x) (x. x x)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7" name="文本框 6"/>
          <p:cNvSpPr txBox="1"/>
          <p:nvPr/>
        </p:nvSpPr>
        <p:spPr>
          <a:xfrm>
            <a:off x="693484" y="3933711"/>
            <a:ext cx="3788217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(x. 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y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4500834" y="2421502"/>
            <a:ext cx="4314001" cy="16230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(x. f (x x)) (x. f (x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f </a:t>
            </a:r>
            <a:r>
              <a:rPr lang="en-US" altLang="zh-CN" sz="3600" dirty="0">
                <a:sym typeface="Symbol" panose="05050102010706020507" pitchFamily="18" charset="2"/>
              </a:rPr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(x. f (x x)) (x. f (x x))</a:t>
            </a:r>
            <a:r>
              <a:rPr lang="en-US" altLang="zh-CN" sz="3600" dirty="0">
                <a:sym typeface="Symbol" panose="05050102010706020507" pitchFamily="18" charset="2"/>
              </a:rPr>
              <a:t>)</a:t>
            </a:r>
            <a:r>
              <a:rPr lang="en-US" altLang="zh-CN" sz="2800" dirty="0">
                <a:sym typeface="Symbol" panose="05050102010706020507" pitchFamily="18" charset="2"/>
              </a:rPr>
              <a:t>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5903FA4-D16F-4857-897D-FB727E65A87A}"/>
              </a:ext>
            </a:extLst>
          </p:cNvPr>
          <p:cNvSpPr txBox="1"/>
          <p:nvPr/>
        </p:nvSpPr>
        <p:spPr>
          <a:xfrm>
            <a:off x="1433318" y="5811326"/>
            <a:ext cx="529728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Some terms have no normal forms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281746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altLang="zh-CN" dirty="0"/>
              <a:t>Term may have both terminating and non-terminating reduction sequences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97092" y="2310963"/>
            <a:ext cx="4281365" cy="99617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v. v</a:t>
            </a:r>
            <a:endParaRPr lang="zh-CN" altLang="en-US" dirty="0"/>
          </a:p>
        </p:txBody>
      </p:sp>
      <p:sp>
        <p:nvSpPr>
          <p:cNvPr id="5" name="文本框 4"/>
          <p:cNvSpPr txBox="1"/>
          <p:nvPr/>
        </p:nvSpPr>
        <p:spPr>
          <a:xfrm>
            <a:off x="797092" y="3927407"/>
            <a:ext cx="4717382" cy="151220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 …</a:t>
            </a:r>
            <a:endParaRPr lang="zh-CN" altLang="en-US" sz="2800" dirty="0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0AAA3995-D61A-4BEC-90E8-F7EADFEC6B83}"/>
              </a:ext>
            </a:extLst>
          </p:cNvPr>
          <p:cNvSpPr txBox="1"/>
          <p:nvPr/>
        </p:nvSpPr>
        <p:spPr>
          <a:xfrm>
            <a:off x="382185" y="5798280"/>
            <a:ext cx="862082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>
                <a:solidFill>
                  <a:srgbClr val="FF0000"/>
                </a:solidFill>
              </a:rPr>
              <a:t>Some reduction strategies may fail to find a normal form</a:t>
            </a:r>
            <a:endParaRPr lang="zh-CN" altLang="en-US" sz="28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8518766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Reduction strategies</a:t>
            </a:r>
            <a:endParaRPr lang="zh-CN" altLang="en-US" sz="4000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Normal-order</a:t>
            </a:r>
            <a:r>
              <a:rPr lang="en-US" altLang="zh-CN" dirty="0"/>
              <a:t> reduction: choose the left-most,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outer-most</a:t>
            </a:r>
            <a:r>
              <a:rPr lang="en-US" altLang="zh-CN" dirty="0"/>
              <a:t> </a:t>
            </a:r>
            <a:r>
              <a:rPr lang="en-US" altLang="zh-CN" dirty="0" err="1"/>
              <a:t>redex</a:t>
            </a:r>
            <a:r>
              <a:rPr lang="en-US" altLang="zh-CN" dirty="0"/>
              <a:t> first</a:t>
            </a:r>
          </a:p>
          <a:p>
            <a:endParaRPr lang="en-US" altLang="zh-CN" dirty="0"/>
          </a:p>
          <a:p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Applicative-order</a:t>
            </a:r>
            <a:r>
              <a:rPr lang="en-US" altLang="zh-CN" dirty="0"/>
              <a:t> reduction: choose the left-most,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b="1" dirty="0"/>
              <a:t>inner-most</a:t>
            </a:r>
            <a:r>
              <a:rPr lang="en-US" altLang="zh-CN" dirty="0"/>
              <a:t> </a:t>
            </a:r>
            <a:r>
              <a:rPr lang="en-US" altLang="zh-CN" dirty="0" err="1"/>
              <a:t>redex</a:t>
            </a:r>
            <a:r>
              <a:rPr lang="en-US" altLang="zh-CN" dirty="0"/>
              <a:t> first</a:t>
            </a:r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091866" y="2752097"/>
            <a:ext cx="3674789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v. v</a:t>
            </a:r>
            <a:endParaRPr lang="zh-CN" altLang="en-US" sz="1600" dirty="0"/>
          </a:p>
        </p:txBody>
      </p:sp>
      <p:sp>
        <p:nvSpPr>
          <p:cNvPr id="5" name="文本框 4"/>
          <p:cNvSpPr txBox="1"/>
          <p:nvPr/>
        </p:nvSpPr>
        <p:spPr>
          <a:xfrm>
            <a:off x="1091866" y="4799621"/>
            <a:ext cx="4046685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(u. v. v) ((x. x x)(x. x x)) 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 …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4990812" y="2529907"/>
            <a:ext cx="387798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>
                <a:solidFill>
                  <a:srgbClr val="FF0000"/>
                </a:solidFill>
              </a:rPr>
              <a:t>Theorem: </a:t>
            </a:r>
          </a:p>
          <a:p>
            <a:r>
              <a:rPr lang="en-US" altLang="zh-CN" sz="2400" b="1" i="1" dirty="0">
                <a:solidFill>
                  <a:srgbClr val="FF0000"/>
                </a:solidFill>
              </a:rPr>
              <a:t>Normal-order reduction will find normal form if exists</a:t>
            </a:r>
            <a:endParaRPr lang="zh-CN" altLang="en-US" sz="2400" b="1" i="1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1521505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619034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619034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</p:spTree>
    <p:extLst>
      <p:ext uri="{BB962C8B-B14F-4D97-AF65-F5344CB8AC3E}">
        <p14:creationId xmlns:p14="http://schemas.microsoft.com/office/powerpoint/2010/main" val="186578517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1354317" y="3429000"/>
            <a:ext cx="6130589" cy="4801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(e. f. e) ((a. b. a) x y) ((c. d. c) u v)</a:t>
            </a:r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5C1CDB3-8370-4424-98B2-A4B1CF07E848}"/>
              </a:ext>
            </a:extLst>
          </p:cNvPr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95DB3008-DCE3-4505-A34D-C54FC543C924}"/>
              </a:ext>
            </a:extLst>
          </p:cNvPr>
          <p:cNvSpPr/>
          <p:nvPr/>
        </p:nvSpPr>
        <p:spPr>
          <a:xfrm>
            <a:off x="3023607" y="3349951"/>
            <a:ext cx="1727855" cy="632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矩形 10">
            <a:extLst>
              <a:ext uri="{FF2B5EF4-FFF2-40B4-BE49-F238E27FC236}">
                <a16:creationId xmlns:a16="http://schemas.microsoft.com/office/drawing/2014/main" id="{CDE5226D-46FC-4B84-A174-BC6E1EDA78DA}"/>
              </a:ext>
            </a:extLst>
          </p:cNvPr>
          <p:cNvSpPr/>
          <p:nvPr/>
        </p:nvSpPr>
        <p:spPr>
          <a:xfrm>
            <a:off x="1354317" y="3179036"/>
            <a:ext cx="3764614" cy="999857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7682366F-A441-4718-910F-F44A44BCECF8}"/>
              </a:ext>
            </a:extLst>
          </p:cNvPr>
          <p:cNvSpPr/>
          <p:nvPr/>
        </p:nvSpPr>
        <p:spPr>
          <a:xfrm>
            <a:off x="5261180" y="3341406"/>
            <a:ext cx="1727855" cy="63239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F4CAA440-4355-4617-94B2-54CF72F7AA7B}"/>
              </a:ext>
            </a:extLst>
          </p:cNvPr>
          <p:cNvSpPr/>
          <p:nvPr/>
        </p:nvSpPr>
        <p:spPr>
          <a:xfrm>
            <a:off x="8043007" y="1725915"/>
            <a:ext cx="666221" cy="632390"/>
          </a:xfrm>
          <a:prstGeom prst="rect">
            <a:avLst/>
          </a:prstGeom>
          <a:noFill/>
          <a:ln w="38100">
            <a:solidFill>
              <a:srgbClr val="00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FF55B1E9-0433-42D7-BD4B-07DDB9DC5191}"/>
              </a:ext>
            </a:extLst>
          </p:cNvPr>
          <p:cNvSpPr/>
          <p:nvPr/>
        </p:nvSpPr>
        <p:spPr>
          <a:xfrm>
            <a:off x="3129615" y="1713969"/>
            <a:ext cx="757919" cy="685916"/>
          </a:xfrm>
          <a:prstGeom prst="rect">
            <a:avLst/>
          </a:prstGeom>
          <a:noFill/>
          <a:ln w="38100">
            <a:solidFill>
              <a:srgbClr val="FF00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790680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  <p:bldP spid="12" grpId="0" animBg="1"/>
      <p:bldP spid="13" grpId="0" animBg="1"/>
      <p:bldP spid="14" grpId="0" animBg="1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 – examples 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3787737"/>
            <a:ext cx="2806153" cy="88537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p)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p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3787737"/>
            <a:ext cx="2806153" cy="13460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p)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p)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p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2979981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2979982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3" name="文本框 2"/>
          <p:cNvSpPr txBox="1"/>
          <p:nvPr/>
        </p:nvSpPr>
        <p:spPr>
          <a:xfrm>
            <a:off x="628650" y="1761853"/>
            <a:ext cx="73380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dirty="0"/>
              <a:t>Applicative-order may </a:t>
            </a:r>
            <a:r>
              <a:rPr lang="en-US" altLang="zh-CN" sz="2400" b="1" i="1" dirty="0"/>
              <a:t>not</a:t>
            </a:r>
            <a:r>
              <a:rPr lang="en-US" altLang="zh-CN" sz="2400" dirty="0"/>
              <a:t> be as efficient as normal-order</a:t>
            </a:r>
          </a:p>
          <a:p>
            <a:r>
              <a:rPr lang="en-US" altLang="zh-CN" sz="2400" dirty="0"/>
              <a:t>when the argument is not used.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75018117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6"/>
            <a:ext cx="8140212" cy="1325563"/>
          </a:xfrm>
        </p:spPr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Overview: -calculus as</a:t>
            </a:r>
            <a:r>
              <a:rPr lang="en-US" altLang="zh-CN" dirty="0"/>
              <a:t> a language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715852"/>
          </a:xfrm>
        </p:spPr>
        <p:txBody>
          <a:bodyPr>
            <a:normAutofit lnSpcReduction="10000"/>
          </a:bodyPr>
          <a:lstStyle/>
          <a:p>
            <a:r>
              <a:rPr lang="en-US" altLang="zh-CN" dirty="0"/>
              <a:t>Syntax</a:t>
            </a:r>
          </a:p>
          <a:p>
            <a:pPr lvl="1"/>
            <a:r>
              <a:rPr lang="en-US" altLang="zh-CN" dirty="0"/>
              <a:t>How to write a program?</a:t>
            </a:r>
          </a:p>
          <a:p>
            <a:pPr lvl="1"/>
            <a:r>
              <a:rPr lang="en-US" altLang="zh-CN" dirty="0">
                <a:solidFill>
                  <a:srgbClr val="FF0000"/>
                </a:solidFill>
              </a:rPr>
              <a:t>Keyword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“”</a:t>
            </a:r>
            <a:r>
              <a:rPr lang="en-US" altLang="zh-CN" dirty="0">
                <a:sym typeface="Symbol" panose="05050102010706020507" pitchFamily="18" charset="2"/>
              </a:rPr>
              <a:t> for defining functions</a:t>
            </a:r>
            <a:endParaRPr lang="en-US" altLang="zh-CN" dirty="0"/>
          </a:p>
          <a:p>
            <a:pPr lvl="2"/>
            <a:endParaRPr lang="en-US" altLang="zh-CN" dirty="0"/>
          </a:p>
          <a:p>
            <a:r>
              <a:rPr lang="en-US" altLang="zh-CN" dirty="0"/>
              <a:t>Semantics</a:t>
            </a:r>
          </a:p>
          <a:p>
            <a:pPr lvl="1"/>
            <a:r>
              <a:rPr lang="en-US" altLang="zh-CN" dirty="0"/>
              <a:t>How to describe the executions of a program?</a:t>
            </a:r>
          </a:p>
          <a:p>
            <a:pPr lvl="1"/>
            <a:r>
              <a:rPr lang="en-US" altLang="zh-CN" dirty="0"/>
              <a:t>Calculation rules called </a:t>
            </a:r>
            <a:r>
              <a:rPr lang="en-US" altLang="zh-CN" dirty="0">
                <a:solidFill>
                  <a:srgbClr val="FF0000"/>
                </a:solidFill>
              </a:rPr>
              <a:t>reduction</a:t>
            </a:r>
          </a:p>
          <a:p>
            <a:pPr lvl="2"/>
            <a:endParaRPr lang="en-US" altLang="zh-CN" dirty="0">
              <a:solidFill>
                <a:srgbClr val="FF0000"/>
              </a:solidFill>
            </a:endParaRPr>
          </a:p>
          <a:p>
            <a:pPr lvl="0"/>
            <a:r>
              <a:rPr lang="en-US" altLang="zh-CN" dirty="0">
                <a:solidFill>
                  <a:prstClr val="black"/>
                </a:solidFill>
              </a:rPr>
              <a:t>Others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Type system (next class)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Model theory (not covered)</a:t>
            </a:r>
          </a:p>
          <a:p>
            <a:pPr lvl="1"/>
            <a:r>
              <a:rPr lang="en-US" altLang="zh-CN" dirty="0">
                <a:solidFill>
                  <a:prstClr val="black"/>
                </a:solidFill>
              </a:rPr>
              <a:t>…</a:t>
            </a:r>
          </a:p>
          <a:p>
            <a:pPr lvl="1"/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460056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Reduction strategies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59396"/>
          </a:xfrm>
        </p:spPr>
        <p:txBody>
          <a:bodyPr>
            <a:normAutofit/>
          </a:bodyPr>
          <a:lstStyle/>
          <a:p>
            <a:r>
              <a:rPr lang="en-US" altLang="zh-CN" dirty="0"/>
              <a:t>Similar to (</a:t>
            </a:r>
            <a:r>
              <a:rPr lang="en-US" altLang="zh-CN" dirty="0">
                <a:solidFill>
                  <a:srgbClr val="FF0000"/>
                </a:solidFill>
              </a:rPr>
              <a:t>but subtly different from</a:t>
            </a:r>
            <a:r>
              <a:rPr lang="en-US" altLang="zh-CN" dirty="0"/>
              <a:t>) </a:t>
            </a:r>
            <a:r>
              <a:rPr lang="en-US" altLang="zh-CN" b="1" i="1" dirty="0"/>
              <a:t>evaluation strategies</a:t>
            </a:r>
            <a:r>
              <a:rPr lang="en-US" altLang="zh-CN" b="1" dirty="0"/>
              <a:t> </a:t>
            </a:r>
            <a:r>
              <a:rPr lang="en-US" altLang="zh-CN" dirty="0"/>
              <a:t>in language theories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Call-by-name</a:t>
            </a:r>
            <a:r>
              <a:rPr lang="en-US" altLang="zh-CN" dirty="0"/>
              <a:t> (like normal-order)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ALGOL 60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Call-by-need</a:t>
            </a:r>
            <a:r>
              <a:rPr lang="en-US" altLang="zh-CN" dirty="0"/>
              <a:t> (“memorized version” of call-by-name)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Haskell, R, …</a:t>
            </a:r>
          </a:p>
          <a:p>
            <a:pPr lvl="1">
              <a:spcBef>
                <a:spcPts val="1800"/>
              </a:spcBef>
            </a:pPr>
            <a:r>
              <a:rPr lang="en-US" altLang="zh-CN" b="1" dirty="0"/>
              <a:t>Call-by-value</a:t>
            </a:r>
            <a:r>
              <a:rPr lang="en-US" altLang="zh-CN" dirty="0"/>
              <a:t> (like applicative-order)</a:t>
            </a:r>
          </a:p>
          <a:p>
            <a:pPr lvl="2">
              <a:spcBef>
                <a:spcPts val="1200"/>
              </a:spcBef>
            </a:pPr>
            <a:r>
              <a:rPr lang="en-US" altLang="zh-CN" dirty="0"/>
              <a:t>C, …</a:t>
            </a:r>
          </a:p>
          <a:p>
            <a:pPr lvl="1">
              <a:spcBef>
                <a:spcPts val="1800"/>
              </a:spcBef>
            </a:pPr>
            <a:r>
              <a:rPr lang="en-US" altLang="zh-CN" dirty="0"/>
              <a:t>…</a:t>
            </a:r>
            <a:endParaRPr lang="zh-CN" altLang="en-US" dirty="0"/>
          </a:p>
        </p:txBody>
      </p:sp>
      <p:sp>
        <p:nvSpPr>
          <p:cNvPr id="4" name="圆角矩形标注 3"/>
          <p:cNvSpPr/>
          <p:nvPr/>
        </p:nvSpPr>
        <p:spPr>
          <a:xfrm>
            <a:off x="6063915" y="2416133"/>
            <a:ext cx="2451433" cy="1323475"/>
          </a:xfrm>
          <a:prstGeom prst="wedgeRoundRectCallout">
            <a:avLst>
              <a:gd name="adj1" fmla="val -71302"/>
              <a:gd name="adj2" fmla="val -29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dirty="0"/>
              <a:t>arguments are not evaluated, but directly substituted into function body</a:t>
            </a:r>
            <a:endParaRPr lang="zh-CN" altLang="en-US" sz="2000" b="1" dirty="0"/>
          </a:p>
        </p:txBody>
      </p:sp>
      <p:sp>
        <p:nvSpPr>
          <p:cNvPr id="5" name="圆角矩形标注 4"/>
          <p:cNvSpPr/>
          <p:nvPr/>
        </p:nvSpPr>
        <p:spPr>
          <a:xfrm>
            <a:off x="3449553" y="4275075"/>
            <a:ext cx="2723146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/>
              <a:t>called “lazy evaluation”</a:t>
            </a:r>
            <a:endParaRPr lang="zh-CN" altLang="en-US" sz="2000" b="1" i="1" dirty="0"/>
          </a:p>
        </p:txBody>
      </p:sp>
      <p:sp>
        <p:nvSpPr>
          <p:cNvPr id="6" name="圆角矩形标注 5"/>
          <p:cNvSpPr/>
          <p:nvPr/>
        </p:nvSpPr>
        <p:spPr>
          <a:xfrm>
            <a:off x="3180848" y="5288630"/>
            <a:ext cx="2991851" cy="478088"/>
          </a:xfrm>
          <a:prstGeom prst="wedgeRoundRectCallout">
            <a:avLst>
              <a:gd name="adj1" fmla="val -67154"/>
              <a:gd name="adj2" fmla="val -6442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b="1" i="1" dirty="0"/>
              <a:t>called “eager evaluation”</a:t>
            </a:r>
            <a:endParaRPr lang="zh-CN" alt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16983035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F9F89F7-1542-4DA8-AE3C-D0231DAA15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Subtle difference between reduction strategies and evaluation strategies</a:t>
            </a:r>
            <a:endParaRPr lang="zh-CN" altLang="en-US" sz="4000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3DBA53E6-A036-4119-A773-C49DCC814D9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Normal-order (or applicative-order) </a:t>
            </a:r>
            <a:r>
              <a:rPr lang="en-US" altLang="zh-CN" dirty="0">
                <a:solidFill>
                  <a:srgbClr val="0000FF"/>
                </a:solidFill>
              </a:rPr>
              <a:t>reduces under lambda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Allow optimizations inside a function body</a:t>
            </a:r>
            <a:endParaRPr lang="zh-CN" altLang="en-US" dirty="0"/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Not always desired </a:t>
            </a:r>
          </a:p>
          <a:p>
            <a:pPr lvl="1">
              <a:lnSpc>
                <a:spcPct val="100000"/>
              </a:lnSpc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((y. y y) (y. y y))  x. ((y. y y) (y. y y))  …</a:t>
            </a:r>
          </a:p>
          <a:p>
            <a:endParaRPr lang="en-US" altLang="zh-CN" dirty="0">
              <a:sym typeface="Symbol" panose="05050102010706020507" pitchFamily="18" charset="2"/>
            </a:endParaRPr>
          </a:p>
          <a:p>
            <a:r>
              <a:rPr lang="en-US" altLang="zh-CN" dirty="0">
                <a:sym typeface="Symbol" panose="05050102010706020507" pitchFamily="18" charset="2"/>
              </a:rPr>
              <a:t>Evaluation strategies: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Don’t</a:t>
            </a:r>
            <a:r>
              <a:rPr lang="en-US" altLang="zh-CN" dirty="0">
                <a:sym typeface="Symbol" panose="05050102010706020507" pitchFamily="18" charset="2"/>
              </a:rPr>
              <a:t> reduce under lambda</a:t>
            </a:r>
          </a:p>
        </p:txBody>
      </p:sp>
    </p:spTree>
    <p:extLst>
      <p:ext uri="{BB962C8B-B14F-4D97-AF65-F5344CB8AC3E}">
        <p14:creationId xmlns:p14="http://schemas.microsoft.com/office/powerpoint/2010/main" val="1707944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Only evaluate </a:t>
            </a:r>
            <a:r>
              <a:rPr lang="en-US" altLang="zh-CN" dirty="0">
                <a:solidFill>
                  <a:srgbClr val="FF0000"/>
                </a:solidFill>
              </a:rPr>
              <a:t>closed terms </a:t>
            </a:r>
            <a:r>
              <a:rPr lang="en-US" altLang="zh-CN" dirty="0"/>
              <a:t>(i.e. no free variables)</a:t>
            </a:r>
          </a:p>
          <a:p>
            <a:r>
              <a:rPr lang="en-US" altLang="zh-CN" dirty="0"/>
              <a:t>May not reduce all the way to a normal form</a:t>
            </a:r>
          </a:p>
          <a:p>
            <a:pPr lvl="1"/>
            <a:r>
              <a:rPr lang="en-US" altLang="zh-CN" dirty="0"/>
              <a:t>Terminate as soon as </a:t>
            </a:r>
            <a:r>
              <a:rPr lang="en-US" altLang="zh-CN" dirty="0">
                <a:solidFill>
                  <a:srgbClr val="FF0000"/>
                </a:solidFill>
              </a:rPr>
              <a:t>a </a:t>
            </a:r>
            <a:r>
              <a:rPr lang="en-US" altLang="zh-CN" i="1" dirty="0">
                <a:solidFill>
                  <a:srgbClr val="FF0000"/>
                </a:solidFill>
              </a:rPr>
              <a:t>canonical form</a:t>
            </a:r>
            <a:r>
              <a:rPr lang="en-US" altLang="zh-CN" dirty="0">
                <a:solidFill>
                  <a:srgbClr val="FF0000"/>
                </a:solidFill>
              </a:rPr>
              <a:t> (i.e. a lambda abstraction) </a:t>
            </a:r>
            <a:r>
              <a:rPr lang="en-US" altLang="zh-CN" dirty="0"/>
              <a:t>is obtained</a:t>
            </a:r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6989" y="3882826"/>
            <a:ext cx="8350021" cy="2110249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6685071" y="4884821"/>
            <a:ext cx="1946109" cy="1292142"/>
          </a:xfrm>
          <a:prstGeom prst="wedgeRoundRectCallout">
            <a:avLst>
              <a:gd name="adj1" fmla="val -81421"/>
              <a:gd name="adj2" fmla="val -42476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276718364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A closed normal form must be a canonical form</a:t>
            </a:r>
          </a:p>
          <a:p>
            <a:r>
              <a:rPr lang="en-US" altLang="zh-CN" dirty="0"/>
              <a:t>Not every closed canonical form is a normal form</a:t>
            </a:r>
          </a:p>
          <a:p>
            <a:endParaRPr lang="en-US" altLang="zh-CN" dirty="0"/>
          </a:p>
          <a:p>
            <a:r>
              <a:rPr lang="en-US" altLang="zh-CN" dirty="0"/>
              <a:t>Recall that normal-order reduction will find the normal form if it exists</a:t>
            </a:r>
          </a:p>
          <a:p>
            <a:pPr lvl="1"/>
            <a:r>
              <a:rPr lang="en-US" altLang="zh-CN" dirty="0"/>
              <a:t>If normal-order reduction terminates, the reduction sequence must contain a first canonical form</a:t>
            </a:r>
          </a:p>
          <a:p>
            <a:pPr lvl="1"/>
            <a:r>
              <a:rPr lang="en-US" altLang="zh-CN" dirty="0"/>
              <a:t>Normal-order evaluation</a:t>
            </a:r>
            <a:endParaRPr lang="zh-CN" altLang="en-US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432098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8650" y="365127"/>
            <a:ext cx="7886700" cy="946994"/>
          </a:xfrm>
        </p:spPr>
        <p:txBody>
          <a:bodyPr>
            <a:normAutofit fontScale="90000"/>
          </a:bodyPr>
          <a:lstStyle/>
          <a:p>
            <a:r>
              <a:rPr lang="en-US" altLang="zh-CN" dirty="0"/>
              <a:t>Normal-order reduction &amp; evaluation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512793"/>
            <a:ext cx="7886700" cy="4351338"/>
          </a:xfrm>
        </p:spPr>
        <p:txBody>
          <a:bodyPr/>
          <a:lstStyle/>
          <a:p>
            <a:r>
              <a:rPr lang="en-US" altLang="zh-CN"/>
              <a:t>Normal-order reduction terminates</a:t>
            </a:r>
          </a:p>
          <a:p>
            <a:pPr lvl="1"/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r>
              <a:rPr lang="en-US" altLang="zh-CN"/>
              <a:t>Normal-order reduction does not terminate</a:t>
            </a:r>
          </a:p>
          <a:p>
            <a:pPr lvl="1"/>
            <a:endParaRPr lang="en-US" altLang="zh-CN"/>
          </a:p>
          <a:p>
            <a:endParaRPr lang="zh-CN" altLang="en-US" dirty="0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235" y="2066992"/>
            <a:ext cx="4832353" cy="373968"/>
          </a:xfrm>
          <a:prstGeom prst="rect">
            <a:avLst/>
          </a:prstGeom>
        </p:spPr>
      </p:pic>
      <p:sp>
        <p:nvSpPr>
          <p:cNvPr id="5" name="圆角矩形标注 4"/>
          <p:cNvSpPr/>
          <p:nvPr/>
        </p:nvSpPr>
        <p:spPr>
          <a:xfrm>
            <a:off x="3653114" y="2696174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  <p:pic>
        <p:nvPicPr>
          <p:cNvPr id="6" name="图片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55" y="4057963"/>
            <a:ext cx="8314489" cy="427392"/>
          </a:xfrm>
          <a:prstGeom prst="rect">
            <a:avLst/>
          </a:prstGeom>
        </p:spPr>
      </p:pic>
      <p:sp>
        <p:nvSpPr>
          <p:cNvPr id="7" name="圆角矩形标注 6"/>
          <p:cNvSpPr/>
          <p:nvPr/>
        </p:nvSpPr>
        <p:spPr>
          <a:xfrm>
            <a:off x="2830931" y="4734131"/>
            <a:ext cx="3974908" cy="487714"/>
          </a:xfrm>
          <a:prstGeom prst="wedgeRoundRectCallout">
            <a:avLst>
              <a:gd name="adj1" fmla="val -33596"/>
              <a:gd name="adj2" fmla="val -104678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terminates here</a:t>
            </a:r>
            <a:endParaRPr lang="zh-CN" altLang="en-US" sz="2400" b="1" dirty="0"/>
          </a:p>
        </p:txBody>
      </p:sp>
      <p:pic>
        <p:nvPicPr>
          <p:cNvPr id="8" name="图片 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14755" y="5470621"/>
            <a:ext cx="4832353" cy="356160"/>
          </a:xfrm>
          <a:prstGeom prst="rect">
            <a:avLst/>
          </a:prstGeom>
        </p:spPr>
      </p:pic>
      <p:sp>
        <p:nvSpPr>
          <p:cNvPr id="9" name="圆角矩形标注 8"/>
          <p:cNvSpPr/>
          <p:nvPr/>
        </p:nvSpPr>
        <p:spPr>
          <a:xfrm>
            <a:off x="4754336" y="5875488"/>
            <a:ext cx="3974908" cy="487714"/>
          </a:xfrm>
          <a:prstGeom prst="wedgeRoundRectCallout">
            <a:avLst>
              <a:gd name="adj1" fmla="val -36320"/>
              <a:gd name="adj2" fmla="val -77542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sz="2400" b="1" dirty="0"/>
              <a:t>Evaluation diverges too</a:t>
            </a:r>
            <a:endParaRPr lang="zh-CN" altLang="en-US" sz="2400" b="1" dirty="0"/>
          </a:p>
        </p:txBody>
      </p:sp>
    </p:spTree>
    <p:extLst>
      <p:ext uri="{BB962C8B-B14F-4D97-AF65-F5344CB8AC3E}">
        <p14:creationId xmlns:p14="http://schemas.microsoft.com/office/powerpoint/2010/main" val="91766328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Normal-order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⇒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45974" y="3845932"/>
                <a:ext cx="4847224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⇒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514" y="2069704"/>
                <a:ext cx="2316660" cy="584199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593198" y="400026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11" name="文本框 10"/>
          <p:cNvSpPr txBox="1"/>
          <p:nvPr/>
        </p:nvSpPr>
        <p:spPr>
          <a:xfrm>
            <a:off x="4957879" y="1973679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4140327649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Normal-order evaluation 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8650" y="1594433"/>
            <a:ext cx="7956632" cy="46078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337303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Recall the reduction strategies</a:t>
            </a:r>
            <a:endParaRPr lang="zh-CN" altLang="en-US" dirty="0"/>
          </a:p>
        </p:txBody>
      </p:sp>
      <p:sp>
        <p:nvSpPr>
          <p:cNvPr id="6" name="文本框 5"/>
          <p:cNvSpPr txBox="1"/>
          <p:nvPr/>
        </p:nvSpPr>
        <p:spPr>
          <a:xfrm>
            <a:off x="628650" y="2378399"/>
            <a:ext cx="4140429" cy="226728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ym typeface="Symbol" panose="05050102010706020507" pitchFamily="18" charset="2"/>
              </a:rPr>
              <a:t>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((y. y) (z. z))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(y. y)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dirty="0"/>
          </a:p>
        </p:txBody>
      </p:sp>
      <p:sp>
        <p:nvSpPr>
          <p:cNvPr id="7" name="文本框 6"/>
          <p:cNvSpPr txBox="1"/>
          <p:nvPr/>
        </p:nvSpPr>
        <p:spPr>
          <a:xfrm>
            <a:off x="5363239" y="2378399"/>
            <a:ext cx="2979277" cy="180664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ym typeface="Symbol" panose="05050102010706020507" pitchFamily="18" charset="2"/>
              </a:rPr>
              <a:t>(x. x x)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((y. y) (z. z))</a:t>
            </a:r>
            <a:endParaRPr lang="en-US" altLang="zh-CN" sz="2400" dirty="0">
              <a:solidFill>
                <a:prstClr val="black"/>
              </a:solidFill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(x. x x) (z. z)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srgbClr val="FF0000"/>
                </a:solidFill>
                <a:sym typeface="Symbol" panose="05050102010706020507" pitchFamily="18" charset="2"/>
              </a:rPr>
              <a:t>(z. z) (z. z)</a:t>
            </a:r>
          </a:p>
          <a:p>
            <a:pPr lvl="0">
              <a:lnSpc>
                <a:spcPct val="90000"/>
              </a:lnSpc>
              <a:spcBef>
                <a:spcPts val="1000"/>
              </a:spcBef>
            </a:pP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ym typeface="Symbol" panose="05050102010706020507" pitchFamily="18" charset="2"/>
              </a:rPr>
              <a:t>z. z</a:t>
            </a:r>
            <a:endParaRPr lang="zh-CN" altLang="en-US" sz="2400" dirty="0"/>
          </a:p>
        </p:txBody>
      </p:sp>
      <p:sp>
        <p:nvSpPr>
          <p:cNvPr id="8" name="文本框 7"/>
          <p:cNvSpPr txBox="1"/>
          <p:nvPr/>
        </p:nvSpPr>
        <p:spPr>
          <a:xfrm>
            <a:off x="1094874" y="1811278"/>
            <a:ext cx="192873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Normal-order</a:t>
            </a:r>
            <a:endParaRPr lang="zh-CN" altLang="en-US" sz="2400" b="1" i="1" dirty="0"/>
          </a:p>
        </p:txBody>
      </p:sp>
      <p:sp>
        <p:nvSpPr>
          <p:cNvPr id="9" name="文本框 8"/>
          <p:cNvSpPr txBox="1"/>
          <p:nvPr/>
        </p:nvSpPr>
        <p:spPr>
          <a:xfrm>
            <a:off x="5654890" y="1811279"/>
            <a:ext cx="23959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400" b="1" i="1" dirty="0"/>
              <a:t>Applicative-order</a:t>
            </a:r>
            <a:endParaRPr lang="zh-CN" altLang="en-US" sz="2400" b="1" i="1" dirty="0"/>
          </a:p>
        </p:txBody>
      </p:sp>
      <p:sp>
        <p:nvSpPr>
          <p:cNvPr id="4" name="文本框 3"/>
          <p:cNvSpPr txBox="1"/>
          <p:nvPr/>
        </p:nvSpPr>
        <p:spPr>
          <a:xfrm>
            <a:off x="4323128" y="4363900"/>
            <a:ext cx="4363673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b="1" i="1" dirty="0"/>
              <a:t>Eager evaluation: </a:t>
            </a:r>
          </a:p>
          <a:p>
            <a:r>
              <a:rPr lang="en-US" altLang="zh-CN" sz="2400" dirty="0"/>
              <a:t>Postpone the substitution until the argument is a canonical form. No need to reduce many copies of the argument separately.</a:t>
            </a:r>
            <a:endParaRPr lang="zh-CN" altLang="en-US" sz="2400" dirty="0"/>
          </a:p>
        </p:txBody>
      </p:sp>
    </p:spTree>
    <p:extLst>
      <p:ext uri="{BB962C8B-B14F-4D97-AF65-F5344CB8AC3E}">
        <p14:creationId xmlns:p14="http://schemas.microsoft.com/office/powerpoint/2010/main" val="694643554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Eager evaluation rules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文本框 2"/>
              <p:cNvSpPr txBox="1"/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      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sSub>
                            <m:sSub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3" name="文本框 2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9593" y="3942184"/>
                <a:ext cx="7076937" cy="912750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文本框 3"/>
              <p:cNvSpPr txBox="1"/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sSub>
                            <m:sSubPr>
                              <m:ctrlP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⇒</m:t>
                              </m:r>
                            </m:e>
                            <m:sub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𝐸</m:t>
                              </m:r>
                            </m:sub>
                          </m:sSub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4" name="文本框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826766" y="2334398"/>
                <a:ext cx="2497415" cy="654666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文本框 4"/>
          <p:cNvSpPr txBox="1"/>
          <p:nvPr/>
        </p:nvSpPr>
        <p:spPr>
          <a:xfrm>
            <a:off x="7974797" y="4136949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  <p:sp>
        <p:nvSpPr>
          <p:cNvPr id="6" name="文本框 5"/>
          <p:cNvSpPr txBox="1"/>
          <p:nvPr/>
        </p:nvSpPr>
        <p:spPr>
          <a:xfrm>
            <a:off x="5324181" y="2259070"/>
            <a:ext cx="113537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(Term)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2558121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Eager evaluation </a:t>
            </a:r>
            <a:br>
              <a:rPr lang="en-US" altLang="zh-CN" sz="4000" dirty="0"/>
            </a:br>
            <a:r>
              <a:rPr lang="en-US" altLang="zh-CN" sz="4000" dirty="0"/>
              <a:t>– example </a:t>
            </a:r>
            <a:endParaRPr lang="zh-CN" altLang="en-US" sz="4000" dirty="0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744876" y="495763"/>
            <a:ext cx="3350161" cy="59338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662628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258652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</a:p>
          <a:p>
            <a:pPr lvl="1"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Lambda abstraction </a:t>
            </a:r>
            <a:r>
              <a:rPr lang="en-US" altLang="zh-CN" dirty="0">
                <a:sym typeface="Symbol" panose="05050102010706020507" pitchFamily="18" charset="2"/>
              </a:rPr>
              <a:t>(</a:t>
            </a:r>
            <a:r>
              <a:rPr lang="en-US" altLang="zh-CN" dirty="0" err="1">
                <a:sym typeface="Symbol" panose="05050102010706020507" pitchFamily="18" charset="2"/>
              </a:rPr>
              <a:t>x.M</a:t>
            </a:r>
            <a:r>
              <a:rPr lang="en-US" altLang="zh-CN" dirty="0">
                <a:sym typeface="Symbol" panose="05050102010706020507" pitchFamily="18" charset="2"/>
              </a:rPr>
              <a:t>): “anonymous” functions</a:t>
            </a:r>
          </a:p>
          <a:p>
            <a:pPr marL="914400" lvl="2" indent="0">
              <a:spcBef>
                <a:spcPts val="1200"/>
              </a:spcBef>
              <a:buNone/>
            </a:pPr>
            <a:r>
              <a:rPr lang="en-US" altLang="zh-CN" dirty="0" err="1">
                <a:sym typeface="Symbol" panose="05050102010706020507" pitchFamily="18" charset="2"/>
              </a:rPr>
              <a:t>int</a:t>
            </a:r>
            <a:r>
              <a:rPr lang="en-US" altLang="zh-CN" dirty="0">
                <a:sym typeface="Symbol" panose="05050102010706020507" pitchFamily="18" charset="2"/>
              </a:rPr>
              <a:t> f (</a:t>
            </a:r>
            <a:r>
              <a:rPr lang="en-US" altLang="zh-CN" dirty="0" err="1">
                <a:sym typeface="Symbol" panose="05050102010706020507" pitchFamily="18" charset="2"/>
              </a:rPr>
              <a:t>int</a:t>
            </a:r>
            <a:r>
              <a:rPr lang="en-US" altLang="zh-CN" dirty="0">
                <a:sym typeface="Symbol" panose="05050102010706020507" pitchFamily="18" charset="2"/>
              </a:rPr>
              <a:t> x) {   return x;   }    </a:t>
            </a:r>
            <a:r>
              <a:rPr lang="en-US" altLang="zh-CN" dirty="0">
                <a:solidFill>
                  <a:prstClr val="black"/>
                </a:solidFill>
                <a:sym typeface="Wingdings" panose="05000000000000000000" pitchFamily="2" charset="2"/>
              </a:rPr>
              <a:t>   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x</a:t>
            </a:r>
            <a:endParaRPr lang="en-US" altLang="zh-CN" sz="2400" dirty="0">
              <a:sym typeface="Symbol" panose="05050102010706020507" pitchFamily="18" charset="2"/>
            </a:endParaRPr>
          </a:p>
          <a:p>
            <a:pPr lvl="1">
              <a:spcBef>
                <a:spcPts val="1800"/>
              </a:spcBef>
            </a:pPr>
            <a:r>
              <a:rPr lang="en-US" altLang="zh-CN" dirty="0">
                <a:solidFill>
                  <a:srgbClr val="FF0000"/>
                </a:solidFill>
              </a:rPr>
              <a:t>Lambda application </a:t>
            </a:r>
            <a:r>
              <a:rPr lang="en-US" altLang="zh-CN" dirty="0"/>
              <a:t>(M N): 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1567961" y="4562745"/>
            <a:ext cx="2816470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spcBef>
                <a:spcPts val="600"/>
              </a:spcBef>
            </a:pPr>
            <a:r>
              <a:rPr lang="en-US" altLang="zh-CN" sz="2000" dirty="0" err="1"/>
              <a:t>int</a:t>
            </a:r>
            <a:r>
              <a:rPr lang="en-US" altLang="zh-CN" sz="2000" dirty="0"/>
              <a:t> f (</a:t>
            </a:r>
            <a:r>
              <a:rPr lang="en-US" altLang="zh-CN" sz="2000" dirty="0" err="1"/>
              <a:t>int</a:t>
            </a:r>
            <a:r>
              <a:rPr lang="en-US" altLang="zh-CN" sz="2000" dirty="0"/>
              <a:t> x) {   return x;   }</a:t>
            </a:r>
          </a:p>
          <a:p>
            <a:pPr>
              <a:spcBef>
                <a:spcPts val="600"/>
              </a:spcBef>
            </a:pPr>
            <a:r>
              <a:rPr lang="en-US" altLang="zh-CN" sz="2000" dirty="0"/>
              <a:t>f(3);</a:t>
            </a:r>
            <a:endParaRPr lang="zh-CN" altLang="en-US" sz="2000" dirty="0"/>
          </a:p>
        </p:txBody>
      </p:sp>
      <p:sp>
        <p:nvSpPr>
          <p:cNvPr id="6" name="文本框 5"/>
          <p:cNvSpPr txBox="1"/>
          <p:nvPr/>
        </p:nvSpPr>
        <p:spPr>
          <a:xfrm>
            <a:off x="4257920" y="4820550"/>
            <a:ext cx="219954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prstClr val="black"/>
                </a:solidFill>
                <a:sym typeface="Wingdings" panose="05000000000000000000" pitchFamily="2" charset="2"/>
              </a:rPr>
              <a:t>    (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x) 3</a:t>
            </a:r>
            <a:endParaRPr lang="zh-CN" altLang="en-US" sz="2400" dirty="0"/>
          </a:p>
        </p:txBody>
      </p:sp>
      <p:sp>
        <p:nvSpPr>
          <p:cNvPr id="9" name="文本框 8"/>
          <p:cNvSpPr txBox="1"/>
          <p:nvPr/>
        </p:nvSpPr>
        <p:spPr>
          <a:xfrm>
            <a:off x="6223734" y="4820550"/>
            <a:ext cx="60373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400" dirty="0">
                <a:solidFill>
                  <a:srgbClr val="0000FF"/>
                </a:solidFill>
              </a:rPr>
              <a:t>= 3</a:t>
            </a:r>
            <a:endParaRPr lang="zh-CN" altLang="en-US" sz="2400" dirty="0">
              <a:solidFill>
                <a:srgbClr val="0000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6931319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2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>
                      <p:stCondLst>
                        <p:cond delay="indefinite"/>
                      </p:stCondLst>
                      <p:childTnLst>
                        <p:par>
                          <p:cTn id="35" fill="hold">
                            <p:stCondLst>
                              <p:cond delay="0"/>
                            </p:stCondLst>
                            <p:childTnLst>
                              <p:par>
                                <p:cTn id="36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9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0" dur="500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5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6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7" dur="5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9" grpId="0"/>
    </p:bldLst>
  </p:timing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Normal-order evaluation rules (small-step)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文本框 5"/>
              <p:cNvSpPr txBox="1"/>
              <p:nvPr/>
            </p:nvSpPr>
            <p:spPr>
              <a:xfrm>
                <a:off x="2575180" y="2749662"/>
                <a:ext cx="3349186" cy="66165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</m:num>
                        <m:den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[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/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]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6" name="文本框 5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75180" y="2749662"/>
                <a:ext cx="3349186" cy="661656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264388" y="4470291"/>
                <a:ext cx="209942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64388" y="4470291"/>
                <a:ext cx="2099421" cy="831894"/>
              </a:xfrm>
              <a:prstGeom prst="rect">
                <a:avLst/>
              </a:prstGeom>
              <a:blipFill rotWithShape="0"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文本框 9"/>
          <p:cNvSpPr txBox="1"/>
          <p:nvPr/>
        </p:nvSpPr>
        <p:spPr>
          <a:xfrm>
            <a:off x="6059324" y="2671140"/>
            <a:ext cx="599844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(</a:t>
            </a:r>
            <a:r>
              <a:rPr lang="zh-CN" altLang="en-US" sz="2800" dirty="0">
                <a:sym typeface="Symbol" panose="05050102010706020507" pitchFamily="18" charset="2"/>
              </a:rPr>
              <a:t></a:t>
            </a:r>
            <a:r>
              <a:rPr lang="en-US" altLang="zh-CN" sz="2800" dirty="0">
                <a:sym typeface="Symbol" panose="05050102010706020507" pitchFamily="18" charset="2"/>
              </a:rPr>
              <a:t>)</a:t>
            </a:r>
            <a:endParaRPr lang="zh-CN" altLang="en-US" sz="2800" dirty="0"/>
          </a:p>
        </p:txBody>
      </p:sp>
    </p:spTree>
    <p:extLst>
      <p:ext uri="{BB962C8B-B14F-4D97-AF65-F5344CB8AC3E}">
        <p14:creationId xmlns:p14="http://schemas.microsoft.com/office/powerpoint/2010/main" val="379074463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Eager evaluation rules (small-step)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文本框 7"/>
              <p:cNvSpPr txBox="1"/>
              <p:nvPr/>
            </p:nvSpPr>
            <p:spPr>
              <a:xfrm>
                <a:off x="3176159" y="3453435"/>
                <a:ext cx="2099421" cy="83189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</m:t>
                          </m:r>
                          <m:sSup>
                            <m:sSup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  <m:sup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8" name="文本框 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76159" y="3453435"/>
                <a:ext cx="2099421" cy="831894"/>
              </a:xfrm>
              <a:prstGeom prst="rect">
                <a:avLst/>
              </a:prstGeom>
              <a:blipFill rotWithShape="0"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3" name="组合 2"/>
          <p:cNvGrpSpPr/>
          <p:nvPr/>
        </p:nvGrpSpPr>
        <p:grpSpPr>
          <a:xfrm>
            <a:off x="1803029" y="2069523"/>
            <a:ext cx="5537941" cy="740178"/>
            <a:chOff x="2575180" y="2671140"/>
            <a:chExt cx="5537941" cy="740178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文本框 5"/>
                <p:cNvSpPr txBox="1"/>
                <p:nvPr/>
              </p:nvSpPr>
              <p:spPr>
                <a:xfrm>
                  <a:off x="2575180" y="2749662"/>
                  <a:ext cx="4845685" cy="66165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f>
                          <m:fPr>
                            <m:ctrlPr>
                              <a:rPr lang="en-US" altLang="zh-CN" sz="280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</m:num>
                          <m:den>
                            <m:d>
                              <m:dPr>
                                <m:ctrlPr>
                                  <a:rPr lang="en-US" altLang="zh-CN" sz="28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m:rPr>
                                    <m:sty m:val="p"/>
                                  </m:rPr>
                                  <a:rPr lang="zh-CN" altLang="en-US" sz="280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λ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.</m:t>
                                </m:r>
                                <m:r>
                                  <a:rPr lang="en-US" altLang="zh-CN" sz="28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𝑀</m:t>
                                </m:r>
                              </m:e>
                            </m:d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(</m:t>
                            </m:r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→</m:t>
                            </m:r>
                            <m:r>
                              <a:rPr lang="en-US" altLang="zh-CN" sz="28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[(</m:t>
                            </m:r>
                            <m:r>
                              <m:rPr>
                                <m:sty m:val="p"/>
                              </m:rPr>
                              <a:rPr lang="zh-CN" altLang="en-US" sz="280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λ</m:t>
                            </m:r>
                            <m:r>
                              <m:rPr>
                                <m:sty m:val="p"/>
                              </m:rP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y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.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)/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𝑥</m:t>
                            </m:r>
                            <m:r>
                              <a:rPr lang="en-US" altLang="zh-CN" sz="28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]</m:t>
                            </m:r>
                          </m:den>
                        </m:f>
                      </m:oMath>
                    </m:oMathPara>
                  </a14:m>
                  <a:endParaRPr lang="zh-CN" altLang="en-US" sz="2800" dirty="0"/>
                </a:p>
              </p:txBody>
            </p:sp>
          </mc:Choice>
          <mc:Fallback xmlns="">
            <p:sp>
              <p:nvSpPr>
                <p:cNvPr id="6" name="文本框 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575180" y="2749662"/>
                  <a:ext cx="4845685" cy="661656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zh-CN" alt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0" name="文本框 9"/>
            <p:cNvSpPr txBox="1"/>
            <p:nvPr/>
          </p:nvSpPr>
          <p:spPr>
            <a:xfrm>
              <a:off x="7513277" y="2671140"/>
              <a:ext cx="599844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altLang="zh-CN" sz="2800" dirty="0">
                  <a:sym typeface="Symbol" panose="05050102010706020507" pitchFamily="18" charset="2"/>
                </a:rPr>
                <a:t>(</a:t>
              </a:r>
              <a:r>
                <a:rPr lang="zh-CN" altLang="en-US" sz="2800" dirty="0">
                  <a:sym typeface="Symbol" panose="05050102010706020507" pitchFamily="18" charset="2"/>
                </a:rPr>
                <a:t></a:t>
              </a:r>
              <a:r>
                <a:rPr lang="en-US" altLang="zh-CN" sz="2800" dirty="0">
                  <a:sym typeface="Symbol" panose="05050102010706020507" pitchFamily="18" charset="2"/>
                </a:rPr>
                <a:t>)</a:t>
              </a:r>
              <a:endParaRPr lang="zh-CN" altLang="en-US" sz="2800" dirty="0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文本框 6"/>
              <p:cNvSpPr txBox="1"/>
              <p:nvPr/>
            </p:nvSpPr>
            <p:spPr>
              <a:xfrm>
                <a:off x="2419222" y="4929064"/>
                <a:ext cx="3691843" cy="91095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n-US" altLang="zh-CN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→</m:t>
                          </m:r>
                          <m:sSup>
                            <m:sSupPr>
                              <m:ctrlP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𝑁</m:t>
                              </m:r>
                            </m:e>
                            <m:sup>
                              <m:r>
                                <a:rPr lang="en-US" altLang="zh-CN" sz="280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num>
                        <m:den>
                          <m:d>
                            <m:dPr>
                              <m:ctrlPr>
                                <a:rPr lang="en-US" altLang="zh-CN" sz="28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zh-CN" altLang="en-US" sz="280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λ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.</m:t>
                              </m:r>
                              <m:r>
                                <a:rPr lang="en-US" altLang="zh-CN" sz="2800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𝑀</m:t>
                              </m:r>
                            </m:e>
                          </m:d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 →(</m:t>
                          </m:r>
                          <m:r>
                            <m:rPr>
                              <m:sty m:val="p"/>
                            </m:rPr>
                            <a:rPr lang="zh-CN" altLang="en-US" sz="280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λ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𝑥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.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𝑀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 </m:t>
                          </m:r>
                          <m:r>
                            <a:rPr lang="en-US" altLang="zh-CN" sz="28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altLang="zh-CN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′</m:t>
                          </m:r>
                        </m:den>
                      </m:f>
                    </m:oMath>
                  </m:oMathPara>
                </a14:m>
                <a:endParaRPr lang="zh-CN" altLang="en-US" sz="2800" dirty="0"/>
              </a:p>
            </p:txBody>
          </p:sp>
        </mc:Choice>
        <mc:Fallback xmlns="">
          <p:sp>
            <p:nvSpPr>
              <p:cNvPr id="7" name="文本框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19222" y="4929064"/>
                <a:ext cx="3691843" cy="910955"/>
              </a:xfrm>
              <a:prstGeom prst="rect">
                <a:avLst/>
              </a:prstGeom>
              <a:blipFill rotWithShape="0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9680260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till now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Syntax: notation for defining functions</a:t>
            </a:r>
          </a:p>
          <a:p>
            <a:pPr marL="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       (Terms)  M, N  ::=  x  |  x. M  |  M N</a:t>
            </a:r>
            <a:endParaRPr lang="en-US" altLang="zh-CN" dirty="0"/>
          </a:p>
          <a:p>
            <a:pPr>
              <a:spcBef>
                <a:spcPts val="1800"/>
              </a:spcBef>
            </a:pPr>
            <a:r>
              <a:rPr lang="en-US" altLang="zh-CN" dirty="0"/>
              <a:t>Semantics (reduction rules)</a:t>
            </a:r>
          </a:p>
          <a:p>
            <a:pPr marL="457200" lvl="1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     (x. M) N        M[N/x]      ()</a:t>
            </a:r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Next: programming in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Encoding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data </a:t>
            </a:r>
            <a:r>
              <a:rPr lang="en-US" altLang="zh-CN" dirty="0">
                <a:sym typeface="Symbol" panose="05050102010706020507" pitchFamily="18" charset="2"/>
              </a:rPr>
              <a:t>and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operators </a:t>
            </a:r>
            <a:r>
              <a:rPr lang="en-US" altLang="zh-CN" dirty="0">
                <a:sym typeface="Symbol" panose="05050102010706020507" pitchFamily="18" charset="2"/>
              </a:rPr>
              <a:t>in “pure” -calculus (without adding any additional syntax)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491523100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3543082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1942295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5173577" y="2486109"/>
            <a:ext cx="2827422" cy="3030370"/>
          </a:xfrm>
          <a:prstGeom prst="wedgeRoundRectCallout">
            <a:avLst>
              <a:gd name="adj1" fmla="val -81959"/>
              <a:gd name="adj2" fmla="val -14894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not True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 False True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not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True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03441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779119547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b’ False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257800" y="2991435"/>
            <a:ext cx="2490537" cy="3030370"/>
          </a:xfrm>
          <a:prstGeom prst="wedgeRoundRectCallout">
            <a:avLst>
              <a:gd name="adj1" fmla="val -78913"/>
              <a:gd name="adj2" fmla="val -16086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and True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True b False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and False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False b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False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9676973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70236863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endParaRPr lang="en-US" altLang="zh-CN" dirty="0">
                  <a:sym typeface="Symbol" panose="05050102010706020507" pitchFamily="18" charset="2"/>
                </a:endParaRP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5132136" y="3299577"/>
            <a:ext cx="2490537" cy="2877386"/>
          </a:xfrm>
          <a:prstGeom prst="wedgeRoundRectCallout">
            <a:avLst>
              <a:gd name="adj1" fmla="val -83744"/>
              <a:gd name="adj2" fmla="val -8437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or True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True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b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True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or False b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False True b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b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4357788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Syntax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821360"/>
          </a:xfrm>
        </p:spPr>
        <p:txBody>
          <a:bodyPr>
            <a:normAutofit/>
          </a:bodyPr>
          <a:lstStyle/>
          <a:p>
            <a:r>
              <a:rPr lang="en-US" altLang="zh-CN" dirty="0">
                <a:sym typeface="Symbol" panose="05050102010706020507" pitchFamily="18" charset="2"/>
              </a:rPr>
              <a:t> terms or  expressions: </a:t>
            </a:r>
          </a:p>
          <a:p>
            <a:pPr marL="0" indent="0">
              <a:buNone/>
            </a:pPr>
            <a:r>
              <a:rPr lang="en-US" altLang="zh-CN" dirty="0">
                <a:sym typeface="Symbol" panose="05050102010706020507" pitchFamily="18" charset="2"/>
              </a:rPr>
              <a:t>           (Terms)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</a:t>
            </a:r>
            <a:r>
              <a:rPr lang="en-US" altLang="zh-CN" dirty="0">
                <a:sym typeface="Symbol" panose="05050102010706020507" pitchFamily="18" charset="2"/>
              </a:rPr>
              <a:t>,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N</a:t>
            </a:r>
            <a:r>
              <a:rPr lang="en-US" altLang="zh-CN" dirty="0">
                <a:sym typeface="Symbol" panose="05050102010706020507" pitchFamily="18" charset="2"/>
              </a:rPr>
              <a:t>  ::=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 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x. M  </a:t>
            </a:r>
            <a:r>
              <a:rPr lang="en-US" altLang="zh-CN" dirty="0">
                <a:sym typeface="Symbol" panose="05050102010706020507" pitchFamily="18" charset="2"/>
              </a:rPr>
              <a:t>|  </a:t>
            </a:r>
            <a:r>
              <a:rPr lang="en-US" altLang="zh-CN" dirty="0">
                <a:solidFill>
                  <a:srgbClr val="C00000"/>
                </a:solidFill>
                <a:sym typeface="Symbol" panose="05050102010706020507" pitchFamily="18" charset="2"/>
              </a:rPr>
              <a:t>M N</a:t>
            </a:r>
            <a:endParaRPr lang="en-US" altLang="zh-CN" dirty="0"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pure </a:t>
            </a:r>
            <a:r>
              <a:rPr lang="en-US" altLang="zh-CN" dirty="0">
                <a:sym typeface="Symbol" panose="05050102010706020507" pitchFamily="18" charset="2"/>
              </a:rPr>
              <a:t>-calculus</a:t>
            </a:r>
          </a:p>
          <a:p>
            <a:pPr>
              <a:spcBef>
                <a:spcPts val="2400"/>
              </a:spcBef>
            </a:pPr>
            <a:r>
              <a:rPr lang="en-US" altLang="zh-CN" dirty="0">
                <a:sym typeface="Symbol" panose="05050102010706020507" pitchFamily="18" charset="2"/>
              </a:rPr>
              <a:t>Add extra operations and data types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(x+1)                    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(x+1)) 3  =  3+1            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z. (x+2*</a:t>
            </a:r>
            <a:r>
              <a:rPr lang="en-US" altLang="zh-CN" dirty="0" err="1">
                <a:sym typeface="Symbol" panose="05050102010706020507" pitchFamily="18" charset="2"/>
              </a:rPr>
              <a:t>y+z</a:t>
            </a:r>
            <a:r>
              <a:rPr lang="en-US" altLang="zh-CN" dirty="0">
                <a:sym typeface="Symbol" panose="05050102010706020507" pitchFamily="18" charset="2"/>
              </a:rPr>
              <a:t>)) 5   =  x+2*y+5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5386092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018252144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b M N</a:t>
                </a:r>
              </a:p>
              <a:p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35655227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Encoding Boolean values and operators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True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False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x. y. y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b False True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and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b</a:t>
                </a:r>
                <a:r>
                  <a:rPr lang="en-US" altLang="zh-CN" dirty="0">
                    <a:sym typeface="Symbol" panose="05050102010706020507" pitchFamily="18" charset="2"/>
                  </a:rPr>
                  <a:t>’ False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or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b’. b True b’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if b then M else N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b M N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not’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b. x. y. b y x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圆角矩形标注 5"/>
          <p:cNvSpPr/>
          <p:nvPr/>
        </p:nvSpPr>
        <p:spPr>
          <a:xfrm>
            <a:off x="5329988" y="3146593"/>
            <a:ext cx="2827422" cy="3030370"/>
          </a:xfrm>
          <a:prstGeom prst="wedgeRoundRectCallout">
            <a:avLst>
              <a:gd name="adj1" fmla="val -83661"/>
              <a:gd name="adj2" fmla="val 28382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schemeClr val="tx1"/>
                </a:solidFill>
              </a:rPr>
              <a:t>not’ True 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 y x</a:t>
            </a:r>
            <a:endParaRPr lang="en-US" altLang="zh-CN" sz="2400" dirty="0">
              <a:solidFill>
                <a:schemeClr val="tx1"/>
              </a:solidFill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y 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</a:t>
            </a:r>
            <a:endParaRPr lang="zh-CN" altLang="en-US" sz="2400" dirty="0">
              <a:solidFill>
                <a:schemeClr val="tx1"/>
              </a:solidFill>
            </a:endParaRP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not’ False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False y x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</a:t>
            </a:r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x. y. x 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True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89318847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   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434424544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543805215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053263" y="3224463"/>
            <a:ext cx="3573379" cy="2646948"/>
          </a:xfrm>
          <a:prstGeom prst="wedgeRoundRectCallout">
            <a:avLst>
              <a:gd name="adj1" fmla="val -61838"/>
              <a:gd name="adj2" fmla="val -1855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succ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u="sng" dirty="0">
                <a:solidFill>
                  <a:schemeClr val="tx1"/>
                </a:solidFill>
              </a:rPr>
              <a:t>n</a:t>
            </a:r>
          </a:p>
          <a:p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f. x. f (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 f x) 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= f. x. f ((f. x. 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 f x)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 f. x. f (</a:t>
            </a:r>
            <a:r>
              <a:rPr lang="en-US" altLang="zh-CN" sz="2400" dirty="0" err="1">
                <a:solidFill>
                  <a:schemeClr val="tx1"/>
                </a:solidFill>
                <a:sym typeface="Symbol" panose="05050102010706020507" pitchFamily="18" charset="2"/>
              </a:rPr>
              <a:t>f</a:t>
            </a:r>
            <a:r>
              <a:rPr lang="en-US" altLang="zh-CN" sz="2400" baseline="30000" dirty="0" err="1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x)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</a:rPr>
              <a:t>=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f. x. f</a:t>
            </a:r>
            <a:r>
              <a:rPr lang="en-US" altLang="zh-CN" sz="2400" baseline="30000" dirty="0">
                <a:solidFill>
                  <a:schemeClr val="tx1"/>
                </a:solidFill>
                <a:sym typeface="Symbol" panose="05050102010706020507" pitchFamily="18" charset="2"/>
              </a:rPr>
              <a:t>n+1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x</a:t>
            </a:r>
          </a:p>
          <a:p>
            <a:pPr marL="0" lvl="1"/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= 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7166684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’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n f (f x)</a:t>
                </a: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圆角矩形标注 4"/>
          <p:cNvSpPr/>
          <p:nvPr/>
        </p:nvSpPr>
        <p:spPr>
          <a:xfrm>
            <a:off x="5245768" y="4535905"/>
            <a:ext cx="2286001" cy="721895"/>
          </a:xfrm>
          <a:prstGeom prst="wedgeRoundRectCallout">
            <a:avLst>
              <a:gd name="adj1" fmla="val -73522"/>
              <a:gd name="adj2" fmla="val 16541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 err="1">
                <a:solidFill>
                  <a:schemeClr val="tx1"/>
                </a:solidFill>
              </a:rPr>
              <a:t>succ</a:t>
            </a:r>
            <a:r>
              <a:rPr lang="en-US" altLang="zh-CN" sz="2400" dirty="0">
                <a:solidFill>
                  <a:schemeClr val="tx1"/>
                </a:solidFill>
              </a:rPr>
              <a:t>’ </a:t>
            </a:r>
            <a:r>
              <a:rPr lang="en-US" altLang="zh-CN" sz="2400" u="sng" dirty="0">
                <a:solidFill>
                  <a:schemeClr val="tx1"/>
                </a:solidFill>
              </a:rPr>
              <a:t>n</a:t>
            </a:r>
            <a:r>
              <a:rPr lang="en-US" altLang="zh-CN" sz="2400" dirty="0">
                <a:solidFill>
                  <a:schemeClr val="tx1"/>
                </a:solidFill>
              </a:rPr>
              <a:t>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</a:t>
            </a:r>
            <a:r>
              <a:rPr lang="en-US" altLang="zh-CN" sz="2400" u="sng" dirty="0">
                <a:solidFill>
                  <a:schemeClr val="tx1"/>
                </a:solidFill>
                <a:sym typeface="Symbol" panose="05050102010706020507" pitchFamily="18" charset="2"/>
              </a:rPr>
              <a:t>n+1</a:t>
            </a:r>
            <a:endParaRPr lang="zh-CN" altLang="en-US" sz="2400" dirty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83144895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19300083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x. y. n (z. y) x</a:t>
                </a:r>
              </a:p>
              <a:p>
                <a:pPr lvl="1">
                  <a:spcBef>
                    <a:spcPts val="1200"/>
                  </a:spcBef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4"/>
                <a:ext cx="7886700" cy="4351338"/>
              </a:xfrm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437937" y="1629484"/>
            <a:ext cx="3380874" cy="4743617"/>
          </a:xfrm>
          <a:prstGeom prst="wedgeRoundRectCallout">
            <a:avLst>
              <a:gd name="adj1" fmla="val -5912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000" dirty="0" err="1">
                <a:solidFill>
                  <a:schemeClr val="tx1"/>
                </a:solidFill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0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x)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x)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x = True</a:t>
            </a:r>
          </a:p>
          <a:p>
            <a:pPr marL="0" lvl="1"/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000" dirty="0" err="1">
                <a:solidFill>
                  <a:schemeClr val="tx1"/>
                </a:solidFill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</a:rPr>
              <a:t>1</a:t>
            </a:r>
          </a:p>
          <a:p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</a:t>
            </a:r>
            <a:r>
              <a:rPr lang="en-US" altLang="zh-CN" sz="2000" u="sng" dirty="0">
                <a:solidFill>
                  <a:schemeClr val="tx1"/>
                </a:solidFill>
              </a:rPr>
              <a:t>1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(z. y) x 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= x. y. (f. x. f x) (z. y)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(x. (z. y) x) x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((z. y) x)</a:t>
            </a:r>
          </a:p>
          <a:p>
            <a:pPr marL="0" lvl="1"/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 x. y. y  = False</a:t>
            </a:r>
          </a:p>
          <a:p>
            <a:pPr marL="0" lvl="1"/>
            <a:endParaRPr lang="en-US" altLang="zh-CN" sz="20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pPr marL="0" lvl="1"/>
            <a:r>
              <a:rPr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iszero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(</a:t>
            </a:r>
            <a:r>
              <a:rPr lang="en-US" altLang="zh-CN" sz="2000" dirty="0" err="1">
                <a:solidFill>
                  <a:schemeClr val="tx1"/>
                </a:solidFill>
                <a:sym typeface="Symbol" panose="05050102010706020507" pitchFamily="18" charset="2"/>
              </a:rPr>
              <a:t>succ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 </a:t>
            </a:r>
            <a:r>
              <a:rPr lang="en-US" altLang="zh-CN" sz="2000" u="sng" dirty="0">
                <a:solidFill>
                  <a:schemeClr val="tx1"/>
                </a:solidFill>
                <a:sym typeface="Symbol" panose="05050102010706020507" pitchFamily="18" charset="2"/>
              </a:rPr>
              <a:t>n</a:t>
            </a:r>
            <a:r>
              <a:rPr lang="en-US" altLang="zh-CN" sz="2000" dirty="0">
                <a:solidFill>
                  <a:schemeClr val="tx1"/>
                </a:solidFill>
                <a:sym typeface="Symbol" panose="05050102010706020507" pitchFamily="18" charset="2"/>
              </a:rPr>
              <a:t>) * False</a:t>
            </a:r>
          </a:p>
        </p:txBody>
      </p:sp>
    </p:spTree>
    <p:extLst>
      <p:ext uri="{BB962C8B-B14F-4D97-AF65-F5344CB8AC3E}">
        <p14:creationId xmlns:p14="http://schemas.microsoft.com/office/powerpoint/2010/main" val="147484544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>
              <a:xfrm>
                <a:off x="628650" y="1825623"/>
                <a:ext cx="7886700" cy="4887997"/>
              </a:xfrm>
            </p:spPr>
            <p:txBody>
              <a:bodyPr/>
              <a:lstStyle/>
              <a:p>
                <a:r>
                  <a:rPr lang="en-US" altLang="zh-CN" dirty="0"/>
                  <a:t>Church numerals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/>
                  <a:t>0</a:t>
                </a:r>
                <a:r>
                  <a:rPr lang="en-US" altLang="zh-CN" dirty="0"/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x</a:t>
                </a:r>
                <a:endParaRPr lang="en-US" altLang="zh-CN" i="1" dirty="0">
                  <a:solidFill>
                    <a:srgbClr val="FF0000"/>
                  </a:solidFill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2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f (f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u="sng" dirty="0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x.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f</a:t>
                </a:r>
                <a:r>
                  <a:rPr lang="en-US" altLang="zh-CN" baseline="30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baseline="30000" dirty="0">
                    <a:sym typeface="Symbol" panose="05050102010706020507" pitchFamily="18" charset="2"/>
                  </a:rPr>
                  <a:t> </a:t>
                </a:r>
                <a:r>
                  <a:rPr lang="en-US" altLang="zh-CN" dirty="0">
                    <a:sym typeface="Symbol" panose="05050102010706020507" pitchFamily="18" charset="2"/>
                  </a:rPr>
                  <a:t>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succ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f. x. f (n f x) 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iszero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x. y. n (z. y) x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add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m. f. x. n f (m f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 err="1">
                    <a:sym typeface="Symbol" panose="05050102010706020507" pitchFamily="18" charset="2"/>
                  </a:rPr>
                  <a:t>mult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n. m. f. n (m f) </a:t>
                </a:r>
              </a:p>
              <a:p>
                <a:pPr lvl="1">
                  <a:spcBef>
                    <a:spcPts val="1200"/>
                  </a:spcBef>
                </a:pPr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650" y="1825623"/>
                <a:ext cx="7886700" cy="4887997"/>
              </a:xfrm>
              <a:blipFill>
                <a:blip r:embed="rId2"/>
                <a:stretch>
                  <a:fillRect l="-1391" t="-1995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62374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Conventions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1825625"/>
            <a:ext cx="7886700" cy="4692406"/>
          </a:xfrm>
        </p:spPr>
        <p:txBody>
          <a:bodyPr/>
          <a:lstStyle/>
          <a:p>
            <a:r>
              <a:rPr lang="en-US" altLang="zh-CN" dirty="0"/>
              <a:t>Body of </a:t>
            </a:r>
            <a:r>
              <a:rPr lang="en-US" altLang="zh-CN" dirty="0">
                <a:sym typeface="Symbol" panose="05050102010706020507" pitchFamily="18" charset="2"/>
              </a:rPr>
              <a:t> </a:t>
            </a:r>
            <a:r>
              <a:rPr lang="en-US" altLang="zh-CN" dirty="0"/>
              <a:t>extends as far to the right as possible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>
                <a:sym typeface="Symbol" panose="05050102010706020507" pitchFamily="18" charset="2"/>
              </a:rPr>
              <a:t>  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M N </a:t>
            </a:r>
            <a:r>
              <a:rPr lang="en-US" altLang="zh-CN" dirty="0">
                <a:sym typeface="Symbol" panose="05050102010706020507" pitchFamily="18" charset="2"/>
              </a:rPr>
              <a:t>means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x. (M N)</a:t>
            </a:r>
            <a:r>
              <a:rPr lang="en-US" altLang="zh-CN" dirty="0">
                <a:sym typeface="Symbol" panose="05050102010706020507" pitchFamily="18" charset="2"/>
              </a:rPr>
              <a:t>,  </a:t>
            </a:r>
            <a:r>
              <a:rPr lang="en-US" altLang="zh-CN" b="1" dirty="0">
                <a:solidFill>
                  <a:srgbClr val="FF0000"/>
                </a:solidFill>
                <a:sym typeface="Symbol" panose="05050102010706020507" pitchFamily="18" charset="2"/>
              </a:rPr>
              <a:t>not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 </a:t>
            </a:r>
            <a:r>
              <a:rPr lang="en-US" altLang="zh-CN" dirty="0">
                <a:solidFill>
                  <a:srgbClr val="A00000"/>
                </a:solidFill>
                <a:sym typeface="Symbol" panose="05050102010706020507" pitchFamily="18" charset="2"/>
              </a:rPr>
              <a:t>(x. M) N</a:t>
            </a:r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f x    = x.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f 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>
                <a:sym typeface="Symbol" panose="05050102010706020507" pitchFamily="18" charset="2"/>
              </a:rPr>
              <a:t>x. f. f x    = x.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f. f x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endParaRPr lang="zh-CN" altLang="en-US" dirty="0"/>
          </a:p>
          <a:p>
            <a:pPr>
              <a:spcBef>
                <a:spcPts val="2400"/>
              </a:spcBef>
            </a:pPr>
            <a:r>
              <a:rPr lang="en-US" altLang="zh-CN" dirty="0"/>
              <a:t>Function applications are left-associative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en-US" altLang="zh-CN" dirty="0"/>
              <a:t>   </a:t>
            </a:r>
            <a:r>
              <a:rPr lang="en-US" altLang="zh-CN" dirty="0">
                <a:solidFill>
                  <a:srgbClr val="A00000"/>
                </a:solidFill>
              </a:rPr>
              <a:t>M N P </a:t>
            </a:r>
            <a:r>
              <a:rPr lang="en-US" altLang="zh-CN" dirty="0"/>
              <a:t>means </a:t>
            </a:r>
            <a:r>
              <a:rPr lang="en-US" altLang="zh-CN" dirty="0">
                <a:solidFill>
                  <a:srgbClr val="A00000"/>
                </a:solidFill>
              </a:rPr>
              <a:t>(M N) P</a:t>
            </a:r>
            <a:r>
              <a:rPr lang="en-US" altLang="zh-CN" dirty="0"/>
              <a:t>,  </a:t>
            </a:r>
            <a:r>
              <a:rPr lang="en-US" altLang="zh-CN" b="1" dirty="0">
                <a:solidFill>
                  <a:srgbClr val="FF0000"/>
                </a:solidFill>
              </a:rPr>
              <a:t>not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>
                <a:solidFill>
                  <a:srgbClr val="A00000"/>
                </a:solidFill>
              </a:rPr>
              <a:t>M (N P)</a:t>
            </a:r>
            <a:endParaRPr lang="en-US" altLang="zh-CN" dirty="0">
              <a:solidFill>
                <a:srgbClr val="A00000"/>
              </a:solidFill>
              <a:sym typeface="Symbol" panose="05050102010706020507" pitchFamily="18" charset="2"/>
            </a:endParaRP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y. x - y) 5 3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x. y. x - y) 5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3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+ 1) 2    =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(</a:t>
            </a:r>
            <a:r>
              <a:rPr lang="en-US" altLang="zh-CN" dirty="0">
                <a:sym typeface="Symbol" panose="05050102010706020507" pitchFamily="18" charset="2"/>
              </a:rPr>
              <a:t> </a:t>
            </a:r>
            <a:r>
              <a:rPr lang="en-US" altLang="zh-CN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x. f x) (x. x + 1)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)</a:t>
            </a:r>
            <a:r>
              <a:rPr lang="en-US" altLang="zh-CN" dirty="0">
                <a:sym typeface="Symbol" panose="05050102010706020507" pitchFamily="18" charset="2"/>
              </a:rPr>
              <a:t> 2</a:t>
            </a:r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6122627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9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6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2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4" dur="500" fill="hold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0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1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2" fill="hold">
                      <p:stCondLst>
                        <p:cond delay="indefinite"/>
                      </p:stCondLst>
                      <p:childTnLst>
                        <p:par>
                          <p:cTn id="53" fill="hold">
                            <p:stCondLst>
                              <p:cond delay="0"/>
                            </p:stCondLst>
                            <p:childTnLst>
                              <p:par>
                                <p:cTn id="54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7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Pairs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(M, N)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f M 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y)</a:t>
                </a: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圆角矩形标注 3"/>
          <p:cNvSpPr/>
          <p:nvPr/>
        </p:nvSpPr>
        <p:spPr>
          <a:xfrm>
            <a:off x="5390147" y="2334127"/>
            <a:ext cx="2430380" cy="1452185"/>
          </a:xfrm>
          <a:prstGeom prst="wedgeRoundRectCallout">
            <a:avLst>
              <a:gd name="adj1" fmla="val -61106"/>
              <a:gd name="adj2" fmla="val 21850"/>
              <a:gd name="adj3" fmla="val 16667"/>
            </a:avLst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0</a:t>
            </a:r>
            <a:r>
              <a:rPr lang="en-US" altLang="zh-CN" sz="2400" dirty="0">
                <a:solidFill>
                  <a:schemeClr val="tx1"/>
                </a:solidFill>
              </a:rPr>
              <a:t>(M,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M</a:t>
            </a:r>
          </a:p>
          <a:p>
            <a:endParaRPr lang="en-US" altLang="zh-CN" sz="2400" dirty="0">
              <a:solidFill>
                <a:schemeClr val="tx1"/>
              </a:solidFill>
              <a:sym typeface="Symbol" panose="05050102010706020507" pitchFamily="18" charset="2"/>
            </a:endParaRPr>
          </a:p>
          <a:p>
            <a:r>
              <a:rPr lang="en-US" altLang="zh-CN" sz="2400" dirty="0">
                <a:solidFill>
                  <a:prstClr val="black"/>
                </a:solidFill>
                <a:sym typeface="Symbol" panose="05050102010706020507" pitchFamily="18" charset="2"/>
              </a:rPr>
              <a:t></a:t>
            </a:r>
            <a:r>
              <a:rPr lang="en-US" altLang="zh-CN" sz="2400" baseline="-25000" dirty="0">
                <a:solidFill>
                  <a:prstClr val="black"/>
                </a:solidFill>
                <a:sym typeface="Symbol" panose="05050102010706020507" pitchFamily="18" charset="2"/>
              </a:rPr>
              <a:t>1</a:t>
            </a:r>
            <a:r>
              <a:rPr lang="en-US" altLang="zh-CN" sz="2400" dirty="0">
                <a:solidFill>
                  <a:schemeClr val="tx1"/>
                </a:solidFill>
              </a:rPr>
              <a:t>(M, N) </a:t>
            </a:r>
            <a:r>
              <a:rPr lang="en-US" altLang="zh-CN" sz="2400" dirty="0">
                <a:solidFill>
                  <a:schemeClr val="tx1"/>
                </a:solidFill>
                <a:sym typeface="Symbol" panose="05050102010706020507" pitchFamily="18" charset="2"/>
              </a:rPr>
              <a:t>* N</a:t>
            </a:r>
          </a:p>
        </p:txBody>
      </p:sp>
    </p:spTree>
    <p:extLst>
      <p:ext uri="{BB962C8B-B14F-4D97-AF65-F5344CB8AC3E}">
        <p14:creationId xmlns:p14="http://schemas.microsoft.com/office/powerpoint/2010/main" val="1203567069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altLang="zh-CN" dirty="0"/>
                  <a:t>Pairs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/>
                  <a:t>(M, N)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f. f M N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0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x)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(x. y. y)</a:t>
                </a:r>
              </a:p>
              <a:p>
                <a:pPr>
                  <a:spcBef>
                    <a:spcPts val="24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Tuples</a:t>
                </a: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(M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, …,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M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)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 f. f M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 … 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M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endParaRPr lang="en-US" altLang="zh-CN" baseline="-25000" dirty="0">
                  <a:sym typeface="Symbol" panose="05050102010706020507" pitchFamily="18" charset="2"/>
                </a:endParaRPr>
              </a:p>
              <a:p>
                <a:pPr lvl="1">
                  <a:spcBef>
                    <a:spcPts val="1200"/>
                  </a:spcBef>
                </a:pPr>
                <a:r>
                  <a:rPr lang="en-US" altLang="zh-CN" dirty="0">
                    <a:sym typeface="Symbol" panose="05050102010706020507" pitchFamily="18" charset="2"/>
                  </a:rPr>
                  <a:t>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i</a:t>
                </a:r>
                <a:r>
                  <a:rPr lang="en-US" altLang="zh-CN" dirty="0">
                    <a:sym typeface="Symbol" panose="05050102010706020507" pitchFamily="18" charset="2"/>
                  </a:rPr>
                  <a:t> </a:t>
                </a:r>
                <a14:m>
                  <m:oMath xmlns:m="http://schemas.openxmlformats.org/officeDocument/2006/math">
                    <m:r>
                      <a:rPr lang="en-US" altLang="zh-CN" i="1">
                        <a:latin typeface="Cambria Math" panose="02040503050406030204" pitchFamily="18" charset="0"/>
                        <a:sym typeface="Symbol" panose="05050102010706020507" pitchFamily="18" charset="2"/>
                      </a:rPr>
                      <m:t>≝</m:t>
                    </m:r>
                  </m:oMath>
                </a14:m>
                <a:r>
                  <a:rPr lang="en-US" altLang="zh-CN" dirty="0">
                    <a:sym typeface="Symbol" panose="05050102010706020507" pitchFamily="18" charset="2"/>
                  </a:rPr>
                  <a:t>  p. p (x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1</a:t>
                </a:r>
                <a:r>
                  <a:rPr lang="en-US" altLang="zh-CN" dirty="0">
                    <a:sym typeface="Symbol" panose="05050102010706020507" pitchFamily="18" charset="2"/>
                  </a:rPr>
                  <a:t>. … </a:t>
                </a:r>
                <a:r>
                  <a:rPr lang="en-US" altLang="zh-CN" dirty="0" err="1">
                    <a:sym typeface="Symbol" panose="05050102010706020507" pitchFamily="18" charset="2"/>
                  </a:rPr>
                  <a:t>x</a:t>
                </a:r>
                <a:r>
                  <a:rPr lang="en-US" altLang="zh-CN" baseline="-25000" dirty="0" err="1">
                    <a:sym typeface="Symbol" panose="05050102010706020507" pitchFamily="18" charset="2"/>
                  </a:rPr>
                  <a:t>n</a:t>
                </a:r>
                <a:r>
                  <a:rPr lang="en-US" altLang="zh-CN" dirty="0">
                    <a:sym typeface="Symbol" panose="05050102010706020507" pitchFamily="18" charset="2"/>
                  </a:rPr>
                  <a:t>. x</a:t>
                </a:r>
                <a:r>
                  <a:rPr lang="en-US" altLang="zh-CN" baseline="-25000" dirty="0">
                    <a:sym typeface="Symbol" panose="05050102010706020507" pitchFamily="18" charset="2"/>
                  </a:rPr>
                  <a:t>i</a:t>
                </a:r>
                <a:r>
                  <a:rPr lang="en-US" altLang="zh-CN" dirty="0">
                    <a:sym typeface="Symbol" panose="05050102010706020507" pitchFamily="18" charset="2"/>
                  </a:rPr>
                  <a:t>)</a:t>
                </a: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en-US" altLang="zh-CN" dirty="0">
                  <a:sym typeface="Symbol" panose="05050102010706020507" pitchFamily="18" charset="2"/>
                </a:endParaRPr>
              </a:p>
              <a:p>
                <a:pPr lvl="1"/>
                <a:endParaRPr lang="zh-CN" altLang="en-US" dirty="0"/>
              </a:p>
            </p:txBody>
          </p:sp>
        </mc:Choice>
        <mc:Fallback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18505011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Recursive functions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fact(n)  =    if  (n == 0)  then  1  else  n * fact(n-1)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To find fact, we need to solve an equation!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2451631004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 err="1"/>
              <a:t>Fixpoint</a:t>
            </a:r>
            <a:r>
              <a:rPr lang="en-US" altLang="zh-CN" dirty="0"/>
              <a:t> in arithmetic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</a:p>
          <a:p>
            <a:endParaRPr lang="en-US" altLang="zh-CN" dirty="0"/>
          </a:p>
          <a:p>
            <a:r>
              <a:rPr lang="en-US" altLang="zh-CN" dirty="0"/>
              <a:t>Some functions has </a:t>
            </a:r>
            <a:r>
              <a:rPr lang="en-US" altLang="zh-CN" dirty="0" err="1"/>
              <a:t>fixpoints</a:t>
            </a:r>
            <a:r>
              <a:rPr lang="en-US" altLang="zh-CN" dirty="0"/>
              <a:t>, while others don’t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 * x.  Two </a:t>
            </a:r>
            <a:r>
              <a:rPr lang="en-US" altLang="zh-CN" dirty="0" err="1"/>
              <a:t>fixpoints</a:t>
            </a:r>
            <a:r>
              <a:rPr lang="en-US" altLang="zh-CN" dirty="0"/>
              <a:t> 0 and 1.</a:t>
            </a:r>
            <a:endParaRPr lang="zh-CN" altLang="en-US" dirty="0"/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 + 1.  No </a:t>
            </a:r>
            <a:r>
              <a:rPr lang="en-US" altLang="zh-CN" dirty="0" err="1"/>
              <a:t>fixpoint</a:t>
            </a:r>
            <a:r>
              <a:rPr lang="en-US" altLang="zh-CN" dirty="0"/>
              <a:t>. </a:t>
            </a:r>
          </a:p>
          <a:p>
            <a:pPr lvl="1">
              <a:spcBef>
                <a:spcPts val="1200"/>
              </a:spcBef>
            </a:pPr>
            <a:r>
              <a:rPr lang="en-US" altLang="zh-CN" dirty="0"/>
              <a:t>f(x) = x.  Infinitely many </a:t>
            </a:r>
            <a:r>
              <a:rPr lang="en-US" altLang="zh-CN" dirty="0" err="1"/>
              <a:t>fixpoints</a:t>
            </a:r>
            <a:r>
              <a:rPr lang="en-US" altLang="zh-CN" dirty="0"/>
              <a:t>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33147615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a function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x is a </a:t>
            </a:r>
            <a:r>
              <a:rPr lang="en-US" altLang="zh-CN" dirty="0" err="1"/>
              <a:t>fixpoint</a:t>
            </a:r>
            <a:r>
              <a:rPr lang="en-US" altLang="zh-CN" dirty="0"/>
              <a:t> of f   if   f(x) = x</a:t>
            </a:r>
            <a:endParaRPr lang="zh-CN" altLang="en-US" dirty="0"/>
          </a:p>
          <a:p>
            <a:pPr lvl="1"/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fact(n)  =    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  =  </a:t>
            </a:r>
            <a:r>
              <a:rPr lang="en-US" altLang="zh-CN" dirty="0">
                <a:sym typeface="Symbol" panose="05050102010706020507" pitchFamily="18" charset="2"/>
              </a:rPr>
              <a:t>n.  </a:t>
            </a:r>
            <a:r>
              <a:rPr lang="en-US" altLang="zh-CN" dirty="0"/>
              <a:t>if  (n == 0)  then  1  else  n * fact(n-1)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fact  =  </a:t>
            </a:r>
            <a:r>
              <a:rPr lang="en-US" altLang="zh-CN" sz="3200" dirty="0"/>
              <a:t>(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</a:t>
            </a:r>
            <a:r>
              <a:rPr lang="en-US" altLang="zh-CN" sz="3200" dirty="0"/>
              <a:t>)</a:t>
            </a:r>
            <a:r>
              <a:rPr lang="en-US" altLang="zh-CN" dirty="0"/>
              <a:t> fact</a:t>
            </a:r>
          </a:p>
          <a:p>
            <a:pPr marL="457200" lvl="1" indent="0">
              <a:buNone/>
            </a:pP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Let  F = 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f(n-1).</a:t>
            </a:r>
          </a:p>
          <a:p>
            <a:pPr marL="457200" lvl="1" indent="0">
              <a:buNone/>
            </a:pPr>
            <a:r>
              <a:rPr lang="en-US" altLang="zh-CN" dirty="0"/>
              <a:t>Then   fact = F fact.   So 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F. </a:t>
            </a:r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866879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2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3" dur="500" fill="hold"/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4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7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8" dur="500" fill="hold"/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alculus, every term has a </a:t>
            </a:r>
            <a:r>
              <a:rPr lang="en-US" altLang="zh-CN" dirty="0" err="1"/>
              <a:t>fixpoint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28650" y="2021305"/>
            <a:ext cx="7886700" cy="4247148"/>
          </a:xfrm>
        </p:spPr>
        <p:txBody>
          <a:bodyPr>
            <a:normAutofit/>
          </a:bodyPr>
          <a:lstStyle/>
          <a:p>
            <a:r>
              <a:rPr lang="en-US" altLang="zh-CN" dirty="0" err="1">
                <a:solidFill>
                  <a:srgbClr val="FF0000"/>
                </a:solidFill>
              </a:rPr>
              <a:t>Fixpoint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 err="1">
                <a:solidFill>
                  <a:srgbClr val="FF0000"/>
                </a:solidFill>
              </a:rPr>
              <a:t>combinator</a:t>
            </a:r>
            <a:r>
              <a:rPr lang="en-US" altLang="zh-CN" dirty="0">
                <a:solidFill>
                  <a:srgbClr val="FF0000"/>
                </a:solidFill>
              </a:rPr>
              <a:t> </a:t>
            </a:r>
            <a:r>
              <a:rPr lang="en-US" altLang="zh-CN" dirty="0"/>
              <a:t>is a higher-order function h satisfying</a:t>
            </a:r>
          </a:p>
          <a:p>
            <a:pPr marL="0" indent="0">
              <a:buNone/>
            </a:pPr>
            <a:r>
              <a:rPr lang="en-US" altLang="zh-CN" dirty="0"/>
              <a:t>              for all f,    (h f) gives a </a:t>
            </a:r>
            <a:r>
              <a:rPr lang="en-US" altLang="zh-CN" dirty="0" err="1"/>
              <a:t>fixpoint</a:t>
            </a:r>
            <a:r>
              <a:rPr lang="en-US" altLang="zh-CN" dirty="0"/>
              <a:t> of f</a:t>
            </a:r>
          </a:p>
          <a:p>
            <a:pPr marL="0" indent="0">
              <a:buNone/>
            </a:pPr>
            <a:r>
              <a:rPr lang="en-US" altLang="zh-CN" dirty="0"/>
              <a:t>                        i.e.   h f = f (h f)</a:t>
            </a:r>
          </a:p>
          <a:p>
            <a:pPr lvl="1">
              <a:spcBef>
                <a:spcPts val="2400"/>
              </a:spcBef>
            </a:pPr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dirty="0">
                <a:sym typeface="Symbol" panose="05050102010706020507" pitchFamily="18" charset="2"/>
              </a:rPr>
              <a:t></a:t>
            </a:r>
            <a:endParaRPr lang="en-US" altLang="zh-CN" dirty="0"/>
          </a:p>
          <a:p>
            <a:pPr marL="457200" lvl="1" indent="0">
              <a:buNone/>
            </a:pPr>
            <a:r>
              <a:rPr lang="en-US" altLang="zh-CN" dirty="0"/>
              <a:t>    Let  A  =  </a:t>
            </a:r>
            <a:r>
              <a:rPr lang="en-US" altLang="zh-CN" dirty="0">
                <a:sym typeface="Symbol" panose="05050102010706020507" pitchFamily="18" charset="2"/>
              </a:rPr>
              <a:t>x. y. y (x </a:t>
            </a:r>
            <a:r>
              <a:rPr lang="en-US" altLang="zh-CN" dirty="0" err="1">
                <a:sym typeface="Symbol" panose="05050102010706020507" pitchFamily="18" charset="2"/>
              </a:rPr>
              <a:t>x</a:t>
            </a:r>
            <a:r>
              <a:rPr lang="en-US" altLang="zh-CN" dirty="0">
                <a:sym typeface="Symbol" panose="05050102010706020507" pitchFamily="18" charset="2"/>
              </a:rPr>
              <a:t> y)  and   = A </a:t>
            </a:r>
            <a:r>
              <a:rPr lang="en-US" altLang="zh-CN" dirty="0" err="1">
                <a:sym typeface="Symbol" panose="05050102010706020507" pitchFamily="18" charset="2"/>
              </a:rPr>
              <a:t>A</a:t>
            </a:r>
            <a:endParaRPr lang="en-US" altLang="zh-CN" dirty="0"/>
          </a:p>
          <a:p>
            <a:pPr lvl="1">
              <a:spcBef>
                <a:spcPts val="1800"/>
              </a:spcBef>
            </a:pPr>
            <a:r>
              <a:rPr lang="en-US" altLang="zh-CN" dirty="0"/>
              <a:t>Church’s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/>
              <a:t> </a:t>
            </a:r>
            <a:r>
              <a:rPr lang="en-US" altLang="zh-CN" b="1" dirty="0"/>
              <a:t>Y</a:t>
            </a:r>
          </a:p>
          <a:p>
            <a:pPr marL="457200" lvl="1" indent="0">
              <a:buNone/>
            </a:pPr>
            <a:r>
              <a:rPr lang="en-US" altLang="zh-CN" dirty="0"/>
              <a:t>    Let  </a:t>
            </a:r>
            <a:r>
              <a:rPr lang="en-US" altLang="zh-CN" b="1" dirty="0"/>
              <a:t>Y</a:t>
            </a:r>
            <a:r>
              <a:rPr lang="en-US" altLang="zh-CN" dirty="0"/>
              <a:t> =  </a:t>
            </a:r>
            <a:r>
              <a:rPr lang="en-US" altLang="zh-CN" dirty="0">
                <a:sym typeface="Symbol" panose="05050102010706020507" pitchFamily="18" charset="2"/>
              </a:rPr>
              <a:t>f. (x. f (x x)) (x. f (x x)) </a:t>
            </a:r>
            <a:endParaRPr lang="en-US" altLang="zh-CN" dirty="0"/>
          </a:p>
          <a:p>
            <a:endParaRPr lang="en-US" altLang="zh-CN" dirty="0"/>
          </a:p>
        </p:txBody>
      </p:sp>
    </p:spTree>
    <p:extLst>
      <p:ext uri="{BB962C8B-B14F-4D97-AF65-F5344CB8AC3E}">
        <p14:creationId xmlns:p14="http://schemas.microsoft.com/office/powerpoint/2010/main" val="318434074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Turing’s </a:t>
            </a:r>
            <a:r>
              <a:rPr lang="en-US" altLang="zh-CN" dirty="0" err="1"/>
              <a:t>fixpoint</a:t>
            </a:r>
            <a:r>
              <a:rPr lang="en-US" altLang="zh-CN" dirty="0"/>
              <a:t> </a:t>
            </a:r>
            <a:r>
              <a:rPr lang="en-US" altLang="zh-CN" dirty="0" err="1"/>
              <a:t>combinator</a:t>
            </a:r>
            <a:r>
              <a:rPr lang="en-US" altLang="zh-CN" dirty="0">
                <a:sym typeface="Symbol" panose="05050102010706020507" pitchFamily="18" charset="2"/>
              </a:rPr>
              <a:t> </a:t>
            </a:r>
            <a:endParaRPr lang="zh-CN" altLang="en-US" dirty="0"/>
          </a:p>
        </p:txBody>
      </p:sp>
      <p:sp>
        <p:nvSpPr>
          <p:cNvPr id="5" name="内容占位符 4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228600" lvl="1">
              <a:spcBef>
                <a:spcPts val="1000"/>
              </a:spcBef>
            </a:pPr>
            <a:r>
              <a:rPr lang="en-US" altLang="zh-CN" sz="2800" dirty="0"/>
              <a:t>Let  A  =  </a:t>
            </a:r>
            <a:r>
              <a:rPr lang="en-US" altLang="zh-CN" sz="2800" dirty="0">
                <a:sym typeface="Symbol" panose="05050102010706020507" pitchFamily="18" charset="2"/>
              </a:rPr>
              <a:t>x. y. y (x </a:t>
            </a:r>
            <a:r>
              <a:rPr lang="en-US" altLang="zh-CN" sz="2800" dirty="0" err="1">
                <a:sym typeface="Symbol" panose="05050102010706020507" pitchFamily="18" charset="2"/>
              </a:rPr>
              <a:t>x</a:t>
            </a:r>
            <a:r>
              <a:rPr lang="en-US" altLang="zh-CN" sz="2800" dirty="0">
                <a:sym typeface="Symbol" panose="05050102010706020507" pitchFamily="18" charset="2"/>
              </a:rPr>
              <a:t> y)  and   = A </a:t>
            </a:r>
            <a:r>
              <a:rPr lang="en-US" altLang="zh-CN" sz="2800" dirty="0" err="1">
                <a:sym typeface="Symbol" panose="05050102010706020507" pitchFamily="18" charset="2"/>
              </a:rPr>
              <a:t>A</a:t>
            </a:r>
            <a:endParaRPr lang="en-US" altLang="zh-CN" sz="2800" dirty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endParaRPr lang="en-US" altLang="zh-CN" sz="2800" dirty="0">
              <a:sym typeface="Symbol" panose="05050102010706020507" pitchFamily="18" charset="2"/>
            </a:endParaRPr>
          </a:p>
          <a:p>
            <a:pPr marL="228600" lvl="1">
              <a:spcBef>
                <a:spcPts val="1000"/>
              </a:spcBef>
            </a:pPr>
            <a:r>
              <a:rPr lang="en-US" altLang="zh-CN" sz="2800" dirty="0">
                <a:sym typeface="Symbol" panose="05050102010706020507" pitchFamily="18" charset="2"/>
              </a:rPr>
              <a:t>Let’s prove:    for all f,   </a:t>
            </a:r>
            <a:r>
              <a:rPr lang="en-US" altLang="zh-CN" sz="2800" dirty="0"/>
              <a:t> f = f (</a:t>
            </a:r>
            <a:r>
              <a:rPr lang="en-US" altLang="zh-CN" sz="2800" dirty="0">
                <a:sym typeface="Symbol" panose="05050102010706020507" pitchFamily="18" charset="2"/>
              </a:rPr>
              <a:t></a:t>
            </a:r>
            <a:r>
              <a:rPr lang="en-US" altLang="zh-CN" sz="2800" dirty="0"/>
              <a:t> f)</a:t>
            </a:r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pPr marL="228600" lvl="1">
              <a:spcBef>
                <a:spcPts val="1000"/>
              </a:spcBef>
            </a:pPr>
            <a:endParaRPr lang="en-US" altLang="zh-CN" sz="2800" dirty="0"/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697943813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Solving fact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Let  F = </a:t>
            </a:r>
            <a:r>
              <a:rPr lang="en-US" altLang="zh-CN" dirty="0">
                <a:sym typeface="Symbol" panose="05050102010706020507" pitchFamily="18" charset="2"/>
              </a:rPr>
              <a:t>f.  n.  </a:t>
            </a:r>
            <a:r>
              <a:rPr lang="en-US" altLang="zh-CN" dirty="0"/>
              <a:t>if  (n == 0)  then  1  else  n * f(n-1).</a:t>
            </a:r>
          </a:p>
          <a:p>
            <a:pPr marL="0" indent="0">
              <a:buNone/>
            </a:pPr>
            <a:r>
              <a:rPr lang="en-US" altLang="zh-CN" dirty="0"/>
              <a:t>fact is a </a:t>
            </a:r>
            <a:r>
              <a:rPr lang="en-US" altLang="zh-CN" dirty="0" err="1"/>
              <a:t>fixpoint</a:t>
            </a:r>
            <a:r>
              <a:rPr lang="en-US" altLang="zh-CN" dirty="0"/>
              <a:t> of F.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fact = </a:t>
            </a:r>
            <a:r>
              <a:rPr lang="en-US" altLang="zh-CN" dirty="0">
                <a:sym typeface="Symbol" panose="05050102010706020507" pitchFamily="18" charset="2"/>
              </a:rPr>
              <a:t> F</a:t>
            </a:r>
          </a:p>
          <a:p>
            <a:pPr marL="0" indent="0">
              <a:buNone/>
            </a:pPr>
            <a:r>
              <a:rPr lang="en-US" altLang="zh-CN" dirty="0"/>
              <a:t>The right-hand side is a closed lambda term that represents the factorial function.</a:t>
            </a:r>
          </a:p>
          <a:p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651989052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Comments on computability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zh-CN" dirty="0"/>
              <a:t>Turing’s </a:t>
            </a:r>
            <a:r>
              <a:rPr lang="en-US" altLang="zh-CN" dirty="0">
                <a:solidFill>
                  <a:srgbClr val="FF0000"/>
                </a:solidFill>
              </a:rPr>
              <a:t>Turing machine</a:t>
            </a:r>
            <a:r>
              <a:rPr lang="en-US" altLang="zh-CN" dirty="0"/>
              <a:t>, Church’s </a:t>
            </a:r>
            <a:r>
              <a:rPr lang="en-US" altLang="zh-CN" dirty="0">
                <a:solidFill>
                  <a:srgbClr val="FF0000"/>
                </a:solidFill>
                <a:sym typeface="Symbol" panose="05050102010706020507" pitchFamily="18" charset="2"/>
              </a:rPr>
              <a:t></a:t>
            </a:r>
            <a:r>
              <a:rPr lang="en-US" altLang="zh-CN" dirty="0">
                <a:solidFill>
                  <a:srgbClr val="FF0000"/>
                </a:solidFill>
              </a:rPr>
              <a:t>-calculus </a:t>
            </a:r>
            <a:r>
              <a:rPr lang="en-US" altLang="zh-CN" dirty="0"/>
              <a:t>and Gödel’s </a:t>
            </a:r>
            <a:r>
              <a:rPr lang="en-US" altLang="zh-CN" dirty="0">
                <a:solidFill>
                  <a:srgbClr val="FF0000"/>
                </a:solidFill>
              </a:rPr>
              <a:t>general recursive functions </a:t>
            </a:r>
            <a:r>
              <a:rPr lang="en-US" altLang="zh-CN" dirty="0"/>
              <a:t>are equivalent to each other in the sense that they define the same class of functions (</a:t>
            </a:r>
            <a:r>
              <a:rPr lang="en-US" altLang="zh-CN" dirty="0" err="1"/>
              <a:t>a.k.a</a:t>
            </a:r>
            <a:r>
              <a:rPr lang="en-US" altLang="zh-CN" dirty="0"/>
              <a:t> </a:t>
            </a:r>
            <a:r>
              <a:rPr lang="en-US" altLang="zh-CN" dirty="0">
                <a:solidFill>
                  <a:srgbClr val="FF0000"/>
                </a:solidFill>
              </a:rPr>
              <a:t>computable functions</a:t>
            </a:r>
            <a:r>
              <a:rPr lang="en-US" altLang="zh-CN" dirty="0"/>
              <a:t>). </a:t>
            </a:r>
          </a:p>
          <a:p>
            <a:pPr marL="0" indent="0">
              <a:buNone/>
            </a:pPr>
            <a:endParaRPr lang="en-US" altLang="zh-CN" dirty="0"/>
          </a:p>
          <a:p>
            <a:pPr marL="0" indent="0">
              <a:buNone/>
            </a:pPr>
            <a:r>
              <a:rPr lang="en-US" altLang="zh-CN" dirty="0"/>
              <a:t>This is proved by Church, Kleene, Rosser, and Turing.</a:t>
            </a:r>
            <a:endParaRPr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423354110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Programming in </a:t>
            </a:r>
            <a:r>
              <a:rPr lang="en-US" altLang="zh-CN" dirty="0">
                <a:sym typeface="Symbol" panose="05050102010706020507" pitchFamily="18" charset="2"/>
              </a:rPr>
              <a:t>-c</a:t>
            </a:r>
            <a:r>
              <a:rPr lang="en-US" altLang="zh-CN" dirty="0"/>
              <a:t>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olidFill>
                  <a:srgbClr val="FF0000"/>
                </a:solidFill>
              </a:rPr>
              <a:t>Booleans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Natural numbers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Pairs</a:t>
            </a:r>
          </a:p>
          <a:p>
            <a:r>
              <a:rPr lang="en-US" altLang="zh-CN" dirty="0"/>
              <a:t>Lists</a:t>
            </a:r>
          </a:p>
          <a:p>
            <a:r>
              <a:rPr lang="en-US" altLang="zh-CN" dirty="0"/>
              <a:t>Trees</a:t>
            </a:r>
          </a:p>
          <a:p>
            <a:r>
              <a:rPr lang="en-US" altLang="zh-CN" dirty="0">
                <a:solidFill>
                  <a:srgbClr val="FF0000"/>
                </a:solidFill>
              </a:rPr>
              <a:t>Recursive functions</a:t>
            </a:r>
          </a:p>
          <a:p>
            <a:r>
              <a:rPr lang="en-US" altLang="zh-CN" dirty="0"/>
              <a:t>…</a:t>
            </a:r>
          </a:p>
          <a:p>
            <a:pPr lvl="1"/>
            <a:endParaRPr lang="zh-CN" altLang="en-US" dirty="0"/>
          </a:p>
        </p:txBody>
      </p:sp>
      <p:sp>
        <p:nvSpPr>
          <p:cNvPr id="4" name="文本框 3"/>
          <p:cNvSpPr txBox="1"/>
          <p:nvPr/>
        </p:nvSpPr>
        <p:spPr>
          <a:xfrm>
            <a:off x="758426" y="5558589"/>
            <a:ext cx="748852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zh-CN" sz="2800" b="1" i="1" dirty="0"/>
              <a:t>Read supplementary materials on course website</a:t>
            </a:r>
            <a:endParaRPr lang="zh-CN" altLang="en-US" sz="2800" b="1" i="1" dirty="0"/>
          </a:p>
        </p:txBody>
      </p:sp>
    </p:spTree>
    <p:extLst>
      <p:ext uri="{BB962C8B-B14F-4D97-AF65-F5344CB8AC3E}">
        <p14:creationId xmlns:p14="http://schemas.microsoft.com/office/powerpoint/2010/main" val="370617305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/>
              <a:t>Higher-order functions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/>
              <a:t>Functions can be returned as return values</a:t>
            </a:r>
          </a:p>
          <a:p>
            <a:endParaRPr lang="en-US" altLang="zh-CN" dirty="0"/>
          </a:p>
          <a:p>
            <a:endParaRPr lang="en-US" altLang="zh-CN" dirty="0"/>
          </a:p>
          <a:p>
            <a:r>
              <a:rPr lang="en-US" altLang="zh-CN" dirty="0"/>
              <a:t>Functions can be passed as arguments</a:t>
            </a:r>
          </a:p>
          <a:p>
            <a:endParaRPr lang="en-US" altLang="zh-CN" dirty="0"/>
          </a:p>
          <a:p>
            <a:endParaRPr lang="en-US" altLang="zh-CN" dirty="0"/>
          </a:p>
          <a:p>
            <a:endParaRPr lang="en-US" altLang="zh-CN" dirty="0"/>
          </a:p>
          <a:p>
            <a:pPr marL="0" indent="0">
              <a:buNone/>
            </a:pPr>
            <a:r>
              <a:rPr lang="en-US" altLang="zh-CN" sz="2400" dirty="0"/>
              <a:t>Think about function pointers in C/C++.</a:t>
            </a:r>
            <a:endParaRPr lang="zh-CN" altLang="en-US" sz="2400" dirty="0"/>
          </a:p>
          <a:p>
            <a:pPr marL="0" indent="0">
              <a:buNone/>
            </a:pPr>
            <a:endParaRPr lang="en-US" altLang="zh-CN" dirty="0"/>
          </a:p>
        </p:txBody>
      </p:sp>
      <p:sp>
        <p:nvSpPr>
          <p:cNvPr id="7" name="文本框 6"/>
          <p:cNvSpPr txBox="1"/>
          <p:nvPr/>
        </p:nvSpPr>
        <p:spPr>
          <a:xfrm>
            <a:off x="3282462" y="2414952"/>
            <a:ext cx="1817077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>
                <a:sym typeface="Symbol" panose="05050102010706020507" pitchFamily="18" charset="2"/>
              </a:rPr>
              <a:t>x. y. x - y</a:t>
            </a:r>
            <a:endParaRPr lang="zh-CN" altLang="en-US" dirty="0"/>
          </a:p>
        </p:txBody>
      </p:sp>
      <p:sp>
        <p:nvSpPr>
          <p:cNvPr id="8" name="椭圆 7"/>
          <p:cNvSpPr/>
          <p:nvPr/>
        </p:nvSpPr>
        <p:spPr>
          <a:xfrm>
            <a:off x="3768970" y="2324869"/>
            <a:ext cx="1330569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2" name="文本框 11"/>
          <p:cNvSpPr txBox="1"/>
          <p:nvPr/>
        </p:nvSpPr>
        <p:spPr>
          <a:xfrm>
            <a:off x="2620108" y="4034347"/>
            <a:ext cx="3640015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sz="2800" dirty="0"/>
              <a:t>(</a:t>
            </a:r>
            <a:r>
              <a:rPr lang="en-US" altLang="zh-CN" sz="2800" dirty="0">
                <a:sym typeface="Symbol" panose="05050102010706020507" pitchFamily="18" charset="2"/>
              </a:rPr>
              <a:t>f. x. f x) (x. x + 1) 2</a:t>
            </a:r>
            <a:endParaRPr lang="zh-CN" altLang="en-US" dirty="0"/>
          </a:p>
        </p:txBody>
      </p:sp>
      <p:sp>
        <p:nvSpPr>
          <p:cNvPr id="13" name="椭圆 12"/>
          <p:cNvSpPr/>
          <p:nvPr/>
        </p:nvSpPr>
        <p:spPr>
          <a:xfrm>
            <a:off x="4267201" y="3944264"/>
            <a:ext cx="1488830" cy="703385"/>
          </a:xfrm>
          <a:prstGeom prst="ellipse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0457609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0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3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4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8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9" dur="500" fill="hold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0" fill="hold">
                      <p:stCondLst>
                        <p:cond delay="indefinite"/>
                      </p:stCondLst>
                      <p:childTnLst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5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6" dur="500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7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0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2" fill="hold">
                      <p:stCondLst>
                        <p:cond delay="indefinite"/>
                      </p:stCondLst>
                      <p:childTnLst>
                        <p:par>
                          <p:cTn id="33" fill="hold">
                            <p:stCondLst>
                              <p:cond delay="0"/>
                            </p:stCondLst>
                            <p:childTnLst>
                              <p:par>
                                <p:cTn id="34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5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 animBg="1"/>
      <p:bldP spid="12" grpId="0"/>
      <p:bldP spid="13" grpId="0" animBg="1"/>
    </p:bldLst>
  </p:timing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Main points about </a:t>
            </a:r>
            <a:r>
              <a:rPr lang="en-US" altLang="zh-CN" dirty="0">
                <a:sym typeface="Symbol" panose="05050102010706020507" pitchFamily="18" charset="2"/>
              </a:rPr>
              <a:t>-</a:t>
            </a:r>
            <a:r>
              <a:rPr lang="en-US" altLang="zh-CN" dirty="0"/>
              <a:t>calculus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CN" dirty="0">
                <a:sym typeface="Symbol" panose="05050102010706020507" pitchFamily="18" charset="2"/>
              </a:rPr>
              <a:t>Succinct function expressions</a:t>
            </a:r>
          </a:p>
          <a:p>
            <a:pPr lvl="1"/>
            <a:r>
              <a:rPr lang="zh-CN" altLang="en-US" dirty="0">
                <a:sym typeface="Symbol" panose="05050102010706020507" pitchFamily="18" charset="2"/>
              </a:rPr>
              <a:t></a:t>
            </a:r>
            <a:endParaRPr lang="en-US" altLang="zh-CN" dirty="0">
              <a:sym typeface="Symbol" panose="05050102010706020507" pitchFamily="18" charset="2"/>
            </a:endParaRP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Bound variables can be renamed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Reduction via substitution</a:t>
            </a:r>
          </a:p>
          <a:p>
            <a:pPr>
              <a:spcBef>
                <a:spcPts val="1800"/>
              </a:spcBef>
            </a:pPr>
            <a:r>
              <a:rPr lang="en-US" altLang="zh-CN" dirty="0">
                <a:sym typeface="Symbol" panose="05050102010706020507" pitchFamily="18" charset="2"/>
              </a:rPr>
              <a:t>Can be extended with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Types (next class)</a:t>
            </a:r>
          </a:p>
          <a:p>
            <a:pPr lvl="1"/>
            <a:r>
              <a:rPr lang="en-US" altLang="zh-CN" dirty="0">
                <a:sym typeface="Symbol" panose="05050102010706020507" pitchFamily="18" charset="2"/>
              </a:rPr>
              <a:t>Side-effects (not covered)</a:t>
            </a:r>
          </a:p>
        </p:txBody>
      </p:sp>
    </p:spTree>
    <p:extLst>
      <p:ext uri="{BB962C8B-B14F-4D97-AF65-F5344CB8AC3E}">
        <p14:creationId xmlns:p14="http://schemas.microsoft.com/office/powerpoint/2010/main" val="329472230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CN" dirty="0"/>
              <a:t>Higher-order functions</a:t>
            </a:r>
            <a:endParaRPr lang="zh-CN" alt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内容占位符 2"/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r>
                  <a:rPr lang="en-US" altLang="zh-CN" dirty="0"/>
                  <a:t>Given function f, return function f </a:t>
                </a:r>
                <a14:m>
                  <m:oMath xmlns:m="http://schemas.openxmlformats.org/officeDocument/2006/math">
                    <m:r>
                      <a:rPr lang="en-US" altLang="zh-CN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∘</m:t>
                    </m:r>
                  </m:oMath>
                </a14:m>
                <a:r>
                  <a:rPr lang="en-US" altLang="zh-CN" dirty="0"/>
                  <a:t> f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</a:t>
                </a:r>
                <a:r>
                  <a:rPr lang="en-US" altLang="zh-CN" dirty="0">
                    <a:sym typeface="Symbol" panose="05050102010706020507" pitchFamily="18" charset="2"/>
                  </a:rPr>
                  <a:t>f. x. f (f x)</a:t>
                </a:r>
                <a:endParaRPr lang="en-US" altLang="zh-CN" dirty="0"/>
              </a:p>
              <a:p>
                <a:r>
                  <a:rPr lang="en-US" altLang="zh-CN" dirty="0"/>
                  <a:t>How does this work? </a:t>
                </a:r>
              </a:p>
              <a:p>
                <a:pPr marL="0" indent="0">
                  <a:buNone/>
                </a:pPr>
                <a:r>
                  <a:rPr lang="en-US" altLang="zh-CN" dirty="0"/>
                  <a:t>        (</a:t>
                </a:r>
                <a:r>
                  <a:rPr lang="en-US" altLang="zh-CN" dirty="0">
                    <a:sym typeface="Symbol" panose="05050102010706020507" pitchFamily="18" charset="2"/>
                  </a:rPr>
                  <a:t>f.  x. f (f x)) (y. y+1)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(y. y+1)</a:t>
                </a:r>
                <a:r>
                  <a:rPr lang="en-US" altLang="zh-CN" dirty="0">
                    <a:sym typeface="Symbol" panose="05050102010706020507" pitchFamily="18" charset="2"/>
                  </a:rPr>
                  <a:t> 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(y. y+1)</a:t>
                </a:r>
                <a:r>
                  <a:rPr lang="en-US" altLang="zh-CN" dirty="0">
                    <a:sym typeface="Symbol" panose="05050102010706020507" pitchFamily="18" charset="2"/>
                  </a:rPr>
                  <a:t> x))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(y. y+1) (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x</a:t>
                </a:r>
                <a:r>
                  <a:rPr lang="en-US" altLang="zh-CN" dirty="0">
                    <a:sym typeface="Symbol" panose="05050102010706020507" pitchFamily="18" charset="2"/>
                  </a:rPr>
                  <a:t>+1))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(x. </a:t>
                </a:r>
                <a:r>
                  <a:rPr lang="en-US" altLang="zh-CN" dirty="0">
                    <a:solidFill>
                      <a:srgbClr val="A00000"/>
                    </a:solidFill>
                    <a:sym typeface="Symbol" panose="05050102010706020507" pitchFamily="18" charset="2"/>
                  </a:rPr>
                  <a:t>(x+1)</a:t>
                </a:r>
                <a:r>
                  <a:rPr lang="en-US" altLang="zh-CN" dirty="0">
                    <a:sym typeface="Symbol" panose="05050102010706020507" pitchFamily="18" charset="2"/>
                  </a:rPr>
                  <a:t>+1) 5</a:t>
                </a:r>
              </a:p>
              <a:p>
                <a:pPr marL="0" indent="0">
                  <a:buNone/>
                </a:pPr>
                <a:r>
                  <a:rPr lang="en-US" altLang="zh-CN" dirty="0">
                    <a:sym typeface="Symbol" panose="05050102010706020507" pitchFamily="18" charset="2"/>
                  </a:rPr>
                  <a:t>    =  5+1+1 = 7</a:t>
                </a:r>
                <a:endParaRPr lang="en-US" altLang="zh-CN" dirty="0"/>
              </a:p>
            </p:txBody>
          </p:sp>
        </mc:Choice>
        <mc:Fallback xmlns="">
          <p:sp>
            <p:nvSpPr>
              <p:cNvPr id="3" name="内容占位符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 rotWithShape="0">
                <a:blip r:embed="rId2"/>
                <a:stretch>
                  <a:fillRect l="-1391" t="-2241"/>
                </a:stretch>
              </a:blipFill>
            </p:spPr>
            <p:txBody>
              <a:bodyPr/>
              <a:lstStyle/>
              <a:p>
                <a:r>
                  <a:rPr lang="zh-CN" alt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椭圆 4"/>
          <p:cNvSpPr/>
          <p:nvPr/>
        </p:nvSpPr>
        <p:spPr>
          <a:xfrm>
            <a:off x="3516923" y="3364524"/>
            <a:ext cx="1184031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9" name="曲线连接符 8"/>
          <p:cNvCxnSpPr>
            <a:stCxn id="5" idx="1"/>
          </p:cNvCxnSpPr>
          <p:nvPr/>
        </p:nvCxnSpPr>
        <p:spPr>
          <a:xfrm rot="16200000" flipH="1" flipV="1">
            <a:off x="2703398" y="2471386"/>
            <a:ext cx="30262" cy="1943582"/>
          </a:xfrm>
          <a:prstGeom prst="curvedConnector4">
            <a:avLst>
              <a:gd name="adj1" fmla="val -755403"/>
              <a:gd name="adj2" fmla="val 9909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椭圆 13"/>
          <p:cNvSpPr/>
          <p:nvPr/>
        </p:nvSpPr>
        <p:spPr>
          <a:xfrm>
            <a:off x="4700954" y="3906105"/>
            <a:ext cx="293077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15" name="曲线连接符 14"/>
          <p:cNvCxnSpPr>
            <a:stCxn id="14" idx="1"/>
          </p:cNvCxnSpPr>
          <p:nvPr/>
        </p:nvCxnSpPr>
        <p:spPr>
          <a:xfrm rot="16200000" flipH="1" flipV="1">
            <a:off x="4252979" y="3512476"/>
            <a:ext cx="33744" cy="948046"/>
          </a:xfrm>
          <a:prstGeom prst="curvedConnector4">
            <a:avLst>
              <a:gd name="adj1" fmla="val -677454"/>
              <a:gd name="adj2" fmla="val 980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椭圆 20"/>
          <p:cNvSpPr/>
          <p:nvPr/>
        </p:nvSpPr>
        <p:spPr>
          <a:xfrm>
            <a:off x="3362074" y="4383881"/>
            <a:ext cx="656492" cy="433754"/>
          </a:xfrm>
          <a:prstGeom prst="ellips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cxnSp>
        <p:nvCxnSpPr>
          <p:cNvPr id="22" name="曲线连接符 21"/>
          <p:cNvCxnSpPr>
            <a:stCxn id="21" idx="1"/>
          </p:cNvCxnSpPr>
          <p:nvPr/>
        </p:nvCxnSpPr>
        <p:spPr>
          <a:xfrm rot="16200000" flipH="1" flipV="1">
            <a:off x="2896508" y="3951677"/>
            <a:ext cx="65982" cy="1057433"/>
          </a:xfrm>
          <a:prstGeom prst="curvedConnector4">
            <a:avLst>
              <a:gd name="adj1" fmla="val -346458"/>
              <a:gd name="adj2" fmla="val 10221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1596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500" fill="hold"/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5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20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1" dur="500" fill="hold"/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26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7" fill="hold">
                            <p:stCondLst>
                              <p:cond delay="500"/>
                            </p:stCondLst>
                            <p:childTnLst>
                              <p:par>
                                <p:cTn id="28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3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35" dur="500"/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4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41" fill="hold">
                            <p:stCondLst>
                              <p:cond delay="500"/>
                            </p:stCondLst>
                            <p:childTnLst>
                              <p:par>
                                <p:cTn id="42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44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49" dur="500"/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>
                      <p:stCondLst>
                        <p:cond delay="indefinite"/>
                      </p:stCondLst>
                      <p:childTnLst>
                        <p:par>
                          <p:cTn id="51" fill="hold">
                            <p:stCondLst>
                              <p:cond delay="0"/>
                            </p:stCondLst>
                            <p:childTnLst>
                              <p:par>
                                <p:cTn id="52" presetID="2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54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55" fill="hold">
                            <p:stCondLst>
                              <p:cond delay="500"/>
                            </p:stCondLst>
                            <p:childTnLst>
                              <p:par>
                                <p:cTn id="56" presetID="22" presetClass="entr" presetSubtype="2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right)">
                                      <p:cBhvr>
                                        <p:cTn id="58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3" dur="500"/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4" fill="hold">
                      <p:stCondLst>
                        <p:cond delay="indefinite"/>
                      </p:stCondLst>
                      <p:childTnLst>
                        <p:par>
                          <p:cTn id="65" fill="hold">
                            <p:stCondLst>
                              <p:cond delay="0"/>
                            </p:stCondLst>
                            <p:childTnLst>
                              <p:par>
                                <p:cTn id="66" presetID="9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dissolve">
                                      <p:cBhvr>
                                        <p:cTn id="68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14" grpId="0" animBg="1"/>
      <p:bldP spid="21" grpId="0" animBg="1"/>
    </p:bldLst>
  </p:timing>
</p:sld>
</file>

<file path=ppt/theme/theme1.xml><?xml version="1.0" encoding="utf-8"?>
<a:theme xmlns:a="http://schemas.openxmlformats.org/drawingml/2006/main" name="Office 主题">
  <a:themeElements>
    <a:clrScheme name="Office 主题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主题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11331</TotalTime>
  <Words>6028</Words>
  <Application>Microsoft Office PowerPoint</Application>
  <PresentationFormat>全屏显示(4:3)</PresentationFormat>
  <Paragraphs>713</Paragraphs>
  <Slides>80</Slides>
  <Notes>13</Notes>
  <HiddenSlides>0</HiddenSlides>
  <MMClips>0</MMClips>
  <ScaleCrop>false</ScaleCrop>
  <HeadingPairs>
    <vt:vector size="6" baseType="variant">
      <vt:variant>
        <vt:lpstr>已用的字体</vt:lpstr>
      </vt:variant>
      <vt:variant>
        <vt:i4>7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80</vt:i4>
      </vt:variant>
    </vt:vector>
  </HeadingPairs>
  <TitlesOfParts>
    <vt:vector size="88" baseType="lpstr">
      <vt:lpstr>宋体</vt:lpstr>
      <vt:lpstr>Arial</vt:lpstr>
      <vt:lpstr>Calibri</vt:lpstr>
      <vt:lpstr>Calibri Light</vt:lpstr>
      <vt:lpstr>Cambria Math</vt:lpstr>
      <vt:lpstr>Symbol</vt:lpstr>
      <vt:lpstr>Wingdings</vt:lpstr>
      <vt:lpstr>Office 主题</vt:lpstr>
      <vt:lpstr>Lambda Calculus</vt:lpstr>
      <vt:lpstr>What is -calculus </vt:lpstr>
      <vt:lpstr>Why learn -calculus</vt:lpstr>
      <vt:lpstr>Overview: -calculus as a language</vt:lpstr>
      <vt:lpstr>Syntax</vt:lpstr>
      <vt:lpstr>Syntax</vt:lpstr>
      <vt:lpstr>Conventions</vt:lpstr>
      <vt:lpstr>Higher-order functions</vt:lpstr>
      <vt:lpstr>Higher-order functions</vt:lpstr>
      <vt:lpstr>Curried functions</vt:lpstr>
      <vt:lpstr>Free and bound variables</vt:lpstr>
      <vt:lpstr>Free and bound variables</vt:lpstr>
      <vt:lpstr>Free and bound variables</vt:lpstr>
      <vt:lpstr>Free and bound variables</vt:lpstr>
      <vt:lpstr>Formal definitions about free and bound variables</vt:lpstr>
      <vt:lpstr>Formal definitions about free and bound variables</vt:lpstr>
      <vt:lpstr>Main points till now</vt:lpstr>
      <vt:lpstr>Overview of reduction</vt:lpstr>
      <vt:lpstr>Substitution</vt:lpstr>
      <vt:lpstr>Substitution – avoid name capture</vt:lpstr>
      <vt:lpstr>Substitution – avoid name capture</vt:lpstr>
      <vt:lpstr>Substitution</vt:lpstr>
      <vt:lpstr>Examples of substitution </vt:lpstr>
      <vt:lpstr>Reduction rules</vt:lpstr>
      <vt:lpstr>Examples</vt:lpstr>
      <vt:lpstr>Examples</vt:lpstr>
      <vt:lpstr>Examples</vt:lpstr>
      <vt:lpstr>Examples</vt:lpstr>
      <vt:lpstr>Normal form</vt:lpstr>
      <vt:lpstr>Normal form – examples </vt:lpstr>
      <vt:lpstr>Confluence (Church-Rosser Property)</vt:lpstr>
      <vt:lpstr>Formalizing Confluence Theorem</vt:lpstr>
      <vt:lpstr>Corollary of Confluence Theorem</vt:lpstr>
      <vt:lpstr>Non-terminating reduction</vt:lpstr>
      <vt:lpstr>Term may have both terminating and non-terminating reduction sequences</vt:lpstr>
      <vt:lpstr>Reduction strategies</vt:lpstr>
      <vt:lpstr>Reduction strategies – examples </vt:lpstr>
      <vt:lpstr>Reduction strategies – examples </vt:lpstr>
      <vt:lpstr>Reduction strategies – examples </vt:lpstr>
      <vt:lpstr>Reduction strategies</vt:lpstr>
      <vt:lpstr>Subtle difference between reduction strategies and evaluation strategies</vt:lpstr>
      <vt:lpstr>Evaluation</vt:lpstr>
      <vt:lpstr>Evaluation</vt:lpstr>
      <vt:lpstr>Normal-order reduction &amp; evaluation</vt:lpstr>
      <vt:lpstr>Normal-order evaluation rules</vt:lpstr>
      <vt:lpstr>Normal-order evaluation – example </vt:lpstr>
      <vt:lpstr>Recall the reduction strategies</vt:lpstr>
      <vt:lpstr>Eager evaluation rules</vt:lpstr>
      <vt:lpstr>Eager evaluation  – example </vt:lpstr>
      <vt:lpstr>Normal-order evaluation rules (small-step)</vt:lpstr>
      <vt:lpstr>Eager evaluation rules (small-step)</vt:lpstr>
      <vt:lpstr>Main points till now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Programming in -calculus</vt:lpstr>
      <vt:lpstr>Fixpoint in arithmetic</vt:lpstr>
      <vt:lpstr>fact is a fixpoint of a function</vt:lpstr>
      <vt:lpstr>In -calculus, every term has a fixpoint</vt:lpstr>
      <vt:lpstr>Turing’s fixpoint combinator </vt:lpstr>
      <vt:lpstr>Solving fact</vt:lpstr>
      <vt:lpstr>Comments on computability</vt:lpstr>
      <vt:lpstr>Programming in -calculus</vt:lpstr>
      <vt:lpstr>Main points about -calculus</vt:lpstr>
    </vt:vector>
  </TitlesOfParts>
  <Company>USTC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Lambda Calculus</dc:title>
  <dc:creator>Hongjin Liang</dc:creator>
  <cp:lastModifiedBy>Hongjin</cp:lastModifiedBy>
  <cp:revision>2236</cp:revision>
  <dcterms:created xsi:type="dcterms:W3CDTF">2015-12-12T01:36:01Z</dcterms:created>
  <dcterms:modified xsi:type="dcterms:W3CDTF">2023-09-19T02:56:13Z</dcterms:modified>
</cp:coreProperties>
</file>