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14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tags/tag17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7" r:id="rId2"/>
    <p:sldId id="259" r:id="rId3"/>
    <p:sldId id="261" r:id="rId4"/>
    <p:sldId id="260" r:id="rId5"/>
    <p:sldId id="262" r:id="rId6"/>
    <p:sldId id="265" r:id="rId7"/>
    <p:sldId id="263" r:id="rId8"/>
    <p:sldId id="264" r:id="rId9"/>
    <p:sldId id="267" r:id="rId10"/>
    <p:sldId id="275" r:id="rId11"/>
    <p:sldId id="276" r:id="rId12"/>
    <p:sldId id="278" r:id="rId13"/>
    <p:sldId id="268" r:id="rId14"/>
    <p:sldId id="283" r:id="rId15"/>
    <p:sldId id="284" r:id="rId16"/>
    <p:sldId id="269" r:id="rId17"/>
    <p:sldId id="285" r:id="rId18"/>
    <p:sldId id="314" r:id="rId19"/>
    <p:sldId id="315" r:id="rId20"/>
    <p:sldId id="286" r:id="rId21"/>
    <p:sldId id="288" r:id="rId22"/>
    <p:sldId id="311" r:id="rId23"/>
    <p:sldId id="280" r:id="rId24"/>
    <p:sldId id="290" r:id="rId25"/>
    <p:sldId id="312" r:id="rId26"/>
    <p:sldId id="294" r:id="rId27"/>
    <p:sldId id="299" r:id="rId28"/>
    <p:sldId id="319" r:id="rId29"/>
    <p:sldId id="320" r:id="rId30"/>
    <p:sldId id="316" r:id="rId31"/>
    <p:sldId id="322" r:id="rId32"/>
    <p:sldId id="323" r:id="rId33"/>
    <p:sldId id="325" r:id="rId34"/>
    <p:sldId id="324" r:id="rId35"/>
    <p:sldId id="326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FFFF99"/>
    <a:srgbClr val="FF7C80"/>
  </p:clrMru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52" autoAdjust="0"/>
    <p:restoredTop sz="98585" autoAdjust="0"/>
  </p:normalViewPr>
  <p:slideViewPr>
    <p:cSldViewPr>
      <p:cViewPr varScale="1">
        <p:scale>
          <a:sx n="67" d="100"/>
          <a:sy n="67" d="100"/>
        </p:scale>
        <p:origin x="-763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30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616"/>
    </p:cViewPr>
  </p:sorterViewPr>
  <p:notesViewPr>
    <p:cSldViewPr>
      <p:cViewPr varScale="1">
        <p:scale>
          <a:sx n="51" d="100"/>
          <a:sy n="51" d="100"/>
        </p:scale>
        <p:origin x="-2693" y="-77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87BB9-9B6E-4908-8D6C-AE073632F90F}" type="datetimeFigureOut">
              <a:rPr lang="en-US" smtClean="0"/>
              <a:pPr/>
              <a:t>8/24/2013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A6B872-A06B-4F01-8139-6C048FAA21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B872-A06B-4F01-8139-6C048FAA214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B872-A06B-4F01-8139-6C048FAA214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2013/8/24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url?sa=t&amp;rct=j&amp;q=java.util.concurrency&amp;source=web&amp;cd=2&amp;ved=0CF8QFjAB&amp;url=http://download.oracle.com/javase/6/docs/api/java/util/concurrent/package-summary.html&amp;ei=ZA2yT-evG4K3iQfHvOHpCA&amp;usg=AFQjCNEWXyh-z2AYqGX11QZr-6cfe_Fazg" TargetMode="Externa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1772817"/>
            <a:ext cx="9144000" cy="1827634"/>
          </a:xfrm>
        </p:spPr>
        <p:txBody>
          <a:bodyPr>
            <a:noAutofit/>
          </a:bodyPr>
          <a:lstStyle/>
          <a:p>
            <a:r>
              <a:rPr lang="en-US" altLang="zh-CN" sz="4000" dirty="0" smtClean="0"/>
              <a:t>Characterizing Progress Properties </a:t>
            </a:r>
            <a:br>
              <a:rPr lang="en-US" altLang="zh-CN" sz="4000" dirty="0" smtClean="0"/>
            </a:br>
            <a:r>
              <a:rPr lang="en-US" altLang="zh-CN" sz="4000" dirty="0" smtClean="0"/>
              <a:t>of Concurrent Objects </a:t>
            </a:r>
            <a:br>
              <a:rPr lang="en-US" altLang="zh-CN" sz="4000" dirty="0" smtClean="0"/>
            </a:br>
            <a:r>
              <a:rPr lang="en-US" altLang="zh-CN" sz="4000" dirty="0" smtClean="0"/>
              <a:t>via Contextual Refinements</a:t>
            </a:r>
            <a:endParaRPr lang="zh-CN" altLang="en-US" sz="4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221088"/>
            <a:ext cx="9144000" cy="2160240"/>
          </a:xfrm>
        </p:spPr>
        <p:txBody>
          <a:bodyPr>
            <a:normAutofit/>
          </a:bodyPr>
          <a:lstStyle/>
          <a:p>
            <a:r>
              <a:rPr lang="en-US" altLang="zh-CN" sz="2800" dirty="0" err="1" smtClean="0"/>
              <a:t>Hongjin</a:t>
            </a:r>
            <a:r>
              <a:rPr lang="en-US" altLang="zh-CN" sz="2800" dirty="0" smtClean="0"/>
              <a:t> Liang</a:t>
            </a:r>
          </a:p>
          <a:p>
            <a:r>
              <a:rPr lang="en-US" altLang="zh-CN" sz="2800" dirty="0" smtClean="0"/>
              <a:t>Univ. of Science and Technology of China (USTC)</a:t>
            </a:r>
          </a:p>
          <a:p>
            <a:endParaRPr lang="en-US" altLang="zh-CN" sz="2400" dirty="0" smtClean="0"/>
          </a:p>
          <a:p>
            <a:pPr lvl="0"/>
            <a:r>
              <a:rPr lang="en-US" sz="2200" dirty="0" smtClean="0">
                <a:solidFill>
                  <a:prstClr val="black">
                    <a:tint val="75000"/>
                  </a:prstClr>
                </a:solidFill>
              </a:rPr>
              <a:t>Joint work with Jan Hoffmann (</a:t>
            </a:r>
            <a:r>
              <a:rPr lang="en-US" altLang="zh-CN" sz="2200" dirty="0" smtClean="0">
                <a:solidFill>
                  <a:prstClr val="black">
                    <a:tint val="75000"/>
                  </a:prstClr>
                </a:solidFill>
              </a:rPr>
              <a:t>Yale), </a:t>
            </a:r>
            <a:r>
              <a:rPr lang="en-US" altLang="zh-CN" sz="2200" dirty="0" err="1" smtClean="0">
                <a:solidFill>
                  <a:prstClr val="black">
                    <a:tint val="75000"/>
                  </a:prstClr>
                </a:solidFill>
              </a:rPr>
              <a:t>Xinyu</a:t>
            </a:r>
            <a:r>
              <a:rPr lang="en-US" altLang="zh-CN" sz="2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CN" sz="2200" dirty="0" err="1" smtClean="0">
                <a:solidFill>
                  <a:prstClr val="black">
                    <a:tint val="75000"/>
                  </a:prstClr>
                </a:solidFill>
              </a:rPr>
              <a:t>Feng</a:t>
            </a:r>
            <a:r>
              <a:rPr lang="en-US" altLang="zh-CN" sz="2200" dirty="0" smtClean="0">
                <a:solidFill>
                  <a:prstClr val="black">
                    <a:tint val="75000"/>
                  </a:prstClr>
                </a:solidFill>
              </a:rPr>
              <a:t> (USTC), </a:t>
            </a:r>
            <a:r>
              <a:rPr lang="en-US" altLang="zh-CN" sz="2200" dirty="0" err="1" smtClean="0">
                <a:solidFill>
                  <a:prstClr val="black">
                    <a:tint val="75000"/>
                  </a:prstClr>
                </a:solidFill>
              </a:rPr>
              <a:t>Zhong</a:t>
            </a:r>
            <a:r>
              <a:rPr lang="en-US" altLang="zh-CN" sz="2200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zh-CN" sz="2200" dirty="0" err="1" smtClean="0">
                <a:solidFill>
                  <a:prstClr val="black">
                    <a:tint val="75000"/>
                  </a:prstClr>
                </a:solidFill>
              </a:rPr>
              <a:t>Shao</a:t>
            </a:r>
            <a:r>
              <a:rPr lang="en-US" altLang="zh-CN" sz="2200" dirty="0" smtClean="0">
                <a:solidFill>
                  <a:prstClr val="black">
                    <a:tint val="75000"/>
                  </a:prstClr>
                </a:solidFill>
              </a:rPr>
              <a:t> (Yale)</a:t>
            </a:r>
            <a:endParaRPr lang="zh-CN" altLang="en-US" sz="2200" dirty="0" smtClean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418780" y="2822153"/>
            <a:ext cx="72008" cy="1728192"/>
            <a:chOff x="4191000" y="4221088"/>
            <a:chExt cx="76200" cy="1722512"/>
          </a:xfrm>
        </p:grpSpPr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3260" y="2678137"/>
            <a:ext cx="1553952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x := 7;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schemeClr val="accent2"/>
                </a:solidFill>
              </a:rPr>
              <a:t>push( x 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06812" y="2678430"/>
            <a:ext cx="1776768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schemeClr val="accent2"/>
                </a:solidFill>
              </a:rPr>
              <a:t>y := pop(); 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print(y);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  <a:endParaRPr lang="he-IL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38560" y="2174081"/>
            <a:ext cx="1541152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b="1" dirty="0" smtClean="0">
                <a:latin typeface="+mn-lt"/>
                <a:cs typeface="+mn-cs"/>
              </a:rPr>
              <a:t>Client C</a:t>
            </a:r>
            <a:r>
              <a:rPr lang="en-US" sz="2800" dirty="0" smtClean="0">
                <a:latin typeface="+mn-lt"/>
                <a:cs typeface="+mn-cs"/>
              </a:rPr>
              <a:t> </a:t>
            </a:r>
            <a:endParaRPr lang="he-IL" sz="2800" dirty="0">
              <a:latin typeface="+mn-lt"/>
              <a:cs typeface="+mn-cs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067944" y="1305057"/>
            <a:ext cx="1584176" cy="827799"/>
          </a:xfrm>
          <a:prstGeom prst="wedgeRoundRectCallout">
            <a:avLst>
              <a:gd name="adj1" fmla="val 58981"/>
              <a:gd name="adj2" fmla="val 11061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Concrete obj. </a:t>
            </a:r>
            <a:r>
              <a:rPr lang="en-US" altLang="zh-CN" sz="2800" b="1" dirty="0" smtClean="0"/>
              <a:t>O </a:t>
            </a:r>
            <a:endParaRPr lang="zh-CN" altLang="en-US" sz="2800" b="1" dirty="0"/>
          </a:p>
        </p:txBody>
      </p:sp>
      <p:sp>
        <p:nvSpPr>
          <p:cNvPr id="18" name="圆角矩形标注 17"/>
          <p:cNvSpPr/>
          <p:nvPr/>
        </p:nvSpPr>
        <p:spPr>
          <a:xfrm>
            <a:off x="4211960" y="5731913"/>
            <a:ext cx="1569616" cy="827799"/>
          </a:xfrm>
          <a:prstGeom prst="wedgeRoundRectCallout">
            <a:avLst>
              <a:gd name="adj1" fmla="val 58981"/>
              <a:gd name="adj2" fmla="val -100420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Abstract obj. </a:t>
            </a:r>
            <a:r>
              <a:rPr lang="en-US" altLang="zh-CN" sz="2800" b="1" dirty="0" smtClean="0"/>
              <a:t>S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20" name="TextBox 19"/>
          <p:cNvSpPr txBox="1"/>
          <p:nvPr/>
        </p:nvSpPr>
        <p:spPr>
          <a:xfrm>
            <a:off x="438560" y="5184825"/>
            <a:ext cx="3272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Is behavior of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C</a:t>
            </a:r>
            <a:r>
              <a:rPr lang="en-US" altLang="zh-CN" sz="2800" dirty="0" smtClean="0"/>
              <a:t>[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dirty="0" smtClean="0"/>
              <a:t>] the same as </a:t>
            </a:r>
            <a:r>
              <a:rPr lang="en-US" altLang="zh-CN" sz="2800" b="1" dirty="0" smtClean="0">
                <a:solidFill>
                  <a:srgbClr val="00B050"/>
                </a:solidFill>
              </a:rPr>
              <a:t>C</a:t>
            </a:r>
            <a:r>
              <a:rPr lang="en-US" altLang="zh-CN" sz="2800" dirty="0" smtClean="0"/>
              <a:t>[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/>
              <a:t>]?</a:t>
            </a:r>
            <a:endParaRPr lang="zh-CN" altLang="en-US" sz="2800" dirty="0"/>
          </a:p>
        </p:txBody>
      </p:sp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altLang="zh-CN" dirty="0" smtClean="0"/>
              <a:t>Another Correctness Criterion</a:t>
            </a:r>
            <a:endParaRPr lang="en-US" dirty="0"/>
          </a:p>
        </p:txBody>
      </p:sp>
      <p:sp>
        <p:nvSpPr>
          <p:cNvPr id="21" name="流程图: 文档 20"/>
          <p:cNvSpPr/>
          <p:nvPr/>
        </p:nvSpPr>
        <p:spPr>
          <a:xfrm>
            <a:off x="6012160" y="1412777"/>
            <a:ext cx="2664296" cy="2592288"/>
          </a:xfrm>
          <a:prstGeom prst="flowChartDocumen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56176" y="1484784"/>
            <a:ext cx="237626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push(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v) { </a:t>
            </a:r>
          </a:p>
          <a:p>
            <a:r>
              <a:rPr lang="en-US" altLang="zh-CN" sz="2400" dirty="0" smtClean="0"/>
              <a:t>     … </a:t>
            </a:r>
          </a:p>
          <a:p>
            <a:r>
              <a:rPr lang="en-US" altLang="zh-CN" sz="2400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pop() { </a:t>
            </a:r>
          </a:p>
          <a:p>
            <a:r>
              <a:rPr lang="en-US" altLang="zh-CN" sz="2400" dirty="0" smtClean="0"/>
              <a:t>     … 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24" name="圆角矩形 23"/>
          <p:cNvSpPr/>
          <p:nvPr/>
        </p:nvSpPr>
        <p:spPr>
          <a:xfrm>
            <a:off x="6156176" y="4566086"/>
            <a:ext cx="2520280" cy="1656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准备 24"/>
          <p:cNvSpPr/>
          <p:nvPr/>
        </p:nvSpPr>
        <p:spPr>
          <a:xfrm>
            <a:off x="6444208" y="4710102"/>
            <a:ext cx="1872208" cy="558135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7906" y="4752440"/>
            <a:ext cx="9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push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6444208" y="5517232"/>
            <a:ext cx="1872208" cy="558135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5559570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400" dirty="0" smtClean="0">
                <a:solidFill>
                  <a:srgbClr val="C00000"/>
                </a:solidFill>
              </a:rPr>
              <a:t>pop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Contextual Refinement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52862" y="2204864"/>
            <a:ext cx="5911426" cy="120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3200" b="1" dirty="0" smtClean="0"/>
              <a:t>  </a:t>
            </a:r>
            <a:r>
              <a:rPr lang="en-US" altLang="zh-CN" sz="3200" b="1" dirty="0" smtClean="0">
                <a:sym typeface="Symbol"/>
              </a:rPr>
              <a:t></a:t>
            </a:r>
            <a:r>
              <a:rPr lang="en-US" altLang="zh-CN" sz="3200" b="1" baseline="-25000" dirty="0" smtClean="0">
                <a:sym typeface="Symbol"/>
              </a:rPr>
              <a:t>ctxt</a:t>
            </a:r>
            <a:r>
              <a:rPr lang="en-US" altLang="zh-CN" sz="3200" b="1" dirty="0" smtClean="0">
                <a:sym typeface="Symbol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3200" b="1" dirty="0" smtClean="0">
                <a:sym typeface="Symbol"/>
              </a:rPr>
              <a:t>   </a:t>
            </a:r>
            <a:r>
              <a:rPr lang="en-US" altLang="zh-CN" sz="3200" dirty="0" err="1" smtClean="0">
                <a:sym typeface="Symbol"/>
              </a:rPr>
              <a:t>iff</a:t>
            </a:r>
            <a:endParaRPr lang="en-US" altLang="zh-CN" sz="3200" dirty="0" smtClean="0">
              <a:sym typeface="Symbol"/>
            </a:endParaRPr>
          </a:p>
          <a:p>
            <a:pPr>
              <a:spcBef>
                <a:spcPts val="1000"/>
              </a:spcBef>
            </a:pPr>
            <a:r>
              <a:rPr lang="en-US" altLang="zh-CN" sz="3200" b="1" dirty="0" smtClean="0">
                <a:sym typeface="Symbol"/>
              </a:rPr>
              <a:t></a:t>
            </a:r>
            <a:r>
              <a:rPr lang="en-US" altLang="zh-CN" sz="32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3200" dirty="0" smtClean="0">
                <a:sym typeface="Symbol"/>
              </a:rPr>
              <a:t>.  </a:t>
            </a:r>
            <a:r>
              <a:rPr lang="en-US" altLang="zh-CN" sz="3200" dirty="0" err="1" smtClean="0">
                <a:sym typeface="Symbol"/>
              </a:rPr>
              <a:t>ObsBeh</a:t>
            </a:r>
            <a:r>
              <a:rPr lang="en-US" altLang="zh-CN" sz="3200" dirty="0" smtClean="0">
                <a:sym typeface="Symbol"/>
              </a:rPr>
              <a:t>(</a:t>
            </a:r>
            <a:r>
              <a:rPr lang="en-US" altLang="zh-CN" sz="32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3200" dirty="0" smtClean="0">
                <a:sym typeface="Symbol"/>
              </a:rPr>
              <a:t>[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3200" dirty="0" smtClean="0">
                <a:sym typeface="Symbol"/>
              </a:rPr>
              <a:t>]) </a:t>
            </a:r>
            <a:r>
              <a:rPr lang="en-US" altLang="zh-CN" sz="3200" b="1" dirty="0" smtClean="0">
                <a:sym typeface="Symbol"/>
              </a:rPr>
              <a:t></a:t>
            </a:r>
            <a:r>
              <a:rPr lang="en-US" altLang="zh-CN" sz="3200" dirty="0" smtClean="0">
                <a:sym typeface="Symbol"/>
              </a:rPr>
              <a:t> </a:t>
            </a:r>
            <a:r>
              <a:rPr lang="en-US" altLang="zh-CN" sz="3200" dirty="0" err="1" smtClean="0">
                <a:sym typeface="Symbol"/>
              </a:rPr>
              <a:t>ObsBeh</a:t>
            </a:r>
            <a:r>
              <a:rPr lang="en-US" altLang="zh-CN" sz="3200" dirty="0" smtClean="0">
                <a:sym typeface="Symbol"/>
              </a:rPr>
              <a:t>(</a:t>
            </a:r>
            <a:r>
              <a:rPr lang="en-US" altLang="zh-CN" sz="32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3200" dirty="0" smtClean="0">
                <a:sym typeface="Symbol"/>
              </a:rPr>
              <a:t>[</a:t>
            </a:r>
            <a:r>
              <a:rPr lang="en-US" altLang="zh-CN" sz="32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3200" dirty="0" smtClean="0">
                <a:sym typeface="Symbol"/>
              </a:rPr>
              <a:t>])</a:t>
            </a:r>
            <a:endParaRPr lang="zh-CN" altLang="en-US" sz="3200" dirty="0"/>
          </a:p>
        </p:txBody>
      </p:sp>
      <p:sp>
        <p:nvSpPr>
          <p:cNvPr id="4" name="圆角矩形标注 3"/>
          <p:cNvSpPr/>
          <p:nvPr/>
        </p:nvSpPr>
        <p:spPr>
          <a:xfrm>
            <a:off x="2987824" y="3933056"/>
            <a:ext cx="3456384" cy="1512168"/>
          </a:xfrm>
          <a:prstGeom prst="wedgeRoundRectCallout">
            <a:avLst>
              <a:gd name="adj1" fmla="val -50997"/>
              <a:gd name="adj2" fmla="val -9212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 smtClean="0">
                <a:solidFill>
                  <a:prstClr val="black"/>
                </a:solidFill>
              </a:rPr>
              <a:t>Observable behaviors</a:t>
            </a:r>
          </a:p>
          <a:p>
            <a:pPr lvl="0" algn="ctr"/>
            <a:r>
              <a:rPr lang="en-US" altLang="zh-CN" sz="2800" dirty="0" smtClean="0">
                <a:solidFill>
                  <a:prstClr val="black"/>
                </a:solidFill>
              </a:rPr>
              <a:t>(e.g. prefix closures </a:t>
            </a:r>
          </a:p>
          <a:p>
            <a:pPr lvl="0" algn="ctr"/>
            <a:r>
              <a:rPr lang="en-US" altLang="zh-CN" sz="2800" dirty="0" smtClean="0">
                <a:solidFill>
                  <a:prstClr val="black"/>
                </a:solidFill>
              </a:rPr>
              <a:t>of I/O event traces)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 smtClean="0"/>
              <a:t>Linearizability &amp; Contextual Refinement</a:t>
            </a:r>
            <a:endParaRPr lang="zh-CN" alt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2100326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CN" sz="3600" dirty="0" smtClean="0"/>
              <a:t>O  </a:t>
            </a:r>
            <a:r>
              <a:rPr lang="en-US" altLang="zh-CN" sz="3600" b="1" dirty="0" smtClean="0">
                <a:solidFill>
                  <a:srgbClr val="0000FF"/>
                </a:solidFill>
                <a:sym typeface="Symbol"/>
              </a:rPr>
              <a:t></a:t>
            </a:r>
            <a:r>
              <a:rPr lang="en-US" altLang="zh-CN" sz="3600" baseline="-25000" dirty="0" err="1">
                <a:solidFill>
                  <a:srgbClr val="0000FF"/>
                </a:solidFill>
                <a:sym typeface="Symbol"/>
              </a:rPr>
              <a:t>l</a:t>
            </a:r>
            <a:r>
              <a:rPr lang="en-US" altLang="zh-CN" sz="3600" baseline="-25000" dirty="0" err="1" smtClean="0">
                <a:solidFill>
                  <a:srgbClr val="0000FF"/>
                </a:solidFill>
                <a:sym typeface="Symbol"/>
              </a:rPr>
              <a:t>in</a:t>
            </a:r>
            <a:r>
              <a:rPr lang="en-US" altLang="zh-CN" sz="3600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sz="3600" dirty="0" smtClean="0">
                <a:sym typeface="Symbol"/>
              </a:rPr>
              <a:t>S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3573016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“</a:t>
            </a:r>
            <a:r>
              <a:rPr lang="en-US" altLang="zh-CN" dirty="0" smtClean="0">
                <a:sym typeface="Symbol"/>
              </a:rPr>
              <a:t></a:t>
            </a:r>
            <a:r>
              <a:rPr lang="en-US" altLang="zh-CN" dirty="0"/>
              <a:t>”: </a:t>
            </a:r>
            <a:r>
              <a:rPr lang="en-US" altLang="zh-CN" dirty="0" smtClean="0"/>
              <a:t>we can view C[O] as </a:t>
            </a:r>
            <a:r>
              <a:rPr lang="en-US" altLang="zh-CN" dirty="0"/>
              <a:t>C[</a:t>
            </a:r>
            <a:r>
              <a:rPr lang="en-US" altLang="zh-CN" dirty="0">
                <a:sym typeface="Symbol"/>
              </a:rPr>
              <a:t>S</a:t>
            </a:r>
            <a:r>
              <a:rPr lang="en-US" altLang="zh-CN" dirty="0" smtClean="0"/>
              <a:t>]</a:t>
            </a:r>
          </a:p>
          <a:p>
            <a:pPr lvl="1"/>
            <a:r>
              <a:rPr lang="en-US" altLang="zh-CN" dirty="0" smtClean="0"/>
              <a:t>The latter is simpler to understand/verify</a:t>
            </a:r>
          </a:p>
          <a:p>
            <a:pPr>
              <a:spcBef>
                <a:spcPts val="2024"/>
              </a:spcBef>
            </a:pPr>
            <a:r>
              <a:rPr lang="en-US" altLang="zh-CN" dirty="0" smtClean="0"/>
              <a:t>“</a:t>
            </a:r>
            <a:r>
              <a:rPr lang="en-US" altLang="zh-CN" dirty="0" smtClean="0">
                <a:sym typeface="Symbol"/>
              </a:rPr>
              <a:t></a:t>
            </a:r>
            <a:r>
              <a:rPr lang="en-US" altLang="zh-CN" dirty="0" smtClean="0"/>
              <a:t>”: all proof methods for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/>
              </a:rPr>
              <a:t>ctxt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dirty="0" smtClean="0"/>
              <a:t>can </a:t>
            </a:r>
            <a:r>
              <a:rPr lang="en-US" altLang="zh-CN" b="1" dirty="0" smtClean="0">
                <a:solidFill>
                  <a:srgbClr val="C00000"/>
                </a:solidFill>
              </a:rPr>
              <a:t>verify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</a:t>
            </a:r>
            <a:r>
              <a:rPr lang="en-US" altLang="zh-CN" baseline="-25000" dirty="0" err="1" smtClean="0">
                <a:solidFill>
                  <a:srgbClr val="0000FF"/>
                </a:solidFill>
                <a:sym typeface="Symbol"/>
              </a:rPr>
              <a:t>lin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b="1" dirty="0" smtClean="0"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/>
              </a:rPr>
              <a:t>ctxt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dirty="0" smtClean="0"/>
              <a:t>is a well-studied concept in PL community</a:t>
            </a:r>
            <a:br>
              <a:rPr lang="en-US" altLang="zh-CN" dirty="0" smtClean="0"/>
            </a:br>
            <a:r>
              <a:rPr lang="en-US" altLang="zh-CN" dirty="0" smtClean="0"/>
              <a:t>(still challenging though)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Theorem</a:t>
            </a:r>
            <a:r>
              <a:rPr lang="en-US" altLang="zh-CN" sz="3200" dirty="0" smtClean="0"/>
              <a:t> (equivalence</a:t>
            </a:r>
            <a:r>
              <a:rPr lang="en-US" altLang="zh-CN" sz="3200" dirty="0"/>
              <a:t>)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1003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3600" dirty="0" smtClean="0">
                <a:solidFill>
                  <a:prstClr val="black"/>
                </a:solidFill>
              </a:rPr>
              <a:t>O  </a:t>
            </a:r>
            <a:r>
              <a:rPr lang="en-US" altLang="zh-CN" sz="3600" b="1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altLang="zh-CN" sz="3600" baseline="-25000" dirty="0">
                <a:solidFill>
                  <a:srgbClr val="FF0000"/>
                </a:solidFill>
                <a:sym typeface="Symbol"/>
              </a:rPr>
              <a:t>ctxt</a:t>
            </a:r>
            <a:r>
              <a:rPr lang="en-US" altLang="zh-CN" sz="3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sz="3600" dirty="0" smtClean="0">
                <a:sym typeface="Symbol"/>
              </a:rPr>
              <a:t>S</a:t>
            </a:r>
            <a:endParaRPr lang="zh-CN" altLang="en-US" sz="3600" dirty="0">
              <a:sym typeface="Symbo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5956" y="2026577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9139" y="2843644"/>
            <a:ext cx="351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Proof follows [</a:t>
            </a:r>
            <a:r>
              <a:rPr lang="en-US" altLang="zh-CN" dirty="0" err="1" smtClean="0">
                <a:solidFill>
                  <a:srgbClr val="C00000"/>
                </a:solidFill>
              </a:rPr>
              <a:t>Filipovic</a:t>
            </a:r>
            <a:r>
              <a:rPr lang="en-US" altLang="zh-CN" dirty="0" smtClean="0">
                <a:solidFill>
                  <a:srgbClr val="C00000"/>
                </a:solidFill>
              </a:rPr>
              <a:t> et al.,  2009]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Properties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Describe whether methods eventually return</a:t>
            </a:r>
          </a:p>
          <a:p>
            <a:pPr>
              <a:spcBef>
                <a:spcPts val="3024"/>
              </a:spcBef>
            </a:pPr>
            <a:r>
              <a:rPr lang="en-US" dirty="0" smtClean="0"/>
              <a:t>Defined similarly to </a:t>
            </a:r>
            <a:r>
              <a:rPr lang="en-US" dirty="0" err="1" smtClean="0"/>
              <a:t>linearizablity</a:t>
            </a:r>
            <a:endParaRPr lang="en-US" dirty="0" smtClean="0"/>
          </a:p>
          <a:p>
            <a:pPr lvl="1">
              <a:spcBef>
                <a:spcPts val="672"/>
              </a:spcBef>
            </a:pPr>
            <a:r>
              <a:rPr lang="en-US" dirty="0" smtClean="0"/>
              <a:t>Describe objects’ behaviors instead of clients’</a:t>
            </a:r>
          </a:p>
          <a:p>
            <a:pPr lvl="1">
              <a:spcBef>
                <a:spcPts val="672"/>
              </a:spcBef>
            </a:pPr>
            <a:r>
              <a:rPr lang="en-US" altLang="zh-CN" b="1" dirty="0" smtClean="0"/>
              <a:t>Intentional</a:t>
            </a:r>
            <a:r>
              <a:rPr lang="en-US" altLang="zh-CN" dirty="0" smtClean="0"/>
              <a:t> instead of </a:t>
            </a:r>
            <a:r>
              <a:rPr lang="en-US" altLang="zh-CN" b="1" dirty="0" smtClean="0"/>
              <a:t>extensional</a:t>
            </a:r>
            <a:endParaRPr lang="en-US" dirty="0" smtClean="0"/>
          </a:p>
          <a:p>
            <a:pPr lvl="1">
              <a:spcBef>
                <a:spcPts val="672"/>
              </a:spcBef>
            </a:pPr>
            <a:r>
              <a:rPr lang="en-US" dirty="0" smtClean="0"/>
              <a:t>E.g. there always exists a method call that’ll return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9632" y="4995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Can we use contextual refinement to define progress properties?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633" y="3122965"/>
            <a:ext cx="6870022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Termination-sensitive contextual refinement</a:t>
            </a:r>
          </a:p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P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S      </a:t>
            </a:r>
            <a:r>
              <a:rPr lang="en-US" altLang="zh-CN" sz="2800" dirty="0" smtClean="0">
                <a:sym typeface="Symbol"/>
              </a:rPr>
              <a:t>( </a:t>
            </a:r>
            <a:r>
              <a:rPr lang="en-US" altLang="zh-CN" sz="2000" dirty="0" err="1" smtClean="0">
                <a:sym typeface="Symbol"/>
              </a:rPr>
              <a:t>iff</a:t>
            </a:r>
            <a:r>
              <a:rPr lang="en-US" altLang="zh-CN" sz="2000" dirty="0" smtClean="0">
                <a:sym typeface="Symbol"/>
              </a:rPr>
              <a:t>    </a:t>
            </a:r>
            <a:r>
              <a:rPr lang="en-US" altLang="zh-CN" sz="2000" b="1" dirty="0" smtClean="0">
                <a:sym typeface="Symbol"/>
              </a:rPr>
              <a:t>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. 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000" dirty="0" smtClean="0">
                <a:sym typeface="Symbol"/>
              </a:rPr>
              <a:t>]) </a:t>
            </a:r>
            <a:r>
              <a:rPr lang="en-US" altLang="zh-CN" sz="2000" b="1" dirty="0" smtClean="0">
                <a:sym typeface="Symbol"/>
              </a:rPr>
              <a:t>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000" dirty="0" smtClean="0">
                <a:sym typeface="Symbol"/>
              </a:rPr>
              <a:t>])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)</a:t>
            </a:r>
            <a:endParaRPr lang="zh-CN" altLang="en-US" sz="2000" dirty="0" smtClean="0"/>
          </a:p>
        </p:txBody>
      </p:sp>
      <p:grpSp>
        <p:nvGrpSpPr>
          <p:cNvPr id="6" name="组合 8"/>
          <p:cNvGrpSpPr/>
          <p:nvPr/>
        </p:nvGrpSpPr>
        <p:grpSpPr>
          <a:xfrm>
            <a:off x="1763688" y="1826821"/>
            <a:ext cx="5222509" cy="954107"/>
            <a:chOff x="683568" y="1340768"/>
            <a:chExt cx="5222509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1340768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 smtClean="0"/>
                <a:t>Linearizability</a:t>
              </a:r>
              <a:r>
                <a:rPr lang="en-US" altLang="zh-CN" sz="2800" b="1" dirty="0" smtClean="0"/>
                <a:t> </a:t>
              </a:r>
            </a:p>
            <a:p>
              <a:pPr algn="ctr"/>
              <a:r>
                <a:rPr lang="en-US" altLang="zh-CN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</a:t>
              </a:r>
              <a:r>
                <a:rPr lang="en-US" altLang="zh-CN" sz="2800" b="1" baseline="-25000" dirty="0" err="1" smtClean="0">
                  <a:sym typeface="Symbol"/>
                </a:rPr>
                <a:t>lin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6832" y="1484784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53820" y="1340768"/>
              <a:ext cx="1452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prstClr val="black"/>
                  </a:solidFill>
                </a:rPr>
                <a:t>Progress</a:t>
              </a:r>
            </a:p>
            <a:p>
              <a:pPr algn="ctr"/>
              <a:r>
                <a:rPr lang="en-US" sz="2800" dirty="0" smtClean="0"/>
                <a:t>P</a:t>
              </a:r>
              <a:r>
                <a:rPr lang="en-US" sz="2800" dirty="0" smtClean="0">
                  <a:solidFill>
                    <a:prstClr val="black"/>
                  </a:solidFill>
                </a:rPr>
                <a:t>(</a:t>
              </a:r>
              <a:r>
                <a:rPr lang="en-US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sz="28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2546901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4910" y="4649688"/>
          <a:ext cx="824154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746"/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SF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f-t-div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2267744" y="4653136"/>
          <a:ext cx="128016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Lock-Freedom</a:t>
            </a:r>
            <a:endParaRPr lang="en-US" dirty="0"/>
          </a:p>
        </p:txBody>
      </p:sp>
      <p:grpSp>
        <p:nvGrpSpPr>
          <p:cNvPr id="11" name="组合 19"/>
          <p:cNvGrpSpPr/>
          <p:nvPr/>
        </p:nvGrpSpPr>
        <p:grpSpPr>
          <a:xfrm>
            <a:off x="6084168" y="2420888"/>
            <a:ext cx="2448272" cy="1656184"/>
            <a:chOff x="4532615" y="2132856"/>
            <a:chExt cx="2448272" cy="1656184"/>
          </a:xfrm>
        </p:grpSpPr>
        <p:sp>
          <p:nvSpPr>
            <p:cNvPr id="15" name="右大括号 14"/>
            <p:cNvSpPr/>
            <p:nvPr/>
          </p:nvSpPr>
          <p:spPr>
            <a:xfrm>
              <a:off x="4532615" y="2132856"/>
              <a:ext cx="360040" cy="1656184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48064" y="2546901"/>
              <a:ext cx="18328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Some must return</a:t>
              </a:r>
              <a:endParaRPr lang="zh-CN" altLang="en-US" sz="2800" dirty="0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67544" y="1916832"/>
            <a:ext cx="5400600" cy="2232248"/>
            <a:chOff x="467544" y="1916832"/>
            <a:chExt cx="5400600" cy="2232248"/>
          </a:xfrm>
        </p:grpSpPr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 flipH="1">
              <a:off x="1979712" y="2348880"/>
              <a:ext cx="3240360" cy="360040"/>
            </a:xfrm>
            <a:prstGeom prst="rightArrow">
              <a:avLst>
                <a:gd name="adj1" fmla="val 50000"/>
                <a:gd name="adj2" fmla="val 27777"/>
              </a:avLst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flipH="1">
              <a:off x="3275856" y="3068960"/>
              <a:ext cx="2016224" cy="360040"/>
            </a:xfrm>
            <a:prstGeom prst="rightArrow">
              <a:avLst>
                <a:gd name="adj1" fmla="val 50000"/>
                <a:gd name="adj2" fmla="val 27777"/>
              </a:avLst>
            </a:prstGeom>
            <a:solidFill>
              <a:schemeClr val="accent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 flipH="1">
              <a:off x="2555776" y="3789040"/>
              <a:ext cx="2736304" cy="360040"/>
            </a:xfrm>
            <a:prstGeom prst="rightArrow">
              <a:avLst>
                <a:gd name="adj1" fmla="val 50000"/>
                <a:gd name="adj2" fmla="val 24603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544" y="227687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1: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7544" y="299695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2: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7544" y="3687415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3:</a:t>
              </a:r>
              <a:endParaRPr lang="zh-CN" alt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91680" y="1916832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push(7)</a:t>
              </a:r>
              <a:endParaRPr lang="zh-CN" alt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43808" y="2636912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pop()</a:t>
              </a:r>
              <a:endParaRPr lang="zh-CN" altLang="en-US" sz="24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67744" y="3356992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push(6)</a:t>
              </a:r>
              <a:endParaRPr lang="zh-CN" altLang="en-US" sz="2400" dirty="0"/>
            </a:p>
          </p:txBody>
        </p:sp>
        <p:sp>
          <p:nvSpPr>
            <p:cNvPr id="33" name="燕尾形 32"/>
            <p:cNvSpPr/>
            <p:nvPr/>
          </p:nvSpPr>
          <p:spPr>
            <a:xfrm>
              <a:off x="5076056" y="2420888"/>
              <a:ext cx="288032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38"/>
            <p:cNvSpPr/>
            <p:nvPr/>
          </p:nvSpPr>
          <p:spPr>
            <a:xfrm>
              <a:off x="5364088" y="2420888"/>
              <a:ext cx="216024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燕尾形 40"/>
            <p:cNvSpPr/>
            <p:nvPr/>
          </p:nvSpPr>
          <p:spPr>
            <a:xfrm>
              <a:off x="5580112" y="2420888"/>
              <a:ext cx="216024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燕尾形 47"/>
            <p:cNvSpPr/>
            <p:nvPr/>
          </p:nvSpPr>
          <p:spPr>
            <a:xfrm>
              <a:off x="5148064" y="3140968"/>
              <a:ext cx="288032" cy="216024"/>
            </a:xfrm>
            <a:prstGeom prst="chevron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9" name="燕尾形 48"/>
            <p:cNvSpPr/>
            <p:nvPr/>
          </p:nvSpPr>
          <p:spPr>
            <a:xfrm>
              <a:off x="5436096" y="3140968"/>
              <a:ext cx="216024" cy="216024"/>
            </a:xfrm>
            <a:prstGeom prst="chevron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燕尾形 49"/>
            <p:cNvSpPr/>
            <p:nvPr/>
          </p:nvSpPr>
          <p:spPr>
            <a:xfrm>
              <a:off x="5652120" y="3140968"/>
              <a:ext cx="216024" cy="216024"/>
            </a:xfrm>
            <a:prstGeom prst="chevron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1" name="燕尾形 50"/>
            <p:cNvSpPr/>
            <p:nvPr/>
          </p:nvSpPr>
          <p:spPr>
            <a:xfrm>
              <a:off x="5148064" y="3861048"/>
              <a:ext cx="288032" cy="216024"/>
            </a:xfrm>
            <a:prstGeom prst="chevron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燕尾形 51"/>
            <p:cNvSpPr/>
            <p:nvPr/>
          </p:nvSpPr>
          <p:spPr>
            <a:xfrm>
              <a:off x="5436096" y="3861048"/>
              <a:ext cx="216024" cy="216024"/>
            </a:xfrm>
            <a:prstGeom prst="chevron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燕尾形 52"/>
            <p:cNvSpPr/>
            <p:nvPr/>
          </p:nvSpPr>
          <p:spPr>
            <a:xfrm>
              <a:off x="5652120" y="3861048"/>
              <a:ext cx="216024" cy="216024"/>
            </a:xfrm>
            <a:prstGeom prst="chevron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Example: </a:t>
            </a:r>
            <a:r>
              <a:rPr lang="en-US" dirty="0" err="1" smtClean="0"/>
              <a:t>Treiber</a:t>
            </a:r>
            <a:r>
              <a:rPr lang="en-US" dirty="0" smtClean="0"/>
              <a:t> Stack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499585" y="1700808"/>
            <a:ext cx="310284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while(!b){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6    b := </a:t>
            </a:r>
            <a:r>
              <a:rPr lang="en-US" altLang="zh-CN" sz="2400" b="1" dirty="0" err="1">
                <a:solidFill>
                  <a:srgbClr val="FF0000"/>
                </a:solidFill>
                <a:cs typeface="Courier New" pitchFamily="49" charset="0"/>
              </a:rPr>
              <a:t>cas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(&amp;Top</a:t>
            </a:r>
            <a:r>
              <a:rPr lang="en-US" altLang="zh-CN" sz="2400" b="1" dirty="0">
                <a:solidFill>
                  <a:srgbClr val="FF0000"/>
                </a:solidFill>
                <a:cs typeface="Courier New" pitchFamily="49" charset="0"/>
              </a:rPr>
              <a:t>, t, x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);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7  }</a:t>
            </a:r>
            <a:endParaRPr lang="en-US" altLang="zh-CN" sz="2400" b="1" dirty="0">
              <a:cs typeface="Courier New" pitchFamily="49" charset="0"/>
            </a:endParaRPr>
          </a:p>
        </p:txBody>
      </p:sp>
      <p:grpSp>
        <p:nvGrpSpPr>
          <p:cNvPr id="3" name="组合 11"/>
          <p:cNvGrpSpPr/>
          <p:nvPr/>
        </p:nvGrpSpPr>
        <p:grpSpPr>
          <a:xfrm>
            <a:off x="539552" y="1556792"/>
            <a:ext cx="4521300" cy="1143000"/>
            <a:chOff x="107504" y="1589087"/>
            <a:chExt cx="4521300" cy="1143000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37496" y="2046287"/>
              <a:ext cx="504056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969914" y="1833562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v1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1392189" y="1817687"/>
              <a:ext cx="695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next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8" name="Text Box 19"/>
            <p:cNvSpPr txBox="1">
              <a:spLocks noChangeArrowheads="1"/>
            </p:cNvSpPr>
            <p:nvPr/>
          </p:nvSpPr>
          <p:spPr bwMode="auto">
            <a:xfrm>
              <a:off x="3447704" y="1833562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latin typeface="Calibri" pitchFamily="34" charset="0"/>
                </a:rPr>
                <a:t>vk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3806479" y="1817687"/>
              <a:ext cx="822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next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22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" name="Text Box 24"/>
            <p:cNvSpPr txBox="1">
              <a:spLocks noChangeArrowheads="1"/>
            </p:cNvSpPr>
            <p:nvPr/>
          </p:nvSpPr>
          <p:spPr bwMode="auto">
            <a:xfrm>
              <a:off x="107504" y="1589087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latin typeface="Calibri" pitchFamily="34" charset="0"/>
                </a:rPr>
                <a:t>Top</a:t>
              </a:r>
              <a:endParaRPr lang="en-US" altLang="zh-CN" sz="2000" b="1" dirty="0">
                <a:latin typeface="Calibri" pitchFamily="34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39552" y="3555013"/>
            <a:ext cx="43555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There’s always a stack operation that will return.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Contextual Refinement for LF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259632" y="2132856"/>
            <a:ext cx="6682470" cy="12054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3200" b="1" dirty="0" smtClean="0"/>
              <a:t>  </a:t>
            </a:r>
            <a:r>
              <a:rPr lang="en-US" altLang="zh-CN" sz="3200" b="1" dirty="0" smtClean="0">
                <a:sym typeface="Symbol"/>
              </a:rPr>
              <a:t></a:t>
            </a:r>
            <a:r>
              <a:rPr lang="en-US" altLang="zh-CN" sz="3200" b="1" baseline="-25000" dirty="0" smtClean="0">
                <a:sym typeface="Symbol"/>
              </a:rPr>
              <a:t>LF</a:t>
            </a:r>
            <a:r>
              <a:rPr lang="en-US" altLang="zh-CN" sz="3200" b="1" dirty="0" smtClean="0">
                <a:sym typeface="Symbol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3200" b="1" dirty="0" smtClean="0">
                <a:sym typeface="Symbol"/>
              </a:rPr>
              <a:t>   </a:t>
            </a:r>
            <a:r>
              <a:rPr lang="en-US" altLang="zh-CN" sz="3200" dirty="0" err="1" smtClean="0">
                <a:sym typeface="Symbol"/>
              </a:rPr>
              <a:t>iff</a:t>
            </a:r>
            <a:endParaRPr lang="en-US" altLang="zh-CN" sz="3200" dirty="0" smtClean="0">
              <a:sym typeface="Symbol"/>
            </a:endParaRPr>
          </a:p>
          <a:p>
            <a:pPr>
              <a:spcBef>
                <a:spcPts val="1000"/>
              </a:spcBef>
            </a:pPr>
            <a:r>
              <a:rPr lang="en-US" altLang="zh-CN" sz="3200" b="1" dirty="0" smtClean="0">
                <a:sym typeface="Symbol"/>
              </a:rPr>
              <a:t></a:t>
            </a:r>
            <a:r>
              <a:rPr lang="en-US" altLang="zh-CN" sz="32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3200" dirty="0" smtClean="0">
                <a:sym typeface="Symbol"/>
              </a:rPr>
              <a:t>.  </a:t>
            </a:r>
            <a:r>
              <a:rPr lang="en-US" altLang="zh-CN" sz="3200" dirty="0" err="1" smtClean="0">
                <a:sym typeface="Symbol"/>
              </a:rPr>
              <a:t>ObsBeh</a:t>
            </a:r>
            <a:r>
              <a:rPr lang="en-US" altLang="zh-CN" sz="3200" baseline="-25000" dirty="0" err="1" smtClean="0">
                <a:sym typeface="Symbol"/>
              </a:rPr>
              <a:t>div</a:t>
            </a:r>
            <a:r>
              <a:rPr lang="en-US" altLang="zh-CN" sz="3200" dirty="0" smtClean="0">
                <a:sym typeface="Symbol"/>
              </a:rPr>
              <a:t>(</a:t>
            </a:r>
            <a:r>
              <a:rPr lang="en-US" altLang="zh-CN" sz="32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3200" dirty="0" smtClean="0">
                <a:sym typeface="Symbol"/>
              </a:rPr>
              <a:t>[</a:t>
            </a:r>
            <a:r>
              <a:rPr lang="en-US" altLang="zh-CN" sz="32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3200" dirty="0" smtClean="0">
                <a:sym typeface="Symbol"/>
              </a:rPr>
              <a:t>]) </a:t>
            </a:r>
            <a:r>
              <a:rPr lang="en-US" altLang="zh-CN" sz="3200" b="1" dirty="0" smtClean="0">
                <a:sym typeface="Symbol"/>
              </a:rPr>
              <a:t></a:t>
            </a:r>
            <a:r>
              <a:rPr lang="en-US" altLang="zh-CN" sz="3200" dirty="0" smtClean="0">
                <a:sym typeface="Symbol"/>
              </a:rPr>
              <a:t> </a:t>
            </a:r>
            <a:r>
              <a:rPr lang="en-US" altLang="zh-CN" sz="3200" dirty="0" err="1" smtClean="0">
                <a:sym typeface="Symbol"/>
              </a:rPr>
              <a:t>ObsBeh</a:t>
            </a:r>
            <a:r>
              <a:rPr lang="en-US" altLang="zh-CN" sz="3200" baseline="-25000" dirty="0" err="1" smtClean="0">
                <a:sym typeface="Symbol"/>
              </a:rPr>
              <a:t>div</a:t>
            </a:r>
            <a:r>
              <a:rPr lang="en-US" altLang="zh-CN" sz="3200" dirty="0" smtClean="0">
                <a:sym typeface="Symbol"/>
              </a:rPr>
              <a:t>(</a:t>
            </a:r>
            <a:r>
              <a:rPr lang="en-US" altLang="zh-CN" sz="32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3200" dirty="0" smtClean="0">
                <a:sym typeface="Symbol"/>
              </a:rPr>
              <a:t>[</a:t>
            </a:r>
            <a:r>
              <a:rPr lang="en-US" altLang="zh-CN" sz="32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3200" dirty="0" smtClean="0">
                <a:sym typeface="Symbol"/>
              </a:rPr>
              <a:t>])</a:t>
            </a:r>
            <a:endParaRPr lang="zh-CN" altLang="en-US" sz="3200" dirty="0"/>
          </a:p>
        </p:txBody>
      </p:sp>
      <p:sp>
        <p:nvSpPr>
          <p:cNvPr id="7" name="圆角矩形标注 6"/>
          <p:cNvSpPr/>
          <p:nvPr/>
        </p:nvSpPr>
        <p:spPr>
          <a:xfrm>
            <a:off x="2051720" y="3861048"/>
            <a:ext cx="5472608" cy="576064"/>
          </a:xfrm>
          <a:prstGeom prst="wedgeRoundRectCallout">
            <a:avLst>
              <a:gd name="adj1" fmla="val -26214"/>
              <a:gd name="adj2" fmla="val -14995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b="1" dirty="0" smtClean="0">
                <a:solidFill>
                  <a:prstClr val="black"/>
                </a:solidFill>
              </a:rPr>
              <a:t>full event traces</a:t>
            </a:r>
            <a:r>
              <a:rPr lang="en-US" altLang="zh-CN" sz="2800" dirty="0" smtClean="0">
                <a:solidFill>
                  <a:prstClr val="black"/>
                </a:solidFill>
              </a:rPr>
              <a:t>, not prefix closures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69160"/>
            <a:ext cx="6408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If </a:t>
            </a:r>
            <a:r>
              <a:rPr lang="en-US" altLang="zh-CN" sz="2800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800" dirty="0" smtClean="0">
                <a:sym typeface="Symbol"/>
              </a:rPr>
              <a:t>[</a:t>
            </a:r>
            <a:r>
              <a:rPr lang="en-US" altLang="zh-CN" sz="2800" dirty="0" smtClean="0">
                <a:solidFill>
                  <a:srgbClr val="0000FF"/>
                </a:solidFill>
                <a:sym typeface="Symbol"/>
              </a:rPr>
              <a:t>O</a:t>
            </a:r>
            <a:r>
              <a:rPr lang="en-US" altLang="zh-CN" sz="2800" dirty="0" smtClean="0">
                <a:sym typeface="Symbol"/>
              </a:rPr>
              <a:t>]</a:t>
            </a:r>
            <a:r>
              <a:rPr lang="en-US" altLang="zh-CN" sz="2800" dirty="0" smtClean="0"/>
              <a:t> diverges (not terminates), </a:t>
            </a:r>
            <a:r>
              <a:rPr lang="en-US" altLang="zh-CN" sz="2800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800" dirty="0" smtClean="0">
                <a:sym typeface="Symbol"/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800" dirty="0" smtClean="0">
                <a:sym typeface="Symbol"/>
              </a:rPr>
              <a:t>]</a:t>
            </a:r>
            <a:r>
              <a:rPr lang="en-US" altLang="zh-CN" sz="2800" dirty="0" smtClean="0"/>
              <a:t> must also diverge.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Non-Lock-Free Example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23728" y="1628800"/>
            <a:ext cx="20162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inc() {</a:t>
            </a:r>
            <a:endParaRPr lang="zh-CN" altLang="en-US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while 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 &lt; 10)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 ++;</a:t>
            </a:r>
          </a:p>
          <a:p>
            <a:r>
              <a:rPr lang="en-US" altLang="zh-CN" sz="2400" dirty="0" smtClean="0"/>
              <a:t>  x++;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788024" y="1628800"/>
            <a:ext cx="1800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dec</a:t>
            </a:r>
            <a:r>
              <a:rPr lang="en-US" altLang="zh-CN" sz="2400" dirty="0" smtClean="0"/>
              <a:t>() {</a:t>
            </a:r>
            <a:endParaRPr lang="zh-CN" altLang="en-US" sz="2400" dirty="0" smtClean="0"/>
          </a:p>
          <a:p>
            <a:r>
              <a:rPr lang="en-US" altLang="zh-CN" sz="2400" dirty="0" smtClean="0">
                <a:solidFill>
                  <a:srgbClr val="FF0000"/>
                </a:solidFill>
              </a:rPr>
              <a:t>  </a:t>
            </a:r>
            <a:r>
              <a:rPr lang="en-US" altLang="zh-CN" sz="2400" dirty="0" smtClean="0">
                <a:solidFill>
                  <a:srgbClr val="0000FF"/>
                </a:solidFill>
              </a:rPr>
              <a:t>while (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 &gt; 0)</a:t>
            </a:r>
            <a:br>
              <a:rPr lang="en-US" altLang="zh-CN" sz="2400" dirty="0" smtClean="0">
                <a:solidFill>
                  <a:srgbClr val="0000FF"/>
                </a:solidFill>
              </a:rPr>
            </a:br>
            <a:r>
              <a:rPr lang="en-US" altLang="zh-CN" sz="2400" dirty="0" smtClean="0">
                <a:solidFill>
                  <a:srgbClr val="0000FF"/>
                </a:solidFill>
              </a:rPr>
              <a:t>      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 --;</a:t>
            </a:r>
          </a:p>
          <a:p>
            <a:r>
              <a:rPr lang="en-US" altLang="zh-CN" sz="2400" dirty="0" smtClean="0"/>
              <a:t>  x--;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grpSp>
        <p:nvGrpSpPr>
          <p:cNvPr id="5" name="组合 19"/>
          <p:cNvGrpSpPr/>
          <p:nvPr/>
        </p:nvGrpSpPr>
        <p:grpSpPr>
          <a:xfrm>
            <a:off x="6156176" y="4293096"/>
            <a:ext cx="2264871" cy="1098123"/>
            <a:chOff x="4532615" y="2348880"/>
            <a:chExt cx="2264871" cy="1098123"/>
          </a:xfrm>
        </p:grpSpPr>
        <p:sp>
          <p:nvSpPr>
            <p:cNvPr id="6" name="右大括号 5"/>
            <p:cNvSpPr/>
            <p:nvPr/>
          </p:nvSpPr>
          <p:spPr>
            <a:xfrm>
              <a:off x="4532615" y="2348880"/>
              <a:ext cx="360040" cy="1080120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64663" y="2492896"/>
              <a:ext cx="1832823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Neither returns</a:t>
              </a:r>
              <a:endParaRPr lang="zh-CN" altLang="en-US" sz="2800" dirty="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39552" y="3861048"/>
            <a:ext cx="5400600" cy="1541785"/>
            <a:chOff x="539552" y="3861048"/>
            <a:chExt cx="5400600" cy="1541785"/>
          </a:xfrm>
        </p:grpSpPr>
        <p:grpSp>
          <p:nvGrpSpPr>
            <p:cNvPr id="8" name="组合 7"/>
            <p:cNvGrpSpPr/>
            <p:nvPr/>
          </p:nvGrpSpPr>
          <p:grpSpPr>
            <a:xfrm>
              <a:off x="539552" y="3861048"/>
              <a:ext cx="5400600" cy="1541785"/>
              <a:chOff x="467544" y="1916832"/>
              <a:chExt cx="5400600" cy="1541785"/>
            </a:xfrm>
          </p:grpSpPr>
          <p:sp>
            <p:nvSpPr>
              <p:cNvPr id="9" name="AutoShape 5"/>
              <p:cNvSpPr>
                <a:spLocks noChangeArrowheads="1"/>
              </p:cNvSpPr>
              <p:nvPr/>
            </p:nvSpPr>
            <p:spPr bwMode="auto">
              <a:xfrm flipH="1">
                <a:off x="1979712" y="2348880"/>
                <a:ext cx="3240360" cy="360040"/>
              </a:xfrm>
              <a:prstGeom prst="rightArrow">
                <a:avLst>
                  <a:gd name="adj1" fmla="val 50000"/>
                  <a:gd name="adj2" fmla="val 27777"/>
                </a:avLst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0" name="AutoShape 5"/>
              <p:cNvSpPr>
                <a:spLocks noChangeArrowheads="1"/>
              </p:cNvSpPr>
              <p:nvPr/>
            </p:nvSpPr>
            <p:spPr bwMode="auto">
              <a:xfrm flipH="1">
                <a:off x="2123728" y="3068960"/>
                <a:ext cx="3168352" cy="360040"/>
              </a:xfrm>
              <a:prstGeom prst="rightArrow">
                <a:avLst>
                  <a:gd name="adj1" fmla="val 50000"/>
                  <a:gd name="adj2" fmla="val 27777"/>
                </a:avLst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  <a:latin typeface="Comic Sans MS" pitchFamily="66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67544" y="2276872"/>
                <a:ext cx="1370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Thread 1:</a:t>
                </a:r>
                <a:endParaRPr lang="zh-CN" altLang="en-US" sz="2400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67544" y="2996952"/>
                <a:ext cx="1370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Thread 2:</a:t>
                </a:r>
                <a:endParaRPr lang="zh-CN" altLang="en-US" sz="240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91680" y="1916832"/>
                <a:ext cx="7328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inc()</a:t>
                </a:r>
                <a:endParaRPr lang="zh-CN" altLang="en-US" sz="240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07704" y="2636912"/>
                <a:ext cx="8162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err="1" smtClean="0"/>
                  <a:t>dec</a:t>
                </a:r>
                <a:r>
                  <a:rPr lang="en-US" altLang="zh-CN" sz="2400" dirty="0" smtClean="0"/>
                  <a:t>()</a:t>
                </a:r>
                <a:endParaRPr lang="zh-CN" altLang="en-US" sz="2400" dirty="0"/>
              </a:p>
            </p:txBody>
          </p:sp>
          <p:sp>
            <p:nvSpPr>
              <p:cNvPr id="18" name="燕尾形 17"/>
              <p:cNvSpPr/>
              <p:nvPr/>
            </p:nvSpPr>
            <p:spPr>
              <a:xfrm>
                <a:off x="5076056" y="2420888"/>
                <a:ext cx="288032" cy="216024"/>
              </a:xfrm>
              <a:prstGeom prst="chevron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燕尾形 18"/>
              <p:cNvSpPr/>
              <p:nvPr/>
            </p:nvSpPr>
            <p:spPr>
              <a:xfrm>
                <a:off x="5364088" y="2420888"/>
                <a:ext cx="216024" cy="216024"/>
              </a:xfrm>
              <a:prstGeom prst="chevron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燕尾形 19"/>
              <p:cNvSpPr/>
              <p:nvPr/>
            </p:nvSpPr>
            <p:spPr>
              <a:xfrm>
                <a:off x="5580112" y="2420888"/>
                <a:ext cx="216024" cy="216024"/>
              </a:xfrm>
              <a:prstGeom prst="chevron">
                <a:avLst/>
              </a:prstGeom>
              <a:solidFill>
                <a:schemeClr val="accent5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燕尾形 20"/>
              <p:cNvSpPr/>
              <p:nvPr/>
            </p:nvSpPr>
            <p:spPr>
              <a:xfrm>
                <a:off x="5148064" y="3140968"/>
                <a:ext cx="288032" cy="216024"/>
              </a:xfrm>
              <a:prstGeom prst="chevron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燕尾形 21"/>
              <p:cNvSpPr/>
              <p:nvPr/>
            </p:nvSpPr>
            <p:spPr>
              <a:xfrm>
                <a:off x="5436096" y="3140968"/>
                <a:ext cx="216024" cy="216024"/>
              </a:xfrm>
              <a:prstGeom prst="chevron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燕尾形 22"/>
              <p:cNvSpPr/>
              <p:nvPr/>
            </p:nvSpPr>
            <p:spPr>
              <a:xfrm>
                <a:off x="5652120" y="3140968"/>
                <a:ext cx="216024" cy="216024"/>
              </a:xfrm>
              <a:prstGeom prst="chevron">
                <a:avLst/>
              </a:prstGeom>
              <a:solidFill>
                <a:schemeClr val="accent3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491880" y="3933056"/>
              <a:ext cx="646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i</a:t>
              </a:r>
              <a:r>
                <a:rPr lang="en-US" altLang="zh-CN" sz="2400" dirty="0" smtClean="0"/>
                <a:t>++;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97036" y="4653136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i</a:t>
              </a:r>
              <a:r>
                <a:rPr lang="en-US" altLang="zh-CN" sz="2400" dirty="0" smtClean="0"/>
                <a:t>--;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9992" y="3933056"/>
              <a:ext cx="6469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i</a:t>
              </a:r>
              <a:r>
                <a:rPr lang="en-US" altLang="zh-CN" sz="2400" dirty="0" smtClean="0"/>
                <a:t>++;</a:t>
              </a:r>
              <a:endParaRPr lang="zh-CN" alt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76056" y="4653136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err="1" smtClean="0"/>
                <a:t>i</a:t>
              </a:r>
              <a:r>
                <a:rPr lang="en-US" altLang="zh-CN" sz="2400" dirty="0" smtClean="0"/>
                <a:t>--;</a:t>
              </a:r>
              <a:endParaRPr lang="zh-CN" altLang="en-US" sz="24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Non-Lock-Free Example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076056" y="1412776"/>
            <a:ext cx="3816424" cy="2664296"/>
            <a:chOff x="5076056" y="1628800"/>
            <a:chExt cx="3816424" cy="2664296"/>
          </a:xfrm>
        </p:grpSpPr>
        <p:sp>
          <p:nvSpPr>
            <p:cNvPr id="4" name="流程图: 文档 3"/>
            <p:cNvSpPr/>
            <p:nvPr/>
          </p:nvSpPr>
          <p:spPr>
            <a:xfrm>
              <a:off x="5076056" y="1628800"/>
              <a:ext cx="3816424" cy="2664296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76056" y="2138080"/>
              <a:ext cx="201622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inc() {</a:t>
              </a:r>
              <a:endParaRPr lang="zh-CN" altLang="en-US" sz="2400" dirty="0" smtClean="0"/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 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while (</a:t>
              </a:r>
              <a:r>
                <a:rPr lang="en-US" altLang="zh-CN" sz="2400" dirty="0" err="1" smtClean="0">
                  <a:solidFill>
                    <a:srgbClr val="0000FF"/>
                  </a:solidFill>
                </a:rPr>
                <a:t>i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 &lt; 10)</a:t>
              </a:r>
              <a:br>
                <a:rPr lang="en-US" altLang="zh-CN" sz="2400" dirty="0" smtClean="0">
                  <a:solidFill>
                    <a:srgbClr val="0000FF"/>
                  </a:solidFill>
                </a:rPr>
              </a:br>
              <a:r>
                <a:rPr lang="en-US" altLang="zh-CN" sz="2400" dirty="0" smtClean="0">
                  <a:solidFill>
                    <a:srgbClr val="0000FF"/>
                  </a:solidFill>
                </a:rPr>
                <a:t>      </a:t>
              </a:r>
              <a:r>
                <a:rPr lang="en-US" altLang="zh-CN" sz="2400" dirty="0" err="1" smtClean="0">
                  <a:solidFill>
                    <a:srgbClr val="0000FF"/>
                  </a:solidFill>
                </a:rPr>
                <a:t>i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 ++;</a:t>
              </a:r>
            </a:p>
            <a:p>
              <a:r>
                <a:rPr lang="en-US" altLang="zh-CN" sz="2400" dirty="0" smtClean="0"/>
                <a:t>  x++;</a:t>
              </a:r>
            </a:p>
            <a:p>
              <a:r>
                <a:rPr lang="en-US" altLang="zh-CN" sz="2400" dirty="0" smtClean="0"/>
                <a:t>}</a:t>
              </a:r>
              <a:endParaRPr lang="zh-CN" alt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280" y="2138080"/>
              <a:ext cx="1800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 smtClean="0"/>
                <a:t>dec</a:t>
              </a:r>
              <a:r>
                <a:rPr lang="en-US" altLang="zh-CN" sz="2400" dirty="0" smtClean="0"/>
                <a:t>() {</a:t>
              </a:r>
              <a:endParaRPr lang="zh-CN" altLang="en-US" sz="2400" dirty="0" smtClean="0"/>
            </a:p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  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while (</a:t>
              </a:r>
              <a:r>
                <a:rPr lang="en-US" altLang="zh-CN" sz="2400" dirty="0" err="1" smtClean="0">
                  <a:solidFill>
                    <a:srgbClr val="0000FF"/>
                  </a:solidFill>
                </a:rPr>
                <a:t>i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 &gt; 0)</a:t>
              </a:r>
              <a:br>
                <a:rPr lang="en-US" altLang="zh-CN" sz="2400" dirty="0" smtClean="0">
                  <a:solidFill>
                    <a:srgbClr val="0000FF"/>
                  </a:solidFill>
                </a:rPr>
              </a:br>
              <a:r>
                <a:rPr lang="en-US" altLang="zh-CN" sz="2400" dirty="0" smtClean="0">
                  <a:solidFill>
                    <a:srgbClr val="0000FF"/>
                  </a:solidFill>
                </a:rPr>
                <a:t>      </a:t>
              </a:r>
              <a:r>
                <a:rPr lang="en-US" altLang="zh-CN" sz="2400" dirty="0" err="1" smtClean="0">
                  <a:solidFill>
                    <a:srgbClr val="0000FF"/>
                  </a:solidFill>
                </a:rPr>
                <a:t>i</a:t>
              </a:r>
              <a:r>
                <a:rPr lang="en-US" altLang="zh-CN" sz="2400" dirty="0" smtClean="0">
                  <a:solidFill>
                    <a:srgbClr val="0000FF"/>
                  </a:solidFill>
                </a:rPr>
                <a:t> --;</a:t>
              </a:r>
            </a:p>
            <a:p>
              <a:r>
                <a:rPr lang="en-US" altLang="zh-CN" sz="2400" dirty="0" smtClean="0"/>
                <a:t>  x--;</a:t>
              </a:r>
            </a:p>
            <a:p>
              <a:r>
                <a:rPr lang="en-US" altLang="zh-CN" sz="2400" dirty="0" smtClean="0"/>
                <a:t>}</a:t>
              </a:r>
              <a:endParaRPr lang="zh-CN" altLang="en-US" sz="2400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5940152" y="4365104"/>
            <a:ext cx="2520280" cy="1944216"/>
            <a:chOff x="6228184" y="4941168"/>
            <a:chExt cx="2520280" cy="1944216"/>
          </a:xfrm>
        </p:grpSpPr>
        <p:sp>
          <p:nvSpPr>
            <p:cNvPr id="8" name="圆角矩形 7"/>
            <p:cNvSpPr/>
            <p:nvPr/>
          </p:nvSpPr>
          <p:spPr>
            <a:xfrm>
              <a:off x="6228184" y="4941168"/>
              <a:ext cx="2520280" cy="19442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流程图: 准备 8"/>
            <p:cNvSpPr/>
            <p:nvPr/>
          </p:nvSpPr>
          <p:spPr>
            <a:xfrm>
              <a:off x="6516216" y="5535161"/>
              <a:ext cx="1872208" cy="558135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92280" y="5559623"/>
              <a:ext cx="6884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altLang="zh-CN" sz="2400" dirty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inc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1" name="流程图: 准备 10"/>
            <p:cNvSpPr/>
            <p:nvPr/>
          </p:nvSpPr>
          <p:spPr>
            <a:xfrm>
              <a:off x="6516216" y="6237312"/>
              <a:ext cx="1872208" cy="558135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92280" y="6279703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altLang="zh-CN" sz="2400" dirty="0" err="1" smtClean="0">
                  <a:solidFill>
                    <a:srgbClr val="C00000"/>
                  </a:solidFill>
                </a:rPr>
                <a:t>dec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Subtitle 2"/>
          <p:cNvSpPr txBox="1">
            <a:spLocks/>
          </p:cNvSpPr>
          <p:nvPr/>
        </p:nvSpPr>
        <p:spPr>
          <a:xfrm>
            <a:off x="323528" y="1700808"/>
            <a:ext cx="1541152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dirty="0" smtClean="0">
                <a:latin typeface="+mn-lt"/>
                <a:cs typeface="+mn-cs"/>
              </a:rPr>
              <a:t>Client</a:t>
            </a:r>
            <a:r>
              <a:rPr lang="en-US" sz="2800" b="1" dirty="0" smtClean="0">
                <a:latin typeface="+mn-lt"/>
                <a:cs typeface="+mn-cs"/>
              </a:rPr>
              <a:t> </a:t>
            </a:r>
            <a:r>
              <a:rPr lang="en-US" sz="2800" b="1" dirty="0" smtClean="0">
                <a:solidFill>
                  <a:srgbClr val="00B050"/>
                </a:solidFill>
                <a:latin typeface="+mn-lt"/>
                <a:cs typeface="+mn-cs"/>
              </a:rPr>
              <a:t>C</a:t>
            </a:r>
            <a:r>
              <a:rPr lang="en-US" sz="2800" dirty="0" smtClean="0">
                <a:latin typeface="+mn-lt"/>
                <a:cs typeface="+mn-cs"/>
              </a:rPr>
              <a:t> </a:t>
            </a:r>
            <a:endParaRPr lang="he-IL" sz="2800" dirty="0">
              <a:latin typeface="+mn-lt"/>
              <a:cs typeface="+mn-cs"/>
            </a:endParaRPr>
          </a:p>
        </p:txBody>
      </p:sp>
      <p:grpSp>
        <p:nvGrpSpPr>
          <p:cNvPr id="20" name="组合 16"/>
          <p:cNvGrpSpPr/>
          <p:nvPr/>
        </p:nvGrpSpPr>
        <p:grpSpPr>
          <a:xfrm>
            <a:off x="611560" y="5042793"/>
            <a:ext cx="4086454" cy="461665"/>
            <a:chOff x="6084168" y="3251591"/>
            <a:chExt cx="4086454" cy="461665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3251591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lang="en-US" altLang="zh-CN" sz="2400" kern="0" dirty="0" smtClean="0">
                  <a:solidFill>
                    <a:srgbClr val="FF0000"/>
                  </a:solidFill>
                  <a:sym typeface="Symbol"/>
                </a:rPr>
                <a:t>S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440" y="3251591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{ 2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}</a:t>
              </a:r>
            </a:p>
          </p:txBody>
        </p:sp>
      </p:grpSp>
      <p:grpSp>
        <p:nvGrpSpPr>
          <p:cNvPr id="23" name="组合 19"/>
          <p:cNvGrpSpPr/>
          <p:nvPr/>
        </p:nvGrpSpPr>
        <p:grpSpPr>
          <a:xfrm>
            <a:off x="611560" y="4077072"/>
            <a:ext cx="4032448" cy="461665"/>
            <a:chOff x="6084168" y="5300914"/>
            <a:chExt cx="4032448" cy="461665"/>
          </a:xfrm>
        </p:grpSpPr>
        <p:sp>
          <p:nvSpPr>
            <p:cNvPr id="24" name="TextBox 23"/>
            <p:cNvSpPr txBox="1"/>
            <p:nvPr/>
          </p:nvSpPr>
          <p:spPr>
            <a:xfrm>
              <a:off x="6084168" y="5300914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O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478434" y="5300914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{ , 2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55576" y="2420888"/>
            <a:ext cx="3408676" cy="936104"/>
            <a:chOff x="755576" y="2492896"/>
            <a:chExt cx="3408676" cy="936104"/>
          </a:xfrm>
        </p:grpSpPr>
        <p:sp>
          <p:nvSpPr>
            <p:cNvPr id="14" name="TextBox 13"/>
            <p:cNvSpPr txBox="1"/>
            <p:nvPr/>
          </p:nvSpPr>
          <p:spPr>
            <a:xfrm>
              <a:off x="755576" y="2492896"/>
              <a:ext cx="130829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inc ();</a:t>
              </a:r>
              <a:endParaRPr lang="zh-CN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672603" y="2492896"/>
              <a:ext cx="149164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err="1" smtClean="0"/>
                <a:t>dec</a:t>
              </a:r>
              <a:r>
                <a:rPr lang="en-US" altLang="zh-CN" sz="2800" dirty="0" smtClean="0"/>
                <a:t> ();</a:t>
              </a:r>
            </a:p>
          </p:txBody>
        </p:sp>
        <p:grpSp>
          <p:nvGrpSpPr>
            <p:cNvPr id="16" name="组合 6"/>
            <p:cNvGrpSpPr/>
            <p:nvPr/>
          </p:nvGrpSpPr>
          <p:grpSpPr>
            <a:xfrm>
              <a:off x="2207886" y="2594521"/>
              <a:ext cx="77493" cy="315205"/>
              <a:chOff x="4243960" y="4910504"/>
              <a:chExt cx="77493" cy="837250"/>
            </a:xfrm>
          </p:grpSpPr>
          <p:cxnSp>
            <p:nvCxnSpPr>
              <p:cNvPr id="17" name="直接连接符 7"/>
              <p:cNvCxnSpPr/>
              <p:nvPr/>
            </p:nvCxnSpPr>
            <p:spPr>
              <a:xfrm>
                <a:off x="4321453" y="4916757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4243960" y="4910504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/>
            <p:cNvSpPr txBox="1"/>
            <p:nvPr/>
          </p:nvSpPr>
          <p:spPr>
            <a:xfrm>
              <a:off x="1475656" y="2905780"/>
              <a:ext cx="2276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print ( 2 );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95536" y="4509120"/>
            <a:ext cx="504056" cy="461665"/>
            <a:chOff x="3707904" y="4941168"/>
            <a:chExt cx="504056" cy="461665"/>
          </a:xfrm>
        </p:grpSpPr>
        <p:sp>
          <p:nvSpPr>
            <p:cNvPr id="31" name="TextBox 30"/>
            <p:cNvSpPr txBox="1"/>
            <p:nvPr/>
          </p:nvSpPr>
          <p:spPr>
            <a:xfrm>
              <a:off x="3707904" y="4941168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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>
            <a:xfrm flipH="1">
              <a:off x="3779912" y="5085184"/>
              <a:ext cx="258790" cy="28803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5076056" y="1412776"/>
            <a:ext cx="247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Concrete object 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O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5940152" y="4365104"/>
            <a:ext cx="2291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Abstract object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416" y="5877272"/>
            <a:ext cx="4919680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 observe </a:t>
            </a:r>
            <a:r>
              <a:rPr lang="en-US" sz="2400" b="1" i="1" dirty="0" smtClean="0"/>
              <a:t>divergence</a:t>
            </a:r>
            <a:r>
              <a:rPr lang="en-US" sz="2400" i="1" dirty="0" smtClean="0"/>
              <a:t> of </a:t>
            </a:r>
            <a:r>
              <a:rPr lang="en-US" altLang="zh-CN" sz="2400" i="1" kern="0" dirty="0" smtClean="0">
                <a:solidFill>
                  <a:srgbClr val="00B050"/>
                </a:solidFill>
              </a:rPr>
              <a:t>C</a:t>
            </a:r>
            <a:r>
              <a:rPr lang="en-US" altLang="zh-CN" sz="2400" i="1" kern="0" dirty="0" smtClean="0">
                <a:solidFill>
                  <a:sysClr val="windowText" lastClr="000000"/>
                </a:solidFill>
              </a:rPr>
              <a:t>[</a:t>
            </a:r>
            <a:r>
              <a:rPr lang="en-US" altLang="zh-CN" sz="2400" i="1" kern="0" dirty="0" smtClean="0">
                <a:solidFill>
                  <a:srgbClr val="0000FF"/>
                </a:solidFill>
              </a:rPr>
              <a:t>O</a:t>
            </a:r>
            <a:r>
              <a:rPr lang="en-US" altLang="zh-CN" sz="2400" i="1" kern="0" dirty="0" smtClean="0">
                <a:solidFill>
                  <a:sysClr val="windowText" lastClr="000000"/>
                </a:solidFill>
              </a:rPr>
              <a:t>]</a:t>
            </a:r>
            <a:r>
              <a:rPr lang="en-US" sz="2400" i="1" dirty="0" smtClean="0"/>
              <a:t> &amp; </a:t>
            </a:r>
            <a:r>
              <a:rPr lang="en-US" altLang="zh-CN" sz="2400" i="1" kern="0" dirty="0" smtClean="0">
                <a:solidFill>
                  <a:srgbClr val="00B050"/>
                </a:solidFill>
              </a:rPr>
              <a:t>C</a:t>
            </a:r>
            <a:r>
              <a:rPr lang="en-US" altLang="zh-CN" sz="2400" i="1" kern="0" dirty="0" smtClean="0">
                <a:solidFill>
                  <a:sysClr val="windowText" lastClr="000000"/>
                </a:solidFill>
              </a:rPr>
              <a:t>[</a:t>
            </a:r>
            <a:r>
              <a:rPr lang="en-US" altLang="zh-CN" sz="2400" i="1" kern="0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400" i="1" kern="0" dirty="0" smtClean="0">
                <a:solidFill>
                  <a:sysClr val="windowText" lastClr="000000"/>
                </a:solidFill>
              </a:rPr>
              <a:t>]</a:t>
            </a:r>
            <a:endParaRPr lang="en-US" sz="24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55576" y="5056708"/>
            <a:ext cx="3204356" cy="60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" marR="0" lvl="0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800" i="1" dirty="0" smtClean="0">
                <a:solidFill>
                  <a:schemeClr val="accent2"/>
                </a:solidFill>
              </a:rPr>
              <a:t>Whole program </a:t>
            </a:r>
            <a:r>
              <a:rPr lang="en-US" altLang="zh-CN" sz="2800" b="1" dirty="0" smtClean="0"/>
              <a:t>C[O]</a:t>
            </a:r>
            <a:endParaRPr lang="zh-CN" altLang="en-US" sz="2800" b="1" dirty="0"/>
          </a:p>
        </p:txBody>
      </p:sp>
      <p:grpSp>
        <p:nvGrpSpPr>
          <p:cNvPr id="3" name="组合 22"/>
          <p:cNvGrpSpPr/>
          <p:nvPr/>
        </p:nvGrpSpPr>
        <p:grpSpPr>
          <a:xfrm>
            <a:off x="2195736" y="2853229"/>
            <a:ext cx="72008" cy="1728192"/>
            <a:chOff x="4191000" y="4221088"/>
            <a:chExt cx="76200" cy="1722512"/>
          </a:xfrm>
        </p:grpSpPr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7132" y="2606422"/>
            <a:ext cx="1592424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push(7);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x = pop();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2754506"/>
            <a:ext cx="141769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push(6);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  <a:endParaRPr lang="he-IL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3608" y="1962418"/>
            <a:ext cx="2160240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Client code </a:t>
            </a:r>
            <a:r>
              <a:rPr lang="en-US" sz="2800" b="1" dirty="0" smtClean="0">
                <a:latin typeface="+mn-lt"/>
                <a:cs typeface="+mn-cs"/>
              </a:rPr>
              <a:t>C</a:t>
            </a:r>
            <a:endParaRPr lang="he-IL" sz="2800" b="1" dirty="0">
              <a:latin typeface="+mn-lt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92080" y="1960364"/>
            <a:ext cx="3168352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Concurrent object </a:t>
            </a:r>
            <a:r>
              <a:rPr lang="en-US" sz="2800" b="1" dirty="0" smtClean="0">
                <a:latin typeface="+mn-lt"/>
                <a:cs typeface="+mn-cs"/>
              </a:rPr>
              <a:t>O</a:t>
            </a:r>
            <a:endParaRPr lang="he-IL" sz="2800" b="1" dirty="0">
              <a:latin typeface="+mn-lt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2120" y="4984700"/>
            <a:ext cx="26859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>
                <a:hlinkClick r:id="rId3"/>
              </a:rPr>
              <a:t>java</a:t>
            </a:r>
            <a:r>
              <a:rPr lang="en-US" altLang="zh-CN" sz="2400" b="1" dirty="0" err="1">
                <a:hlinkClick r:id="rId3"/>
              </a:rPr>
              <a:t>.</a:t>
            </a:r>
            <a:r>
              <a:rPr lang="en-US" altLang="zh-CN" sz="2400" b="1" i="1" dirty="0" err="1">
                <a:hlinkClick r:id="rId3"/>
              </a:rPr>
              <a:t>util</a:t>
            </a:r>
            <a:r>
              <a:rPr lang="en-US" altLang="zh-CN" sz="2400" b="1" dirty="0" err="1">
                <a:hlinkClick r:id="rId3"/>
              </a:rPr>
              <a:t>.</a:t>
            </a:r>
            <a:r>
              <a:rPr lang="en-US" altLang="zh-CN" sz="2400" b="1" i="1" dirty="0" err="1">
                <a:hlinkClick r:id="rId3"/>
              </a:rPr>
              <a:t>concurrent</a:t>
            </a:r>
            <a:endParaRPr lang="en-US" altLang="zh-CN" sz="2400" b="1" dirty="0"/>
          </a:p>
        </p:txBody>
      </p:sp>
      <p:grpSp>
        <p:nvGrpSpPr>
          <p:cNvPr id="11" name="组合 10"/>
          <p:cNvGrpSpPr/>
          <p:nvPr/>
        </p:nvGrpSpPr>
        <p:grpSpPr>
          <a:xfrm>
            <a:off x="5364088" y="2536428"/>
            <a:ext cx="3024336" cy="2160240"/>
            <a:chOff x="5364088" y="2276872"/>
            <a:chExt cx="3024336" cy="2160240"/>
          </a:xfrm>
        </p:grpSpPr>
        <p:sp>
          <p:nvSpPr>
            <p:cNvPr id="12" name="波形 11"/>
            <p:cNvSpPr/>
            <p:nvPr/>
          </p:nvSpPr>
          <p:spPr>
            <a:xfrm>
              <a:off x="5364088" y="2276872"/>
              <a:ext cx="3024336" cy="2160240"/>
            </a:xfrm>
            <a:prstGeom prst="wave">
              <a:avLst>
                <a:gd name="adj1" fmla="val 8044"/>
                <a:gd name="adj2" fmla="val 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436096" y="3140968"/>
              <a:ext cx="16561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 smtClean="0">
                  <a:solidFill>
                    <a:schemeClr val="tx2"/>
                  </a:solidFill>
                </a:rPr>
                <a:t>void push(</a:t>
              </a:r>
              <a:r>
                <a:rPr lang="en-US" altLang="zh-CN" sz="1600" dirty="0" err="1" smtClean="0">
                  <a:solidFill>
                    <a:schemeClr val="tx2"/>
                  </a:solidFill>
                </a:rPr>
                <a:t>int</a:t>
              </a:r>
              <a:r>
                <a:rPr lang="en-US" altLang="zh-CN" sz="1600" dirty="0" smtClean="0">
                  <a:solidFill>
                    <a:schemeClr val="tx2"/>
                  </a:solidFill>
                </a:rPr>
                <a:t> v) { </a:t>
              </a:r>
            </a:p>
            <a:p>
              <a:r>
                <a:rPr lang="en-US" altLang="zh-CN" sz="1600" dirty="0" smtClean="0">
                  <a:solidFill>
                    <a:schemeClr val="tx2"/>
                  </a:solidFill>
                </a:rPr>
                <a:t>     … </a:t>
              </a:r>
            </a:p>
            <a:p>
              <a:r>
                <a:rPr lang="en-US" altLang="zh-CN" sz="1600" dirty="0" smtClean="0">
                  <a:solidFill>
                    <a:schemeClr val="tx2"/>
                  </a:solidFill>
                </a:rPr>
                <a:t>}</a:t>
              </a:r>
            </a:p>
          </p:txBody>
        </p:sp>
        <p:grpSp>
          <p:nvGrpSpPr>
            <p:cNvPr id="14" name="组合 11"/>
            <p:cNvGrpSpPr/>
            <p:nvPr/>
          </p:nvGrpSpPr>
          <p:grpSpPr>
            <a:xfrm>
              <a:off x="5652120" y="2492896"/>
              <a:ext cx="2009680" cy="488654"/>
              <a:chOff x="134491" y="1624012"/>
              <a:chExt cx="4235997" cy="1108075"/>
            </a:xfrm>
          </p:grpSpPr>
          <p:sp>
            <p:nvSpPr>
              <p:cNvPr id="16" name="Rectangle 6"/>
              <p:cNvSpPr>
                <a:spLocks noChangeArrowheads="1"/>
              </p:cNvSpPr>
              <p:nvPr/>
            </p:nvSpPr>
            <p:spPr bwMode="auto">
              <a:xfrm>
                <a:off x="134491" y="1624012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8556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1389014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19" name="Line 7"/>
              <p:cNvSpPr>
                <a:spLocks noChangeShapeType="1"/>
              </p:cNvSpPr>
              <p:nvPr/>
            </p:nvSpPr>
            <p:spPr bwMode="auto">
              <a:xfrm>
                <a:off x="1922414" y="2389187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Text Box 8"/>
              <p:cNvSpPr txBox="1">
                <a:spLocks noChangeArrowheads="1"/>
              </p:cNvSpPr>
              <p:nvPr/>
            </p:nvSpPr>
            <p:spPr bwMode="auto">
              <a:xfrm>
                <a:off x="2337497" y="2046288"/>
                <a:ext cx="504056" cy="628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latin typeface="Calibri" pitchFamily="34" charset="0"/>
                  </a:rPr>
                  <a:t>…</a:t>
                </a:r>
              </a:p>
            </p:txBody>
          </p:sp>
          <p:sp>
            <p:nvSpPr>
              <p:cNvPr id="21" name="Rectangle 10"/>
              <p:cNvSpPr>
                <a:spLocks noChangeArrowheads="1"/>
              </p:cNvSpPr>
              <p:nvPr/>
            </p:nvSpPr>
            <p:spPr bwMode="auto">
              <a:xfrm>
                <a:off x="3303688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2" name="Rectangle 11"/>
              <p:cNvSpPr>
                <a:spLocks noChangeArrowheads="1"/>
              </p:cNvSpPr>
              <p:nvPr/>
            </p:nvSpPr>
            <p:spPr bwMode="auto">
              <a:xfrm>
                <a:off x="3837088" y="2198687"/>
                <a:ext cx="533400" cy="3810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zh-CN">
                  <a:latin typeface="Calibri" pitchFamily="34" charset="0"/>
                </a:endParaRPr>
              </a:p>
            </p:txBody>
          </p:sp>
          <p:sp>
            <p:nvSpPr>
              <p:cNvPr id="23" name="Line 12"/>
              <p:cNvSpPr>
                <a:spLocks noChangeShapeType="1"/>
              </p:cNvSpPr>
              <p:nvPr/>
            </p:nvSpPr>
            <p:spPr bwMode="auto">
              <a:xfrm>
                <a:off x="2841552" y="2389187"/>
                <a:ext cx="4621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3"/>
              <p:cNvSpPr>
                <a:spLocks noChangeShapeType="1"/>
              </p:cNvSpPr>
              <p:nvPr/>
            </p:nvSpPr>
            <p:spPr bwMode="auto">
              <a:xfrm>
                <a:off x="4116488" y="2427287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14"/>
              <p:cNvSpPr>
                <a:spLocks noChangeShapeType="1"/>
              </p:cNvSpPr>
              <p:nvPr/>
            </p:nvSpPr>
            <p:spPr bwMode="auto">
              <a:xfrm>
                <a:off x="3913288" y="2732087"/>
                <a:ext cx="457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6" name="Group 21"/>
              <p:cNvGrpSpPr>
                <a:grpSpLocks/>
              </p:cNvGrpSpPr>
              <p:nvPr/>
            </p:nvGrpSpPr>
            <p:grpSpPr bwMode="auto">
              <a:xfrm>
                <a:off x="467866" y="2008187"/>
                <a:ext cx="342900" cy="381000"/>
                <a:chOff x="1200" y="1176"/>
                <a:chExt cx="432" cy="240"/>
              </a:xfrm>
            </p:grpSpPr>
            <p:sp>
              <p:nvSpPr>
                <p:cNvPr id="27" name="Line 22"/>
                <p:cNvSpPr>
                  <a:spLocks noChangeShapeType="1"/>
                </p:cNvSpPr>
                <p:nvPr/>
              </p:nvSpPr>
              <p:spPr bwMode="auto">
                <a:xfrm>
                  <a:off x="1200" y="1176"/>
                  <a:ext cx="0" cy="24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" name="Line 23"/>
                <p:cNvSpPr>
                  <a:spLocks noChangeShapeType="1"/>
                </p:cNvSpPr>
                <p:nvPr/>
              </p:nvSpPr>
              <p:spPr bwMode="auto">
                <a:xfrm>
                  <a:off x="1200" y="1416"/>
                  <a:ext cx="43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5" name="TextBox 14"/>
            <p:cNvSpPr txBox="1"/>
            <p:nvPr/>
          </p:nvSpPr>
          <p:spPr>
            <a:xfrm>
              <a:off x="7164288" y="3140968"/>
              <a:ext cx="10579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spcBef>
                  <a:spcPts val="600"/>
                </a:spcBef>
              </a:pPr>
              <a:r>
                <a:rPr lang="en-US" altLang="zh-CN" sz="1600" dirty="0" err="1" smtClean="0">
                  <a:solidFill>
                    <a:schemeClr val="tx2"/>
                  </a:solidFill>
                </a:rPr>
                <a:t>int</a:t>
              </a:r>
              <a:r>
                <a:rPr lang="en-US" altLang="zh-CN" sz="1600" dirty="0" smtClean="0">
                  <a:solidFill>
                    <a:schemeClr val="tx2"/>
                  </a:solidFill>
                </a:rPr>
                <a:t> pop() { </a:t>
              </a:r>
            </a:p>
            <a:p>
              <a:pPr lvl="0"/>
              <a:r>
                <a:rPr lang="en-US" altLang="zh-CN" sz="1600" dirty="0" smtClean="0">
                  <a:solidFill>
                    <a:schemeClr val="tx2"/>
                  </a:solidFill>
                </a:rPr>
                <a:t>     … </a:t>
              </a:r>
            </a:p>
            <a:p>
              <a:pPr lvl="0"/>
              <a:r>
                <a:rPr lang="en-US" altLang="zh-CN" sz="1600" dirty="0" smtClean="0">
                  <a:solidFill>
                    <a:schemeClr val="tx2"/>
                  </a:solidFill>
                </a:rPr>
                <a:t>}</a:t>
              </a:r>
              <a:endParaRPr lang="zh-CN" altLang="en-US" sz="1600" dirty="0" smtClean="0">
                <a:solidFill>
                  <a:schemeClr val="tx2"/>
                </a:solidFill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95536" y="404664"/>
            <a:ext cx="84562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</a:rPr>
              <a:t>Modern languages provide </a:t>
            </a:r>
            <a:r>
              <a:rPr lang="en-US" altLang="zh-CN" sz="2800" dirty="0" smtClean="0">
                <a:solidFill>
                  <a:srgbClr val="0000FF"/>
                </a:solidFill>
              </a:rPr>
              <a:t>concurrent objects (libraries) </a:t>
            </a:r>
          </a:p>
          <a:p>
            <a:r>
              <a:rPr lang="en-US" altLang="zh-CN" sz="2800" dirty="0" smtClean="0">
                <a:solidFill>
                  <a:prstClr val="black"/>
                </a:solidFill>
              </a:rPr>
              <a:t>to help program for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multicore</a:t>
            </a:r>
            <a:r>
              <a:rPr lang="en-US" altLang="zh-CN" sz="2800" dirty="0" smtClean="0">
                <a:solidFill>
                  <a:prstClr val="black"/>
                </a:solidFill>
              </a:rPr>
              <a:t> systems.</a:t>
            </a:r>
            <a:endParaRPr lang="en-US" sz="16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122965"/>
            <a:ext cx="6808018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Termination-sensitive contextual refinement</a:t>
            </a:r>
          </a:p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P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S      </a:t>
            </a:r>
            <a:r>
              <a:rPr lang="en-US" altLang="zh-CN" sz="2800" dirty="0" smtClean="0">
                <a:sym typeface="Symbol"/>
              </a:rPr>
              <a:t>( </a:t>
            </a:r>
            <a:r>
              <a:rPr lang="en-US" altLang="zh-CN" sz="2000" dirty="0" err="1" smtClean="0">
                <a:sym typeface="Symbol"/>
              </a:rPr>
              <a:t>iff</a:t>
            </a:r>
            <a:r>
              <a:rPr lang="en-US" altLang="zh-CN" sz="2000" dirty="0" smtClean="0">
                <a:sym typeface="Symbol"/>
              </a:rPr>
              <a:t>    </a:t>
            </a:r>
            <a:r>
              <a:rPr lang="en-US" altLang="zh-CN" sz="2000" b="1" dirty="0" smtClean="0">
                <a:sym typeface="Symbol"/>
              </a:rPr>
              <a:t>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. 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000" dirty="0" smtClean="0">
                <a:sym typeface="Symbol"/>
              </a:rPr>
              <a:t>]) </a:t>
            </a:r>
            <a:r>
              <a:rPr lang="en-US" altLang="zh-CN" sz="2000" b="1" dirty="0" smtClean="0">
                <a:sym typeface="Symbol"/>
              </a:rPr>
              <a:t>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000" dirty="0" smtClean="0">
                <a:sym typeface="Symbol"/>
              </a:rPr>
              <a:t>])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)</a:t>
            </a:r>
            <a:endParaRPr lang="zh-CN" altLang="en-US" sz="2000" dirty="0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1763688" y="1826821"/>
            <a:ext cx="5222509" cy="954107"/>
            <a:chOff x="683568" y="1340768"/>
            <a:chExt cx="5222509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1340768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 smtClean="0"/>
                <a:t>Linearizability</a:t>
              </a:r>
              <a:r>
                <a:rPr lang="en-US" altLang="zh-CN" sz="2800" b="1" dirty="0" smtClean="0"/>
                <a:t> </a:t>
              </a:r>
            </a:p>
            <a:p>
              <a:pPr algn="ctr"/>
              <a:r>
                <a:rPr lang="en-US" altLang="zh-CN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</a:t>
              </a:r>
              <a:r>
                <a:rPr lang="en-US" altLang="zh-CN" sz="2800" b="1" baseline="-25000" dirty="0" err="1" smtClean="0">
                  <a:sym typeface="Symbol"/>
                </a:rPr>
                <a:t>lin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6832" y="1484784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53820" y="1340768"/>
              <a:ext cx="1452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prstClr val="black"/>
                  </a:solidFill>
                </a:rPr>
                <a:t>Progress</a:t>
              </a:r>
            </a:p>
            <a:p>
              <a:pPr algn="ctr"/>
              <a:r>
                <a:rPr lang="en-US" sz="2800" dirty="0" smtClean="0"/>
                <a:t>P</a:t>
              </a:r>
              <a:r>
                <a:rPr lang="en-US" sz="2800" dirty="0" smtClean="0">
                  <a:solidFill>
                    <a:prstClr val="black"/>
                  </a:solidFill>
                </a:rPr>
                <a:t>(</a:t>
              </a:r>
              <a:r>
                <a:rPr lang="en-US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sz="28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2546901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5536" y="4649688"/>
          <a:ext cx="824154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746"/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SF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f-t-div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3507864" y="4649688"/>
          <a:ext cx="128016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267744" y="4649688"/>
          <a:ext cx="128016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Wait-Freedom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228184" y="154280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Must return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6228184" y="226288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Must return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6228184" y="2982962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Must return</a:t>
            </a:r>
            <a:endParaRPr lang="zh-CN" altLang="en-US" sz="2800" dirty="0"/>
          </a:p>
        </p:txBody>
      </p:sp>
      <p:sp>
        <p:nvSpPr>
          <p:cNvPr id="21" name="TextBox 20"/>
          <p:cNvSpPr txBox="1"/>
          <p:nvPr/>
        </p:nvSpPr>
        <p:spPr>
          <a:xfrm>
            <a:off x="611560" y="4149080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32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3200" b="1" dirty="0" smtClean="0"/>
              <a:t>  </a:t>
            </a:r>
            <a:r>
              <a:rPr lang="en-US" altLang="zh-CN" sz="3200" b="1" dirty="0" smtClean="0">
                <a:sym typeface="Symbol"/>
              </a:rPr>
              <a:t></a:t>
            </a:r>
            <a:r>
              <a:rPr lang="en-US" altLang="zh-CN" sz="3200" b="1" baseline="-25000" dirty="0" smtClean="0">
                <a:sym typeface="Symbol"/>
              </a:rPr>
              <a:t>WF</a:t>
            </a:r>
            <a:r>
              <a:rPr lang="en-US" altLang="zh-CN" sz="3200" b="1" dirty="0" smtClean="0">
                <a:sym typeface="Symbol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sym typeface="Symbol"/>
              </a:rPr>
              <a:t>S   </a:t>
            </a:r>
            <a:r>
              <a:rPr lang="en-US" altLang="zh-CN" sz="2800" dirty="0" err="1" smtClean="0">
                <a:sym typeface="Symbol"/>
              </a:rPr>
              <a:t>iff</a:t>
            </a:r>
            <a:r>
              <a:rPr lang="en-US" altLang="zh-CN" sz="2800" dirty="0" smtClean="0">
                <a:sym typeface="Symbol"/>
              </a:rPr>
              <a:t>   </a:t>
            </a:r>
            <a:r>
              <a:rPr lang="en-US" altLang="zh-CN" sz="2800" b="1" dirty="0" smtClean="0">
                <a:sym typeface="Symbol"/>
              </a:rPr>
              <a:t></a:t>
            </a:r>
            <a:r>
              <a:rPr lang="en-US" altLang="zh-CN" sz="28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800" dirty="0" smtClean="0">
                <a:sym typeface="Symbol"/>
              </a:rPr>
              <a:t>. </a:t>
            </a:r>
            <a:r>
              <a:rPr lang="en-US" altLang="zh-CN" sz="2800" dirty="0" err="1" smtClean="0">
                <a:sym typeface="Symbol"/>
              </a:rPr>
              <a:t>ObsBeh</a:t>
            </a:r>
            <a:r>
              <a:rPr lang="en-US" altLang="zh-CN" sz="2800" baseline="-25000" dirty="0" err="1" smtClean="0">
                <a:sym typeface="Symbol"/>
              </a:rPr>
              <a:t>t</a:t>
            </a:r>
            <a:r>
              <a:rPr lang="en-US" altLang="zh-CN" sz="2800" baseline="-25000" dirty="0" smtClean="0">
                <a:sym typeface="Symbol"/>
              </a:rPr>
              <a:t>-div</a:t>
            </a:r>
            <a:r>
              <a:rPr lang="en-US" altLang="zh-CN" sz="2800" dirty="0" smtClean="0">
                <a:sym typeface="Symbol"/>
              </a:rPr>
              <a:t>(</a:t>
            </a:r>
            <a:r>
              <a:rPr lang="en-US" altLang="zh-CN" sz="28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800" dirty="0" smtClean="0">
                <a:sym typeface="Symbol"/>
              </a:rPr>
              <a:t>[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dirty="0" smtClean="0">
                <a:sym typeface="Symbol"/>
              </a:rPr>
              <a:t>])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dirty="0" smtClean="0">
                <a:sym typeface="Symbol"/>
              </a:rPr>
              <a:t> </a:t>
            </a:r>
            <a:r>
              <a:rPr lang="en-US" altLang="zh-CN" sz="2800" dirty="0" err="1" smtClean="0">
                <a:sym typeface="Symbol"/>
              </a:rPr>
              <a:t>ObsBeh</a:t>
            </a:r>
            <a:r>
              <a:rPr lang="en-US" altLang="zh-CN" sz="2800" baseline="-25000" dirty="0" err="1" smtClean="0">
                <a:sym typeface="Symbol"/>
              </a:rPr>
              <a:t>t</a:t>
            </a:r>
            <a:r>
              <a:rPr lang="en-US" altLang="zh-CN" sz="2800" baseline="-25000" dirty="0" smtClean="0">
                <a:sym typeface="Symbol"/>
              </a:rPr>
              <a:t>-div</a:t>
            </a:r>
            <a:r>
              <a:rPr lang="en-US" altLang="zh-CN" sz="2800" dirty="0" smtClean="0">
                <a:sym typeface="Symbol"/>
              </a:rPr>
              <a:t>(</a:t>
            </a:r>
            <a:r>
              <a:rPr lang="en-US" altLang="zh-CN" sz="28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800" dirty="0" smtClean="0">
                <a:sym typeface="Symbol"/>
              </a:rPr>
              <a:t>[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800" dirty="0" smtClean="0">
                <a:sym typeface="Symbol"/>
              </a:rPr>
              <a:t>])</a:t>
            </a:r>
            <a:endParaRPr lang="zh-CN" altLang="en-US" sz="2800" dirty="0" smtClean="0"/>
          </a:p>
        </p:txBody>
      </p:sp>
      <p:sp>
        <p:nvSpPr>
          <p:cNvPr id="23" name="圆角矩形标注 22"/>
          <p:cNvSpPr/>
          <p:nvPr/>
        </p:nvSpPr>
        <p:spPr>
          <a:xfrm>
            <a:off x="2771800" y="5229200"/>
            <a:ext cx="5544616" cy="576064"/>
          </a:xfrm>
          <a:prstGeom prst="wedgeRoundRectCallout">
            <a:avLst>
              <a:gd name="adj1" fmla="val -26214"/>
              <a:gd name="adj2" fmla="val -149954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 smtClean="0">
                <a:solidFill>
                  <a:prstClr val="black"/>
                </a:solidFill>
              </a:rPr>
              <a:t>full event traces &amp;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diverging threads</a:t>
            </a:r>
            <a:endParaRPr lang="zh-CN" altLang="en-US" sz="2800" b="1" dirty="0" smtClean="0">
              <a:solidFill>
                <a:prstClr val="black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11560" y="1196752"/>
            <a:ext cx="5400600" cy="2232248"/>
            <a:chOff x="467544" y="1916832"/>
            <a:chExt cx="5400600" cy="2232248"/>
          </a:xfrm>
        </p:grpSpPr>
        <p:sp>
          <p:nvSpPr>
            <p:cNvPr id="20" name="AutoShape 5"/>
            <p:cNvSpPr>
              <a:spLocks noChangeArrowheads="1"/>
            </p:cNvSpPr>
            <p:nvPr/>
          </p:nvSpPr>
          <p:spPr bwMode="auto">
            <a:xfrm flipH="1">
              <a:off x="1979712" y="2348880"/>
              <a:ext cx="3240360" cy="360040"/>
            </a:xfrm>
            <a:prstGeom prst="rightArrow">
              <a:avLst>
                <a:gd name="adj1" fmla="val 50000"/>
                <a:gd name="adj2" fmla="val 27777"/>
              </a:avLst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4" name="AutoShape 5"/>
            <p:cNvSpPr>
              <a:spLocks noChangeArrowheads="1"/>
            </p:cNvSpPr>
            <p:nvPr/>
          </p:nvSpPr>
          <p:spPr bwMode="auto">
            <a:xfrm flipH="1">
              <a:off x="3275856" y="3068960"/>
              <a:ext cx="2016224" cy="360040"/>
            </a:xfrm>
            <a:prstGeom prst="rightArrow">
              <a:avLst>
                <a:gd name="adj1" fmla="val 50000"/>
                <a:gd name="adj2" fmla="val 27777"/>
              </a:avLst>
            </a:prstGeom>
            <a:solidFill>
              <a:schemeClr val="accent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flipH="1">
              <a:off x="2555776" y="3789040"/>
              <a:ext cx="2736304" cy="360040"/>
            </a:xfrm>
            <a:prstGeom prst="rightArrow">
              <a:avLst>
                <a:gd name="adj1" fmla="val 50000"/>
                <a:gd name="adj2" fmla="val 24603"/>
              </a:avLst>
            </a:prstGeom>
            <a:solidFill>
              <a:schemeClr val="accent6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67544" y="227687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1:</a:t>
              </a:r>
              <a:endParaRPr lang="zh-CN" altLang="en-US" sz="24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544" y="299695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2:</a:t>
              </a:r>
              <a:endParaRPr lang="zh-CN" altLang="en-US" sz="24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67544" y="3687415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3:</a:t>
              </a:r>
              <a:endParaRPr lang="zh-CN" altLang="en-US" sz="24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691680" y="1916832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push(7)</a:t>
              </a:r>
              <a:endParaRPr lang="zh-CN" altLang="en-US" sz="2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43808" y="2636912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pop()</a:t>
              </a:r>
              <a:endParaRPr lang="zh-CN" altLang="en-US" sz="24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267744" y="3356992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push(6)</a:t>
              </a:r>
              <a:endParaRPr lang="zh-CN" altLang="en-US" sz="2400" dirty="0"/>
            </a:p>
          </p:txBody>
        </p:sp>
        <p:sp>
          <p:nvSpPr>
            <p:cNvPr id="32" name="燕尾形 31"/>
            <p:cNvSpPr/>
            <p:nvPr/>
          </p:nvSpPr>
          <p:spPr>
            <a:xfrm>
              <a:off x="5076056" y="2420888"/>
              <a:ext cx="288032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燕尾形 32"/>
            <p:cNvSpPr/>
            <p:nvPr/>
          </p:nvSpPr>
          <p:spPr>
            <a:xfrm>
              <a:off x="5364088" y="2420888"/>
              <a:ext cx="216024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燕尾形 33"/>
            <p:cNvSpPr/>
            <p:nvPr/>
          </p:nvSpPr>
          <p:spPr>
            <a:xfrm>
              <a:off x="5580112" y="2420888"/>
              <a:ext cx="216024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燕尾形 34"/>
            <p:cNvSpPr/>
            <p:nvPr/>
          </p:nvSpPr>
          <p:spPr>
            <a:xfrm>
              <a:off x="5148064" y="3140968"/>
              <a:ext cx="288032" cy="216024"/>
            </a:xfrm>
            <a:prstGeom prst="chevron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" name="燕尾形 35"/>
            <p:cNvSpPr/>
            <p:nvPr/>
          </p:nvSpPr>
          <p:spPr>
            <a:xfrm>
              <a:off x="5436096" y="3140968"/>
              <a:ext cx="216024" cy="216024"/>
            </a:xfrm>
            <a:prstGeom prst="chevron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燕尾形 36"/>
            <p:cNvSpPr/>
            <p:nvPr/>
          </p:nvSpPr>
          <p:spPr>
            <a:xfrm>
              <a:off x="5652120" y="3140968"/>
              <a:ext cx="216024" cy="216024"/>
            </a:xfrm>
            <a:prstGeom prst="chevron">
              <a:avLst/>
            </a:prstGeom>
            <a:solidFill>
              <a:schemeClr val="accent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" name="燕尾形 37"/>
            <p:cNvSpPr/>
            <p:nvPr/>
          </p:nvSpPr>
          <p:spPr>
            <a:xfrm>
              <a:off x="5148064" y="3861048"/>
              <a:ext cx="288032" cy="216024"/>
            </a:xfrm>
            <a:prstGeom prst="chevron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燕尾形 38"/>
            <p:cNvSpPr/>
            <p:nvPr/>
          </p:nvSpPr>
          <p:spPr>
            <a:xfrm>
              <a:off x="5436096" y="3861048"/>
              <a:ext cx="216024" cy="216024"/>
            </a:xfrm>
            <a:prstGeom prst="chevron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燕尾形 39"/>
            <p:cNvSpPr/>
            <p:nvPr/>
          </p:nvSpPr>
          <p:spPr>
            <a:xfrm>
              <a:off x="5652120" y="3861048"/>
              <a:ext cx="216024" cy="216024"/>
            </a:xfrm>
            <a:prstGeom prst="chevron">
              <a:avLst/>
            </a:prstGeom>
            <a:solidFill>
              <a:schemeClr val="accent6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1" grpId="0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Example: </a:t>
            </a:r>
            <a:r>
              <a:rPr lang="en-US" sz="4000" dirty="0" err="1" smtClean="0"/>
              <a:t>Treiber</a:t>
            </a:r>
            <a:r>
              <a:rPr lang="en-US" sz="4000" dirty="0" smtClean="0"/>
              <a:t> Stack is Not Wait-Free</a:t>
            </a:r>
            <a:endParaRPr lang="en-US" sz="4000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5861644" y="1628800"/>
            <a:ext cx="310284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while(!b){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6     b := </a:t>
            </a:r>
            <a:r>
              <a:rPr lang="en-US" altLang="zh-CN" sz="2400" b="1" dirty="0" err="1">
                <a:solidFill>
                  <a:srgbClr val="FF0000"/>
                </a:solidFill>
                <a:cs typeface="Courier New" pitchFamily="49" charset="0"/>
              </a:rPr>
              <a:t>cas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(&amp;Top</a:t>
            </a:r>
            <a:r>
              <a:rPr lang="en-US" altLang="zh-CN" sz="2400" b="1" dirty="0">
                <a:solidFill>
                  <a:srgbClr val="FF0000"/>
                </a:solidFill>
                <a:cs typeface="Courier New" pitchFamily="49" charset="0"/>
              </a:rPr>
              <a:t>, t, x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);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7  }</a:t>
            </a:r>
            <a:endParaRPr lang="en-US" altLang="zh-CN" sz="2400" b="1" dirty="0">
              <a:cs typeface="Courier New" pitchFamily="49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5010" y="5487615"/>
            <a:ext cx="3218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push( 7 ) may </a:t>
            </a:r>
            <a:r>
              <a:rPr lang="en-US" sz="2400" dirty="0" smtClean="0">
                <a:solidFill>
                  <a:srgbClr val="0000FF"/>
                </a:solidFill>
              </a:rPr>
              <a:t>not </a:t>
            </a:r>
            <a:r>
              <a:rPr lang="en-US" sz="2400" dirty="0" smtClean="0"/>
              <a:t>return</a:t>
            </a:r>
            <a:endParaRPr lang="en-US" sz="2400" b="1" dirty="0"/>
          </a:p>
        </p:txBody>
      </p:sp>
      <p:grpSp>
        <p:nvGrpSpPr>
          <p:cNvPr id="24" name="组合 23"/>
          <p:cNvGrpSpPr/>
          <p:nvPr/>
        </p:nvGrpSpPr>
        <p:grpSpPr>
          <a:xfrm>
            <a:off x="251520" y="3573016"/>
            <a:ext cx="4934370" cy="1584176"/>
            <a:chOff x="251520" y="2492896"/>
            <a:chExt cx="4934370" cy="1584176"/>
          </a:xfrm>
        </p:grpSpPr>
        <p:sp>
          <p:nvSpPr>
            <p:cNvPr id="18" name="TextBox 17"/>
            <p:cNvSpPr txBox="1"/>
            <p:nvPr/>
          </p:nvSpPr>
          <p:spPr>
            <a:xfrm>
              <a:off x="251520" y="285293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T1: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1520" y="35730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T2:</a:t>
              </a:r>
              <a:endParaRPr lang="zh-CN" altLang="en-US" sz="24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1560" y="2492896"/>
              <a:ext cx="976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push(7)</a:t>
              </a:r>
              <a:endParaRPr lang="zh-CN" altLang="en-US" sz="2000" dirty="0"/>
            </a:p>
          </p:txBody>
        </p:sp>
        <p:sp>
          <p:nvSpPr>
            <p:cNvPr id="26" name="AutoShape 5"/>
            <p:cNvSpPr>
              <a:spLocks noChangeArrowheads="1"/>
            </p:cNvSpPr>
            <p:nvPr/>
          </p:nvSpPr>
          <p:spPr bwMode="auto">
            <a:xfrm>
              <a:off x="1076711" y="3573016"/>
              <a:ext cx="903001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accent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639236" y="3212976"/>
              <a:ext cx="484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ret</a:t>
              </a:r>
              <a:endParaRPr lang="zh-CN" altLang="en-US" sz="2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5131" y="3212976"/>
              <a:ext cx="976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 smtClean="0"/>
                <a:t>push(4)</a:t>
              </a:r>
              <a:endParaRPr lang="zh-CN" altLang="en-US" sz="2000" dirty="0"/>
            </a:p>
          </p:txBody>
        </p:sp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>
              <a:off x="2195736" y="3573016"/>
              <a:ext cx="830993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accent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36" name="AutoShape 5"/>
            <p:cNvSpPr>
              <a:spLocks noChangeArrowheads="1"/>
            </p:cNvSpPr>
            <p:nvPr/>
          </p:nvSpPr>
          <p:spPr bwMode="auto">
            <a:xfrm>
              <a:off x="3779912" y="3573016"/>
              <a:ext cx="830993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accent3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203848" y="357301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788024" y="3573016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000" dirty="0"/>
            </a:p>
          </p:txBody>
        </p:sp>
        <p:sp>
          <p:nvSpPr>
            <p:cNvPr id="17" name="AutoShape 5"/>
            <p:cNvSpPr>
              <a:spLocks noChangeArrowheads="1"/>
            </p:cNvSpPr>
            <p:nvPr/>
          </p:nvSpPr>
          <p:spPr bwMode="auto">
            <a:xfrm flipH="1">
              <a:off x="827584" y="2852936"/>
              <a:ext cx="3744416" cy="360040"/>
            </a:xfrm>
            <a:prstGeom prst="rightArrow">
              <a:avLst>
                <a:gd name="adj1" fmla="val 50000"/>
                <a:gd name="adj2" fmla="val 27777"/>
              </a:avLst>
            </a:prstGeom>
            <a:solidFill>
              <a:schemeClr val="accent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20" name="燕尾形 19"/>
            <p:cNvSpPr/>
            <p:nvPr/>
          </p:nvSpPr>
          <p:spPr>
            <a:xfrm>
              <a:off x="4427984" y="2924944"/>
              <a:ext cx="288032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燕尾形 21"/>
            <p:cNvSpPr/>
            <p:nvPr/>
          </p:nvSpPr>
          <p:spPr>
            <a:xfrm>
              <a:off x="4716016" y="2924944"/>
              <a:ext cx="216024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>
              <a:off x="4932040" y="2924944"/>
              <a:ext cx="216024" cy="216024"/>
            </a:xfrm>
            <a:prstGeom prst="chevron">
              <a:avLst/>
            </a:prstGeom>
            <a:solidFill>
              <a:schemeClr val="accent5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5"/>
          <p:cNvGrpSpPr/>
          <p:nvPr/>
        </p:nvGrpSpPr>
        <p:grpSpPr>
          <a:xfrm>
            <a:off x="462484" y="2258869"/>
            <a:ext cx="4397548" cy="954107"/>
            <a:chOff x="626900" y="4260440"/>
            <a:chExt cx="4397548" cy="954107"/>
          </a:xfrm>
        </p:grpSpPr>
        <p:sp>
          <p:nvSpPr>
            <p:cNvPr id="27" name="TextBox 26"/>
            <p:cNvSpPr txBox="1"/>
            <p:nvPr/>
          </p:nvSpPr>
          <p:spPr>
            <a:xfrm>
              <a:off x="626900" y="4445107"/>
              <a:ext cx="1705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push ( 7 );</a:t>
              </a:r>
              <a:endParaRPr lang="zh-CN" altLang="en-US" sz="28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747801" y="4260440"/>
              <a:ext cx="2276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while( true )</a:t>
              </a:r>
            </a:p>
            <a:p>
              <a:r>
                <a:rPr lang="en-US" altLang="zh-CN" sz="2800" dirty="0"/>
                <a:t> </a:t>
              </a:r>
              <a:r>
                <a:rPr lang="en-US" altLang="zh-CN" sz="2800" dirty="0" smtClean="0"/>
                <a:t>   push ( 4 );</a:t>
              </a:r>
            </a:p>
          </p:txBody>
        </p:sp>
        <p:grpSp>
          <p:nvGrpSpPr>
            <p:cNvPr id="29" name="组合 31"/>
            <p:cNvGrpSpPr/>
            <p:nvPr/>
          </p:nvGrpSpPr>
          <p:grpSpPr>
            <a:xfrm>
              <a:off x="2465513" y="4371357"/>
              <a:ext cx="90263" cy="837807"/>
              <a:chOff x="2332720" y="4260440"/>
              <a:chExt cx="90263" cy="837807"/>
            </a:xfrm>
          </p:grpSpPr>
          <p:cxnSp>
            <p:nvCxnSpPr>
              <p:cNvPr id="31" name="直接连接符 30"/>
              <p:cNvCxnSpPr/>
              <p:nvPr/>
            </p:nvCxnSpPr>
            <p:spPr>
              <a:xfrm>
                <a:off x="2332720" y="4260440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2422983" y="4267250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" name="TextBox 38"/>
          <p:cNvSpPr txBox="1"/>
          <p:nvPr/>
        </p:nvSpPr>
        <p:spPr>
          <a:xfrm>
            <a:off x="1092891" y="1610797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</a:t>
            </a:r>
            <a:endParaRPr lang="zh-CN" altLang="en-US" sz="2800" dirty="0"/>
          </a:p>
        </p:txBody>
      </p:sp>
      <p:sp>
        <p:nvSpPr>
          <p:cNvPr id="40" name="TextBox 39"/>
          <p:cNvSpPr txBox="1"/>
          <p:nvPr/>
        </p:nvSpPr>
        <p:spPr>
          <a:xfrm>
            <a:off x="2982764" y="1610797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</a:t>
            </a:r>
            <a:endParaRPr lang="zh-CN" altLang="en-US" sz="28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9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25760"/>
            <a:ext cx="9144000" cy="1143000"/>
          </a:xfrm>
        </p:spPr>
        <p:txBody>
          <a:bodyPr>
            <a:normAutofit/>
          </a:bodyPr>
          <a:lstStyle/>
          <a:p>
            <a:r>
              <a:rPr lang="en-US" sz="4000" dirty="0" err="1" smtClean="0"/>
              <a:t>Treiber</a:t>
            </a:r>
            <a:r>
              <a:rPr lang="en-US" sz="4000" dirty="0" smtClean="0"/>
              <a:t> Stack does Not satisfy </a:t>
            </a:r>
            <a:r>
              <a:rPr lang="en-US" altLang="zh-CN" sz="4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4000" b="1" dirty="0" smtClean="0"/>
              <a:t> </a:t>
            </a:r>
            <a:r>
              <a:rPr lang="en-US" altLang="zh-CN" sz="4000" b="1" dirty="0" smtClean="0">
                <a:sym typeface="Symbol"/>
              </a:rPr>
              <a:t></a:t>
            </a:r>
            <a:r>
              <a:rPr lang="en-US" altLang="zh-CN" sz="4000" b="1" baseline="-25000" dirty="0" smtClean="0">
                <a:sym typeface="Symbol"/>
              </a:rPr>
              <a:t>WF</a:t>
            </a:r>
            <a:r>
              <a:rPr lang="en-US" altLang="zh-CN" sz="4000" b="1" dirty="0" smtClean="0">
                <a:sym typeface="Symbol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sym typeface="Symbol"/>
              </a:rPr>
              <a:t>S </a:t>
            </a:r>
            <a:endParaRPr lang="en-US" sz="4000" dirty="0"/>
          </a:p>
        </p:txBody>
      </p:sp>
      <p:grpSp>
        <p:nvGrpSpPr>
          <p:cNvPr id="14" name="组合 73"/>
          <p:cNvGrpSpPr/>
          <p:nvPr/>
        </p:nvGrpSpPr>
        <p:grpSpPr>
          <a:xfrm>
            <a:off x="6156176" y="4509173"/>
            <a:ext cx="2520280" cy="2016171"/>
            <a:chOff x="6228184" y="4869213"/>
            <a:chExt cx="2520280" cy="2016171"/>
          </a:xfrm>
        </p:grpSpPr>
        <p:sp>
          <p:nvSpPr>
            <p:cNvPr id="15" name="圆角矩形 14"/>
            <p:cNvSpPr/>
            <p:nvPr/>
          </p:nvSpPr>
          <p:spPr>
            <a:xfrm>
              <a:off x="6228184" y="4869213"/>
              <a:ext cx="2520280" cy="201617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流程图: 准备 15"/>
            <p:cNvSpPr/>
            <p:nvPr/>
          </p:nvSpPr>
          <p:spPr>
            <a:xfrm>
              <a:off x="6516216" y="5373269"/>
              <a:ext cx="1872208" cy="558135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979914" y="5415607"/>
              <a:ext cx="9044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altLang="zh-CN" sz="2400" dirty="0">
                  <a:solidFill>
                    <a:srgbClr val="C00000"/>
                  </a:solidFill>
                </a:rPr>
                <a:t> </a:t>
              </a:r>
              <a:r>
                <a:rPr lang="en-US" altLang="zh-CN" sz="2400" dirty="0" smtClean="0">
                  <a:solidFill>
                    <a:srgbClr val="C00000"/>
                  </a:solidFill>
                </a:rPr>
                <a:t>push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8" name="流程图: 准备 17"/>
            <p:cNvSpPr/>
            <p:nvPr/>
          </p:nvSpPr>
          <p:spPr>
            <a:xfrm>
              <a:off x="6516216" y="6180399"/>
              <a:ext cx="1872208" cy="558135"/>
            </a:xfrm>
            <a:prstGeom prst="flowChartPreparat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92280" y="6222737"/>
              <a:ext cx="7200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just"/>
              <a:r>
                <a:rPr lang="en-US" altLang="zh-CN" sz="2400" dirty="0" smtClean="0">
                  <a:solidFill>
                    <a:srgbClr val="C00000"/>
                  </a:solidFill>
                </a:rPr>
                <a:t>pop</a:t>
              </a:r>
              <a:endParaRPr lang="zh-CN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228184" y="4869213"/>
              <a:ext cx="22020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400" dirty="0" smtClean="0">
                  <a:solidFill>
                    <a:prstClr val="black"/>
                  </a:solidFill>
                </a:rPr>
                <a:t>Abstract stack </a:t>
              </a:r>
              <a:r>
                <a:rPr lang="en-US" altLang="zh-CN" sz="2400" b="1" dirty="0" smtClean="0">
                  <a:solidFill>
                    <a:srgbClr val="FF0000"/>
                  </a:solidFill>
                </a:rPr>
                <a:t>S</a:t>
              </a:r>
            </a:p>
          </p:txBody>
        </p:sp>
      </p:grpSp>
      <p:grpSp>
        <p:nvGrpSpPr>
          <p:cNvPr id="21" name="组合 75"/>
          <p:cNvGrpSpPr/>
          <p:nvPr/>
        </p:nvGrpSpPr>
        <p:grpSpPr>
          <a:xfrm>
            <a:off x="6156176" y="1340768"/>
            <a:ext cx="2448272" cy="2880320"/>
            <a:chOff x="1187624" y="1340768"/>
            <a:chExt cx="2448272" cy="2880320"/>
          </a:xfrm>
        </p:grpSpPr>
        <p:sp>
          <p:nvSpPr>
            <p:cNvPr id="22" name="流程图: 文档 21"/>
            <p:cNvSpPr/>
            <p:nvPr/>
          </p:nvSpPr>
          <p:spPr>
            <a:xfrm>
              <a:off x="1187624" y="1340768"/>
              <a:ext cx="2376264" cy="288032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59632" y="1772816"/>
              <a:ext cx="2376264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void push(</a:t>
              </a:r>
              <a:r>
                <a:rPr lang="en-US" altLang="zh-CN" sz="2400" dirty="0" err="1" smtClean="0"/>
                <a:t>int</a:t>
              </a:r>
              <a:r>
                <a:rPr lang="en-US" altLang="zh-CN" sz="2400" dirty="0" smtClean="0"/>
                <a:t> v) { </a:t>
              </a:r>
            </a:p>
            <a:p>
              <a:r>
                <a:rPr lang="en-US" altLang="zh-CN" sz="2400" dirty="0" smtClean="0"/>
                <a:t>     … </a:t>
              </a:r>
            </a:p>
            <a:p>
              <a:r>
                <a:rPr lang="en-US" altLang="zh-CN" sz="2400" dirty="0" smtClean="0"/>
                <a:t>}</a:t>
              </a:r>
            </a:p>
            <a:p>
              <a:pPr lvl="0">
                <a:spcBef>
                  <a:spcPts val="600"/>
                </a:spcBef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pop() { </a:t>
              </a:r>
            </a:p>
            <a:p>
              <a:pPr lvl="0"/>
              <a:r>
                <a:rPr lang="en-US" altLang="zh-CN" sz="2400" dirty="0" smtClean="0">
                  <a:solidFill>
                    <a:prstClr val="black"/>
                  </a:solidFill>
                </a:rPr>
                <a:t>     … </a:t>
              </a:r>
            </a:p>
            <a:p>
              <a:pPr lvl="0"/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en-US" sz="2400" dirty="0" smtClean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187624" y="1340768"/>
              <a:ext cx="2041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400" dirty="0" err="1" smtClean="0">
                  <a:solidFill>
                    <a:prstClr val="black"/>
                  </a:solidFill>
                </a:rPr>
                <a:t>Treiber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stack </a:t>
              </a:r>
              <a:r>
                <a:rPr lang="en-US" altLang="zh-CN" sz="2400" b="1" dirty="0" smtClean="0">
                  <a:solidFill>
                    <a:srgbClr val="0000FF"/>
                  </a:solidFill>
                </a:rPr>
                <a:t>O</a:t>
              </a:r>
            </a:p>
          </p:txBody>
        </p:sp>
      </p:grpSp>
      <p:grpSp>
        <p:nvGrpSpPr>
          <p:cNvPr id="35" name="组合 16"/>
          <p:cNvGrpSpPr/>
          <p:nvPr/>
        </p:nvGrpSpPr>
        <p:grpSpPr>
          <a:xfrm>
            <a:off x="323528" y="4983559"/>
            <a:ext cx="4086454" cy="461665"/>
            <a:chOff x="6084168" y="3251591"/>
            <a:chExt cx="4086454" cy="461665"/>
          </a:xfrm>
        </p:grpSpPr>
        <p:sp>
          <p:nvSpPr>
            <p:cNvPr id="36" name="TextBox 35"/>
            <p:cNvSpPr txBox="1"/>
            <p:nvPr/>
          </p:nvSpPr>
          <p:spPr>
            <a:xfrm>
              <a:off x="6084168" y="3251591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t-div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lang="en-US" altLang="zh-CN" sz="2400" kern="0" dirty="0" smtClean="0">
                  <a:solidFill>
                    <a:srgbClr val="FF0000"/>
                  </a:solidFill>
                  <a:sym typeface="Symbol"/>
                </a:rPr>
                <a:t>S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532440" y="3251591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{ (, {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  <a:sym typeface="Symbol"/>
                </a:rPr>
                <a:t>T2</a:t>
              </a:r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})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}</a:t>
              </a:r>
            </a:p>
          </p:txBody>
        </p:sp>
      </p:grpSp>
      <p:grpSp>
        <p:nvGrpSpPr>
          <p:cNvPr id="38" name="组合 19"/>
          <p:cNvGrpSpPr/>
          <p:nvPr/>
        </p:nvGrpSpPr>
        <p:grpSpPr>
          <a:xfrm>
            <a:off x="323528" y="3861048"/>
            <a:ext cx="5616624" cy="461665"/>
            <a:chOff x="6084168" y="5300914"/>
            <a:chExt cx="5616624" cy="461665"/>
          </a:xfrm>
        </p:grpSpPr>
        <p:sp>
          <p:nvSpPr>
            <p:cNvPr id="39" name="TextBox 38"/>
            <p:cNvSpPr txBox="1"/>
            <p:nvPr/>
          </p:nvSpPr>
          <p:spPr>
            <a:xfrm>
              <a:off x="6084168" y="5300914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t-div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O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478434" y="5300914"/>
              <a:ext cx="322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{ (, {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  <a:sym typeface="Symbol"/>
                </a:rPr>
                <a:t>T2</a:t>
              </a:r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}),  (, {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  <a:sym typeface="Symbol"/>
                </a:rPr>
                <a:t>T1, T2</a:t>
              </a:r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})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1520" y="4407495"/>
            <a:ext cx="504056" cy="461665"/>
            <a:chOff x="3707904" y="4941168"/>
            <a:chExt cx="504056" cy="461665"/>
          </a:xfrm>
        </p:grpSpPr>
        <p:sp>
          <p:nvSpPr>
            <p:cNvPr id="43" name="TextBox 42"/>
            <p:cNvSpPr txBox="1"/>
            <p:nvPr/>
          </p:nvSpPr>
          <p:spPr>
            <a:xfrm>
              <a:off x="3707904" y="4941168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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44" name="直接连接符 43"/>
            <p:cNvCxnSpPr/>
            <p:nvPr/>
          </p:nvCxnSpPr>
          <p:spPr>
            <a:xfrm flipH="1">
              <a:off x="3779912" y="5085184"/>
              <a:ext cx="258790" cy="28803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组合 25"/>
          <p:cNvGrpSpPr/>
          <p:nvPr/>
        </p:nvGrpSpPr>
        <p:grpSpPr>
          <a:xfrm>
            <a:off x="462484" y="2276872"/>
            <a:ext cx="4397548" cy="954107"/>
            <a:chOff x="626900" y="4260440"/>
            <a:chExt cx="4397548" cy="954107"/>
          </a:xfrm>
        </p:grpSpPr>
        <p:sp>
          <p:nvSpPr>
            <p:cNvPr id="54" name="TextBox 53"/>
            <p:cNvSpPr txBox="1"/>
            <p:nvPr/>
          </p:nvSpPr>
          <p:spPr>
            <a:xfrm>
              <a:off x="626900" y="4445107"/>
              <a:ext cx="1705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push ( 7 );</a:t>
              </a:r>
              <a:endParaRPr lang="zh-CN" altLang="en-US" sz="28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747801" y="4260440"/>
              <a:ext cx="2276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while( true )</a:t>
              </a:r>
            </a:p>
            <a:p>
              <a:r>
                <a:rPr lang="en-US" altLang="zh-CN" sz="2800" dirty="0"/>
                <a:t> </a:t>
              </a:r>
              <a:r>
                <a:rPr lang="en-US" altLang="zh-CN" sz="2800" dirty="0" smtClean="0"/>
                <a:t>   push ( 4 );</a:t>
              </a:r>
            </a:p>
          </p:txBody>
        </p:sp>
        <p:grpSp>
          <p:nvGrpSpPr>
            <p:cNvPr id="56" name="组合 31"/>
            <p:cNvGrpSpPr/>
            <p:nvPr/>
          </p:nvGrpSpPr>
          <p:grpSpPr>
            <a:xfrm>
              <a:off x="2465513" y="4371357"/>
              <a:ext cx="90263" cy="837807"/>
              <a:chOff x="2332720" y="4260440"/>
              <a:chExt cx="90263" cy="837807"/>
            </a:xfrm>
          </p:grpSpPr>
          <p:cxnSp>
            <p:nvCxnSpPr>
              <p:cNvPr id="57" name="直接连接符 56"/>
              <p:cNvCxnSpPr/>
              <p:nvPr/>
            </p:nvCxnSpPr>
            <p:spPr>
              <a:xfrm>
                <a:off x="2332720" y="4260440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>
                <a:off x="2422983" y="4267250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TextBox 58"/>
          <p:cNvSpPr txBox="1"/>
          <p:nvPr/>
        </p:nvSpPr>
        <p:spPr>
          <a:xfrm>
            <a:off x="1092891" y="1628800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</a:t>
            </a:r>
            <a:endParaRPr lang="zh-CN" altLang="en-US" sz="2800" dirty="0"/>
          </a:p>
        </p:txBody>
      </p:sp>
      <p:sp>
        <p:nvSpPr>
          <p:cNvPr id="60" name="TextBox 59"/>
          <p:cNvSpPr txBox="1"/>
          <p:nvPr/>
        </p:nvSpPr>
        <p:spPr>
          <a:xfrm>
            <a:off x="2982764" y="1628800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</a:t>
            </a:r>
            <a:endParaRPr lang="zh-CN" altLang="en-US" sz="2800" dirty="0"/>
          </a:p>
        </p:txBody>
      </p:sp>
      <p:sp>
        <p:nvSpPr>
          <p:cNvPr id="31" name="AutoShape 12"/>
          <p:cNvSpPr>
            <a:spLocks noChangeArrowheads="1"/>
          </p:cNvSpPr>
          <p:nvPr/>
        </p:nvSpPr>
        <p:spPr bwMode="auto">
          <a:xfrm>
            <a:off x="1547664" y="4365104"/>
            <a:ext cx="1800200" cy="504056"/>
          </a:xfrm>
          <a:prstGeom prst="wedgeRoundRectCallout">
            <a:avLst>
              <a:gd name="adj1" fmla="val 39790"/>
              <a:gd name="adj2" fmla="val 99605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Full I/O trace</a:t>
            </a:r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3635896" y="4077072"/>
            <a:ext cx="2304256" cy="792088"/>
          </a:xfrm>
          <a:prstGeom prst="wedgeRoundRectCallout">
            <a:avLst>
              <a:gd name="adj1" fmla="val -48862"/>
              <a:gd name="adj2" fmla="val 76515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set of </a:t>
            </a:r>
          </a:p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diverging threads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8166" y="5949280"/>
            <a:ext cx="5539978" cy="461665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We observe </a:t>
            </a:r>
            <a:r>
              <a:rPr lang="en-US" sz="2400" b="1" i="1" dirty="0" smtClean="0"/>
              <a:t>individual threads’ divergence</a:t>
            </a:r>
            <a:endParaRPr lang="en-US" sz="2400" i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32" grpId="0" animBg="1"/>
      <p:bldP spid="32" grpId="1" animBg="1"/>
      <p:bldP spid="4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122965"/>
            <a:ext cx="6808018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Termination-sensitive contextual refinement</a:t>
            </a:r>
          </a:p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P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S      </a:t>
            </a:r>
            <a:r>
              <a:rPr lang="en-US" altLang="zh-CN" sz="2800" dirty="0" smtClean="0">
                <a:sym typeface="Symbol"/>
              </a:rPr>
              <a:t>( </a:t>
            </a:r>
            <a:r>
              <a:rPr lang="en-US" altLang="zh-CN" sz="2000" dirty="0" err="1" smtClean="0">
                <a:sym typeface="Symbol"/>
              </a:rPr>
              <a:t>iff</a:t>
            </a:r>
            <a:r>
              <a:rPr lang="en-US" altLang="zh-CN" sz="2000" dirty="0" smtClean="0">
                <a:sym typeface="Symbol"/>
              </a:rPr>
              <a:t>    </a:t>
            </a:r>
            <a:r>
              <a:rPr lang="en-US" altLang="zh-CN" sz="2000" b="1" dirty="0" smtClean="0">
                <a:sym typeface="Symbol"/>
              </a:rPr>
              <a:t>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. 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000" dirty="0" smtClean="0">
                <a:sym typeface="Symbol"/>
              </a:rPr>
              <a:t>]) </a:t>
            </a:r>
            <a:r>
              <a:rPr lang="en-US" altLang="zh-CN" sz="2000" b="1" dirty="0" smtClean="0">
                <a:sym typeface="Symbol"/>
              </a:rPr>
              <a:t>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000" dirty="0" smtClean="0">
                <a:sym typeface="Symbol"/>
              </a:rPr>
              <a:t>])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)</a:t>
            </a:r>
            <a:endParaRPr lang="zh-CN" altLang="en-US" sz="2000" dirty="0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1763688" y="1826821"/>
            <a:ext cx="5222509" cy="954107"/>
            <a:chOff x="683568" y="1340768"/>
            <a:chExt cx="5222509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1340768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 smtClean="0"/>
                <a:t>Linearizability</a:t>
              </a:r>
              <a:r>
                <a:rPr lang="en-US" altLang="zh-CN" sz="2800" b="1" dirty="0" smtClean="0"/>
                <a:t> </a:t>
              </a:r>
            </a:p>
            <a:p>
              <a:pPr algn="ctr"/>
              <a:r>
                <a:rPr lang="en-US" altLang="zh-CN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</a:t>
              </a:r>
              <a:r>
                <a:rPr lang="en-US" altLang="zh-CN" sz="2800" b="1" baseline="-25000" dirty="0" err="1" smtClean="0">
                  <a:sym typeface="Symbol"/>
                </a:rPr>
                <a:t>lin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6832" y="1484784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53820" y="1340768"/>
              <a:ext cx="1452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prstClr val="black"/>
                  </a:solidFill>
                </a:rPr>
                <a:t>Progress</a:t>
              </a:r>
            </a:p>
            <a:p>
              <a:pPr algn="ctr"/>
              <a:r>
                <a:rPr lang="en-US" sz="2800" dirty="0" smtClean="0"/>
                <a:t>P</a:t>
              </a:r>
              <a:r>
                <a:rPr lang="en-US" sz="2800" dirty="0" smtClean="0">
                  <a:solidFill>
                    <a:prstClr val="black"/>
                  </a:solidFill>
                </a:rPr>
                <a:t>(</a:t>
              </a:r>
              <a:r>
                <a:rPr lang="en-US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sz="28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2546901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395536" y="4649688"/>
          <a:ext cx="824154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746"/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SF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f-t-div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3507864" y="4649688"/>
          <a:ext cx="128016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267744" y="4649688"/>
          <a:ext cx="1280160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801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Progress Properties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Obstruction-freedom</a:t>
            </a:r>
          </a:p>
          <a:p>
            <a:pPr lvl="1"/>
            <a:r>
              <a:rPr lang="en-US" dirty="0" smtClean="0"/>
              <a:t>Every pending method must return </a:t>
            </a:r>
            <a:r>
              <a:rPr lang="en-US" dirty="0" smtClean="0">
                <a:solidFill>
                  <a:srgbClr val="0000FF"/>
                </a:solidFill>
              </a:rPr>
              <a:t>if it eventually executes in isolation</a:t>
            </a:r>
          </a:p>
          <a:p>
            <a:pPr lvl="1"/>
            <a:r>
              <a:rPr lang="en-US" dirty="0" smtClean="0"/>
              <a:t>Weaker than lock-freedom</a:t>
            </a:r>
          </a:p>
          <a:p>
            <a:pPr lvl="1"/>
            <a:r>
              <a:rPr lang="en-US" dirty="0" smtClean="0"/>
              <a:t>CR: </a:t>
            </a:r>
            <a:r>
              <a:rPr lang="en-US" altLang="zh-CN" dirty="0" smtClean="0">
                <a:sym typeface="Symbol"/>
              </a:rPr>
              <a:t>Observe whole program divergence, but restrict to 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isolating</a:t>
            </a:r>
            <a:r>
              <a:rPr lang="en-US" altLang="zh-CN" dirty="0" smtClean="0">
                <a:sym typeface="Symbol"/>
              </a:rPr>
              <a:t> executions at concrete level</a:t>
            </a:r>
            <a:endParaRPr lang="en-US" sz="1100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Progress Properties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Deadlock-freedom</a:t>
            </a:r>
          </a:p>
          <a:p>
            <a:pPr lvl="1"/>
            <a:r>
              <a:rPr lang="en-US" dirty="0" smtClean="0"/>
              <a:t>Lock-freedom under </a:t>
            </a:r>
            <a:r>
              <a:rPr lang="en-US" dirty="0" smtClean="0">
                <a:solidFill>
                  <a:srgbClr val="0000FF"/>
                </a:solidFill>
              </a:rPr>
              <a:t>fair</a:t>
            </a:r>
            <a:r>
              <a:rPr lang="en-US" dirty="0" smtClean="0"/>
              <a:t> scheduling</a:t>
            </a:r>
          </a:p>
          <a:p>
            <a:pPr lvl="1"/>
            <a:r>
              <a:rPr lang="en-US" dirty="0" smtClean="0"/>
              <a:t>CR: observe </a:t>
            </a:r>
            <a:r>
              <a:rPr lang="en-US" b="1" dirty="0" smtClean="0"/>
              <a:t>whole program divergence </a:t>
            </a:r>
            <a:r>
              <a:rPr lang="en-US" dirty="0" smtClean="0"/>
              <a:t>but restrict to </a:t>
            </a:r>
            <a:r>
              <a:rPr lang="en-US" dirty="0" smtClean="0">
                <a:solidFill>
                  <a:srgbClr val="0000FF"/>
                </a:solidFill>
              </a:rPr>
              <a:t>fair</a:t>
            </a:r>
            <a:r>
              <a:rPr lang="en-US" dirty="0" smtClean="0"/>
              <a:t> executions at concrete level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Starvation-freedom</a:t>
            </a:r>
          </a:p>
          <a:p>
            <a:pPr lvl="1"/>
            <a:r>
              <a:rPr lang="en-US" dirty="0" smtClean="0"/>
              <a:t>Wait-freedom under </a:t>
            </a:r>
            <a:r>
              <a:rPr lang="en-US" dirty="0" smtClean="0">
                <a:solidFill>
                  <a:srgbClr val="0000FF"/>
                </a:solidFill>
              </a:rPr>
              <a:t>fair</a:t>
            </a:r>
            <a:r>
              <a:rPr lang="en-US" dirty="0" smtClean="0"/>
              <a:t> scheduling</a:t>
            </a:r>
          </a:p>
          <a:p>
            <a:pPr lvl="1"/>
            <a:r>
              <a:rPr lang="en-US" dirty="0" smtClean="0"/>
              <a:t>CR: observe </a:t>
            </a:r>
            <a:r>
              <a:rPr lang="en-US" b="1" dirty="0" smtClean="0"/>
              <a:t>individual threads’ divergence</a:t>
            </a:r>
            <a:r>
              <a:rPr lang="en-US" dirty="0" smtClean="0"/>
              <a:t> but restrict to </a:t>
            </a:r>
            <a:r>
              <a:rPr lang="en-US" dirty="0" smtClean="0">
                <a:solidFill>
                  <a:srgbClr val="0000FF"/>
                </a:solidFill>
              </a:rPr>
              <a:t>fair</a:t>
            </a:r>
            <a:r>
              <a:rPr lang="en-US" dirty="0" smtClean="0"/>
              <a:t> executions at concrete level</a:t>
            </a:r>
          </a:p>
        </p:txBody>
      </p:sp>
      <p:sp>
        <p:nvSpPr>
          <p:cNvPr id="4" name="圆角矩形标注 3"/>
          <p:cNvSpPr/>
          <p:nvPr/>
        </p:nvSpPr>
        <p:spPr>
          <a:xfrm>
            <a:off x="4716016" y="2924944"/>
            <a:ext cx="3240360" cy="936104"/>
          </a:xfrm>
          <a:prstGeom prst="wedgeRoundRectCallout">
            <a:avLst>
              <a:gd name="adj1" fmla="val -54710"/>
              <a:gd name="adj2" fmla="val -8538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every thread gets eventually executed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59632" y="3122965"/>
            <a:ext cx="6808018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Termination-sensitive contextual refinement</a:t>
            </a:r>
          </a:p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P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S      </a:t>
            </a:r>
            <a:r>
              <a:rPr lang="en-US" altLang="zh-CN" sz="2800" dirty="0" smtClean="0">
                <a:sym typeface="Symbol"/>
              </a:rPr>
              <a:t>( </a:t>
            </a:r>
            <a:r>
              <a:rPr lang="en-US" altLang="zh-CN" sz="2000" dirty="0" err="1" smtClean="0">
                <a:sym typeface="Symbol"/>
              </a:rPr>
              <a:t>iff</a:t>
            </a:r>
            <a:r>
              <a:rPr lang="en-US" altLang="zh-CN" sz="2000" dirty="0" smtClean="0">
                <a:sym typeface="Symbol"/>
              </a:rPr>
              <a:t>    </a:t>
            </a:r>
            <a:r>
              <a:rPr lang="en-US" altLang="zh-CN" sz="2000" b="1" dirty="0" smtClean="0">
                <a:sym typeface="Symbol"/>
              </a:rPr>
              <a:t>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. 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000" dirty="0" smtClean="0">
                <a:sym typeface="Symbol"/>
              </a:rPr>
              <a:t>]) </a:t>
            </a:r>
            <a:r>
              <a:rPr lang="en-US" altLang="zh-CN" sz="2000" b="1" dirty="0" smtClean="0">
                <a:sym typeface="Symbol"/>
              </a:rPr>
              <a:t>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000" dirty="0" smtClean="0">
                <a:sym typeface="Symbol"/>
              </a:rPr>
              <a:t>])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)</a:t>
            </a:r>
            <a:endParaRPr lang="zh-CN" altLang="en-US" sz="20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1763688" y="1826821"/>
            <a:ext cx="2448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err="1" smtClean="0"/>
              <a:t>Linearizability</a:t>
            </a:r>
            <a:r>
              <a:rPr lang="en-US" altLang="zh-CN" sz="2800" b="1" dirty="0" smtClean="0"/>
              <a:t> </a:t>
            </a:r>
          </a:p>
          <a:p>
            <a:pPr algn="ctr"/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</a:t>
            </a:r>
            <a:r>
              <a:rPr lang="en-US" altLang="zh-CN" sz="2800" b="1" baseline="-25000" dirty="0" err="1" smtClean="0">
                <a:sym typeface="Symbol"/>
              </a:rPr>
              <a:t>lin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86952" y="1970837"/>
            <a:ext cx="4010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prstClr val="black"/>
                </a:solidFill>
                <a:sym typeface="Symbol"/>
              </a:rPr>
              <a:t>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33940" y="1826821"/>
            <a:ext cx="14522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solidFill>
                  <a:prstClr val="black"/>
                </a:solidFill>
              </a:rPr>
              <a:t>Progress</a:t>
            </a:r>
          </a:p>
          <a:p>
            <a:pPr algn="ctr"/>
            <a:r>
              <a:rPr lang="en-US" sz="2800" dirty="0" smtClean="0"/>
              <a:t>P</a:t>
            </a:r>
            <a:r>
              <a:rPr lang="en-US" sz="2800" dirty="0" smtClean="0">
                <a:solidFill>
                  <a:prstClr val="black"/>
                </a:solidFill>
              </a:rPr>
              <a:t>(</a:t>
            </a:r>
            <a:r>
              <a:rPr lang="en-US" sz="2800" b="1" dirty="0" smtClean="0">
                <a:solidFill>
                  <a:srgbClr val="0000FF"/>
                </a:solidFill>
              </a:rPr>
              <a:t>O</a:t>
            </a:r>
            <a:r>
              <a:rPr lang="en-US" sz="2800" dirty="0" smtClean="0">
                <a:solidFill>
                  <a:prstClr val="black"/>
                </a:solidFill>
              </a:rPr>
              <a:t>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4" y="2546901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395536" y="4649688"/>
          <a:ext cx="824154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746"/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SF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f-t-div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Relationships between Progress Properties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21119" y="1621792"/>
            <a:ext cx="3463110" cy="3618695"/>
            <a:chOff x="1043608" y="1716592"/>
            <a:chExt cx="7128792" cy="3618695"/>
          </a:xfrm>
        </p:grpSpPr>
        <p:sp>
          <p:nvSpPr>
            <p:cNvPr id="4" name="TextBox 3"/>
            <p:cNvSpPr txBox="1"/>
            <p:nvPr/>
          </p:nvSpPr>
          <p:spPr>
            <a:xfrm>
              <a:off x="3509883" y="1716592"/>
              <a:ext cx="23042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Wait-freedom</a:t>
              </a:r>
            </a:p>
          </p:txBody>
        </p:sp>
        <p:cxnSp>
          <p:nvCxnSpPr>
            <p:cNvPr id="5" name="直接箭头连接符 4"/>
            <p:cNvCxnSpPr>
              <a:stCxn id="4" idx="2"/>
              <a:endCxn id="6" idx="0"/>
            </p:cNvCxnSpPr>
            <p:nvPr/>
          </p:nvCxnSpPr>
          <p:spPr>
            <a:xfrm flipH="1">
              <a:off x="2735796" y="2424478"/>
              <a:ext cx="1926214" cy="42188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83668" y="2846365"/>
              <a:ext cx="23042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Lock-freedom</a:t>
              </a:r>
            </a:p>
          </p:txBody>
        </p:sp>
        <p:cxnSp>
          <p:nvCxnSpPr>
            <p:cNvPr id="7" name="直接箭头连接符 6"/>
            <p:cNvCxnSpPr>
              <a:stCxn id="4" idx="2"/>
              <a:endCxn id="8" idx="0"/>
            </p:cNvCxnSpPr>
            <p:nvPr/>
          </p:nvCxnSpPr>
          <p:spPr>
            <a:xfrm>
              <a:off x="4662011" y="2424478"/>
              <a:ext cx="1926214" cy="42188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04049" y="2846365"/>
              <a:ext cx="3168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Starvation-freedom</a:t>
              </a:r>
            </a:p>
          </p:txBody>
        </p:sp>
        <p:cxnSp>
          <p:nvCxnSpPr>
            <p:cNvPr id="9" name="直接箭头连接符 8"/>
            <p:cNvCxnSpPr>
              <a:stCxn id="6" idx="2"/>
              <a:endCxn id="10" idx="0"/>
            </p:cNvCxnSpPr>
            <p:nvPr/>
          </p:nvCxnSpPr>
          <p:spPr>
            <a:xfrm>
              <a:off x="2735796" y="3554251"/>
              <a:ext cx="0" cy="107315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43608" y="4627401"/>
              <a:ext cx="3384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Obstruction-freedom</a:t>
              </a:r>
            </a:p>
          </p:txBody>
        </p:sp>
        <p:cxnSp>
          <p:nvCxnSpPr>
            <p:cNvPr id="11" name="直接箭头连接符 10"/>
            <p:cNvCxnSpPr>
              <a:stCxn id="8" idx="2"/>
              <a:endCxn id="12" idx="0"/>
            </p:cNvCxnSpPr>
            <p:nvPr/>
          </p:nvCxnSpPr>
          <p:spPr>
            <a:xfrm flipH="1">
              <a:off x="6588224" y="3554251"/>
              <a:ext cx="1" cy="107315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76055" y="4627401"/>
              <a:ext cx="30243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Deadlock-freedom</a:t>
              </a:r>
            </a:p>
          </p:txBody>
        </p:sp>
        <p:cxnSp>
          <p:nvCxnSpPr>
            <p:cNvPr id="13" name="直接箭头连接符 12"/>
            <p:cNvCxnSpPr>
              <a:stCxn id="6" idx="2"/>
              <a:endCxn id="12" idx="0"/>
            </p:cNvCxnSpPr>
            <p:nvPr/>
          </p:nvCxnSpPr>
          <p:spPr>
            <a:xfrm>
              <a:off x="2735796" y="3554251"/>
              <a:ext cx="3852427" cy="107315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138068" y="5589240"/>
            <a:ext cx="2481682" cy="971401"/>
            <a:chOff x="1138068" y="5589240"/>
            <a:chExt cx="2481682" cy="971401"/>
          </a:xfrm>
        </p:grpSpPr>
        <p:sp>
          <p:nvSpPr>
            <p:cNvPr id="15" name="TextBox 14"/>
            <p:cNvSpPr txBox="1"/>
            <p:nvPr/>
          </p:nvSpPr>
          <p:spPr>
            <a:xfrm>
              <a:off x="2090318" y="5589240"/>
              <a:ext cx="577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+</a:t>
              </a:r>
              <a:endParaRPr lang="zh-CN" alt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8068" y="6098976"/>
              <a:ext cx="2481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/>
                <a:t>Linearizability</a:t>
              </a:r>
              <a:endParaRPr lang="zh-CN" altLang="en-US" sz="24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52120" y="1628800"/>
            <a:ext cx="3384376" cy="3434029"/>
            <a:chOff x="1353909" y="1716592"/>
            <a:chExt cx="6966719" cy="3434029"/>
          </a:xfrm>
        </p:grpSpPr>
        <p:sp>
          <p:nvSpPr>
            <p:cNvPr id="18" name="TextBox 17"/>
            <p:cNvSpPr txBox="1"/>
            <p:nvPr/>
          </p:nvSpPr>
          <p:spPr>
            <a:xfrm>
              <a:off x="2984418" y="1716592"/>
              <a:ext cx="3112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WF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8" idx="2"/>
              <a:endCxn id="20" idx="0"/>
            </p:cNvCxnSpPr>
            <p:nvPr/>
          </p:nvCxnSpPr>
          <p:spPr>
            <a:xfrm flipH="1">
              <a:off x="2695033" y="2239812"/>
              <a:ext cx="1845780" cy="6065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02139" y="2846365"/>
              <a:ext cx="238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LF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8" idx="2"/>
              <a:endCxn id="22" idx="0"/>
            </p:cNvCxnSpPr>
            <p:nvPr/>
          </p:nvCxnSpPr>
          <p:spPr>
            <a:xfrm>
              <a:off x="4540812" y="2239812"/>
              <a:ext cx="2001079" cy="6065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63154" y="2846365"/>
              <a:ext cx="3557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SF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0" idx="2"/>
              <a:endCxn id="24" idx="0"/>
            </p:cNvCxnSpPr>
            <p:nvPr/>
          </p:nvCxnSpPr>
          <p:spPr>
            <a:xfrm flipH="1">
              <a:off x="2687962" y="3369585"/>
              <a:ext cx="7071" cy="12578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353909" y="4627401"/>
              <a:ext cx="266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OF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2" idx="2"/>
              <a:endCxn id="26" idx="0"/>
            </p:cNvCxnSpPr>
            <p:nvPr/>
          </p:nvCxnSpPr>
          <p:spPr>
            <a:xfrm flipH="1">
              <a:off x="6533670" y="3369585"/>
              <a:ext cx="8222" cy="12578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07839" y="4627401"/>
              <a:ext cx="2651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DF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0" idx="2"/>
              <a:endCxn id="26" idx="0"/>
            </p:cNvCxnSpPr>
            <p:nvPr/>
          </p:nvCxnSpPr>
          <p:spPr>
            <a:xfrm>
              <a:off x="2695033" y="3369585"/>
              <a:ext cx="3838637" cy="12578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727203" y="3284984"/>
            <a:ext cx="2481682" cy="794994"/>
            <a:chOff x="3727203" y="3284984"/>
            <a:chExt cx="2481682" cy="794994"/>
          </a:xfrm>
        </p:grpSpPr>
        <p:sp>
          <p:nvSpPr>
            <p:cNvPr id="29" name="左右箭头 28"/>
            <p:cNvSpPr/>
            <p:nvPr/>
          </p:nvSpPr>
          <p:spPr>
            <a:xfrm>
              <a:off x="4427984" y="3284984"/>
              <a:ext cx="1080120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27203" y="3618313"/>
              <a:ext cx="2481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equiv. to</a:t>
              </a:r>
              <a:endParaRPr lang="zh-CN" altLang="en-US" sz="24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Existing correctness definitions are </a:t>
            </a:r>
            <a:r>
              <a:rPr lang="en-US" altLang="zh-CN" b="1" dirty="0" smtClean="0"/>
              <a:t>intentional</a:t>
            </a:r>
          </a:p>
          <a:p>
            <a:pPr>
              <a:spcBef>
                <a:spcPts val="1768"/>
              </a:spcBef>
            </a:pPr>
            <a:r>
              <a:rPr lang="en-US" altLang="zh-CN" dirty="0" smtClean="0"/>
              <a:t>We use contextual refinement as a unifying framework</a:t>
            </a:r>
          </a:p>
          <a:p>
            <a:pPr lvl="1"/>
            <a:r>
              <a:rPr lang="en-US" altLang="zh-CN" dirty="0" smtClean="0"/>
              <a:t>Different correctness properties correspond to different observable behaviors</a:t>
            </a:r>
          </a:p>
          <a:p>
            <a:pPr lvl="1"/>
            <a:r>
              <a:rPr lang="en-US" altLang="zh-CN" b="1" dirty="0" smtClean="0"/>
              <a:t>Extensional</a:t>
            </a:r>
            <a:r>
              <a:rPr lang="en-US" altLang="zh-CN" dirty="0" smtClean="0"/>
              <a:t>: describes effects over clients (useful for modular verification)</a:t>
            </a:r>
          </a:p>
          <a:p>
            <a:pPr lvl="1"/>
            <a:r>
              <a:rPr lang="en-US" altLang="zh-CN" dirty="0" smtClean="0"/>
              <a:t>Borrow existing ideas on CR proof to verify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progress </a:t>
            </a:r>
            <a:r>
              <a:rPr lang="en-US" altLang="zh-CN" dirty="0" smtClean="0">
                <a:sym typeface="Wingdings" pitchFamily="2" charset="2"/>
              </a:rPr>
              <a:t>— </a:t>
            </a:r>
            <a:r>
              <a:rPr lang="en-US" altLang="zh-CN" dirty="0" smtClean="0"/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1430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Treiber’s Non-Blocking Stack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423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8763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221038" y="2365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59238" y="20224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</a:rPr>
              <a:t>…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8958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12298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21238" y="2365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402388" y="24034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199188" y="27082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195736" y="18097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v1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652539" y="1793875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next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652120" y="18097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Calibri" pitchFamily="34" charset="0"/>
              </a:rPr>
              <a:t>vk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126163" y="1793875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next</a:t>
            </a:r>
            <a:endParaRPr lang="en-US" altLang="zh-CN" sz="2000" dirty="0">
              <a:latin typeface="Calibri" pitchFamily="34" charset="0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476375" y="1984375"/>
            <a:ext cx="685800" cy="381000"/>
            <a:chOff x="1200" y="1176"/>
            <a:chExt cx="432" cy="240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1200" y="117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200" y="14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116013" y="15652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Calibri" pitchFamily="34" charset="0"/>
              </a:rPr>
              <a:t>Top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18120" y="4300538"/>
            <a:ext cx="389458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 local b:=false, x, t</a:t>
            </a:r>
            <a:r>
              <a:rPr lang="en-US" altLang="zh-CN" sz="2400" b="1" dirty="0"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2 </a:t>
            </a:r>
            <a:r>
              <a:rPr lang="en-US" altLang="zh-CN" sz="2400" b="1" dirty="0" smtClean="0">
                <a:cs typeface="Courier New" pitchFamily="49" charset="0"/>
              </a:rPr>
              <a:t>  x := </a:t>
            </a:r>
            <a:r>
              <a:rPr lang="en-US" altLang="zh-CN" sz="2400" b="1" dirty="0">
                <a:cs typeface="Courier New" pitchFamily="49" charset="0"/>
              </a:rPr>
              <a:t>new Node();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3 </a:t>
            </a:r>
            <a:r>
              <a:rPr lang="en-US" altLang="zh-CN" sz="2400" b="1" dirty="0" smtClean="0">
                <a:cs typeface="Courier New" pitchFamily="49" charset="0"/>
              </a:rPr>
              <a:t>  </a:t>
            </a:r>
            <a:r>
              <a:rPr lang="en-US" altLang="zh-CN" sz="2400" b="1" dirty="0" err="1" smtClean="0">
                <a:cs typeface="Courier New" pitchFamily="49" charset="0"/>
              </a:rPr>
              <a:t>x.data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v;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604320" y="3905250"/>
            <a:ext cx="3496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4 </a:t>
            </a:r>
            <a:r>
              <a:rPr lang="en-US" altLang="zh-CN" sz="2400" b="1" dirty="0" smtClean="0">
                <a:cs typeface="Courier New" pitchFamily="49" charset="0"/>
              </a:rPr>
              <a:t>  while(!b){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   </a:t>
            </a:r>
            <a:r>
              <a:rPr lang="en-US" altLang="zh-CN" sz="2400" b="1" dirty="0" smtClean="0">
                <a:cs typeface="Courier New" pitchFamily="49" charset="0"/>
              </a:rPr>
              <a:t> 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6   </a:t>
            </a:r>
            <a:r>
              <a:rPr lang="en-US" altLang="zh-CN" sz="2400" b="1" dirty="0" smtClean="0">
                <a:cs typeface="Courier New" pitchFamily="49" charset="0"/>
              </a:rPr>
              <a:t> 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7   </a:t>
            </a:r>
            <a:r>
              <a:rPr lang="en-US" altLang="zh-CN" sz="2400" b="1" dirty="0" smtClean="0">
                <a:cs typeface="Courier New" pitchFamily="49" charset="0"/>
              </a:rPr>
              <a:t>     b := </a:t>
            </a:r>
            <a:r>
              <a:rPr lang="en-US" altLang="zh-CN" sz="2400" b="1" dirty="0" err="1">
                <a:cs typeface="Courier New" pitchFamily="49" charset="0"/>
              </a:rPr>
              <a:t>cas</a:t>
            </a:r>
            <a:r>
              <a:rPr lang="en-US" altLang="zh-CN" sz="2400" b="1" dirty="0" smtClean="0">
                <a:cs typeface="Courier New" pitchFamily="49" charset="0"/>
              </a:rPr>
              <a:t>(&amp;Top</a:t>
            </a:r>
            <a:r>
              <a:rPr lang="en-US" altLang="zh-CN" sz="2400" b="1" dirty="0">
                <a:cs typeface="Courier New" pitchFamily="49" charset="0"/>
              </a:rPr>
              <a:t>, t, x);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8 </a:t>
            </a:r>
            <a:r>
              <a:rPr lang="en-US" altLang="zh-CN" sz="2400" b="1" dirty="0" smtClean="0">
                <a:cs typeface="Courier New" pitchFamily="49" charset="0"/>
              </a:rPr>
              <a:t>   }</a:t>
            </a:r>
            <a:endParaRPr lang="en-US" altLang="zh-CN" b="1" dirty="0"/>
          </a:p>
        </p:txBody>
      </p:sp>
      <p:grpSp>
        <p:nvGrpSpPr>
          <p:cNvPr id="23" name="Group 35"/>
          <p:cNvGrpSpPr>
            <a:grpSpLocks/>
          </p:cNvGrpSpPr>
          <p:nvPr/>
        </p:nvGrpSpPr>
        <p:grpSpPr bwMode="auto">
          <a:xfrm>
            <a:off x="2197101" y="3032125"/>
            <a:ext cx="1198563" cy="777875"/>
            <a:chOff x="1384" y="1910"/>
            <a:chExt cx="755" cy="49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384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20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456" y="1910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000">
                <a:latin typeface="Calibri" pitchFamily="34" charset="0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701" y="215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next</a:t>
              </a:r>
              <a:endParaRPr lang="en-US" altLang="zh-CN" sz="2000" dirty="0">
                <a:latin typeface="Calibri" pitchFamily="34" charset="0"/>
              </a:endParaRPr>
            </a:p>
          </p:txBody>
        </p:sp>
      </p:grp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0388" y="2936875"/>
            <a:ext cx="533400" cy="415925"/>
            <a:chOff x="353" y="1850"/>
            <a:chExt cx="336" cy="262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53" y="187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32" y="18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alibri" pitchFamily="34" charset="0"/>
                </a:rPr>
                <a:t>t</a:t>
              </a:r>
            </a:p>
          </p:txBody>
        </p:sp>
      </p:grpSp>
      <p:cxnSp>
        <p:nvCxnSpPr>
          <p:cNvPr id="31" name="AutoShape 32"/>
          <p:cNvCxnSpPr>
            <a:cxnSpLocks noChangeShapeType="1"/>
            <a:stCxn id="30" idx="3"/>
            <a:endCxn id="4" idx="1"/>
          </p:cNvCxnSpPr>
          <p:nvPr/>
        </p:nvCxnSpPr>
        <p:spPr bwMode="auto">
          <a:xfrm flipV="1">
            <a:off x="1066800" y="2365375"/>
            <a:ext cx="1087438" cy="76993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reeform 33"/>
          <p:cNvSpPr>
            <a:spLocks/>
          </p:cNvSpPr>
          <p:nvPr/>
        </p:nvSpPr>
        <p:spPr bwMode="auto">
          <a:xfrm>
            <a:off x="1765300" y="2438400"/>
            <a:ext cx="1384300" cy="762000"/>
          </a:xfrm>
          <a:custGeom>
            <a:avLst/>
            <a:gdLst>
              <a:gd name="T0" fmla="*/ 760 w 872"/>
              <a:gd name="T1" fmla="*/ 480 h 480"/>
              <a:gd name="T2" fmla="*/ 760 w 872"/>
              <a:gd name="T3" fmla="*/ 336 h 480"/>
              <a:gd name="T4" fmla="*/ 88 w 872"/>
              <a:gd name="T5" fmla="*/ 240 h 480"/>
              <a:gd name="T6" fmla="*/ 232 w 872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480">
                <a:moveTo>
                  <a:pt x="760" y="480"/>
                </a:moveTo>
                <a:cubicBezTo>
                  <a:pt x="816" y="428"/>
                  <a:pt x="872" y="376"/>
                  <a:pt x="760" y="336"/>
                </a:cubicBezTo>
                <a:cubicBezTo>
                  <a:pt x="648" y="296"/>
                  <a:pt x="176" y="296"/>
                  <a:pt x="88" y="240"/>
                </a:cubicBezTo>
                <a:cubicBezTo>
                  <a:pt x="0" y="184"/>
                  <a:pt x="116" y="92"/>
                  <a:pt x="2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AutoShape 34"/>
          <p:cNvCxnSpPr>
            <a:cxnSpLocks noChangeShapeType="1"/>
            <a:stCxn id="20" idx="2"/>
            <a:endCxn id="24" idx="1"/>
          </p:cNvCxnSpPr>
          <p:nvPr/>
        </p:nvCxnSpPr>
        <p:spPr bwMode="auto">
          <a:xfrm rot="16200000" flipH="1">
            <a:off x="1208882" y="2250281"/>
            <a:ext cx="1276350" cy="70008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990600" y="3657600"/>
            <a:ext cx="533400" cy="415925"/>
            <a:chOff x="353" y="1850"/>
            <a:chExt cx="336" cy="262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53" y="187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432" y="18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alibri" pitchFamily="34" charset="0"/>
                </a:rPr>
                <a:t>x</a:t>
              </a:r>
            </a:p>
          </p:txBody>
        </p:sp>
      </p:grpSp>
      <p:cxnSp>
        <p:nvCxnSpPr>
          <p:cNvPr id="37" name="AutoShape 40"/>
          <p:cNvCxnSpPr>
            <a:cxnSpLocks noChangeShapeType="1"/>
            <a:stCxn id="36" idx="3"/>
            <a:endCxn id="24" idx="1"/>
          </p:cNvCxnSpPr>
          <p:nvPr/>
        </p:nvCxnSpPr>
        <p:spPr bwMode="auto">
          <a:xfrm flipV="1">
            <a:off x="1497013" y="3238500"/>
            <a:ext cx="700087" cy="617538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286000" y="3048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v</a:t>
            </a:r>
          </a:p>
        </p:txBody>
      </p:sp>
      <p:sp>
        <p:nvSpPr>
          <p:cNvPr id="39" name="右箭头 38"/>
          <p:cNvSpPr/>
          <p:nvPr/>
        </p:nvSpPr>
        <p:spPr>
          <a:xfrm>
            <a:off x="436240" y="5517232"/>
            <a:ext cx="362273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112284" y="2769383"/>
            <a:ext cx="36724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How to specify/prove correctness? 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312" y="1052736"/>
            <a:ext cx="141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[Treiber’86]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3515E-7 L -2.22222E-6 0.078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7886 L 0.42917 -0.14154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14154 L 0.42917 -0.05759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05759 L 0.42917 0.02636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/>
      <p:bldP spid="39" grpId="0" animBg="1"/>
      <p:bldP spid="39" grpId="1" animBg="1"/>
      <p:bldP spid="39" grpId="2" animBg="1"/>
      <p:bldP spid="39" grpId="3" animBg="1"/>
      <p:bldP spid="39" grpId="4" animBg="1"/>
      <p:bldP spid="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>
          <a:xfrm>
            <a:off x="539552" y="1772816"/>
            <a:ext cx="2232248" cy="1623085"/>
            <a:chOff x="6228184" y="1556792"/>
            <a:chExt cx="2232248" cy="1623085"/>
          </a:xfrm>
        </p:grpSpPr>
        <p:sp>
          <p:nvSpPr>
            <p:cNvPr id="5" name="流程图: 文档 4"/>
            <p:cNvSpPr/>
            <p:nvPr/>
          </p:nvSpPr>
          <p:spPr>
            <a:xfrm>
              <a:off x="6228184" y="1556792"/>
              <a:ext cx="2232248" cy="1623085"/>
            </a:xfrm>
            <a:prstGeom prst="flowChartDocumen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72200" y="2132856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while (true) { };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00192" y="155679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3419872" y="1772816"/>
            <a:ext cx="2232248" cy="1584176"/>
            <a:chOff x="6300192" y="3933057"/>
            <a:chExt cx="2232248" cy="1584176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975447"/>
              <a:ext cx="178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Symbol"/>
                </a:rPr>
                <a:t>NO_OP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4509120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/>
                </a:rPr>
                <a:t>skip;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流程图: 文档 9"/>
            <p:cNvSpPr/>
            <p:nvPr/>
          </p:nvSpPr>
          <p:spPr>
            <a:xfrm>
              <a:off x="6300192" y="3933057"/>
              <a:ext cx="2232248" cy="1584176"/>
            </a:xfrm>
            <a:prstGeom prst="flowChartDocumen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156176" y="1916832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 allow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no_op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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ctxt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/>
              </a:rPr>
              <a:t>NO_OP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755576" y="3717032"/>
            <a:ext cx="4919428" cy="461665"/>
            <a:chOff x="490428" y="4005063"/>
            <a:chExt cx="491942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90428" y="4005063"/>
              <a:ext cx="4464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Context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46612" y="4005063"/>
              <a:ext cx="3263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print( 1 ); [ _ ] print( 2 );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4211960" y="4725144"/>
            <a:ext cx="2736304" cy="965721"/>
            <a:chOff x="6084168" y="3251591"/>
            <a:chExt cx="2736304" cy="965721"/>
          </a:xfrm>
        </p:grpSpPr>
        <p:sp>
          <p:nvSpPr>
            <p:cNvPr id="18" name="TextBox 17"/>
            <p:cNvSpPr txBox="1"/>
            <p:nvPr/>
          </p:nvSpPr>
          <p:spPr>
            <a:xfrm>
              <a:off x="6084168" y="3251591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Symbol"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3755647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/>
                </a:rPr>
                <a:t>{ ,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1, 12 }</a:t>
              </a:r>
            </a:p>
          </p:txBody>
        </p:sp>
      </p:grpSp>
      <p:grpSp>
        <p:nvGrpSpPr>
          <p:cNvPr id="12" name="组合 19"/>
          <p:cNvGrpSpPr/>
          <p:nvPr/>
        </p:nvGrpSpPr>
        <p:grpSpPr>
          <a:xfrm>
            <a:off x="467544" y="4725144"/>
            <a:ext cx="2736304" cy="965721"/>
            <a:chOff x="6084168" y="5300914"/>
            <a:chExt cx="2736304" cy="965721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5300914"/>
              <a:ext cx="2736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5804970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/>
                </a:rPr>
                <a:t>{,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1}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91880" y="5013176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4000" b="1" dirty="0" smtClean="0"/>
              <a:t> </a:t>
            </a:r>
            <a:r>
              <a:rPr lang="en-US" altLang="zh-CN" sz="4000" b="1" dirty="0" smtClean="0">
                <a:sym typeface="Symbol"/>
              </a:rPr>
              <a:t></a:t>
            </a:r>
            <a:r>
              <a:rPr lang="en-US" altLang="zh-CN" sz="4000" b="1" baseline="-25000" dirty="0" err="1" smtClean="0">
                <a:sym typeface="Symbol"/>
              </a:rPr>
              <a:t>ctxt</a:t>
            </a:r>
            <a:r>
              <a:rPr lang="en-US" altLang="zh-CN" sz="4000" b="1" dirty="0" smtClean="0">
                <a:sym typeface="Symbol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4000" dirty="0" smtClean="0">
                <a:sym typeface="Symbol"/>
              </a:rPr>
              <a:t> </a:t>
            </a:r>
            <a:r>
              <a:rPr lang="en-US" altLang="zh-CN" sz="4000" dirty="0" smtClean="0">
                <a:sym typeface="Symbol"/>
              </a:rPr>
              <a:t>does Not specify </a:t>
            </a:r>
            <a:r>
              <a:rPr lang="en-US" altLang="zh-CN" sz="4000" dirty="0" smtClean="0">
                <a:sym typeface="Symbol"/>
              </a:rPr>
              <a:t>Progress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3"/>
          <p:cNvGrpSpPr/>
          <p:nvPr/>
        </p:nvGrpSpPr>
        <p:grpSpPr>
          <a:xfrm>
            <a:off x="539552" y="1772816"/>
            <a:ext cx="2232248" cy="1623085"/>
            <a:chOff x="6228184" y="1556792"/>
            <a:chExt cx="2232248" cy="1623085"/>
          </a:xfrm>
        </p:grpSpPr>
        <p:sp>
          <p:nvSpPr>
            <p:cNvPr id="5" name="流程图: 文档 4"/>
            <p:cNvSpPr/>
            <p:nvPr/>
          </p:nvSpPr>
          <p:spPr>
            <a:xfrm>
              <a:off x="6228184" y="1556792"/>
              <a:ext cx="2232248" cy="1623085"/>
            </a:xfrm>
            <a:prstGeom prst="flowChartDocumen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72200" y="2132856"/>
              <a:ext cx="20882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while (true) { };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00192" y="1556792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组合 24"/>
          <p:cNvGrpSpPr/>
          <p:nvPr/>
        </p:nvGrpSpPr>
        <p:grpSpPr>
          <a:xfrm>
            <a:off x="3419872" y="1772816"/>
            <a:ext cx="2232248" cy="1584176"/>
            <a:chOff x="6300192" y="3933057"/>
            <a:chExt cx="2232248" cy="1584176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975447"/>
              <a:ext cx="17821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Symbol"/>
                </a:rPr>
                <a:t>NO_OP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88224" y="4509120"/>
              <a:ext cx="11521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/>
                </a:rPr>
                <a:t>skip;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流程图: 文档 9"/>
            <p:cNvSpPr/>
            <p:nvPr/>
          </p:nvSpPr>
          <p:spPr>
            <a:xfrm>
              <a:off x="6300192" y="3933057"/>
              <a:ext cx="2232248" cy="1584176"/>
            </a:xfrm>
            <a:prstGeom prst="flowChartDocument">
              <a:avLst/>
            </a:prstGeom>
            <a:noFill/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宋体"/>
                <a:cs typeface="+mn-cs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084168" y="1700808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We allow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no_op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</a:t>
            </a:r>
            <a:r>
              <a:rPr kumimoji="0" lang="en-US" altLang="zh-CN" sz="2400" b="0" i="0" u="none" strike="noStrike" kern="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ctxt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/>
              </a:rPr>
              <a:t>NO_OP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sym typeface="Symbol"/>
              </a:rPr>
              <a:t> 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4" name="组合 13"/>
          <p:cNvGrpSpPr/>
          <p:nvPr/>
        </p:nvGrpSpPr>
        <p:grpSpPr>
          <a:xfrm>
            <a:off x="755576" y="3717032"/>
            <a:ext cx="4919428" cy="461665"/>
            <a:chOff x="490428" y="4005063"/>
            <a:chExt cx="4919428" cy="461665"/>
          </a:xfrm>
        </p:grpSpPr>
        <p:sp>
          <p:nvSpPr>
            <p:cNvPr id="15" name="TextBox 14"/>
            <p:cNvSpPr txBox="1"/>
            <p:nvPr/>
          </p:nvSpPr>
          <p:spPr>
            <a:xfrm>
              <a:off x="490428" y="4005063"/>
              <a:ext cx="4464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Context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: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46612" y="4005063"/>
              <a:ext cx="3263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print( 1 ); [ _ ] print( 2 );</a:t>
              </a: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组合 16"/>
          <p:cNvGrpSpPr/>
          <p:nvPr/>
        </p:nvGrpSpPr>
        <p:grpSpPr>
          <a:xfrm>
            <a:off x="4355976" y="4725144"/>
            <a:ext cx="3168352" cy="965721"/>
            <a:chOff x="6084168" y="3251591"/>
            <a:chExt cx="3168352" cy="965721"/>
          </a:xfrm>
        </p:grpSpPr>
        <p:sp>
          <p:nvSpPr>
            <p:cNvPr id="18" name="TextBox 17"/>
            <p:cNvSpPr txBox="1"/>
            <p:nvPr/>
          </p:nvSpPr>
          <p:spPr>
            <a:xfrm>
              <a:off x="6084168" y="3251591"/>
              <a:ext cx="3168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Symbol"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228184" y="3755647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/>
                </a:rPr>
                <a:t>{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12 }</a:t>
              </a:r>
            </a:p>
          </p:txBody>
        </p:sp>
      </p:grpSp>
      <p:grpSp>
        <p:nvGrpSpPr>
          <p:cNvPr id="12" name="组合 19"/>
          <p:cNvGrpSpPr/>
          <p:nvPr/>
        </p:nvGrpSpPr>
        <p:grpSpPr>
          <a:xfrm>
            <a:off x="467544" y="4725144"/>
            <a:ext cx="2952328" cy="965721"/>
            <a:chOff x="6084168" y="5300914"/>
            <a:chExt cx="2952328" cy="965721"/>
          </a:xfrm>
        </p:grpSpPr>
        <p:sp>
          <p:nvSpPr>
            <p:cNvPr id="21" name="TextBox 20"/>
            <p:cNvSpPr txBox="1"/>
            <p:nvPr/>
          </p:nvSpPr>
          <p:spPr>
            <a:xfrm>
              <a:off x="6084168" y="5300914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228184" y="5804970"/>
              <a:ext cx="16381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sym typeface="Symbol"/>
                </a:rPr>
                <a:t>{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 }</a:t>
              </a:r>
            </a:p>
          </p:txBody>
        </p:sp>
      </p:grpSp>
      <p:sp>
        <p:nvSpPr>
          <p:cNvPr id="26" name="标题 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4000" b="1" dirty="0" smtClean="0">
                <a:solidFill>
                  <a:prstClr val="black"/>
                </a:solidFill>
              </a:rPr>
              <a:t> </a:t>
            </a: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sz="4000" b="1" baseline="-25000" dirty="0" smtClean="0">
                <a:solidFill>
                  <a:prstClr val="black"/>
                </a:solidFill>
                <a:sym typeface="Symbol"/>
              </a:rPr>
              <a:t>LF</a:t>
            </a: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   </a:t>
            </a:r>
            <a:r>
              <a:rPr lang="en-US" altLang="zh-CN" sz="4000" dirty="0" smtClean="0">
                <a:solidFill>
                  <a:prstClr val="black"/>
                </a:solidFill>
                <a:sym typeface="Symbol"/>
              </a:rPr>
              <a:t>vs.   </a:t>
            </a:r>
            <a:r>
              <a:rPr lang="en-US" altLang="zh-CN" b="1" dirty="0" smtClean="0">
                <a:solidFill>
                  <a:srgbClr val="0000FF"/>
                </a:solidFill>
              </a:rPr>
              <a:t>O</a:t>
            </a:r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prstClr val="black"/>
                </a:solidFill>
                <a:sym typeface="Symbol"/>
              </a:rPr>
              <a:t></a:t>
            </a:r>
            <a:r>
              <a:rPr lang="en-US" altLang="zh-CN" b="1" baseline="-25000" dirty="0" err="1" smtClean="0">
                <a:solidFill>
                  <a:prstClr val="black"/>
                </a:solidFill>
                <a:sym typeface="Symbol"/>
              </a:rPr>
              <a:t>ctxt</a:t>
            </a:r>
            <a:r>
              <a:rPr lang="en-US" altLang="zh-CN" b="1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S</a:t>
            </a:r>
            <a:endParaRPr lang="en-US" dirty="0"/>
          </a:p>
        </p:txBody>
      </p:sp>
      <p:grpSp>
        <p:nvGrpSpPr>
          <p:cNvPr id="14" name="组合 27"/>
          <p:cNvGrpSpPr/>
          <p:nvPr/>
        </p:nvGrpSpPr>
        <p:grpSpPr>
          <a:xfrm>
            <a:off x="6084168" y="2708920"/>
            <a:ext cx="2664296" cy="954107"/>
            <a:chOff x="6084168" y="2708920"/>
            <a:chExt cx="2664296" cy="954107"/>
          </a:xfrm>
        </p:grpSpPr>
        <p:sp>
          <p:nvSpPr>
            <p:cNvPr id="24" name="TextBox 23"/>
            <p:cNvSpPr txBox="1"/>
            <p:nvPr/>
          </p:nvSpPr>
          <p:spPr>
            <a:xfrm>
              <a:off x="6084168" y="2708920"/>
              <a:ext cx="266429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But 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no_op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  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</a:t>
              </a:r>
              <a:r>
                <a:rPr kumimoji="0" lang="en-US" altLang="zh-CN" sz="2400" b="0" i="0" u="none" strike="noStrike" kern="0" cap="none" spc="0" normalizeH="0" baseline="-2500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LF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sym typeface="Symbol"/>
                </a:rPr>
                <a:t>NO_OP</a:t>
              </a:r>
              <a:r>
                <a:rPr kumimoji="0" lang="en-US" altLang="zh-CN" sz="32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 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 flipH="1">
              <a:off x="7134642" y="3284984"/>
              <a:ext cx="258790" cy="28803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29"/>
          <p:cNvGrpSpPr/>
          <p:nvPr/>
        </p:nvGrpSpPr>
        <p:grpSpPr>
          <a:xfrm>
            <a:off x="3707904" y="4941168"/>
            <a:ext cx="504056" cy="461665"/>
            <a:chOff x="3707904" y="4941168"/>
            <a:chExt cx="504056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3707904" y="4941168"/>
              <a:ext cx="5040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sym typeface="Symbol"/>
                </a:rPr>
                <a:t>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cxnSp>
          <p:nvCxnSpPr>
            <p:cNvPr id="29" name="直接连接符 28"/>
            <p:cNvCxnSpPr/>
            <p:nvPr/>
          </p:nvCxnSpPr>
          <p:spPr>
            <a:xfrm flipH="1">
              <a:off x="3779912" y="5085184"/>
              <a:ext cx="258790" cy="288032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Observe Individual Threads’ Divergence</a:t>
            </a:r>
            <a:endParaRPr lang="en-US" sz="3600" dirty="0"/>
          </a:p>
        </p:txBody>
      </p:sp>
      <p:grpSp>
        <p:nvGrpSpPr>
          <p:cNvPr id="4" name="组合 75"/>
          <p:cNvGrpSpPr/>
          <p:nvPr/>
        </p:nvGrpSpPr>
        <p:grpSpPr>
          <a:xfrm>
            <a:off x="6372200" y="1484784"/>
            <a:ext cx="2448272" cy="2880320"/>
            <a:chOff x="1187624" y="1340768"/>
            <a:chExt cx="2448272" cy="2880320"/>
          </a:xfrm>
        </p:grpSpPr>
        <p:sp>
          <p:nvSpPr>
            <p:cNvPr id="5" name="流程图: 文档 4"/>
            <p:cNvSpPr/>
            <p:nvPr/>
          </p:nvSpPr>
          <p:spPr>
            <a:xfrm>
              <a:off x="1187624" y="1340768"/>
              <a:ext cx="2376264" cy="2880320"/>
            </a:xfrm>
            <a:prstGeom prst="flowChartDocumen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59632" y="1772816"/>
              <a:ext cx="2376264" cy="23852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void push(</a:t>
              </a:r>
              <a:r>
                <a:rPr lang="en-US" altLang="zh-CN" sz="2400" dirty="0" err="1" smtClean="0"/>
                <a:t>int</a:t>
              </a:r>
              <a:r>
                <a:rPr lang="en-US" altLang="zh-CN" sz="2400" dirty="0" smtClean="0"/>
                <a:t> v) { </a:t>
              </a:r>
            </a:p>
            <a:p>
              <a:r>
                <a:rPr lang="en-US" altLang="zh-CN" sz="2400" dirty="0" smtClean="0"/>
                <a:t>     … </a:t>
              </a:r>
            </a:p>
            <a:p>
              <a:r>
                <a:rPr lang="en-US" altLang="zh-CN" sz="2400" dirty="0" smtClean="0"/>
                <a:t>}</a:t>
              </a:r>
            </a:p>
            <a:p>
              <a:pPr lvl="0">
                <a:spcBef>
                  <a:spcPts val="600"/>
                </a:spcBef>
              </a:pPr>
              <a:r>
                <a:rPr lang="en-US" altLang="zh-CN" sz="2400" dirty="0" err="1" smtClean="0">
                  <a:solidFill>
                    <a:prstClr val="black"/>
                  </a:solidFill>
                </a:rPr>
                <a:t>int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pop() { </a:t>
              </a:r>
            </a:p>
            <a:p>
              <a:pPr lvl="0"/>
              <a:r>
                <a:rPr lang="en-US" altLang="zh-CN" sz="2400" dirty="0" smtClean="0">
                  <a:solidFill>
                    <a:prstClr val="black"/>
                  </a:solidFill>
                </a:rPr>
                <a:t>     … </a:t>
              </a:r>
            </a:p>
            <a:p>
              <a:pPr lvl="0"/>
              <a:r>
                <a:rPr lang="en-US" altLang="zh-CN" sz="2400" dirty="0" smtClean="0">
                  <a:solidFill>
                    <a:prstClr val="black"/>
                  </a:solidFill>
                </a:rPr>
                <a:t>}</a:t>
              </a:r>
              <a:endParaRPr lang="en-US" sz="24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87624" y="1340768"/>
              <a:ext cx="20410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/>
              <a:r>
                <a:rPr lang="en-US" altLang="zh-CN" sz="2400" dirty="0" err="1" smtClean="0">
                  <a:solidFill>
                    <a:prstClr val="black"/>
                  </a:solidFill>
                </a:rPr>
                <a:t>Treiber</a:t>
              </a:r>
              <a:r>
                <a:rPr lang="en-US" altLang="zh-CN" sz="2400" dirty="0" smtClean="0">
                  <a:solidFill>
                    <a:prstClr val="black"/>
                  </a:solidFill>
                </a:rPr>
                <a:t> stack </a:t>
              </a:r>
              <a:r>
                <a:rPr lang="en-US" altLang="zh-CN" sz="2400" b="1" dirty="0" smtClean="0">
                  <a:solidFill>
                    <a:srgbClr val="0000FF"/>
                  </a:solidFill>
                </a:rPr>
                <a:t>O</a:t>
              </a:r>
            </a:p>
          </p:txBody>
        </p:sp>
      </p:grpSp>
      <p:grpSp>
        <p:nvGrpSpPr>
          <p:cNvPr id="8" name="组合 19"/>
          <p:cNvGrpSpPr/>
          <p:nvPr/>
        </p:nvGrpSpPr>
        <p:grpSpPr>
          <a:xfrm>
            <a:off x="467544" y="5949280"/>
            <a:ext cx="5616624" cy="461665"/>
            <a:chOff x="6084168" y="5300914"/>
            <a:chExt cx="5616624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6084168" y="5300914"/>
              <a:ext cx="29523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0" lang="en-US" altLang="zh-CN" sz="24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ObsBeh</a:t>
              </a:r>
              <a:r>
                <a:rPr lang="en-US" altLang="zh-CN" sz="2400" baseline="-25000" dirty="0" smtClean="0">
                  <a:sym typeface="Symbol"/>
                </a:rPr>
                <a:t>t-div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(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</a:rPr>
                <a:t>C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[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rPr>
                <a:t>O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] ):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478434" y="5300914"/>
              <a:ext cx="32223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{ (, {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  <a:sym typeface="Symbol"/>
                </a:rPr>
                <a:t>T2</a:t>
              </a:r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}),  (, {</a:t>
              </a:r>
              <a:r>
                <a:rPr lang="en-US" altLang="zh-CN" sz="2400" b="1" kern="0" dirty="0" smtClean="0">
                  <a:solidFill>
                    <a:sysClr val="windowText" lastClr="000000"/>
                  </a:solidFill>
                  <a:sym typeface="Symbol"/>
                </a:rPr>
                <a:t>T1, T2</a:t>
              </a:r>
              <a:r>
                <a:rPr lang="en-US" altLang="zh-CN" sz="2400" kern="0" dirty="0" smtClean="0">
                  <a:solidFill>
                    <a:sysClr val="windowText" lastClr="000000"/>
                  </a:solidFill>
                  <a:sym typeface="Symbol"/>
                </a:rPr>
                <a:t>}) </a:t>
              </a:r>
              <a:r>
                <a:rPr kumimoji="0" lang="en-US" altLang="zh-CN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}</a:t>
              </a:r>
            </a:p>
          </p:txBody>
        </p:sp>
      </p:grpSp>
      <p:grpSp>
        <p:nvGrpSpPr>
          <p:cNvPr id="11" name="组合 25"/>
          <p:cNvGrpSpPr/>
          <p:nvPr/>
        </p:nvGrpSpPr>
        <p:grpSpPr>
          <a:xfrm>
            <a:off x="462484" y="2276872"/>
            <a:ext cx="4397548" cy="954107"/>
            <a:chOff x="626900" y="4260440"/>
            <a:chExt cx="4397548" cy="954107"/>
          </a:xfrm>
        </p:grpSpPr>
        <p:sp>
          <p:nvSpPr>
            <p:cNvPr id="12" name="TextBox 11"/>
            <p:cNvSpPr txBox="1"/>
            <p:nvPr/>
          </p:nvSpPr>
          <p:spPr>
            <a:xfrm>
              <a:off x="626900" y="4445107"/>
              <a:ext cx="1705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push ( 7 );</a:t>
              </a:r>
              <a:endParaRPr lang="zh-CN" altLang="en-US" sz="28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747801" y="4260440"/>
              <a:ext cx="22766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while( true )</a:t>
              </a:r>
            </a:p>
            <a:p>
              <a:r>
                <a:rPr lang="en-US" altLang="zh-CN" sz="2800" dirty="0"/>
                <a:t> </a:t>
              </a:r>
              <a:r>
                <a:rPr lang="en-US" altLang="zh-CN" sz="2800" dirty="0" smtClean="0"/>
                <a:t>   push ( 4 );</a:t>
              </a:r>
            </a:p>
          </p:txBody>
        </p:sp>
        <p:grpSp>
          <p:nvGrpSpPr>
            <p:cNvPr id="14" name="组合 31"/>
            <p:cNvGrpSpPr/>
            <p:nvPr/>
          </p:nvGrpSpPr>
          <p:grpSpPr>
            <a:xfrm>
              <a:off x="2465513" y="4371357"/>
              <a:ext cx="90263" cy="837807"/>
              <a:chOff x="2332720" y="4260440"/>
              <a:chExt cx="90263" cy="837807"/>
            </a:xfrm>
          </p:grpSpPr>
          <p:cxnSp>
            <p:nvCxnSpPr>
              <p:cNvPr id="15" name="直接连接符 14"/>
              <p:cNvCxnSpPr/>
              <p:nvPr/>
            </p:nvCxnSpPr>
            <p:spPr>
              <a:xfrm>
                <a:off x="2332720" y="4260440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>
                <a:off x="2422983" y="4267250"/>
                <a:ext cx="0" cy="830997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TextBox 16"/>
          <p:cNvSpPr txBox="1"/>
          <p:nvPr/>
        </p:nvSpPr>
        <p:spPr>
          <a:xfrm>
            <a:off x="1092891" y="1628800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</a:t>
            </a:r>
            <a:endParaRPr lang="zh-CN" altLang="en-US" sz="2800" dirty="0"/>
          </a:p>
        </p:txBody>
      </p:sp>
      <p:sp>
        <p:nvSpPr>
          <p:cNvPr id="18" name="TextBox 17"/>
          <p:cNvSpPr txBox="1"/>
          <p:nvPr/>
        </p:nvSpPr>
        <p:spPr>
          <a:xfrm>
            <a:off x="2982764" y="1628800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395536" y="3933056"/>
            <a:ext cx="2699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Full execution trace: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55576" y="443711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(T1, push, 7) 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::  (T2,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  <a:sym typeface="Symbol"/>
              </a:rPr>
              <a:t>clt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) ::  (T2, push, 4) :: (T2,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  <a:sym typeface="Symbol"/>
              </a:rPr>
              <a:t>obj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) ::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(T1, </a:t>
            </a:r>
            <a:r>
              <a:rPr lang="en-US" altLang="zh-CN" sz="2400" b="1" kern="0" dirty="0" err="1" smtClean="0">
                <a:solidFill>
                  <a:sysClr val="windowText" lastClr="000000"/>
                </a:solidFill>
                <a:sym typeface="Symbol"/>
              </a:rPr>
              <a:t>obj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) </a:t>
            </a:r>
          </a:p>
          <a:p>
            <a:pPr lvl="0"/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:: … :: (T2, ret) ::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(T1, </a:t>
            </a:r>
            <a:r>
              <a:rPr lang="en-US" altLang="zh-CN" sz="2400" b="1" kern="0" dirty="0" err="1" smtClean="0">
                <a:solidFill>
                  <a:sysClr val="windowText" lastClr="000000"/>
                </a:solidFill>
                <a:sym typeface="Symbol"/>
              </a:rPr>
              <a:t>obj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) 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:: (T2,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  <a:sym typeface="Symbol"/>
              </a:rPr>
              <a:t>clt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) :: (T2, push, 4) :: (T2, </a:t>
            </a:r>
            <a:r>
              <a:rPr lang="en-US" altLang="zh-CN" sz="2400" kern="0" dirty="0" err="1" smtClean="0">
                <a:solidFill>
                  <a:sysClr val="windowText" lastClr="000000"/>
                </a:solidFill>
                <a:sym typeface="Symbol"/>
              </a:rPr>
              <a:t>obj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) </a:t>
            </a:r>
          </a:p>
          <a:p>
            <a:pPr lvl="0"/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:: 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(T1, </a:t>
            </a:r>
            <a:r>
              <a:rPr lang="en-US" altLang="zh-CN" sz="2400" b="1" kern="0" dirty="0" err="1" smtClean="0">
                <a:solidFill>
                  <a:sysClr val="windowText" lastClr="000000"/>
                </a:solidFill>
                <a:sym typeface="Symbol"/>
              </a:rPr>
              <a:t>obj</a:t>
            </a:r>
            <a:r>
              <a:rPr lang="en-US" altLang="zh-CN" sz="2400" b="1" kern="0" dirty="0" smtClean="0">
                <a:solidFill>
                  <a:sysClr val="windowText" lastClr="000000"/>
                </a:solidFill>
                <a:sym typeface="Symbol"/>
              </a:rPr>
              <a:t>) </a:t>
            </a:r>
            <a:r>
              <a:rPr lang="en-US" altLang="zh-CN" sz="2400" kern="0" dirty="0" smtClean="0">
                <a:solidFill>
                  <a:sysClr val="windowText" lastClr="000000"/>
                </a:solidFill>
                <a:sym typeface="Symbol"/>
              </a:rPr>
              <a:t>:: …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Divergence vs. Termination</a:t>
            </a:r>
            <a:endParaRPr 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>
          <a:xfrm>
            <a:off x="457200" y="3573016"/>
            <a:ext cx="8229600" cy="2553147"/>
          </a:xfrm>
        </p:spPr>
        <p:txBody>
          <a:bodyPr>
            <a:normAutofit/>
          </a:bodyPr>
          <a:lstStyle/>
          <a:p>
            <a:r>
              <a:rPr lang="en-US" dirty="0" smtClean="0"/>
              <a:t>T1 </a:t>
            </a:r>
            <a:r>
              <a:rPr lang="en-US" dirty="0" smtClean="0">
                <a:latin typeface="Agency FB" pitchFamily="34" charset="0"/>
              </a:rPr>
              <a:t>||</a:t>
            </a:r>
            <a:r>
              <a:rPr lang="en-US" dirty="0" smtClean="0"/>
              <a:t> T2 always diverges; never terminates</a:t>
            </a:r>
          </a:p>
          <a:p>
            <a:r>
              <a:rPr lang="en-US" dirty="0" smtClean="0"/>
              <a:t>T1 never diverges; but may </a:t>
            </a:r>
            <a:r>
              <a:rPr lang="en-US" dirty="0" smtClean="0">
                <a:solidFill>
                  <a:srgbClr val="0000FF"/>
                </a:solidFill>
              </a:rPr>
              <a:t>not be scheduled </a:t>
            </a:r>
            <a:r>
              <a:rPr lang="en-US" dirty="0" smtClean="0"/>
              <a:t>(may not terminate)</a:t>
            </a:r>
          </a:p>
        </p:txBody>
      </p:sp>
      <p:grpSp>
        <p:nvGrpSpPr>
          <p:cNvPr id="3" name="组合 25"/>
          <p:cNvGrpSpPr/>
          <p:nvPr/>
        </p:nvGrpSpPr>
        <p:grpSpPr>
          <a:xfrm>
            <a:off x="2339752" y="2420888"/>
            <a:ext cx="4397548" cy="523220"/>
            <a:chOff x="626900" y="4260440"/>
            <a:chExt cx="4397548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626900" y="4260440"/>
              <a:ext cx="1705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x := x + 1;</a:t>
              </a:r>
              <a:endParaRPr lang="zh-CN" alt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747801" y="4260440"/>
              <a:ext cx="22766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while( true ) {};</a:t>
              </a:r>
            </a:p>
          </p:txBody>
        </p:sp>
        <p:grpSp>
          <p:nvGrpSpPr>
            <p:cNvPr id="6" name="组合 31"/>
            <p:cNvGrpSpPr/>
            <p:nvPr/>
          </p:nvGrpSpPr>
          <p:grpSpPr>
            <a:xfrm>
              <a:off x="2465513" y="4371357"/>
              <a:ext cx="90263" cy="393139"/>
              <a:chOff x="2332720" y="4260440"/>
              <a:chExt cx="90263" cy="393139"/>
            </a:xfrm>
          </p:grpSpPr>
          <p:cxnSp>
            <p:nvCxnSpPr>
              <p:cNvPr id="7" name="直接连接符 6"/>
              <p:cNvCxnSpPr/>
              <p:nvPr/>
            </p:nvCxnSpPr>
            <p:spPr>
              <a:xfrm>
                <a:off x="2332720" y="4260440"/>
                <a:ext cx="0" cy="39313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2422983" y="4267250"/>
                <a:ext cx="0" cy="386329"/>
              </a:xfrm>
              <a:prstGeom prst="line">
                <a:avLst/>
              </a:prstGeom>
              <a:ln w="349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TextBox 8"/>
          <p:cNvSpPr txBox="1"/>
          <p:nvPr/>
        </p:nvSpPr>
        <p:spPr>
          <a:xfrm>
            <a:off x="2970159" y="1772816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T1</a:t>
            </a:r>
            <a:endParaRPr lang="zh-CN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860032" y="1772816"/>
            <a:ext cx="5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T2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 smtClean="0"/>
              <a:t>Fossati</a:t>
            </a:r>
            <a:r>
              <a:rPr lang="en-US" sz="2800" dirty="0" smtClean="0"/>
              <a:t> et al. CONCUR’12: </a:t>
            </a:r>
          </a:p>
          <a:p>
            <a:pPr lvl="1"/>
            <a:r>
              <a:rPr lang="en-US" sz="2400" dirty="0" smtClean="0">
                <a:sym typeface="Symbol"/>
              </a:rPr>
              <a:t>-calculus</a:t>
            </a:r>
          </a:p>
          <a:p>
            <a:pPr lvl="1"/>
            <a:r>
              <a:rPr lang="en-US" sz="2400" dirty="0" smtClean="0"/>
              <a:t>“observational approximations” for LF &amp; WF are strictly weaker</a:t>
            </a:r>
          </a:p>
          <a:p>
            <a:pPr lvl="1"/>
            <a:r>
              <a:rPr lang="en-US" sz="2400" dirty="0" smtClean="0"/>
              <a:t>not formulate DF &amp; SF</a:t>
            </a:r>
          </a:p>
          <a:p>
            <a:pPr lvl="1"/>
            <a:r>
              <a:rPr lang="en-US" sz="2400" dirty="0" smtClean="0"/>
              <a:t>no “</a:t>
            </a:r>
            <a:r>
              <a:rPr lang="en-US" sz="2400" dirty="0" smtClean="0"/>
              <a:t>observational </a:t>
            </a:r>
            <a:r>
              <a:rPr lang="en-US" sz="2400" dirty="0" smtClean="0"/>
              <a:t>approximation” for OF</a:t>
            </a:r>
            <a:endParaRPr lang="en-US" sz="2400" dirty="0" smtClean="0"/>
          </a:p>
          <a:p>
            <a:pPr>
              <a:spcBef>
                <a:spcPts val="2024"/>
              </a:spcBef>
            </a:pPr>
            <a:r>
              <a:rPr lang="en-US" sz="2800" dirty="0" err="1" smtClean="0"/>
              <a:t>Gotsman</a:t>
            </a:r>
            <a:r>
              <a:rPr lang="en-US" sz="2800" dirty="0" smtClean="0"/>
              <a:t> &amp; Yang ICALP’11:</a:t>
            </a:r>
          </a:p>
          <a:p>
            <a:pPr lvl="1"/>
            <a:r>
              <a:rPr lang="en-US" sz="2400" dirty="0" smtClean="0"/>
              <a:t>new </a:t>
            </a:r>
            <a:r>
              <a:rPr lang="en-US" sz="2400" dirty="0" err="1" smtClean="0"/>
              <a:t>linearizability</a:t>
            </a:r>
            <a:r>
              <a:rPr lang="en-US" sz="2400" dirty="0" smtClean="0"/>
              <a:t> def that preserves lock-freedom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</a:t>
            </a:r>
            <a:endParaRPr 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Linearizability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Correctness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functionality</a:t>
            </a:r>
          </a:p>
          <a:p>
            <a:pPr lvl="1"/>
            <a:r>
              <a:rPr lang="en-US" altLang="zh-CN" dirty="0" smtClean="0"/>
              <a:t>Not talk about termination/</a:t>
            </a:r>
            <a:r>
              <a:rPr lang="en-US" altLang="zh-CN" dirty="0" err="1" smtClean="0"/>
              <a:t>liveness</a:t>
            </a:r>
            <a:r>
              <a:rPr lang="en-US" altLang="zh-CN" dirty="0" smtClean="0"/>
              <a:t> properties</a:t>
            </a:r>
          </a:p>
          <a:p>
            <a:pPr>
              <a:spcBef>
                <a:spcPts val="1268"/>
              </a:spcBef>
            </a:pPr>
            <a:r>
              <a:rPr lang="en-US" altLang="zh-CN" dirty="0" smtClean="0"/>
              <a:t>Progress properties</a:t>
            </a:r>
          </a:p>
          <a:p>
            <a:pPr lvl="1"/>
            <a:r>
              <a:rPr lang="en-US" altLang="zh-CN" dirty="0" smtClean="0"/>
              <a:t>Lock-freedom (LF)</a:t>
            </a:r>
          </a:p>
          <a:p>
            <a:pPr lvl="1"/>
            <a:r>
              <a:rPr lang="en-US" altLang="zh-CN" dirty="0" smtClean="0"/>
              <a:t>Wait-freedom (WF)</a:t>
            </a:r>
          </a:p>
          <a:p>
            <a:pPr lvl="1"/>
            <a:r>
              <a:rPr lang="en-US" altLang="zh-CN" dirty="0" smtClean="0"/>
              <a:t>Obstruction-freedom (OF)</a:t>
            </a:r>
          </a:p>
          <a:p>
            <a:pPr lvl="1"/>
            <a:r>
              <a:rPr lang="en-US" altLang="zh-CN" dirty="0" smtClean="0"/>
              <a:t>Deadlock-freedom (DF)</a:t>
            </a:r>
          </a:p>
          <a:p>
            <a:pPr lvl="1"/>
            <a:r>
              <a:rPr lang="en-US" altLang="zh-CN" dirty="0" smtClean="0"/>
              <a:t>Starvation-freedom (SF)</a:t>
            </a:r>
          </a:p>
          <a:p>
            <a:endParaRPr lang="en-US" dirty="0"/>
          </a:p>
        </p:txBody>
      </p:sp>
      <p:grpSp>
        <p:nvGrpSpPr>
          <p:cNvPr id="34" name="组合 33"/>
          <p:cNvGrpSpPr/>
          <p:nvPr/>
        </p:nvGrpSpPr>
        <p:grpSpPr>
          <a:xfrm>
            <a:off x="5148064" y="3717032"/>
            <a:ext cx="3711793" cy="1224136"/>
            <a:chOff x="4532615" y="3645024"/>
            <a:chExt cx="3711793" cy="1224136"/>
          </a:xfrm>
        </p:grpSpPr>
        <p:sp>
          <p:nvSpPr>
            <p:cNvPr id="35" name="右大括号 34"/>
            <p:cNvSpPr/>
            <p:nvPr/>
          </p:nvSpPr>
          <p:spPr>
            <a:xfrm>
              <a:off x="4532615" y="3645024"/>
              <a:ext cx="360040" cy="1224136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8064" y="3985900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Non-blocking </a:t>
              </a:r>
              <a:r>
                <a:rPr lang="en-US" altLang="zh-CN" sz="2800" dirty="0" err="1" smtClean="0"/>
                <a:t>impl</a:t>
              </a:r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150813" y="5157192"/>
            <a:ext cx="3132980" cy="792088"/>
            <a:chOff x="4535364" y="5085184"/>
            <a:chExt cx="3132980" cy="792088"/>
          </a:xfrm>
        </p:grpSpPr>
        <p:sp>
          <p:nvSpPr>
            <p:cNvPr id="38" name="右大括号 37"/>
            <p:cNvSpPr/>
            <p:nvPr/>
          </p:nvSpPr>
          <p:spPr>
            <a:xfrm>
              <a:off x="4535364" y="5085184"/>
              <a:ext cx="360040" cy="792088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8064" y="5210036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Lock-based </a:t>
              </a:r>
              <a:r>
                <a:rPr lang="en-US" altLang="zh-CN" sz="2800" dirty="0" err="1" smtClean="0"/>
                <a:t>impl</a:t>
              </a:r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96336" y="260648"/>
            <a:ext cx="936104" cy="1206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1"/>
          <p:cNvSpPr txBox="1">
            <a:spLocks noChangeArrowheads="1"/>
          </p:cNvSpPr>
          <p:nvPr/>
        </p:nvSpPr>
        <p:spPr bwMode="auto">
          <a:xfrm>
            <a:off x="755576" y="2420888"/>
            <a:ext cx="792088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600" dirty="0" smtClean="0"/>
              <a:t>Difficult to use </a:t>
            </a:r>
            <a:r>
              <a:rPr lang="en-US" altLang="zh-CN" sz="3600" dirty="0" smtClean="0"/>
              <a:t>for </a:t>
            </a:r>
            <a:r>
              <a:rPr lang="en-US" altLang="zh-CN" sz="3600" dirty="0" smtClean="0"/>
              <a:t>modular verification because they fail to describe how clients are affected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Modular Verification</a:t>
            </a:r>
            <a:endParaRPr lang="en-US" dirty="0"/>
          </a:p>
        </p:txBody>
      </p:sp>
      <p:sp>
        <p:nvSpPr>
          <p:cNvPr id="107" name="内容占位符 106"/>
          <p:cNvSpPr>
            <a:spLocks noGrp="1"/>
          </p:cNvSpPr>
          <p:nvPr>
            <p:ph idx="1"/>
          </p:nvPr>
        </p:nvSpPr>
        <p:spPr>
          <a:xfrm>
            <a:off x="457200" y="3861048"/>
            <a:ext cx="8229600" cy="2736304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Don’t want to consider the internals of </a:t>
            </a:r>
            <a:r>
              <a:rPr lang="en-US" sz="2400" dirty="0" smtClean="0">
                <a:solidFill>
                  <a:srgbClr val="0000FF"/>
                </a:solidFill>
              </a:rPr>
              <a:t>O</a:t>
            </a:r>
            <a:r>
              <a:rPr lang="en-US" sz="2400" dirty="0" smtClean="0"/>
              <a:t> while reasoning about its client </a:t>
            </a:r>
          </a:p>
          <a:p>
            <a:r>
              <a:rPr lang="en-US" sz="2400" dirty="0" smtClean="0"/>
              <a:t>Instead of reasoning about </a:t>
            </a: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00FF"/>
                </a:solidFill>
              </a:rPr>
              <a:t>O</a:t>
            </a:r>
            <a:r>
              <a:rPr lang="en-US" sz="2400" dirty="0" smtClean="0"/>
              <a:t>], we reason about </a:t>
            </a: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], as long as </a:t>
            </a: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0000FF"/>
                </a:solidFill>
              </a:rPr>
              <a:t>O</a:t>
            </a:r>
            <a:r>
              <a:rPr lang="en-US" sz="2400" dirty="0" smtClean="0"/>
              <a:t>] </a:t>
            </a:r>
            <a:r>
              <a:rPr lang="en-US" sz="2400" b="1" i="1" dirty="0" smtClean="0">
                <a:solidFill>
                  <a:srgbClr val="FF0000"/>
                </a:solidFill>
              </a:rPr>
              <a:t>is as good as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C</a:t>
            </a:r>
            <a:r>
              <a:rPr lang="en-US" sz="2400" dirty="0" smtClean="0"/>
              <a:t>[</a:t>
            </a:r>
            <a:r>
              <a:rPr lang="en-US" sz="2400" dirty="0" smtClean="0">
                <a:solidFill>
                  <a:srgbClr val="FF0000"/>
                </a:solidFill>
              </a:rPr>
              <a:t>S</a:t>
            </a:r>
            <a:r>
              <a:rPr lang="en-US" sz="2400" dirty="0" smtClean="0"/>
              <a:t>]</a:t>
            </a:r>
            <a:endParaRPr lang="en-US" sz="2400" dirty="0" smtClean="0">
              <a:solidFill>
                <a:srgbClr val="FF0000"/>
              </a:solidFill>
            </a:endParaRPr>
          </a:p>
          <a:p>
            <a:pPr lvl="1">
              <a:spcBef>
                <a:spcPts val="576"/>
              </a:spcBef>
            </a:pPr>
            <a:r>
              <a:rPr lang="en-US" sz="2400" dirty="0" smtClean="0"/>
              <a:t>Same outputs </a:t>
            </a:r>
          </a:p>
          <a:p>
            <a:pPr lvl="1">
              <a:spcBef>
                <a:spcPts val="576"/>
              </a:spcBef>
            </a:pPr>
            <a:r>
              <a:rPr lang="en-US" sz="2400" dirty="0" smtClean="0"/>
              <a:t>Same termination behavior </a:t>
            </a:r>
          </a:p>
        </p:txBody>
      </p:sp>
      <p:sp>
        <p:nvSpPr>
          <p:cNvPr id="23" name="矩形 22"/>
          <p:cNvSpPr/>
          <p:nvPr/>
        </p:nvSpPr>
        <p:spPr>
          <a:xfrm>
            <a:off x="683568" y="1340768"/>
            <a:ext cx="3312368" cy="22322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Subtitle 2"/>
          <p:cNvSpPr txBox="1">
            <a:spLocks/>
          </p:cNvSpPr>
          <p:nvPr/>
        </p:nvSpPr>
        <p:spPr>
          <a:xfrm>
            <a:off x="683568" y="1412776"/>
            <a:ext cx="129614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400" i="1" dirty="0" smtClean="0">
                <a:latin typeface="+mn-lt"/>
                <a:cs typeface="+mn-cs"/>
              </a:rPr>
              <a:t>Client </a:t>
            </a:r>
            <a:r>
              <a:rPr lang="en-US" sz="2400" b="1" dirty="0" smtClean="0">
                <a:solidFill>
                  <a:srgbClr val="00B050"/>
                </a:solidFill>
                <a:latin typeface="+mn-lt"/>
                <a:cs typeface="+mn-cs"/>
              </a:rPr>
              <a:t>C</a:t>
            </a:r>
            <a:endParaRPr lang="he-IL" sz="24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6" name="波形 5"/>
          <p:cNvSpPr/>
          <p:nvPr/>
        </p:nvSpPr>
        <p:spPr>
          <a:xfrm>
            <a:off x="971600" y="1844824"/>
            <a:ext cx="2808312" cy="1656184"/>
          </a:xfrm>
          <a:prstGeom prst="wave">
            <a:avLst>
              <a:gd name="adj1" fmla="val 8044"/>
              <a:gd name="adj2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2420888"/>
            <a:ext cx="16561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chemeClr val="tx2"/>
                </a:solidFill>
              </a:rPr>
              <a:t>void push(</a:t>
            </a:r>
            <a:r>
              <a:rPr lang="en-US" altLang="zh-CN" sz="16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1600" dirty="0" smtClean="0">
                <a:solidFill>
                  <a:schemeClr val="tx2"/>
                </a:solidFill>
              </a:rPr>
              <a:t> v) { 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     … </a:t>
            </a:r>
          </a:p>
          <a:p>
            <a:r>
              <a:rPr lang="en-US" altLang="zh-CN" sz="1600" dirty="0" smtClean="0">
                <a:solidFill>
                  <a:schemeClr val="tx2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99792" y="2420888"/>
            <a:ext cx="10579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600"/>
              </a:spcBef>
            </a:pPr>
            <a:r>
              <a:rPr lang="en-US" altLang="zh-CN" sz="16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1600" dirty="0" smtClean="0">
                <a:solidFill>
                  <a:schemeClr val="tx2"/>
                </a:solidFill>
              </a:rPr>
              <a:t> pop() { </a:t>
            </a:r>
          </a:p>
          <a:p>
            <a:pPr lvl="0"/>
            <a:r>
              <a:rPr lang="en-US" altLang="zh-CN" sz="1600" dirty="0" smtClean="0">
                <a:solidFill>
                  <a:schemeClr val="tx2"/>
                </a:solidFill>
              </a:rPr>
              <a:t>     … </a:t>
            </a:r>
          </a:p>
          <a:p>
            <a:pPr lvl="0"/>
            <a:r>
              <a:rPr lang="en-US" altLang="zh-CN" sz="1600" dirty="0" smtClean="0">
                <a:solidFill>
                  <a:schemeClr val="tx2"/>
                </a:solidFill>
              </a:rPr>
              <a:t>}</a:t>
            </a:r>
            <a:endParaRPr lang="zh-CN" altLang="en-US" sz="1600" dirty="0" smtClean="0">
              <a:solidFill>
                <a:schemeClr val="tx2"/>
              </a:solidFill>
            </a:endParaRPr>
          </a:p>
        </p:txBody>
      </p:sp>
      <p:sp>
        <p:nvSpPr>
          <p:cNvPr id="25" name="Subtitle 2"/>
          <p:cNvSpPr txBox="1">
            <a:spLocks/>
          </p:cNvSpPr>
          <p:nvPr/>
        </p:nvSpPr>
        <p:spPr>
          <a:xfrm>
            <a:off x="971600" y="1916832"/>
            <a:ext cx="165618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400" i="1" dirty="0" smtClean="0">
                <a:latin typeface="+mn-lt"/>
                <a:cs typeface="+mn-cs"/>
              </a:rPr>
              <a:t>Object </a:t>
            </a:r>
            <a:r>
              <a:rPr lang="en-US" sz="2400" b="1" dirty="0" smtClean="0">
                <a:solidFill>
                  <a:srgbClr val="0000FF"/>
                </a:solidFill>
                <a:latin typeface="+mn-lt"/>
                <a:cs typeface="+mn-cs"/>
              </a:rPr>
              <a:t>O</a:t>
            </a:r>
            <a:endParaRPr lang="he-IL" sz="2400" b="1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5364088" y="1340768"/>
            <a:ext cx="3024336" cy="2232248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Subtitle 2"/>
          <p:cNvSpPr txBox="1">
            <a:spLocks/>
          </p:cNvSpPr>
          <p:nvPr/>
        </p:nvSpPr>
        <p:spPr>
          <a:xfrm>
            <a:off x="5364088" y="1412776"/>
            <a:ext cx="129614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400" i="1" dirty="0" smtClean="0">
                <a:latin typeface="+mn-lt"/>
                <a:cs typeface="+mn-cs"/>
              </a:rPr>
              <a:t>Client </a:t>
            </a:r>
            <a:r>
              <a:rPr lang="en-US" sz="2400" b="1" dirty="0" smtClean="0">
                <a:solidFill>
                  <a:srgbClr val="00B050"/>
                </a:solidFill>
                <a:latin typeface="+mn-lt"/>
                <a:cs typeface="+mn-cs"/>
              </a:rPr>
              <a:t>C</a:t>
            </a:r>
            <a:endParaRPr lang="he-IL" sz="2400" b="1" dirty="0">
              <a:solidFill>
                <a:srgbClr val="00B050"/>
              </a:solidFill>
              <a:latin typeface="+mn-lt"/>
              <a:cs typeface="+mn-cs"/>
            </a:endParaRPr>
          </a:p>
        </p:txBody>
      </p:sp>
      <p:sp>
        <p:nvSpPr>
          <p:cNvPr id="100" name="圆角矩形 99"/>
          <p:cNvSpPr/>
          <p:nvPr/>
        </p:nvSpPr>
        <p:spPr>
          <a:xfrm>
            <a:off x="5652120" y="1916832"/>
            <a:ext cx="2520280" cy="151211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76" name="Subtitle 2"/>
          <p:cNvSpPr txBox="1">
            <a:spLocks/>
          </p:cNvSpPr>
          <p:nvPr/>
        </p:nvSpPr>
        <p:spPr>
          <a:xfrm>
            <a:off x="5652120" y="1916832"/>
            <a:ext cx="2160240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400" i="1" dirty="0" smtClean="0">
                <a:latin typeface="+mn-lt"/>
                <a:cs typeface="+mn-cs"/>
              </a:rPr>
              <a:t>Specification </a:t>
            </a:r>
            <a:r>
              <a:rPr lang="en-US" sz="2400" b="1" dirty="0" smtClean="0">
                <a:solidFill>
                  <a:srgbClr val="FF0000"/>
                </a:solidFill>
                <a:latin typeface="+mn-lt"/>
                <a:cs typeface="+mn-cs"/>
              </a:rPr>
              <a:t>S</a:t>
            </a:r>
            <a:endParaRPr lang="he-IL" sz="2400" b="1" dirty="0">
              <a:solidFill>
                <a:srgbClr val="FF0000"/>
              </a:solidFill>
              <a:latin typeface="+mn-lt"/>
              <a:cs typeface="+mn-cs"/>
            </a:endParaRPr>
          </a:p>
        </p:txBody>
      </p:sp>
      <p:sp>
        <p:nvSpPr>
          <p:cNvPr id="101" name="流程图: 准备 100"/>
          <p:cNvSpPr/>
          <p:nvPr/>
        </p:nvSpPr>
        <p:spPr>
          <a:xfrm>
            <a:off x="6156176" y="2420888"/>
            <a:ext cx="1440160" cy="342111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6475858" y="2380818"/>
            <a:ext cx="904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000" dirty="0">
                <a:solidFill>
                  <a:srgbClr val="C00000"/>
                </a:solidFill>
              </a:rPr>
              <a:t> </a:t>
            </a:r>
            <a:r>
              <a:rPr lang="en-US" altLang="zh-CN" sz="2000" dirty="0" smtClean="0">
                <a:solidFill>
                  <a:srgbClr val="C00000"/>
                </a:solidFill>
              </a:rPr>
              <a:t>push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03" name="流程图: 准备 102"/>
          <p:cNvSpPr/>
          <p:nvPr/>
        </p:nvSpPr>
        <p:spPr>
          <a:xfrm>
            <a:off x="6156176" y="2924944"/>
            <a:ext cx="1440160" cy="360040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sz="1600" dirty="0">
              <a:solidFill>
                <a:srgbClr val="C000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6588224" y="288487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000" dirty="0" smtClean="0">
                <a:solidFill>
                  <a:srgbClr val="C00000"/>
                </a:solidFill>
              </a:rPr>
              <a:t>pop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06" name="直接箭头连接符 105"/>
          <p:cNvCxnSpPr/>
          <p:nvPr/>
        </p:nvCxnSpPr>
        <p:spPr>
          <a:xfrm>
            <a:off x="4139952" y="2564904"/>
            <a:ext cx="1080120" cy="0"/>
          </a:xfrm>
          <a:prstGeom prst="straightConnector1">
            <a:avLst/>
          </a:prstGeom>
          <a:ln w="349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/>
          <p:cNvGrpSpPr/>
          <p:nvPr/>
        </p:nvGrpSpPr>
        <p:grpSpPr>
          <a:xfrm>
            <a:off x="4860032" y="5157192"/>
            <a:ext cx="3672408" cy="1080120"/>
            <a:chOff x="4535364" y="5085184"/>
            <a:chExt cx="3672408" cy="1080120"/>
          </a:xfrm>
        </p:grpSpPr>
        <p:sp>
          <p:nvSpPr>
            <p:cNvPr id="21" name="右大括号 20"/>
            <p:cNvSpPr/>
            <p:nvPr/>
          </p:nvSpPr>
          <p:spPr>
            <a:xfrm>
              <a:off x="4535364" y="5085184"/>
              <a:ext cx="360040" cy="1080120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967412" y="5229200"/>
              <a:ext cx="324036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Not specified by </a:t>
              </a:r>
              <a:r>
                <a:rPr lang="en-US" altLang="zh-CN" sz="2400" dirty="0" err="1" smtClean="0">
                  <a:solidFill>
                    <a:srgbClr val="FF0000"/>
                  </a:solidFill>
                </a:rPr>
                <a:t>linearizability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/progress!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600200"/>
            <a:ext cx="8712968" cy="478112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 framework based on </a:t>
            </a:r>
            <a:r>
              <a:rPr lang="en-US" altLang="zh-CN" dirty="0" smtClean="0">
                <a:solidFill>
                  <a:srgbClr val="FF0000"/>
                </a:solidFill>
              </a:rPr>
              <a:t>contextual refinement</a:t>
            </a:r>
            <a:r>
              <a:rPr lang="en-US" altLang="zh-CN" dirty="0" smtClean="0"/>
              <a:t> (CR)</a:t>
            </a:r>
          </a:p>
          <a:p>
            <a:pPr lvl="1">
              <a:spcBef>
                <a:spcPts val="1272"/>
              </a:spcBef>
            </a:pPr>
            <a:r>
              <a:rPr lang="en-US" altLang="zh-CN" dirty="0" smtClean="0"/>
              <a:t>Propose different termination-sensitive CR</a:t>
            </a:r>
          </a:p>
          <a:p>
            <a:pPr lvl="2"/>
            <a:r>
              <a:rPr lang="en-US" altLang="zh-CN" dirty="0" smtClean="0"/>
              <a:t>Equivalent to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progress</a:t>
            </a:r>
          </a:p>
          <a:p>
            <a:pPr lvl="2"/>
            <a:r>
              <a:rPr lang="en-US" altLang="zh-CN" dirty="0" smtClean="0"/>
              <a:t>Unify all five progress properties (LF, WF, OF, DF</a:t>
            </a:r>
            <a:r>
              <a:rPr lang="en-US" altLang="zh-CN" smtClean="0"/>
              <a:t>, SF</a:t>
            </a:r>
            <a:r>
              <a:rPr lang="en-US" altLang="zh-CN" dirty="0" smtClean="0"/>
              <a:t>)</a:t>
            </a:r>
          </a:p>
          <a:p>
            <a:pPr lvl="1">
              <a:spcBef>
                <a:spcPts val="1672"/>
              </a:spcBef>
            </a:pPr>
            <a:r>
              <a:rPr lang="en-US" altLang="zh-CN" dirty="0" smtClean="0"/>
              <a:t>Show how different progress properties affect client termination </a:t>
            </a:r>
            <a:r>
              <a:rPr lang="en-US" altLang="zh-CN" dirty="0" smtClean="0">
                <a:sym typeface="Wingdings" pitchFamily="2" charset="2"/>
              </a:rPr>
              <a:t> make modular verification easier</a:t>
            </a:r>
            <a:endParaRPr lang="en-US" altLang="zh-CN" dirty="0" smtClean="0"/>
          </a:p>
          <a:p>
            <a:pPr lvl="1">
              <a:spcBef>
                <a:spcPts val="1672"/>
              </a:spcBef>
            </a:pPr>
            <a:r>
              <a:rPr lang="en-US" altLang="zh-CN" dirty="0" smtClean="0"/>
              <a:t>Allow us to borrow existing ideas on CR proof to verify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progress </a:t>
            </a:r>
            <a:r>
              <a:rPr lang="en-US" altLang="zh-CN" dirty="0" smtClean="0">
                <a:sym typeface="Wingdings" pitchFamily="2" charset="2"/>
              </a:rPr>
              <a:t> </a:t>
            </a:r>
            <a:r>
              <a:rPr lang="en-US" altLang="zh-CN" dirty="0" smtClean="0"/>
              <a:t>potential to have     a generic verification framework</a:t>
            </a:r>
          </a:p>
          <a:p>
            <a:pPr>
              <a:spcBef>
                <a:spcPts val="1768"/>
              </a:spcBef>
            </a:pP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/>
          <a:lstStyle/>
          <a:p>
            <a:r>
              <a:rPr lang="en-US" dirty="0" smtClean="0"/>
              <a:t>Review of </a:t>
            </a:r>
            <a:r>
              <a:rPr lang="en-US" dirty="0" err="1" smtClean="0"/>
              <a:t>Linearizability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997152"/>
          </a:xfrm>
        </p:spPr>
        <p:txBody>
          <a:bodyPr/>
          <a:lstStyle/>
          <a:p>
            <a:r>
              <a:rPr lang="en-US" altLang="zh-CN" dirty="0" smtClean="0"/>
              <a:t>Standard safety criterion for objects </a:t>
            </a:r>
            <a:r>
              <a:rPr lang="en-US" altLang="zh-CN" b="1" dirty="0" smtClean="0"/>
              <a:t>O</a:t>
            </a:r>
          </a:p>
          <a:p>
            <a:pPr>
              <a:spcBef>
                <a:spcPts val="2024"/>
              </a:spcBef>
            </a:pPr>
            <a:r>
              <a:rPr lang="en-US" altLang="zh-CN" dirty="0" smtClean="0"/>
              <a:t>Defined from implementation point of view</a:t>
            </a:r>
          </a:p>
          <a:p>
            <a:pPr lvl="1">
              <a:spcBef>
                <a:spcPts val="672"/>
              </a:spcBef>
            </a:pPr>
            <a:r>
              <a:rPr lang="en-US" dirty="0" smtClean="0"/>
              <a:t>Describe objects’ behaviors instead of clients’</a:t>
            </a:r>
          </a:p>
          <a:p>
            <a:pPr lvl="1">
              <a:spcBef>
                <a:spcPts val="672"/>
              </a:spcBef>
            </a:pPr>
            <a:r>
              <a:rPr lang="en-US" altLang="zh-CN" b="1" dirty="0" smtClean="0"/>
              <a:t>Intentional</a:t>
            </a:r>
            <a:r>
              <a:rPr lang="en-US" altLang="zh-CN" dirty="0" smtClean="0"/>
              <a:t> instead of </a:t>
            </a:r>
            <a:r>
              <a:rPr lang="en-US" altLang="zh-CN" b="1" dirty="0" smtClean="0"/>
              <a:t>extensional</a:t>
            </a:r>
          </a:p>
          <a:p>
            <a:pPr>
              <a:spcBef>
                <a:spcPts val="2024"/>
              </a:spcBef>
            </a:pP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ym typeface="Symbol"/>
              </a:rPr>
              <a:t></a:t>
            </a:r>
            <a:r>
              <a:rPr lang="en-US" altLang="zh-CN" b="1" baseline="-25000" dirty="0" err="1" smtClean="0"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r>
              <a:rPr lang="zh-CN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:  Every </a:t>
            </a:r>
            <a:r>
              <a:rPr lang="en-US" altLang="zh-CN" dirty="0" smtClean="0">
                <a:solidFill>
                  <a:srgbClr val="0000FF"/>
                </a:solidFill>
              </a:rPr>
              <a:t>concurrent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execution of </a:t>
            </a:r>
            <a:r>
              <a:rPr lang="en-US" altLang="zh-CN" b="1" dirty="0" smtClean="0">
                <a:solidFill>
                  <a:srgbClr val="0000FF"/>
                </a:solidFill>
              </a:rPr>
              <a:t>O</a:t>
            </a:r>
            <a:r>
              <a:rPr lang="en-US" altLang="zh-CN" dirty="0" smtClean="0"/>
              <a:t> is “equivalent” to some </a:t>
            </a:r>
            <a:r>
              <a:rPr lang="en-US" altLang="zh-CN" dirty="0" smtClean="0">
                <a:solidFill>
                  <a:srgbClr val="FF0000"/>
                </a:solidFill>
              </a:rPr>
              <a:t>sequential</a:t>
            </a:r>
            <a:r>
              <a:rPr lang="en-US" altLang="zh-CN" dirty="0" smtClean="0"/>
              <a:t> execution of spec 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</a:p>
          <a:p>
            <a:pPr>
              <a:spcBef>
                <a:spcPts val="2024"/>
              </a:spcBef>
            </a:pPr>
            <a:r>
              <a:rPr lang="en-US" altLang="zh-CN" dirty="0" smtClean="0"/>
              <a:t>E.g.  </a:t>
            </a:r>
            <a:r>
              <a:rPr lang="en-US" altLang="zh-CN" dirty="0" err="1" smtClean="0"/>
              <a:t>Treiber</a:t>
            </a:r>
            <a:r>
              <a:rPr lang="en-US" altLang="zh-CN" dirty="0" smtClean="0"/>
              <a:t>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4503" y="908720"/>
            <a:ext cx="2009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dirty="0" err="1" smtClean="0">
                <a:solidFill>
                  <a:srgbClr val="C00000"/>
                </a:solidFill>
                <a:sym typeface="Symbol" pitchFamily="18" charset="2"/>
              </a:rPr>
              <a:t>Herlihy</a:t>
            </a:r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 &amp; Wing’90]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45516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concurrent execution of </a:t>
            </a:r>
            <a:r>
              <a:rPr lang="en-US" altLang="zh-CN" sz="2400" b="1" dirty="0" smtClean="0"/>
              <a:t>O</a:t>
            </a:r>
            <a:r>
              <a:rPr lang="en-US" altLang="zh-CN" sz="2400" dirty="0" smtClean="0"/>
              <a:t>: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51520" y="2276872"/>
            <a:ext cx="6775823" cy="2016224"/>
            <a:chOff x="251520" y="2852936"/>
            <a:chExt cx="6775823" cy="201622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11218" y="4365104"/>
              <a:ext cx="1400741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444863" y="3356992"/>
              <a:ext cx="1296263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335699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1:</a:t>
              </a:r>
              <a:endParaRPr lang="zh-CN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35487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2:</a:t>
              </a:r>
              <a:endParaRPr lang="zh-CN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764" y="2852936"/>
              <a:ext cx="542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ret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2852936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push(7)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1127" y="3888858"/>
              <a:ext cx="542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ret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74059" y="3888858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push(6)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5109159" y="3356992"/>
              <a:ext cx="1388042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7060" y="2852936"/>
              <a:ext cx="1060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ret (7)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852936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pop()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7" name="Right Arrow 7"/>
          <p:cNvSpPr/>
          <p:nvPr/>
        </p:nvSpPr>
        <p:spPr>
          <a:xfrm>
            <a:off x="2123728" y="5445224"/>
            <a:ext cx="6120680" cy="5000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time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3420443" y="2780928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9" name="Straight Connector 24"/>
          <p:cNvCxnSpPr>
            <a:stCxn id="18" idx="2"/>
            <a:endCxn id="20" idx="0"/>
          </p:cNvCxnSpPr>
          <p:nvPr/>
        </p:nvCxnSpPr>
        <p:spPr>
          <a:xfrm>
            <a:off x="3456162" y="3280990"/>
            <a:ext cx="0" cy="2164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/>
          <p:cNvSpPr/>
          <p:nvPr/>
        </p:nvSpPr>
        <p:spPr>
          <a:xfrm>
            <a:off x="3420443" y="5445224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1" name="Rectangle 19"/>
          <p:cNvSpPr/>
          <p:nvPr/>
        </p:nvSpPr>
        <p:spPr>
          <a:xfrm>
            <a:off x="5868144" y="2780928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Connector 24"/>
          <p:cNvCxnSpPr>
            <a:stCxn id="21" idx="2"/>
            <a:endCxn id="23" idx="0"/>
          </p:cNvCxnSpPr>
          <p:nvPr/>
        </p:nvCxnSpPr>
        <p:spPr>
          <a:xfrm>
            <a:off x="5903863" y="3280990"/>
            <a:ext cx="0" cy="2164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/>
          <p:cNvSpPr/>
          <p:nvPr/>
        </p:nvSpPr>
        <p:spPr>
          <a:xfrm>
            <a:off x="5868144" y="5445224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4" name="Rectangle 19"/>
          <p:cNvSpPr/>
          <p:nvPr/>
        </p:nvSpPr>
        <p:spPr>
          <a:xfrm>
            <a:off x="3132411" y="3789040"/>
            <a:ext cx="71437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5" name="Straight Connector 24"/>
          <p:cNvCxnSpPr>
            <a:stCxn id="24" idx="2"/>
            <a:endCxn id="26" idx="0"/>
          </p:cNvCxnSpPr>
          <p:nvPr/>
        </p:nvCxnSpPr>
        <p:spPr>
          <a:xfrm>
            <a:off x="3168130" y="4289102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/>
          <p:nvPr/>
        </p:nvSpPr>
        <p:spPr>
          <a:xfrm>
            <a:off x="3132411" y="5441230"/>
            <a:ext cx="71437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1691680" y="59452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push(6), ret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,  </a:t>
            </a:r>
            <a:r>
              <a:rPr lang="en-US" altLang="zh-CN" sz="2400" dirty="0" smtClean="0">
                <a:solidFill>
                  <a:srgbClr val="0000FF"/>
                </a:solidFill>
              </a:rPr>
              <a:t>push(7), ret</a:t>
            </a:r>
            <a:r>
              <a:rPr lang="en-US" altLang="zh-CN" sz="2400" dirty="0" smtClean="0"/>
              <a:t>,    </a:t>
            </a:r>
            <a:r>
              <a:rPr lang="en-US" altLang="zh-CN" sz="2400" dirty="0" smtClean="0">
                <a:solidFill>
                  <a:srgbClr val="0000FF"/>
                </a:solidFill>
              </a:rPr>
              <a:t>pop(), ret(7)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251520" y="4941168"/>
            <a:ext cx="2016224" cy="864096"/>
          </a:xfrm>
          <a:prstGeom prst="wedgeRoundRectCallout">
            <a:avLst>
              <a:gd name="adj1" fmla="val 60367"/>
              <a:gd name="adj2" fmla="val 72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Sequential execution of S</a:t>
            </a:r>
            <a:endParaRPr lang="zh-CN" altLang="en-US" sz="2400" b="1" dirty="0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Linearizability</a:t>
            </a:r>
            <a:r>
              <a:rPr lang="en-US" altLang="zh-CN" dirty="0" smtClean="0"/>
              <a:t> of Object O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364088" y="3789040"/>
            <a:ext cx="374441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400" b="1" i="1" dirty="0" smtClean="0">
                <a:solidFill>
                  <a:srgbClr val="FF0000"/>
                </a:solidFill>
              </a:rPr>
              <a:t>Describe objects’ behaviors </a:t>
            </a:r>
          </a:p>
          <a:p>
            <a:pPr marL="0" lvl="1"/>
            <a:r>
              <a:rPr lang="en-US" sz="2400" b="1" i="1" dirty="0" smtClean="0">
                <a:solidFill>
                  <a:srgbClr val="FF0000"/>
                </a:solidFill>
              </a:rPr>
              <a:t>instead of clients’</a:t>
            </a:r>
            <a:endParaRPr lang="en-US" altLang="zh-CN" sz="2400" b="1" i="1" dirty="0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/>
      <p:bldP spid="29" grpId="0" animBg="1"/>
      <p:bldP spid="3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6|31.8|24.3|14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|5.1|7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8|26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9|22.1|11.3|16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6|15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4|2.6|2.6|2.2|7|6|16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1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|19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|17.7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43.1|19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26.1|29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42.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>
          <a:solidFill>
            <a:srgbClr val="00B050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20203</TotalTime>
  <Words>1849</Words>
  <Application>Microsoft Office PowerPoint</Application>
  <PresentationFormat>全屏显示(4:3)</PresentationFormat>
  <Paragraphs>505</Paragraphs>
  <Slides>35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6" baseType="lpstr">
      <vt:lpstr>Office 主题</vt:lpstr>
      <vt:lpstr>Characterizing Progress Properties  of Concurrent Objects  via Contextual Refinements</vt:lpstr>
      <vt:lpstr>幻灯片 2</vt:lpstr>
      <vt:lpstr>幻灯片 3</vt:lpstr>
      <vt:lpstr>Correctness</vt:lpstr>
      <vt:lpstr>Problem</vt:lpstr>
      <vt:lpstr>Modular Verification</vt:lpstr>
      <vt:lpstr>Our Contributions</vt:lpstr>
      <vt:lpstr>Review of Linearizability</vt:lpstr>
      <vt:lpstr>Linearizability of Object O</vt:lpstr>
      <vt:lpstr>Another Correctness Criterion</vt:lpstr>
      <vt:lpstr>Contextual Refinement</vt:lpstr>
      <vt:lpstr>Linearizability &amp; Contextual Refinement</vt:lpstr>
      <vt:lpstr>Progress Properties</vt:lpstr>
      <vt:lpstr>Our Results</vt:lpstr>
      <vt:lpstr>Lock-Freedom</vt:lpstr>
      <vt:lpstr>Lock-Free Example: Treiber Stack</vt:lpstr>
      <vt:lpstr>Contextual Refinement for LF</vt:lpstr>
      <vt:lpstr>Non-Lock-Free Example</vt:lpstr>
      <vt:lpstr>Non-Lock-Free Example</vt:lpstr>
      <vt:lpstr>Our Results</vt:lpstr>
      <vt:lpstr>Wait-Freedom</vt:lpstr>
      <vt:lpstr>Example: Treiber Stack is Not Wait-Free</vt:lpstr>
      <vt:lpstr>Treiber Stack does Not satisfy O WF S </vt:lpstr>
      <vt:lpstr>Our Results</vt:lpstr>
      <vt:lpstr>Other Progress Properties</vt:lpstr>
      <vt:lpstr>Other Progress Properties</vt:lpstr>
      <vt:lpstr>Our Results</vt:lpstr>
      <vt:lpstr>Relationships between Progress Properties</vt:lpstr>
      <vt:lpstr>Conclusion</vt:lpstr>
      <vt:lpstr>Backup slides</vt:lpstr>
      <vt:lpstr>O ctxt S does Not specify Progress</vt:lpstr>
      <vt:lpstr>O LF S   vs.   O ctxt S</vt:lpstr>
      <vt:lpstr>Observe Individual Threads’ Divergence</vt:lpstr>
      <vt:lpstr>Divergence vs. Termination</vt:lpstr>
      <vt:lpstr>Related 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Modular Verification of Linearizability  with Non-Fixed Linearization Points</dc:title>
  <dc:creator>Hongjin</dc:creator>
  <cp:lastModifiedBy>Hongjin Liang</cp:lastModifiedBy>
  <cp:revision>3358</cp:revision>
  <dcterms:created xsi:type="dcterms:W3CDTF">2013-05-05T20:07:33Z</dcterms:created>
  <dcterms:modified xsi:type="dcterms:W3CDTF">2013-08-24T10:23:35Z</dcterms:modified>
</cp:coreProperties>
</file>