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318" r:id="rId5"/>
    <p:sldId id="319" r:id="rId6"/>
    <p:sldId id="316" r:id="rId7"/>
    <p:sldId id="260" r:id="rId8"/>
    <p:sldId id="360" r:id="rId9"/>
    <p:sldId id="394" r:id="rId10"/>
    <p:sldId id="395" r:id="rId11"/>
    <p:sldId id="345" r:id="rId12"/>
    <p:sldId id="404" r:id="rId13"/>
    <p:sldId id="397" r:id="rId14"/>
    <p:sldId id="398" r:id="rId15"/>
    <p:sldId id="399" r:id="rId16"/>
    <p:sldId id="376" r:id="rId17"/>
    <p:sldId id="370" r:id="rId18"/>
    <p:sldId id="333" r:id="rId19"/>
    <p:sldId id="356" r:id="rId20"/>
    <p:sldId id="317" r:id="rId21"/>
    <p:sldId id="378" r:id="rId22"/>
    <p:sldId id="377" r:id="rId23"/>
    <p:sldId id="393" r:id="rId24"/>
    <p:sldId id="384" r:id="rId25"/>
    <p:sldId id="392" r:id="rId26"/>
    <p:sldId id="371" r:id="rId27"/>
    <p:sldId id="343" r:id="rId28"/>
    <p:sldId id="261" r:id="rId29"/>
    <p:sldId id="342" r:id="rId30"/>
    <p:sldId id="400" r:id="rId31"/>
    <p:sldId id="403" r:id="rId32"/>
    <p:sldId id="402" r:id="rId33"/>
    <p:sldId id="401" r:id="rId34"/>
    <p:sldId id="341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1DA"/>
    <a:srgbClr val="99CCFF"/>
    <a:srgbClr val="FF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11" autoAdjust="0"/>
    <p:restoredTop sz="94969" autoAdjust="0"/>
  </p:normalViewPr>
  <p:slideViewPr>
    <p:cSldViewPr>
      <p:cViewPr varScale="1">
        <p:scale>
          <a:sx n="69" d="100"/>
          <a:sy n="69" d="100"/>
        </p:scale>
        <p:origin x="672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FFD8C-FB97-4D32-A3FA-559ADFDF5BE2}" type="datetimeFigureOut">
              <a:rPr lang="en-US" smtClean="0"/>
              <a:pPr/>
              <a:t>7/12/2014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B6EA2-A524-4254-B5D6-833915C549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24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B6EA2-A524-4254-B5D6-833915C549F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0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30550-4F3B-4181-A79E-D154175CE35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9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1B6EA2-A524-4254-B5D6-833915C549F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4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2014/7/12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kyhcs.ustcsz.edu.cn/relconcur/rgsim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196752"/>
            <a:ext cx="9144000" cy="2520279"/>
          </a:xfrm>
        </p:spPr>
        <p:txBody>
          <a:bodyPr>
            <a:noAutofit/>
          </a:bodyPr>
          <a:lstStyle/>
          <a:p>
            <a:r>
              <a:rPr lang="en-US" dirty="0" smtClean="0"/>
              <a:t>Compositional Verification of </a:t>
            </a:r>
            <a:br>
              <a:rPr lang="en-US" dirty="0" smtClean="0"/>
            </a:br>
            <a:r>
              <a:rPr lang="en-US" dirty="0" smtClean="0"/>
              <a:t>Termination-Preserving Refinement of Concurrent Programs</a:t>
            </a:r>
            <a:endParaRPr lang="en-US" dirty="0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0" y="4221088"/>
            <a:ext cx="9144000" cy="216024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>
                <a:solidFill>
                  <a:schemeClr val="tx1"/>
                </a:solidFill>
              </a:rPr>
              <a:t>Hongjin</a:t>
            </a:r>
            <a:r>
              <a:rPr lang="en-US" altLang="zh-CN" sz="2800" dirty="0" smtClean="0">
                <a:solidFill>
                  <a:schemeClr val="tx1"/>
                </a:solidFill>
              </a:rPr>
              <a:t> Liang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Univ. of Science and Technology of China (USTC)</a:t>
            </a:r>
          </a:p>
          <a:p>
            <a:endParaRPr lang="en-US" altLang="zh-CN" sz="2400" dirty="0" smtClean="0"/>
          </a:p>
          <a:p>
            <a:pPr lvl="0"/>
            <a:r>
              <a:rPr lang="en-US" sz="2800" dirty="0" smtClean="0">
                <a:solidFill>
                  <a:prstClr val="black">
                    <a:tint val="75000"/>
                  </a:prstClr>
                </a:solidFill>
              </a:rPr>
              <a:t>Joint work with </a:t>
            </a:r>
            <a:r>
              <a:rPr lang="en-US" altLang="zh-CN" sz="2800" dirty="0" err="1" smtClean="0">
                <a:solidFill>
                  <a:prstClr val="black">
                    <a:tint val="75000"/>
                  </a:prstClr>
                </a:solidFill>
              </a:rPr>
              <a:t>Xinyu</a:t>
            </a:r>
            <a:r>
              <a:rPr lang="en-US" altLang="zh-CN" sz="2800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zh-CN" sz="2800" dirty="0" err="1" smtClean="0">
                <a:solidFill>
                  <a:prstClr val="black">
                    <a:tint val="75000"/>
                  </a:prstClr>
                </a:solidFill>
              </a:rPr>
              <a:t>Feng</a:t>
            </a:r>
            <a:r>
              <a:rPr lang="en-US" altLang="zh-CN" sz="2800" dirty="0" smtClean="0">
                <a:solidFill>
                  <a:prstClr val="black">
                    <a:tint val="75000"/>
                  </a:prstClr>
                </a:solidFill>
              </a:rPr>
              <a:t> (USTC) and </a:t>
            </a:r>
            <a:r>
              <a:rPr lang="en-US" altLang="zh-CN" sz="2800" dirty="0" err="1" smtClean="0">
                <a:solidFill>
                  <a:prstClr val="black">
                    <a:tint val="75000"/>
                  </a:prstClr>
                </a:solidFill>
              </a:rPr>
              <a:t>Zhong</a:t>
            </a:r>
            <a:r>
              <a:rPr lang="en-US" altLang="zh-CN" sz="2800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zh-CN" sz="2800" dirty="0" err="1" smtClean="0">
                <a:solidFill>
                  <a:prstClr val="black">
                    <a:tint val="75000"/>
                  </a:prstClr>
                </a:solidFill>
              </a:rPr>
              <a:t>Shao</a:t>
            </a:r>
            <a:r>
              <a:rPr lang="en-US" altLang="zh-CN" sz="2800" dirty="0" smtClean="0">
                <a:solidFill>
                  <a:prstClr val="black">
                    <a:tint val="75000"/>
                  </a:prstClr>
                </a:solidFill>
              </a:rPr>
              <a:t> (Yale)</a:t>
            </a:r>
            <a:endParaRPr lang="zh-CN" altLang="en-US" sz="2800" dirty="0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Symbol" pitchFamily="18" charset="2"/>
              </a:rPr>
              <a:t>Verifying 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T </a:t>
            </a:r>
            <a:r>
              <a:rPr lang="en-US" altLang="zh-CN" b="1" dirty="0">
                <a:solidFill>
                  <a:srgbClr val="FF0000"/>
                </a:solidFill>
                <a:latin typeface="Segoe UI Symbol"/>
                <a:ea typeface="Segoe UI Symbol"/>
                <a:sym typeface="Symbol" pitchFamily="18" charset="2"/>
              </a:rPr>
              <a:t>⊑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 S </a:t>
            </a:r>
            <a:r>
              <a:rPr lang="en-US" altLang="zh-CN" b="1" dirty="0" smtClean="0">
                <a:sym typeface="Symbol" pitchFamily="18" charset="2"/>
              </a:rPr>
              <a:t>: </a:t>
            </a:r>
            <a:r>
              <a:rPr lang="en-US" altLang="zh-CN" dirty="0" smtClean="0">
                <a:sym typeface="Symbol" pitchFamily="18" charset="2"/>
              </a:rPr>
              <a:t>How to a</a:t>
            </a:r>
            <a:r>
              <a:rPr lang="en-US" altLang="zh-CN" dirty="0" smtClean="0"/>
              <a:t>void T looping infinitely without progress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1725251"/>
          </a:xfrm>
        </p:spPr>
        <p:txBody>
          <a:bodyPr/>
          <a:lstStyle/>
          <a:p>
            <a:r>
              <a:rPr lang="en-US" altLang="zh-CN" dirty="0" smtClean="0"/>
              <a:t>Assign tokens for loops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Consume </a:t>
            </a:r>
            <a:r>
              <a:rPr lang="en-US" altLang="zh-CN" dirty="0">
                <a:solidFill>
                  <a:prstClr val="black"/>
                </a:solidFill>
              </a:rPr>
              <a:t>a token for each </a:t>
            </a:r>
            <a:r>
              <a:rPr lang="en-US" altLang="zh-CN" dirty="0" smtClean="0">
                <a:solidFill>
                  <a:prstClr val="black"/>
                </a:solidFill>
              </a:rPr>
              <a:t>iteration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98258" y="4005064"/>
            <a:ext cx="1965603" cy="2074414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local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800" dirty="0" smtClean="0">
                <a:solidFill>
                  <a:prstClr val="black"/>
                </a:solidFill>
              </a:rPr>
              <a:t> = 0;</a:t>
            </a:r>
          </a:p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while (</a:t>
            </a:r>
            <a:r>
              <a:rPr lang="en-US" altLang="zh-CN" sz="2800" dirty="0" smtClean="0">
                <a:solidFill>
                  <a:srgbClr val="FF0000"/>
                </a:solidFill>
              </a:rPr>
              <a:t>true</a:t>
            </a:r>
            <a:r>
              <a:rPr lang="en-US" altLang="zh-CN" sz="2800" dirty="0" smtClean="0">
                <a:solidFill>
                  <a:prstClr val="black"/>
                </a:solidFill>
              </a:rPr>
              <a:t>) </a:t>
            </a:r>
          </a:p>
          <a:p>
            <a:pPr lvl="0">
              <a:spcBef>
                <a:spcPct val="20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</a:rPr>
              <a:t>  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800" dirty="0" smtClean="0">
                <a:solidFill>
                  <a:prstClr val="black"/>
                </a:solidFill>
              </a:rPr>
              <a:t>++;</a:t>
            </a:r>
          </a:p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print(1);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29086" y="4515568"/>
            <a:ext cx="1383584" cy="52322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print(1);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99774" y="4515568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Symbol" pitchFamily="18" charset="2"/>
              </a:rPr>
              <a:t>⋢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96469" y="4653136"/>
            <a:ext cx="22676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Never enough tokens!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9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How to </a:t>
            </a:r>
            <a:r>
              <a:rPr lang="en-US" altLang="zh-CN" dirty="0" smtClean="0">
                <a:solidFill>
                  <a:srgbClr val="0000FF"/>
                </a:solidFill>
              </a:rPr>
              <a:t>compositionally</a:t>
            </a:r>
            <a:r>
              <a:rPr lang="en-US" altLang="zh-CN" dirty="0" smtClean="0"/>
              <a:t> verify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 T </a:t>
            </a:r>
            <a:r>
              <a:rPr lang="en-US" altLang="zh-CN" b="1" dirty="0">
                <a:solidFill>
                  <a:srgbClr val="FF0000"/>
                </a:solidFill>
                <a:latin typeface="Segoe UI Symbol"/>
                <a:ea typeface="Segoe UI Symbol"/>
                <a:sym typeface="Symbol" pitchFamily="18" charset="2"/>
              </a:rPr>
              <a:t>⊑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  <a:t>S</a:t>
            </a:r>
            <a:b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CN" dirty="0" smtClean="0">
                <a:sym typeface="Symbol" pitchFamily="18" charset="2"/>
              </a:rPr>
              <a:t>in concurrent settings</a:t>
            </a:r>
            <a: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endParaRPr lang="zh-CN" alt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5988618" y="3016116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(Compositionality)</a:t>
            </a:r>
            <a:endParaRPr lang="zh-CN" altLang="en-US" sz="2400" b="1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418490" y="3338968"/>
            <a:ext cx="16497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 smtClean="0"/>
              <a:t>T1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3200" dirty="0" smtClean="0"/>
              <a:t> T2</a:t>
            </a:r>
            <a:endParaRPr lang="en-US" altLang="zh-CN" sz="3200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130458" y="3276393"/>
            <a:ext cx="49301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320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434714" y="3348281"/>
            <a:ext cx="549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latin typeface="Segoe UI Symbol"/>
                <a:ea typeface="Segoe UI Symbol"/>
                <a:sym typeface="Symbol" pitchFamily="18" charset="2"/>
              </a:rPr>
              <a:t>⊑</a:t>
            </a:r>
            <a:r>
              <a:rPr lang="en-US" altLang="zh-CN" sz="3200" dirty="0" smtClean="0"/>
              <a:t>  </a:t>
            </a:r>
            <a:endParaRPr lang="en-US" altLang="zh-CN" sz="32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283968" y="3356992"/>
            <a:ext cx="15270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 smtClean="0"/>
              <a:t>S1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3200" dirty="0" smtClean="0"/>
              <a:t> S2</a:t>
            </a:r>
            <a:endParaRPr lang="en-US" altLang="zh-CN" sz="3200" dirty="0"/>
          </a:p>
        </p:txBody>
      </p:sp>
      <p:grpSp>
        <p:nvGrpSpPr>
          <p:cNvPr id="9" name="组合 42"/>
          <p:cNvGrpSpPr/>
          <p:nvPr/>
        </p:nvGrpSpPr>
        <p:grpSpPr>
          <a:xfrm>
            <a:off x="1475657" y="2628201"/>
            <a:ext cx="1728191" cy="584775"/>
            <a:chOff x="2252903" y="2393013"/>
            <a:chExt cx="1728191" cy="584775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2252903" y="2393013"/>
              <a:ext cx="72007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/>
                <a:t>T1</a:t>
              </a:r>
              <a:endParaRPr lang="en-US" altLang="zh-CN" sz="3200" dirty="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333023" y="2393013"/>
              <a:ext cx="64807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/>
                <a:t>S1</a:t>
              </a:r>
              <a:endParaRPr lang="en-US" altLang="zh-CN" sz="3200" dirty="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843808" y="2393013"/>
              <a:ext cx="54951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>
                  <a:latin typeface="Segoe UI Symbol"/>
                  <a:ea typeface="Segoe UI Symbol"/>
                  <a:sym typeface="Symbol" pitchFamily="18" charset="2"/>
                </a:rPr>
                <a:t>⊑</a:t>
              </a:r>
              <a:r>
                <a:rPr lang="en-US" altLang="zh-CN" sz="3200" dirty="0" smtClean="0"/>
                <a:t>  </a:t>
              </a:r>
              <a:endParaRPr lang="en-US" altLang="zh-CN" sz="3200" dirty="0"/>
            </a:p>
          </p:txBody>
        </p:sp>
      </p:grpSp>
      <p:grpSp>
        <p:nvGrpSpPr>
          <p:cNvPr id="13" name="组合 43"/>
          <p:cNvGrpSpPr/>
          <p:nvPr/>
        </p:nvGrpSpPr>
        <p:grpSpPr>
          <a:xfrm>
            <a:off x="4067944" y="2628201"/>
            <a:ext cx="1728191" cy="593486"/>
            <a:chOff x="4845190" y="2393013"/>
            <a:chExt cx="1728191" cy="593486"/>
          </a:xfrm>
          <a:noFill/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4845190" y="2401724"/>
              <a:ext cx="720079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/>
                <a:t>T2</a:t>
              </a:r>
              <a:endParaRPr lang="en-US" altLang="zh-CN" sz="3200" dirty="0"/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5925310" y="2393013"/>
              <a:ext cx="648071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/>
                <a:t>S2</a:t>
              </a:r>
              <a:endParaRPr lang="en-US" altLang="zh-CN" sz="3200" dirty="0"/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5436095" y="2393013"/>
              <a:ext cx="549519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>
                  <a:latin typeface="Segoe UI Symbol"/>
                  <a:ea typeface="Segoe UI Symbol"/>
                  <a:sym typeface="Symbol" pitchFamily="18" charset="2"/>
                </a:rPr>
                <a:t>⊑</a:t>
              </a:r>
              <a:r>
                <a:rPr lang="en-US" altLang="zh-CN" sz="3200" dirty="0" smtClean="0"/>
                <a:t>  </a:t>
              </a:r>
              <a:endParaRPr lang="en-US" altLang="zh-CN" sz="3200" dirty="0"/>
            </a:p>
          </p:txBody>
        </p:sp>
      </p:grp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6888623" y="2572162"/>
            <a:ext cx="533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600" b="1" dirty="0">
                <a:solidFill>
                  <a:srgbClr val="CC0000"/>
                </a:solidFill>
                <a:sym typeface="Wingdings 2" pitchFamily="18" charset="2"/>
              </a:rPr>
              <a:t>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0368" y="4923165"/>
            <a:ext cx="76753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cs typeface="+mj-cs"/>
              </a:rPr>
              <a:t>In particular, termination-preservation </a:t>
            </a:r>
            <a:r>
              <a:rPr lang="en-US" altLang="zh-CN" sz="2800" dirty="0">
                <a:solidFill>
                  <a:prstClr val="black"/>
                </a:solidFill>
                <a:cs typeface="+mj-cs"/>
              </a:rPr>
              <a:t>of individual threads is </a:t>
            </a:r>
            <a:r>
              <a:rPr lang="en-US" altLang="zh-CN" sz="2800" dirty="0">
                <a:solidFill>
                  <a:srgbClr val="FF0000"/>
                </a:solidFill>
                <a:cs typeface="+mj-cs"/>
              </a:rPr>
              <a:t>not</a:t>
            </a:r>
            <a:r>
              <a:rPr lang="en-US" altLang="zh-CN" sz="2800" dirty="0">
                <a:solidFill>
                  <a:prstClr val="black"/>
                </a:solidFill>
                <a:cs typeface="+mj-cs"/>
              </a:rPr>
              <a:t> </a:t>
            </a:r>
            <a:r>
              <a:rPr lang="en-US" altLang="zh-CN" sz="2800" dirty="0">
                <a:cs typeface="+mj-cs"/>
              </a:rPr>
              <a:t>compositional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1133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18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/>
              <a:t>Challenge</a:t>
            </a:r>
            <a:r>
              <a:rPr lang="en-US" altLang="zh-CN" sz="3600" dirty="0"/>
              <a:t> :  termination-preservation of individual threads is </a:t>
            </a:r>
            <a:r>
              <a:rPr lang="en-US" altLang="zh-CN" sz="3600" dirty="0">
                <a:solidFill>
                  <a:srgbClr val="FF0000"/>
                </a:solidFill>
              </a:rPr>
              <a:t>not</a:t>
            </a: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0000FF"/>
                </a:solidFill>
              </a:rPr>
              <a:t>compositional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03848" y="2028911"/>
            <a:ext cx="1381375" cy="52322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print(1);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82933" y="1967356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||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80112" y="2028911"/>
            <a:ext cx="1368152" cy="52322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print(1);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2619" y="2059688"/>
            <a:ext cx="14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S1 </a:t>
            </a:r>
            <a:r>
              <a:rPr lang="en-US" altLang="zh-CN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</a:rPr>
              <a:t>S2</a:t>
            </a:r>
            <a:r>
              <a:rPr lang="zh-CN" altLang="en-US" sz="2800" i="1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</a:rPr>
              <a:t>: 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83769" y="3269302"/>
            <a:ext cx="2101454" cy="1815882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while (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800" dirty="0" smtClean="0">
                <a:solidFill>
                  <a:prstClr val="black"/>
                </a:solidFill>
              </a:rPr>
              <a:t>==0) {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++;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print(1);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82933" y="3638635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||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80112" y="3238524"/>
            <a:ext cx="2088232" cy="1815882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while (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800" dirty="0" smtClean="0">
                <a:solidFill>
                  <a:prstClr val="black"/>
                </a:solidFill>
              </a:rPr>
              <a:t>==0) {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  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800" dirty="0" smtClean="0">
                <a:solidFill>
                  <a:srgbClr val="FF0000"/>
                </a:solidFill>
              </a:rPr>
              <a:t>--;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}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print(1);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01606" y="3269302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T1 </a:t>
            </a:r>
            <a:r>
              <a:rPr lang="en-US" altLang="zh-CN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</a:rPr>
              <a:t>T2 :</a:t>
            </a:r>
            <a:endParaRPr lang="zh-CN" altLang="en-US" sz="2800" i="1" dirty="0">
              <a:solidFill>
                <a:prstClr val="black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99873" y="5589240"/>
            <a:ext cx="46265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Both T1 &amp; T2 terminate,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but </a:t>
            </a:r>
            <a:r>
              <a:rPr lang="en-US" altLang="zh-CN" sz="2800" dirty="0">
                <a:solidFill>
                  <a:prstClr val="black"/>
                </a:solidFill>
              </a:rPr>
              <a:t>T1 </a:t>
            </a:r>
            <a:r>
              <a:rPr lang="en-US" altLang="zh-CN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</a:rPr>
              <a:t>T2</a:t>
            </a:r>
            <a:r>
              <a:rPr lang="zh-CN" altLang="en-US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</a:rPr>
              <a:t>may </a:t>
            </a:r>
            <a:r>
              <a:rPr lang="en-US" altLang="zh-CN" sz="2800" dirty="0" smtClean="0">
                <a:solidFill>
                  <a:srgbClr val="FF0000"/>
                </a:solidFill>
              </a:rPr>
              <a:t>not</a:t>
            </a:r>
            <a:r>
              <a:rPr lang="en-US" altLang="zh-CN" sz="2800" dirty="0" smtClean="0">
                <a:solidFill>
                  <a:prstClr val="black"/>
                </a:solidFill>
              </a:rPr>
              <a:t> terminate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2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smtClean="0"/>
              <a:t>Challenge</a:t>
            </a:r>
            <a:r>
              <a:rPr lang="en-US" altLang="zh-CN" sz="3600" smtClean="0"/>
              <a:t> :  termination-preservation of individual threads is </a:t>
            </a:r>
            <a:r>
              <a:rPr lang="en-US" altLang="zh-CN" sz="3600" smtClean="0">
                <a:solidFill>
                  <a:srgbClr val="FF0000"/>
                </a:solidFill>
              </a:rPr>
              <a:t>not</a:t>
            </a:r>
            <a:r>
              <a:rPr lang="en-US" altLang="zh-CN" sz="3600" smtClean="0"/>
              <a:t> </a:t>
            </a:r>
            <a:r>
              <a:rPr lang="en-US" altLang="zh-CN" sz="3600" smtClean="0">
                <a:solidFill>
                  <a:srgbClr val="0000FF"/>
                </a:solidFill>
              </a:rPr>
              <a:t>compositional</a:t>
            </a:r>
            <a:endParaRPr lang="zh-CN" altLang="en-US" sz="36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672"/>
              </a:spcBef>
            </a:pPr>
            <a:r>
              <a:rPr lang="en-US" altLang="zh-CN" sz="2800" dirty="0" smtClean="0"/>
              <a:t>Consider NO environment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5637" y="3644658"/>
            <a:ext cx="8376843" cy="646331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Need to take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600" b="1" dirty="0" err="1" smtClean="0">
                <a:solidFill>
                  <a:srgbClr val="FF0000"/>
                </a:solidFill>
              </a:rPr>
              <a:t>env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 interference </a:t>
            </a:r>
            <a:r>
              <a:rPr lang="en-US" altLang="zh-CN" sz="3600" b="1" dirty="0" smtClean="0"/>
              <a:t>into account!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5344" y="4542219"/>
            <a:ext cx="8424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How will </a:t>
            </a:r>
            <a:r>
              <a:rPr lang="en-US" altLang="zh-CN" sz="2400" dirty="0" err="1" smtClean="0"/>
              <a:t>env</a:t>
            </a:r>
            <a:r>
              <a:rPr lang="en-US" altLang="zh-CN" sz="2400" dirty="0" smtClean="0"/>
              <a:t> affect termination-preservation?  Which </a:t>
            </a:r>
            <a:r>
              <a:rPr lang="en-US" altLang="zh-CN" sz="2400" dirty="0"/>
              <a:t>effects are acceptable? </a:t>
            </a:r>
            <a:r>
              <a:rPr lang="en-US" altLang="zh-CN" sz="2400" dirty="0" smtClean="0"/>
              <a:t> How to change tokens for acceptable </a:t>
            </a:r>
            <a:r>
              <a:rPr lang="en-US" altLang="zh-CN" sz="2400" dirty="0" err="1" smtClean="0"/>
              <a:t>env</a:t>
            </a:r>
            <a:r>
              <a:rPr lang="en-US" altLang="zh-CN" sz="2400" dirty="0" smtClean="0"/>
              <a:t> effects?</a:t>
            </a:r>
            <a:endParaRPr lang="en-US" altLang="zh-CN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15637" y="2938876"/>
            <a:ext cx="829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To </a:t>
            </a:r>
            <a:r>
              <a:rPr lang="en-US" altLang="zh-CN" sz="2800" dirty="0">
                <a:solidFill>
                  <a:srgbClr val="0000FF"/>
                </a:solidFill>
              </a:rPr>
              <a:t>compositionally</a:t>
            </a:r>
            <a:r>
              <a:rPr lang="en-US" altLang="zh-CN" sz="2800" dirty="0"/>
              <a:t> verify</a:t>
            </a:r>
            <a:r>
              <a:rPr lang="en-US" altLang="zh-CN" sz="2800" b="1" dirty="0">
                <a:solidFill>
                  <a:srgbClr val="FF0000"/>
                </a:solidFill>
                <a:sym typeface="Symbol" pitchFamily="18" charset="2"/>
              </a:rPr>
              <a:t> T </a:t>
            </a:r>
            <a:r>
              <a:rPr lang="en-US" altLang="zh-CN" sz="2800" b="1" dirty="0">
                <a:solidFill>
                  <a:srgbClr val="FF0000"/>
                </a:solidFill>
                <a:latin typeface="Segoe UI Symbol"/>
                <a:ea typeface="Segoe UI Symbol"/>
                <a:sym typeface="Symbol" pitchFamily="18" charset="2"/>
              </a:rPr>
              <a:t>⊑</a:t>
            </a:r>
            <a:r>
              <a:rPr lang="en-US" altLang="zh-CN" sz="2800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S </a:t>
            </a:r>
            <a:r>
              <a:rPr lang="en-US" altLang="zh-CN" sz="2800" dirty="0" smtClean="0">
                <a:sym typeface="Symbol" pitchFamily="18" charset="2"/>
              </a:rPr>
              <a:t>in </a:t>
            </a:r>
            <a:r>
              <a:rPr lang="en-US" altLang="zh-CN" sz="2800" dirty="0">
                <a:sym typeface="Symbol" pitchFamily="18" charset="2"/>
              </a:rPr>
              <a:t>concurrent </a:t>
            </a:r>
            <a:r>
              <a:rPr lang="en-US" altLang="zh-CN" sz="2800" dirty="0" smtClean="0">
                <a:sym typeface="Symbol" pitchFamily="18" charset="2"/>
              </a:rPr>
              <a:t>settings, …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525344" y="5497930"/>
            <a:ext cx="8038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>
              <a:spcBef>
                <a:spcPts val="1200"/>
              </a:spcBef>
            </a:pPr>
            <a:r>
              <a:rPr lang="en-US" altLang="zh-CN" sz="2400" dirty="0" err="1"/>
              <a:t>Env</a:t>
            </a:r>
            <a:r>
              <a:rPr lang="en-US" altLang="zh-CN" sz="2400" dirty="0"/>
              <a:t> may </a:t>
            </a:r>
            <a:r>
              <a:rPr lang="en-US" altLang="zh-CN" sz="2400" dirty="0">
                <a:solidFill>
                  <a:srgbClr val="FF0000"/>
                </a:solidFill>
              </a:rPr>
              <a:t>delay</a:t>
            </a:r>
            <a:r>
              <a:rPr lang="en-US" altLang="zh-CN" sz="2400" dirty="0"/>
              <a:t> progress of the current </a:t>
            </a:r>
            <a:r>
              <a:rPr lang="en-US" altLang="zh-CN" sz="2400" dirty="0" smtClean="0"/>
              <a:t>thread.  Is it always bad?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0732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err="1"/>
              <a:t>Env</a:t>
            </a:r>
            <a:r>
              <a:rPr lang="en-US" altLang="zh-CN" sz="3600" dirty="0"/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delays</a:t>
            </a:r>
            <a:r>
              <a:rPr lang="en-US" altLang="zh-CN" sz="3600" dirty="0"/>
              <a:t> progress of current thread – Sometimes </a:t>
            </a:r>
            <a:r>
              <a:rPr lang="en-US" altLang="zh-CN" sz="3600" b="1" dirty="0"/>
              <a:t>acceptable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755576" y="2647651"/>
            <a:ext cx="48191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prstClr val="black"/>
                </a:solidFill>
              </a:rPr>
              <a:t>inc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(){</a:t>
            </a:r>
          </a:p>
          <a:p>
            <a:r>
              <a:rPr lang="en-US" altLang="zh-CN" sz="2400" i="1" dirty="0" smtClean="0">
                <a:solidFill>
                  <a:prstClr val="black"/>
                </a:solidFill>
              </a:rPr>
              <a:t>1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local</a:t>
            </a:r>
            <a:r>
              <a:rPr lang="en-US" altLang="zh-CN" sz="2400" dirty="0" smtClean="0">
                <a:solidFill>
                  <a:prstClr val="black"/>
                </a:solidFill>
              </a:rPr>
              <a:t> done,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tmp</a:t>
            </a:r>
            <a:r>
              <a:rPr lang="en-US" altLang="zh-CN" sz="24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400" i="1" dirty="0" smtClean="0">
                <a:solidFill>
                  <a:prstClr val="black"/>
                </a:solidFill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</a:rPr>
              <a:t>   done = false;</a:t>
            </a:r>
          </a:p>
          <a:p>
            <a:r>
              <a:rPr lang="en-US" altLang="zh-CN" sz="2400" i="1" dirty="0" smtClean="0">
                <a:solidFill>
                  <a:prstClr val="black"/>
                </a:solidFill>
              </a:rPr>
              <a:t>3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while</a:t>
            </a:r>
            <a:r>
              <a:rPr lang="en-US" altLang="zh-CN" sz="2400" dirty="0" smtClean="0">
                <a:solidFill>
                  <a:prstClr val="black"/>
                </a:solidFill>
              </a:rPr>
              <a:t> (!done) {</a:t>
            </a:r>
          </a:p>
          <a:p>
            <a:r>
              <a:rPr lang="en-US" altLang="zh-CN" sz="2400" i="1" dirty="0" smtClean="0">
                <a:solidFill>
                  <a:prstClr val="black"/>
                </a:solidFill>
              </a:rPr>
              <a:t>4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tmp</a:t>
            </a:r>
            <a:r>
              <a:rPr lang="en-US" altLang="zh-CN" sz="2400" dirty="0" smtClean="0">
                <a:solidFill>
                  <a:prstClr val="black"/>
                </a:solidFill>
              </a:rPr>
              <a:t> =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cnt</a:t>
            </a:r>
            <a:r>
              <a:rPr lang="en-US" altLang="zh-CN" sz="24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400" i="1" dirty="0" smtClean="0">
                <a:solidFill>
                  <a:srgbClr val="FF0000"/>
                </a:solidFill>
              </a:rPr>
              <a:t>5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done =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cas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cnt</a:t>
            </a:r>
            <a:r>
              <a:rPr lang="en-US" altLang="zh-CN" sz="2400" dirty="0" smtClean="0">
                <a:solidFill>
                  <a:srgbClr val="FF000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tmp</a:t>
            </a:r>
            <a:r>
              <a:rPr lang="en-US" altLang="zh-CN" sz="2400" dirty="0" smtClean="0">
                <a:solidFill>
                  <a:srgbClr val="FF0000"/>
                </a:solidFill>
              </a:rPr>
              <a:t>, tmp+1);</a:t>
            </a:r>
          </a:p>
          <a:p>
            <a:r>
              <a:rPr lang="en-US" altLang="zh-CN" sz="2400" i="1" dirty="0" smtClean="0">
                <a:solidFill>
                  <a:prstClr val="black"/>
                </a:solidFill>
              </a:rPr>
              <a:t>6</a:t>
            </a:r>
            <a:r>
              <a:rPr lang="en-US" altLang="zh-CN" sz="2400" dirty="0" smtClean="0">
                <a:solidFill>
                  <a:prstClr val="black"/>
                </a:solidFill>
              </a:rPr>
              <a:t>   }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}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6613" y="4043818"/>
            <a:ext cx="2085827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white"/>
                </a:solidFill>
              </a:rPr>
              <a:t>while(true) </a:t>
            </a:r>
            <a:r>
              <a:rPr lang="en-US" altLang="zh-CN" sz="2400" dirty="0" err="1" smtClean="0">
                <a:solidFill>
                  <a:prstClr val="white"/>
                </a:solidFill>
              </a:rPr>
              <a:t>inc</a:t>
            </a:r>
            <a:r>
              <a:rPr lang="en-US" altLang="zh-CN" sz="2400" dirty="0" smtClean="0">
                <a:solidFill>
                  <a:prstClr val="white"/>
                </a:solidFill>
              </a:rPr>
              <a:t>;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2322" y="3809095"/>
            <a:ext cx="476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endParaRPr lang="zh-CN" altLang="en-US" sz="3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576" y="177281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INC(){  &lt;CNT++&gt;  }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686641" y="3363869"/>
            <a:ext cx="2286805" cy="559242"/>
          </a:xfrm>
          <a:prstGeom prst="wedgeRoundRectCallout">
            <a:avLst>
              <a:gd name="adj1" fmla="val -51767"/>
              <a:gd name="adj2" fmla="val 960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</a:rPr>
              <a:t>Take a snapshot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958213" y="3658812"/>
            <a:ext cx="2640169" cy="559242"/>
          </a:xfrm>
          <a:prstGeom prst="wedgeRoundRectCallout">
            <a:avLst>
              <a:gd name="adj1" fmla="val -52934"/>
              <a:gd name="adj2" fmla="val 1060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</a:rPr>
              <a:t>Compare and swap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505988" y="5518251"/>
            <a:ext cx="6234364" cy="935085"/>
          </a:xfrm>
          <a:prstGeom prst="wedgeRoundRectCallout">
            <a:avLst>
              <a:gd name="adj1" fmla="val -38841"/>
              <a:gd name="adj2" fmla="val -893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>
                <a:solidFill>
                  <a:prstClr val="white"/>
                </a:solidFill>
              </a:rPr>
              <a:t>May never progress </a:t>
            </a:r>
            <a:r>
              <a:rPr lang="en-US" altLang="zh-CN" sz="2400" dirty="0">
                <a:solidFill>
                  <a:prstClr val="white"/>
                </a:solidFill>
              </a:rPr>
              <a:t>(</a:t>
            </a:r>
            <a:r>
              <a:rPr lang="en-US" altLang="zh-CN" sz="2400" dirty="0" smtClean="0">
                <a:solidFill>
                  <a:prstClr val="white"/>
                </a:solidFill>
              </a:rPr>
              <a:t>complete </a:t>
            </a:r>
            <a:r>
              <a:rPr lang="en-US" altLang="zh-CN" sz="2400" dirty="0">
                <a:solidFill>
                  <a:prstClr val="white"/>
                </a:solidFill>
              </a:rPr>
              <a:t>abstract task INC</a:t>
            </a:r>
            <a:r>
              <a:rPr lang="en-US" altLang="zh-CN" sz="2400" dirty="0" smtClean="0">
                <a:solidFill>
                  <a:prstClr val="white"/>
                </a:solidFill>
              </a:rPr>
              <a:t>) since its </a:t>
            </a:r>
            <a:r>
              <a:rPr lang="en-US" altLang="zh-CN" sz="2400" dirty="0" err="1" smtClean="0">
                <a:solidFill>
                  <a:prstClr val="white"/>
                </a:solidFill>
              </a:rPr>
              <a:t>cas</a:t>
            </a:r>
            <a:r>
              <a:rPr lang="en-US" altLang="zh-CN" sz="2400" dirty="0" smtClean="0">
                <a:solidFill>
                  <a:prstClr val="white"/>
                </a:solidFill>
              </a:rPr>
              <a:t> fails infinitely often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 err="1" smtClean="0"/>
              <a:t>Env</a:t>
            </a:r>
            <a:r>
              <a:rPr lang="en-US" altLang="zh-CN" sz="3600" dirty="0" smtClean="0"/>
              <a:t> </a:t>
            </a:r>
            <a:r>
              <a:rPr lang="en-US" altLang="zh-CN" sz="3600" dirty="0" smtClean="0">
                <a:solidFill>
                  <a:srgbClr val="FF0000"/>
                </a:solidFill>
              </a:rPr>
              <a:t>delays</a:t>
            </a:r>
            <a:r>
              <a:rPr lang="en-US" altLang="zh-CN" sz="3600" dirty="0" smtClean="0"/>
              <a:t> progress </a:t>
            </a:r>
            <a:r>
              <a:rPr lang="en-US" altLang="zh-CN" sz="3600" dirty="0"/>
              <a:t>of current </a:t>
            </a:r>
            <a:r>
              <a:rPr lang="en-US" altLang="zh-CN" sz="3600" dirty="0" smtClean="0"/>
              <a:t>thread – Sometimes </a:t>
            </a:r>
            <a:r>
              <a:rPr lang="en-US" altLang="zh-CN" sz="3600" b="1" dirty="0" smtClean="0"/>
              <a:t>acceptable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755576" y="2647651"/>
            <a:ext cx="48191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prstClr val="black"/>
                </a:solidFill>
              </a:rPr>
              <a:t>inc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(){</a:t>
            </a:r>
          </a:p>
          <a:p>
            <a:r>
              <a:rPr lang="en-US" altLang="zh-CN" sz="2400" i="1" dirty="0" smtClean="0">
                <a:solidFill>
                  <a:prstClr val="black"/>
                </a:solidFill>
              </a:rPr>
              <a:t>1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local</a:t>
            </a:r>
            <a:r>
              <a:rPr lang="en-US" altLang="zh-CN" sz="2400" dirty="0" smtClean="0">
                <a:solidFill>
                  <a:prstClr val="black"/>
                </a:solidFill>
              </a:rPr>
              <a:t> done,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tmp</a:t>
            </a:r>
            <a:r>
              <a:rPr lang="en-US" altLang="zh-CN" sz="24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400" i="1" dirty="0" smtClean="0">
                <a:solidFill>
                  <a:prstClr val="black"/>
                </a:solidFill>
              </a:rPr>
              <a:t>2</a:t>
            </a:r>
            <a:r>
              <a:rPr lang="en-US" altLang="zh-CN" sz="2400" dirty="0" smtClean="0">
                <a:solidFill>
                  <a:prstClr val="black"/>
                </a:solidFill>
              </a:rPr>
              <a:t>   done = false;</a:t>
            </a:r>
          </a:p>
          <a:p>
            <a:r>
              <a:rPr lang="en-US" altLang="zh-CN" sz="2400" i="1" dirty="0" smtClean="0">
                <a:solidFill>
                  <a:prstClr val="black"/>
                </a:solidFill>
              </a:rPr>
              <a:t>3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while</a:t>
            </a:r>
            <a:r>
              <a:rPr lang="en-US" altLang="zh-CN" sz="2400" dirty="0" smtClean="0">
                <a:solidFill>
                  <a:prstClr val="black"/>
                </a:solidFill>
              </a:rPr>
              <a:t> (!done) {</a:t>
            </a:r>
          </a:p>
          <a:p>
            <a:r>
              <a:rPr lang="en-US" altLang="zh-CN" sz="2400" i="1" dirty="0" smtClean="0">
                <a:solidFill>
                  <a:prstClr val="black"/>
                </a:solidFill>
              </a:rPr>
              <a:t>4</a:t>
            </a:r>
            <a:r>
              <a:rPr lang="en-US" altLang="zh-CN" sz="2400" dirty="0" smtClean="0">
                <a:solidFill>
                  <a:prstClr val="black"/>
                </a:solidFill>
              </a:rPr>
              <a:t>     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tmp</a:t>
            </a:r>
            <a:r>
              <a:rPr lang="en-US" altLang="zh-CN" sz="2400" dirty="0" smtClean="0">
                <a:solidFill>
                  <a:prstClr val="black"/>
                </a:solidFill>
              </a:rPr>
              <a:t> =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cnt</a:t>
            </a:r>
            <a:r>
              <a:rPr lang="en-US" altLang="zh-CN" sz="2400" dirty="0" smtClean="0">
                <a:solidFill>
                  <a:prstClr val="black"/>
                </a:solidFill>
              </a:rPr>
              <a:t>;</a:t>
            </a:r>
          </a:p>
          <a:p>
            <a:r>
              <a:rPr lang="en-US" altLang="zh-CN" sz="2400" i="1" dirty="0" smtClean="0">
                <a:solidFill>
                  <a:srgbClr val="FF0000"/>
                </a:solidFill>
              </a:rPr>
              <a:t>5</a:t>
            </a:r>
            <a:r>
              <a:rPr lang="en-US" altLang="zh-CN" sz="2400" dirty="0" smtClean="0">
                <a:solidFill>
                  <a:srgbClr val="FF0000"/>
                </a:solidFill>
              </a:rPr>
              <a:t>      done =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cas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cnt</a:t>
            </a:r>
            <a:r>
              <a:rPr lang="en-US" altLang="zh-CN" sz="2400" dirty="0" smtClean="0">
                <a:solidFill>
                  <a:srgbClr val="FF0000"/>
                </a:solidFill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tmp</a:t>
            </a:r>
            <a:r>
              <a:rPr lang="en-US" altLang="zh-CN" sz="2400" dirty="0" smtClean="0">
                <a:solidFill>
                  <a:srgbClr val="FF0000"/>
                </a:solidFill>
              </a:rPr>
              <a:t>, tmp+1);</a:t>
            </a:r>
          </a:p>
          <a:p>
            <a:r>
              <a:rPr lang="en-US" altLang="zh-CN" sz="2400" i="1" dirty="0" smtClean="0">
                <a:solidFill>
                  <a:prstClr val="black"/>
                </a:solidFill>
              </a:rPr>
              <a:t>6</a:t>
            </a:r>
            <a:r>
              <a:rPr lang="en-US" altLang="zh-CN" sz="2400" dirty="0" smtClean="0">
                <a:solidFill>
                  <a:prstClr val="black"/>
                </a:solidFill>
              </a:rPr>
              <a:t>   }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}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46613" y="4043818"/>
            <a:ext cx="2085827" cy="46166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white"/>
                </a:solidFill>
              </a:rPr>
              <a:t>while(true) </a:t>
            </a:r>
            <a:r>
              <a:rPr lang="en-US" altLang="zh-CN" sz="2400" dirty="0" err="1" smtClean="0">
                <a:solidFill>
                  <a:prstClr val="white"/>
                </a:solidFill>
              </a:rPr>
              <a:t>inc</a:t>
            </a:r>
            <a:r>
              <a:rPr lang="en-US" altLang="zh-CN" sz="2400" dirty="0" smtClean="0">
                <a:solidFill>
                  <a:prstClr val="white"/>
                </a:solidFill>
              </a:rPr>
              <a:t>;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2322" y="3809095"/>
            <a:ext cx="476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endParaRPr lang="zh-CN" altLang="en-US" sz="3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576" y="177281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INC(){  &lt;CNT++&gt;  }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99992" y="1383311"/>
            <a:ext cx="4464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prstClr val="black"/>
                </a:solidFill>
              </a:rPr>
              <a:t>Because: </a:t>
            </a:r>
          </a:p>
          <a:p>
            <a:r>
              <a:rPr lang="en-US" altLang="zh-CN" sz="2400" b="1" i="1" dirty="0" smtClean="0">
                <a:solidFill>
                  <a:prstClr val="black"/>
                </a:solidFill>
              </a:rPr>
              <a:t>The failure of one thread must be caused by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the success of another</a:t>
            </a:r>
            <a:r>
              <a:rPr lang="en-US" altLang="zh-CN" sz="2400" b="1" i="1" dirty="0" smtClean="0">
                <a:solidFill>
                  <a:prstClr val="black"/>
                </a:solidFill>
              </a:rPr>
              <a:t>. The system as a whole progresses.</a:t>
            </a:r>
            <a:endParaRPr lang="zh-CN" altLang="en-US" sz="2400" b="1" i="1" dirty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3648" y="5596330"/>
            <a:ext cx="6336704" cy="954107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Should </a:t>
            </a:r>
            <a:r>
              <a:rPr lang="en-US" altLang="zh-CN" sz="2800" b="1" dirty="0">
                <a:solidFill>
                  <a:prstClr val="black"/>
                </a:solidFill>
              </a:rPr>
              <a:t>allow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current thread </a:t>
            </a:r>
            <a:r>
              <a:rPr lang="en-US" altLang="zh-CN" sz="2800" b="1" dirty="0">
                <a:solidFill>
                  <a:prstClr val="black"/>
                </a:solidFill>
              </a:rPr>
              <a:t>to loop more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(i.e. reset </a:t>
            </a:r>
            <a:r>
              <a:rPr lang="en-US" altLang="zh-CN" sz="2800" b="1" dirty="0">
                <a:solidFill>
                  <a:prstClr val="black"/>
                </a:solidFill>
              </a:rPr>
              <a:t>tokens) if </a:t>
            </a:r>
            <a:r>
              <a:rPr lang="en-US" altLang="zh-CN" sz="2800" b="1" dirty="0" err="1">
                <a:solidFill>
                  <a:prstClr val="black"/>
                </a:solidFill>
              </a:rPr>
              <a:t>env</a:t>
            </a:r>
            <a:r>
              <a:rPr lang="en-US" altLang="zh-CN" sz="2800" b="1" dirty="0">
                <a:solidFill>
                  <a:prstClr val="black"/>
                </a:solidFill>
              </a:rPr>
              <a:t> progresses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79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Our Ideas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pPr lvl="0">
              <a:spcBef>
                <a:spcPts val="2024"/>
              </a:spcBef>
            </a:pPr>
            <a:r>
              <a:rPr lang="en-US" altLang="zh-CN" dirty="0" smtClean="0">
                <a:solidFill>
                  <a:prstClr val="black"/>
                </a:solidFill>
              </a:rPr>
              <a:t>Prove termination-preservation of individual threads </a:t>
            </a:r>
            <a:r>
              <a:rPr lang="en-US" altLang="zh-CN" dirty="0" smtClean="0">
                <a:solidFill>
                  <a:srgbClr val="FF0000"/>
                </a:solidFill>
              </a:rPr>
              <a:t>under </a:t>
            </a:r>
            <a:r>
              <a:rPr lang="en-US" altLang="zh-CN" dirty="0" err="1" smtClean="0">
                <a:solidFill>
                  <a:srgbClr val="FF0000"/>
                </a:solidFill>
              </a:rPr>
              <a:t>env</a:t>
            </a:r>
            <a:r>
              <a:rPr lang="en-US" altLang="zh-CN" dirty="0" smtClean="0">
                <a:solidFill>
                  <a:srgbClr val="FF0000"/>
                </a:solidFill>
              </a:rPr>
              <a:t> interference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1624"/>
              </a:spcBef>
            </a:pPr>
            <a:r>
              <a:rPr lang="en-US" altLang="zh-CN" dirty="0">
                <a:solidFill>
                  <a:prstClr val="black"/>
                </a:solidFill>
              </a:rPr>
              <a:t>Assign tokens for loops</a:t>
            </a:r>
          </a:p>
          <a:p>
            <a:pPr lvl="1">
              <a:spcBef>
                <a:spcPts val="2224"/>
              </a:spcBef>
            </a:pPr>
            <a:r>
              <a:rPr lang="en-US" altLang="zh-CN" dirty="0">
                <a:solidFill>
                  <a:prstClr val="black"/>
                </a:solidFill>
              </a:rPr>
              <a:t>Consume a token for each </a:t>
            </a:r>
            <a:r>
              <a:rPr lang="en-US" altLang="zh-CN" dirty="0" smtClean="0">
                <a:solidFill>
                  <a:prstClr val="black"/>
                </a:solidFill>
              </a:rPr>
              <a:t>iteration</a:t>
            </a:r>
          </a:p>
          <a:p>
            <a:pPr lvl="2">
              <a:spcBef>
                <a:spcPts val="1224"/>
              </a:spcBef>
            </a:pPr>
            <a:r>
              <a:rPr lang="en-US" altLang="zh-CN" dirty="0" smtClean="0"/>
              <a:t>Avoid looping infinitely without progress</a:t>
            </a:r>
          </a:p>
          <a:p>
            <a:pPr lvl="1">
              <a:spcBef>
                <a:spcPts val="2224"/>
              </a:spcBef>
            </a:pPr>
            <a:r>
              <a:rPr lang="en-US" altLang="zh-CN" dirty="0" smtClean="0">
                <a:solidFill>
                  <a:srgbClr val="FF0000"/>
                </a:solidFill>
              </a:rPr>
              <a:t>Could reset </a:t>
            </a:r>
            <a:r>
              <a:rPr lang="en-US" altLang="zh-CN" dirty="0">
                <a:solidFill>
                  <a:srgbClr val="FF0000"/>
                </a:solidFill>
              </a:rPr>
              <a:t>tokens when </a:t>
            </a:r>
            <a:r>
              <a:rPr lang="en-US" altLang="zh-CN" dirty="0" err="1">
                <a:solidFill>
                  <a:srgbClr val="FF0000"/>
                </a:solidFill>
              </a:rPr>
              <a:t>env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progresses</a:t>
            </a:r>
            <a:endParaRPr lang="en-US" altLang="zh-CN" dirty="0">
              <a:solidFill>
                <a:prstClr val="black"/>
              </a:solidFill>
            </a:endParaRPr>
          </a:p>
          <a:p>
            <a:pPr lvl="2">
              <a:spcBef>
                <a:spcPts val="1224"/>
              </a:spcBef>
            </a:pPr>
            <a:r>
              <a:rPr lang="en-US" altLang="zh-CN" dirty="0" smtClean="0"/>
              <a:t>The system as a whole progresses.  So the current thread can loop more.</a:t>
            </a:r>
            <a:endParaRPr lang="en-US" altLang="zh-CN" dirty="0"/>
          </a:p>
          <a:p>
            <a:pPr lvl="1">
              <a:spcBef>
                <a:spcPts val="1624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80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818" y="11663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How tokens change </a:t>
            </a:r>
            <a:r>
              <a:rPr lang="en-US" altLang="zh-CN" dirty="0" smtClean="0"/>
              <a:t>: Example of counter</a:t>
            </a:r>
            <a:endParaRPr lang="zh-CN" altLang="en-US" dirty="0"/>
          </a:p>
        </p:txBody>
      </p:sp>
      <p:sp>
        <p:nvSpPr>
          <p:cNvPr id="3" name="文本框 6"/>
          <p:cNvSpPr txBox="1"/>
          <p:nvPr/>
        </p:nvSpPr>
        <p:spPr>
          <a:xfrm>
            <a:off x="5039050" y="3933056"/>
            <a:ext cx="3672408" cy="2554545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err="1" smtClean="0"/>
              <a:t>inc</a:t>
            </a:r>
            <a:r>
              <a:rPr lang="en-US" altLang="zh-CN" sz="2000" b="1" dirty="0" smtClean="0"/>
              <a:t>(){</a:t>
            </a:r>
          </a:p>
          <a:p>
            <a:r>
              <a:rPr lang="en-US" altLang="zh-CN" sz="2000" i="1" dirty="0" smtClean="0"/>
              <a:t>1</a:t>
            </a:r>
            <a:r>
              <a:rPr lang="en-US" altLang="zh-CN" sz="2000" b="1" dirty="0" smtClean="0"/>
              <a:t>   local</a:t>
            </a:r>
            <a:r>
              <a:rPr lang="en-US" altLang="zh-CN" sz="2000" dirty="0" smtClean="0"/>
              <a:t> done, 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i="1" dirty="0" smtClean="0"/>
              <a:t>2</a:t>
            </a:r>
            <a:r>
              <a:rPr lang="en-US" altLang="zh-CN" sz="2000" dirty="0" smtClean="0"/>
              <a:t>   done = false;</a:t>
            </a:r>
          </a:p>
          <a:p>
            <a:r>
              <a:rPr lang="en-US" altLang="zh-CN" sz="2000" i="1" dirty="0" smtClean="0"/>
              <a:t>3</a:t>
            </a:r>
            <a:r>
              <a:rPr lang="en-US" altLang="zh-CN" sz="2000" b="1" dirty="0" smtClean="0"/>
              <a:t>   while</a:t>
            </a:r>
            <a:r>
              <a:rPr lang="en-US" altLang="zh-CN" sz="2000" dirty="0" smtClean="0"/>
              <a:t> (!done) {</a:t>
            </a:r>
          </a:p>
          <a:p>
            <a:r>
              <a:rPr lang="en-US" altLang="zh-CN" sz="2000" i="1" dirty="0" smtClean="0"/>
              <a:t>4</a:t>
            </a:r>
            <a:r>
              <a:rPr lang="en-US" altLang="zh-CN" sz="2000" dirty="0" smtClean="0"/>
              <a:t>      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 = </a:t>
            </a:r>
            <a:r>
              <a:rPr lang="en-US" altLang="zh-CN" sz="2000" dirty="0" err="1" smtClean="0"/>
              <a:t>cnt</a:t>
            </a:r>
            <a:r>
              <a:rPr lang="en-US" altLang="zh-CN" sz="2000" dirty="0" smtClean="0"/>
              <a:t>;</a:t>
            </a:r>
          </a:p>
          <a:p>
            <a:r>
              <a:rPr lang="en-US" altLang="zh-CN" sz="2000" i="1" dirty="0" smtClean="0"/>
              <a:t>5</a:t>
            </a:r>
            <a:r>
              <a:rPr lang="en-US" altLang="zh-CN" sz="2000" dirty="0" smtClean="0"/>
              <a:t>      done = </a:t>
            </a:r>
            <a:r>
              <a:rPr lang="en-US" altLang="zh-CN" sz="2000" dirty="0" err="1" smtClean="0"/>
              <a:t>cas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cnt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, tmp+1);</a:t>
            </a:r>
          </a:p>
          <a:p>
            <a:r>
              <a:rPr lang="en-US" altLang="zh-CN" sz="2000" i="1" dirty="0" smtClean="0"/>
              <a:t>6</a:t>
            </a:r>
            <a:r>
              <a:rPr lang="en-US" altLang="zh-CN" sz="2000" dirty="0" smtClean="0"/>
              <a:t>   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259632" y="5211251"/>
            <a:ext cx="576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cnt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979712" y="5172924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0</a:t>
            </a:r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739009" y="2633349"/>
            <a:ext cx="432048" cy="792088"/>
            <a:chOff x="1043608" y="1988840"/>
            <a:chExt cx="432048" cy="792088"/>
          </a:xfrm>
        </p:grpSpPr>
        <p:sp>
          <p:nvSpPr>
            <p:cNvPr id="6" name="椭圆 5"/>
            <p:cNvSpPr/>
            <p:nvPr/>
          </p:nvSpPr>
          <p:spPr>
            <a:xfrm>
              <a:off x="1043608" y="1988840"/>
              <a:ext cx="432048" cy="43204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043608" y="2492896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4"/>
            </p:cNvCxnSpPr>
            <p:nvPr/>
          </p:nvCxnSpPr>
          <p:spPr>
            <a:xfrm>
              <a:off x="1259632" y="2420888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043608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259632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3923928" y="2636912"/>
            <a:ext cx="432048" cy="792088"/>
            <a:chOff x="1043608" y="1988840"/>
            <a:chExt cx="432048" cy="792088"/>
          </a:xfrm>
        </p:grpSpPr>
        <p:sp>
          <p:nvSpPr>
            <p:cNvPr id="44" name="椭圆 43"/>
            <p:cNvSpPr/>
            <p:nvPr/>
          </p:nvSpPr>
          <p:spPr>
            <a:xfrm>
              <a:off x="1043608" y="1988840"/>
              <a:ext cx="432048" cy="43204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043608" y="2492896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4" idx="4"/>
            </p:cNvCxnSpPr>
            <p:nvPr/>
          </p:nvCxnSpPr>
          <p:spPr>
            <a:xfrm>
              <a:off x="1259632" y="2420888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043608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259632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6944569" y="2632887"/>
            <a:ext cx="432048" cy="792088"/>
            <a:chOff x="1043608" y="1988840"/>
            <a:chExt cx="432048" cy="792088"/>
          </a:xfrm>
        </p:grpSpPr>
        <p:sp>
          <p:nvSpPr>
            <p:cNvPr id="50" name="椭圆 49"/>
            <p:cNvSpPr/>
            <p:nvPr/>
          </p:nvSpPr>
          <p:spPr>
            <a:xfrm>
              <a:off x="1043608" y="1988840"/>
              <a:ext cx="432048" cy="43204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043608" y="2492896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50" idx="4"/>
            </p:cNvCxnSpPr>
            <p:nvPr/>
          </p:nvCxnSpPr>
          <p:spPr>
            <a:xfrm>
              <a:off x="1259632" y="2420888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1043608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1259632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文本框 54"/>
          <p:cNvSpPr txBox="1"/>
          <p:nvPr/>
        </p:nvSpPr>
        <p:spPr>
          <a:xfrm>
            <a:off x="4355976" y="1095127"/>
            <a:ext cx="4639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00FF"/>
                </a:solidFill>
              </a:rPr>
              <a:t>inc</a:t>
            </a:r>
            <a:r>
              <a:rPr lang="en-US" altLang="zh-CN" sz="2400" dirty="0"/>
              <a:t>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|| </a:t>
            </a:r>
            <a:r>
              <a:rPr lang="en-US" altLang="zh-CN" sz="2400" dirty="0" err="1">
                <a:solidFill>
                  <a:srgbClr val="0000FF"/>
                </a:solidFill>
              </a:rPr>
              <a:t>inc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|| </a:t>
            </a:r>
            <a:r>
              <a:rPr lang="en-US" altLang="zh-CN" sz="2400" dirty="0" err="1">
                <a:solidFill>
                  <a:srgbClr val="0000FF"/>
                </a:solidFill>
              </a:rPr>
              <a:t>inc</a:t>
            </a:r>
            <a:r>
              <a:rPr lang="en-US" altLang="zh-CN" sz="2400" dirty="0" smtClean="0">
                <a:solidFill>
                  <a:srgbClr val="FF0000"/>
                </a:solidFill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latin typeface="Segoe UI Symbol"/>
                <a:ea typeface="Segoe UI Symbol"/>
                <a:sym typeface="Symbol" pitchFamily="18" charset="2"/>
              </a:rPr>
              <a:t>⊑</a:t>
            </a:r>
            <a:r>
              <a:rPr lang="en-US" altLang="zh-CN" sz="2400" dirty="0" smtClean="0">
                <a:solidFill>
                  <a:srgbClr val="FF0000"/>
                </a:solidFill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</a:rPr>
              <a:t>INC</a:t>
            </a:r>
            <a:r>
              <a:rPr lang="en-US" altLang="zh-CN" sz="2400" dirty="0" smtClean="0"/>
              <a:t> 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|| </a:t>
            </a:r>
            <a:r>
              <a:rPr lang="en-US" altLang="zh-CN" sz="2400" dirty="0">
                <a:solidFill>
                  <a:srgbClr val="0000FF"/>
                </a:solidFill>
              </a:rPr>
              <a:t>INC </a:t>
            </a:r>
            <a:r>
              <a:rPr lang="en-US" altLang="zh-CN" sz="2400" dirty="0" smtClean="0"/>
              <a:t>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|| </a:t>
            </a:r>
            <a:r>
              <a:rPr lang="en-US" altLang="zh-CN" sz="2400" dirty="0">
                <a:solidFill>
                  <a:srgbClr val="0000FF"/>
                </a:solidFill>
              </a:rPr>
              <a:t>INC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684066" y="2810307"/>
            <a:ext cx="432048" cy="43204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4866318" y="2841210"/>
            <a:ext cx="432048" cy="43204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7886959" y="2841210"/>
            <a:ext cx="432048" cy="43204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0" name="右箭头 59"/>
          <p:cNvSpPr/>
          <p:nvPr/>
        </p:nvSpPr>
        <p:spPr>
          <a:xfrm>
            <a:off x="4568182" y="4987302"/>
            <a:ext cx="362273" cy="1698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1979712" y="5172924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6944569" y="2110812"/>
            <a:ext cx="147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succeeded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031940" y="2110811"/>
            <a:ext cx="88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failed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36873" y="2107356"/>
            <a:ext cx="88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failed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65" name="圆角矩形标注 64"/>
          <p:cNvSpPr/>
          <p:nvPr/>
        </p:nvSpPr>
        <p:spPr>
          <a:xfrm>
            <a:off x="903795" y="1321247"/>
            <a:ext cx="3367301" cy="772968"/>
          </a:xfrm>
          <a:prstGeom prst="wedgeRoundRectCallout">
            <a:avLst>
              <a:gd name="adj1" fmla="val -20485"/>
              <a:gd name="adj2" fmla="val 1307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pay for the next iteration</a:t>
            </a:r>
            <a:endParaRPr lang="zh-CN" altLang="en-US" sz="2400" dirty="0"/>
          </a:p>
        </p:txBody>
      </p:sp>
      <p:sp>
        <p:nvSpPr>
          <p:cNvPr id="67" name="圆角矩形标注 66"/>
          <p:cNvSpPr/>
          <p:nvPr/>
        </p:nvSpPr>
        <p:spPr>
          <a:xfrm>
            <a:off x="134047" y="3767164"/>
            <a:ext cx="3047646" cy="919277"/>
          </a:xfrm>
          <a:prstGeom prst="wedgeRoundRectCallout">
            <a:avLst>
              <a:gd name="adj1" fmla="val -22545"/>
              <a:gd name="adj2" fmla="val -80103"/>
              <a:gd name="adj3" fmla="val 16667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>
                <a:solidFill>
                  <a:schemeClr val="bg1"/>
                </a:solidFill>
              </a:rPr>
              <a:t>Idea: if </a:t>
            </a:r>
            <a:r>
              <a:rPr lang="en-US" altLang="zh-CN" sz="2400" dirty="0" err="1">
                <a:solidFill>
                  <a:schemeClr val="bg1"/>
                </a:solidFill>
              </a:rPr>
              <a:t>env</a:t>
            </a:r>
            <a:r>
              <a:rPr lang="en-US" altLang="zh-CN" sz="2400" dirty="0">
                <a:solidFill>
                  <a:schemeClr val="bg1"/>
                </a:solidFill>
              </a:rPr>
              <a:t> progresses, reset the token.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右箭头 35"/>
          <p:cNvSpPr/>
          <p:nvPr/>
        </p:nvSpPr>
        <p:spPr>
          <a:xfrm>
            <a:off x="3908823" y="4986279"/>
            <a:ext cx="362273" cy="1698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右箭头 36"/>
          <p:cNvSpPr/>
          <p:nvPr/>
        </p:nvSpPr>
        <p:spPr>
          <a:xfrm>
            <a:off x="3181692" y="4986279"/>
            <a:ext cx="362273" cy="1698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4613419" y="4466401"/>
            <a:ext cx="231501" cy="440080"/>
            <a:chOff x="1043608" y="1988840"/>
            <a:chExt cx="432048" cy="792088"/>
          </a:xfrm>
        </p:grpSpPr>
        <p:sp>
          <p:nvSpPr>
            <p:cNvPr id="40" name="椭圆 39"/>
            <p:cNvSpPr/>
            <p:nvPr/>
          </p:nvSpPr>
          <p:spPr>
            <a:xfrm>
              <a:off x="1043608" y="1988840"/>
              <a:ext cx="432048" cy="43204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043608" y="2492896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40" idx="4"/>
            </p:cNvCxnSpPr>
            <p:nvPr/>
          </p:nvCxnSpPr>
          <p:spPr>
            <a:xfrm>
              <a:off x="1259632" y="2420888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H="1">
              <a:off x="1043608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259632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3945872" y="4461027"/>
            <a:ext cx="231501" cy="440080"/>
            <a:chOff x="1043608" y="1988840"/>
            <a:chExt cx="432048" cy="792088"/>
          </a:xfrm>
        </p:grpSpPr>
        <p:sp>
          <p:nvSpPr>
            <p:cNvPr id="71" name="椭圆 70"/>
            <p:cNvSpPr/>
            <p:nvPr/>
          </p:nvSpPr>
          <p:spPr>
            <a:xfrm>
              <a:off x="1043608" y="1988840"/>
              <a:ext cx="432048" cy="43204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1043608" y="2492896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stCxn id="71" idx="4"/>
            </p:cNvCxnSpPr>
            <p:nvPr/>
          </p:nvCxnSpPr>
          <p:spPr>
            <a:xfrm>
              <a:off x="1259632" y="2420888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1043608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1259632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3226929" y="4458772"/>
            <a:ext cx="231501" cy="440080"/>
            <a:chOff x="1043608" y="1988840"/>
            <a:chExt cx="432048" cy="792088"/>
          </a:xfrm>
        </p:grpSpPr>
        <p:sp>
          <p:nvSpPr>
            <p:cNvPr id="77" name="椭圆 76"/>
            <p:cNvSpPr/>
            <p:nvPr/>
          </p:nvSpPr>
          <p:spPr>
            <a:xfrm>
              <a:off x="1043608" y="1988840"/>
              <a:ext cx="432048" cy="43204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1043608" y="2492896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7" idx="4"/>
            </p:cNvCxnSpPr>
            <p:nvPr/>
          </p:nvCxnSpPr>
          <p:spPr>
            <a:xfrm>
              <a:off x="1259632" y="2420888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flipH="1">
              <a:off x="1043608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259632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3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3.88889E-6 0.04398 " pathEditMode="fixed" rAng="0" ptsTypes="AA">
                                      <p:cBhvr>
                                        <p:cTn id="3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3.88889E-6 0.04398 " pathEditMode="fixed" rAng="0" ptsTypes="AA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3.88889E-6 0.04398 " pathEditMode="fixed" rAng="0" ptsTypes="AA">
                                      <p:cBhvr>
                                        <p:cTn id="5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4398 L -4.44444E-6 0.08635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4398 L -4.44444E-6 0.08635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4398 L -4.44444E-6 0.08635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08588 L -4.44444E-6 0.12801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8588 L 5.55556E-7 -4.81481E-6 " pathEditMode="relative" rAng="0" ptsTypes="AA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428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8588 L -3.88889E-6 -4.44444E-6 " pathEditMode="relative" rAng="0" ptsTypes="AA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435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7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60" grpId="0" animBg="1"/>
      <p:bldP spid="60" grpId="1" animBg="1"/>
      <p:bldP spid="60" grpId="2" animBg="1"/>
      <p:bldP spid="60" grpId="3" animBg="1"/>
      <p:bldP spid="61" grpId="0" animBg="1"/>
      <p:bldP spid="62" grpId="0"/>
      <p:bldP spid="63" grpId="0"/>
      <p:bldP spid="64" grpId="0"/>
      <p:bldP spid="65" grpId="0" animBg="1"/>
      <p:bldP spid="67" grpId="0" animBg="1"/>
      <p:bldP spid="36" grpId="0" animBg="1"/>
      <p:bldP spid="36" grpId="1" animBg="1"/>
      <p:bldP spid="36" grpId="2" animBg="1"/>
      <p:bldP spid="36" grpId="3" animBg="1"/>
      <p:bldP spid="37" grpId="0" animBg="1"/>
      <p:bldP spid="37" grpId="1" animBg="1"/>
      <p:bldP spid="37" grpId="2" animBg="1"/>
      <p:bldP spid="37" grpId="3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Detailed Thread-Local Proof of Counter </a:t>
            </a:r>
            <a:endParaRPr lang="en-US" dirty="0"/>
          </a:p>
        </p:txBody>
      </p:sp>
      <p:sp>
        <p:nvSpPr>
          <p:cNvPr id="4" name="文本框 6"/>
          <p:cNvSpPr txBox="1"/>
          <p:nvPr/>
        </p:nvSpPr>
        <p:spPr>
          <a:xfrm>
            <a:off x="611560" y="1700808"/>
            <a:ext cx="48191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inc</a:t>
            </a:r>
            <a:r>
              <a:rPr lang="en-US" altLang="zh-CN" sz="2400" b="1" dirty="0" smtClean="0"/>
              <a:t>(){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i="1" dirty="0" smtClean="0"/>
              <a:t>1</a:t>
            </a:r>
            <a:r>
              <a:rPr lang="en-US" altLang="zh-CN" sz="2400" b="1" dirty="0" smtClean="0"/>
              <a:t>   local</a:t>
            </a:r>
            <a:r>
              <a:rPr lang="en-US" altLang="zh-CN" sz="2400" dirty="0" smtClean="0"/>
              <a:t> done,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i="1" dirty="0" smtClean="0"/>
              <a:t>2</a:t>
            </a:r>
            <a:r>
              <a:rPr lang="en-US" altLang="zh-CN" sz="2400" dirty="0" smtClean="0"/>
              <a:t>   done = false;</a:t>
            </a:r>
          </a:p>
          <a:p>
            <a:r>
              <a:rPr lang="en-US" altLang="zh-CN" sz="2400" i="1" dirty="0" smtClean="0"/>
              <a:t>3</a:t>
            </a:r>
            <a:r>
              <a:rPr lang="en-US" altLang="zh-CN" sz="2400" b="1" dirty="0" smtClean="0"/>
              <a:t>   while</a:t>
            </a:r>
            <a:r>
              <a:rPr lang="en-US" altLang="zh-CN" sz="2400" dirty="0" smtClean="0"/>
              <a:t> (!done) {</a:t>
            </a:r>
          </a:p>
          <a:p>
            <a:r>
              <a:rPr lang="en-US" altLang="zh-CN" sz="2400" i="1" dirty="0" smtClean="0"/>
              <a:t>4</a:t>
            </a: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cnt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i="1" dirty="0" smtClean="0"/>
              <a:t>5</a:t>
            </a:r>
            <a:r>
              <a:rPr lang="en-US" altLang="zh-CN" sz="2400" dirty="0" smtClean="0"/>
              <a:t>      done = </a:t>
            </a:r>
            <a:r>
              <a:rPr lang="en-US" altLang="zh-CN" sz="2400" dirty="0" err="1" smtClean="0"/>
              <a:t>cas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cnt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, tmp+1);</a:t>
            </a:r>
          </a:p>
          <a:p>
            <a:r>
              <a:rPr lang="en-US" altLang="zh-CN" sz="2400" i="1" dirty="0" smtClean="0"/>
              <a:t>6</a:t>
            </a:r>
            <a:r>
              <a:rPr lang="en-US" altLang="zh-CN" sz="2400" dirty="0" smtClean="0"/>
              <a:t>   }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5" name="文本框 7"/>
          <p:cNvSpPr txBox="1"/>
          <p:nvPr/>
        </p:nvSpPr>
        <p:spPr>
          <a:xfrm>
            <a:off x="5508104" y="1772816"/>
            <a:ext cx="338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INC(){</a:t>
            </a:r>
          </a:p>
          <a:p>
            <a:r>
              <a:rPr lang="en-US" altLang="zh-CN" sz="2400" b="1" dirty="0" smtClean="0"/>
              <a:t>    &lt;CNT++&gt;</a:t>
            </a:r>
          </a:p>
          <a:p>
            <a:r>
              <a:rPr lang="en-US" altLang="zh-CN" sz="2400" b="1" dirty="0"/>
              <a:t>}</a:t>
            </a:r>
            <a:endParaRPr lang="zh-CN" altLang="en-US" sz="2400" dirty="0"/>
          </a:p>
        </p:txBody>
      </p:sp>
      <p:sp>
        <p:nvSpPr>
          <p:cNvPr id="6" name="文本框 6"/>
          <p:cNvSpPr txBox="1"/>
          <p:nvPr/>
        </p:nvSpPr>
        <p:spPr>
          <a:xfrm>
            <a:off x="975048" y="2228144"/>
            <a:ext cx="360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{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cnt</a:t>
            </a:r>
            <a:r>
              <a:rPr lang="en-US" altLang="zh-CN" sz="2400" dirty="0" smtClean="0">
                <a:solidFill>
                  <a:srgbClr val="0000FF"/>
                </a:solidFill>
              </a:rPr>
              <a:t> = CNT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7" name="文本框 7"/>
          <p:cNvSpPr txBox="1"/>
          <p:nvPr/>
        </p:nvSpPr>
        <p:spPr>
          <a:xfrm>
            <a:off x="975048" y="5127575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{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cnt</a:t>
            </a:r>
            <a:r>
              <a:rPr lang="en-US" altLang="zh-CN" sz="2400" dirty="0" smtClean="0">
                <a:solidFill>
                  <a:srgbClr val="0000FF"/>
                </a:solidFill>
              </a:rPr>
              <a:t> = CNT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 </a:t>
            </a:r>
            <a:r>
              <a:rPr lang="en-US" altLang="zh-CN" sz="24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rem(skip)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}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8805" y="2228144"/>
            <a:ext cx="182428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b="1" dirty="0" err="1" smtClean="0">
                <a:solidFill>
                  <a:srgbClr val="C00000"/>
                </a:solidFill>
                <a:sym typeface="Symbol" panose="05050102010706020507" pitchFamily="18" charset="2"/>
              </a:rPr>
              <a:t>rem</a:t>
            </a:r>
            <a:r>
              <a:rPr lang="en-US" altLang="zh-CN" sz="24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(INC)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285745" y="1330818"/>
            <a:ext cx="2183643" cy="684409"/>
          </a:xfrm>
          <a:prstGeom prst="wedgeRoundRectCallout">
            <a:avLst>
              <a:gd name="adj1" fmla="val -37808"/>
              <a:gd name="adj2" fmla="val 923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abstract tasks to be finished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156176" y="3717032"/>
            <a:ext cx="2530624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Embed hi-level code in assertions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21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6"/>
          <p:cNvSpPr txBox="1"/>
          <p:nvPr/>
        </p:nvSpPr>
        <p:spPr>
          <a:xfrm>
            <a:off x="642497" y="260648"/>
            <a:ext cx="4819113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inc</a:t>
            </a:r>
            <a:r>
              <a:rPr lang="en-US" altLang="zh-CN" sz="2400" b="1" dirty="0" smtClean="0"/>
              <a:t>(){</a:t>
            </a:r>
          </a:p>
          <a:p>
            <a:r>
              <a:rPr lang="en-US" altLang="zh-CN" sz="2400" i="1" dirty="0" smtClean="0"/>
              <a:t>1</a:t>
            </a:r>
            <a:r>
              <a:rPr lang="en-US" altLang="zh-CN" sz="2400" b="1" dirty="0" smtClean="0"/>
              <a:t>   local</a:t>
            </a:r>
            <a:r>
              <a:rPr lang="en-US" altLang="zh-CN" sz="2400" dirty="0" smtClean="0"/>
              <a:t> done,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i="1" dirty="0" smtClean="0"/>
              <a:t>2</a:t>
            </a:r>
            <a:r>
              <a:rPr lang="en-US" altLang="zh-CN" sz="2400" dirty="0" smtClean="0"/>
              <a:t>   done = false;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i="1" dirty="0" smtClean="0"/>
              <a:t>3</a:t>
            </a:r>
            <a:r>
              <a:rPr lang="en-US" altLang="zh-CN" sz="2400" b="1" dirty="0" smtClean="0"/>
              <a:t>   while</a:t>
            </a:r>
            <a:r>
              <a:rPr lang="en-US" altLang="zh-CN" sz="2400" dirty="0" smtClean="0"/>
              <a:t> (!done) {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en-US" altLang="zh-CN" sz="2400" i="1" dirty="0" smtClean="0"/>
              <a:t>4</a:t>
            </a: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cnt</a:t>
            </a:r>
            <a:r>
              <a:rPr lang="en-US" altLang="zh-CN" sz="2400" dirty="0" smtClean="0"/>
              <a:t>;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i="1" dirty="0" smtClean="0"/>
              <a:t>5</a:t>
            </a:r>
            <a:r>
              <a:rPr lang="en-US" altLang="zh-CN" sz="2400" dirty="0" smtClean="0"/>
              <a:t>      done = </a:t>
            </a:r>
            <a:r>
              <a:rPr lang="en-US" altLang="zh-CN" sz="2400" dirty="0" err="1" smtClean="0"/>
              <a:t>cas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cnt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, tmp+1);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400" i="1" dirty="0" smtClean="0"/>
              <a:t>6</a:t>
            </a:r>
            <a:r>
              <a:rPr lang="en-US" altLang="zh-CN" sz="2400" dirty="0" smtClean="0"/>
              <a:t>   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6" name="文本框 6"/>
          <p:cNvSpPr txBox="1"/>
          <p:nvPr/>
        </p:nvSpPr>
        <p:spPr>
          <a:xfrm>
            <a:off x="982005" y="1484785"/>
            <a:ext cx="360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{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cnt</a:t>
            </a:r>
            <a:r>
              <a:rPr lang="en-US" altLang="zh-CN" sz="2400" dirty="0" smtClean="0">
                <a:solidFill>
                  <a:srgbClr val="0000FF"/>
                </a:solidFill>
              </a:rPr>
              <a:t> = CNT 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dirty="0" smtClean="0">
                <a:solidFill>
                  <a:prstClr val="black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solidFill>
                  <a:srgbClr val="C00000"/>
                </a:solidFill>
                <a:sym typeface="Symbol" panose="05050102010706020507" pitchFamily="18" charset="2"/>
              </a:rPr>
              <a:t>rem(INC</a:t>
            </a:r>
            <a:r>
              <a:rPr lang="en-US" altLang="zh-CN" sz="24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90009" y="828384"/>
            <a:ext cx="2341250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Assign tokens for loops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4058835" y="1484784"/>
            <a:ext cx="1156086" cy="461665"/>
            <a:chOff x="5466026" y="4221088"/>
            <a:chExt cx="1156086" cy="461665"/>
          </a:xfrm>
        </p:grpSpPr>
        <p:sp>
          <p:nvSpPr>
            <p:cNvPr id="12" name="文本框 11"/>
            <p:cNvSpPr txBox="1"/>
            <p:nvPr/>
          </p:nvSpPr>
          <p:spPr>
            <a:xfrm>
              <a:off x="5466026" y="4221088"/>
              <a:ext cx="115608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  <a:sym typeface="Symbol" panose="05050102010706020507" pitchFamily="18" charset="2"/>
                </a:rPr>
                <a:t>          }</a:t>
              </a:r>
              <a:endParaRPr lang="zh-CN" altLang="en-US" sz="2400" dirty="0"/>
            </a:p>
          </p:txBody>
        </p:sp>
        <p:sp>
          <p:nvSpPr>
            <p:cNvPr id="13" name="椭圆 12"/>
            <p:cNvSpPr/>
            <p:nvPr/>
          </p:nvSpPr>
          <p:spPr>
            <a:xfrm>
              <a:off x="5868144" y="4250705"/>
              <a:ext cx="432048" cy="43204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Segoe UI Symbol" panose="020B0502040204020203" pitchFamily="34" charset="0"/>
                </a:rPr>
                <a:t>€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6"/>
          <p:cNvSpPr txBox="1"/>
          <p:nvPr/>
        </p:nvSpPr>
        <p:spPr>
          <a:xfrm>
            <a:off x="1187625" y="2535287"/>
            <a:ext cx="3400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{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cnt</a:t>
            </a:r>
            <a:r>
              <a:rPr lang="en-US" altLang="zh-CN" sz="2400" dirty="0" smtClean="0">
                <a:solidFill>
                  <a:srgbClr val="0000FF"/>
                </a:solidFill>
              </a:rPr>
              <a:t> = CNT 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rem(INC)</a:t>
            </a:r>
            <a:r>
              <a:rPr lang="en-US" altLang="zh-CN" sz="2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3719937" y="2305988"/>
            <a:ext cx="2183643" cy="684409"/>
          </a:xfrm>
          <a:prstGeom prst="wedgeRoundRectCallout">
            <a:avLst>
              <a:gd name="adj1" fmla="val 3045"/>
              <a:gd name="adj2" fmla="val -1015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pay for one iteration</a:t>
            </a:r>
            <a:endParaRPr lang="zh-CN" altLang="en-US" sz="2400" dirty="0"/>
          </a:p>
        </p:txBody>
      </p:sp>
      <p:sp>
        <p:nvSpPr>
          <p:cNvPr id="22" name="文本框 6"/>
          <p:cNvSpPr txBox="1"/>
          <p:nvPr/>
        </p:nvSpPr>
        <p:spPr>
          <a:xfrm>
            <a:off x="1187624" y="3543399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{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cnt</a:t>
            </a:r>
            <a:r>
              <a:rPr lang="en-US" altLang="zh-CN" sz="2400" dirty="0" smtClean="0">
                <a:solidFill>
                  <a:srgbClr val="0000FF"/>
                </a:solidFill>
              </a:rPr>
              <a:t> = CNT 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rem(INC)</a:t>
            </a:r>
            <a:r>
              <a:rPr lang="en-US" altLang="zh-CN" sz="2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  ( </a:t>
            </a:r>
            <a:r>
              <a:rPr lang="en-US" altLang="zh-CN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cnt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400" dirty="0" err="1" smtClean="0">
                <a:solidFill>
                  <a:srgbClr val="0000FF"/>
                </a:solidFill>
                <a:sym typeface="Symbol" panose="05050102010706020507" pitchFamily="18" charset="2"/>
              </a:rPr>
              <a:t>tmp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)}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12160" y="3530255"/>
            <a:ext cx="183928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lvl="0"/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   </a:t>
            </a:r>
            <a:r>
              <a:rPr lang="en-US" altLang="zh-CN" sz="24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cnt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ea typeface="Segoe UI Symbol" panose="020B0502040204020203" pitchFamily="34" charset="0"/>
                <a:sym typeface="Symbol" panose="05050102010706020507" pitchFamily="18" charset="2"/>
              </a:rPr>
              <a:t>≠ </a:t>
            </a:r>
            <a:r>
              <a:rPr lang="en-US" altLang="zh-CN" sz="2400" dirty="0" err="1" smtClean="0">
                <a:solidFill>
                  <a:srgbClr val="FF0000"/>
                </a:solidFill>
                <a:ea typeface="Segoe UI Symbol" panose="020B0502040204020203" pitchFamily="34" charset="0"/>
                <a:sym typeface="Symbol" panose="05050102010706020507" pitchFamily="18" charset="2"/>
              </a:rPr>
              <a:t>tmp</a:t>
            </a:r>
            <a:r>
              <a:rPr lang="en-US" altLang="zh-CN" sz="2400" dirty="0" smtClean="0">
                <a:solidFill>
                  <a:srgbClr val="FF0000"/>
                </a:solidFill>
                <a:ea typeface="Segoe UI Symbol" panose="020B0502040204020203" pitchFamily="34" charset="0"/>
                <a:sym typeface="Symbol" panose="05050102010706020507" pitchFamily="18" charset="2"/>
              </a:rPr>
              <a:t> 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27" name="文本框 7"/>
          <p:cNvSpPr txBox="1"/>
          <p:nvPr/>
        </p:nvSpPr>
        <p:spPr>
          <a:xfrm>
            <a:off x="1187624" y="4581128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{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cnt</a:t>
            </a:r>
            <a:r>
              <a:rPr lang="en-US" altLang="zh-CN" sz="2400" dirty="0" smtClean="0">
                <a:solidFill>
                  <a:srgbClr val="0000FF"/>
                </a:solidFill>
              </a:rPr>
              <a:t> = CNT</a:t>
            </a:r>
            <a:r>
              <a:rPr lang="en-US" altLang="zh-CN" sz="2400" dirty="0" smtClean="0">
                <a:solidFill>
                  <a:srgbClr val="FF0000"/>
                </a:solidFill>
              </a:rPr>
              <a:t>+1</a:t>
            </a:r>
            <a:r>
              <a:rPr lang="en-US" altLang="zh-CN" sz="2400" dirty="0" smtClean="0">
                <a:solidFill>
                  <a:srgbClr val="0000FF"/>
                </a:solidFill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  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(done  </a:t>
            </a:r>
            <a:r>
              <a:rPr lang="en-US" altLang="zh-CN" sz="24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rem(INC)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)    … }</a:t>
            </a:r>
            <a:endParaRPr lang="zh-CN" altLang="en-US" sz="2400" dirty="0"/>
          </a:p>
        </p:txBody>
      </p:sp>
      <p:sp>
        <p:nvSpPr>
          <p:cNvPr id="23" name="圆角矩形标注 22"/>
          <p:cNvSpPr/>
          <p:nvPr/>
        </p:nvSpPr>
        <p:spPr>
          <a:xfrm>
            <a:off x="5004048" y="2782763"/>
            <a:ext cx="3860323" cy="614287"/>
          </a:xfrm>
          <a:prstGeom prst="wedgeRoundRectCallout">
            <a:avLst>
              <a:gd name="adj1" fmla="val 3396"/>
              <a:gd name="adj2" fmla="val 914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env’s</a:t>
            </a:r>
            <a:r>
              <a:rPr lang="en-US" altLang="zh-CN" sz="2400" dirty="0" smtClean="0"/>
              <a:t> progress – reset tokens</a:t>
            </a:r>
            <a:endParaRPr lang="zh-CN" altLang="en-US" sz="2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7669378" y="3514324"/>
            <a:ext cx="1317990" cy="461665"/>
            <a:chOff x="5466026" y="4221088"/>
            <a:chExt cx="1317990" cy="461665"/>
          </a:xfrm>
        </p:grpSpPr>
        <p:sp>
          <p:nvSpPr>
            <p:cNvPr id="25" name="文本框 24"/>
            <p:cNvSpPr txBox="1"/>
            <p:nvPr/>
          </p:nvSpPr>
          <p:spPr>
            <a:xfrm>
              <a:off x="5466026" y="4221088"/>
              <a:ext cx="131799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  <a:sym typeface="Symbol" panose="05050102010706020507" pitchFamily="18" charset="2"/>
                </a:rPr>
                <a:t>          ) }</a:t>
              </a:r>
              <a:endParaRPr lang="zh-CN" altLang="en-US" sz="2400" dirty="0"/>
            </a:p>
          </p:txBody>
        </p:sp>
        <p:sp>
          <p:nvSpPr>
            <p:cNvPr id="26" name="椭圆 25"/>
            <p:cNvSpPr/>
            <p:nvPr/>
          </p:nvSpPr>
          <p:spPr>
            <a:xfrm>
              <a:off x="5868144" y="4250705"/>
              <a:ext cx="432048" cy="43204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Segoe UI Symbol" panose="020B0502040204020203" pitchFamily="34" charset="0"/>
                </a:rPr>
                <a:t>€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圆角矩形标注 19"/>
          <p:cNvSpPr/>
          <p:nvPr/>
        </p:nvSpPr>
        <p:spPr>
          <a:xfrm>
            <a:off x="4981773" y="3755093"/>
            <a:ext cx="2952328" cy="684409"/>
          </a:xfrm>
          <a:prstGeom prst="wedgeRoundRectCallout">
            <a:avLst>
              <a:gd name="adj1" fmla="val -39744"/>
              <a:gd name="adj2" fmla="val 826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execute hi-level code</a:t>
            </a:r>
            <a:endParaRPr lang="zh-CN" altLang="en-US" sz="2400" dirty="0"/>
          </a:p>
        </p:txBody>
      </p:sp>
      <p:sp>
        <p:nvSpPr>
          <p:cNvPr id="18" name="文本框 7"/>
          <p:cNvSpPr txBox="1"/>
          <p:nvPr/>
        </p:nvSpPr>
        <p:spPr>
          <a:xfrm>
            <a:off x="1187624" y="5046275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{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cnt</a:t>
            </a:r>
            <a:r>
              <a:rPr lang="en-US" altLang="zh-CN" sz="2400" dirty="0" smtClean="0">
                <a:solidFill>
                  <a:srgbClr val="0000FF"/>
                </a:solidFill>
              </a:rPr>
              <a:t> = CNT 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 </a:t>
            </a:r>
            <a:b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</a:b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(done  </a:t>
            </a:r>
            <a:r>
              <a:rPr lang="en-US" altLang="zh-CN" sz="2400" b="1" dirty="0" smtClean="0">
                <a:solidFill>
                  <a:srgbClr val="C00000"/>
                </a:solidFill>
                <a:sym typeface="Symbol" panose="05050102010706020507" pitchFamily="18" charset="2"/>
              </a:rPr>
              <a:t>rem(skip)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)   … }</a:t>
            </a:r>
            <a:endParaRPr lang="zh-CN" altLang="en-US" sz="2400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067681" y="5415607"/>
            <a:ext cx="3744679" cy="461665"/>
            <a:chOff x="4026436" y="5300626"/>
            <a:chExt cx="3744679" cy="461665"/>
          </a:xfrm>
        </p:grpSpPr>
        <p:sp>
          <p:nvSpPr>
            <p:cNvPr id="21" name="文本框 20"/>
            <p:cNvSpPr txBox="1"/>
            <p:nvPr/>
          </p:nvSpPr>
          <p:spPr>
            <a:xfrm>
              <a:off x="4026436" y="5300626"/>
              <a:ext cx="374467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2400" dirty="0" smtClean="0">
                  <a:solidFill>
                    <a:srgbClr val="0000FF"/>
                  </a:solidFill>
                  <a:sym typeface="Symbol" panose="05050102010706020507" pitchFamily="18" charset="2"/>
                </a:rPr>
                <a:t>(done  </a:t>
              </a:r>
              <a:r>
                <a:rPr lang="en-US" altLang="zh-CN" sz="2400" b="1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rem(INC)</a:t>
              </a:r>
              <a:r>
                <a:rPr lang="en-US" altLang="zh-CN" sz="2400" dirty="0" smtClean="0">
                  <a:solidFill>
                    <a:srgbClr val="0000FF"/>
                  </a:solidFill>
                  <a:sym typeface="Symbol" panose="05050102010706020507" pitchFamily="18" charset="2"/>
                </a:rPr>
                <a:t>          ) }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6876256" y="5316963"/>
              <a:ext cx="432048" cy="43204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Segoe UI Symbol" panose="020B0502040204020203" pitchFamily="34" charset="0"/>
                </a:rPr>
                <a:t>€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圆角矩形标注 28"/>
          <p:cNvSpPr/>
          <p:nvPr/>
        </p:nvSpPr>
        <p:spPr>
          <a:xfrm>
            <a:off x="6764669" y="4439502"/>
            <a:ext cx="2183643" cy="684409"/>
          </a:xfrm>
          <a:prstGeom prst="wedgeRoundRectCallout">
            <a:avLst>
              <a:gd name="adj1" fmla="val -33723"/>
              <a:gd name="adj2" fmla="val 907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pay for the next iteration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249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/>
      <p:bldP spid="14" grpId="0" animBg="1"/>
      <p:bldP spid="14" grpId="1" animBg="1"/>
      <p:bldP spid="22" grpId="0"/>
      <p:bldP spid="2" grpId="0" animBg="1"/>
      <p:bldP spid="27" grpId="0"/>
      <p:bldP spid="23" grpId="0" animBg="1"/>
      <p:bldP spid="23" grpId="1" animBg="1"/>
      <p:bldP spid="20" grpId="0" animBg="1"/>
      <p:bldP spid="20" grpId="1" animBg="1"/>
      <p:bldP spid="18" grpId="0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Applications of </a:t>
            </a:r>
            <a:br>
              <a:rPr lang="en-US" sz="4000" dirty="0" smtClean="0"/>
            </a:br>
            <a:r>
              <a:rPr lang="en-US" sz="4000" dirty="0" smtClean="0"/>
              <a:t>Refinement of Concurrent Programs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4958"/>
            <a:ext cx="8229600" cy="4525963"/>
          </a:xfrm>
        </p:spPr>
        <p:txBody>
          <a:bodyPr/>
          <a:lstStyle/>
          <a:p>
            <a:r>
              <a:rPr lang="en-US" dirty="0" smtClean="0"/>
              <a:t>Correctness of program transformations</a:t>
            </a:r>
          </a:p>
          <a:p>
            <a:pPr lvl="1"/>
            <a:r>
              <a:rPr lang="en-US" dirty="0" smtClean="0"/>
              <a:t>Compilers, program optimizations, …</a:t>
            </a:r>
          </a:p>
          <a:p>
            <a:endParaRPr lang="en-US" dirty="0"/>
          </a:p>
        </p:txBody>
      </p:sp>
      <p:sp>
        <p:nvSpPr>
          <p:cNvPr id="4" name="折角形 3"/>
          <p:cNvSpPr/>
          <p:nvPr/>
        </p:nvSpPr>
        <p:spPr>
          <a:xfrm>
            <a:off x="2098626" y="5241170"/>
            <a:ext cx="961206" cy="1140158"/>
          </a:xfrm>
          <a:prstGeom prst="foldedCorner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2098626" y="3111710"/>
            <a:ext cx="961206" cy="1265364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5" idx="2"/>
            <a:endCxn id="4" idx="0"/>
          </p:cNvCxnSpPr>
          <p:nvPr/>
        </p:nvCxnSpPr>
        <p:spPr>
          <a:xfrm>
            <a:off x="2579229" y="4377074"/>
            <a:ext cx="0" cy="86409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27584" y="4512379"/>
            <a:ext cx="1731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Compiler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1880" y="3356992"/>
            <a:ext cx="2068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Multithreaded</a:t>
            </a:r>
          </a:p>
          <a:p>
            <a:r>
              <a:rPr lang="en-US" altLang="zh-CN" sz="2400" dirty="0" smtClean="0"/>
              <a:t>Java programs</a:t>
            </a:r>
            <a:endParaRPr lang="en-US" altLang="zh-CN" sz="2400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563888" y="5589240"/>
            <a:ext cx="19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Java </a:t>
            </a:r>
            <a:r>
              <a:rPr lang="en-US" altLang="zh-CN" sz="2400" dirty="0" err="1" smtClean="0"/>
              <a:t>bytecode</a:t>
            </a:r>
            <a:endParaRPr lang="zh-CN" altLang="en-US" sz="2400" baseline="-25000" dirty="0"/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5162265" y="3995559"/>
            <a:ext cx="3690959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3200" b="1" i="1" dirty="0" smtClean="0">
                <a:solidFill>
                  <a:srgbClr val="FF0000"/>
                </a:solidFill>
                <a:sym typeface="Symbol" pitchFamily="18" charset="2"/>
              </a:rPr>
              <a:t>Refinement </a:t>
            </a:r>
            <a:r>
              <a:rPr lang="en-US" altLang="zh-CN" sz="3200" b="1" dirty="0" smtClean="0">
                <a:solidFill>
                  <a:srgbClr val="FF0000"/>
                </a:solidFill>
                <a:sym typeface="Symbol" pitchFamily="18" charset="2"/>
              </a:rPr>
              <a:t>T </a:t>
            </a:r>
            <a:r>
              <a:rPr lang="en-US" altLang="zh-CN" sz="3200" b="1" dirty="0" smtClean="0">
                <a:solidFill>
                  <a:srgbClr val="FF0000"/>
                </a:solidFill>
                <a:latin typeface="Segoe UI Symbol"/>
                <a:ea typeface="Segoe UI Symbol"/>
                <a:sym typeface="Symbol" pitchFamily="18" charset="2"/>
              </a:rPr>
              <a:t>⊑</a:t>
            </a:r>
            <a:r>
              <a:rPr lang="en-US" altLang="zh-CN" sz="3200" b="1" dirty="0" smtClean="0">
                <a:solidFill>
                  <a:srgbClr val="FF0000"/>
                </a:solidFill>
                <a:sym typeface="Symbol" pitchFamily="18" charset="2"/>
              </a:rPr>
              <a:t> S :</a:t>
            </a:r>
            <a:r>
              <a:rPr lang="en-US" altLang="zh-CN" sz="3200" b="1" i="1" dirty="0">
                <a:solidFill>
                  <a:srgbClr val="FF0000"/>
                </a:solidFill>
                <a:sym typeface="Wingdings 3" pitchFamily="18" charset="2"/>
              </a:rPr>
              <a:t> </a:t>
            </a:r>
            <a:endParaRPr lang="en-US" altLang="zh-CN" sz="3200" b="1" i="1" dirty="0" smtClean="0">
              <a:solidFill>
                <a:srgbClr val="FF0000"/>
              </a:solidFill>
              <a:sym typeface="Wingdings 3" pitchFamily="18" charset="2"/>
            </a:endParaRPr>
          </a:p>
          <a:p>
            <a:pPr algn="r"/>
            <a:r>
              <a:rPr lang="en-US" altLang="zh-CN" sz="2400" dirty="0" smtClean="0">
                <a:sym typeface="Wingdings 3" pitchFamily="18" charset="2"/>
              </a:rPr>
              <a:t>T </a:t>
            </a:r>
            <a:r>
              <a:rPr lang="en-US" altLang="zh-CN" sz="2400" i="1" dirty="0" smtClean="0">
                <a:sym typeface="Wingdings 3" pitchFamily="18" charset="2"/>
              </a:rPr>
              <a:t>has no </a:t>
            </a:r>
            <a:r>
              <a:rPr lang="en-US" altLang="zh-CN" sz="2400" i="1" dirty="0">
                <a:sym typeface="Wingdings 3" pitchFamily="18" charset="2"/>
              </a:rPr>
              <a:t>more </a:t>
            </a:r>
            <a:endParaRPr lang="en-US" altLang="zh-CN" sz="2400" i="1" dirty="0" smtClean="0">
              <a:sym typeface="Wingdings 3" pitchFamily="18" charset="2"/>
            </a:endParaRPr>
          </a:p>
          <a:p>
            <a:pPr algn="r"/>
            <a:r>
              <a:rPr lang="en-US" altLang="zh-CN" sz="2400" i="1" dirty="0" smtClean="0">
                <a:sym typeface="Wingdings 3" pitchFamily="18" charset="2"/>
              </a:rPr>
              <a:t>observable behaviors </a:t>
            </a:r>
          </a:p>
          <a:p>
            <a:pPr algn="r"/>
            <a:r>
              <a:rPr lang="en-US" altLang="zh-CN" sz="2400" i="1" dirty="0" smtClean="0">
                <a:sym typeface="Wingdings 3" pitchFamily="18" charset="2"/>
              </a:rPr>
              <a:t>than</a:t>
            </a:r>
            <a:r>
              <a:rPr lang="en-US" altLang="zh-CN" sz="2400" dirty="0" smtClean="0">
                <a:sym typeface="Wingdings 3" pitchFamily="18" charset="2"/>
              </a:rPr>
              <a:t> S</a:t>
            </a:r>
            <a:endParaRPr lang="en-US" altLang="zh-CN" sz="2400" dirty="0" smtClean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65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NOT a </a:t>
            </a:r>
            <a:r>
              <a:rPr lang="en-US" altLang="zh-CN" dirty="0" smtClean="0"/>
              <a:t>total correctness </a:t>
            </a:r>
            <a:r>
              <a:rPr lang="en-US" altLang="zh-CN" dirty="0"/>
              <a:t>logic!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318778" y="1323107"/>
            <a:ext cx="8640960" cy="4525963"/>
          </a:xfrm>
        </p:spPr>
        <p:txBody>
          <a:bodyPr/>
          <a:lstStyle/>
          <a:p>
            <a:r>
              <a:rPr lang="en-US" altLang="zh-CN" sz="2800" dirty="0" smtClean="0"/>
              <a:t>We ensure </a:t>
            </a:r>
            <a:r>
              <a:rPr lang="en-US" altLang="zh-CN" sz="2800" dirty="0"/>
              <a:t>low-level </a:t>
            </a:r>
            <a:r>
              <a:rPr lang="en-US" altLang="zh-CN" sz="2800" b="1" dirty="0">
                <a:solidFill>
                  <a:srgbClr val="FF0000"/>
                </a:solidFill>
              </a:rPr>
              <a:t>preserves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termination of high-level</a:t>
            </a:r>
          </a:p>
          <a:p>
            <a:pPr lvl="1"/>
            <a:r>
              <a:rPr lang="en-US" altLang="zh-CN" sz="2400" dirty="0" smtClean="0"/>
              <a:t>For loops: ensure </a:t>
            </a:r>
            <a:r>
              <a:rPr lang="en-US" altLang="zh-CN" sz="2400" dirty="0" smtClean="0">
                <a:solidFill>
                  <a:srgbClr val="FF0000"/>
                </a:solidFill>
              </a:rPr>
              <a:t>progress</a:t>
            </a:r>
            <a:r>
              <a:rPr lang="en-US" altLang="zh-CN" sz="2400" dirty="0" smtClean="0"/>
              <a:t> before consuming all tokens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Not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ensure termination of low-level/high-level code</a:t>
            </a:r>
            <a:endParaRPr lang="zh-CN" altLang="en-US" sz="2800" dirty="0"/>
          </a:p>
          <a:p>
            <a:pPr lvl="1"/>
            <a:r>
              <a:rPr lang="en-US" altLang="zh-CN" sz="2400" dirty="0" smtClean="0"/>
              <a:t>For loops: </a:t>
            </a:r>
            <a:r>
              <a:rPr lang="en-US" altLang="zh-CN" sz="2400" dirty="0" smtClean="0">
                <a:solidFill>
                  <a:srgbClr val="FF0000"/>
                </a:solidFill>
              </a:rPr>
              <a:t>not</a:t>
            </a:r>
            <a:r>
              <a:rPr lang="en-US" altLang="zh-CN" sz="2400" dirty="0" smtClean="0"/>
              <a:t> ensure </a:t>
            </a:r>
            <a:r>
              <a:rPr lang="en-US" altLang="zh-CN" sz="2400" dirty="0"/>
              <a:t>termination before </a:t>
            </a:r>
            <a:r>
              <a:rPr lang="en-US" altLang="zh-CN" sz="2400" dirty="0" smtClean="0"/>
              <a:t>consuming all tokens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548102" y="4011492"/>
            <a:ext cx="2482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INC_LOOP(){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while 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true</a:t>
            </a:r>
            <a:r>
              <a:rPr lang="en-US" altLang="zh-CN" sz="2400" dirty="0" smtClean="0"/>
              <a:t>) {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&lt;</a:t>
            </a:r>
            <a:r>
              <a:rPr lang="en-US" altLang="zh-CN" sz="2400" b="1" dirty="0"/>
              <a:t>CNT++&gt;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b="1" dirty="0"/>
              <a:t>}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852033" y="4005064"/>
            <a:ext cx="48191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inc_loop</a:t>
            </a:r>
            <a:r>
              <a:rPr lang="en-US" altLang="zh-CN" sz="2400" b="1" dirty="0" smtClean="0"/>
              <a:t>(){</a:t>
            </a:r>
          </a:p>
          <a:p>
            <a:r>
              <a:rPr lang="en-US" altLang="zh-CN" sz="2400" i="1" dirty="0"/>
              <a:t> </a:t>
            </a:r>
            <a:r>
              <a:rPr lang="en-US" altLang="zh-CN" sz="2400" b="1" dirty="0" smtClean="0"/>
              <a:t>   local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b="1" dirty="0" smtClean="0"/>
              <a:t>    while</a:t>
            </a:r>
            <a:r>
              <a:rPr lang="en-US" altLang="zh-CN" sz="2400" dirty="0" smtClean="0"/>
              <a:t> (</a:t>
            </a:r>
            <a:r>
              <a:rPr lang="en-US" altLang="zh-CN" sz="2400" dirty="0" smtClean="0">
                <a:solidFill>
                  <a:srgbClr val="FF0000"/>
                </a:solidFill>
              </a:rPr>
              <a:t>true</a:t>
            </a:r>
            <a:r>
              <a:rPr lang="en-US" altLang="zh-CN" sz="2400" dirty="0" smtClean="0"/>
              <a:t>) {</a:t>
            </a:r>
          </a:p>
          <a:p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cnt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      </a:t>
            </a:r>
            <a:r>
              <a:rPr lang="en-US" altLang="zh-CN" sz="2400" dirty="0" err="1" smtClean="0"/>
              <a:t>cas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cnt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, tmp+1);</a:t>
            </a:r>
          </a:p>
          <a:p>
            <a:r>
              <a:rPr lang="en-US" altLang="zh-CN" sz="2400" dirty="0" smtClean="0"/>
              <a:t>    }</a:t>
            </a:r>
          </a:p>
          <a:p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53182" y="3390563"/>
            <a:ext cx="4539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Example – loop </a:t>
            </a:r>
            <a:r>
              <a:rPr lang="en-US" altLang="zh-CN" sz="2800" b="1" dirty="0"/>
              <a:t>a </a:t>
            </a:r>
            <a:r>
              <a:rPr lang="en-US" altLang="zh-CN" sz="2800" b="1" dirty="0" smtClean="0"/>
              <a:t>counter</a:t>
            </a:r>
            <a:endParaRPr lang="en-US" altLang="zh-CN" sz="2800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4399972" y="4719378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Symbol" pitchFamily="18" charset="2"/>
              </a:rPr>
              <a:t>⊑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73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425979" y="404664"/>
            <a:ext cx="24824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INC_LOOP(){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while 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true</a:t>
            </a:r>
            <a:r>
              <a:rPr lang="en-US" altLang="zh-CN" sz="2400" dirty="0" smtClean="0"/>
              <a:t>) { 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    INC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 </a:t>
            </a:r>
            <a:r>
              <a:rPr lang="en-US" altLang="zh-CN" sz="2400" dirty="0" smtClean="0"/>
              <a:t>}</a:t>
            </a:r>
          </a:p>
          <a:p>
            <a:r>
              <a:rPr lang="en-US" altLang="zh-CN" sz="2400" b="1" dirty="0"/>
              <a:t>}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251520" y="405532"/>
            <a:ext cx="481911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inc_loop</a:t>
            </a:r>
            <a:r>
              <a:rPr lang="en-US" altLang="zh-CN" sz="2400" b="1" dirty="0" smtClean="0"/>
              <a:t>(){</a:t>
            </a:r>
          </a:p>
          <a:p>
            <a:r>
              <a:rPr lang="en-US" altLang="zh-CN" sz="2400" i="1" dirty="0" smtClean="0"/>
              <a:t>1</a:t>
            </a:r>
            <a:r>
              <a:rPr lang="en-US" altLang="zh-CN" sz="2400" b="1" dirty="0" smtClean="0"/>
              <a:t>   local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;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 sz="2400" i="1" dirty="0" smtClean="0"/>
          </a:p>
          <a:p>
            <a:r>
              <a:rPr lang="en-US" altLang="zh-CN" sz="2400" i="1" dirty="0" smtClean="0"/>
              <a:t>2</a:t>
            </a:r>
            <a:r>
              <a:rPr lang="en-US" altLang="zh-CN" sz="2400" b="1" dirty="0" smtClean="0"/>
              <a:t>   while</a:t>
            </a:r>
            <a:r>
              <a:rPr lang="en-US" altLang="zh-CN" sz="2400" dirty="0" smtClean="0"/>
              <a:t> (</a:t>
            </a:r>
            <a:r>
              <a:rPr lang="en-US" altLang="zh-CN" sz="2400" dirty="0" smtClean="0">
                <a:solidFill>
                  <a:srgbClr val="FF0000"/>
                </a:solidFill>
              </a:rPr>
              <a:t>true</a:t>
            </a:r>
            <a:r>
              <a:rPr lang="en-US" altLang="zh-CN" sz="2400" dirty="0" smtClean="0"/>
              <a:t>) {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endParaRPr lang="en-US" altLang="zh-CN" sz="2400" i="1" dirty="0">
              <a:solidFill>
                <a:srgbClr val="FF0000"/>
              </a:solidFill>
            </a:endParaRPr>
          </a:p>
          <a:p>
            <a:r>
              <a:rPr lang="en-US" altLang="zh-CN" sz="2400" i="1" dirty="0" smtClean="0"/>
              <a:t>3</a:t>
            </a: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cnt</a:t>
            </a:r>
            <a:r>
              <a:rPr lang="en-US" altLang="zh-CN" sz="2400" dirty="0" smtClean="0"/>
              <a:t>;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endParaRPr lang="en-US" altLang="zh-CN" sz="2400" i="1" dirty="0">
              <a:solidFill>
                <a:prstClr val="black"/>
              </a:solidFill>
            </a:endParaRPr>
          </a:p>
          <a:p>
            <a:r>
              <a:rPr lang="en-US" altLang="zh-CN" sz="2400" i="1" dirty="0" smtClean="0"/>
              <a:t>4</a:t>
            </a:r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cas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cnt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, tmp+1);</a:t>
            </a:r>
          </a:p>
          <a:p>
            <a:pPr lvl="0">
              <a:spcBef>
                <a:spcPts val="1200"/>
              </a:spcBef>
              <a:spcAft>
                <a:spcPts val="1200"/>
              </a:spcAft>
            </a:pPr>
            <a:endParaRPr lang="en-US" altLang="zh-CN" sz="2400" i="1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altLang="zh-CN" sz="2400" i="1" dirty="0" smtClean="0"/>
          </a:p>
          <a:p>
            <a:r>
              <a:rPr lang="en-US" altLang="zh-CN" sz="2400" i="1" dirty="0" smtClean="0"/>
              <a:t>5</a:t>
            </a:r>
            <a:r>
              <a:rPr lang="en-US" altLang="zh-CN" sz="2400" dirty="0" smtClean="0"/>
              <a:t>   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文本框 6"/>
          <p:cNvSpPr txBox="1"/>
          <p:nvPr/>
        </p:nvSpPr>
        <p:spPr>
          <a:xfrm>
            <a:off x="605889" y="1268760"/>
            <a:ext cx="3966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{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cnt</a:t>
            </a:r>
            <a:r>
              <a:rPr lang="en-US" altLang="zh-CN" sz="2400" dirty="0" smtClean="0">
                <a:solidFill>
                  <a:srgbClr val="0000FF"/>
                </a:solidFill>
              </a:rPr>
              <a:t> = CNT 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rem(INC_LOOP) }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424026" y="1268760"/>
            <a:ext cx="1156086" cy="461665"/>
            <a:chOff x="5466026" y="4221088"/>
            <a:chExt cx="1156086" cy="461665"/>
          </a:xfrm>
        </p:grpSpPr>
        <p:sp>
          <p:nvSpPr>
            <p:cNvPr id="7" name="文本框 6"/>
            <p:cNvSpPr txBox="1"/>
            <p:nvPr/>
          </p:nvSpPr>
          <p:spPr>
            <a:xfrm>
              <a:off x="5466026" y="4221088"/>
              <a:ext cx="115608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  <a:sym typeface="Symbol" panose="05050102010706020507" pitchFamily="18" charset="2"/>
                </a:rPr>
                <a:t>          }</a:t>
              </a:r>
              <a:endParaRPr lang="zh-CN" altLang="en-US" sz="2400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5868144" y="4250705"/>
              <a:ext cx="432048" cy="43204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Segoe UI Symbol" panose="020B0502040204020203" pitchFamily="34" charset="0"/>
                </a:rPr>
                <a:t>€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827584" y="2343656"/>
            <a:ext cx="3966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{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cnt</a:t>
            </a:r>
            <a:r>
              <a:rPr lang="en-US" altLang="zh-CN" sz="2400" dirty="0" smtClean="0">
                <a:solidFill>
                  <a:srgbClr val="0000FF"/>
                </a:solidFill>
              </a:rPr>
              <a:t> = CNT 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rem(INC_LOOP)</a:t>
            </a:r>
            <a:r>
              <a:rPr lang="en-US" altLang="zh-CN" sz="2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}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sp>
        <p:nvSpPr>
          <p:cNvPr id="13" name="文本框 6"/>
          <p:cNvSpPr txBox="1"/>
          <p:nvPr/>
        </p:nvSpPr>
        <p:spPr>
          <a:xfrm>
            <a:off x="827582" y="5076715"/>
            <a:ext cx="619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{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cnt</a:t>
            </a:r>
            <a:r>
              <a:rPr lang="en-US" altLang="zh-CN" sz="2400" dirty="0" smtClean="0">
                <a:solidFill>
                  <a:srgbClr val="0000FF"/>
                </a:solidFill>
              </a:rPr>
              <a:t> = CNT 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rem(</a:t>
            </a:r>
            <a:r>
              <a:rPr lang="en-US" altLang="zh-CN" sz="2400" dirty="0" smtClean="0">
                <a:solidFill>
                  <a:srgbClr val="C00000"/>
                </a:solidFill>
                <a:sym typeface="Symbol" panose="05050102010706020507" pitchFamily="18" charset="2"/>
              </a:rPr>
              <a:t>INC_LOOP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                   … }</a:t>
            </a:r>
            <a:endParaRPr lang="zh-CN" altLang="en-US" sz="2400" dirty="0"/>
          </a:p>
        </p:txBody>
      </p:sp>
      <p:sp>
        <p:nvSpPr>
          <p:cNvPr id="16" name="圆角矩形标注 15"/>
          <p:cNvSpPr/>
          <p:nvPr/>
        </p:nvSpPr>
        <p:spPr>
          <a:xfrm>
            <a:off x="4116549" y="5926892"/>
            <a:ext cx="2183643" cy="684409"/>
          </a:xfrm>
          <a:prstGeom prst="wedgeRoundRectCallout">
            <a:avLst>
              <a:gd name="adj1" fmla="val 3045"/>
              <a:gd name="adj2" fmla="val -1015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pay for the next iteration</a:t>
            </a:r>
            <a:endParaRPr lang="zh-CN" altLang="en-US" sz="2400" dirty="0"/>
          </a:p>
        </p:txBody>
      </p:sp>
      <p:sp>
        <p:nvSpPr>
          <p:cNvPr id="19" name="圆角矩形标注 18"/>
          <p:cNvSpPr/>
          <p:nvPr/>
        </p:nvSpPr>
        <p:spPr>
          <a:xfrm>
            <a:off x="5062437" y="2590840"/>
            <a:ext cx="3860323" cy="614287"/>
          </a:xfrm>
          <a:prstGeom prst="wedgeRoundRectCallout">
            <a:avLst>
              <a:gd name="adj1" fmla="val 35749"/>
              <a:gd name="adj2" fmla="val 8240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/>
              <a:t>env’s</a:t>
            </a:r>
            <a:r>
              <a:rPr lang="en-US" altLang="zh-CN" sz="2400" dirty="0" smtClean="0"/>
              <a:t> progress – reset tokens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827584" y="3399383"/>
            <a:ext cx="8136904" cy="461665"/>
            <a:chOff x="1187624" y="3399383"/>
            <a:chExt cx="8136904" cy="461665"/>
          </a:xfrm>
        </p:grpSpPr>
        <p:sp>
          <p:nvSpPr>
            <p:cNvPr id="17" name="文本框 6"/>
            <p:cNvSpPr txBox="1"/>
            <p:nvPr/>
          </p:nvSpPr>
          <p:spPr>
            <a:xfrm>
              <a:off x="1187624" y="3399383"/>
              <a:ext cx="8136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{ </a:t>
              </a:r>
              <a:r>
                <a:rPr lang="en-US" altLang="zh-CN" sz="2400" dirty="0" err="1" smtClean="0">
                  <a:solidFill>
                    <a:srgbClr val="0000FF"/>
                  </a:solidFill>
                </a:rPr>
                <a:t>cnt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 = CNT </a:t>
              </a:r>
              <a:r>
                <a:rPr lang="en-US" altLang="zh-CN" sz="2400" dirty="0">
                  <a:solidFill>
                    <a:srgbClr val="0000FF"/>
                  </a:solidFill>
                  <a:sym typeface="Symbol" panose="05050102010706020507" pitchFamily="18" charset="2"/>
                </a:rPr>
                <a:t></a:t>
              </a:r>
              <a:r>
                <a:rPr lang="en-US" altLang="zh-CN" sz="2400" dirty="0">
                  <a:solidFill>
                    <a:prstClr val="black"/>
                  </a:solidFill>
                  <a:sym typeface="Symbol" panose="05050102010706020507" pitchFamily="18" charset="2"/>
                </a:rPr>
                <a:t>  </a:t>
              </a:r>
              <a:r>
                <a:rPr lang="en-US" altLang="zh-CN" sz="2400" dirty="0" smtClean="0">
                  <a:solidFill>
                    <a:srgbClr val="0000FF"/>
                  </a:solidFill>
                  <a:sym typeface="Symbol" panose="05050102010706020507" pitchFamily="18" charset="2"/>
                </a:rPr>
                <a:t>rem(INC_LOOP)</a:t>
              </a:r>
              <a:r>
                <a:rPr lang="en-US" altLang="zh-CN" sz="2400" b="1" dirty="0" smtClean="0">
                  <a:solidFill>
                    <a:srgbClr val="0000FF"/>
                  </a:solidFill>
                  <a:sym typeface="Symbol" panose="05050102010706020507" pitchFamily="18" charset="2"/>
                </a:rPr>
                <a:t>  </a:t>
              </a:r>
              <a:r>
                <a:rPr lang="en-US" altLang="zh-CN" sz="2400" dirty="0" smtClean="0">
                  <a:solidFill>
                    <a:srgbClr val="0000FF"/>
                  </a:solidFill>
                  <a:sym typeface="Symbol" panose="05050102010706020507" pitchFamily="18" charset="2"/>
                </a:rPr>
                <a:t>  (</a:t>
              </a:r>
              <a:r>
                <a:rPr lang="en-US" altLang="zh-CN" sz="2400" dirty="0" err="1" smtClean="0">
                  <a:solidFill>
                    <a:srgbClr val="0000FF"/>
                  </a:solidFill>
                  <a:sym typeface="Symbol" panose="05050102010706020507" pitchFamily="18" charset="2"/>
                </a:rPr>
                <a:t>cnt</a:t>
              </a:r>
              <a:r>
                <a:rPr lang="en-US" altLang="zh-CN" sz="2400" dirty="0" smtClean="0">
                  <a:solidFill>
                    <a:srgbClr val="0000FF"/>
                  </a:solidFill>
                  <a:sym typeface="Symbol" panose="05050102010706020507" pitchFamily="18" charset="2"/>
                </a:rPr>
                <a:t> = </a:t>
              </a:r>
              <a:r>
                <a:rPr lang="en-US" altLang="zh-CN" sz="2400" dirty="0" err="1" smtClean="0">
                  <a:solidFill>
                    <a:srgbClr val="0000FF"/>
                  </a:solidFill>
                  <a:sym typeface="Symbol" panose="05050102010706020507" pitchFamily="18" charset="2"/>
                </a:rPr>
                <a:t>tmp</a:t>
              </a:r>
              <a:r>
                <a:rPr lang="en-US" altLang="zh-CN" sz="2400" dirty="0" smtClean="0">
                  <a:solidFill>
                    <a:srgbClr val="0000FF"/>
                  </a:solidFill>
                  <a:sym typeface="Symbol" panose="05050102010706020507" pitchFamily="18" charset="2"/>
                </a:rPr>
                <a:t>    </a:t>
              </a:r>
              <a:r>
                <a:rPr lang="en-US" altLang="zh-CN" sz="2400" dirty="0" err="1" smtClean="0">
                  <a:solidFill>
                    <a:srgbClr val="FF0000"/>
                  </a:solidFill>
                  <a:sym typeface="Symbol" panose="05050102010706020507" pitchFamily="18" charset="2"/>
                </a:rPr>
                <a:t>cnt</a:t>
              </a:r>
              <a:r>
                <a:rPr lang="en-US" altLang="zh-CN" sz="2400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  <a:ea typeface="Segoe UI Symbol" panose="020B0502040204020203" pitchFamily="34" charset="0"/>
                  <a:sym typeface="Symbol" panose="05050102010706020507" pitchFamily="18" charset="2"/>
                </a:rPr>
                <a:t>≠ </a:t>
              </a:r>
              <a:r>
                <a:rPr lang="en-US" altLang="zh-CN" sz="2400" dirty="0" err="1">
                  <a:solidFill>
                    <a:srgbClr val="FF0000"/>
                  </a:solidFill>
                  <a:ea typeface="Segoe UI Symbol" panose="020B0502040204020203" pitchFamily="34" charset="0"/>
                  <a:sym typeface="Symbol" panose="05050102010706020507" pitchFamily="18" charset="2"/>
                </a:rPr>
                <a:t>tmp</a:t>
              </a:r>
              <a:r>
                <a:rPr lang="en-US" altLang="zh-CN" sz="2400" dirty="0">
                  <a:solidFill>
                    <a:srgbClr val="FF0000"/>
                  </a:solidFill>
                  <a:ea typeface="Segoe UI Symbol" panose="020B0502040204020203" pitchFamily="34" charset="0"/>
                  <a:sym typeface="Symbol" panose="05050102010706020507" pitchFamily="18" charset="2"/>
                </a:rPr>
                <a:t> </a:t>
              </a:r>
              <a:r>
                <a:rPr lang="en-US" altLang="zh-CN" sz="2400" dirty="0" smtClean="0">
                  <a:solidFill>
                    <a:srgbClr val="0000FF"/>
                  </a:solidFill>
                  <a:sym typeface="Symbol" panose="05050102010706020507" pitchFamily="18" charset="2"/>
                </a:rPr>
                <a:t>        )}</a:t>
              </a:r>
              <a:endParaRPr lang="zh-CN" altLang="en-US" sz="2400" dirty="0"/>
            </a:p>
          </p:txBody>
        </p:sp>
        <p:sp>
          <p:nvSpPr>
            <p:cNvPr id="28" name="椭圆 27"/>
            <p:cNvSpPr/>
            <p:nvPr/>
          </p:nvSpPr>
          <p:spPr>
            <a:xfrm>
              <a:off x="8629851" y="3423897"/>
              <a:ext cx="432048" cy="43204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Segoe UI Symbol" panose="020B0502040204020203" pitchFamily="34" charset="0"/>
                </a:rPr>
                <a:t>€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文本框 7"/>
          <p:cNvSpPr txBox="1"/>
          <p:nvPr/>
        </p:nvSpPr>
        <p:spPr>
          <a:xfrm>
            <a:off x="827582" y="4438944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{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cnt</a:t>
            </a:r>
            <a:r>
              <a:rPr lang="en-US" altLang="zh-CN" sz="2400" dirty="0" smtClean="0">
                <a:solidFill>
                  <a:srgbClr val="0000FF"/>
                </a:solidFill>
              </a:rPr>
              <a:t> = CNT</a:t>
            </a:r>
            <a:r>
              <a:rPr lang="en-US" altLang="zh-CN" sz="2400" dirty="0" smtClean="0">
                <a:solidFill>
                  <a:srgbClr val="FF0000"/>
                </a:solidFill>
              </a:rPr>
              <a:t>+1</a:t>
            </a:r>
            <a:r>
              <a:rPr lang="en-US" altLang="zh-CN" sz="2400" dirty="0" smtClean="0">
                <a:solidFill>
                  <a:srgbClr val="0000FF"/>
                </a:solidFill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  rem(INC_LOOP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)  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 … }</a:t>
            </a:r>
            <a:endParaRPr lang="zh-CN" altLang="en-US" sz="2400" dirty="0"/>
          </a:p>
        </p:txBody>
      </p:sp>
      <p:sp>
        <p:nvSpPr>
          <p:cNvPr id="32" name="文本框 31"/>
          <p:cNvSpPr txBox="1"/>
          <p:nvPr/>
        </p:nvSpPr>
        <p:spPr>
          <a:xfrm>
            <a:off x="5070633" y="3875430"/>
            <a:ext cx="2135393" cy="461665"/>
          </a:xfrm>
          <a:prstGeom prst="rect">
            <a:avLst/>
          </a:prstGeom>
          <a:solidFill>
            <a:srgbClr val="CCC1DA"/>
          </a:solidFill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if </a:t>
            </a:r>
            <a:r>
              <a:rPr lang="en-US" altLang="zh-CN" sz="2400" i="1" dirty="0" err="1" smtClean="0"/>
              <a:t>cas</a:t>
            </a:r>
            <a:r>
              <a:rPr lang="en-US" altLang="zh-CN" sz="2400" i="1" dirty="0" smtClean="0"/>
              <a:t> successful</a:t>
            </a:r>
            <a:endParaRPr lang="zh-CN" altLang="en-US" sz="2400" i="1" dirty="0"/>
          </a:p>
        </p:txBody>
      </p:sp>
      <p:grpSp>
        <p:nvGrpSpPr>
          <p:cNvPr id="33" name="组合 32"/>
          <p:cNvGrpSpPr/>
          <p:nvPr/>
        </p:nvGrpSpPr>
        <p:grpSpPr>
          <a:xfrm>
            <a:off x="4640966" y="5061480"/>
            <a:ext cx="1059906" cy="461665"/>
            <a:chOff x="5466026" y="4221088"/>
            <a:chExt cx="1059906" cy="461665"/>
          </a:xfrm>
        </p:grpSpPr>
        <p:sp>
          <p:nvSpPr>
            <p:cNvPr id="34" name="文本框 33"/>
            <p:cNvSpPr txBox="1"/>
            <p:nvPr/>
          </p:nvSpPr>
          <p:spPr>
            <a:xfrm>
              <a:off x="5466026" y="4221088"/>
              <a:ext cx="105990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  <a:sym typeface="Symbol" panose="05050102010706020507" pitchFamily="18" charset="2"/>
                </a:rPr>
                <a:t>          </a:t>
              </a:r>
              <a:endParaRPr lang="zh-CN" altLang="en-US" sz="2400" dirty="0"/>
            </a:p>
          </p:txBody>
        </p:sp>
        <p:sp>
          <p:nvSpPr>
            <p:cNvPr id="35" name="椭圆 34"/>
            <p:cNvSpPr/>
            <p:nvPr/>
          </p:nvSpPr>
          <p:spPr>
            <a:xfrm>
              <a:off x="5868144" y="4250705"/>
              <a:ext cx="432048" cy="432048"/>
            </a:xfrm>
            <a:prstGeom prst="ellipse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bg1"/>
                  </a:solidFill>
                  <a:latin typeface="Segoe UI Symbol" panose="020B0502040204020203" pitchFamily="34" charset="0"/>
                </a:rPr>
                <a:t>€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7050181" y="5076288"/>
            <a:ext cx="1914307" cy="1200329"/>
          </a:xfrm>
          <a:prstGeom prst="rect">
            <a:avLst/>
          </a:prstGeom>
          <a:solidFill>
            <a:srgbClr val="CCC1DA"/>
          </a:solidFill>
        </p:spPr>
        <p:txBody>
          <a:bodyPr wrap="none" rtlCol="0">
            <a:spAutoFit/>
          </a:bodyPr>
          <a:lstStyle/>
          <a:p>
            <a:r>
              <a:rPr lang="en-US" altLang="zh-CN" sz="2400" i="1" dirty="0" smtClean="0"/>
              <a:t>reset tokens</a:t>
            </a:r>
          </a:p>
          <a:p>
            <a:r>
              <a:rPr lang="en-US" altLang="zh-CN" sz="2400" i="1" dirty="0" smtClean="0"/>
              <a:t>since the </a:t>
            </a:r>
            <a:r>
              <a:rPr lang="en-US" altLang="zh-CN" sz="2400" i="1" dirty="0" err="1" smtClean="0"/>
              <a:t>thrd</a:t>
            </a:r>
            <a:endParaRPr lang="en-US" altLang="zh-CN" sz="2400" i="1" dirty="0" smtClean="0"/>
          </a:p>
          <a:p>
            <a:r>
              <a:rPr lang="en-US" altLang="zh-CN" sz="2400" i="1" dirty="0" smtClean="0"/>
              <a:t>progresses</a:t>
            </a:r>
            <a:endParaRPr lang="zh-CN" altLang="en-US" sz="2400" i="1" dirty="0"/>
          </a:p>
        </p:txBody>
      </p:sp>
      <p:sp>
        <p:nvSpPr>
          <p:cNvPr id="2" name="文本框 1"/>
          <p:cNvSpPr txBox="1"/>
          <p:nvPr/>
        </p:nvSpPr>
        <p:spPr>
          <a:xfrm>
            <a:off x="2879031" y="4442135"/>
            <a:ext cx="351615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rem(</a:t>
            </a:r>
            <a:r>
              <a:rPr lang="en-US" altLang="zh-CN" sz="2400" dirty="0" smtClean="0">
                <a:solidFill>
                  <a:srgbClr val="C00000"/>
                </a:solidFill>
                <a:sym typeface="Symbol" panose="05050102010706020507" pitchFamily="18" charset="2"/>
              </a:rPr>
              <a:t>INC; INC_LOOP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rgbClr val="0000FF"/>
                </a:solidFill>
                <a:sym typeface="Symbol" panose="05050102010706020507" pitchFamily="18" charset="2"/>
              </a:rPr>
              <a:t>  …}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206554" y="4455202"/>
            <a:ext cx="2757934" cy="461665"/>
          </a:xfrm>
          <a:prstGeom prst="rect">
            <a:avLst/>
          </a:prstGeom>
          <a:solidFill>
            <a:srgbClr val="CCC1DA"/>
          </a:solidFill>
        </p:spPr>
        <p:txBody>
          <a:bodyPr wrap="none" rtlCol="0">
            <a:spAutoFit/>
          </a:bodyPr>
          <a:lstStyle/>
          <a:p>
            <a:r>
              <a:rPr lang="en-US" altLang="zh-CN" sz="2400" i="1" dirty="0"/>
              <a:t>execute hi-level </a:t>
            </a:r>
            <a:r>
              <a:rPr lang="en-US" altLang="zh-CN" sz="2400" i="1" dirty="0" smtClean="0"/>
              <a:t>code</a:t>
            </a:r>
            <a:endParaRPr lang="zh-CN" altLang="en-US" sz="2400" i="1" dirty="0"/>
          </a:p>
        </p:txBody>
      </p:sp>
      <p:sp>
        <p:nvSpPr>
          <p:cNvPr id="24" name="圆角矩形标注 23"/>
          <p:cNvSpPr/>
          <p:nvPr/>
        </p:nvSpPr>
        <p:spPr>
          <a:xfrm>
            <a:off x="3489511" y="2028270"/>
            <a:ext cx="2877110" cy="547244"/>
          </a:xfrm>
          <a:prstGeom prst="wedgeRoundRectCallout">
            <a:avLst>
              <a:gd name="adj1" fmla="val 7308"/>
              <a:gd name="adj2" fmla="val -1015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Need one token only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  <p:bldP spid="16" grpId="0" animBg="1"/>
      <p:bldP spid="16" grpId="1" animBg="1"/>
      <p:bldP spid="19" grpId="0" animBg="1"/>
      <p:bldP spid="19" grpId="1" animBg="1"/>
      <p:bldP spid="29" grpId="0"/>
      <p:bldP spid="32" grpId="0" animBg="1"/>
      <p:bldP spid="36" grpId="0" animBg="1"/>
      <p:bldP spid="2" grpId="0" animBg="1"/>
      <p:bldP spid="31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Summary of Our Informal Ideas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pPr lvl="0">
              <a:spcBef>
                <a:spcPts val="2024"/>
              </a:spcBef>
            </a:pPr>
            <a:r>
              <a:rPr lang="en-US" altLang="zh-CN" dirty="0" smtClean="0">
                <a:solidFill>
                  <a:prstClr val="black"/>
                </a:solidFill>
              </a:rPr>
              <a:t>Prove termination-preservation of individual threads </a:t>
            </a:r>
            <a:r>
              <a:rPr lang="en-US" altLang="zh-CN" dirty="0" smtClean="0">
                <a:solidFill>
                  <a:srgbClr val="FF0000"/>
                </a:solidFill>
              </a:rPr>
              <a:t>under </a:t>
            </a:r>
            <a:r>
              <a:rPr lang="en-US" altLang="zh-CN" dirty="0" err="1" smtClean="0">
                <a:solidFill>
                  <a:srgbClr val="FF0000"/>
                </a:solidFill>
              </a:rPr>
              <a:t>env</a:t>
            </a:r>
            <a:r>
              <a:rPr lang="en-US" altLang="zh-CN" dirty="0" smtClean="0">
                <a:solidFill>
                  <a:srgbClr val="FF0000"/>
                </a:solidFill>
              </a:rPr>
              <a:t> interference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1624"/>
              </a:spcBef>
            </a:pPr>
            <a:r>
              <a:rPr lang="en-US" altLang="zh-CN" dirty="0">
                <a:solidFill>
                  <a:prstClr val="black"/>
                </a:solidFill>
              </a:rPr>
              <a:t>Assign tokens for loops</a:t>
            </a:r>
          </a:p>
          <a:p>
            <a:pPr lvl="1">
              <a:spcBef>
                <a:spcPts val="1624"/>
              </a:spcBef>
            </a:pPr>
            <a:r>
              <a:rPr lang="en-US" altLang="zh-CN" dirty="0">
                <a:solidFill>
                  <a:prstClr val="black"/>
                </a:solidFill>
              </a:rPr>
              <a:t>Consume a token for each iteration</a:t>
            </a:r>
          </a:p>
          <a:p>
            <a:pPr lvl="1">
              <a:spcBef>
                <a:spcPts val="1624"/>
              </a:spcBef>
            </a:pPr>
            <a:r>
              <a:rPr lang="en-US" altLang="zh-CN" dirty="0">
                <a:solidFill>
                  <a:srgbClr val="0000FF"/>
                </a:solidFill>
              </a:rPr>
              <a:t>Could reset tokens when </a:t>
            </a:r>
            <a:r>
              <a:rPr lang="en-US" altLang="zh-CN" dirty="0" err="1">
                <a:solidFill>
                  <a:srgbClr val="FF0000"/>
                </a:solidFill>
              </a:rPr>
              <a:t>env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progresses</a:t>
            </a:r>
          </a:p>
          <a:p>
            <a:pPr lvl="1">
              <a:spcBef>
                <a:spcPts val="1624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Could reset tokens when </a:t>
            </a:r>
            <a:r>
              <a:rPr lang="en-US" altLang="zh-CN" dirty="0" smtClean="0">
                <a:solidFill>
                  <a:srgbClr val="FF0000"/>
                </a:solidFill>
              </a:rPr>
              <a:t>current thread </a:t>
            </a:r>
            <a:r>
              <a:rPr lang="en-US" altLang="zh-CN" dirty="0" smtClean="0">
                <a:solidFill>
                  <a:srgbClr val="0000FF"/>
                </a:solidFill>
              </a:rPr>
              <a:t>progresses</a:t>
            </a:r>
          </a:p>
        </p:txBody>
      </p:sp>
    </p:spTree>
    <p:extLst>
      <p:ext uri="{BB962C8B-B14F-4D97-AF65-F5344CB8AC3E}">
        <p14:creationId xmlns:p14="http://schemas.microsoft.com/office/powerpoint/2010/main" val="22632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Logic for</a:t>
            </a:r>
            <a:r>
              <a:rPr lang="en-US" altLang="zh-CN" dirty="0">
                <a:sym typeface="Symbol" pitchFamily="18" charset="2"/>
              </a:rPr>
              <a:t> Verifying 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T </a:t>
            </a:r>
            <a:r>
              <a:rPr lang="en-US" altLang="zh-CN" b="1" dirty="0">
                <a:solidFill>
                  <a:srgbClr val="FF0000"/>
                </a:solidFill>
                <a:latin typeface="Segoe UI Symbol"/>
                <a:ea typeface="Segoe UI Symbol"/>
                <a:sym typeface="Symbol" pitchFamily="18" charset="2"/>
              </a:rPr>
              <a:t>⊑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 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Judgment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en-US" altLang="zh-CN" dirty="0" smtClean="0"/>
              <a:t>R, G:  </a:t>
            </a:r>
            <a:r>
              <a:rPr lang="en-US" altLang="zh-CN" dirty="0" smtClean="0">
                <a:solidFill>
                  <a:srgbClr val="FF0000"/>
                </a:solidFill>
              </a:rPr>
              <a:t>rely/guarantee</a:t>
            </a:r>
            <a:r>
              <a:rPr lang="en-US" altLang="zh-CN" dirty="0" smtClean="0"/>
              <a:t> to describe </a:t>
            </a:r>
            <a:r>
              <a:rPr lang="en-US" altLang="zh-CN" dirty="0" err="1"/>
              <a:t>env</a:t>
            </a:r>
            <a:r>
              <a:rPr lang="en-US" altLang="zh-CN" dirty="0"/>
              <a:t> </a:t>
            </a:r>
            <a:r>
              <a:rPr lang="en-US" altLang="zh-CN" dirty="0" smtClean="0"/>
              <a:t>interference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067944" y="3927192"/>
            <a:ext cx="45365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…  and extended with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effects on termination-preservation </a:t>
            </a:r>
          </a:p>
          <a:p>
            <a:r>
              <a:rPr lang="en-US" altLang="zh-CN" sz="2800" b="1" dirty="0" smtClean="0">
                <a:solidFill>
                  <a:srgbClr val="FF0000"/>
                </a:solidFill>
              </a:rPr>
              <a:t>(i.e. whether current 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thrd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is allowed to reset tokens)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80857" y="2420888"/>
            <a:ext cx="5782289" cy="523220"/>
            <a:chOff x="1680857" y="2420888"/>
            <a:chExt cx="5782289" cy="523220"/>
          </a:xfrm>
        </p:grpSpPr>
        <p:sp>
          <p:nvSpPr>
            <p:cNvPr id="26" name="文本框 25"/>
            <p:cNvSpPr txBox="1"/>
            <p:nvPr/>
          </p:nvSpPr>
          <p:spPr>
            <a:xfrm>
              <a:off x="1680857" y="2420888"/>
              <a:ext cx="57822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dirty="0" smtClean="0"/>
                <a:t>R, G       {p </a:t>
              </a:r>
              <a:r>
                <a:rPr lang="en-US" altLang="zh-CN" sz="2800" dirty="0" smtClean="0">
                  <a:sym typeface="Symbol" panose="05050102010706020507" pitchFamily="18" charset="2"/>
                </a:rPr>
                <a:t> </a:t>
              </a:r>
              <a:r>
                <a:rPr lang="en-US" altLang="zh-CN" sz="2800" b="1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rem(S) </a:t>
              </a:r>
              <a:r>
                <a:rPr lang="en-US" altLang="zh-CN" sz="2800" dirty="0" smtClean="0"/>
                <a:t>} </a:t>
              </a:r>
              <a:r>
                <a:rPr lang="en-US" altLang="zh-CN" sz="2800" dirty="0" smtClean="0">
                  <a:solidFill>
                    <a:srgbClr val="0000FF"/>
                  </a:solidFill>
                </a:rPr>
                <a:t>T</a:t>
              </a:r>
              <a:r>
                <a:rPr lang="en-US" altLang="zh-CN" sz="2800" b="1" dirty="0" smtClean="0">
                  <a:latin typeface="Segoe UI Symbol"/>
                  <a:ea typeface="Segoe UI Symbol"/>
                  <a:sym typeface="Symbol" pitchFamily="18" charset="2"/>
                </a:rPr>
                <a:t> </a:t>
              </a:r>
              <a:r>
                <a:rPr lang="en-US" altLang="zh-CN" sz="2800" dirty="0" smtClean="0"/>
                <a:t>{q </a:t>
              </a:r>
              <a:r>
                <a:rPr lang="en-US" altLang="zh-CN" sz="2800" dirty="0" smtClean="0">
                  <a:sym typeface="Symbol" panose="05050102010706020507" pitchFamily="18" charset="2"/>
                </a:rPr>
                <a:t> </a:t>
              </a:r>
              <a:r>
                <a:rPr lang="en-US" altLang="zh-CN" sz="2800" b="1" dirty="0" smtClean="0">
                  <a:solidFill>
                    <a:srgbClr val="C00000"/>
                  </a:solidFill>
                  <a:sym typeface="Symbol" panose="05050102010706020507" pitchFamily="18" charset="2"/>
                </a:rPr>
                <a:t>rem(skip)</a:t>
              </a:r>
              <a:r>
                <a:rPr lang="en-US" altLang="zh-CN" sz="2800" dirty="0" smtClean="0"/>
                <a:t>}</a:t>
              </a:r>
              <a:endParaRPr lang="en-US" altLang="zh-CN" sz="2800" dirty="0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2585694" y="2540830"/>
              <a:ext cx="210279" cy="283336"/>
              <a:chOff x="1081825" y="3412901"/>
              <a:chExt cx="167426" cy="283336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1081825" y="3412901"/>
                <a:ext cx="0" cy="283336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1081825" y="3554569"/>
                <a:ext cx="167426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879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1717858" y="1554920"/>
            <a:ext cx="5708283" cy="1046440"/>
            <a:chOff x="1623135" y="3332912"/>
            <a:chExt cx="5708283" cy="1046440"/>
          </a:xfrm>
        </p:grpSpPr>
        <p:sp>
          <p:nvSpPr>
            <p:cNvPr id="40" name="文本框 39"/>
            <p:cNvSpPr txBox="1"/>
            <p:nvPr/>
          </p:nvSpPr>
          <p:spPr>
            <a:xfrm>
              <a:off x="2707104" y="3332912"/>
              <a:ext cx="4624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{p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 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rem(S)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}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T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{q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 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rem(skip)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}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2458189" y="3452854"/>
              <a:ext cx="210279" cy="283336"/>
              <a:chOff x="1081825" y="3584408"/>
              <a:chExt cx="167426" cy="283336"/>
            </a:xfrm>
          </p:grpSpPr>
          <p:cxnSp>
            <p:nvCxnSpPr>
              <p:cNvPr id="49" name="直接连接符 48"/>
              <p:cNvCxnSpPr/>
              <p:nvPr/>
            </p:nvCxnSpPr>
            <p:spPr>
              <a:xfrm>
                <a:off x="1081825" y="3584408"/>
                <a:ext cx="0" cy="283336"/>
              </a:xfrm>
              <a:prstGeom prst="line">
                <a:avLst/>
              </a:prstGeom>
              <a:noFill/>
              <a:ln w="317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" name="直接连接符 49"/>
              <p:cNvCxnSpPr/>
              <p:nvPr/>
            </p:nvCxnSpPr>
            <p:spPr>
              <a:xfrm>
                <a:off x="1081825" y="3726076"/>
                <a:ext cx="167426" cy="0"/>
              </a:xfrm>
              <a:prstGeom prst="line">
                <a:avLst/>
              </a:prstGeom>
              <a:noFill/>
              <a:ln w="317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2" name="文本框 41"/>
            <p:cNvSpPr txBox="1"/>
            <p:nvPr/>
          </p:nvSpPr>
          <p:spPr>
            <a:xfrm>
              <a:off x="1623135" y="3332912"/>
              <a:ext cx="873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R, G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623135" y="3857838"/>
              <a:ext cx="5708283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4" name="文本框 43"/>
            <p:cNvSpPr txBox="1"/>
            <p:nvPr/>
          </p:nvSpPr>
          <p:spPr>
            <a:xfrm>
              <a:off x="3890960" y="3856132"/>
              <a:ext cx="2339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{p} (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T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,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S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)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{q}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3642044" y="3976074"/>
              <a:ext cx="210279" cy="283336"/>
              <a:chOff x="1081825" y="3360110"/>
              <a:chExt cx="167426" cy="283336"/>
            </a:xfrm>
          </p:grpSpPr>
          <p:cxnSp>
            <p:nvCxnSpPr>
              <p:cNvPr id="47" name="直接连接符 46"/>
              <p:cNvCxnSpPr/>
              <p:nvPr/>
            </p:nvCxnSpPr>
            <p:spPr>
              <a:xfrm>
                <a:off x="1081825" y="3360110"/>
                <a:ext cx="0" cy="283336"/>
              </a:xfrm>
              <a:prstGeom prst="line">
                <a:avLst/>
              </a:prstGeom>
              <a:noFill/>
              <a:ln w="317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>
              <a:xfrm>
                <a:off x="1081825" y="3501778"/>
                <a:ext cx="167426" cy="0"/>
              </a:xfrm>
              <a:prstGeom prst="line">
                <a:avLst/>
              </a:prstGeom>
              <a:noFill/>
              <a:ln w="317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6" name="文本框 45"/>
            <p:cNvSpPr txBox="1"/>
            <p:nvPr/>
          </p:nvSpPr>
          <p:spPr>
            <a:xfrm>
              <a:off x="2777652" y="3856132"/>
              <a:ext cx="903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R,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G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962492" y="3861048"/>
            <a:ext cx="5219014" cy="1960006"/>
            <a:chOff x="1339608" y="3576390"/>
            <a:chExt cx="5219014" cy="1960006"/>
          </a:xfrm>
        </p:grpSpPr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1339608" y="3576390"/>
              <a:ext cx="521901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>
                <a:spcBef>
                  <a:spcPct val="50000"/>
                </a:spcBef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 we can find R, G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 </a:t>
              </a:r>
              <a:r>
                <a:rPr lang="en-US" altLang="zh-CN" sz="2800" kern="0" dirty="0" smtClean="0">
                  <a:solidFill>
                    <a:sysClr val="windowText" lastClr="000000"/>
                  </a:solidFill>
                </a:rPr>
                <a:t>and q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such that</a:t>
              </a:r>
            </a:p>
          </p:txBody>
        </p:sp>
        <p:sp>
          <p:nvSpPr>
            <p:cNvPr id="69" name="Text Box 6"/>
            <p:cNvSpPr txBox="1">
              <a:spLocks noChangeArrowheads="1"/>
            </p:cNvSpPr>
            <p:nvPr/>
          </p:nvSpPr>
          <p:spPr bwMode="auto">
            <a:xfrm>
              <a:off x="1339608" y="5013176"/>
              <a:ext cx="31242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then we have:</a:t>
              </a:r>
              <a:endPara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endParaRPr>
            </a:p>
          </p:txBody>
        </p:sp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3821791" y="5013176"/>
              <a:ext cx="14478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sym typeface="Symbol" pitchFamily="18" charset="2"/>
                </a:rPr>
                <a:t>T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  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ymbol" panose="020B0502040204020203" pitchFamily="34" charset="0"/>
                  <a:ea typeface="Segoe UI Symbol" panose="020B0502040204020203" pitchFamily="34" charset="0"/>
                  <a:sym typeface="Symbol" pitchFamily="18" charset="2"/>
                </a:rPr>
                <a:t>⊑</a:t>
              </a:r>
              <a:r>
                <a:rPr kumimoji="0" lang="en-US" altLang="zh-CN" sz="2800" b="1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Segoe UI Symbol" panose="020B0502040204020203" pitchFamily="34" charset="0"/>
                  <a:sym typeface="Symbol" pitchFamily="18" charset="2"/>
                </a:rPr>
                <a:t>p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 pitchFamily="18" charset="2"/>
                </a:rPr>
                <a:t>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sym typeface="Symbol" pitchFamily="18" charset="2"/>
                </a:rPr>
                <a:t>S</a:t>
              </a: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3553756" y="4221088"/>
              <a:ext cx="2339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{p} (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T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,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S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)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{q}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3291136" y="4371807"/>
              <a:ext cx="210279" cy="283336"/>
              <a:chOff x="3033472" y="2997812"/>
              <a:chExt cx="210279" cy="283336"/>
            </a:xfrm>
          </p:grpSpPr>
          <p:cxnSp>
            <p:nvCxnSpPr>
              <p:cNvPr id="73" name="直接连接符 72"/>
              <p:cNvCxnSpPr/>
              <p:nvPr/>
            </p:nvCxnSpPr>
            <p:spPr>
              <a:xfrm>
                <a:off x="3033472" y="2997812"/>
                <a:ext cx="0" cy="283336"/>
              </a:xfrm>
              <a:prstGeom prst="line">
                <a:avLst/>
              </a:prstGeom>
              <a:noFill/>
              <a:ln w="317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4" name="直接连接符 73"/>
              <p:cNvCxnSpPr/>
              <p:nvPr/>
            </p:nvCxnSpPr>
            <p:spPr>
              <a:xfrm>
                <a:off x="3033472" y="3140968"/>
                <a:ext cx="210279" cy="0"/>
              </a:xfrm>
              <a:prstGeom prst="line">
                <a:avLst/>
              </a:prstGeom>
              <a:noFill/>
              <a:ln w="317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5" name="文本框 74"/>
            <p:cNvSpPr txBox="1"/>
            <p:nvPr/>
          </p:nvSpPr>
          <p:spPr>
            <a:xfrm>
              <a:off x="2369102" y="4221088"/>
              <a:ext cx="787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R, 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sym typeface="Symbol" panose="05050102010706020507" pitchFamily="18" charset="2"/>
                </a:rPr>
                <a:t>G</a:t>
              </a:r>
              <a:endPara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01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Compositionality Rules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1059000" y="5021063"/>
            <a:ext cx="7026000" cy="1037729"/>
            <a:chOff x="1059000" y="5445224"/>
            <a:chExt cx="7026000" cy="1037729"/>
          </a:xfrm>
        </p:grpSpPr>
        <p:grpSp>
          <p:nvGrpSpPr>
            <p:cNvPr id="15" name="组合 2"/>
            <p:cNvGrpSpPr/>
            <p:nvPr/>
          </p:nvGrpSpPr>
          <p:grpSpPr>
            <a:xfrm>
              <a:off x="1059000" y="5445224"/>
              <a:ext cx="3725272" cy="461665"/>
              <a:chOff x="3335837" y="4932581"/>
              <a:chExt cx="3725272" cy="461665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4342251" y="4932581"/>
                <a:ext cx="2718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{p} (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T1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,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S1</a:t>
                </a:r>
                <a:r>
                  <a:rPr lang="en-US" altLang="zh-CN" sz="2400" dirty="0" smtClean="0"/>
                  <a:t>) {r}</a:t>
                </a:r>
                <a:endParaRPr lang="zh-CN" altLang="en-US" sz="2400" dirty="0"/>
              </a:p>
            </p:txBody>
          </p:sp>
          <p:grpSp>
            <p:nvGrpSpPr>
              <p:cNvPr id="18" name="组合 22"/>
              <p:cNvGrpSpPr/>
              <p:nvPr/>
            </p:nvGrpSpPr>
            <p:grpSpPr>
              <a:xfrm>
                <a:off x="4093335" y="5043565"/>
                <a:ext cx="210279" cy="283336"/>
                <a:chOff x="1081825" y="3412901"/>
                <a:chExt cx="167426" cy="283336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>
                  <a:off x="1081825" y="3412901"/>
                  <a:ext cx="0" cy="283336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1081825" y="3554569"/>
                  <a:ext cx="16742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本框 26"/>
              <p:cNvSpPr txBox="1"/>
              <p:nvPr/>
            </p:nvSpPr>
            <p:spPr>
              <a:xfrm>
                <a:off x="3335837" y="4932581"/>
                <a:ext cx="10647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R, G</a:t>
                </a:r>
                <a:endParaRPr lang="zh-CN" altLang="en-US" sz="2400" dirty="0"/>
              </a:p>
            </p:txBody>
          </p:sp>
        </p:grpSp>
        <p:grpSp>
          <p:nvGrpSpPr>
            <p:cNvPr id="23" name="组合 14"/>
            <p:cNvGrpSpPr/>
            <p:nvPr/>
          </p:nvGrpSpPr>
          <p:grpSpPr>
            <a:xfrm>
              <a:off x="5004048" y="5445224"/>
              <a:ext cx="3080952" cy="461665"/>
              <a:chOff x="3222189" y="5523439"/>
              <a:chExt cx="3080952" cy="461665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4293531" y="5523439"/>
                <a:ext cx="20096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{r} (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T2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,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S2</a:t>
                </a:r>
                <a:r>
                  <a:rPr lang="en-US" altLang="zh-CN" sz="2400" dirty="0" smtClean="0"/>
                  <a:t>) {q}</a:t>
                </a:r>
                <a:endParaRPr lang="zh-CN" altLang="en-US" sz="2400" dirty="0"/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4014277" y="5634423"/>
                <a:ext cx="210279" cy="283336"/>
                <a:chOff x="1018878" y="3412901"/>
                <a:chExt cx="167426" cy="283336"/>
              </a:xfrm>
            </p:grpSpPr>
            <p:cxnSp>
              <p:nvCxnSpPr>
                <p:cNvPr id="30" name="直接连接符 29"/>
                <p:cNvCxnSpPr/>
                <p:nvPr/>
              </p:nvCxnSpPr>
              <p:spPr>
                <a:xfrm>
                  <a:off x="1018878" y="3412901"/>
                  <a:ext cx="0" cy="283336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18878" y="3554569"/>
                  <a:ext cx="16742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文本框 31"/>
              <p:cNvSpPr txBox="1"/>
              <p:nvPr/>
            </p:nvSpPr>
            <p:spPr>
              <a:xfrm>
                <a:off x="3222189" y="5523439"/>
                <a:ext cx="7866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R, G</a:t>
                </a:r>
                <a:endParaRPr lang="zh-CN" altLang="en-US" sz="2400" dirty="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>
              <a:off x="1059000" y="5973698"/>
              <a:ext cx="702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3768765" y="6021288"/>
              <a:ext cx="2963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{p} (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T1;T2</a:t>
              </a:r>
              <a:r>
                <a:rPr lang="en-US" altLang="zh-CN" sz="2400" dirty="0" smtClean="0"/>
                <a:t> 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,</a:t>
              </a:r>
              <a:r>
                <a:rPr lang="en-US" altLang="zh-CN" sz="2400" dirty="0" smtClean="0"/>
                <a:t> </a:t>
              </a:r>
              <a:r>
                <a:rPr lang="en-US" altLang="zh-CN" sz="2400" dirty="0" smtClean="0">
                  <a:solidFill>
                    <a:srgbClr val="C00000"/>
                  </a:solidFill>
                </a:rPr>
                <a:t>S1;S2</a:t>
              </a:r>
              <a:r>
                <a:rPr lang="en-US" altLang="zh-CN" sz="2400" dirty="0" smtClean="0"/>
                <a:t>) {q}</a:t>
              </a:r>
              <a:endParaRPr lang="zh-CN" altLang="en-US" sz="2400" dirty="0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519849" y="6122066"/>
              <a:ext cx="210279" cy="283336"/>
              <a:chOff x="1081825" y="3412901"/>
              <a:chExt cx="167426" cy="283336"/>
            </a:xfrm>
          </p:grpSpPr>
          <p:cxnSp>
            <p:nvCxnSpPr>
              <p:cNvPr id="36" name="直接连接符 35"/>
              <p:cNvCxnSpPr/>
              <p:nvPr/>
            </p:nvCxnSpPr>
            <p:spPr>
              <a:xfrm>
                <a:off x="1081825" y="3412901"/>
                <a:ext cx="0" cy="283336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1081825" y="3554569"/>
                <a:ext cx="167426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/>
            <p:cNvSpPr txBox="1"/>
            <p:nvPr/>
          </p:nvSpPr>
          <p:spPr>
            <a:xfrm>
              <a:off x="2699792" y="6021288"/>
              <a:ext cx="918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R, 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G</a:t>
              </a:r>
              <a:endParaRPr lang="zh-CN" altLang="en-US" sz="2400" dirty="0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421722" y="1642622"/>
            <a:ext cx="7890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Just like standard Rely/Guarantee rules, e.g.</a:t>
            </a:r>
            <a:endParaRPr lang="zh-CN" altLang="en-US" sz="2800" dirty="0"/>
          </a:p>
        </p:txBody>
      </p:sp>
      <p:grpSp>
        <p:nvGrpSpPr>
          <p:cNvPr id="51" name="组合 50"/>
          <p:cNvGrpSpPr/>
          <p:nvPr/>
        </p:nvGrpSpPr>
        <p:grpSpPr>
          <a:xfrm>
            <a:off x="1059000" y="2749163"/>
            <a:ext cx="6946287" cy="1471925"/>
            <a:chOff x="479854" y="3642876"/>
            <a:chExt cx="6946287" cy="1471925"/>
          </a:xfrm>
        </p:grpSpPr>
        <p:grpSp>
          <p:nvGrpSpPr>
            <p:cNvPr id="64" name="组合 63"/>
            <p:cNvGrpSpPr/>
            <p:nvPr/>
          </p:nvGrpSpPr>
          <p:grpSpPr>
            <a:xfrm>
              <a:off x="971600" y="3645024"/>
              <a:ext cx="4079922" cy="461665"/>
              <a:chOff x="2771800" y="3481875"/>
              <a:chExt cx="4079922" cy="461665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4132864" y="3481875"/>
                <a:ext cx="2718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{p1} (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T1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,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S1</a:t>
                </a:r>
                <a:r>
                  <a:rPr lang="en-US" altLang="zh-CN" sz="2400" dirty="0" smtClean="0"/>
                  <a:t>) {q1}</a:t>
                </a:r>
                <a:endParaRPr lang="zh-CN" altLang="en-US" sz="2400" dirty="0"/>
              </a:p>
            </p:txBody>
          </p:sp>
          <p:grpSp>
            <p:nvGrpSpPr>
              <p:cNvPr id="3" name="组合 5"/>
              <p:cNvGrpSpPr/>
              <p:nvPr/>
            </p:nvGrpSpPr>
            <p:grpSpPr>
              <a:xfrm>
                <a:off x="3883948" y="3582653"/>
                <a:ext cx="210279" cy="283336"/>
                <a:chOff x="1081825" y="3412901"/>
                <a:chExt cx="167426" cy="283336"/>
              </a:xfrm>
            </p:grpSpPr>
            <p:cxnSp>
              <p:nvCxnSpPr>
                <p:cNvPr id="7" name="直接连接符 6"/>
                <p:cNvCxnSpPr/>
                <p:nvPr/>
              </p:nvCxnSpPr>
              <p:spPr>
                <a:xfrm>
                  <a:off x="1081825" y="3412901"/>
                  <a:ext cx="0" cy="283336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/>
                <p:cNvCxnSpPr/>
                <p:nvPr/>
              </p:nvCxnSpPr>
              <p:spPr>
                <a:xfrm>
                  <a:off x="1081825" y="3554569"/>
                  <a:ext cx="16742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文本框 8"/>
              <p:cNvSpPr txBox="1"/>
              <p:nvPr/>
            </p:nvSpPr>
            <p:spPr>
              <a:xfrm>
                <a:off x="2771800" y="3481875"/>
                <a:ext cx="1700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R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1</a:t>
                </a:r>
                <a:r>
                  <a:rPr lang="en-US" altLang="zh-CN" sz="2400" dirty="0" smtClean="0"/>
                  <a:t>, G1</a:t>
                </a:r>
                <a:endParaRPr lang="zh-CN" altLang="en-US" sz="2400" dirty="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971600" y="4077072"/>
              <a:ext cx="4079922" cy="461665"/>
              <a:chOff x="2771800" y="3990845"/>
              <a:chExt cx="4079922" cy="461665"/>
            </a:xfrm>
          </p:grpSpPr>
          <p:sp>
            <p:nvSpPr>
              <p:cNvPr id="10" name="文本框 9"/>
              <p:cNvSpPr txBox="1"/>
              <p:nvPr/>
            </p:nvSpPr>
            <p:spPr>
              <a:xfrm>
                <a:off x="4132864" y="3990845"/>
                <a:ext cx="27188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{p2} (</a:t>
                </a:r>
                <a:r>
                  <a:rPr lang="en-US" altLang="zh-CN" sz="2400" dirty="0" smtClean="0">
                    <a:solidFill>
                      <a:srgbClr val="0000FF"/>
                    </a:solidFill>
                  </a:rPr>
                  <a:t>T2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,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 smtClean="0">
                    <a:solidFill>
                      <a:srgbClr val="C00000"/>
                    </a:solidFill>
                  </a:rPr>
                  <a:t>S2</a:t>
                </a:r>
                <a:r>
                  <a:rPr lang="en-US" altLang="zh-CN" sz="2400" dirty="0" smtClean="0"/>
                  <a:t>) {q2}</a:t>
                </a:r>
                <a:endParaRPr lang="zh-CN" altLang="en-US" sz="2400" dirty="0"/>
              </a:p>
            </p:txBody>
          </p:sp>
          <p:grpSp>
            <p:nvGrpSpPr>
              <p:cNvPr id="6" name="组合 10"/>
              <p:cNvGrpSpPr/>
              <p:nvPr/>
            </p:nvGrpSpPr>
            <p:grpSpPr>
              <a:xfrm>
                <a:off x="3883948" y="4091623"/>
                <a:ext cx="210279" cy="283336"/>
                <a:chOff x="1081825" y="3412901"/>
                <a:chExt cx="167426" cy="283336"/>
              </a:xfrm>
            </p:grpSpPr>
            <p:cxnSp>
              <p:nvCxnSpPr>
                <p:cNvPr id="12" name="直接连接符 11"/>
                <p:cNvCxnSpPr/>
                <p:nvPr/>
              </p:nvCxnSpPr>
              <p:spPr>
                <a:xfrm>
                  <a:off x="1081825" y="3412901"/>
                  <a:ext cx="0" cy="283336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1081825" y="3554569"/>
                  <a:ext cx="167426" cy="0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文本框 13"/>
              <p:cNvSpPr txBox="1"/>
              <p:nvPr/>
            </p:nvSpPr>
            <p:spPr>
              <a:xfrm>
                <a:off x="2771800" y="3990845"/>
                <a:ext cx="17000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R</a:t>
                </a:r>
                <a:r>
                  <a:rPr lang="en-US" altLang="zh-CN" sz="2400" dirty="0" smtClean="0">
                    <a:sym typeface="Symbol" panose="05050102010706020507" pitchFamily="18" charset="2"/>
                  </a:rPr>
                  <a:t>2</a:t>
                </a:r>
                <a:r>
                  <a:rPr lang="en-US" altLang="zh-CN" sz="2400" dirty="0" smtClean="0"/>
                  <a:t>, G2</a:t>
                </a:r>
                <a:endParaRPr lang="zh-CN" altLang="en-US" sz="2400" dirty="0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>
              <a:off x="479854" y="4605546"/>
              <a:ext cx="69462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120689" y="4653136"/>
              <a:ext cx="41876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{p1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p2</a:t>
              </a:r>
              <a:r>
                <a:rPr lang="en-US" altLang="zh-CN" sz="2400" dirty="0" smtClean="0"/>
                <a:t>} (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T1</a:t>
              </a:r>
              <a:r>
                <a:rPr lang="en-US" altLang="zh-CN" sz="2400" dirty="0" smtClean="0"/>
                <a:t>ǁ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T2</a:t>
              </a:r>
              <a:r>
                <a:rPr lang="en-US" altLang="zh-CN" sz="2400" dirty="0" smtClean="0"/>
                <a:t> 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,</a:t>
              </a:r>
              <a:r>
                <a:rPr lang="en-US" altLang="zh-CN" sz="2400" dirty="0" smtClean="0"/>
                <a:t> </a:t>
              </a:r>
              <a:r>
                <a:rPr lang="en-US" altLang="zh-CN" sz="2400" dirty="0" smtClean="0">
                  <a:solidFill>
                    <a:srgbClr val="C00000"/>
                  </a:solidFill>
                </a:rPr>
                <a:t>S1</a:t>
              </a:r>
              <a:r>
                <a:rPr lang="en-US" altLang="zh-CN" sz="2400" dirty="0" smtClean="0"/>
                <a:t>ǁ</a:t>
              </a:r>
              <a:r>
                <a:rPr lang="en-US" altLang="zh-CN" sz="2400" dirty="0" smtClean="0">
                  <a:solidFill>
                    <a:srgbClr val="C00000"/>
                  </a:solidFill>
                </a:rPr>
                <a:t>S2</a:t>
              </a:r>
              <a:r>
                <a:rPr lang="en-US" altLang="zh-CN" sz="2400" dirty="0" smtClean="0"/>
                <a:t>)</a:t>
              </a:r>
              <a:r>
                <a:rPr lang="en-US" altLang="zh-CN" sz="2400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sz="2400" dirty="0" smtClean="0"/>
                <a:t>{q1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</a:t>
              </a:r>
              <a:r>
                <a:rPr lang="en-US" altLang="zh-CN" sz="2400" dirty="0" smtClean="0"/>
                <a:t>q2}</a:t>
              </a:r>
              <a:endParaRPr lang="zh-CN" altLang="en-US" sz="2400" dirty="0"/>
            </a:p>
          </p:txBody>
        </p:sp>
        <p:grpSp>
          <p:nvGrpSpPr>
            <p:cNvPr id="11" name="组合 17"/>
            <p:cNvGrpSpPr/>
            <p:nvPr/>
          </p:nvGrpSpPr>
          <p:grpSpPr>
            <a:xfrm>
              <a:off x="2799979" y="4753914"/>
              <a:ext cx="210279" cy="283336"/>
              <a:chOff x="1081825" y="3412901"/>
              <a:chExt cx="167426" cy="283336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1081825" y="3412901"/>
                <a:ext cx="0" cy="283336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1081825" y="3554569"/>
                <a:ext cx="167426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611560" y="4653136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R1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R2</a:t>
              </a:r>
              <a:r>
                <a:rPr lang="en-US" altLang="zh-CN" sz="2400" dirty="0" smtClean="0"/>
                <a:t>, 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G1</a:t>
              </a:r>
              <a:r>
                <a:rPr lang="en-US" altLang="zh-CN" sz="2400" dirty="0" smtClean="0"/>
                <a:t>G2</a:t>
              </a:r>
              <a:endParaRPr lang="zh-CN" altLang="en-US" sz="24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357840" y="3642876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G2 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 R1</a:t>
              </a:r>
              <a:endParaRPr lang="zh-CN" altLang="en-US" sz="2400" dirty="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5357840" y="4084678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G1 </a:t>
              </a:r>
              <a:r>
                <a:rPr lang="en-US" altLang="zh-CN" sz="2400" dirty="0" smtClean="0">
                  <a:sym typeface="Symbol" panose="05050102010706020507" pitchFamily="18" charset="2"/>
                </a:rPr>
                <a:t> R2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580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Soundness Theorem</a:t>
            </a:r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104928" y="198884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If we can find R, G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lang="en-US" altLang="zh-CN" sz="3200" kern="0" dirty="0" smtClean="0">
                <a:solidFill>
                  <a:sysClr val="windowText" lastClr="000000"/>
                </a:solidFill>
              </a:rPr>
              <a:t>and q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such that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104928" y="4001690"/>
            <a:ext cx="312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then we have: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905272" y="400169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sym typeface="Symbol" pitchFamily="18" charset="2"/>
              </a:rPr>
              <a:t>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Symbol" panose="020B0502040204020203" pitchFamily="34" charset="0"/>
                <a:ea typeface="Segoe UI Symbol" panose="020B0502040204020203" pitchFamily="34" charset="0"/>
                <a:sym typeface="Symbol" pitchFamily="18" charset="2"/>
              </a:rPr>
              <a:t>⊑</a:t>
            </a:r>
            <a:r>
              <a:rPr kumimoji="0" lang="en-US" altLang="zh-CN" sz="3200" b="1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Segoe UI Symbol" panose="020B0502040204020203" pitchFamily="34" charset="0"/>
                <a:sym typeface="Symbol" pitchFamily="18" charset="2"/>
              </a:rPr>
              <a:t>p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Symbol" pitchFamily="18" charset="2"/>
              </a:rPr>
              <a:t>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44592" y="2877870"/>
            <a:ext cx="2339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{p} (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T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 panose="05050102010706020507" pitchFamily="18" charset="2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sym typeface="Symbol" panose="05050102010706020507" pitchFamily="18" charset="2"/>
              </a:rPr>
              <a:t>S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 panose="05050102010706020507" pitchFamily="18" charset="2"/>
              </a:rPr>
              <a:t>)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{q}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481972" y="3028589"/>
            <a:ext cx="210279" cy="283336"/>
            <a:chOff x="3458988" y="2997812"/>
            <a:chExt cx="210279" cy="283336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3458988" y="2997812"/>
              <a:ext cx="0" cy="283336"/>
            </a:xfrm>
            <a:prstGeom prst="line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3458988" y="3140968"/>
              <a:ext cx="210279" cy="0"/>
            </a:xfrm>
            <a:prstGeom prst="line">
              <a:avLst/>
            </a:prstGeom>
            <a:noFill/>
            <a:ln w="317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0" name="文本框 9"/>
          <p:cNvSpPr txBox="1"/>
          <p:nvPr/>
        </p:nvSpPr>
        <p:spPr>
          <a:xfrm>
            <a:off x="2483768" y="2877870"/>
            <a:ext cx="903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R, 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 panose="05050102010706020507" pitchFamily="18" charset="2"/>
              </a:rPr>
              <a:t>G</a:t>
            </a: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974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Linearizability</a:t>
            </a:r>
            <a:r>
              <a:rPr lang="en-US" altLang="zh-CN" sz="2800" dirty="0" smtClean="0"/>
              <a:t> &amp; lock-freedom</a:t>
            </a:r>
          </a:p>
          <a:p>
            <a:pPr lvl="1"/>
            <a:r>
              <a:rPr lang="en-US" altLang="zh-CN" sz="2400" dirty="0" smtClean="0"/>
              <a:t>Counters and its variants</a:t>
            </a:r>
            <a:endParaRPr lang="en-US" altLang="zh-CN" sz="2400" dirty="0"/>
          </a:p>
          <a:p>
            <a:pPr lvl="1"/>
            <a:r>
              <a:rPr lang="en-US" altLang="zh-CN" sz="2400" dirty="0" err="1" smtClean="0"/>
              <a:t>Treiber</a:t>
            </a:r>
            <a:r>
              <a:rPr lang="en-US" altLang="zh-CN" sz="2400" dirty="0" smtClean="0"/>
              <a:t> stack</a:t>
            </a:r>
          </a:p>
          <a:p>
            <a:pPr lvl="1"/>
            <a:r>
              <a:rPr lang="en-US" altLang="zh-CN" sz="2400" dirty="0" smtClean="0"/>
              <a:t>Michael-Scott lock-free queue</a:t>
            </a:r>
          </a:p>
          <a:p>
            <a:pPr lvl="1"/>
            <a:r>
              <a:rPr lang="en-US" altLang="zh-CN" sz="2400" dirty="0" smtClean="0"/>
              <a:t>DGLM lock-free queue</a:t>
            </a:r>
          </a:p>
          <a:p>
            <a:pPr lvl="0"/>
            <a:r>
              <a:rPr lang="en-US" altLang="zh-CN" sz="2800" dirty="0">
                <a:solidFill>
                  <a:prstClr val="black"/>
                </a:solidFill>
              </a:rPr>
              <a:t>Correctness of non-atomic objects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Synchronous queue (used in Java 6)</a:t>
            </a:r>
          </a:p>
          <a:p>
            <a:pPr lvl="0"/>
            <a:r>
              <a:rPr lang="en-US" altLang="zh-CN" sz="2800" dirty="0">
                <a:solidFill>
                  <a:prstClr val="black"/>
                </a:solidFill>
              </a:rPr>
              <a:t>Equivalence of optimized </a:t>
            </a:r>
            <a:r>
              <a:rPr lang="en-US" altLang="zh-CN" sz="2800" dirty="0" err="1">
                <a:solidFill>
                  <a:prstClr val="black"/>
                </a:solidFill>
              </a:rPr>
              <a:t>algo</a:t>
            </a:r>
            <a:r>
              <a:rPr lang="en-US" altLang="zh-CN" sz="2800" dirty="0">
                <a:solidFill>
                  <a:prstClr val="black"/>
                </a:solidFill>
              </a:rPr>
              <a:t> &amp; original one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Counters and its variants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TAS lock and TTAS </a:t>
            </a:r>
            <a:r>
              <a:rPr lang="en-US" altLang="zh-CN" sz="2400" dirty="0" smtClean="0">
                <a:solidFill>
                  <a:prstClr val="black"/>
                </a:solidFill>
              </a:rPr>
              <a:t>lock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6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Logic </a:t>
            </a:r>
            <a:r>
              <a:rPr lang="en-US" altLang="zh-CN" dirty="0"/>
              <a:t>for termination-preserving </a:t>
            </a:r>
            <a:r>
              <a:rPr lang="en-US" altLang="zh-CN" dirty="0" smtClean="0"/>
              <a:t>refinement of concurrent programs</a:t>
            </a:r>
            <a:endParaRPr lang="en-US" altLang="zh-CN" dirty="0"/>
          </a:p>
          <a:p>
            <a:pPr lvl="1">
              <a:spcBef>
                <a:spcPts val="1224"/>
              </a:spcBef>
            </a:pPr>
            <a:r>
              <a:rPr lang="en-US" altLang="zh-CN" dirty="0" smtClean="0"/>
              <a:t>Use tokens for termination-preservation</a:t>
            </a:r>
          </a:p>
          <a:p>
            <a:pPr lvl="2"/>
            <a:r>
              <a:rPr lang="en-US" altLang="zh-CN" dirty="0"/>
              <a:t>Reset tokens when current </a:t>
            </a:r>
            <a:r>
              <a:rPr lang="en-US" altLang="zh-CN" dirty="0" err="1"/>
              <a:t>thrd</a:t>
            </a:r>
            <a:r>
              <a:rPr lang="en-US" altLang="zh-CN" dirty="0"/>
              <a:t> or </a:t>
            </a:r>
            <a:r>
              <a:rPr lang="en-US" altLang="zh-CN" dirty="0" err="1"/>
              <a:t>env</a:t>
            </a:r>
            <a:r>
              <a:rPr lang="en-US" altLang="zh-CN" dirty="0"/>
              <a:t> progresses</a:t>
            </a:r>
          </a:p>
          <a:p>
            <a:pPr lvl="2"/>
            <a:r>
              <a:rPr lang="en-US" altLang="zh-CN" dirty="0" smtClean="0"/>
              <a:t>New rely/guarantee conditions for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 interference</a:t>
            </a:r>
          </a:p>
          <a:p>
            <a:pPr lvl="1">
              <a:spcBef>
                <a:spcPts val="1224"/>
              </a:spcBef>
            </a:pPr>
            <a:r>
              <a:rPr lang="en-US" dirty="0" smtClean="0"/>
              <a:t>Compositionality</a:t>
            </a:r>
          </a:p>
          <a:p>
            <a:pPr lvl="1">
              <a:spcBef>
                <a:spcPts val="1224"/>
              </a:spcBef>
            </a:pPr>
            <a:r>
              <a:rPr lang="en-US" dirty="0" smtClean="0"/>
              <a:t>Meta-theory: a new simulation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76386" y="5642084"/>
            <a:ext cx="6591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hlinkClick r:id="rId2"/>
              </a:rPr>
              <a:t>http://</a:t>
            </a:r>
            <a:r>
              <a:rPr lang="en-US" altLang="zh-CN" sz="2800" dirty="0" smtClean="0">
                <a:hlinkClick r:id="rId2"/>
              </a:rPr>
              <a:t>kyhcs.ustcsz.edu.cn/relconcur/rgsimt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Backup slides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Applications of </a:t>
            </a:r>
            <a:br>
              <a:rPr lang="en-US" altLang="zh-CN" dirty="0"/>
            </a:br>
            <a:r>
              <a:rPr lang="en-US" altLang="zh-CN" dirty="0"/>
              <a:t>Refinement of Concurrent Programs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435280" cy="4525963"/>
          </a:xfrm>
        </p:spPr>
        <p:txBody>
          <a:bodyPr/>
          <a:lstStyle/>
          <a:p>
            <a:r>
              <a:rPr lang="en-US" dirty="0" smtClean="0"/>
              <a:t>Correctness of program transformations</a:t>
            </a:r>
          </a:p>
          <a:p>
            <a:pPr lvl="1"/>
            <a:r>
              <a:rPr lang="en-US" dirty="0" smtClean="0"/>
              <a:t>Compilers, program optimizations, …</a:t>
            </a:r>
          </a:p>
          <a:p>
            <a:pPr>
              <a:spcBef>
                <a:spcPts val="2024"/>
              </a:spcBef>
            </a:pPr>
            <a:r>
              <a:rPr lang="en-US" dirty="0" smtClean="0"/>
              <a:t>Correctness of concurrent objects &amp; libraries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Examples that we cannot verify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Linearizability</a:t>
            </a:r>
            <a:r>
              <a:rPr lang="en-US" altLang="zh-CN" dirty="0" smtClean="0"/>
              <a:t> &amp; lock-freedom</a:t>
            </a:r>
          </a:p>
          <a:p>
            <a:pPr lvl="1"/>
            <a:r>
              <a:rPr lang="en-US" altLang="zh-CN" dirty="0" smtClean="0"/>
              <a:t>Helping</a:t>
            </a:r>
          </a:p>
          <a:p>
            <a:pPr lvl="2"/>
            <a:r>
              <a:rPr lang="en-US" altLang="zh-CN" dirty="0" smtClean="0"/>
              <a:t>HSY elimination-</a:t>
            </a:r>
            <a:r>
              <a:rPr lang="en-US" altLang="zh-CN" dirty="0" err="1" smtClean="0"/>
              <a:t>backoff</a:t>
            </a:r>
            <a:r>
              <a:rPr lang="en-US" altLang="zh-CN" dirty="0" smtClean="0"/>
              <a:t> stack</a:t>
            </a:r>
          </a:p>
          <a:p>
            <a:pPr lvl="1"/>
            <a:r>
              <a:rPr lang="en-US" altLang="zh-CN" dirty="0" smtClean="0"/>
              <a:t>Speculation</a:t>
            </a:r>
          </a:p>
          <a:p>
            <a:pPr lvl="2"/>
            <a:r>
              <a:rPr lang="en-US" altLang="zh-CN" dirty="0" smtClean="0"/>
              <a:t>RDCSS algorith</a:t>
            </a:r>
            <a:r>
              <a:rPr lang="en-US" altLang="zh-CN" dirty="0"/>
              <a:t>m</a:t>
            </a:r>
          </a:p>
          <a:p>
            <a:pPr>
              <a:spcBef>
                <a:spcPts val="1768"/>
              </a:spcBef>
            </a:pPr>
            <a:r>
              <a:rPr lang="en-US" altLang="zh-CN" dirty="0" smtClean="0"/>
              <a:t>Technically, we use a forward simulation as meta-theory</a:t>
            </a:r>
          </a:p>
          <a:p>
            <a:pPr lvl="1"/>
            <a:r>
              <a:rPr lang="en-US" altLang="zh-CN" dirty="0" smtClean="0"/>
              <a:t>Forward-backward simulation?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476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Lock-freedom vs. </a:t>
            </a:r>
            <a:br>
              <a:rPr lang="en-US" altLang="zh-CN" sz="3600" dirty="0" smtClean="0"/>
            </a:br>
            <a:r>
              <a:rPr lang="en-US" altLang="zh-CN" sz="3600" dirty="0" smtClean="0"/>
              <a:t>Obstruction-freedom vs. Wait-freedom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768"/>
              </a:spcBef>
              <a:buNone/>
            </a:pPr>
            <a:r>
              <a:rPr lang="en-US" altLang="zh-CN" sz="2800" b="1" dirty="0" smtClean="0"/>
              <a:t>How is progress of current thread affected by </a:t>
            </a:r>
            <a:r>
              <a:rPr lang="en-US" altLang="zh-CN" sz="2800" b="1" dirty="0" err="1" smtClean="0"/>
              <a:t>env</a:t>
            </a:r>
            <a:r>
              <a:rPr lang="en-US" altLang="zh-CN" sz="2800" b="1" dirty="0" smtClean="0"/>
              <a:t>? </a:t>
            </a:r>
          </a:p>
          <a:p>
            <a:pPr>
              <a:spcBef>
                <a:spcPts val="1768"/>
              </a:spcBef>
            </a:pPr>
            <a:r>
              <a:rPr lang="en-US" altLang="zh-CN" sz="2800" dirty="0" smtClean="0"/>
              <a:t>Lock-freedom</a:t>
            </a:r>
          </a:p>
          <a:p>
            <a:pPr lvl="1">
              <a:spcBef>
                <a:spcPts val="868"/>
              </a:spcBef>
            </a:pPr>
            <a:r>
              <a:rPr lang="en-US" altLang="zh-CN" sz="2400" dirty="0"/>
              <a:t>Can be affected only if </a:t>
            </a:r>
            <a:r>
              <a:rPr lang="en-US" altLang="zh-CN" sz="2400" dirty="0" err="1"/>
              <a:t>env</a:t>
            </a:r>
            <a:r>
              <a:rPr lang="en-US" altLang="zh-CN" sz="2400" dirty="0"/>
              <a:t> progresses</a:t>
            </a:r>
            <a:endParaRPr lang="en-US" altLang="zh-CN" sz="2400" dirty="0" smtClean="0"/>
          </a:p>
          <a:p>
            <a:pPr>
              <a:spcBef>
                <a:spcPts val="1768"/>
              </a:spcBef>
            </a:pPr>
            <a:r>
              <a:rPr lang="en-US" altLang="zh-CN" sz="2800" dirty="0" smtClean="0"/>
              <a:t>Obstruction-freedom</a:t>
            </a:r>
          </a:p>
          <a:p>
            <a:pPr lvl="1">
              <a:spcBef>
                <a:spcPts val="868"/>
              </a:spcBef>
            </a:pPr>
            <a:r>
              <a:rPr lang="en-US" altLang="zh-CN" sz="2400" dirty="0"/>
              <a:t>Can be affected whatever </a:t>
            </a:r>
            <a:r>
              <a:rPr lang="en-US" altLang="zh-CN" sz="2400" dirty="0" err="1"/>
              <a:t>env</a:t>
            </a:r>
            <a:r>
              <a:rPr lang="en-US" altLang="zh-CN" sz="2400" dirty="0"/>
              <a:t> does</a:t>
            </a:r>
            <a:endParaRPr lang="en-US" altLang="zh-CN" sz="2400" dirty="0" smtClean="0"/>
          </a:p>
          <a:p>
            <a:pPr lvl="1">
              <a:spcBef>
                <a:spcPts val="868"/>
              </a:spcBef>
            </a:pPr>
            <a:r>
              <a:rPr lang="en-US" altLang="zh-CN" sz="2400" dirty="0"/>
              <a:t>B</a:t>
            </a:r>
            <a:r>
              <a:rPr lang="en-US" altLang="zh-CN" sz="2400" dirty="0" smtClean="0"/>
              <a:t>ut when the thread executes in isolation, it must </a:t>
            </a:r>
            <a:r>
              <a:rPr lang="en-US" altLang="zh-CN" sz="2400" dirty="0"/>
              <a:t>progress</a:t>
            </a:r>
            <a:endParaRPr lang="en-US" altLang="zh-CN" sz="2400" dirty="0" smtClean="0"/>
          </a:p>
          <a:p>
            <a:pPr>
              <a:spcBef>
                <a:spcPts val="1768"/>
              </a:spcBef>
            </a:pPr>
            <a:r>
              <a:rPr lang="en-US" altLang="zh-CN" sz="2800" dirty="0" smtClean="0"/>
              <a:t>Wait-freedom</a:t>
            </a:r>
          </a:p>
          <a:p>
            <a:pPr lvl="1">
              <a:spcBef>
                <a:spcPts val="868"/>
              </a:spcBef>
            </a:pPr>
            <a:r>
              <a:rPr lang="en-US" altLang="zh-CN" sz="2400" dirty="0"/>
              <a:t>Cannot be affected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455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Modify our logic to verify </a:t>
            </a:r>
            <a:br>
              <a:rPr lang="en-US" altLang="zh-CN" sz="3600" dirty="0" smtClean="0"/>
            </a:br>
            <a:r>
              <a:rPr lang="en-US" altLang="zh-CN" sz="3600" dirty="0" smtClean="0"/>
              <a:t>obstruction-freedom and wait-freedom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pPr>
              <a:spcBef>
                <a:spcPts val="1672"/>
              </a:spcBef>
            </a:pPr>
            <a:r>
              <a:rPr lang="en-US" altLang="zh-CN" sz="2800" dirty="0" smtClean="0"/>
              <a:t>Our logic: distinguish whether </a:t>
            </a:r>
            <a:r>
              <a:rPr lang="en-US" altLang="zh-CN" sz="2800" dirty="0" err="1" smtClean="0"/>
              <a:t>env</a:t>
            </a:r>
            <a:r>
              <a:rPr lang="en-US" altLang="zh-CN" sz="2800" dirty="0" smtClean="0"/>
              <a:t> progresses</a:t>
            </a:r>
          </a:p>
          <a:p>
            <a:pPr lvl="1">
              <a:spcBef>
                <a:spcPts val="872"/>
              </a:spcBef>
            </a:pPr>
            <a:r>
              <a:rPr lang="en-US" altLang="zh-CN" sz="2400" dirty="0" smtClean="0"/>
              <a:t>Could reset tokens when </a:t>
            </a:r>
            <a:r>
              <a:rPr lang="en-US" altLang="zh-CN" sz="2400" dirty="0" err="1" smtClean="0"/>
              <a:t>env</a:t>
            </a:r>
            <a:r>
              <a:rPr lang="en-US" altLang="zh-CN" sz="2400" dirty="0" smtClean="0"/>
              <a:t> progresses</a:t>
            </a:r>
          </a:p>
          <a:p>
            <a:pPr lvl="1">
              <a:spcBef>
                <a:spcPts val="872"/>
              </a:spcBef>
            </a:pPr>
            <a:r>
              <a:rPr lang="en-US" altLang="zh-CN" sz="2400" dirty="0" smtClean="0"/>
              <a:t>Lock-freedom</a:t>
            </a:r>
            <a:endParaRPr lang="en-US" altLang="zh-CN" sz="2400" dirty="0"/>
          </a:p>
          <a:p>
            <a:pPr>
              <a:spcBef>
                <a:spcPts val="1672"/>
              </a:spcBef>
            </a:pPr>
            <a:r>
              <a:rPr lang="en-US" altLang="zh-CN" sz="2800" dirty="0" smtClean="0"/>
              <a:t>Obstruction-freedom</a:t>
            </a:r>
          </a:p>
          <a:p>
            <a:pPr lvl="1">
              <a:spcBef>
                <a:spcPts val="872"/>
              </a:spcBef>
            </a:pPr>
            <a:r>
              <a:rPr lang="en-US" altLang="zh-CN" sz="2400" dirty="0" smtClean="0"/>
              <a:t>Could reset tokens whenever </a:t>
            </a:r>
            <a:r>
              <a:rPr lang="en-US" altLang="zh-CN" sz="2400" dirty="0" err="1" smtClean="0"/>
              <a:t>env</a:t>
            </a:r>
            <a:r>
              <a:rPr lang="en-US" altLang="zh-CN" sz="2400" dirty="0" smtClean="0"/>
              <a:t> does</a:t>
            </a:r>
          </a:p>
          <a:p>
            <a:pPr lvl="1">
              <a:spcBef>
                <a:spcPts val="872"/>
              </a:spcBef>
            </a:pPr>
            <a:r>
              <a:rPr lang="en-US" altLang="zh-CN" sz="2400" dirty="0" smtClean="0"/>
              <a:t>But when no </a:t>
            </a:r>
            <a:r>
              <a:rPr lang="en-US" altLang="zh-CN" sz="2400" dirty="0" err="1" smtClean="0"/>
              <a:t>env</a:t>
            </a:r>
            <a:r>
              <a:rPr lang="en-US" altLang="zh-CN" sz="2400" dirty="0" smtClean="0"/>
              <a:t>, the thread must progress</a:t>
            </a:r>
          </a:p>
          <a:p>
            <a:pPr>
              <a:spcBef>
                <a:spcPts val="1672"/>
              </a:spcBef>
            </a:pPr>
            <a:r>
              <a:rPr lang="en-US" altLang="zh-CN" sz="2800" dirty="0" smtClean="0"/>
              <a:t>Wait-freedom</a:t>
            </a:r>
          </a:p>
          <a:p>
            <a:pPr lvl="1">
              <a:spcBef>
                <a:spcPts val="872"/>
              </a:spcBef>
            </a:pPr>
            <a:r>
              <a:rPr lang="en-US" altLang="zh-CN" sz="2400" dirty="0" smtClean="0"/>
              <a:t>Never reset tokens</a:t>
            </a:r>
            <a:endParaRPr lang="en-US" altLang="zh-CN" sz="2400" dirty="0"/>
          </a:p>
          <a:p>
            <a:pPr>
              <a:spcBef>
                <a:spcPts val="1672"/>
              </a:spcBef>
            </a:pPr>
            <a:r>
              <a:rPr lang="en-US" altLang="zh-CN" sz="2400" i="1" dirty="0" smtClean="0"/>
              <a:t>Should also modify definition of </a:t>
            </a:r>
            <a:r>
              <a:rPr lang="en-US" altLang="zh-CN" sz="2400" dirty="0" smtClean="0"/>
              <a:t>T </a:t>
            </a:r>
            <a:r>
              <a:rPr lang="en-US" altLang="zh-CN" sz="24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⊑</a:t>
            </a:r>
            <a:r>
              <a:rPr lang="en-US" altLang="zh-CN" sz="2400" dirty="0" smtClean="0">
                <a:ea typeface="Segoe UI Symbol" panose="020B0502040204020203" pitchFamily="34" charset="0"/>
              </a:rPr>
              <a:t> S </a:t>
            </a:r>
            <a:r>
              <a:rPr lang="en-US" altLang="zh-CN" sz="2400" i="1" dirty="0" smtClean="0">
                <a:ea typeface="Segoe UI Symbol" panose="020B0502040204020203" pitchFamily="34" charset="0"/>
              </a:rPr>
              <a:t>for obstruction-freedom and wait-freedom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20488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Lock-Based 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Refinement needs to take </a:t>
            </a:r>
            <a:r>
              <a:rPr lang="en-US" altLang="zh-CN" sz="2800" dirty="0" smtClean="0">
                <a:solidFill>
                  <a:srgbClr val="FF0000"/>
                </a:solidFill>
              </a:rPr>
              <a:t>fairness</a:t>
            </a:r>
            <a:r>
              <a:rPr lang="en-US" altLang="zh-CN" sz="2800" dirty="0" smtClean="0"/>
              <a:t> into account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1259633" y="3578240"/>
            <a:ext cx="1728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>
                <a:solidFill>
                  <a:prstClr val="black"/>
                </a:solidFill>
              </a:rPr>
              <a:t>inc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(){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    lock(l);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cnt</a:t>
            </a:r>
            <a:r>
              <a:rPr lang="en-US" altLang="zh-CN" sz="2400" dirty="0" smtClean="0">
                <a:solidFill>
                  <a:prstClr val="black"/>
                </a:solidFill>
              </a:rPr>
              <a:t>++;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smtClean="0">
                <a:solidFill>
                  <a:prstClr val="black"/>
                </a:solidFill>
              </a:rPr>
              <a:t>   unlock(l);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}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9632" y="255938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prstClr val="black"/>
                </a:solidFill>
              </a:rPr>
              <a:t>INC(){  &lt;CNT++&gt;  }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67944" y="4077072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inc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|| </a:t>
            </a:r>
            <a:r>
              <a:rPr lang="en-US" altLang="zh-CN" sz="2800" dirty="0" err="1" smtClean="0"/>
              <a:t>inc</a:t>
            </a:r>
            <a:r>
              <a:rPr lang="en-US" altLang="zh-CN" sz="2800" dirty="0" smtClean="0"/>
              <a:t>  may </a:t>
            </a:r>
            <a:r>
              <a:rPr lang="en-US" altLang="zh-CN" sz="2800" dirty="0">
                <a:solidFill>
                  <a:srgbClr val="FF0000"/>
                </a:solidFill>
              </a:rPr>
              <a:t>not</a:t>
            </a:r>
            <a:r>
              <a:rPr lang="en-US" altLang="zh-CN" sz="2800" dirty="0"/>
              <a:t> </a:t>
            </a:r>
            <a:r>
              <a:rPr lang="en-US" altLang="zh-CN" sz="2800" dirty="0" smtClean="0"/>
              <a:t>terminate in an unfair execution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0476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 smtClean="0"/>
              <a:t>Hoffmann et al.’s logic for lock-freedom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Not prove termination-preservation</a:t>
            </a:r>
          </a:p>
          <a:p>
            <a:r>
              <a:rPr lang="en-US" altLang="zh-CN" dirty="0" smtClean="0"/>
              <a:t>Need to know the number of threads</a:t>
            </a:r>
          </a:p>
          <a:p>
            <a:pPr lvl="1"/>
            <a:r>
              <a:rPr lang="en-US" altLang="zh-CN" dirty="0" smtClean="0"/>
              <a:t>Token transfer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54921" y="5763029"/>
            <a:ext cx="576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cnt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775001" y="5724702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0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819774" y="4027001"/>
            <a:ext cx="432048" cy="792088"/>
            <a:chOff x="1043608" y="1988840"/>
            <a:chExt cx="432048" cy="792088"/>
          </a:xfrm>
        </p:grpSpPr>
        <p:sp>
          <p:nvSpPr>
            <p:cNvPr id="8" name="椭圆 7"/>
            <p:cNvSpPr/>
            <p:nvPr/>
          </p:nvSpPr>
          <p:spPr>
            <a:xfrm>
              <a:off x="1043608" y="1988840"/>
              <a:ext cx="432048" cy="43204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043608" y="2492896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8" idx="4"/>
            </p:cNvCxnSpPr>
            <p:nvPr/>
          </p:nvCxnSpPr>
          <p:spPr>
            <a:xfrm>
              <a:off x="1259632" y="2420888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1043608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259632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/>
        </p:nvGrpSpPr>
        <p:grpSpPr>
          <a:xfrm>
            <a:off x="3779912" y="4030564"/>
            <a:ext cx="432048" cy="792088"/>
            <a:chOff x="1043608" y="1988840"/>
            <a:chExt cx="432048" cy="792088"/>
          </a:xfrm>
        </p:grpSpPr>
        <p:sp>
          <p:nvSpPr>
            <p:cNvPr id="14" name="椭圆 13"/>
            <p:cNvSpPr/>
            <p:nvPr/>
          </p:nvSpPr>
          <p:spPr>
            <a:xfrm>
              <a:off x="1043608" y="1988840"/>
              <a:ext cx="432048" cy="432048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1043608" y="2492896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4" idx="4"/>
            </p:cNvCxnSpPr>
            <p:nvPr/>
          </p:nvCxnSpPr>
          <p:spPr>
            <a:xfrm>
              <a:off x="1259632" y="2420888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1043608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259632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6625116" y="4026539"/>
            <a:ext cx="432048" cy="792088"/>
            <a:chOff x="1043608" y="1988840"/>
            <a:chExt cx="432048" cy="792088"/>
          </a:xfrm>
        </p:grpSpPr>
        <p:sp>
          <p:nvSpPr>
            <p:cNvPr id="20" name="椭圆 19"/>
            <p:cNvSpPr/>
            <p:nvPr/>
          </p:nvSpPr>
          <p:spPr>
            <a:xfrm>
              <a:off x="1043608" y="1988840"/>
              <a:ext cx="432048" cy="432048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043608" y="2492896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20" idx="4"/>
            </p:cNvCxnSpPr>
            <p:nvPr/>
          </p:nvCxnSpPr>
          <p:spPr>
            <a:xfrm>
              <a:off x="1259632" y="2420888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1043608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1259632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椭圆 24"/>
          <p:cNvSpPr/>
          <p:nvPr/>
        </p:nvSpPr>
        <p:spPr>
          <a:xfrm>
            <a:off x="1547664" y="4203959"/>
            <a:ext cx="432048" cy="43204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4572000" y="4234862"/>
            <a:ext cx="432048" cy="43204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409861" y="4203415"/>
            <a:ext cx="432048" cy="43204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75001" y="5724702"/>
            <a:ext cx="7200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6625116" y="3504464"/>
            <a:ext cx="1475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succeeded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87924" y="3504463"/>
            <a:ext cx="88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failed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17638" y="3501008"/>
            <a:ext cx="881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failed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7841909" y="4203415"/>
            <a:ext cx="432048" cy="43204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280958" y="4203415"/>
            <a:ext cx="432048" cy="43204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989281" y="4203415"/>
            <a:ext cx="432048" cy="43204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2421329" y="4203415"/>
            <a:ext cx="432048" cy="43204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5023910" y="4234862"/>
            <a:ext cx="432048" cy="43204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5465645" y="4234862"/>
            <a:ext cx="432048" cy="43204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32777" y="5181737"/>
            <a:ext cx="2726003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smtClean="0"/>
              <a:t>loop: pay one token </a:t>
            </a:r>
          </a:p>
          <a:p>
            <a:r>
              <a:rPr lang="en-US" altLang="zh-CN" sz="2400" dirty="0" smtClean="0"/>
              <a:t>for one iteration</a:t>
            </a:r>
            <a:endParaRPr lang="zh-CN" altLang="en-US" sz="2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032777" y="6069933"/>
            <a:ext cx="2484655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cas</a:t>
            </a:r>
            <a:r>
              <a:rPr lang="en-US" altLang="zh-CN" sz="2400" dirty="0" smtClean="0"/>
              <a:t>: token transfer</a:t>
            </a:r>
            <a:endParaRPr lang="zh-CN" altLang="en-US" sz="2400" dirty="0"/>
          </a:p>
        </p:txBody>
      </p:sp>
      <p:sp>
        <p:nvSpPr>
          <p:cNvPr id="42" name="文本框 41"/>
          <p:cNvSpPr txBox="1"/>
          <p:nvPr/>
        </p:nvSpPr>
        <p:spPr>
          <a:xfrm>
            <a:off x="7893170" y="105628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[LICS’13]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3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-0.14653 0.0838 C -0.17726 0.10278 -0.22326 0.1132 -0.27101 0.1132 C -0.32569 0.1132 -0.36927 0.10278 -0.4 0.0838 L -0.54635 -7.40741E-7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26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06823 0.06575 C -0.08264 0.0801 -0.10382 0.08912 -0.12622 0.08912 C -0.15087 0.08912 -0.1717 0.0801 -0.18542 0.06575 C -0.20851 0.04352 -0.23663 0.02732 -0.2592 0.00533 " pathEditMode="relative" rAng="0" ptsTypes="AAAAA">
                                      <p:cBhvr>
                                        <p:cTn id="7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7" grpId="1" animBg="1"/>
      <p:bldP spid="29" grpId="0" animBg="1"/>
      <p:bldP spid="30" grpId="0"/>
      <p:bldP spid="31" grpId="0"/>
      <p:bldP spid="32" grpId="0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6" grpId="1" animBg="1"/>
      <p:bldP spid="37" grpId="0" animBg="1"/>
      <p:bldP spid="38" grpId="0" animBg="1"/>
      <p:bldP spid="38" grpId="1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mtClean="0"/>
              <a:t>Example – Counter </a:t>
            </a:r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301884" y="1340768"/>
            <a:ext cx="2732736" cy="5698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i="1" smtClean="0"/>
              <a:t>Atomic spec.</a:t>
            </a:r>
            <a:endParaRPr lang="zh-CN" altLang="en-US" i="1" dirty="0"/>
          </a:p>
        </p:txBody>
      </p:sp>
      <p:sp>
        <p:nvSpPr>
          <p:cNvPr id="7" name="文本框 6"/>
          <p:cNvSpPr txBox="1"/>
          <p:nvPr/>
        </p:nvSpPr>
        <p:spPr>
          <a:xfrm>
            <a:off x="611560" y="2049931"/>
            <a:ext cx="48191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inc</a:t>
            </a:r>
            <a:r>
              <a:rPr lang="en-US" altLang="zh-CN" sz="2400" b="1" dirty="0" smtClean="0"/>
              <a:t>(){</a:t>
            </a:r>
          </a:p>
          <a:p>
            <a:r>
              <a:rPr lang="en-US" altLang="zh-CN" sz="2400" b="1" dirty="0" smtClean="0"/>
              <a:t>  local</a:t>
            </a:r>
            <a:r>
              <a:rPr lang="en-US" altLang="zh-CN" sz="2400" dirty="0" smtClean="0"/>
              <a:t> done,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 smtClean="0"/>
              <a:t>  done = false;</a:t>
            </a:r>
          </a:p>
          <a:p>
            <a:r>
              <a:rPr lang="en-US" altLang="zh-CN" sz="2400" b="1" dirty="0" smtClean="0"/>
              <a:t>  while</a:t>
            </a:r>
            <a:r>
              <a:rPr lang="en-US" altLang="zh-CN" sz="2400" dirty="0" smtClean="0"/>
              <a:t> (!done) {</a:t>
            </a:r>
          </a:p>
          <a:p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cnt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done = </a:t>
            </a:r>
            <a:r>
              <a:rPr lang="en-US" altLang="zh-CN" sz="2400" dirty="0" err="1" smtClean="0"/>
              <a:t>cas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cnt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tmp</a:t>
            </a:r>
            <a:r>
              <a:rPr lang="en-US" altLang="zh-CN" sz="2400" dirty="0" smtClean="0"/>
              <a:t>, tmp+1);</a:t>
            </a:r>
          </a:p>
          <a:p>
            <a:r>
              <a:rPr lang="en-US" altLang="zh-CN" sz="2400" dirty="0" smtClean="0"/>
              <a:t>  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5430673" y="2575540"/>
            <a:ext cx="3387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INC(){</a:t>
            </a:r>
          </a:p>
          <a:p>
            <a:r>
              <a:rPr lang="en-US" altLang="zh-CN" sz="2400" b="1" dirty="0"/>
              <a:t> </a:t>
            </a:r>
            <a:r>
              <a:rPr lang="en-US" altLang="zh-CN" sz="2400" b="1" dirty="0" smtClean="0"/>
              <a:t>  &lt;CNT++&gt;</a:t>
            </a:r>
          </a:p>
          <a:p>
            <a:r>
              <a:rPr lang="en-US" altLang="zh-CN" sz="2400" b="1" dirty="0"/>
              <a:t>}</a:t>
            </a:r>
            <a:endParaRPr lang="zh-CN" altLang="en-US" sz="2400" dirty="0"/>
          </a:p>
        </p:txBody>
      </p:sp>
      <p:sp>
        <p:nvSpPr>
          <p:cNvPr id="10" name="圆角矩形标注 9"/>
          <p:cNvSpPr/>
          <p:nvPr/>
        </p:nvSpPr>
        <p:spPr>
          <a:xfrm>
            <a:off x="6608909" y="1971446"/>
            <a:ext cx="2286805" cy="682580"/>
          </a:xfrm>
          <a:prstGeom prst="wedgeRoundRectCallout">
            <a:avLst>
              <a:gd name="adj1" fmla="val -47866"/>
              <a:gd name="adj2" fmla="val 104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atomic block</a:t>
            </a:r>
            <a:endParaRPr lang="zh-CN" altLang="en-US" sz="2400" dirty="0"/>
          </a:p>
        </p:txBody>
      </p:sp>
      <p:sp>
        <p:nvSpPr>
          <p:cNvPr id="16" name="内容占位符 4"/>
          <p:cNvSpPr txBox="1">
            <a:spLocks/>
          </p:cNvSpPr>
          <p:nvPr/>
        </p:nvSpPr>
        <p:spPr>
          <a:xfrm>
            <a:off x="585802" y="1340769"/>
            <a:ext cx="4058205" cy="56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i="1" dirty="0" err="1" smtClean="0"/>
              <a:t>Impl</a:t>
            </a:r>
            <a:r>
              <a:rPr lang="en-US" altLang="zh-CN" i="1" dirty="0" smtClean="0"/>
              <a:t>. in concurrent setting</a:t>
            </a:r>
            <a:endParaRPr lang="zh-CN" altLang="en-US" i="1" dirty="0"/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945055" y="6063679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inc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rgbClr val="0000FF"/>
                </a:solidFill>
              </a:rPr>
              <a:t>while(true) inc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049511" y="6063679"/>
            <a:ext cx="34563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0000"/>
                </a:solidFill>
              </a:rPr>
              <a:t>INC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2400" dirty="0" smtClean="0"/>
              <a:t>  </a:t>
            </a:r>
            <a:r>
              <a:rPr lang="en-US" altLang="zh-CN" sz="2400" dirty="0" smtClean="0">
                <a:solidFill>
                  <a:srgbClr val="0000FF"/>
                </a:solidFill>
              </a:rPr>
              <a:t>while(true) INC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473447" y="6063679"/>
            <a:ext cx="5495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Segoe UI Symbol"/>
                <a:ea typeface="Segoe UI Symbol"/>
                <a:sym typeface="Symbol" pitchFamily="18" charset="2"/>
              </a:rPr>
              <a:t>⊑</a:t>
            </a:r>
            <a:r>
              <a:rPr lang="en-US" altLang="zh-CN" sz="2400" dirty="0" smtClean="0">
                <a:solidFill>
                  <a:srgbClr val="FF0000"/>
                </a:solidFill>
              </a:rPr>
              <a:t>  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259" y="5157192"/>
            <a:ext cx="7840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 smtClean="0"/>
              <a:t>Correctness: </a:t>
            </a:r>
            <a:r>
              <a:rPr lang="en-US" altLang="zh-CN" sz="2800" b="1" i="1" dirty="0" err="1" smtClean="0"/>
              <a:t>impl</a:t>
            </a:r>
            <a:r>
              <a:rPr lang="en-US" altLang="zh-CN" sz="2800" b="1" i="1" dirty="0" smtClean="0"/>
              <a:t>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refines</a:t>
            </a:r>
            <a:r>
              <a:rPr lang="en-US" altLang="zh-CN" sz="2800" b="1" i="1" dirty="0" smtClean="0"/>
              <a:t> atomic spec in any context</a:t>
            </a:r>
            <a:endParaRPr lang="zh-CN" altLang="en-US" sz="2800" b="1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873047" y="5703639"/>
            <a:ext cx="640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e.g.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87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Applications of </a:t>
            </a:r>
            <a:br>
              <a:rPr lang="en-US" altLang="zh-CN" dirty="0"/>
            </a:br>
            <a:r>
              <a:rPr lang="en-US" altLang="zh-CN" dirty="0"/>
              <a:t>Refinement of Concurrent Programs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11349"/>
            <a:ext cx="8435280" cy="4525963"/>
          </a:xfrm>
        </p:spPr>
        <p:txBody>
          <a:bodyPr/>
          <a:lstStyle/>
          <a:p>
            <a:r>
              <a:rPr lang="en-US" dirty="0" smtClean="0"/>
              <a:t>Correctness of program transformations</a:t>
            </a:r>
          </a:p>
          <a:p>
            <a:pPr lvl="1"/>
            <a:r>
              <a:rPr lang="en-US" dirty="0" smtClean="0"/>
              <a:t>Compilers, program optimizations, …</a:t>
            </a:r>
          </a:p>
          <a:p>
            <a:pPr>
              <a:spcBef>
                <a:spcPts val="2024"/>
              </a:spcBef>
            </a:pPr>
            <a:r>
              <a:rPr lang="en-US" dirty="0" smtClean="0"/>
              <a:t>Correctness of concurrent objects &amp; libraries</a:t>
            </a:r>
            <a:endParaRPr lang="en-US" altLang="zh-CN" dirty="0" smtClean="0"/>
          </a:p>
          <a:p>
            <a:pPr>
              <a:spcBef>
                <a:spcPts val="2024"/>
              </a:spcBef>
            </a:pPr>
            <a:r>
              <a:rPr lang="en-US" altLang="zh-CN" dirty="0" smtClean="0"/>
              <a:t>Correctness </a:t>
            </a:r>
            <a:r>
              <a:rPr lang="en-US" altLang="zh-CN" dirty="0"/>
              <a:t>of runtime systems &amp; OS kernels</a:t>
            </a:r>
          </a:p>
          <a:p>
            <a:pPr lvl="1"/>
            <a:r>
              <a:rPr lang="en-US" altLang="zh-CN" dirty="0" smtClean="0"/>
              <a:t>Concurrent garbage </a:t>
            </a:r>
            <a:r>
              <a:rPr lang="en-US" altLang="zh-CN" dirty="0"/>
              <a:t>collectors, STM algorithms, …</a:t>
            </a:r>
          </a:p>
          <a:p>
            <a:pPr>
              <a:spcBef>
                <a:spcPts val="2024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7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Refinement needs to </a:t>
            </a:r>
            <a:r>
              <a:rPr lang="en-US" altLang="zh-CN" sz="3600" dirty="0" smtClean="0">
                <a:solidFill>
                  <a:srgbClr val="FF0000"/>
                </a:solidFill>
              </a:rPr>
              <a:t>preserve termination</a:t>
            </a:r>
            <a:r>
              <a:rPr lang="en-US" altLang="zh-CN" sz="3600" dirty="0" smtClean="0"/>
              <a:t>!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while (true) skip </a:t>
            </a:r>
            <a:r>
              <a:rPr lang="en-US" altLang="zh-CN" dirty="0" smtClean="0"/>
              <a:t>  </a:t>
            </a:r>
            <a:r>
              <a:rPr lang="en-US" altLang="zh-CN" b="1" dirty="0" smtClean="0">
                <a:solidFill>
                  <a:srgbClr val="FF0000"/>
                </a:solidFill>
                <a:latin typeface="Segoe UI Symbol"/>
                <a:ea typeface="Segoe UI Symbol"/>
                <a:sym typeface="Symbol" pitchFamily="18" charset="2"/>
              </a:rPr>
              <a:t>⋢</a:t>
            </a:r>
            <a:r>
              <a:rPr lang="en-US" altLang="zh-CN" dirty="0" smtClean="0">
                <a:solidFill>
                  <a:srgbClr val="FF0000"/>
                </a:solidFill>
                <a:ea typeface="Segoe UI Symbol"/>
                <a:sym typeface="Symbol" pitchFamily="18" charset="2"/>
              </a:rPr>
              <a:t>   </a:t>
            </a:r>
            <a:r>
              <a:rPr lang="en-US" altLang="zh-CN" dirty="0" smtClean="0"/>
              <a:t>skip</a:t>
            </a:r>
            <a:endParaRPr lang="en-US" altLang="zh-CN" sz="2400" dirty="0"/>
          </a:p>
          <a:p>
            <a:pPr>
              <a:spcBef>
                <a:spcPts val="4024"/>
              </a:spcBef>
            </a:pPr>
            <a:r>
              <a:rPr lang="en-US" altLang="zh-CN" sz="2800" dirty="0" smtClean="0"/>
              <a:t>Compilers of concurrent </a:t>
            </a:r>
            <a:r>
              <a:rPr lang="en-US" altLang="zh-CN" sz="2800" dirty="0"/>
              <a:t>programs</a:t>
            </a:r>
          </a:p>
          <a:p>
            <a:pPr lvl="1"/>
            <a:r>
              <a:rPr lang="en-US" altLang="zh-CN" sz="2400" dirty="0" smtClean="0"/>
              <a:t>Need to preserve termination</a:t>
            </a:r>
          </a:p>
          <a:p>
            <a:pPr>
              <a:spcBef>
                <a:spcPts val="1624"/>
              </a:spcBef>
            </a:pPr>
            <a:r>
              <a:rPr lang="en-US" altLang="zh-CN" sz="2800" dirty="0" smtClean="0"/>
              <a:t>Concurrent </a:t>
            </a:r>
            <a:r>
              <a:rPr lang="en-US" altLang="zh-CN" sz="2800" dirty="0"/>
              <a:t>objects &amp; </a:t>
            </a:r>
            <a:r>
              <a:rPr lang="en-US" altLang="zh-CN" sz="2800" dirty="0" smtClean="0"/>
              <a:t>libraries</a:t>
            </a:r>
          </a:p>
          <a:p>
            <a:pPr lvl="1"/>
            <a:r>
              <a:rPr lang="en-US" altLang="zh-CN" sz="2400" dirty="0" smtClean="0"/>
              <a:t>Must satisfy functionality correctness (e.g. </a:t>
            </a:r>
            <a:r>
              <a:rPr lang="en-US" altLang="zh-CN" sz="2400" dirty="0" err="1" smtClean="0"/>
              <a:t>linearizability</a:t>
            </a:r>
            <a:r>
              <a:rPr lang="en-US" altLang="zh-CN" sz="2400" dirty="0" smtClean="0"/>
              <a:t>)  &amp; </a:t>
            </a:r>
            <a:r>
              <a:rPr lang="en-US" altLang="zh-CN" sz="2400" dirty="0" smtClean="0">
                <a:solidFill>
                  <a:srgbClr val="FF0000"/>
                </a:solidFill>
              </a:rPr>
              <a:t>“termination” properties</a:t>
            </a:r>
            <a:r>
              <a:rPr lang="en-US" altLang="zh-CN" sz="2400" dirty="0" smtClean="0"/>
              <a:t> (e.g. lock-freedom)</a:t>
            </a:r>
            <a:endParaRPr lang="zh-CN" altLang="en-US" sz="2400" dirty="0"/>
          </a:p>
        </p:txBody>
      </p:sp>
      <p:sp>
        <p:nvSpPr>
          <p:cNvPr id="4" name="TextBox 5"/>
          <p:cNvSpPr txBox="1"/>
          <p:nvPr/>
        </p:nvSpPr>
        <p:spPr>
          <a:xfrm>
            <a:off x="1151620" y="5301208"/>
            <a:ext cx="6840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No existing logics can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verify</a:t>
            </a:r>
            <a:r>
              <a:rPr lang="en-US" altLang="zh-CN" sz="3600" b="1" dirty="0" smtClean="0"/>
              <a:t> such a refinement </a:t>
            </a:r>
            <a:r>
              <a:rPr lang="en-US" altLang="zh-CN" sz="3600" b="1" dirty="0" smtClean="0">
                <a:solidFill>
                  <a:srgbClr val="FF0000"/>
                </a:solidFill>
                <a:sym typeface="Symbol" pitchFamily="18" charset="2"/>
              </a:rPr>
              <a:t>T </a:t>
            </a:r>
            <a:r>
              <a:rPr lang="en-US" altLang="zh-CN" sz="3600" b="1" dirty="0">
                <a:solidFill>
                  <a:srgbClr val="FF0000"/>
                </a:solidFill>
                <a:latin typeface="Segoe UI Symbol"/>
                <a:ea typeface="Segoe UI Symbol"/>
                <a:sym typeface="Symbol" pitchFamily="18" charset="2"/>
              </a:rPr>
              <a:t>⊑</a:t>
            </a:r>
            <a:r>
              <a:rPr lang="en-US" altLang="zh-CN" sz="3600" b="1" dirty="0" smtClean="0">
                <a:solidFill>
                  <a:srgbClr val="FF0000"/>
                </a:solidFill>
                <a:sym typeface="Symbol" pitchFamily="18" charset="2"/>
              </a:rPr>
              <a:t> S</a:t>
            </a:r>
            <a:r>
              <a:rPr lang="en-US" altLang="zh-CN" sz="3600" dirty="0"/>
              <a:t> </a:t>
            </a:r>
            <a:r>
              <a:rPr lang="en-US" altLang="zh-CN" sz="3600" b="1" dirty="0"/>
              <a:t>!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82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Rely-Guarantee-based program logic</a:t>
            </a:r>
          </a:p>
          <a:p>
            <a:pPr lvl="1"/>
            <a:r>
              <a:rPr lang="en-US" dirty="0" smtClean="0"/>
              <a:t>For </a:t>
            </a:r>
            <a:r>
              <a:rPr lang="en-US" dirty="0" smtClean="0">
                <a:solidFill>
                  <a:srgbClr val="FF0000"/>
                </a:solidFill>
              </a:rPr>
              <a:t>termination-preserving</a:t>
            </a:r>
            <a:r>
              <a:rPr lang="en-US" dirty="0" smtClean="0"/>
              <a:t> refinement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Compositional </a:t>
            </a:r>
            <a:r>
              <a:rPr lang="en-US" dirty="0" smtClean="0"/>
              <a:t>verification</a:t>
            </a:r>
          </a:p>
          <a:p>
            <a:pPr>
              <a:spcBef>
                <a:spcPts val="1768"/>
              </a:spcBef>
            </a:pPr>
            <a:r>
              <a:rPr lang="en-US" dirty="0" smtClean="0"/>
              <a:t>Applied to verify</a:t>
            </a:r>
          </a:p>
          <a:p>
            <a:pPr lvl="1"/>
            <a:r>
              <a:rPr lang="en-US" dirty="0" err="1" smtClean="0"/>
              <a:t>Linearizability</a:t>
            </a:r>
            <a:r>
              <a:rPr lang="en-US" dirty="0" smtClean="0"/>
              <a:t> + lock-freedom</a:t>
            </a:r>
          </a:p>
          <a:p>
            <a:pPr lvl="1"/>
            <a:r>
              <a:rPr lang="en-US" dirty="0" smtClean="0"/>
              <a:t>Correctness of optimizations of concurrent </a:t>
            </a:r>
            <a:r>
              <a:rPr lang="en-US" dirty="0" err="1" smtClean="0"/>
              <a:t>prog</a:t>
            </a:r>
            <a:r>
              <a:rPr lang="en-US" dirty="0" smtClean="0"/>
              <a:t>.</a:t>
            </a:r>
            <a:endParaRPr lang="en-US" altLang="zh-CN" dirty="0"/>
          </a:p>
          <a:p>
            <a:pPr>
              <a:spcBef>
                <a:spcPts val="1768"/>
              </a:spcBef>
            </a:pPr>
            <a:r>
              <a:rPr lang="en-US" altLang="zh-CN" dirty="0"/>
              <a:t>New simulation as </a:t>
            </a:r>
            <a:r>
              <a:rPr lang="en-US" altLang="zh-CN" dirty="0" smtClean="0"/>
              <a:t>meta-theory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Termination-Preserving Refinement</a:t>
            </a:r>
            <a: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b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</a:br>
            <a: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  <a:t>T </a:t>
            </a:r>
            <a:r>
              <a:rPr lang="en-US" altLang="zh-CN" b="1" dirty="0">
                <a:solidFill>
                  <a:srgbClr val="FF0000"/>
                </a:solidFill>
                <a:latin typeface="Segoe UI Symbol"/>
                <a:ea typeface="Segoe UI Symbol"/>
                <a:sym typeface="Symbol" pitchFamily="18" charset="2"/>
              </a:rPr>
              <a:t>⊑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dirty="0" smtClean="0">
                <a:sym typeface="Symbol" pitchFamily="18" charset="2"/>
              </a:rPr>
              <a:t> : More Examples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77741" y="2107351"/>
            <a:ext cx="2541080" cy="523220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while (true) </a:t>
            </a:r>
            <a:r>
              <a:rPr lang="en-US" altLang="zh-CN" sz="2800" dirty="0" smtClean="0">
                <a:solidFill>
                  <a:prstClr val="black"/>
                </a:solidFill>
              </a:rPr>
              <a:t>skip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9429" y="2107351"/>
            <a:ext cx="760144" cy="52322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skip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15155" y="2107351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Segoe UI Symbol"/>
                <a:ea typeface="Segoe UI Symbol"/>
                <a:sym typeface="Symbol" pitchFamily="18" charset="2"/>
              </a:rPr>
              <a:t>⋢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85938" y="3429000"/>
            <a:ext cx="2637260" cy="1040285"/>
          </a:xfrm>
          <a:prstGeom prst="rect">
            <a:avLst/>
          </a:prstGeom>
          <a:solidFill>
            <a:srgbClr val="99CCFF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while (true) </a:t>
            </a:r>
            <a:r>
              <a:rPr lang="en-US" altLang="zh-CN" sz="2800" dirty="0" smtClean="0">
                <a:solidFill>
                  <a:prstClr val="black"/>
                </a:solidFill>
              </a:rPr>
              <a:t>skip;</a:t>
            </a:r>
          </a:p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print(1);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57626" y="3429000"/>
            <a:ext cx="2637260" cy="1040285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print(1);</a:t>
            </a:r>
          </a:p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while </a:t>
            </a:r>
            <a:r>
              <a:rPr lang="en-US" altLang="zh-CN" sz="2800" dirty="0">
                <a:solidFill>
                  <a:prstClr val="black"/>
                </a:solidFill>
              </a:rPr>
              <a:t>(true) </a:t>
            </a:r>
            <a:r>
              <a:rPr lang="en-US" altLang="zh-CN" sz="2800" dirty="0" smtClean="0">
                <a:solidFill>
                  <a:prstClr val="black"/>
                </a:solidFill>
              </a:rPr>
              <a:t>skip;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23352" y="3717032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Segoe UI Symbol"/>
                <a:ea typeface="Segoe UI Symbol"/>
                <a:sym typeface="Symbol" pitchFamily="18" charset="2"/>
              </a:rPr>
              <a:t>⋢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3568" y="5301208"/>
            <a:ext cx="813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/>
              <a:t>We should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avoid</a:t>
            </a:r>
            <a:r>
              <a:rPr lang="en-US" altLang="zh-CN" sz="2800" b="1" dirty="0" smtClean="0"/>
              <a:t> T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looping infinitely without progress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1185938" y="4894992"/>
            <a:ext cx="2648117" cy="566569"/>
          </a:xfrm>
          <a:prstGeom prst="wedgeRoundRectCallout">
            <a:avLst>
              <a:gd name="adj1" fmla="val -18166"/>
              <a:gd name="adj2" fmla="val -1223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cannot print out 1</a:t>
            </a:r>
            <a:endParaRPr lang="zh-CN" altLang="en-US" sz="2400" dirty="0"/>
          </a:p>
        </p:txBody>
      </p:sp>
      <p:sp>
        <p:nvSpPr>
          <p:cNvPr id="15" name="圆角矩形标注 14"/>
          <p:cNvSpPr/>
          <p:nvPr/>
        </p:nvSpPr>
        <p:spPr>
          <a:xfrm>
            <a:off x="5629634" y="4894992"/>
            <a:ext cx="2648117" cy="566569"/>
          </a:xfrm>
          <a:prstGeom prst="wedgeRoundRectCallout">
            <a:avLst>
              <a:gd name="adj1" fmla="val -18166"/>
              <a:gd name="adj2" fmla="val -12237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always print out 1</a:t>
            </a:r>
            <a:endParaRPr lang="zh-CN" altLang="en-US" sz="2400" dirty="0"/>
          </a:p>
        </p:txBody>
      </p:sp>
      <p:sp>
        <p:nvSpPr>
          <p:cNvPr id="16" name="圆角矩形标注 15"/>
          <p:cNvSpPr/>
          <p:nvPr/>
        </p:nvSpPr>
        <p:spPr>
          <a:xfrm>
            <a:off x="4088163" y="6010613"/>
            <a:ext cx="4464495" cy="548205"/>
          </a:xfrm>
          <a:prstGeom prst="wedgeRoundRectCallout">
            <a:avLst>
              <a:gd name="adj1" fmla="val 36547"/>
              <a:gd name="adj2" fmla="val -949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 smtClean="0">
                <a:solidFill>
                  <a:schemeClr val="bg1"/>
                </a:solidFill>
              </a:rPr>
              <a:t>complete </a:t>
            </a:r>
            <a:r>
              <a:rPr lang="en-US" altLang="zh-CN" sz="2400" dirty="0">
                <a:solidFill>
                  <a:schemeClr val="bg1"/>
                </a:solidFill>
              </a:rPr>
              <a:t>some abstract tasks of </a:t>
            </a:r>
            <a:r>
              <a:rPr lang="en-US" altLang="zh-CN" sz="2400" dirty="0" smtClean="0">
                <a:solidFill>
                  <a:schemeClr val="bg1"/>
                </a:solidFill>
              </a:rPr>
              <a:t>S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9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Symbol" pitchFamily="18" charset="2"/>
              </a:rPr>
              <a:t>Verifying 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T </a:t>
            </a:r>
            <a:r>
              <a:rPr lang="en-US" altLang="zh-CN" b="1" dirty="0">
                <a:solidFill>
                  <a:srgbClr val="FF0000"/>
                </a:solidFill>
                <a:latin typeface="Segoe UI Symbol"/>
                <a:ea typeface="Segoe UI Symbol"/>
                <a:sym typeface="Symbol" pitchFamily="18" charset="2"/>
              </a:rPr>
              <a:t>⊑</a:t>
            </a:r>
            <a:r>
              <a:rPr lang="en-US" altLang="zh-CN" b="1" dirty="0">
                <a:solidFill>
                  <a:srgbClr val="FF0000"/>
                </a:solidFill>
                <a:sym typeface="Symbol" pitchFamily="18" charset="2"/>
              </a:rPr>
              <a:t> S </a:t>
            </a:r>
            <a:r>
              <a:rPr lang="en-US" altLang="zh-CN" b="1" dirty="0" smtClean="0">
                <a:sym typeface="Symbol" pitchFamily="18" charset="2"/>
              </a:rPr>
              <a:t>: </a:t>
            </a:r>
            <a:r>
              <a:rPr lang="en-US" altLang="zh-CN" dirty="0" smtClean="0">
                <a:sym typeface="Symbol" pitchFamily="18" charset="2"/>
              </a:rPr>
              <a:t>How to a</a:t>
            </a:r>
            <a:r>
              <a:rPr lang="en-US" altLang="zh-CN" dirty="0" smtClean="0"/>
              <a:t>void T looping infinitely without progress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1725251"/>
          </a:xfrm>
        </p:spPr>
        <p:txBody>
          <a:bodyPr/>
          <a:lstStyle/>
          <a:p>
            <a:r>
              <a:rPr lang="en-US" altLang="zh-CN" dirty="0" smtClean="0"/>
              <a:t>Assign tokens for loops</a:t>
            </a:r>
          </a:p>
          <a:p>
            <a:pPr lvl="1"/>
            <a:r>
              <a:rPr lang="en-US" altLang="zh-CN" dirty="0" smtClean="0">
                <a:solidFill>
                  <a:prstClr val="black"/>
                </a:solidFill>
              </a:rPr>
              <a:t>Consume </a:t>
            </a:r>
            <a:r>
              <a:rPr lang="en-US" altLang="zh-CN" dirty="0">
                <a:solidFill>
                  <a:prstClr val="black"/>
                </a:solidFill>
              </a:rPr>
              <a:t>a token for each </a:t>
            </a:r>
            <a:r>
              <a:rPr lang="en-US" altLang="zh-CN" dirty="0" smtClean="0">
                <a:solidFill>
                  <a:prstClr val="black"/>
                </a:solidFill>
              </a:rPr>
              <a:t>iteration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563888" y="4728430"/>
            <a:ext cx="432048" cy="792088"/>
            <a:chOff x="1043608" y="1988840"/>
            <a:chExt cx="432048" cy="792088"/>
          </a:xfrm>
        </p:grpSpPr>
        <p:sp>
          <p:nvSpPr>
            <p:cNvPr id="5" name="椭圆 4"/>
            <p:cNvSpPr/>
            <p:nvPr/>
          </p:nvSpPr>
          <p:spPr>
            <a:xfrm>
              <a:off x="1043608" y="1988840"/>
              <a:ext cx="432048" cy="432048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043608" y="2492896"/>
              <a:ext cx="43204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5" idx="4"/>
            </p:cNvCxnSpPr>
            <p:nvPr/>
          </p:nvCxnSpPr>
          <p:spPr>
            <a:xfrm>
              <a:off x="1259632" y="2420888"/>
              <a:ext cx="0" cy="2160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1043608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259632" y="2636912"/>
              <a:ext cx="216024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椭圆 9"/>
          <p:cNvSpPr/>
          <p:nvPr/>
        </p:nvSpPr>
        <p:spPr>
          <a:xfrm>
            <a:off x="4276354" y="4869160"/>
            <a:ext cx="432048" cy="43204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059832" y="3524644"/>
            <a:ext cx="2952328" cy="919317"/>
          </a:xfrm>
          <a:prstGeom prst="wedgeRoundRectCallout">
            <a:avLst>
              <a:gd name="adj1" fmla="val -4611"/>
              <a:gd name="adj2" fmla="val 9318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One token to pay for one iteration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098258" y="4005064"/>
            <a:ext cx="1960793" cy="2074414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local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800" smtClean="0">
                <a:solidFill>
                  <a:prstClr val="black"/>
                </a:solidFill>
              </a:rPr>
              <a:t> = </a:t>
            </a:r>
            <a:r>
              <a:rPr lang="en-US" altLang="zh-CN" sz="2800" dirty="0" smtClean="0">
                <a:solidFill>
                  <a:prstClr val="black"/>
                </a:solidFill>
              </a:rPr>
              <a:t>0;</a:t>
            </a:r>
          </a:p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while (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800" dirty="0" smtClean="0">
                <a:solidFill>
                  <a:prstClr val="black"/>
                </a:solidFill>
              </a:rPr>
              <a:t> &lt; 2) </a:t>
            </a:r>
          </a:p>
          <a:p>
            <a:pPr lvl="0">
              <a:spcBef>
                <a:spcPct val="200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</a:rPr>
              <a:t>  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800" dirty="0" smtClean="0">
                <a:solidFill>
                  <a:prstClr val="black"/>
                </a:solidFill>
              </a:rPr>
              <a:t>++;</a:t>
            </a:r>
          </a:p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print(1);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729086" y="4515568"/>
            <a:ext cx="1383584" cy="52322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dirty="0" smtClean="0">
                <a:solidFill>
                  <a:srgbClr val="FF0000"/>
                </a:solidFill>
              </a:rPr>
              <a:t>print(1);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99774" y="4515568"/>
            <a:ext cx="437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  <a:sym typeface="Symbol" pitchFamily="18" charset="2"/>
              </a:rPr>
              <a:t>⊑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759605" y="4732583"/>
            <a:ext cx="362273" cy="16989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4788024" y="4869160"/>
            <a:ext cx="432048" cy="432048"/>
          </a:xfrm>
          <a:prstGeom prst="ellipse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Segoe UI Symbol" panose="020B0502040204020203" pitchFamily="34" charset="0"/>
              </a:rPr>
              <a:t>€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428694" y="5664533"/>
            <a:ext cx="70243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0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419872" y="5661248"/>
            <a:ext cx="70243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1</a:t>
            </a:r>
            <a:endParaRPr lang="zh-CN" altLang="en-US" sz="2400" dirty="0"/>
          </a:p>
        </p:txBody>
      </p:sp>
      <p:sp>
        <p:nvSpPr>
          <p:cNvPr id="21" name="文本框 20"/>
          <p:cNvSpPr txBox="1"/>
          <p:nvPr/>
        </p:nvSpPr>
        <p:spPr>
          <a:xfrm>
            <a:off x="3419872" y="5661248"/>
            <a:ext cx="70243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 = 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978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0.00069 0.0699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49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6991 L 2.22222E-6 -4.81481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3495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81481E-6 L 0.00069 0.06991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49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6991 L 0.00087 0.14167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58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  <p:bldP spid="15" grpId="0"/>
      <p:bldP spid="16" grpId="0" animBg="1"/>
      <p:bldP spid="16" grpId="1" animBg="1"/>
      <p:bldP spid="16" grpId="2" animBg="1"/>
      <p:bldP spid="16" grpId="3" animBg="1"/>
      <p:bldP spid="16" grpId="4" animBg="1"/>
      <p:bldP spid="19" grpId="0" animBg="1"/>
      <p:bldP spid="19" grpId="1" animBg="1"/>
      <p:bldP spid="17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15727</TotalTime>
  <Words>1886</Words>
  <Application>Microsoft Office PowerPoint</Application>
  <PresentationFormat>全屏显示(4:3)</PresentationFormat>
  <Paragraphs>426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宋体</vt:lpstr>
      <vt:lpstr>Arial</vt:lpstr>
      <vt:lpstr>Calibri</vt:lpstr>
      <vt:lpstr>Segoe UI Symbol</vt:lpstr>
      <vt:lpstr>Symbol</vt:lpstr>
      <vt:lpstr>Wingdings 2</vt:lpstr>
      <vt:lpstr>Wingdings 3</vt:lpstr>
      <vt:lpstr>Office 主题</vt:lpstr>
      <vt:lpstr>Compositional Verification of  Termination-Preserving Refinement of Concurrent Programs</vt:lpstr>
      <vt:lpstr>Applications of  Refinement of Concurrent Programs</vt:lpstr>
      <vt:lpstr>Applications of  Refinement of Concurrent Programs</vt:lpstr>
      <vt:lpstr>Example – Counter </vt:lpstr>
      <vt:lpstr>Applications of  Refinement of Concurrent Programs</vt:lpstr>
      <vt:lpstr>Refinement needs to preserve termination!</vt:lpstr>
      <vt:lpstr>Our Contributions</vt:lpstr>
      <vt:lpstr>Termination-Preserving Refinement  T ⊑ S : More Examples</vt:lpstr>
      <vt:lpstr>Verifying T ⊑ S : How to avoid T looping infinitely without progress</vt:lpstr>
      <vt:lpstr>Verifying T ⊑ S : How to avoid T looping infinitely without progress</vt:lpstr>
      <vt:lpstr>How to compositionally verify T ⊑ S in concurrent settings </vt:lpstr>
      <vt:lpstr>Challenge :  termination-preservation of individual threads is not compositional</vt:lpstr>
      <vt:lpstr>Challenge :  termination-preservation of individual threads is not compositional</vt:lpstr>
      <vt:lpstr>Env delays progress of current thread – Sometimes acceptable</vt:lpstr>
      <vt:lpstr>Env delays progress of current thread – Sometimes acceptable</vt:lpstr>
      <vt:lpstr>Our Ideas</vt:lpstr>
      <vt:lpstr>How tokens change : Example of counter</vt:lpstr>
      <vt:lpstr>Detailed Thread-Local Proof of Counter </vt:lpstr>
      <vt:lpstr>PowerPoint 演示文稿</vt:lpstr>
      <vt:lpstr>NOT a total correctness logic!</vt:lpstr>
      <vt:lpstr>PowerPoint 演示文稿</vt:lpstr>
      <vt:lpstr>Summary of Our Informal Ideas</vt:lpstr>
      <vt:lpstr>Our Logic for Verifying T ⊑ S </vt:lpstr>
      <vt:lpstr>PowerPoint 演示文稿</vt:lpstr>
      <vt:lpstr>Compositionality Rules</vt:lpstr>
      <vt:lpstr>Soundness Theorem</vt:lpstr>
      <vt:lpstr>Applications</vt:lpstr>
      <vt:lpstr>Conclusion</vt:lpstr>
      <vt:lpstr>Backup slides</vt:lpstr>
      <vt:lpstr>Examples that we cannot verify</vt:lpstr>
      <vt:lpstr>Lock-freedom vs.  Obstruction-freedom vs. Wait-freedom</vt:lpstr>
      <vt:lpstr>Modify our logic to verify  obstruction-freedom and wait-freedom</vt:lpstr>
      <vt:lpstr>Lock-Based Algorithms</vt:lpstr>
      <vt:lpstr>Hoffmann et al.’s logic for lock-freedom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Compositional Verification of  Termination-Preserving Refinement of Concurrent Programs</dc:title>
  <dc:creator>Hongjin</dc:creator>
  <cp:lastModifiedBy>Hongjin Liang</cp:lastModifiedBy>
  <cp:revision>1557</cp:revision>
  <dcterms:created xsi:type="dcterms:W3CDTF">2014-06-09T07:09:06Z</dcterms:created>
  <dcterms:modified xsi:type="dcterms:W3CDTF">2014-07-12T08:09:35Z</dcterms:modified>
</cp:coreProperties>
</file>