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34" r:id="rId3"/>
    <p:sldId id="335" r:id="rId4"/>
    <p:sldId id="260" r:id="rId5"/>
    <p:sldId id="259" r:id="rId6"/>
    <p:sldId id="336" r:id="rId7"/>
    <p:sldId id="275" r:id="rId8"/>
    <p:sldId id="267" r:id="rId9"/>
    <p:sldId id="389" r:id="rId10"/>
    <p:sldId id="388" r:id="rId11"/>
    <p:sldId id="346" r:id="rId12"/>
    <p:sldId id="372" r:id="rId13"/>
    <p:sldId id="375" r:id="rId14"/>
    <p:sldId id="390" r:id="rId15"/>
    <p:sldId id="384" r:id="rId16"/>
    <p:sldId id="377" r:id="rId17"/>
    <p:sldId id="378" r:id="rId18"/>
    <p:sldId id="380" r:id="rId19"/>
    <p:sldId id="387" r:id="rId20"/>
    <p:sldId id="330" r:id="rId21"/>
    <p:sldId id="333" r:id="rId22"/>
    <p:sldId id="320" r:id="rId23"/>
    <p:sldId id="279" r:id="rId24"/>
    <p:sldId id="366" r:id="rId25"/>
    <p:sldId id="367" r:id="rId26"/>
    <p:sldId id="368" r:id="rId27"/>
    <p:sldId id="36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FF"/>
    <a:srgbClr val="FFFF99"/>
    <a:srgbClr val="FF7C80"/>
  </p:clrMru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09" autoAdjust="0"/>
    <p:restoredTop sz="96541" autoAdjust="0"/>
  </p:normalViewPr>
  <p:slideViewPr>
    <p:cSldViewPr>
      <p:cViewPr varScale="1">
        <p:scale>
          <a:sx n="67" d="100"/>
          <a:sy n="67" d="100"/>
        </p:scale>
        <p:origin x="-1195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0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693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87BB9-9B6E-4908-8D6C-AE073632F90F}" type="datetimeFigureOut">
              <a:rPr lang="en-US" smtClean="0"/>
              <a:pPr/>
              <a:t>6/19/2013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6B872-A06B-4F01-8139-6C048FAA2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6B872-A06B-4F01-8139-6C048FAA21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9741B-BECE-4F1A-995B-202E556668D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6B872-A06B-4F01-8139-6C048FAA21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9741B-BECE-4F1A-995B-202E556668D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hk/url?sa=t&amp;rct=j&amp;q=java.util.concurrency&amp;source=web&amp;cd=2&amp;ved=0CF8QFjAB&amp;url=http://download.oracle.com/javase/6/docs/api/java/util/concurrent/package-summary.html&amp;ei=ZA2yT-evG4K3iQfHvOHpCA&amp;usg=AFQjCNEWXyh-z2AYqGX11QZr-6cfe_Fazg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Modular Verification of </a:t>
            </a:r>
            <a:r>
              <a:rPr lang="en-US" altLang="zh-CN" sz="4000" dirty="0" err="1" smtClean="0"/>
              <a:t>Linearizability</a:t>
            </a:r>
            <a:r>
              <a:rPr lang="en-US" altLang="zh-CN" sz="4000" dirty="0" smtClean="0"/>
              <a:t> </a:t>
            </a:r>
            <a:br>
              <a:rPr lang="en-US" altLang="zh-CN" sz="4000" dirty="0" smtClean="0"/>
            </a:br>
            <a:r>
              <a:rPr lang="en-US" altLang="zh-CN" sz="4000" dirty="0" smtClean="0"/>
              <a:t>with Non-Fixed Linearization Points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1201688"/>
          </a:xfrm>
        </p:spPr>
        <p:txBody>
          <a:bodyPr>
            <a:normAutofit/>
          </a:bodyPr>
          <a:lstStyle/>
          <a:p>
            <a:r>
              <a:rPr lang="en-US" altLang="zh-CN" u="sng" dirty="0" err="1" smtClean="0"/>
              <a:t>Hongjin</a:t>
            </a:r>
            <a:r>
              <a:rPr lang="en-US" altLang="zh-CN" u="sng" dirty="0" smtClean="0"/>
              <a:t> Liang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Xinyu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Feng</a:t>
            </a:r>
            <a:endParaRPr lang="en-US" altLang="zh-CN" dirty="0" smtClean="0"/>
          </a:p>
          <a:p>
            <a:r>
              <a:rPr lang="en-US" altLang="zh-CN" dirty="0" smtClean="0"/>
              <a:t>Univ. of Science and Technology of China (USTC)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536" y="4149080"/>
            <a:ext cx="3168352" cy="234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840"/>
              </a:spcBef>
            </a:pPr>
            <a:r>
              <a:rPr lang="en-US" altLang="zh-CN" sz="2400" b="1" dirty="0" smtClean="0">
                <a:cs typeface="Courier New" pitchFamily="49" charset="0"/>
              </a:rPr>
              <a:t>1  local b:=false, </a:t>
            </a:r>
            <a:r>
              <a:rPr lang="en-US" altLang="zh-CN" sz="2400" b="1" dirty="0">
                <a:cs typeface="Courier New" pitchFamily="49" charset="0"/>
              </a:rPr>
              <a:t>x, t;</a:t>
            </a:r>
          </a:p>
          <a:p>
            <a:pPr>
              <a:spcBef>
                <a:spcPts val="840"/>
              </a:spcBef>
            </a:pPr>
            <a:r>
              <a:rPr lang="en-US" altLang="zh-CN" sz="2400" b="1" dirty="0" smtClean="0">
                <a:cs typeface="Courier New" pitchFamily="49" charset="0"/>
              </a:rPr>
              <a:t>2  x := </a:t>
            </a:r>
            <a:r>
              <a:rPr lang="en-US" altLang="zh-CN" sz="2400" b="1" dirty="0">
                <a:cs typeface="Courier New" pitchFamily="49" charset="0"/>
              </a:rPr>
              <a:t>new </a:t>
            </a:r>
            <a:r>
              <a:rPr lang="en-US" altLang="zh-CN" sz="2400" b="1" dirty="0" smtClean="0">
                <a:cs typeface="Courier New" pitchFamily="49" charset="0"/>
              </a:rPr>
              <a:t>Node(v);</a:t>
            </a:r>
          </a:p>
          <a:p>
            <a:pPr>
              <a:spcBef>
                <a:spcPts val="840"/>
              </a:spcBef>
            </a:pPr>
            <a:r>
              <a:rPr lang="en-US" altLang="zh-CN" sz="2400" b="1" dirty="0" smtClean="0">
                <a:cs typeface="Courier New" pitchFamily="49" charset="0"/>
              </a:rPr>
              <a:t>3  while (!b) {</a:t>
            </a:r>
          </a:p>
          <a:p>
            <a:pPr>
              <a:spcBef>
                <a:spcPts val="840"/>
              </a:spcBef>
            </a:pPr>
            <a:r>
              <a:rPr lang="en-US" altLang="zh-CN" sz="2400" b="1" dirty="0" smtClean="0">
                <a:cs typeface="Courier New" pitchFamily="49" charset="0"/>
              </a:rPr>
              <a:t>4    t := Top;</a:t>
            </a:r>
            <a:endParaRPr lang="en-US" altLang="zh-CN" sz="2400" b="1" dirty="0">
              <a:cs typeface="Courier New" pitchFamily="49" charset="0"/>
            </a:endParaRPr>
          </a:p>
          <a:p>
            <a:pPr>
              <a:spcBef>
                <a:spcPts val="840"/>
              </a:spcBef>
            </a:pPr>
            <a:r>
              <a:rPr lang="en-US" altLang="zh-CN" sz="2400" b="1" dirty="0">
                <a:cs typeface="Courier New" pitchFamily="49" charset="0"/>
              </a:rPr>
              <a:t>5</a:t>
            </a:r>
            <a:r>
              <a:rPr lang="en-US" altLang="zh-CN" sz="2400" b="1" dirty="0" smtClean="0">
                <a:cs typeface="Courier New" pitchFamily="49" charset="0"/>
              </a:rPr>
              <a:t>    </a:t>
            </a:r>
            <a:r>
              <a:rPr lang="en-US" altLang="zh-CN" sz="2400" b="1" dirty="0" err="1" smtClean="0">
                <a:cs typeface="Courier New" pitchFamily="49" charset="0"/>
              </a:rPr>
              <a:t>x.next</a:t>
            </a:r>
            <a:r>
              <a:rPr lang="en-US" altLang="zh-CN" sz="2400" b="1" dirty="0" smtClean="0">
                <a:cs typeface="Courier New" pitchFamily="49" charset="0"/>
              </a:rPr>
              <a:t> := </a:t>
            </a:r>
            <a:r>
              <a:rPr lang="en-US" altLang="zh-CN" sz="2400" b="1" dirty="0">
                <a:cs typeface="Courier New" pitchFamily="49" charset="0"/>
              </a:rPr>
              <a:t>t</a:t>
            </a:r>
            <a:r>
              <a:rPr lang="en-US" altLang="zh-CN" sz="2400" b="1" dirty="0" smtClean="0">
                <a:cs typeface="Courier New" pitchFamily="49" charset="0"/>
              </a:rPr>
              <a:t>;</a:t>
            </a:r>
            <a:endParaRPr lang="en-US" altLang="zh-CN" sz="2400" b="1" dirty="0"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3645024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ts val="1040"/>
              </a:spcBef>
            </a:pPr>
            <a:r>
              <a:rPr lang="en-US" altLang="zh-CN" sz="2400" b="1" dirty="0" smtClean="0">
                <a:solidFill>
                  <a:prstClr val="black"/>
                </a:solidFill>
              </a:rPr>
              <a:t>push(v):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2000" y="3448352"/>
            <a:ext cx="3278911" cy="3365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spcBef>
                <a:spcPts val="840"/>
              </a:spcBef>
            </a:pPr>
            <a:r>
              <a:rPr lang="en-US" altLang="zh-CN" sz="2400" b="1" dirty="0" smtClean="0">
                <a:solidFill>
                  <a:prstClr val="black"/>
                </a:solidFill>
                <a:cs typeface="Courier New" pitchFamily="49" charset="0"/>
              </a:rPr>
              <a:t>6       b := </a:t>
            </a:r>
            <a:r>
              <a:rPr lang="en-US" altLang="zh-CN" sz="2400" b="1" dirty="0" err="1" smtClean="0">
                <a:solidFill>
                  <a:prstClr val="black"/>
                </a:solidFill>
                <a:cs typeface="Courier New" pitchFamily="49" charset="0"/>
              </a:rPr>
              <a:t>cas</a:t>
            </a:r>
            <a:r>
              <a:rPr lang="en-US" altLang="zh-CN" sz="2400" b="1" dirty="0" smtClean="0">
                <a:solidFill>
                  <a:prstClr val="black"/>
                </a:solidFill>
                <a:cs typeface="Courier New" pitchFamily="49" charset="0"/>
              </a:rPr>
              <a:t>(&amp;Top, t, x);</a:t>
            </a:r>
          </a:p>
          <a:p>
            <a:pPr marL="457200" lvl="0" indent="-457200">
              <a:spcBef>
                <a:spcPts val="840"/>
              </a:spcBef>
            </a:pPr>
            <a:r>
              <a:rPr lang="en-US" altLang="zh-CN" sz="2400" b="1" dirty="0" smtClean="0">
                <a:solidFill>
                  <a:prstClr val="black"/>
                </a:solidFill>
                <a:cs typeface="Courier New" pitchFamily="49" charset="0"/>
              </a:rPr>
              <a:t>         if (b)  </a:t>
            </a:r>
          </a:p>
          <a:p>
            <a:pPr marL="457200" lvl="0" indent="-457200">
              <a:spcBef>
                <a:spcPts val="840"/>
              </a:spcBef>
            </a:pPr>
            <a:endParaRPr lang="en-US" altLang="zh-CN" sz="2400" b="1" dirty="0" smtClean="0">
              <a:solidFill>
                <a:prstClr val="black"/>
              </a:solidFill>
              <a:cs typeface="Courier New" pitchFamily="49" charset="0"/>
            </a:endParaRPr>
          </a:p>
          <a:p>
            <a:pPr marL="457200" lvl="0" indent="-457200"/>
            <a:r>
              <a:rPr lang="en-US" altLang="zh-CN" sz="2400" b="1" dirty="0" smtClean="0">
                <a:solidFill>
                  <a:prstClr val="black"/>
                </a:solidFill>
                <a:cs typeface="Courier New" pitchFamily="49" charset="0"/>
              </a:rPr>
              <a:t>            </a:t>
            </a:r>
            <a:r>
              <a:rPr lang="en-US" altLang="zh-CN" sz="2400" b="1" dirty="0" err="1" smtClean="0">
                <a:solidFill>
                  <a:srgbClr val="FF0000"/>
                </a:solidFill>
                <a:cs typeface="Courier New" pitchFamily="49" charset="0"/>
              </a:rPr>
              <a:t>linself</a:t>
            </a:r>
            <a:r>
              <a:rPr lang="en-US" altLang="zh-CN" sz="2400" b="1" dirty="0" smtClean="0">
                <a:solidFill>
                  <a:srgbClr val="FF0000"/>
                </a:solidFill>
                <a:cs typeface="Courier New" pitchFamily="49" charset="0"/>
              </a:rPr>
              <a:t>; </a:t>
            </a:r>
          </a:p>
          <a:p>
            <a:pPr marL="457200" lvl="0" indent="-457200"/>
            <a:endParaRPr lang="en-US" altLang="zh-CN" sz="2400" b="1" dirty="0" smtClean="0">
              <a:cs typeface="Courier New" pitchFamily="49" charset="0"/>
            </a:endParaRPr>
          </a:p>
          <a:p>
            <a:pPr marL="457200" lvl="0" indent="-457200"/>
            <a:r>
              <a:rPr lang="en-US" altLang="zh-CN" sz="2400" b="1" dirty="0" smtClean="0">
                <a:cs typeface="Courier New" pitchFamily="49" charset="0"/>
              </a:rPr>
              <a:t>   </a:t>
            </a:r>
            <a:r>
              <a:rPr lang="en-US" altLang="zh-CN" sz="2400" b="1" dirty="0" smtClean="0">
                <a:solidFill>
                  <a:srgbClr val="FF0000"/>
                </a:solidFill>
                <a:cs typeface="Courier New" pitchFamily="49" charset="0"/>
              </a:rPr>
              <a:t>   &gt;</a:t>
            </a:r>
          </a:p>
          <a:p>
            <a:pPr lvl="0">
              <a:spcBef>
                <a:spcPts val="840"/>
              </a:spcBef>
            </a:pPr>
            <a:r>
              <a:rPr lang="en-US" altLang="zh-CN" sz="2400" b="1" dirty="0" smtClean="0">
                <a:solidFill>
                  <a:prstClr val="black"/>
                </a:solidFill>
                <a:cs typeface="Courier New" pitchFamily="49" charset="0"/>
              </a:rPr>
              <a:t>7  }</a:t>
            </a:r>
          </a:p>
          <a:p>
            <a:endParaRPr lang="en-US" dirty="0"/>
          </a:p>
        </p:txBody>
      </p:sp>
      <p:sp>
        <p:nvSpPr>
          <p:cNvPr id="70" name="Rectangle 6"/>
          <p:cNvSpPr>
            <a:spLocks noChangeArrowheads="1"/>
          </p:cNvSpPr>
          <p:nvPr/>
        </p:nvSpPr>
        <p:spPr bwMode="auto">
          <a:xfrm>
            <a:off x="350515" y="1068611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71" name="Rectangle 5"/>
          <p:cNvSpPr>
            <a:spLocks noChangeArrowheads="1"/>
          </p:cNvSpPr>
          <p:nvPr/>
        </p:nvSpPr>
        <p:spPr bwMode="auto">
          <a:xfrm>
            <a:off x="1071638" y="155515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74" name="Rectangle 6"/>
          <p:cNvSpPr>
            <a:spLocks noChangeArrowheads="1"/>
          </p:cNvSpPr>
          <p:nvPr/>
        </p:nvSpPr>
        <p:spPr bwMode="auto">
          <a:xfrm>
            <a:off x="1605038" y="155515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>
            <a:off x="2138438" y="174565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Text Box 8"/>
          <p:cNvSpPr txBox="1">
            <a:spLocks noChangeArrowheads="1"/>
          </p:cNvSpPr>
          <p:nvPr/>
        </p:nvSpPr>
        <p:spPr bwMode="auto">
          <a:xfrm>
            <a:off x="2553520" y="1402755"/>
            <a:ext cx="50405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Calibri" pitchFamily="34" charset="0"/>
              </a:rPr>
              <a:t>…</a:t>
            </a: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3519712" y="155515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4053112" y="155515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>
            <a:off x="3057576" y="1745655"/>
            <a:ext cx="4621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auto">
          <a:xfrm>
            <a:off x="4332512" y="177281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14"/>
          <p:cNvSpPr>
            <a:spLocks noChangeShapeType="1"/>
          </p:cNvSpPr>
          <p:nvPr/>
        </p:nvSpPr>
        <p:spPr bwMode="auto">
          <a:xfrm>
            <a:off x="4114800" y="208855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Text Box 16"/>
          <p:cNvSpPr txBox="1">
            <a:spLocks noChangeArrowheads="1"/>
          </p:cNvSpPr>
          <p:nvPr/>
        </p:nvSpPr>
        <p:spPr bwMode="auto">
          <a:xfrm>
            <a:off x="1100412" y="1556792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Calibri" pitchFamily="34" charset="0"/>
              </a:rPr>
              <a:t>v1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3591348" y="1556792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err="1" smtClean="0">
                <a:latin typeface="Calibri" pitchFamily="34" charset="0"/>
              </a:rPr>
              <a:t>vk</a:t>
            </a:r>
            <a:endParaRPr lang="en-US" altLang="zh-CN" sz="2000" dirty="0">
              <a:latin typeface="Calibri" pitchFamily="34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83890" y="1450380"/>
            <a:ext cx="342900" cy="295275"/>
            <a:chOff x="1200" y="1230"/>
            <a:chExt cx="432" cy="186"/>
          </a:xfrm>
        </p:grpSpPr>
        <p:sp>
          <p:nvSpPr>
            <p:cNvPr id="88" name="Line 22"/>
            <p:cNvSpPr>
              <a:spLocks noChangeShapeType="1"/>
            </p:cNvSpPr>
            <p:nvPr/>
          </p:nvSpPr>
          <p:spPr bwMode="auto">
            <a:xfrm>
              <a:off x="1200" y="1230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3"/>
            <p:cNvSpPr>
              <a:spLocks noChangeShapeType="1"/>
            </p:cNvSpPr>
            <p:nvPr/>
          </p:nvSpPr>
          <p:spPr bwMode="auto">
            <a:xfrm>
              <a:off x="1200" y="14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Text Box 24"/>
          <p:cNvSpPr txBox="1">
            <a:spLocks noChangeArrowheads="1"/>
          </p:cNvSpPr>
          <p:nvPr/>
        </p:nvSpPr>
        <p:spPr bwMode="auto">
          <a:xfrm>
            <a:off x="323528" y="1052736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 smtClean="0">
                <a:latin typeface="Calibri" pitchFamily="34" charset="0"/>
              </a:rPr>
              <a:t>Top</a:t>
            </a:r>
            <a:endParaRPr lang="en-US" altLang="zh-CN" sz="2000" b="1" dirty="0">
              <a:latin typeface="Calibri" pitchFamily="34" charset="0"/>
            </a:endParaRPr>
          </a:p>
        </p:txBody>
      </p:sp>
      <p:sp>
        <p:nvSpPr>
          <p:cNvPr id="91" name="Rectangle 24"/>
          <p:cNvSpPr>
            <a:spLocks noChangeArrowheads="1"/>
          </p:cNvSpPr>
          <p:nvPr/>
        </p:nvSpPr>
        <p:spPr bwMode="auto">
          <a:xfrm>
            <a:off x="6444208" y="1412776"/>
            <a:ext cx="2592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/>
              <a:t>v1 :: v2 :: … :: </a:t>
            </a:r>
            <a:r>
              <a:rPr lang="en-US" altLang="zh-CN" sz="2800" dirty="0" err="1" smtClean="0"/>
              <a:t>vk</a:t>
            </a:r>
            <a:endParaRPr lang="en-US" altLang="zh-CN" sz="2800" dirty="0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100411" y="2327926"/>
            <a:ext cx="1066800" cy="396876"/>
            <a:chOff x="1384" y="1910"/>
            <a:chExt cx="672" cy="250"/>
          </a:xfrm>
        </p:grpSpPr>
        <p:sp>
          <p:nvSpPr>
            <p:cNvPr id="93" name="Rectangle 5"/>
            <p:cNvSpPr>
              <a:spLocks noChangeArrowheads="1"/>
            </p:cNvSpPr>
            <p:nvPr/>
          </p:nvSpPr>
          <p:spPr bwMode="auto">
            <a:xfrm>
              <a:off x="1384" y="192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94" name="Rectangle 6"/>
            <p:cNvSpPr>
              <a:spLocks noChangeArrowheads="1"/>
            </p:cNvSpPr>
            <p:nvPr/>
          </p:nvSpPr>
          <p:spPr bwMode="auto">
            <a:xfrm>
              <a:off x="1720" y="192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95" name="Text Box 16"/>
            <p:cNvSpPr txBox="1">
              <a:spLocks noChangeArrowheads="1"/>
            </p:cNvSpPr>
            <p:nvPr/>
          </p:nvSpPr>
          <p:spPr bwMode="auto">
            <a:xfrm>
              <a:off x="1456" y="1910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2000">
                <a:latin typeface="Calibri" pitchFamily="34" charset="0"/>
              </a:endParaRPr>
            </a:p>
          </p:txBody>
        </p:sp>
      </p:grpSp>
      <p:sp>
        <p:nvSpPr>
          <p:cNvPr id="97" name="Freeform 33"/>
          <p:cNvSpPr>
            <a:spLocks/>
          </p:cNvSpPr>
          <p:nvPr/>
        </p:nvSpPr>
        <p:spPr bwMode="auto">
          <a:xfrm>
            <a:off x="836489" y="1809644"/>
            <a:ext cx="1144661" cy="720118"/>
          </a:xfrm>
          <a:custGeom>
            <a:avLst/>
            <a:gdLst>
              <a:gd name="T0" fmla="*/ 760 w 872"/>
              <a:gd name="T1" fmla="*/ 480 h 480"/>
              <a:gd name="T2" fmla="*/ 760 w 872"/>
              <a:gd name="T3" fmla="*/ 336 h 480"/>
              <a:gd name="T4" fmla="*/ 88 w 872"/>
              <a:gd name="T5" fmla="*/ 240 h 480"/>
              <a:gd name="T6" fmla="*/ 232 w 872"/>
              <a:gd name="T7" fmla="*/ 0 h 480"/>
              <a:gd name="connsiteX0" fmla="*/ 8963 w 10247"/>
              <a:gd name="connsiteY0" fmla="*/ 9635 h 9635"/>
              <a:gd name="connsiteX1" fmla="*/ 8963 w 10247"/>
              <a:gd name="connsiteY1" fmla="*/ 6635 h 9635"/>
              <a:gd name="connsiteX2" fmla="*/ 1256 w 10247"/>
              <a:gd name="connsiteY2" fmla="*/ 4635 h 9635"/>
              <a:gd name="connsiteX3" fmla="*/ 1430 w 10247"/>
              <a:gd name="connsiteY3" fmla="*/ 0 h 9635"/>
              <a:gd name="connsiteX0" fmla="*/ 8746 w 9999"/>
              <a:gd name="connsiteY0" fmla="*/ 10981 h 10981"/>
              <a:gd name="connsiteX1" fmla="*/ 8746 w 9999"/>
              <a:gd name="connsiteY1" fmla="*/ 7867 h 10981"/>
              <a:gd name="connsiteX2" fmla="*/ 1225 w 9999"/>
              <a:gd name="connsiteY2" fmla="*/ 5792 h 10981"/>
              <a:gd name="connsiteX3" fmla="*/ 1395 w 9999"/>
              <a:gd name="connsiteY3" fmla="*/ 0 h 10981"/>
              <a:gd name="connsiteX0" fmla="*/ 8747 w 10000"/>
              <a:gd name="connsiteY0" fmla="*/ 10000 h 10000"/>
              <a:gd name="connsiteX1" fmla="*/ 8747 w 10000"/>
              <a:gd name="connsiteY1" fmla="*/ 7164 h 10000"/>
              <a:gd name="connsiteX2" fmla="*/ 1225 w 10000"/>
              <a:gd name="connsiteY2" fmla="*/ 5275 h 10000"/>
              <a:gd name="connsiteX3" fmla="*/ 1395 w 10000"/>
              <a:gd name="connsiteY3" fmla="*/ 0 h 10000"/>
              <a:gd name="connsiteX0" fmla="*/ 9085 w 10395"/>
              <a:gd name="connsiteY0" fmla="*/ 10000 h 10000"/>
              <a:gd name="connsiteX1" fmla="*/ 9085 w 10395"/>
              <a:gd name="connsiteY1" fmla="*/ 7164 h 10000"/>
              <a:gd name="connsiteX2" fmla="*/ 1225 w 10395"/>
              <a:gd name="connsiteY2" fmla="*/ 4466 h 10000"/>
              <a:gd name="connsiteX3" fmla="*/ 1733 w 10395"/>
              <a:gd name="connsiteY3" fmla="*/ 0 h 10000"/>
              <a:gd name="connsiteX0" fmla="*/ 9044 w 10109"/>
              <a:gd name="connsiteY0" fmla="*/ 10000 h 10000"/>
              <a:gd name="connsiteX1" fmla="*/ 8799 w 10109"/>
              <a:gd name="connsiteY1" fmla="*/ 6252 h 10000"/>
              <a:gd name="connsiteX2" fmla="*/ 1184 w 10109"/>
              <a:gd name="connsiteY2" fmla="*/ 4466 h 10000"/>
              <a:gd name="connsiteX3" fmla="*/ 1692 w 10109"/>
              <a:gd name="connsiteY3" fmla="*/ 0 h 10000"/>
              <a:gd name="connsiteX0" fmla="*/ 8799 w 10068"/>
              <a:gd name="connsiteY0" fmla="*/ 8039 h 8039"/>
              <a:gd name="connsiteX1" fmla="*/ 8799 w 10068"/>
              <a:gd name="connsiteY1" fmla="*/ 6252 h 8039"/>
              <a:gd name="connsiteX2" fmla="*/ 1184 w 10068"/>
              <a:gd name="connsiteY2" fmla="*/ 4466 h 8039"/>
              <a:gd name="connsiteX3" fmla="*/ 1692 w 10068"/>
              <a:gd name="connsiteY3" fmla="*/ 0 h 8039"/>
              <a:gd name="connsiteX0" fmla="*/ 9244 w 10085"/>
              <a:gd name="connsiteY0" fmla="*/ 11111 h 11111"/>
              <a:gd name="connsiteX1" fmla="*/ 8740 w 10085"/>
              <a:gd name="connsiteY1" fmla="*/ 7777 h 11111"/>
              <a:gd name="connsiteX2" fmla="*/ 1176 w 10085"/>
              <a:gd name="connsiteY2" fmla="*/ 5555 h 11111"/>
              <a:gd name="connsiteX3" fmla="*/ 1681 w 10085"/>
              <a:gd name="connsiteY3" fmla="*/ 0 h 11111"/>
              <a:gd name="connsiteX0" fmla="*/ 7731 w 9833"/>
              <a:gd name="connsiteY0" fmla="*/ 11111 h 11111"/>
              <a:gd name="connsiteX1" fmla="*/ 8740 w 9833"/>
              <a:gd name="connsiteY1" fmla="*/ 7777 h 11111"/>
              <a:gd name="connsiteX2" fmla="*/ 1176 w 9833"/>
              <a:gd name="connsiteY2" fmla="*/ 5555 h 11111"/>
              <a:gd name="connsiteX3" fmla="*/ 1681 w 9833"/>
              <a:gd name="connsiteY3" fmla="*/ 0 h 11111"/>
              <a:gd name="connsiteX0" fmla="*/ 7520 w 8152"/>
              <a:gd name="connsiteY0" fmla="*/ 10000 h 10000"/>
              <a:gd name="connsiteX1" fmla="*/ 6495 w 8152"/>
              <a:gd name="connsiteY1" fmla="*/ 7000 h 10000"/>
              <a:gd name="connsiteX2" fmla="*/ 854 w 8152"/>
              <a:gd name="connsiteY2" fmla="*/ 5000 h 10000"/>
              <a:gd name="connsiteX3" fmla="*/ 1368 w 8152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2" h="10000">
                <a:moveTo>
                  <a:pt x="7520" y="10000"/>
                </a:moveTo>
                <a:cubicBezTo>
                  <a:pt x="8152" y="8853"/>
                  <a:pt x="7607" y="7834"/>
                  <a:pt x="6495" y="7000"/>
                </a:cubicBezTo>
                <a:cubicBezTo>
                  <a:pt x="5384" y="6167"/>
                  <a:pt x="1708" y="6167"/>
                  <a:pt x="854" y="5000"/>
                </a:cubicBezTo>
                <a:cubicBezTo>
                  <a:pt x="0" y="3833"/>
                  <a:pt x="55" y="2029"/>
                  <a:pt x="13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98" name="AutoShape 34"/>
          <p:cNvCxnSpPr>
            <a:cxnSpLocks noChangeShapeType="1"/>
            <a:stCxn id="70" idx="2"/>
            <a:endCxn id="93" idx="1"/>
          </p:cNvCxnSpPr>
          <p:nvPr/>
        </p:nvCxnSpPr>
        <p:spPr bwMode="auto">
          <a:xfrm rot="16200000" flipH="1">
            <a:off x="316467" y="1750358"/>
            <a:ext cx="1084692" cy="483197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Text Box 41"/>
          <p:cNvSpPr txBox="1">
            <a:spLocks noChangeArrowheads="1"/>
          </p:cNvSpPr>
          <p:nvPr/>
        </p:nvSpPr>
        <p:spPr bwMode="auto">
          <a:xfrm>
            <a:off x="1189311" y="2313707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v</a:t>
            </a:r>
          </a:p>
        </p:txBody>
      </p:sp>
      <p:sp>
        <p:nvSpPr>
          <p:cNvPr id="101" name="Text Box 17"/>
          <p:cNvSpPr txBox="1">
            <a:spLocks noChangeArrowheads="1"/>
          </p:cNvSpPr>
          <p:nvPr/>
        </p:nvSpPr>
        <p:spPr bwMode="auto">
          <a:xfrm>
            <a:off x="1604468" y="1228750"/>
            <a:ext cx="695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+mn-lt"/>
              </a:rPr>
              <a:t>next</a:t>
            </a:r>
            <a:endParaRPr lang="en-US" altLang="zh-CN" sz="2000" dirty="0">
              <a:latin typeface="+mn-lt"/>
            </a:endParaRPr>
          </a:p>
        </p:txBody>
      </p:sp>
      <p:sp>
        <p:nvSpPr>
          <p:cNvPr id="102" name="Text Box 17"/>
          <p:cNvSpPr txBox="1">
            <a:spLocks noChangeArrowheads="1"/>
          </p:cNvSpPr>
          <p:nvPr/>
        </p:nvSpPr>
        <p:spPr bwMode="auto">
          <a:xfrm>
            <a:off x="4005487" y="1228750"/>
            <a:ext cx="695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+mn-lt"/>
              </a:rPr>
              <a:t>next</a:t>
            </a:r>
            <a:endParaRPr lang="en-US" altLang="zh-CN" sz="2000" dirty="0">
              <a:latin typeface="+mn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621419" y="1412776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prstClr val="black"/>
                </a:solidFill>
              </a:rPr>
              <a:t>Stk</a:t>
            </a:r>
            <a:r>
              <a:rPr lang="en-US" altLang="zh-CN" sz="2800" dirty="0" smtClean="0">
                <a:solidFill>
                  <a:prstClr val="black"/>
                </a:solidFill>
              </a:rPr>
              <a:t> =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895533" y="1412776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v ::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148064" y="3333953"/>
            <a:ext cx="2808312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7956376" y="3333953"/>
            <a:ext cx="11521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 smtClean="0">
                <a:solidFill>
                  <a:srgbClr val="FF0000"/>
                </a:solidFill>
              </a:rPr>
              <a:t>LP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40560" y="4342065"/>
            <a:ext cx="406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</a:rPr>
              <a:t>  - {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[</a:t>
            </a:r>
            <a:r>
              <a:rPr lang="en-US" altLang="zh-CN" sz="2400" dirty="0" smtClean="0">
                <a:solidFill>
                  <a:srgbClr val="0000FF"/>
                </a:solidFill>
                <a:sym typeface="Symbol"/>
              </a:rPr>
              <a:t>PUSH(v)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]</a:t>
            </a:r>
            <a:r>
              <a:rPr lang="en-US" altLang="zh-CN" sz="2400" dirty="0" smtClean="0">
                <a:solidFill>
                  <a:schemeClr val="accent2"/>
                </a:solidFill>
              </a:rPr>
              <a:t> 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  </a:t>
            </a:r>
            <a:r>
              <a:rPr lang="en-US" altLang="zh-CN" sz="2400" dirty="0" smtClean="0">
                <a:solidFill>
                  <a:schemeClr val="accent2"/>
                </a:solidFill>
              </a:rPr>
              <a:t> …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20072" y="5134153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zh-CN" sz="2400" dirty="0" smtClean="0">
                <a:solidFill>
                  <a:schemeClr val="accent2"/>
                </a:solidFill>
              </a:rPr>
              <a:t> {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[</a:t>
            </a:r>
            <a:r>
              <a:rPr lang="en-US" altLang="zh-CN" sz="2400" dirty="0" smtClean="0">
                <a:solidFill>
                  <a:srgbClr val="0000FF"/>
                </a:solidFill>
                <a:sym typeface="Symbol"/>
              </a:rPr>
              <a:t>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]</a:t>
            </a:r>
            <a:r>
              <a:rPr lang="en-US" altLang="zh-CN" sz="2400" dirty="0" smtClean="0">
                <a:solidFill>
                  <a:schemeClr val="accent2"/>
                </a:solidFill>
              </a:rPr>
              <a:t> 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  </a:t>
            </a:r>
            <a:r>
              <a:rPr lang="en-US" altLang="zh-CN" sz="2400" dirty="0" smtClean="0">
                <a:solidFill>
                  <a:schemeClr val="accent2"/>
                </a:solidFill>
              </a:rPr>
              <a:t> …  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04048" y="34483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cs typeface="Courier New" pitchFamily="49" charset="0"/>
              </a:rPr>
              <a:t>&lt;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圆角矩形标注 46"/>
          <p:cNvSpPr/>
          <p:nvPr/>
        </p:nvSpPr>
        <p:spPr>
          <a:xfrm>
            <a:off x="5364088" y="5877272"/>
            <a:ext cx="2016224" cy="864096"/>
          </a:xfrm>
          <a:prstGeom prst="wedgeRoundRectCallout">
            <a:avLst>
              <a:gd name="adj1" fmla="val -29100"/>
              <a:gd name="adj2" fmla="val -933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Abstract </a:t>
            </a:r>
            <a:r>
              <a:rPr lang="en-US" altLang="zh-CN" sz="2400" dirty="0" err="1" smtClean="0"/>
              <a:t>opr</a:t>
            </a:r>
            <a:r>
              <a:rPr lang="en-US" altLang="zh-CN" sz="2400" dirty="0" smtClean="0"/>
              <a:t> is done</a:t>
            </a:r>
            <a:endParaRPr lang="zh-CN" altLang="en-US" sz="2400" b="1" dirty="0"/>
          </a:p>
        </p:txBody>
      </p:sp>
      <p:sp>
        <p:nvSpPr>
          <p:cNvPr id="46" name="圆角矩形标注 45"/>
          <p:cNvSpPr/>
          <p:nvPr/>
        </p:nvSpPr>
        <p:spPr>
          <a:xfrm>
            <a:off x="5148064" y="2420888"/>
            <a:ext cx="2520280" cy="864096"/>
          </a:xfrm>
          <a:prstGeom prst="wedgeRoundRectCallout">
            <a:avLst>
              <a:gd name="adj1" fmla="val -21153"/>
              <a:gd name="adj2" fmla="val 1843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Abstract </a:t>
            </a:r>
            <a:r>
              <a:rPr lang="en-US" altLang="zh-CN" sz="2400" dirty="0" err="1" smtClean="0"/>
              <a:t>opr</a:t>
            </a:r>
            <a:r>
              <a:rPr lang="en-US" altLang="zh-CN" sz="2400" dirty="0" smtClean="0"/>
              <a:t> PUSH(v) not done</a:t>
            </a:r>
            <a:endParaRPr lang="zh-CN" altLang="en-US" sz="2400" b="1" dirty="0"/>
          </a:p>
        </p:txBody>
      </p:sp>
      <p:sp>
        <p:nvSpPr>
          <p:cNvPr id="48" name="圆角矩形标注 47"/>
          <p:cNvSpPr/>
          <p:nvPr/>
        </p:nvSpPr>
        <p:spPr>
          <a:xfrm>
            <a:off x="6300192" y="3933056"/>
            <a:ext cx="2664296" cy="864096"/>
          </a:xfrm>
          <a:prstGeom prst="wedgeRoundRectCallout">
            <a:avLst>
              <a:gd name="adj1" fmla="val -48854"/>
              <a:gd name="adj2" fmla="val 732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Execute abstract </a:t>
            </a:r>
            <a:r>
              <a:rPr lang="en-US" altLang="zh-CN" sz="2400" dirty="0" err="1" smtClean="0"/>
              <a:t>opr</a:t>
            </a:r>
            <a:r>
              <a:rPr lang="en-US" altLang="zh-CN" sz="2400" dirty="0" smtClean="0"/>
              <a:t> simultaneously</a:t>
            </a:r>
            <a:endParaRPr lang="zh-CN" altLang="en-US" sz="2400" b="1" dirty="0"/>
          </a:p>
        </p:txBody>
      </p:sp>
      <p:sp>
        <p:nvSpPr>
          <p:cNvPr id="53" name="圆角矩形标注 52"/>
          <p:cNvSpPr/>
          <p:nvPr/>
        </p:nvSpPr>
        <p:spPr>
          <a:xfrm>
            <a:off x="5724128" y="2564904"/>
            <a:ext cx="2016224" cy="720080"/>
          </a:xfrm>
          <a:prstGeom prst="wedgeRoundRectCallout">
            <a:avLst>
              <a:gd name="adj1" fmla="val -39821"/>
              <a:gd name="adj2" fmla="val 900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en-US" altLang="zh-CN" sz="2400" dirty="0" smtClean="0"/>
              <a:t>Proved it’s LP</a:t>
            </a:r>
            <a:endParaRPr lang="en-US" altLang="zh-CN" sz="2400" dirty="0"/>
          </a:p>
        </p:txBody>
      </p:sp>
      <p:sp>
        <p:nvSpPr>
          <p:cNvPr id="51" name="左大括号 50"/>
          <p:cNvSpPr/>
          <p:nvPr/>
        </p:nvSpPr>
        <p:spPr>
          <a:xfrm>
            <a:off x="4427984" y="3717032"/>
            <a:ext cx="504056" cy="2016224"/>
          </a:xfrm>
          <a:prstGeom prst="leftBrace">
            <a:avLst>
              <a:gd name="adj1" fmla="val 69558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275856" y="4221088"/>
            <a:ext cx="12925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Atomic 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block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4" name="标题 1"/>
          <p:cNvSpPr txBox="1">
            <a:spLocks/>
          </p:cNvSpPr>
          <p:nvPr/>
        </p:nvSpPr>
        <p:spPr>
          <a:xfrm>
            <a:off x="611560" y="260648"/>
            <a:ext cx="3131840" cy="647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Treiber’s stack 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" name="Subtitle 2"/>
          <p:cNvSpPr txBox="1">
            <a:spLocks/>
          </p:cNvSpPr>
          <p:nvPr/>
        </p:nvSpPr>
        <p:spPr>
          <a:xfrm>
            <a:off x="5292080" y="404664"/>
            <a:ext cx="3024336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3200" dirty="0" smtClean="0">
                <a:latin typeface="+mn-lt"/>
                <a:cs typeface="+mn-cs"/>
              </a:rPr>
              <a:t>Abstract stack </a:t>
            </a:r>
            <a:r>
              <a:rPr lang="en-US" sz="3200" b="1" dirty="0" smtClean="0">
                <a:solidFill>
                  <a:srgbClr val="0000FF"/>
                </a:solidFill>
                <a:latin typeface="+mn-lt"/>
                <a:cs typeface="+mn-cs"/>
              </a:rPr>
              <a:t>S</a:t>
            </a:r>
            <a:endParaRPr lang="he-IL" sz="3200" b="1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39952" y="188640"/>
            <a:ext cx="881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  <a:cs typeface="+mj-cs"/>
                <a:sym typeface="Symbol"/>
              </a:rPr>
              <a:t></a:t>
            </a:r>
            <a:r>
              <a:rPr lang="en-US" altLang="zh-CN" sz="4400" b="1" baseline="-25000" dirty="0" err="1" smtClean="0">
                <a:solidFill>
                  <a:srgbClr val="FF0000"/>
                </a:solidFill>
                <a:cs typeface="+mj-cs"/>
                <a:sym typeface="Symbol"/>
              </a:rPr>
              <a:t>lin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11960" y="1674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rgbClr val="FF0000"/>
                </a:solidFill>
                <a:cs typeface="+mj-cs"/>
                <a:sym typeface="Symbol"/>
              </a:rPr>
              <a:t>?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06928 3.7037E-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5" grpId="0"/>
      <p:bldP spid="39" grpId="0" animBg="1"/>
      <p:bldP spid="42" grpId="0"/>
      <p:bldP spid="44" grpId="0"/>
      <p:bldP spid="45" grpId="0"/>
      <p:bldP spid="47" grpId="0" animBg="1"/>
      <p:bldP spid="47" grpId="1" animBg="1"/>
      <p:bldP spid="46" grpId="0" animBg="1"/>
      <p:bldP spid="46" grpId="1" animBg="1"/>
      <p:bldP spid="48" grpId="0" animBg="1"/>
      <p:bldP spid="48" grpId="1" animBg="1"/>
      <p:bldP spid="53" grpId="0" animBg="1"/>
      <p:bldP spid="51" grpId="0" animBg="1"/>
      <p:bldP spid="51" grpId="1" animBg="1"/>
      <p:bldP spid="52" grpId="0"/>
      <p:bldP spid="52" grpId="1"/>
      <p:bldP spid="5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 smtClean="0"/>
              <a:t>Basic Approach to Verify </a:t>
            </a:r>
            <a:r>
              <a:rPr lang="en-US" altLang="zh-CN" b="1" dirty="0" smtClean="0">
                <a:solidFill>
                  <a:srgbClr val="00B050"/>
                </a:solidFill>
              </a:rPr>
              <a:t>O</a:t>
            </a:r>
            <a:r>
              <a:rPr lang="en-US" altLang="zh-CN" b="1" dirty="0" smtClean="0">
                <a:solidFill>
                  <a:prstClr val="black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</a:t>
            </a:r>
            <a:r>
              <a:rPr lang="en-US" altLang="zh-CN" b="1" baseline="-25000" dirty="0" err="1" smtClean="0">
                <a:solidFill>
                  <a:srgbClr val="FF0000"/>
                </a:solidFill>
                <a:sym typeface="Symbol"/>
              </a:rPr>
              <a:t>lin</a:t>
            </a: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sym typeface="Symbol"/>
              </a:rPr>
              <a:t>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2208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Instrument(</a:t>
            </a:r>
            <a:r>
              <a:rPr lang="en-US" b="1" dirty="0" smtClean="0">
                <a:solidFill>
                  <a:srgbClr val="00B050"/>
                </a:solidFill>
              </a:rPr>
              <a:t>O</a:t>
            </a:r>
            <a:r>
              <a:rPr lang="en-US" dirty="0" smtClean="0"/>
              <a:t>) = </a:t>
            </a:r>
            <a:r>
              <a:rPr lang="en-US" b="1" dirty="0" smtClean="0">
                <a:solidFill>
                  <a:srgbClr val="FF0000"/>
                </a:solidFill>
              </a:rPr>
              <a:t>C </a:t>
            </a:r>
            <a:r>
              <a:rPr lang="en-US" dirty="0" smtClean="0"/>
              <a:t>with </a:t>
            </a:r>
            <a:r>
              <a:rPr lang="en-US" dirty="0" err="1" smtClean="0">
                <a:solidFill>
                  <a:srgbClr val="FF0000"/>
                </a:solidFill>
              </a:rPr>
              <a:t>linself</a:t>
            </a:r>
            <a:r>
              <a:rPr lang="en-US" dirty="0" smtClean="0"/>
              <a:t> at </a:t>
            </a:r>
            <a:r>
              <a:rPr lang="en-US" b="1" dirty="0" smtClean="0"/>
              <a:t>LP</a:t>
            </a:r>
            <a:r>
              <a:rPr lang="en-US" dirty="0" smtClean="0"/>
              <a:t>s</a:t>
            </a:r>
          </a:p>
          <a:p>
            <a:pPr>
              <a:spcBef>
                <a:spcPts val="2024"/>
              </a:spcBef>
            </a:pPr>
            <a:r>
              <a:rPr lang="en-US" dirty="0" smtClean="0"/>
              <a:t>Verify 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in program logic with rules for </a:t>
            </a:r>
            <a:r>
              <a:rPr lang="en-US" dirty="0" err="1" smtClean="0">
                <a:solidFill>
                  <a:srgbClr val="FF0000"/>
                </a:solidFill>
              </a:rPr>
              <a:t>linself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New assertions [</a:t>
            </a:r>
            <a:r>
              <a:rPr lang="en-US" b="1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] and [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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Ensure </a:t>
            </a:r>
            <a:r>
              <a:rPr lang="en-US" b="1" dirty="0" smtClean="0">
                <a:solidFill>
                  <a:srgbClr val="00B050"/>
                </a:solidFill>
              </a:rPr>
              <a:t>O</a:t>
            </a:r>
            <a:r>
              <a:rPr lang="en-US" dirty="0" smtClean="0"/>
              <a:t>’s LP step </a:t>
            </a:r>
            <a:r>
              <a:rPr lang="en-US" dirty="0" err="1" smtClean="0"/>
              <a:t>corresp</a:t>
            </a:r>
            <a:r>
              <a:rPr lang="en-US" dirty="0" smtClean="0"/>
              <a:t>. to </a:t>
            </a:r>
            <a:r>
              <a:rPr lang="en-US" b="1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’s single step</a:t>
            </a:r>
          </a:p>
          <a:p>
            <a:pPr>
              <a:spcBef>
                <a:spcPts val="4024"/>
              </a:spcBef>
              <a:buNone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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support non-fixed LPs</a:t>
            </a:r>
          </a:p>
          <a:p>
            <a:pPr lvl="1"/>
            <a:r>
              <a:rPr lang="en-US" b="1" dirty="0" smtClean="0"/>
              <a:t>Future-dependent LPs</a:t>
            </a:r>
          </a:p>
          <a:p>
            <a:pPr lvl="1"/>
            <a:r>
              <a:rPr lang="en-US" b="1" dirty="0" smtClean="0"/>
              <a:t>Helping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48216" y="1052736"/>
            <a:ext cx="386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sym typeface="Symbol" pitchFamily="18" charset="2"/>
              </a:rPr>
              <a:t>Inspired by [</a:t>
            </a:r>
            <a:r>
              <a:rPr lang="en-US" altLang="zh-CN" sz="2400" dirty="0" err="1" smtClean="0">
                <a:solidFill>
                  <a:srgbClr val="C00000"/>
                </a:solidFill>
                <a:sym typeface="Symbol" pitchFamily="18" charset="2"/>
              </a:rPr>
              <a:t>Vafeiadis</a:t>
            </a:r>
            <a:r>
              <a:rPr lang="en-US" altLang="zh-CN" sz="2400" dirty="0" smtClean="0">
                <a:solidFill>
                  <a:srgbClr val="C00000"/>
                </a:solidFill>
                <a:sym typeface="Symbol" pitchFamily="18" charset="2"/>
              </a:rPr>
              <a:t>’ Thesis]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Challenge 1: Future-Dependent LP</a:t>
            </a:r>
            <a:endParaRPr lang="zh-CN" altLang="en-US" dirty="0"/>
          </a:p>
        </p:txBody>
      </p:sp>
      <p:grpSp>
        <p:nvGrpSpPr>
          <p:cNvPr id="4" name="组合 48"/>
          <p:cNvGrpSpPr/>
          <p:nvPr/>
        </p:nvGrpSpPr>
        <p:grpSpPr>
          <a:xfrm>
            <a:off x="2748050" y="2636912"/>
            <a:ext cx="3624150" cy="1008890"/>
            <a:chOff x="2748050" y="3068960"/>
            <a:chExt cx="3624150" cy="1008890"/>
          </a:xfrm>
        </p:grpSpPr>
        <p:sp>
          <p:nvSpPr>
            <p:cNvPr id="16" name="TextBox 15"/>
            <p:cNvSpPr txBox="1"/>
            <p:nvPr/>
          </p:nvSpPr>
          <p:spPr>
            <a:xfrm>
              <a:off x="2748050" y="3068960"/>
              <a:ext cx="360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m</a:t>
              </a:r>
              <a:endParaRPr lang="zh-CN" altLang="en-US" sz="28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52106" y="3111351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0</a:t>
              </a:r>
              <a:endParaRPr lang="zh-CN" alt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00178" y="3111351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44008" y="3111351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68144" y="3111351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k</a:t>
              </a:r>
              <a:endParaRPr lang="zh-CN" altLang="en-US" sz="24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3203848" y="3645802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3851920" y="3645802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99992" y="3645024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148064" y="3645024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5796136" y="3645024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6084168" y="1772816"/>
            <a:ext cx="1928157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cs typeface="Arial" pitchFamily="34" charset="0"/>
              </a:rPr>
              <a:t>t2: write(</a:t>
            </a:r>
            <a:r>
              <a:rPr lang="en-US" sz="2400" b="1" dirty="0" err="1" smtClean="0">
                <a:cs typeface="Arial" pitchFamily="34" charset="0"/>
              </a:rPr>
              <a:t>i</a:t>
            </a:r>
            <a:r>
              <a:rPr lang="en-US" sz="2400" b="1" dirty="0" smtClean="0">
                <a:cs typeface="Arial" pitchFamily="34" charset="0"/>
              </a:rPr>
              <a:t>, d)</a:t>
            </a:r>
            <a:endParaRPr lang="en-US" sz="2400" b="1" dirty="0">
              <a:cs typeface="Arial" pitchFamily="34" charset="0"/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5436097" y="2276872"/>
            <a:ext cx="1081937" cy="1080120"/>
          </a:xfrm>
          <a:custGeom>
            <a:avLst/>
            <a:gdLst>
              <a:gd name="connsiteX0" fmla="*/ 1105469 w 1105469"/>
              <a:gd name="connsiteY0" fmla="*/ 0 h 750627"/>
              <a:gd name="connsiteX1" fmla="*/ 818866 w 1105469"/>
              <a:gd name="connsiteY1" fmla="*/ 477672 h 750627"/>
              <a:gd name="connsiteX2" fmla="*/ 0 w 1105469"/>
              <a:gd name="connsiteY2" fmla="*/ 750627 h 750627"/>
              <a:gd name="connsiteX0" fmla="*/ 975891 w 975891"/>
              <a:gd name="connsiteY0" fmla="*/ 0 h 1035765"/>
              <a:gd name="connsiteX1" fmla="*/ 689288 w 975891"/>
              <a:gd name="connsiteY1" fmla="*/ 477672 h 1035765"/>
              <a:gd name="connsiteX2" fmla="*/ 0 w 975891"/>
              <a:gd name="connsiteY2" fmla="*/ 1035765 h 1035765"/>
              <a:gd name="connsiteX0" fmla="*/ 975891 w 1069691"/>
              <a:gd name="connsiteY0" fmla="*/ 0 h 1035765"/>
              <a:gd name="connsiteX1" fmla="*/ 907044 w 1069691"/>
              <a:gd name="connsiteY1" fmla="*/ 345253 h 1035765"/>
              <a:gd name="connsiteX2" fmla="*/ 0 w 1069691"/>
              <a:gd name="connsiteY2" fmla="*/ 1035765 h 1035765"/>
              <a:gd name="connsiteX0" fmla="*/ 975891 w 1727910"/>
              <a:gd name="connsiteY0" fmla="*/ 358969 h 1394734"/>
              <a:gd name="connsiteX1" fmla="*/ 907044 w 1727910"/>
              <a:gd name="connsiteY1" fmla="*/ 704222 h 1394734"/>
              <a:gd name="connsiteX2" fmla="*/ 0 w 1727910"/>
              <a:gd name="connsiteY2" fmla="*/ 1394734 h 1394734"/>
              <a:gd name="connsiteX0" fmla="*/ 975891 w 2214294"/>
              <a:gd name="connsiteY0" fmla="*/ 978220 h 2013985"/>
              <a:gd name="connsiteX1" fmla="*/ 2202819 w 2214294"/>
              <a:gd name="connsiteY1" fmla="*/ 57541 h 2013985"/>
              <a:gd name="connsiteX2" fmla="*/ 907044 w 2214294"/>
              <a:gd name="connsiteY2" fmla="*/ 1323473 h 2013985"/>
              <a:gd name="connsiteX3" fmla="*/ 0 w 2214294"/>
              <a:gd name="connsiteY3" fmla="*/ 2013985 h 2013985"/>
              <a:gd name="connsiteX0" fmla="*/ 2591552 w 2594823"/>
              <a:gd name="connsiteY0" fmla="*/ 0 h 2646954"/>
              <a:gd name="connsiteX1" fmla="*/ 2202819 w 2594823"/>
              <a:gd name="connsiteY1" fmla="*/ 690510 h 2646954"/>
              <a:gd name="connsiteX2" fmla="*/ 907044 w 2594823"/>
              <a:gd name="connsiteY2" fmla="*/ 1956442 h 2646954"/>
              <a:gd name="connsiteX3" fmla="*/ 0 w 2594823"/>
              <a:gd name="connsiteY3" fmla="*/ 2646954 h 2646954"/>
              <a:gd name="connsiteX0" fmla="*/ 2591552 w 2594823"/>
              <a:gd name="connsiteY0" fmla="*/ 0 h 2646954"/>
              <a:gd name="connsiteX1" fmla="*/ 1684508 w 2594823"/>
              <a:gd name="connsiteY1" fmla="*/ 1265935 h 2646954"/>
              <a:gd name="connsiteX2" fmla="*/ 907044 w 2594823"/>
              <a:gd name="connsiteY2" fmla="*/ 1956442 h 2646954"/>
              <a:gd name="connsiteX3" fmla="*/ 0 w 2594823"/>
              <a:gd name="connsiteY3" fmla="*/ 2646954 h 2646954"/>
              <a:gd name="connsiteX0" fmla="*/ 2591552 w 2594823"/>
              <a:gd name="connsiteY0" fmla="*/ 0 h 2646954"/>
              <a:gd name="connsiteX1" fmla="*/ 1684508 w 2594823"/>
              <a:gd name="connsiteY1" fmla="*/ 1265935 h 2646954"/>
              <a:gd name="connsiteX2" fmla="*/ 907042 w 2594823"/>
              <a:gd name="connsiteY2" fmla="*/ 2071529 h 2646954"/>
              <a:gd name="connsiteX3" fmla="*/ 0 w 2594823"/>
              <a:gd name="connsiteY3" fmla="*/ 2646954 h 2646954"/>
              <a:gd name="connsiteX0" fmla="*/ 1943663 w 1946935"/>
              <a:gd name="connsiteY0" fmla="*/ 0 h 1726274"/>
              <a:gd name="connsiteX1" fmla="*/ 1684508 w 1946935"/>
              <a:gd name="connsiteY1" fmla="*/ 345255 h 1726274"/>
              <a:gd name="connsiteX2" fmla="*/ 907042 w 1946935"/>
              <a:gd name="connsiteY2" fmla="*/ 1150849 h 1726274"/>
              <a:gd name="connsiteX3" fmla="*/ 0 w 1946935"/>
              <a:gd name="connsiteY3" fmla="*/ 1726274 h 1726274"/>
              <a:gd name="connsiteX0" fmla="*/ 1943663 w 1946933"/>
              <a:gd name="connsiteY0" fmla="*/ 0 h 1726274"/>
              <a:gd name="connsiteX1" fmla="*/ 1554930 w 1946933"/>
              <a:gd name="connsiteY1" fmla="*/ 575425 h 1726274"/>
              <a:gd name="connsiteX2" fmla="*/ 907042 w 1946933"/>
              <a:gd name="connsiteY2" fmla="*/ 1150849 h 1726274"/>
              <a:gd name="connsiteX3" fmla="*/ 0 w 1946933"/>
              <a:gd name="connsiteY3" fmla="*/ 1726274 h 1726274"/>
              <a:gd name="connsiteX0" fmla="*/ 1943663 w 1946935"/>
              <a:gd name="connsiteY0" fmla="*/ 0 h 1726274"/>
              <a:gd name="connsiteX1" fmla="*/ 1554930 w 1946935"/>
              <a:gd name="connsiteY1" fmla="*/ 575425 h 1726274"/>
              <a:gd name="connsiteX2" fmla="*/ 1036620 w 1946935"/>
              <a:gd name="connsiteY2" fmla="*/ 1150849 h 1726274"/>
              <a:gd name="connsiteX3" fmla="*/ 0 w 1946935"/>
              <a:gd name="connsiteY3" fmla="*/ 1726274 h 17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6935" h="1726274">
                <a:moveTo>
                  <a:pt x="1943663" y="0"/>
                </a:moveTo>
                <a:cubicBezTo>
                  <a:pt x="1946934" y="6697"/>
                  <a:pt x="1706104" y="383617"/>
                  <a:pt x="1554930" y="575425"/>
                </a:cubicBezTo>
                <a:cubicBezTo>
                  <a:pt x="1403756" y="767233"/>
                  <a:pt x="1202540" y="984919"/>
                  <a:pt x="1036620" y="1150849"/>
                </a:cubicBezTo>
                <a:cubicBezTo>
                  <a:pt x="873972" y="1323476"/>
                  <a:pt x="317310" y="1652349"/>
                  <a:pt x="0" y="1726274"/>
                </a:cubicBezTo>
              </a:path>
            </a:pathLst>
          </a:custGeom>
          <a:noFill/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5" name="Freeform 52"/>
          <p:cNvSpPr>
            <a:spLocks/>
          </p:cNvSpPr>
          <p:nvPr/>
        </p:nvSpPr>
        <p:spPr bwMode="auto">
          <a:xfrm>
            <a:off x="4788024" y="2492910"/>
            <a:ext cx="720080" cy="1008098"/>
          </a:xfrm>
          <a:custGeom>
            <a:avLst/>
            <a:gdLst>
              <a:gd name="T0" fmla="*/ 0 w 1244"/>
              <a:gd name="T1" fmla="*/ 0 h 329"/>
              <a:gd name="T2" fmla="*/ 2147483647 w 1244"/>
              <a:gd name="T3" fmla="*/ 2147483647 h 329"/>
              <a:gd name="T4" fmla="*/ 2147483647 w 1244"/>
              <a:gd name="T5" fmla="*/ 2147483647 h 329"/>
              <a:gd name="T6" fmla="*/ 0 60000 65536"/>
              <a:gd name="T7" fmla="*/ 0 60000 65536"/>
              <a:gd name="T8" fmla="*/ 0 60000 65536"/>
              <a:gd name="T9" fmla="*/ 0 w 1244"/>
              <a:gd name="T10" fmla="*/ 0 h 329"/>
              <a:gd name="T11" fmla="*/ 1244 w 1244"/>
              <a:gd name="T12" fmla="*/ 329 h 329"/>
              <a:gd name="connsiteX0" fmla="*/ 0 w 10000"/>
              <a:gd name="connsiteY0" fmla="*/ 0 h 23333"/>
              <a:gd name="connsiteX1" fmla="*/ 5659 w 10000"/>
              <a:gd name="connsiteY1" fmla="*/ 18044 h 23333"/>
              <a:gd name="connsiteX2" fmla="*/ 10000 w 10000"/>
              <a:gd name="connsiteY2" fmla="*/ 23333 h 23333"/>
              <a:gd name="connsiteX0" fmla="*/ 0 w 10000"/>
              <a:gd name="connsiteY0" fmla="*/ 0 h 23333"/>
              <a:gd name="connsiteX1" fmla="*/ 8000 w 10000"/>
              <a:gd name="connsiteY1" fmla="*/ 16666 h 23333"/>
              <a:gd name="connsiteX2" fmla="*/ 10000 w 10000"/>
              <a:gd name="connsiteY2" fmla="*/ 23333 h 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3333">
                <a:moveTo>
                  <a:pt x="0" y="0"/>
                </a:moveTo>
                <a:cubicBezTo>
                  <a:pt x="1994" y="1520"/>
                  <a:pt x="6333" y="12777"/>
                  <a:pt x="8000" y="16666"/>
                </a:cubicBezTo>
                <a:cubicBezTo>
                  <a:pt x="9667" y="20555"/>
                  <a:pt x="8658" y="21509"/>
                  <a:pt x="10000" y="23333"/>
                </a:cubicBezTo>
              </a:path>
            </a:pathLst>
          </a:custGeom>
          <a:noFill/>
          <a:ln w="76200">
            <a:solidFill>
              <a:srgbClr val="FF7C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>
              <a:cs typeface="Arial" pitchFamily="34" charset="0"/>
            </a:endParaRPr>
          </a:p>
        </p:txBody>
      </p:sp>
      <p:sp>
        <p:nvSpPr>
          <p:cNvPr id="56" name="Freeform 52"/>
          <p:cNvSpPr>
            <a:spLocks/>
          </p:cNvSpPr>
          <p:nvPr/>
        </p:nvSpPr>
        <p:spPr bwMode="auto">
          <a:xfrm>
            <a:off x="4043299" y="2636901"/>
            <a:ext cx="600719" cy="864107"/>
          </a:xfrm>
          <a:custGeom>
            <a:avLst/>
            <a:gdLst>
              <a:gd name="T0" fmla="*/ 0 w 1244"/>
              <a:gd name="T1" fmla="*/ 0 h 329"/>
              <a:gd name="T2" fmla="*/ 2147483647 w 1244"/>
              <a:gd name="T3" fmla="*/ 2147483647 h 329"/>
              <a:gd name="T4" fmla="*/ 2147483647 w 1244"/>
              <a:gd name="T5" fmla="*/ 2147483647 h 329"/>
              <a:gd name="T6" fmla="*/ 0 60000 65536"/>
              <a:gd name="T7" fmla="*/ 0 60000 65536"/>
              <a:gd name="T8" fmla="*/ 0 60000 65536"/>
              <a:gd name="T9" fmla="*/ 0 w 1244"/>
              <a:gd name="T10" fmla="*/ 0 h 329"/>
              <a:gd name="T11" fmla="*/ 1244 w 1244"/>
              <a:gd name="T12" fmla="*/ 329 h 329"/>
              <a:gd name="connsiteX0" fmla="*/ 0 w 10000"/>
              <a:gd name="connsiteY0" fmla="*/ 0 h 23333"/>
              <a:gd name="connsiteX1" fmla="*/ 5659 w 10000"/>
              <a:gd name="connsiteY1" fmla="*/ 18044 h 23333"/>
              <a:gd name="connsiteX2" fmla="*/ 10000 w 10000"/>
              <a:gd name="connsiteY2" fmla="*/ 23333 h 23333"/>
              <a:gd name="connsiteX0" fmla="*/ 0 w 10000"/>
              <a:gd name="connsiteY0" fmla="*/ 0 h 23333"/>
              <a:gd name="connsiteX1" fmla="*/ 8000 w 10000"/>
              <a:gd name="connsiteY1" fmla="*/ 16666 h 23333"/>
              <a:gd name="connsiteX2" fmla="*/ 10000 w 10000"/>
              <a:gd name="connsiteY2" fmla="*/ 23333 h 23333"/>
              <a:gd name="connsiteX0" fmla="*/ 0 w 8833"/>
              <a:gd name="connsiteY0" fmla="*/ 0 h 26667"/>
              <a:gd name="connsiteX1" fmla="*/ 8000 w 8833"/>
              <a:gd name="connsiteY1" fmla="*/ 16666 h 26667"/>
              <a:gd name="connsiteX2" fmla="*/ 5000 w 8833"/>
              <a:gd name="connsiteY2" fmla="*/ 26667 h 26667"/>
              <a:gd name="connsiteX0" fmla="*/ 7180 w 9437"/>
              <a:gd name="connsiteY0" fmla="*/ 0 h 7500"/>
              <a:gd name="connsiteX1" fmla="*/ 4916 w 9437"/>
              <a:gd name="connsiteY1" fmla="*/ 3750 h 7500"/>
              <a:gd name="connsiteX2" fmla="*/ 1520 w 9437"/>
              <a:gd name="connsiteY2" fmla="*/ 7500 h 7500"/>
              <a:gd name="connsiteX0" fmla="*/ 8808 w 11200"/>
              <a:gd name="connsiteY0" fmla="*/ 0 h 10000"/>
              <a:gd name="connsiteX1" fmla="*/ 5209 w 11200"/>
              <a:gd name="connsiteY1" fmla="*/ 5000 h 10000"/>
              <a:gd name="connsiteX2" fmla="*/ 1611 w 11200"/>
              <a:gd name="connsiteY2" fmla="*/ 10000 h 10000"/>
              <a:gd name="connsiteX0" fmla="*/ 8808 w 11200"/>
              <a:gd name="connsiteY0" fmla="*/ 0 h 10000"/>
              <a:gd name="connsiteX1" fmla="*/ 5209 w 11200"/>
              <a:gd name="connsiteY1" fmla="*/ 4167 h 10000"/>
              <a:gd name="connsiteX2" fmla="*/ 1611 w 11200"/>
              <a:gd name="connsiteY2" fmla="*/ 10000 h 10000"/>
              <a:gd name="connsiteX0" fmla="*/ 10008 w 12400"/>
              <a:gd name="connsiteY0" fmla="*/ 0 h 10000"/>
              <a:gd name="connsiteX1" fmla="*/ 5209 w 12400"/>
              <a:gd name="connsiteY1" fmla="*/ 4167 h 10000"/>
              <a:gd name="connsiteX2" fmla="*/ 1611 w 12400"/>
              <a:gd name="connsiteY2" fmla="*/ 10000 h 10000"/>
              <a:gd name="connsiteX0" fmla="*/ 10008 w 10008"/>
              <a:gd name="connsiteY0" fmla="*/ 0 h 10000"/>
              <a:gd name="connsiteX1" fmla="*/ 5209 w 10008"/>
              <a:gd name="connsiteY1" fmla="*/ 4167 h 10000"/>
              <a:gd name="connsiteX2" fmla="*/ 1611 w 10008"/>
              <a:gd name="connsiteY2" fmla="*/ 10000 h 10000"/>
              <a:gd name="connsiteX0" fmla="*/ 10008 w 10008"/>
              <a:gd name="connsiteY0" fmla="*/ 0 h 10000"/>
              <a:gd name="connsiteX1" fmla="*/ 5209 w 10008"/>
              <a:gd name="connsiteY1" fmla="*/ 4167 h 10000"/>
              <a:gd name="connsiteX2" fmla="*/ 1611 w 10008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8" h="10000">
                <a:moveTo>
                  <a:pt x="10008" y="0"/>
                </a:moveTo>
                <a:cubicBezTo>
                  <a:pt x="8744" y="628"/>
                  <a:pt x="6608" y="2500"/>
                  <a:pt x="5209" y="4167"/>
                </a:cubicBezTo>
                <a:cubicBezTo>
                  <a:pt x="3810" y="5834"/>
                  <a:pt x="0" y="9088"/>
                  <a:pt x="1611" y="10000"/>
                </a:cubicBezTo>
              </a:path>
            </a:pathLst>
          </a:custGeom>
          <a:noFill/>
          <a:ln w="76200">
            <a:solidFill>
              <a:srgbClr val="FF7C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>
              <a:cs typeface="Arial" pitchFamily="34" charset="0"/>
            </a:endParaRPr>
          </a:p>
        </p:txBody>
      </p:sp>
      <p:sp>
        <p:nvSpPr>
          <p:cNvPr id="57" name="Text Box 5"/>
          <p:cNvSpPr txBox="1">
            <a:spLocks noChangeArrowheads="1"/>
          </p:cNvSpPr>
          <p:nvPr/>
        </p:nvSpPr>
        <p:spPr bwMode="auto">
          <a:xfrm>
            <a:off x="3707904" y="2103239"/>
            <a:ext cx="2175724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cs typeface="Arial" pitchFamily="34" charset="0"/>
              </a:rPr>
              <a:t>t1: </a:t>
            </a:r>
            <a:r>
              <a:rPr lang="en-US" sz="2400" b="1" dirty="0" err="1" smtClean="0">
                <a:cs typeface="Arial" pitchFamily="34" charset="0"/>
              </a:rPr>
              <a:t>readPair</a:t>
            </a:r>
            <a:r>
              <a:rPr lang="en-US" sz="2400" b="1" dirty="0" smtClean="0">
                <a:cs typeface="Arial" pitchFamily="34" charset="0"/>
              </a:rPr>
              <a:t>(</a:t>
            </a:r>
            <a:r>
              <a:rPr lang="en-US" sz="2400" b="1" dirty="0" err="1" smtClean="0">
                <a:cs typeface="Arial" pitchFamily="34" charset="0"/>
              </a:rPr>
              <a:t>i</a:t>
            </a:r>
            <a:r>
              <a:rPr lang="en-US" sz="2400" b="1" dirty="0" smtClean="0">
                <a:cs typeface="Arial" pitchFamily="34" charset="0"/>
              </a:rPr>
              <a:t>, j)</a:t>
            </a:r>
            <a:endParaRPr lang="en-US" sz="2400" b="1" dirty="0"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9552" y="4777988"/>
            <a:ext cx="784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write(</a:t>
            </a:r>
            <a:r>
              <a:rPr lang="en-US" sz="2800" dirty="0" err="1" smtClean="0">
                <a:solidFill>
                  <a:srgbClr val="0000FF"/>
                </a:solidFill>
              </a:rPr>
              <a:t>i</a:t>
            </a:r>
            <a:r>
              <a:rPr lang="en-US" sz="2800" dirty="0" smtClean="0">
                <a:solidFill>
                  <a:srgbClr val="0000FF"/>
                </a:solidFill>
              </a:rPr>
              <a:t>, d)</a:t>
            </a:r>
            <a:r>
              <a:rPr lang="en-US" sz="2800" dirty="0" smtClean="0"/>
              <a:t> updates m[</a:t>
            </a:r>
            <a:r>
              <a:rPr lang="en-US" sz="2800" dirty="0" err="1" smtClean="0"/>
              <a:t>i</a:t>
            </a:r>
            <a:r>
              <a:rPr lang="en-US" sz="2800" dirty="0" smtClean="0"/>
              <a:t>] to a new value d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3812926" y="1215916"/>
            <a:ext cx="363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sym typeface="Symbol" pitchFamily="18" charset="2"/>
              </a:rPr>
              <a:t>[</a:t>
            </a:r>
            <a:r>
              <a:rPr lang="en-US" altLang="zh-CN" sz="2000" dirty="0" err="1" smtClean="0">
                <a:solidFill>
                  <a:srgbClr val="C00000"/>
                </a:solidFill>
                <a:sym typeface="Symbol" pitchFamily="18" charset="2"/>
              </a:rPr>
              <a:t>Qadeer</a:t>
            </a:r>
            <a:r>
              <a:rPr lang="en-US" altLang="zh-CN" sz="2000" dirty="0" smtClean="0">
                <a:solidFill>
                  <a:srgbClr val="C00000"/>
                </a:solidFill>
                <a:sym typeface="Symbol" pitchFamily="18" charset="2"/>
              </a:rPr>
              <a:t> et al. MSR-TR-2009-142]</a:t>
            </a:r>
            <a:endParaRPr lang="zh-CN" alt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39552" y="528204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readPair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</a:rPr>
              <a:t>i</a:t>
            </a:r>
            <a:r>
              <a:rPr lang="en-US" sz="2800" dirty="0" smtClean="0">
                <a:solidFill>
                  <a:srgbClr val="0000FF"/>
                </a:solidFill>
              </a:rPr>
              <a:t>, j) </a:t>
            </a:r>
            <a:r>
              <a:rPr lang="en-US" sz="2800" dirty="0" smtClean="0"/>
              <a:t>intends to return </a:t>
            </a:r>
            <a:r>
              <a:rPr lang="en-US" sz="2800" dirty="0" smtClean="0">
                <a:solidFill>
                  <a:srgbClr val="FF0000"/>
                </a:solidFill>
              </a:rPr>
              <a:t>snapshot</a:t>
            </a:r>
            <a:r>
              <a:rPr lang="en-US" sz="2800" dirty="0" smtClean="0"/>
              <a:t> of m[</a:t>
            </a:r>
            <a:r>
              <a:rPr lang="en-US" sz="2800" dirty="0" err="1" smtClean="0"/>
              <a:t>i</a:t>
            </a:r>
            <a:r>
              <a:rPr lang="en-US" sz="2800" dirty="0" smtClean="0"/>
              <a:t>] and m[j]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1124744"/>
            <a:ext cx="367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  <a:cs typeface="+mj-cs"/>
              </a:rPr>
              <a:t>Example: Pair Snapshot</a:t>
            </a:r>
            <a:endParaRPr lang="en-US" sz="1200" b="1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 animBg="1"/>
      <p:bldP spid="55" grpId="0" animBg="1"/>
      <p:bldP spid="56" grpId="0" animBg="1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Pair Snapshot</a:t>
            </a:r>
            <a:endParaRPr lang="zh-CN" altLang="en-US" sz="6000" dirty="0"/>
          </a:p>
        </p:txBody>
      </p:sp>
      <p:grpSp>
        <p:nvGrpSpPr>
          <p:cNvPr id="3" name="组合 29"/>
          <p:cNvGrpSpPr/>
          <p:nvPr/>
        </p:nvGrpSpPr>
        <p:grpSpPr>
          <a:xfrm>
            <a:off x="5444560" y="4244838"/>
            <a:ext cx="3000586" cy="480306"/>
            <a:chOff x="5444560" y="4189144"/>
            <a:chExt cx="3000586" cy="480306"/>
          </a:xfrm>
        </p:grpSpPr>
        <p:sp>
          <p:nvSpPr>
            <p:cNvPr id="7" name="矩形 6"/>
            <p:cNvSpPr/>
            <p:nvPr/>
          </p:nvSpPr>
          <p:spPr>
            <a:xfrm>
              <a:off x="5852858" y="4237402"/>
              <a:ext cx="64807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500930" y="4237402"/>
              <a:ext cx="64807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149002" y="4236624"/>
              <a:ext cx="64807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797074" y="4236624"/>
              <a:ext cx="64807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44560" y="418914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v</a:t>
              </a:r>
              <a:endParaRPr lang="zh-CN" altLang="en-US" sz="2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7092" y="1524848"/>
            <a:ext cx="39721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/>
            <a:r>
              <a:rPr lang="en-US" altLang="zh-CN" sz="2400" dirty="0" err="1">
                <a:solidFill>
                  <a:prstClr val="black"/>
                </a:solidFill>
              </a:rPr>
              <a:t>readPair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</a:rPr>
              <a:t>i</a:t>
            </a:r>
            <a:r>
              <a:rPr lang="en-US" altLang="zh-CN" sz="2400" dirty="0">
                <a:solidFill>
                  <a:prstClr val="black"/>
                </a:solidFill>
              </a:rPr>
              <a:t>, j</a:t>
            </a:r>
            <a:r>
              <a:rPr lang="en-US" altLang="zh-CN" sz="2400" dirty="0" smtClean="0">
                <a:solidFill>
                  <a:prstClr val="black"/>
                </a:solidFill>
              </a:rPr>
              <a:t>){</a:t>
            </a:r>
            <a:endParaRPr lang="en-US" altLang="zh-CN" sz="2400" dirty="0" smtClean="0"/>
          </a:p>
          <a:p>
            <a:pPr marL="457200" lvl="0" indent="-457200"/>
            <a:r>
              <a:rPr lang="en-US" altLang="zh-CN" sz="2400" dirty="0" smtClean="0">
                <a:solidFill>
                  <a:prstClr val="black"/>
                </a:solidFill>
              </a:rPr>
              <a:t>1   local s:=false, a, b, v, w;</a:t>
            </a:r>
          </a:p>
          <a:p>
            <a:pPr marL="457200" lvl="0" indent="-457200"/>
            <a:r>
              <a:rPr lang="en-US" altLang="zh-CN" sz="2400" dirty="0" smtClean="0">
                <a:solidFill>
                  <a:prstClr val="black"/>
                </a:solidFill>
              </a:rPr>
              <a:t>2   while (!s) {</a:t>
            </a:r>
          </a:p>
          <a:p>
            <a:pPr marL="457200" lvl="0" indent="-457200"/>
            <a:r>
              <a:rPr lang="en-US" altLang="zh-CN" sz="2400" dirty="0" smtClean="0">
                <a:solidFill>
                  <a:prstClr val="black"/>
                </a:solidFill>
              </a:rPr>
              <a:t>3     &lt;a := </a:t>
            </a:r>
            <a:r>
              <a:rPr lang="en-US" altLang="zh-CN" sz="2400" dirty="0">
                <a:solidFill>
                  <a:prstClr val="black"/>
                </a:solidFill>
              </a:rPr>
              <a:t>m[</a:t>
            </a:r>
            <a:r>
              <a:rPr lang="en-US" altLang="zh-CN" sz="2400" dirty="0" err="1">
                <a:solidFill>
                  <a:prstClr val="black"/>
                </a:solidFill>
              </a:rPr>
              <a:t>i</a:t>
            </a:r>
            <a:r>
              <a:rPr lang="en-US" altLang="zh-CN" sz="2400" dirty="0" smtClean="0">
                <a:solidFill>
                  <a:prstClr val="black"/>
                </a:solidFill>
              </a:rPr>
              <a:t>].d;  v := </a:t>
            </a:r>
            <a:r>
              <a:rPr lang="en-US" altLang="zh-CN" sz="2400" dirty="0">
                <a:solidFill>
                  <a:prstClr val="black"/>
                </a:solidFill>
              </a:rPr>
              <a:t>m[</a:t>
            </a:r>
            <a:r>
              <a:rPr lang="en-US" altLang="zh-CN" sz="2400" dirty="0" err="1">
                <a:solidFill>
                  <a:prstClr val="black"/>
                </a:solidFill>
              </a:rPr>
              <a:t>i</a:t>
            </a:r>
            <a:r>
              <a:rPr lang="en-US" altLang="zh-CN" sz="2400" dirty="0" smtClean="0">
                <a:solidFill>
                  <a:prstClr val="black"/>
                </a:solidFill>
              </a:rPr>
              <a:t>].v&gt;;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457200" lvl="0" indent="-457200"/>
            <a:r>
              <a:rPr lang="en-US" altLang="zh-CN" sz="2400" dirty="0" smtClean="0"/>
              <a:t>4     &lt;b := </a:t>
            </a:r>
            <a:r>
              <a:rPr lang="en-US" altLang="zh-CN" sz="2400" dirty="0"/>
              <a:t>m[j</a:t>
            </a:r>
            <a:r>
              <a:rPr lang="en-US" altLang="zh-CN" sz="2400" dirty="0" smtClean="0"/>
              <a:t>].d;  w := </a:t>
            </a:r>
            <a:r>
              <a:rPr lang="en-US" altLang="zh-CN" sz="2400" dirty="0"/>
              <a:t>m[j</a:t>
            </a:r>
            <a:r>
              <a:rPr lang="en-US" altLang="zh-CN" sz="2400" dirty="0" smtClean="0"/>
              <a:t>].v&gt;;</a:t>
            </a:r>
          </a:p>
          <a:p>
            <a:pPr marL="457200" lvl="0" indent="-457200"/>
            <a:r>
              <a:rPr lang="en-US" altLang="zh-CN" sz="2400" dirty="0" smtClean="0"/>
              <a:t>5     &lt;if (v = m[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].</a:t>
            </a:r>
            <a:r>
              <a:rPr lang="en-US" altLang="zh-CN" sz="2400" dirty="0"/>
              <a:t>v) </a:t>
            </a:r>
            <a:r>
              <a:rPr lang="en-US" altLang="zh-CN" sz="2400" dirty="0" smtClean="0"/>
              <a:t> s := true&gt;; </a:t>
            </a:r>
            <a:endParaRPr lang="en-US" altLang="zh-CN" sz="2400" dirty="0"/>
          </a:p>
          <a:p>
            <a:pPr marL="457200" lvl="0" indent="-457200"/>
            <a:r>
              <a:rPr lang="en-US" altLang="zh-CN" sz="2400" dirty="0" smtClean="0">
                <a:solidFill>
                  <a:prstClr val="black"/>
                </a:solidFill>
              </a:rPr>
              <a:t>6   }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/>
            <a:r>
              <a:rPr lang="en-US" altLang="zh-CN" sz="2400" dirty="0" smtClean="0">
                <a:solidFill>
                  <a:prstClr val="black"/>
                </a:solidFill>
              </a:rPr>
              <a:t>7   return (a, b);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/>
            <a:r>
              <a:rPr lang="en-US" altLang="zh-CN" sz="2400" dirty="0" smtClean="0">
                <a:solidFill>
                  <a:prstClr val="black"/>
                </a:solidFill>
              </a:rPr>
              <a:t>}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52858" y="386104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00930" y="386104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49002" y="386104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797074" y="386104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34263" y="3862553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</a:t>
            </a:r>
            <a:endParaRPr lang="zh-CN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20810" y="332504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m</a:t>
            </a:r>
            <a:endParaRPr lang="zh-CN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24866" y="336743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</a:t>
            </a:r>
            <a:endParaRPr lang="zh-CN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72938" y="336743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221010" y="336743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941090" y="336743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</a:t>
            </a:r>
            <a:endParaRPr lang="zh-CN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424395" y="1524848"/>
            <a:ext cx="3540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write(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d){</a:t>
            </a:r>
          </a:p>
          <a:p>
            <a:r>
              <a:rPr lang="en-US" altLang="zh-CN" sz="2400" dirty="0" smtClean="0"/>
              <a:t>8   &lt;m[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].d := d; </a:t>
            </a:r>
            <a:r>
              <a:rPr lang="en-US" altLang="zh-CN" sz="2400" dirty="0" smtClean="0">
                <a:solidFill>
                  <a:srgbClr val="0000FF"/>
                </a:solidFill>
              </a:rPr>
              <a:t>m[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</a:rPr>
              <a:t>].v++</a:t>
            </a:r>
            <a:r>
              <a:rPr lang="en-US" altLang="zh-CN" sz="2400" dirty="0" smtClean="0"/>
              <a:t>&gt;;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22" name="椭圆 21"/>
          <p:cNvSpPr/>
          <p:nvPr/>
        </p:nvSpPr>
        <p:spPr>
          <a:xfrm>
            <a:off x="395536" y="3037016"/>
            <a:ext cx="40324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4499992" y="2820992"/>
            <a:ext cx="4104456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 smtClean="0">
                <a:solidFill>
                  <a:srgbClr val="FF0000"/>
                </a:solidFill>
              </a:rPr>
              <a:t>LP if line 5 succeeds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177279" y="2748984"/>
            <a:ext cx="362273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67544" y="5733256"/>
            <a:ext cx="7409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Line 4?  But line 5 may fail, m[</a:t>
            </a:r>
            <a:r>
              <a:rPr lang="en-US" sz="2400" dirty="0" err="1" smtClean="0"/>
              <a:t>i</a:t>
            </a:r>
            <a:r>
              <a:rPr lang="en-US" sz="2400" dirty="0" smtClean="0"/>
              <a:t>] and m[j] may be re-read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323528" y="5157192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/>
              <a:t>Where is the LP ?</a:t>
            </a:r>
            <a:endParaRPr lang="zh-CN" altLang="en-US" sz="2800" b="1" i="1" dirty="0"/>
          </a:p>
        </p:txBody>
      </p:sp>
      <p:sp>
        <p:nvSpPr>
          <p:cNvPr id="29" name="圆角矩形标注 28"/>
          <p:cNvSpPr/>
          <p:nvPr/>
        </p:nvSpPr>
        <p:spPr>
          <a:xfrm>
            <a:off x="2915816" y="4149080"/>
            <a:ext cx="2376264" cy="864096"/>
          </a:xfrm>
          <a:prstGeom prst="wedgeRoundRectCallout">
            <a:avLst>
              <a:gd name="adj1" fmla="val -38369"/>
              <a:gd name="adj2" fmla="val -104710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know: m[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</a:rPr>
              <a:t>] = (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a,v</a:t>
            </a:r>
            <a:r>
              <a:rPr lang="en-US" altLang="zh-CN" sz="2400" dirty="0" smtClean="0">
                <a:solidFill>
                  <a:schemeClr val="bg1"/>
                </a:solidFill>
              </a:rPr>
              <a:t>) at line 4</a:t>
            </a:r>
            <a:endParaRPr lang="zh-CN" altLang="en-US" sz="2400" dirty="0" err="1" smtClean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1551" y="4725144"/>
            <a:ext cx="2152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version number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69110" y="796642"/>
            <a:ext cx="363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sym typeface="Symbol" pitchFamily="18" charset="2"/>
              </a:rPr>
              <a:t>[</a:t>
            </a:r>
            <a:r>
              <a:rPr lang="en-US" altLang="zh-CN" sz="2000" dirty="0" err="1" smtClean="0">
                <a:solidFill>
                  <a:srgbClr val="C00000"/>
                </a:solidFill>
                <a:sym typeface="Symbol" pitchFamily="18" charset="2"/>
              </a:rPr>
              <a:t>Qadeer</a:t>
            </a:r>
            <a:r>
              <a:rPr lang="en-US" altLang="zh-CN" sz="2000" dirty="0" smtClean="0">
                <a:solidFill>
                  <a:srgbClr val="C00000"/>
                </a:solidFill>
                <a:sym typeface="Symbol" pitchFamily="18" charset="2"/>
              </a:rPr>
              <a:t> et al. MSR-TR-2009-142]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4572000" y="3501008"/>
            <a:ext cx="4248472" cy="1584176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 </a:t>
            </a:r>
            <a:r>
              <a:rPr lang="en-US" sz="3200" dirty="0" smtClean="0">
                <a:solidFill>
                  <a:schemeClr val="tx1"/>
                </a:solidFill>
              </a:rPr>
              <a:t>Future-dependent LP</a:t>
            </a:r>
          </a:p>
          <a:p>
            <a:pPr lvl="0">
              <a:spcBef>
                <a:spcPts val="672"/>
              </a:spcBef>
            </a:pPr>
            <a:r>
              <a:rPr lang="en-US" sz="3200" dirty="0" smtClean="0">
                <a:solidFill>
                  <a:schemeClr val="tx1"/>
                </a:solidFill>
              </a:rPr>
              <a:t>Not supported by </a:t>
            </a:r>
            <a:r>
              <a:rPr lang="en-US" sz="3200" dirty="0" err="1" smtClean="0">
                <a:solidFill>
                  <a:schemeClr val="tx1"/>
                </a:solidFill>
              </a:rPr>
              <a:t>linself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3.88889E-6 0.0578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5787 L 3.88889E-6 0.1104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11042 L 3.88889E-6 0.21528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4" grpId="0" animBg="1"/>
      <p:bldP spid="24" grpId="1" animBg="1"/>
      <p:bldP spid="24" grpId="2" animBg="1"/>
      <p:bldP spid="24" grpId="3" animBg="1"/>
      <p:bldP spid="28" grpId="0"/>
      <p:bldP spid="31" grpId="0"/>
      <p:bldP spid="29" grpId="0" animBg="1"/>
      <p:bldP spid="29" grpId="1" animBg="1"/>
      <p:bldP spid="30" grpId="0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124744"/>
            <a:ext cx="84253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/>
            <a:r>
              <a:rPr lang="en-US" altLang="zh-CN" sz="2400" dirty="0" err="1">
                <a:solidFill>
                  <a:prstClr val="black"/>
                </a:solidFill>
              </a:rPr>
              <a:t>readPair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</a:rPr>
              <a:t>i</a:t>
            </a:r>
            <a:r>
              <a:rPr lang="en-US" altLang="zh-CN" sz="2400" dirty="0">
                <a:solidFill>
                  <a:prstClr val="black"/>
                </a:solidFill>
              </a:rPr>
              <a:t>, j</a:t>
            </a:r>
            <a:r>
              <a:rPr lang="en-US" altLang="zh-CN" sz="2400" dirty="0" smtClean="0">
                <a:solidFill>
                  <a:prstClr val="black"/>
                </a:solidFill>
              </a:rPr>
              <a:t>){</a:t>
            </a:r>
            <a:endParaRPr lang="en-US" altLang="zh-CN" sz="2400" dirty="0" smtClean="0"/>
          </a:p>
          <a:p>
            <a:pPr marL="457200" lvl="0" indent="-457200"/>
            <a:r>
              <a:rPr lang="en-US" altLang="zh-CN" sz="2400" dirty="0" smtClean="0">
                <a:solidFill>
                  <a:prstClr val="black"/>
                </a:solidFill>
              </a:rPr>
              <a:t>1   local s:=false, a, b, v, w;</a:t>
            </a:r>
          </a:p>
          <a:p>
            <a:pPr marL="457200" lvl="0" indent="-457200"/>
            <a:r>
              <a:rPr lang="en-US" altLang="zh-CN" sz="2400" dirty="0" smtClean="0">
                <a:solidFill>
                  <a:prstClr val="black"/>
                </a:solidFill>
              </a:rPr>
              <a:t>2   while (!s) {</a:t>
            </a:r>
          </a:p>
          <a:p>
            <a:pPr marL="457200" lvl="0" indent="-457200"/>
            <a:r>
              <a:rPr lang="en-US" altLang="zh-CN" sz="2400" dirty="0" smtClean="0">
                <a:solidFill>
                  <a:prstClr val="black"/>
                </a:solidFill>
              </a:rPr>
              <a:t>3     &lt;a </a:t>
            </a:r>
            <a:r>
              <a:rPr lang="en-US" altLang="zh-CN" sz="2400" dirty="0">
                <a:solidFill>
                  <a:prstClr val="black"/>
                </a:solidFill>
              </a:rPr>
              <a:t>:= m[</a:t>
            </a:r>
            <a:r>
              <a:rPr lang="en-US" altLang="zh-CN" sz="2400" dirty="0" err="1">
                <a:solidFill>
                  <a:prstClr val="black"/>
                </a:solidFill>
              </a:rPr>
              <a:t>i</a:t>
            </a:r>
            <a:r>
              <a:rPr lang="en-US" altLang="zh-CN" sz="2400" dirty="0" smtClean="0">
                <a:solidFill>
                  <a:prstClr val="black"/>
                </a:solidFill>
              </a:rPr>
              <a:t>].d;  v </a:t>
            </a:r>
            <a:r>
              <a:rPr lang="en-US" altLang="zh-CN" sz="2400" dirty="0">
                <a:solidFill>
                  <a:prstClr val="black"/>
                </a:solidFill>
              </a:rPr>
              <a:t>:= m[</a:t>
            </a:r>
            <a:r>
              <a:rPr lang="en-US" altLang="zh-CN" sz="2400" dirty="0" err="1">
                <a:solidFill>
                  <a:prstClr val="black"/>
                </a:solidFill>
              </a:rPr>
              <a:t>i</a:t>
            </a:r>
            <a:r>
              <a:rPr lang="en-US" altLang="zh-CN" sz="2400" dirty="0" smtClean="0">
                <a:solidFill>
                  <a:prstClr val="black"/>
                </a:solidFill>
              </a:rPr>
              <a:t>].v;&gt;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457200" lvl="0" indent="-457200"/>
            <a:endParaRPr lang="en-US" altLang="zh-CN" sz="2400" dirty="0" smtClean="0"/>
          </a:p>
          <a:p>
            <a:pPr marL="457200" lvl="0" indent="-457200"/>
            <a:endParaRPr lang="en-US" altLang="zh-CN" sz="2400" dirty="0" smtClean="0"/>
          </a:p>
          <a:p>
            <a:pPr marL="457200" lvl="0" indent="-457200"/>
            <a:r>
              <a:rPr lang="en-US" altLang="zh-CN" sz="2400" dirty="0" smtClean="0"/>
              <a:t>4     &lt;b </a:t>
            </a:r>
            <a:r>
              <a:rPr lang="en-US" altLang="zh-CN" sz="2400" dirty="0"/>
              <a:t>:= m[j</a:t>
            </a:r>
            <a:r>
              <a:rPr lang="en-US" altLang="zh-CN" sz="2400" dirty="0" smtClean="0"/>
              <a:t>].d;  w </a:t>
            </a:r>
            <a:r>
              <a:rPr lang="en-US" altLang="zh-CN" sz="2400" dirty="0"/>
              <a:t>:= m[j</a:t>
            </a:r>
            <a:r>
              <a:rPr lang="en-US" altLang="zh-CN" sz="2400" dirty="0" smtClean="0"/>
              <a:t>].v; </a:t>
            </a:r>
          </a:p>
          <a:p>
            <a:pPr marL="457200" indent="-457200"/>
            <a:endParaRPr lang="en-US" altLang="zh-CN" sz="2400" dirty="0" smtClean="0"/>
          </a:p>
          <a:p>
            <a:pPr marL="457200" indent="-457200"/>
            <a:endParaRPr lang="en-US" altLang="zh-CN" sz="2400" dirty="0" smtClean="0"/>
          </a:p>
          <a:p>
            <a:pPr marL="457200" indent="-457200"/>
            <a:r>
              <a:rPr lang="en-US" altLang="zh-CN" sz="2400" dirty="0" smtClean="0"/>
              <a:t>5     &lt;if (v = m[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].</a:t>
            </a:r>
            <a:r>
              <a:rPr lang="en-US" altLang="zh-CN" sz="2400" dirty="0"/>
              <a:t>v) </a:t>
            </a:r>
            <a:r>
              <a:rPr lang="en-US" altLang="zh-CN" sz="2400" dirty="0" smtClean="0"/>
              <a:t> { s</a:t>
            </a:r>
            <a:r>
              <a:rPr lang="en-US" altLang="zh-CN" sz="2400" dirty="0"/>
              <a:t>:= </a:t>
            </a:r>
            <a:r>
              <a:rPr lang="en-US" altLang="zh-CN" sz="2400" dirty="0" smtClean="0"/>
              <a:t>true; </a:t>
            </a:r>
            <a:endParaRPr lang="en-US" altLang="zh-CN" sz="2400" dirty="0"/>
          </a:p>
          <a:p>
            <a:pPr marL="457200" lvl="0" indent="-457200"/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lvl="0" indent="-457200"/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lvl="0" indent="-457200"/>
            <a:r>
              <a:rPr lang="en-US" altLang="zh-CN" sz="2400" dirty="0" smtClean="0">
                <a:solidFill>
                  <a:prstClr val="black"/>
                </a:solidFill>
              </a:rPr>
              <a:t>6   }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/>
            <a:r>
              <a:rPr lang="en-US" altLang="zh-CN" sz="2400" dirty="0" smtClean="0">
                <a:solidFill>
                  <a:prstClr val="black"/>
                </a:solidFill>
              </a:rPr>
              <a:t>7   return (a, b);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/>
            <a:r>
              <a:rPr lang="en-US" altLang="zh-CN" sz="2400" dirty="0" smtClean="0">
                <a:solidFill>
                  <a:prstClr val="black"/>
                </a:solidFill>
              </a:rPr>
              <a:t>}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064" y="2735624"/>
            <a:ext cx="716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</a:rPr>
              <a:t>  - { m[</a:t>
            </a:r>
            <a:r>
              <a:rPr lang="en-US" altLang="zh-CN" sz="2400" dirty="0" err="1" smtClean="0">
                <a:solidFill>
                  <a:schemeClr val="accent2"/>
                </a:solidFill>
              </a:rPr>
              <a:t>i</a:t>
            </a:r>
            <a:r>
              <a:rPr lang="en-US" altLang="zh-CN" sz="2400" dirty="0" smtClean="0">
                <a:solidFill>
                  <a:schemeClr val="accent2"/>
                </a:solidFill>
              </a:rPr>
              <a:t>] = (a, v)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</a:t>
            </a:r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  </a:t>
            </a:r>
            <a:r>
              <a:rPr lang="en-US" altLang="zh-CN" sz="2400" dirty="0" smtClean="0">
                <a:sym typeface="Symbol"/>
              </a:rPr>
              <a:t>[</a:t>
            </a:r>
            <a:r>
              <a:rPr lang="en-US" altLang="zh-CN" sz="2400" dirty="0" smtClean="0">
                <a:solidFill>
                  <a:srgbClr val="0000FF"/>
                </a:solidFill>
                <a:sym typeface="Symbol"/>
              </a:rPr>
              <a:t>RP,  (</a:t>
            </a:r>
            <a:r>
              <a:rPr lang="en-US" altLang="zh-CN" sz="2400" dirty="0" err="1" smtClean="0">
                <a:solidFill>
                  <a:srgbClr val="0000FF"/>
                </a:solidFill>
                <a:sym typeface="Symbol"/>
              </a:rPr>
              <a:t>i,j</a:t>
            </a:r>
            <a:r>
              <a:rPr lang="en-US" altLang="zh-CN" sz="2400" dirty="0" smtClean="0">
                <a:solidFill>
                  <a:srgbClr val="0000FF"/>
                </a:solidFill>
                <a:sym typeface="Symbol"/>
              </a:rPr>
              <a:t>)</a:t>
            </a:r>
            <a:r>
              <a:rPr lang="en-US" altLang="zh-CN" sz="2400" dirty="0" smtClean="0">
                <a:sym typeface="Symbol"/>
              </a:rPr>
              <a:t>]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      … </a:t>
            </a:r>
            <a:r>
              <a:rPr lang="en-US" altLang="zh-CN" sz="2400" dirty="0" smtClean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1800" y="2735624"/>
            <a:ext cx="128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ym typeface="Symbol"/>
              </a:rPr>
              <a:t>[</a:t>
            </a:r>
            <a:r>
              <a:rPr lang="en-US" altLang="zh-CN" sz="2400" dirty="0" smtClean="0">
                <a:solidFill>
                  <a:srgbClr val="0000FF"/>
                </a:solidFill>
                <a:sym typeface="Symbol"/>
              </a:rPr>
              <a:t>RP,  (</a:t>
            </a:r>
            <a:r>
              <a:rPr lang="en-US" altLang="zh-CN" sz="2400" dirty="0" err="1" smtClean="0">
                <a:solidFill>
                  <a:srgbClr val="0000FF"/>
                </a:solidFill>
                <a:sym typeface="Symbol"/>
              </a:rPr>
              <a:t>i,j</a:t>
            </a:r>
            <a:r>
              <a:rPr lang="en-US" altLang="zh-CN" sz="2400" dirty="0" smtClean="0">
                <a:solidFill>
                  <a:srgbClr val="0000FF"/>
                </a:solidFill>
                <a:sym typeface="Symbol"/>
              </a:rPr>
              <a:t>)</a:t>
            </a:r>
            <a:r>
              <a:rPr lang="en-US" altLang="zh-CN" sz="2400" dirty="0" smtClean="0">
                <a:sym typeface="Symbol"/>
              </a:rPr>
              <a:t>]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6064" y="4925481"/>
            <a:ext cx="716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</a:rPr>
              <a:t>  - { s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</a:t>
            </a:r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altLang="zh-CN" sz="2400" dirty="0" smtClean="0">
                <a:sym typeface="Wingdings 3"/>
              </a:rPr>
              <a:t>[</a:t>
            </a:r>
            <a:r>
              <a:rPr lang="en-US" altLang="zh-CN" sz="2400" dirty="0" smtClean="0">
                <a:solidFill>
                  <a:srgbClr val="0000FF"/>
                </a:solidFill>
                <a:sym typeface="Symbol"/>
              </a:rPr>
              <a:t></a:t>
            </a:r>
            <a:r>
              <a:rPr lang="en-US" altLang="zh-CN" sz="2400" dirty="0" smtClean="0">
                <a:sym typeface="Symbol"/>
              </a:rPr>
              <a:t>, (</a:t>
            </a:r>
            <a:r>
              <a:rPr lang="en-US" altLang="zh-CN" sz="2400" dirty="0" err="1" smtClean="0">
                <a:sym typeface="Symbol"/>
              </a:rPr>
              <a:t>a,b</a:t>
            </a:r>
            <a:r>
              <a:rPr lang="en-US" altLang="zh-CN" sz="2400" dirty="0" smtClean="0">
                <a:sym typeface="Symbol"/>
              </a:rPr>
              <a:t>)] 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  </a:t>
            </a:r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   </a:t>
            </a:r>
            <a:r>
              <a:rPr lang="en-US" altLang="zh-CN" sz="2400" dirty="0" smtClean="0">
                <a:solidFill>
                  <a:schemeClr val="accent2"/>
                </a:solidFill>
              </a:rPr>
              <a:t>s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</a:t>
            </a:r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/>
              </a:rPr>
              <a:t>…</a:t>
            </a:r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6064" y="3815744"/>
            <a:ext cx="774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</a:rPr>
              <a:t>  - { m[</a:t>
            </a:r>
            <a:r>
              <a:rPr lang="en-US" altLang="zh-CN" sz="2400" dirty="0" err="1" smtClean="0">
                <a:solidFill>
                  <a:schemeClr val="accent2"/>
                </a:solidFill>
              </a:rPr>
              <a:t>i</a:t>
            </a:r>
            <a:r>
              <a:rPr lang="en-US" altLang="zh-CN" sz="2400" dirty="0" smtClean="0">
                <a:solidFill>
                  <a:schemeClr val="accent2"/>
                </a:solidFill>
              </a:rPr>
              <a:t>] = (a, v)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</a:t>
            </a:r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 ( </a:t>
            </a:r>
            <a:r>
              <a:rPr lang="en-US" altLang="zh-CN" sz="2400" dirty="0" smtClean="0">
                <a:sym typeface="Wingdings 3"/>
              </a:rPr>
              <a:t>[</a:t>
            </a:r>
            <a:r>
              <a:rPr lang="en-US" altLang="zh-CN" sz="2400" dirty="0" smtClean="0">
                <a:solidFill>
                  <a:srgbClr val="0000FF"/>
                </a:solidFill>
                <a:sym typeface="Symbol"/>
              </a:rPr>
              <a:t></a:t>
            </a:r>
            <a:r>
              <a:rPr lang="en-US" altLang="zh-CN" sz="2400" dirty="0" smtClean="0">
                <a:sym typeface="Symbol"/>
              </a:rPr>
              <a:t>, (</a:t>
            </a:r>
            <a:r>
              <a:rPr lang="en-US" altLang="zh-CN" sz="2400" dirty="0" err="1" smtClean="0">
                <a:sym typeface="Symbol"/>
              </a:rPr>
              <a:t>a,b</a:t>
            </a:r>
            <a:r>
              <a:rPr lang="en-US" altLang="zh-CN" sz="2400" dirty="0" smtClean="0">
                <a:sym typeface="Symbol"/>
              </a:rPr>
              <a:t>)]                          </a:t>
            </a:r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)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     … </a:t>
            </a:r>
            <a:r>
              <a:rPr lang="en-US" altLang="zh-CN" sz="2400" dirty="0" smtClean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9684" y="3845361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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Solution: Try-Commit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45414" y="3327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07015" y="3327375"/>
            <a:ext cx="140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</a:rPr>
              <a:t>trylinself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5936" y="4407495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}</a:t>
            </a:r>
            <a:r>
              <a:rPr lang="en-US" altLang="zh-CN" sz="2400" dirty="0" smtClean="0">
                <a:solidFill>
                  <a:prstClr val="black"/>
                </a:solidFill>
              </a:rPr>
              <a:t> &gt;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2484" y="4407495"/>
            <a:ext cx="2619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commit( </a:t>
            </a:r>
            <a:r>
              <a:rPr lang="en-US" altLang="zh-CN" sz="2400" dirty="0" smtClean="0">
                <a:solidFill>
                  <a:prstClr val="black"/>
                </a:solidFill>
                <a:sym typeface="Wingdings 3"/>
              </a:rPr>
              <a:t>[</a:t>
            </a:r>
            <a:r>
              <a:rPr lang="en-US" altLang="zh-CN" sz="2400" dirty="0" smtClean="0">
                <a:solidFill>
                  <a:srgbClr val="0000FF"/>
                </a:solidFill>
                <a:sym typeface="Symbol"/>
              </a:rPr>
              <a:t>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, (</a:t>
            </a:r>
            <a:r>
              <a:rPr lang="en-US" altLang="zh-CN" sz="2400" dirty="0" err="1" smtClean="0">
                <a:solidFill>
                  <a:prstClr val="black"/>
                </a:solidFill>
                <a:sym typeface="Symbol"/>
              </a:rPr>
              <a:t>a,b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)] </a:t>
            </a:r>
            <a:r>
              <a:rPr lang="en-US" altLang="zh-CN" sz="2400" b="1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altLang="zh-CN" sz="2400" dirty="0" smtClean="0">
                <a:solidFill>
                  <a:srgbClr val="FF0000"/>
                </a:solidFill>
                <a:sym typeface="Symbol"/>
              </a:rPr>
              <a:t>;</a:t>
            </a:r>
            <a:endParaRPr lang="en-US" dirty="0"/>
          </a:p>
        </p:txBody>
      </p:sp>
      <p:sp>
        <p:nvSpPr>
          <p:cNvPr id="17" name="圆角矩形标注 16"/>
          <p:cNvSpPr/>
          <p:nvPr/>
        </p:nvSpPr>
        <p:spPr>
          <a:xfrm>
            <a:off x="4716016" y="1988840"/>
            <a:ext cx="3888432" cy="864096"/>
          </a:xfrm>
          <a:prstGeom prst="wedgeRoundRectCallout">
            <a:avLst>
              <a:gd name="adj1" fmla="val -48006"/>
              <a:gd name="adj2" fmla="val 117515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speculate</a:t>
            </a:r>
            <a:r>
              <a:rPr lang="en-US" sz="2400" b="1" dirty="0" smtClean="0"/>
              <a:t> </a:t>
            </a:r>
            <a:r>
              <a:rPr lang="en-US" sz="2400" dirty="0" smtClean="0"/>
              <a:t>at potential LP,  keep both result and original</a:t>
            </a:r>
            <a:endParaRPr lang="zh-CN" altLang="en-US" sz="2400" dirty="0" err="1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022E-16 L 0.16806 -1.11022E-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0.18993 0.1597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" y="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0.29549 2.59259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2" grpId="0"/>
      <p:bldP spid="12" grpId="1"/>
      <p:bldP spid="12" grpId="2"/>
      <p:bldP spid="13" grpId="0"/>
      <p:bldP spid="14" grpId="0"/>
      <p:bldP spid="15" grpId="0"/>
      <p:bldP spid="16" grpId="0"/>
      <p:bldP spid="17" grpId="0" animBg="1"/>
      <p:bldP spid="1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Challenge 2: Helping</a:t>
            </a:r>
            <a:endParaRPr lang="en-US" sz="4000" dirty="0"/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2598714" y="2845867"/>
            <a:ext cx="1224136" cy="2527349"/>
            <a:chOff x="2394" y="1746"/>
            <a:chExt cx="348" cy="12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Rectangle 78"/>
            <p:cNvSpPr>
              <a:spLocks noChangeArrowheads="1"/>
            </p:cNvSpPr>
            <p:nvPr/>
          </p:nvSpPr>
          <p:spPr bwMode="auto">
            <a:xfrm rot="-5400000">
              <a:off x="1956" y="2187"/>
              <a:ext cx="1227" cy="345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28" name="Line 79"/>
            <p:cNvSpPr>
              <a:spLocks noChangeShapeType="1"/>
            </p:cNvSpPr>
            <p:nvPr/>
          </p:nvSpPr>
          <p:spPr bwMode="auto">
            <a:xfrm>
              <a:off x="2397" y="2065"/>
              <a:ext cx="3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29" name="Line 80"/>
            <p:cNvSpPr>
              <a:spLocks noChangeShapeType="1"/>
            </p:cNvSpPr>
            <p:nvPr/>
          </p:nvSpPr>
          <p:spPr bwMode="auto">
            <a:xfrm>
              <a:off x="2397" y="2361"/>
              <a:ext cx="3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30" name="Line 81"/>
            <p:cNvSpPr>
              <a:spLocks noChangeShapeType="1"/>
            </p:cNvSpPr>
            <p:nvPr/>
          </p:nvSpPr>
          <p:spPr bwMode="auto">
            <a:xfrm>
              <a:off x="2394" y="2673"/>
              <a:ext cx="3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sp>
        <p:nvSpPr>
          <p:cNvPr id="136" name="Text Box 4"/>
          <p:cNvSpPr txBox="1">
            <a:spLocks noChangeArrowheads="1"/>
          </p:cNvSpPr>
          <p:nvPr/>
        </p:nvSpPr>
        <p:spPr bwMode="auto">
          <a:xfrm>
            <a:off x="395536" y="2062009"/>
            <a:ext cx="1298753" cy="95410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rial" pitchFamily="34" charset="0"/>
              </a:rPr>
              <a:t>t1:</a:t>
            </a:r>
          </a:p>
          <a:p>
            <a:r>
              <a:rPr lang="en-US" sz="2800" b="1" dirty="0" smtClean="0">
                <a:cs typeface="Arial" pitchFamily="34" charset="0"/>
              </a:rPr>
              <a:t>push(v)</a:t>
            </a:r>
            <a:endParaRPr lang="en-US" sz="2800" b="1" dirty="0">
              <a:cs typeface="Arial" pitchFamily="34" charset="0"/>
            </a:endParaRPr>
          </a:p>
        </p:txBody>
      </p:sp>
      <p:sp>
        <p:nvSpPr>
          <p:cNvPr id="190" name="Text Box 57"/>
          <p:cNvSpPr txBox="1">
            <a:spLocks noChangeArrowheads="1"/>
          </p:cNvSpPr>
          <p:nvPr/>
        </p:nvSpPr>
        <p:spPr bwMode="auto">
          <a:xfrm>
            <a:off x="2382690" y="1916832"/>
            <a:ext cx="1707840" cy="83099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cs typeface="Arial" pitchFamily="34" charset="0"/>
              </a:rPr>
              <a:t>Elimination </a:t>
            </a:r>
          </a:p>
          <a:p>
            <a:pPr algn="l"/>
            <a:r>
              <a:rPr lang="en-US" sz="2400" b="1" dirty="0" smtClean="0">
                <a:solidFill>
                  <a:srgbClr val="00B050"/>
                </a:solidFill>
                <a:cs typeface="Arial" pitchFamily="34" charset="0"/>
              </a:rPr>
              <a:t>Array </a:t>
            </a:r>
            <a:r>
              <a:rPr lang="en-US" sz="2400" b="1" dirty="0" smtClean="0">
                <a:cs typeface="Arial" pitchFamily="34" charset="0"/>
              </a:rPr>
              <a:t>L</a:t>
            </a:r>
            <a:endParaRPr lang="en-US" sz="2400" b="1" dirty="0">
              <a:cs typeface="Arial" pitchFamily="34" charset="0"/>
            </a:endParaRP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434643" y="4222249"/>
            <a:ext cx="986167" cy="95410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rial" pitchFamily="34" charset="0"/>
              </a:rPr>
              <a:t>t2:</a:t>
            </a:r>
          </a:p>
          <a:p>
            <a:r>
              <a:rPr lang="en-US" sz="2800" b="1" dirty="0" smtClean="0">
                <a:cs typeface="Arial" pitchFamily="34" charset="0"/>
              </a:rPr>
              <a:t>pop</a:t>
            </a:r>
            <a:r>
              <a:rPr lang="en-US" sz="2800" b="1" dirty="0">
                <a:cs typeface="Arial" pitchFamily="34" charset="0"/>
              </a:rPr>
              <a:t>()</a:t>
            </a:r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1511660" y="5949280"/>
            <a:ext cx="61206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 smtClean="0">
                <a:solidFill>
                  <a:srgbClr val="0000FF"/>
                </a:solidFill>
                <a:cs typeface="Arial" pitchFamily="34" charset="0"/>
              </a:rPr>
              <a:t>A push and a pop cancel each other</a:t>
            </a:r>
            <a:endParaRPr lang="en-US" altLang="zh-CN" sz="2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55964" y="3592180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t2</a:t>
            </a:r>
            <a:endParaRPr lang="zh-CN" alt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864442" y="3592180"/>
            <a:ext cx="70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POP</a:t>
            </a:r>
            <a:endParaRPr lang="zh-CN" altLang="en-US" sz="2400" dirty="0"/>
          </a:p>
        </p:txBody>
      </p:sp>
      <p:sp>
        <p:nvSpPr>
          <p:cNvPr id="44" name="Freeform 52"/>
          <p:cNvSpPr>
            <a:spLocks/>
          </p:cNvSpPr>
          <p:nvPr/>
        </p:nvSpPr>
        <p:spPr bwMode="auto">
          <a:xfrm>
            <a:off x="942530" y="3016116"/>
            <a:ext cx="1224136" cy="720080"/>
          </a:xfrm>
          <a:custGeom>
            <a:avLst/>
            <a:gdLst>
              <a:gd name="T0" fmla="*/ 0 w 1244"/>
              <a:gd name="T1" fmla="*/ 0 h 329"/>
              <a:gd name="T2" fmla="*/ 2147483647 w 1244"/>
              <a:gd name="T3" fmla="*/ 2147483647 h 329"/>
              <a:gd name="T4" fmla="*/ 2147483647 w 1244"/>
              <a:gd name="T5" fmla="*/ 2147483647 h 329"/>
              <a:gd name="T6" fmla="*/ 0 60000 65536"/>
              <a:gd name="T7" fmla="*/ 0 60000 65536"/>
              <a:gd name="T8" fmla="*/ 0 60000 65536"/>
              <a:gd name="T9" fmla="*/ 0 w 1244"/>
              <a:gd name="T10" fmla="*/ 0 h 329"/>
              <a:gd name="T11" fmla="*/ 1244 w 1244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4" h="329">
                <a:moveTo>
                  <a:pt x="0" y="0"/>
                </a:moveTo>
                <a:cubicBezTo>
                  <a:pt x="248" y="50"/>
                  <a:pt x="497" y="100"/>
                  <a:pt x="704" y="155"/>
                </a:cubicBezTo>
                <a:cubicBezTo>
                  <a:pt x="911" y="210"/>
                  <a:pt x="1077" y="269"/>
                  <a:pt x="1244" y="329"/>
                </a:cubicBezTo>
              </a:path>
            </a:pathLst>
          </a:custGeom>
          <a:noFill/>
          <a:ln w="76200">
            <a:solidFill>
              <a:srgbClr val="FF7C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022650" y="3448164"/>
            <a:ext cx="2304256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11"/>
          <p:cNvGrpSpPr/>
          <p:nvPr/>
        </p:nvGrpSpPr>
        <p:grpSpPr>
          <a:xfrm>
            <a:off x="4932040" y="2996952"/>
            <a:ext cx="4104456" cy="998984"/>
            <a:chOff x="107504" y="1589087"/>
            <a:chExt cx="4521300" cy="1143000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134491" y="1624012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400"/>
            </a:p>
          </p:txBody>
        </p:sp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855614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400"/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1389014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400"/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>
              <a:off x="1922414" y="2389187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2337496" y="2046287"/>
              <a:ext cx="504056" cy="427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+mn-lt"/>
                </a:rPr>
                <a:t>…</a:t>
              </a:r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3303688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400"/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3837088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400"/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2841552" y="2389187"/>
              <a:ext cx="462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4116488" y="2427287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>
              <a:off x="3913288" y="2732087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956396" y="1833562"/>
              <a:ext cx="533400" cy="36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dirty="0" smtClean="0">
                  <a:latin typeface="+mn-lt"/>
                </a:rPr>
                <a:t>v1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1341191" y="1837109"/>
              <a:ext cx="695325" cy="36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dirty="0" smtClean="0">
                  <a:latin typeface="+mn-lt"/>
                </a:rPr>
                <a:t>next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3332660" y="1833562"/>
              <a:ext cx="533400" cy="36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dirty="0" err="1" smtClean="0">
                  <a:latin typeface="+mn-lt"/>
                </a:rPr>
                <a:t>vk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3806479" y="1837109"/>
              <a:ext cx="822325" cy="36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dirty="0" smtClean="0">
                  <a:latin typeface="+mn-lt"/>
                </a:rPr>
                <a:t>next</a:t>
              </a:r>
              <a:endParaRPr lang="en-US" altLang="zh-CN" sz="1600" dirty="0">
                <a:latin typeface="+mn-lt"/>
              </a:endParaRPr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67866" y="2008187"/>
              <a:ext cx="342900" cy="381000"/>
              <a:chOff x="1200" y="1176"/>
              <a:chExt cx="432" cy="240"/>
            </a:xfrm>
          </p:grpSpPr>
          <p:sp>
            <p:nvSpPr>
              <p:cNvPr id="56" name="Line 22"/>
              <p:cNvSpPr>
                <a:spLocks noChangeShapeType="1"/>
              </p:cNvSpPr>
              <p:nvPr/>
            </p:nvSpPr>
            <p:spPr bwMode="auto">
              <a:xfrm>
                <a:off x="1200" y="117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1200" y="141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107504" y="1589087"/>
              <a:ext cx="762000" cy="36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+mn-lt"/>
                </a:rPr>
                <a:t>Top</a:t>
              </a:r>
            </a:p>
          </p:txBody>
        </p:sp>
      </p:grpSp>
      <p:sp>
        <p:nvSpPr>
          <p:cNvPr id="54" name="圆角矩形标注 53"/>
          <p:cNvSpPr/>
          <p:nvPr/>
        </p:nvSpPr>
        <p:spPr>
          <a:xfrm>
            <a:off x="4211960" y="4790083"/>
            <a:ext cx="1584176" cy="864096"/>
          </a:xfrm>
          <a:prstGeom prst="wedgeRoundRectCallout">
            <a:avLst>
              <a:gd name="adj1" fmla="val -96787"/>
              <a:gd name="adj2" fmla="val -142078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Thread descriptor</a:t>
            </a:r>
            <a:endParaRPr lang="zh-CN" altLang="en-US" sz="2400" b="1" dirty="0" err="1" smtClean="0">
              <a:solidFill>
                <a:schemeClr val="bg1"/>
              </a:solidFill>
            </a:endParaRP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4139952" y="4430043"/>
            <a:ext cx="37444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FF0000"/>
                </a:solidFill>
              </a:rPr>
              <a:t>Find t2 is doing pop!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64930" y="1217658"/>
            <a:ext cx="240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sym typeface="Symbol" pitchFamily="18" charset="2"/>
              </a:rPr>
              <a:t>[</a:t>
            </a:r>
            <a:r>
              <a:rPr lang="en-US" altLang="zh-CN" dirty="0" err="1" smtClean="0">
                <a:solidFill>
                  <a:srgbClr val="C00000"/>
                </a:solidFill>
                <a:sym typeface="Symbol" pitchFamily="18" charset="2"/>
              </a:rPr>
              <a:t>Hendler</a:t>
            </a:r>
            <a:r>
              <a:rPr lang="en-US" altLang="zh-CN" dirty="0" smtClean="0">
                <a:solidFill>
                  <a:srgbClr val="C00000"/>
                </a:solidFill>
                <a:sym typeface="Symbol" pitchFamily="18" charset="2"/>
              </a:rPr>
              <a:t> et al. SPAA’04]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3528" y="1105580"/>
            <a:ext cx="4202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  <a:cs typeface="+mj-cs"/>
              </a:rPr>
              <a:t>Example: Elimination Stack</a:t>
            </a:r>
            <a:endParaRPr lang="en-US" sz="1200" b="1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 animBg="1"/>
      <p:bldP spid="45" grpId="0" animBg="1"/>
      <p:bldP spid="54" grpId="0" animBg="1"/>
      <p:bldP spid="54" grpId="1" animBg="1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2598714" y="2845867"/>
            <a:ext cx="1224136" cy="2527349"/>
            <a:chOff x="2394" y="1746"/>
            <a:chExt cx="348" cy="12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Rectangle 78"/>
            <p:cNvSpPr>
              <a:spLocks noChangeArrowheads="1"/>
            </p:cNvSpPr>
            <p:nvPr/>
          </p:nvSpPr>
          <p:spPr bwMode="auto">
            <a:xfrm rot="-5400000">
              <a:off x="1956" y="2187"/>
              <a:ext cx="1227" cy="345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28" name="Line 79"/>
            <p:cNvSpPr>
              <a:spLocks noChangeShapeType="1"/>
            </p:cNvSpPr>
            <p:nvPr/>
          </p:nvSpPr>
          <p:spPr bwMode="auto">
            <a:xfrm>
              <a:off x="2397" y="2065"/>
              <a:ext cx="3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29" name="Line 80"/>
            <p:cNvSpPr>
              <a:spLocks noChangeShapeType="1"/>
            </p:cNvSpPr>
            <p:nvPr/>
          </p:nvSpPr>
          <p:spPr bwMode="auto">
            <a:xfrm>
              <a:off x="2397" y="2361"/>
              <a:ext cx="3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30" name="Line 81"/>
            <p:cNvSpPr>
              <a:spLocks noChangeShapeType="1"/>
            </p:cNvSpPr>
            <p:nvPr/>
          </p:nvSpPr>
          <p:spPr bwMode="auto">
            <a:xfrm>
              <a:off x="2394" y="2673"/>
              <a:ext cx="3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sp>
        <p:nvSpPr>
          <p:cNvPr id="136" name="Text Box 4"/>
          <p:cNvSpPr txBox="1">
            <a:spLocks noChangeArrowheads="1"/>
          </p:cNvSpPr>
          <p:nvPr/>
        </p:nvSpPr>
        <p:spPr bwMode="auto">
          <a:xfrm>
            <a:off x="395536" y="2062009"/>
            <a:ext cx="1298753" cy="95410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rial" pitchFamily="34" charset="0"/>
              </a:rPr>
              <a:t>t1:</a:t>
            </a:r>
          </a:p>
          <a:p>
            <a:r>
              <a:rPr lang="en-US" sz="2800" b="1" dirty="0" smtClean="0">
                <a:cs typeface="Arial" pitchFamily="34" charset="0"/>
              </a:rPr>
              <a:t>push(v)</a:t>
            </a:r>
            <a:endParaRPr lang="en-US" sz="2800" b="1" dirty="0">
              <a:cs typeface="Arial" pitchFamily="34" charset="0"/>
            </a:endParaRPr>
          </a:p>
        </p:txBody>
      </p:sp>
      <p:sp>
        <p:nvSpPr>
          <p:cNvPr id="190" name="Text Box 57"/>
          <p:cNvSpPr txBox="1">
            <a:spLocks noChangeArrowheads="1"/>
          </p:cNvSpPr>
          <p:nvPr/>
        </p:nvSpPr>
        <p:spPr bwMode="auto">
          <a:xfrm>
            <a:off x="2382690" y="1916832"/>
            <a:ext cx="1707840" cy="83099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cs typeface="Arial" pitchFamily="34" charset="0"/>
              </a:rPr>
              <a:t>Elimination </a:t>
            </a:r>
          </a:p>
          <a:p>
            <a:pPr algn="l"/>
            <a:r>
              <a:rPr lang="en-US" sz="2400" b="1" dirty="0" smtClean="0">
                <a:solidFill>
                  <a:srgbClr val="00B050"/>
                </a:solidFill>
                <a:cs typeface="Arial" pitchFamily="34" charset="0"/>
              </a:rPr>
              <a:t>Array </a:t>
            </a:r>
            <a:r>
              <a:rPr lang="en-US" sz="2400" b="1" dirty="0" smtClean="0">
                <a:cs typeface="Arial" pitchFamily="34" charset="0"/>
              </a:rPr>
              <a:t>L</a:t>
            </a:r>
            <a:endParaRPr lang="en-US" sz="2400" b="1" dirty="0">
              <a:cs typeface="Arial" pitchFamily="34" charset="0"/>
            </a:endParaRP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434643" y="4222249"/>
            <a:ext cx="986167" cy="95410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rial" pitchFamily="34" charset="0"/>
              </a:rPr>
              <a:t>t2:</a:t>
            </a:r>
          </a:p>
          <a:p>
            <a:r>
              <a:rPr lang="en-US" sz="2800" b="1" dirty="0" smtClean="0">
                <a:cs typeface="Arial" pitchFamily="34" charset="0"/>
              </a:rPr>
              <a:t>pop</a:t>
            </a:r>
            <a:r>
              <a:rPr lang="en-US" sz="2800" b="1" dirty="0">
                <a:cs typeface="Arial" pitchFamily="34" charset="0"/>
              </a:rPr>
              <a:t>()</a:t>
            </a:r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1511660" y="5949280"/>
            <a:ext cx="61206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 smtClean="0">
                <a:solidFill>
                  <a:srgbClr val="0000FF"/>
                </a:solidFill>
                <a:cs typeface="Arial" pitchFamily="34" charset="0"/>
              </a:rPr>
              <a:t>A push and a pop cancel each other</a:t>
            </a:r>
            <a:endParaRPr lang="en-US" altLang="zh-CN" sz="2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55964" y="3592180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t2</a:t>
            </a:r>
            <a:endParaRPr lang="zh-CN" altLang="en-US" sz="2400" dirty="0"/>
          </a:p>
        </p:txBody>
      </p:sp>
      <p:sp>
        <p:nvSpPr>
          <p:cNvPr id="44" name="Freeform 52"/>
          <p:cNvSpPr>
            <a:spLocks/>
          </p:cNvSpPr>
          <p:nvPr/>
        </p:nvSpPr>
        <p:spPr bwMode="auto">
          <a:xfrm>
            <a:off x="942530" y="3016116"/>
            <a:ext cx="1224136" cy="720080"/>
          </a:xfrm>
          <a:custGeom>
            <a:avLst/>
            <a:gdLst>
              <a:gd name="T0" fmla="*/ 0 w 1244"/>
              <a:gd name="T1" fmla="*/ 0 h 329"/>
              <a:gd name="T2" fmla="*/ 2147483647 w 1244"/>
              <a:gd name="T3" fmla="*/ 2147483647 h 329"/>
              <a:gd name="T4" fmla="*/ 2147483647 w 1244"/>
              <a:gd name="T5" fmla="*/ 2147483647 h 329"/>
              <a:gd name="T6" fmla="*/ 0 60000 65536"/>
              <a:gd name="T7" fmla="*/ 0 60000 65536"/>
              <a:gd name="T8" fmla="*/ 0 60000 65536"/>
              <a:gd name="T9" fmla="*/ 0 w 1244"/>
              <a:gd name="T10" fmla="*/ 0 h 329"/>
              <a:gd name="T11" fmla="*/ 1244 w 1244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4" h="329">
                <a:moveTo>
                  <a:pt x="0" y="0"/>
                </a:moveTo>
                <a:cubicBezTo>
                  <a:pt x="248" y="50"/>
                  <a:pt x="497" y="100"/>
                  <a:pt x="704" y="155"/>
                </a:cubicBezTo>
                <a:cubicBezTo>
                  <a:pt x="911" y="210"/>
                  <a:pt x="1077" y="269"/>
                  <a:pt x="1244" y="329"/>
                </a:cubicBezTo>
              </a:path>
            </a:pathLst>
          </a:custGeom>
          <a:noFill/>
          <a:ln w="76200">
            <a:solidFill>
              <a:srgbClr val="FF7C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71620" y="3565947"/>
            <a:ext cx="864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ret v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8" name="任意多边形 47"/>
          <p:cNvSpPr/>
          <p:nvPr/>
        </p:nvSpPr>
        <p:spPr>
          <a:xfrm>
            <a:off x="1331640" y="4039456"/>
            <a:ext cx="1105469" cy="750627"/>
          </a:xfrm>
          <a:custGeom>
            <a:avLst/>
            <a:gdLst>
              <a:gd name="connsiteX0" fmla="*/ 1105469 w 1105469"/>
              <a:gd name="connsiteY0" fmla="*/ 0 h 750627"/>
              <a:gd name="connsiteX1" fmla="*/ 818866 w 1105469"/>
              <a:gd name="connsiteY1" fmla="*/ 477672 h 750627"/>
              <a:gd name="connsiteX2" fmla="*/ 0 w 1105469"/>
              <a:gd name="connsiteY2" fmla="*/ 750627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5469" h="750627">
                <a:moveTo>
                  <a:pt x="1105469" y="0"/>
                </a:moveTo>
                <a:cubicBezTo>
                  <a:pt x="1054290" y="176284"/>
                  <a:pt x="1003111" y="352568"/>
                  <a:pt x="818866" y="477672"/>
                </a:cubicBezTo>
                <a:cubicBezTo>
                  <a:pt x="634621" y="602777"/>
                  <a:pt x="317310" y="676702"/>
                  <a:pt x="0" y="750627"/>
                </a:cubicBezTo>
              </a:path>
            </a:pathLst>
          </a:custGeom>
          <a:noFill/>
          <a:ln w="7620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4139952" y="4430043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When t2 comes, its job is done (helped by t1!).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4" name="组合 11"/>
          <p:cNvGrpSpPr/>
          <p:nvPr/>
        </p:nvGrpSpPr>
        <p:grpSpPr>
          <a:xfrm>
            <a:off x="4932040" y="2996952"/>
            <a:ext cx="4104456" cy="998984"/>
            <a:chOff x="107504" y="1589087"/>
            <a:chExt cx="4521300" cy="1143000"/>
          </a:xfrm>
        </p:grpSpPr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134491" y="1624012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400"/>
            </a:p>
          </p:txBody>
        </p:sp>
        <p:sp>
          <p:nvSpPr>
            <p:cNvPr id="62" name="Rectangle 5"/>
            <p:cNvSpPr>
              <a:spLocks noChangeArrowheads="1"/>
            </p:cNvSpPr>
            <p:nvPr/>
          </p:nvSpPr>
          <p:spPr bwMode="auto">
            <a:xfrm>
              <a:off x="855614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400"/>
            </a:p>
          </p:txBody>
        </p:sp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1389014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400"/>
            </a:p>
          </p:txBody>
        </p:sp>
        <p:sp>
          <p:nvSpPr>
            <p:cNvPr id="64" name="Line 7"/>
            <p:cNvSpPr>
              <a:spLocks noChangeShapeType="1"/>
            </p:cNvSpPr>
            <p:nvPr/>
          </p:nvSpPr>
          <p:spPr bwMode="auto">
            <a:xfrm>
              <a:off x="1922414" y="2389187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65" name="Text Box 8"/>
            <p:cNvSpPr txBox="1">
              <a:spLocks noChangeArrowheads="1"/>
            </p:cNvSpPr>
            <p:nvPr/>
          </p:nvSpPr>
          <p:spPr bwMode="auto">
            <a:xfrm>
              <a:off x="2337496" y="2046287"/>
              <a:ext cx="504056" cy="427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+mn-lt"/>
                </a:rPr>
                <a:t>…</a:t>
              </a:r>
            </a:p>
          </p:txBody>
        </p:sp>
        <p:sp>
          <p:nvSpPr>
            <p:cNvPr id="66" name="Rectangle 10"/>
            <p:cNvSpPr>
              <a:spLocks noChangeArrowheads="1"/>
            </p:cNvSpPr>
            <p:nvPr/>
          </p:nvSpPr>
          <p:spPr bwMode="auto">
            <a:xfrm>
              <a:off x="3303688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400"/>
            </a:p>
          </p:txBody>
        </p:sp>
        <p:sp>
          <p:nvSpPr>
            <p:cNvPr id="67" name="Rectangle 11"/>
            <p:cNvSpPr>
              <a:spLocks noChangeArrowheads="1"/>
            </p:cNvSpPr>
            <p:nvPr/>
          </p:nvSpPr>
          <p:spPr bwMode="auto">
            <a:xfrm>
              <a:off x="3837088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sz="1400"/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2841552" y="2389187"/>
              <a:ext cx="462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4116488" y="2427287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3913288" y="2732087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71" name="Text Box 16"/>
            <p:cNvSpPr txBox="1">
              <a:spLocks noChangeArrowheads="1"/>
            </p:cNvSpPr>
            <p:nvPr/>
          </p:nvSpPr>
          <p:spPr bwMode="auto">
            <a:xfrm>
              <a:off x="956396" y="1833562"/>
              <a:ext cx="533400" cy="36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dirty="0" smtClean="0">
                  <a:latin typeface="+mn-lt"/>
                </a:rPr>
                <a:t>v1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2" name="Text Box 17"/>
            <p:cNvSpPr txBox="1">
              <a:spLocks noChangeArrowheads="1"/>
            </p:cNvSpPr>
            <p:nvPr/>
          </p:nvSpPr>
          <p:spPr bwMode="auto">
            <a:xfrm>
              <a:off x="1341191" y="1837109"/>
              <a:ext cx="695325" cy="36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dirty="0" smtClean="0">
                  <a:latin typeface="+mn-lt"/>
                </a:rPr>
                <a:t>next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3332660" y="1833562"/>
              <a:ext cx="533400" cy="36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dirty="0" err="1" smtClean="0">
                  <a:latin typeface="+mn-lt"/>
                </a:rPr>
                <a:t>vk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4" name="Text Box 20"/>
            <p:cNvSpPr txBox="1">
              <a:spLocks noChangeArrowheads="1"/>
            </p:cNvSpPr>
            <p:nvPr/>
          </p:nvSpPr>
          <p:spPr bwMode="auto">
            <a:xfrm>
              <a:off x="3806479" y="1837109"/>
              <a:ext cx="822325" cy="36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dirty="0" smtClean="0">
                  <a:latin typeface="+mn-lt"/>
                </a:rPr>
                <a:t>next</a:t>
              </a:r>
              <a:endParaRPr lang="en-US" altLang="zh-CN" sz="1600" dirty="0">
                <a:latin typeface="+mn-lt"/>
              </a:endParaRPr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67866" y="2008187"/>
              <a:ext cx="342900" cy="381000"/>
              <a:chOff x="1200" y="1176"/>
              <a:chExt cx="432" cy="240"/>
            </a:xfrm>
          </p:grpSpPr>
          <p:sp>
            <p:nvSpPr>
              <p:cNvPr id="77" name="Line 22"/>
              <p:cNvSpPr>
                <a:spLocks noChangeShapeType="1"/>
              </p:cNvSpPr>
              <p:nvPr/>
            </p:nvSpPr>
            <p:spPr bwMode="auto">
              <a:xfrm>
                <a:off x="1200" y="117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78" name="Line 23"/>
              <p:cNvSpPr>
                <a:spLocks noChangeShapeType="1"/>
              </p:cNvSpPr>
              <p:nvPr/>
            </p:nvSpPr>
            <p:spPr bwMode="auto">
              <a:xfrm>
                <a:off x="1200" y="141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  <p:sp>
          <p:nvSpPr>
            <p:cNvPr id="76" name="Text Box 24"/>
            <p:cNvSpPr txBox="1">
              <a:spLocks noChangeArrowheads="1"/>
            </p:cNvSpPr>
            <p:nvPr/>
          </p:nvSpPr>
          <p:spPr bwMode="auto">
            <a:xfrm>
              <a:off x="107504" y="1589087"/>
              <a:ext cx="762000" cy="361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+mn-lt"/>
                </a:rPr>
                <a:t>Top</a:t>
              </a:r>
            </a:p>
          </p:txBody>
        </p:sp>
      </p:grpSp>
      <p:sp>
        <p:nvSpPr>
          <p:cNvPr id="41" name="标题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Challenge 2: Helping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64930" y="1217658"/>
            <a:ext cx="240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sym typeface="Symbol" pitchFamily="18" charset="2"/>
              </a:rPr>
              <a:t>[</a:t>
            </a:r>
            <a:r>
              <a:rPr lang="en-US" altLang="zh-CN" dirty="0" err="1" smtClean="0">
                <a:solidFill>
                  <a:srgbClr val="C00000"/>
                </a:solidFill>
                <a:sym typeface="Symbol" pitchFamily="18" charset="2"/>
              </a:rPr>
              <a:t>Hendler</a:t>
            </a:r>
            <a:r>
              <a:rPr lang="en-US" altLang="zh-CN" dirty="0" smtClean="0">
                <a:solidFill>
                  <a:srgbClr val="C00000"/>
                </a:solidFill>
                <a:sym typeface="Symbol" pitchFamily="18" charset="2"/>
              </a:rPr>
              <a:t> et al. SPAA’04]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1105580"/>
            <a:ext cx="4202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  <a:cs typeface="+mj-cs"/>
              </a:rPr>
              <a:t>Example: Elimination Stack</a:t>
            </a:r>
            <a:endParaRPr lang="en-US" sz="1200" b="1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2598714" y="2848769"/>
            <a:ext cx="1224136" cy="2527349"/>
            <a:chOff x="2394" y="1746"/>
            <a:chExt cx="348" cy="12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Rectangle 78"/>
            <p:cNvSpPr>
              <a:spLocks noChangeArrowheads="1"/>
            </p:cNvSpPr>
            <p:nvPr/>
          </p:nvSpPr>
          <p:spPr bwMode="auto">
            <a:xfrm rot="-5400000">
              <a:off x="1956" y="2187"/>
              <a:ext cx="1227" cy="345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28" name="Line 79"/>
            <p:cNvSpPr>
              <a:spLocks noChangeShapeType="1"/>
            </p:cNvSpPr>
            <p:nvPr/>
          </p:nvSpPr>
          <p:spPr bwMode="auto">
            <a:xfrm>
              <a:off x="2397" y="2065"/>
              <a:ext cx="3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29" name="Line 80"/>
            <p:cNvSpPr>
              <a:spLocks noChangeShapeType="1"/>
            </p:cNvSpPr>
            <p:nvPr/>
          </p:nvSpPr>
          <p:spPr bwMode="auto">
            <a:xfrm>
              <a:off x="2397" y="2361"/>
              <a:ext cx="3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130" name="Line 81"/>
            <p:cNvSpPr>
              <a:spLocks noChangeShapeType="1"/>
            </p:cNvSpPr>
            <p:nvPr/>
          </p:nvSpPr>
          <p:spPr bwMode="auto">
            <a:xfrm>
              <a:off x="2394" y="2673"/>
              <a:ext cx="3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sp>
        <p:nvSpPr>
          <p:cNvPr id="136" name="Text Box 4"/>
          <p:cNvSpPr txBox="1">
            <a:spLocks noChangeArrowheads="1"/>
          </p:cNvSpPr>
          <p:nvPr/>
        </p:nvSpPr>
        <p:spPr bwMode="auto">
          <a:xfrm>
            <a:off x="395536" y="2064911"/>
            <a:ext cx="1298753" cy="95410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rial" pitchFamily="34" charset="0"/>
              </a:rPr>
              <a:t>t1:</a:t>
            </a:r>
          </a:p>
          <a:p>
            <a:r>
              <a:rPr lang="en-US" sz="2800" b="1" dirty="0" smtClean="0">
                <a:cs typeface="Arial" pitchFamily="34" charset="0"/>
              </a:rPr>
              <a:t>push(v)</a:t>
            </a:r>
            <a:endParaRPr lang="en-US" sz="2800" b="1" dirty="0">
              <a:cs typeface="Arial" pitchFamily="34" charset="0"/>
            </a:endParaRPr>
          </a:p>
        </p:txBody>
      </p:sp>
      <p:sp>
        <p:nvSpPr>
          <p:cNvPr id="190" name="Text Box 57"/>
          <p:cNvSpPr txBox="1">
            <a:spLocks noChangeArrowheads="1"/>
          </p:cNvSpPr>
          <p:nvPr/>
        </p:nvSpPr>
        <p:spPr bwMode="auto">
          <a:xfrm>
            <a:off x="2382690" y="1919734"/>
            <a:ext cx="1707840" cy="83099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cs typeface="Arial" pitchFamily="34" charset="0"/>
              </a:rPr>
              <a:t>Elimination </a:t>
            </a:r>
          </a:p>
          <a:p>
            <a:pPr algn="l"/>
            <a:r>
              <a:rPr lang="en-US" sz="2400" b="1" dirty="0" smtClean="0">
                <a:solidFill>
                  <a:srgbClr val="00B050"/>
                </a:solidFill>
                <a:cs typeface="Arial" pitchFamily="34" charset="0"/>
              </a:rPr>
              <a:t>Array </a:t>
            </a:r>
            <a:r>
              <a:rPr lang="en-US" sz="2400" b="1" dirty="0" smtClean="0">
                <a:cs typeface="Arial" pitchFamily="34" charset="0"/>
              </a:rPr>
              <a:t>L</a:t>
            </a:r>
            <a:endParaRPr lang="en-US" sz="2400" b="1" dirty="0">
              <a:cs typeface="Arial" pitchFamily="34" charset="0"/>
            </a:endParaRP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434643" y="4225151"/>
            <a:ext cx="986167" cy="95410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cs typeface="Arial" pitchFamily="34" charset="0"/>
              </a:rPr>
              <a:t>t2:</a:t>
            </a:r>
          </a:p>
          <a:p>
            <a:r>
              <a:rPr lang="en-US" sz="2800" b="1" dirty="0" smtClean="0">
                <a:cs typeface="Arial" pitchFamily="34" charset="0"/>
              </a:rPr>
              <a:t>pop</a:t>
            </a:r>
            <a:r>
              <a:rPr lang="en-US" sz="2800" b="1" dirty="0">
                <a:cs typeface="Arial" pitchFamily="34" charset="0"/>
              </a:rPr>
              <a:t>()</a:t>
            </a:r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4644008" y="2855838"/>
            <a:ext cx="4068960" cy="119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 smtClean="0">
                <a:cs typeface="Arial" pitchFamily="34" charset="0"/>
              </a:rPr>
              <a:t>t1 &amp; t2’s LPs: </a:t>
            </a:r>
          </a:p>
          <a:p>
            <a:pPr>
              <a:spcBef>
                <a:spcPts val="920"/>
              </a:spcBef>
            </a:pPr>
            <a:r>
              <a:rPr lang="en-US" altLang="zh-CN" sz="3200" dirty="0" smtClean="0">
                <a:cs typeface="Arial" pitchFamily="34" charset="0"/>
              </a:rPr>
              <a:t>         t1 updates L[t2]</a:t>
            </a:r>
            <a:endParaRPr lang="en-US" altLang="zh-CN" sz="2000" dirty="0"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55964" y="3595082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t2</a:t>
            </a:r>
            <a:endParaRPr lang="zh-CN" altLang="en-US" sz="2400" dirty="0"/>
          </a:p>
        </p:txBody>
      </p:sp>
      <p:sp>
        <p:nvSpPr>
          <p:cNvPr id="44" name="Freeform 52"/>
          <p:cNvSpPr>
            <a:spLocks/>
          </p:cNvSpPr>
          <p:nvPr/>
        </p:nvSpPr>
        <p:spPr bwMode="auto">
          <a:xfrm>
            <a:off x="942530" y="3019018"/>
            <a:ext cx="1224136" cy="720080"/>
          </a:xfrm>
          <a:custGeom>
            <a:avLst/>
            <a:gdLst>
              <a:gd name="T0" fmla="*/ 0 w 1244"/>
              <a:gd name="T1" fmla="*/ 0 h 329"/>
              <a:gd name="T2" fmla="*/ 2147483647 w 1244"/>
              <a:gd name="T3" fmla="*/ 2147483647 h 329"/>
              <a:gd name="T4" fmla="*/ 2147483647 w 1244"/>
              <a:gd name="T5" fmla="*/ 2147483647 h 329"/>
              <a:gd name="T6" fmla="*/ 0 60000 65536"/>
              <a:gd name="T7" fmla="*/ 0 60000 65536"/>
              <a:gd name="T8" fmla="*/ 0 60000 65536"/>
              <a:gd name="T9" fmla="*/ 0 w 1244"/>
              <a:gd name="T10" fmla="*/ 0 h 329"/>
              <a:gd name="T11" fmla="*/ 1244 w 1244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4" h="329">
                <a:moveTo>
                  <a:pt x="0" y="0"/>
                </a:moveTo>
                <a:cubicBezTo>
                  <a:pt x="248" y="50"/>
                  <a:pt x="497" y="100"/>
                  <a:pt x="704" y="155"/>
                </a:cubicBezTo>
                <a:cubicBezTo>
                  <a:pt x="911" y="210"/>
                  <a:pt x="1077" y="269"/>
                  <a:pt x="1244" y="329"/>
                </a:cubicBezTo>
              </a:path>
            </a:pathLst>
          </a:custGeom>
          <a:noFill/>
          <a:ln w="76200">
            <a:solidFill>
              <a:srgbClr val="FF7C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48" name="任意多边形 47"/>
          <p:cNvSpPr/>
          <p:nvPr/>
        </p:nvSpPr>
        <p:spPr>
          <a:xfrm>
            <a:off x="1331640" y="4042358"/>
            <a:ext cx="1105469" cy="750627"/>
          </a:xfrm>
          <a:custGeom>
            <a:avLst/>
            <a:gdLst>
              <a:gd name="connsiteX0" fmla="*/ 1105469 w 1105469"/>
              <a:gd name="connsiteY0" fmla="*/ 0 h 750627"/>
              <a:gd name="connsiteX1" fmla="*/ 818866 w 1105469"/>
              <a:gd name="connsiteY1" fmla="*/ 477672 h 750627"/>
              <a:gd name="connsiteX2" fmla="*/ 0 w 1105469"/>
              <a:gd name="connsiteY2" fmla="*/ 750627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5469" h="750627">
                <a:moveTo>
                  <a:pt x="1105469" y="0"/>
                </a:moveTo>
                <a:cubicBezTo>
                  <a:pt x="1054290" y="176284"/>
                  <a:pt x="1003111" y="352568"/>
                  <a:pt x="818866" y="477672"/>
                </a:cubicBezTo>
                <a:cubicBezTo>
                  <a:pt x="634621" y="602777"/>
                  <a:pt x="317310" y="676702"/>
                  <a:pt x="0" y="750627"/>
                </a:cubicBezTo>
              </a:path>
            </a:pathLst>
          </a:custGeom>
          <a:noFill/>
          <a:ln w="7620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1511660" y="5940569"/>
            <a:ext cx="61206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 smtClean="0">
                <a:solidFill>
                  <a:srgbClr val="0000FF"/>
                </a:solidFill>
                <a:cs typeface="Arial" pitchFamily="34" charset="0"/>
              </a:rPr>
              <a:t>A push and a pop cancel each other</a:t>
            </a:r>
            <a:endParaRPr lang="en-US" altLang="zh-CN" sz="2000" dirty="0">
              <a:solidFill>
                <a:srgbClr val="0000FF"/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71620" y="3568849"/>
            <a:ext cx="864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ret v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Challenge 2: Helping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64930" y="1217658"/>
            <a:ext cx="240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sym typeface="Symbol" pitchFamily="18" charset="2"/>
              </a:rPr>
              <a:t>[</a:t>
            </a:r>
            <a:r>
              <a:rPr lang="en-US" altLang="zh-CN" dirty="0" err="1" smtClean="0">
                <a:solidFill>
                  <a:srgbClr val="C00000"/>
                </a:solidFill>
                <a:sym typeface="Symbol" pitchFamily="18" charset="2"/>
              </a:rPr>
              <a:t>Hendler</a:t>
            </a:r>
            <a:r>
              <a:rPr lang="en-US" altLang="zh-CN" dirty="0" smtClean="0">
                <a:solidFill>
                  <a:srgbClr val="C00000"/>
                </a:solidFill>
                <a:sym typeface="Symbol" pitchFamily="18" charset="2"/>
              </a:rPr>
              <a:t> et al. SPAA’04]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3528" y="1105580"/>
            <a:ext cx="4202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  <a:cs typeface="+mj-cs"/>
              </a:rPr>
              <a:t>Example: Elimination Stack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0" y="4293096"/>
            <a:ext cx="4032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Need to </a:t>
            </a:r>
            <a:r>
              <a:rPr lang="en-US" sz="2800" dirty="0" err="1" smtClean="0">
                <a:solidFill>
                  <a:srgbClr val="FF0000"/>
                </a:solidFill>
              </a:rPr>
              <a:t>linearize</a:t>
            </a:r>
            <a:r>
              <a:rPr lang="en-US" sz="2800" dirty="0" smtClean="0">
                <a:solidFill>
                  <a:srgbClr val="FF0000"/>
                </a:solidFill>
              </a:rPr>
              <a:t> a thread other than self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5496" y="3924345"/>
            <a:ext cx="44999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40"/>
              </a:spcBef>
            </a:pPr>
            <a:r>
              <a:rPr lang="en-US" altLang="zh-CN" sz="2400" b="1" dirty="0" smtClean="0">
                <a:cs typeface="Courier New" pitchFamily="49" charset="0"/>
              </a:rPr>
              <a:t>         &lt;</a:t>
            </a:r>
          </a:p>
          <a:p>
            <a:r>
              <a:rPr lang="en-US" altLang="zh-CN" sz="2400" b="1" dirty="0" smtClean="0">
                <a:cs typeface="Courier New" pitchFamily="49" charset="0"/>
              </a:rPr>
              <a:t>            if (b) { </a:t>
            </a:r>
            <a:r>
              <a:rPr lang="en-US" altLang="zh-CN" sz="2400" b="1" dirty="0" err="1" smtClean="0">
                <a:solidFill>
                  <a:srgbClr val="FF0000"/>
                </a:solidFill>
                <a:cs typeface="Courier New" pitchFamily="49" charset="0"/>
              </a:rPr>
              <a:t>lin</a:t>
            </a:r>
            <a:r>
              <a:rPr lang="en-US" altLang="zh-CN" sz="2400" b="1" dirty="0" smtClean="0">
                <a:solidFill>
                  <a:srgbClr val="FF0000"/>
                </a:solidFill>
                <a:cs typeface="Courier New" pitchFamily="49" charset="0"/>
              </a:rPr>
              <a:t>(t1); </a:t>
            </a:r>
            <a:r>
              <a:rPr lang="en-US" altLang="zh-CN" sz="2400" b="1" dirty="0" err="1" smtClean="0">
                <a:solidFill>
                  <a:srgbClr val="FF0000"/>
                </a:solidFill>
                <a:cs typeface="Courier New" pitchFamily="49" charset="0"/>
              </a:rPr>
              <a:t>lin</a:t>
            </a:r>
            <a:r>
              <a:rPr lang="en-US" altLang="zh-CN" sz="2400" b="1" dirty="0" smtClean="0">
                <a:solidFill>
                  <a:srgbClr val="FF0000"/>
                </a:solidFill>
                <a:cs typeface="Courier New" pitchFamily="49" charset="0"/>
              </a:rPr>
              <a:t>(t2); </a:t>
            </a:r>
            <a:r>
              <a:rPr lang="en-US" altLang="zh-CN" sz="2400" b="1" dirty="0" smtClean="0">
                <a:cs typeface="Courier New" pitchFamily="49" charset="0"/>
              </a:rPr>
              <a:t>} &gt;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88032" y="2204864"/>
            <a:ext cx="1295547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cs typeface="Arial" pitchFamily="34" charset="0"/>
              </a:rPr>
              <a:t>push(v): </a:t>
            </a:r>
            <a:endParaRPr lang="en-US" sz="2400" b="1" dirty="0">
              <a:cs typeface="Arial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915125" y="764704"/>
            <a:ext cx="3121371" cy="2736304"/>
            <a:chOff x="6022629" y="1777825"/>
            <a:chExt cx="3121371" cy="2736304"/>
          </a:xfrm>
        </p:grpSpPr>
        <p:grpSp>
          <p:nvGrpSpPr>
            <p:cNvPr id="2" name="Group 77"/>
            <p:cNvGrpSpPr>
              <a:grpSpLocks/>
            </p:cNvGrpSpPr>
            <p:nvPr/>
          </p:nvGrpSpPr>
          <p:grpSpPr bwMode="auto">
            <a:xfrm>
              <a:off x="7659221" y="2708920"/>
              <a:ext cx="1217101" cy="1734334"/>
              <a:chOff x="2396" y="1747"/>
              <a:chExt cx="346" cy="84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Rectangle 78"/>
              <p:cNvSpPr>
                <a:spLocks noChangeArrowheads="1"/>
              </p:cNvSpPr>
              <p:nvPr/>
            </p:nvSpPr>
            <p:spPr bwMode="auto">
              <a:xfrm rot="16200000">
                <a:off x="2148" y="1995"/>
                <a:ext cx="842" cy="345"/>
              </a:xfrm>
              <a:prstGeom prst="rect">
                <a:avLst/>
              </a:prstGeom>
              <a:noFill/>
              <a:ln w="381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25" name="Line 79"/>
              <p:cNvSpPr>
                <a:spLocks noChangeShapeType="1"/>
              </p:cNvSpPr>
              <p:nvPr/>
            </p:nvSpPr>
            <p:spPr bwMode="auto">
              <a:xfrm>
                <a:off x="2397" y="2029"/>
                <a:ext cx="34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  <p:sp>
            <p:nvSpPr>
              <p:cNvPr id="26" name="Line 80"/>
              <p:cNvSpPr>
                <a:spLocks noChangeShapeType="1"/>
              </p:cNvSpPr>
              <p:nvPr/>
            </p:nvSpPr>
            <p:spPr bwMode="auto">
              <a:xfrm>
                <a:off x="2397" y="2309"/>
                <a:ext cx="345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6022629" y="2281881"/>
              <a:ext cx="1141659" cy="83099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cs typeface="Arial" pitchFamily="34" charset="0"/>
                </a:rPr>
                <a:t>t1:</a:t>
              </a:r>
            </a:p>
            <a:p>
              <a:r>
                <a:rPr lang="en-US" sz="2400" b="1" dirty="0" smtClean="0">
                  <a:cs typeface="Arial" pitchFamily="34" charset="0"/>
                </a:rPr>
                <a:t>push(v)</a:t>
              </a:r>
              <a:endParaRPr lang="en-US" sz="2400" b="1" dirty="0">
                <a:cs typeface="Arial" pitchFamily="34" charset="0"/>
              </a:endParaRPr>
            </a:p>
          </p:txBody>
        </p:sp>
        <p:sp>
          <p:nvSpPr>
            <p:cNvPr id="29" name="Text Box 57"/>
            <p:cNvSpPr txBox="1">
              <a:spLocks noChangeArrowheads="1"/>
            </p:cNvSpPr>
            <p:nvPr/>
          </p:nvSpPr>
          <p:spPr bwMode="auto">
            <a:xfrm>
              <a:off x="7436160" y="1777825"/>
              <a:ext cx="1707840" cy="83099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400" b="1" dirty="0">
                  <a:solidFill>
                    <a:srgbClr val="00B050"/>
                  </a:solidFill>
                  <a:cs typeface="Arial" pitchFamily="34" charset="0"/>
                </a:rPr>
                <a:t>Elimination </a:t>
              </a:r>
            </a:p>
            <a:p>
              <a:pPr algn="l"/>
              <a:r>
                <a:rPr lang="en-US" sz="2400" b="1" dirty="0" smtClean="0">
                  <a:solidFill>
                    <a:srgbClr val="00B050"/>
                  </a:solidFill>
                  <a:cs typeface="Arial" pitchFamily="34" charset="0"/>
                </a:rPr>
                <a:t>Array </a:t>
              </a:r>
              <a:r>
                <a:rPr lang="en-US" sz="2400" b="1" dirty="0" smtClean="0">
                  <a:cs typeface="Arial" pitchFamily="34" charset="0"/>
                </a:rPr>
                <a:t>L</a:t>
              </a:r>
              <a:endParaRPr lang="en-US" sz="2400" b="1" dirty="0">
                <a:cs typeface="Arial" pitchFamily="34" charset="0"/>
              </a:endParaRPr>
            </a:p>
          </p:txBody>
        </p: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6075909" y="3683132"/>
              <a:ext cx="872355" cy="83099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cs typeface="Arial" pitchFamily="34" charset="0"/>
                </a:rPr>
                <a:t>t2:</a:t>
              </a:r>
            </a:p>
            <a:p>
              <a:r>
                <a:rPr lang="en-US" sz="2400" b="1" dirty="0" smtClean="0">
                  <a:cs typeface="Arial" pitchFamily="34" charset="0"/>
                </a:rPr>
                <a:t>pop</a:t>
              </a:r>
              <a:r>
                <a:rPr lang="en-US" sz="2400" b="1" dirty="0">
                  <a:cs typeface="Arial" pitchFamily="34" charset="0"/>
                </a:rPr>
                <a:t>()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09434" y="3362001"/>
              <a:ext cx="442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t2</a:t>
              </a:r>
              <a:endParaRPr lang="zh-CN" altLang="en-US" sz="2400" dirty="0"/>
            </a:p>
          </p:txBody>
        </p:sp>
        <p:sp>
          <p:nvSpPr>
            <p:cNvPr id="32" name="Freeform 52"/>
            <p:cNvSpPr>
              <a:spLocks/>
            </p:cNvSpPr>
            <p:nvPr/>
          </p:nvSpPr>
          <p:spPr bwMode="auto">
            <a:xfrm>
              <a:off x="6516216" y="3073969"/>
              <a:ext cx="720080" cy="432048"/>
            </a:xfrm>
            <a:custGeom>
              <a:avLst/>
              <a:gdLst>
                <a:gd name="T0" fmla="*/ 0 w 1244"/>
                <a:gd name="T1" fmla="*/ 0 h 329"/>
                <a:gd name="T2" fmla="*/ 2147483647 w 1244"/>
                <a:gd name="T3" fmla="*/ 2147483647 h 329"/>
                <a:gd name="T4" fmla="*/ 2147483647 w 1244"/>
                <a:gd name="T5" fmla="*/ 2147483647 h 329"/>
                <a:gd name="T6" fmla="*/ 0 60000 65536"/>
                <a:gd name="T7" fmla="*/ 0 60000 65536"/>
                <a:gd name="T8" fmla="*/ 0 60000 65536"/>
                <a:gd name="T9" fmla="*/ 0 w 1244"/>
                <a:gd name="T10" fmla="*/ 0 h 329"/>
                <a:gd name="T11" fmla="*/ 1244 w 1244"/>
                <a:gd name="T12" fmla="*/ 329 h 3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4" h="329">
                  <a:moveTo>
                    <a:pt x="0" y="0"/>
                  </a:moveTo>
                  <a:cubicBezTo>
                    <a:pt x="248" y="50"/>
                    <a:pt x="497" y="100"/>
                    <a:pt x="704" y="155"/>
                  </a:cubicBezTo>
                  <a:cubicBezTo>
                    <a:pt x="911" y="210"/>
                    <a:pt x="1077" y="269"/>
                    <a:pt x="1244" y="329"/>
                  </a:cubicBezTo>
                </a:path>
              </a:pathLst>
            </a:custGeom>
            <a:noFill/>
            <a:ln w="76200">
              <a:solidFill>
                <a:srgbClr val="FF7C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84379" y="3362001"/>
              <a:ext cx="7200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POP</a:t>
              </a:r>
              <a:endParaRPr lang="zh-CN" altLang="en-US" sz="24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64096" y="3912731"/>
            <a:ext cx="284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cs typeface="Courier New" pitchFamily="49" charset="0"/>
              </a:rPr>
              <a:t>b := </a:t>
            </a:r>
            <a:r>
              <a:rPr lang="en-US" altLang="zh-CN" sz="2400" b="1" dirty="0" err="1" smtClean="0">
                <a:solidFill>
                  <a:prstClr val="black"/>
                </a:solidFill>
                <a:cs typeface="Courier New" pitchFamily="49" charset="0"/>
              </a:rPr>
              <a:t>cas</a:t>
            </a:r>
            <a:r>
              <a:rPr lang="en-US" altLang="zh-CN" sz="2400" b="1" dirty="0" smtClean="0">
                <a:solidFill>
                  <a:prstClr val="black"/>
                </a:solidFill>
                <a:cs typeface="Courier New" pitchFamily="49" charset="0"/>
              </a:rPr>
              <a:t>(&amp;L[t2], q, p);</a:t>
            </a:r>
            <a:endParaRPr lang="en-US" dirty="0"/>
          </a:p>
        </p:txBody>
      </p:sp>
      <p:sp>
        <p:nvSpPr>
          <p:cNvPr id="37" name="AutoShape 12"/>
          <p:cNvSpPr>
            <a:spLocks noChangeArrowheads="1"/>
          </p:cNvSpPr>
          <p:nvPr/>
        </p:nvSpPr>
        <p:spPr bwMode="auto">
          <a:xfrm>
            <a:off x="1043608" y="2996952"/>
            <a:ext cx="3672408" cy="504056"/>
          </a:xfrm>
          <a:prstGeom prst="wedgeRoundRectCallout">
            <a:avLst>
              <a:gd name="adj1" fmla="val -33465"/>
              <a:gd name="adj2" fmla="val 157316"/>
              <a:gd name="adj3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0" algn="ctr">
              <a:defRPr/>
            </a:pPr>
            <a:r>
              <a:rPr lang="en-US" altLang="zh-CN" sz="2200" b="1" kern="0" dirty="0" smtClean="0">
                <a:solidFill>
                  <a:sysClr val="windowText" lastClr="000000"/>
                </a:solidFill>
              </a:rPr>
              <a:t>set L[t2] from “POP” to “ret v”</a:t>
            </a: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3851920" y="3913892"/>
            <a:ext cx="2088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 smtClean="0">
                <a:solidFill>
                  <a:srgbClr val="FF0000"/>
                </a:solidFill>
                <a:cs typeface="Arial" pitchFamily="34" charset="0"/>
              </a:rPr>
              <a:t>t1 &amp; t2’s LPs</a:t>
            </a:r>
            <a:endParaRPr lang="en-US" altLang="zh-CN" b="1" i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64096" y="3880212"/>
            <a:ext cx="2952328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Solution: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35" grpId="0"/>
      <p:bldP spid="37" grpId="0" animBg="1"/>
      <p:bldP spid="37" grpId="1" animBg="1"/>
      <p:bldP spid="38" grpId="0"/>
      <p:bldP spid="38" grpId="1"/>
      <p:bldP spid="39" grpId="0" animBg="1"/>
      <p:bldP spid="3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5496" y="3924345"/>
            <a:ext cx="44999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40"/>
              </a:spcBef>
            </a:pPr>
            <a:r>
              <a:rPr lang="en-US" altLang="zh-CN" sz="2400" b="1" dirty="0" smtClean="0">
                <a:cs typeface="Courier New" pitchFamily="49" charset="0"/>
              </a:rPr>
              <a:t>         &lt;</a:t>
            </a:r>
          </a:p>
          <a:p>
            <a:r>
              <a:rPr lang="en-US" altLang="zh-CN" sz="2400" b="1" dirty="0" smtClean="0">
                <a:cs typeface="Courier New" pitchFamily="49" charset="0"/>
              </a:rPr>
              <a:t>            if (b) { </a:t>
            </a:r>
            <a:r>
              <a:rPr lang="en-US" altLang="zh-CN" sz="2400" b="1" dirty="0" err="1" smtClean="0">
                <a:solidFill>
                  <a:srgbClr val="FF0000"/>
                </a:solidFill>
                <a:cs typeface="Courier New" pitchFamily="49" charset="0"/>
              </a:rPr>
              <a:t>lin</a:t>
            </a:r>
            <a:r>
              <a:rPr lang="en-US" altLang="zh-CN" sz="2400" b="1" dirty="0" smtClean="0">
                <a:solidFill>
                  <a:srgbClr val="FF0000"/>
                </a:solidFill>
                <a:cs typeface="Courier New" pitchFamily="49" charset="0"/>
              </a:rPr>
              <a:t>(t1); </a:t>
            </a:r>
            <a:r>
              <a:rPr lang="en-US" altLang="zh-CN" sz="2400" b="1" dirty="0" err="1" smtClean="0">
                <a:solidFill>
                  <a:srgbClr val="FF0000"/>
                </a:solidFill>
                <a:cs typeface="Courier New" pitchFamily="49" charset="0"/>
              </a:rPr>
              <a:t>lin</a:t>
            </a:r>
            <a:r>
              <a:rPr lang="en-US" altLang="zh-CN" sz="2400" b="1" dirty="0" smtClean="0">
                <a:solidFill>
                  <a:srgbClr val="FF0000"/>
                </a:solidFill>
                <a:cs typeface="Courier New" pitchFamily="49" charset="0"/>
              </a:rPr>
              <a:t>(t2); </a:t>
            </a:r>
            <a:r>
              <a:rPr lang="en-US" altLang="zh-CN" sz="2400" b="1" dirty="0" smtClean="0">
                <a:cs typeface="Courier New" pitchFamily="49" charset="0"/>
              </a:rPr>
              <a:t>} &gt;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88032" y="2204864"/>
            <a:ext cx="1295547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cs typeface="Arial" pitchFamily="34" charset="0"/>
              </a:rPr>
              <a:t>push(v): </a:t>
            </a:r>
            <a:endParaRPr lang="en-US" sz="2400" b="1" dirty="0">
              <a:cs typeface="Arial" pitchFamily="34" charset="0"/>
            </a:endParaRPr>
          </a:p>
        </p:txBody>
      </p: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7551717" y="1695799"/>
            <a:ext cx="1217101" cy="1734334"/>
            <a:chOff x="2396" y="1747"/>
            <a:chExt cx="346" cy="8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Rectangle 78"/>
            <p:cNvSpPr>
              <a:spLocks noChangeArrowheads="1"/>
            </p:cNvSpPr>
            <p:nvPr/>
          </p:nvSpPr>
          <p:spPr bwMode="auto">
            <a:xfrm rot="16200000">
              <a:off x="2148" y="1995"/>
              <a:ext cx="842" cy="345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25" name="Line 79"/>
            <p:cNvSpPr>
              <a:spLocks noChangeShapeType="1"/>
            </p:cNvSpPr>
            <p:nvPr/>
          </p:nvSpPr>
          <p:spPr bwMode="auto">
            <a:xfrm>
              <a:off x="2397" y="2029"/>
              <a:ext cx="3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sp>
          <p:nvSpPr>
            <p:cNvPr id="26" name="Line 80"/>
            <p:cNvSpPr>
              <a:spLocks noChangeShapeType="1"/>
            </p:cNvSpPr>
            <p:nvPr/>
          </p:nvSpPr>
          <p:spPr bwMode="auto">
            <a:xfrm>
              <a:off x="2397" y="2309"/>
              <a:ext cx="34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</p:grp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5915125" y="1268760"/>
            <a:ext cx="1141659" cy="83099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cs typeface="Arial" pitchFamily="34" charset="0"/>
              </a:rPr>
              <a:t>t1:</a:t>
            </a:r>
          </a:p>
          <a:p>
            <a:r>
              <a:rPr lang="en-US" sz="2400" b="1" dirty="0" smtClean="0">
                <a:cs typeface="Arial" pitchFamily="34" charset="0"/>
              </a:rPr>
              <a:t>push(v)</a:t>
            </a:r>
            <a:endParaRPr lang="en-US" sz="2400" b="1" dirty="0">
              <a:cs typeface="Arial" pitchFamily="34" charset="0"/>
            </a:endParaRPr>
          </a:p>
        </p:txBody>
      </p:sp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7328656" y="764704"/>
            <a:ext cx="1707840" cy="83099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cs typeface="Arial" pitchFamily="34" charset="0"/>
              </a:rPr>
              <a:t>Elimination </a:t>
            </a:r>
          </a:p>
          <a:p>
            <a:pPr algn="l"/>
            <a:r>
              <a:rPr lang="en-US" sz="2400" b="1" dirty="0" smtClean="0">
                <a:solidFill>
                  <a:srgbClr val="00B050"/>
                </a:solidFill>
                <a:cs typeface="Arial" pitchFamily="34" charset="0"/>
              </a:rPr>
              <a:t>Array </a:t>
            </a:r>
            <a:r>
              <a:rPr lang="en-US" sz="2400" b="1" dirty="0" smtClean="0">
                <a:cs typeface="Arial" pitchFamily="34" charset="0"/>
              </a:rPr>
              <a:t>L</a:t>
            </a:r>
            <a:endParaRPr lang="en-US" sz="2400" b="1" dirty="0">
              <a:cs typeface="Arial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5968405" y="2670011"/>
            <a:ext cx="872355" cy="83099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cs typeface="Arial" pitchFamily="34" charset="0"/>
              </a:rPr>
              <a:t>t2:</a:t>
            </a:r>
          </a:p>
          <a:p>
            <a:r>
              <a:rPr lang="en-US" sz="2400" b="1" dirty="0" smtClean="0">
                <a:cs typeface="Arial" pitchFamily="34" charset="0"/>
              </a:rPr>
              <a:t>pop</a:t>
            </a:r>
            <a:r>
              <a:rPr lang="en-US" sz="2400" b="1" dirty="0">
                <a:cs typeface="Arial" pitchFamily="34" charset="0"/>
              </a:rPr>
              <a:t>()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01930" y="2348880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t2</a:t>
            </a:r>
            <a:endParaRPr lang="zh-CN" altLang="en-US" sz="2400" dirty="0"/>
          </a:p>
        </p:txBody>
      </p:sp>
      <p:sp>
        <p:nvSpPr>
          <p:cNvPr id="32" name="Freeform 52"/>
          <p:cNvSpPr>
            <a:spLocks/>
          </p:cNvSpPr>
          <p:nvPr/>
        </p:nvSpPr>
        <p:spPr bwMode="auto">
          <a:xfrm>
            <a:off x="6408712" y="2060848"/>
            <a:ext cx="720080" cy="432048"/>
          </a:xfrm>
          <a:custGeom>
            <a:avLst/>
            <a:gdLst>
              <a:gd name="T0" fmla="*/ 0 w 1244"/>
              <a:gd name="T1" fmla="*/ 0 h 329"/>
              <a:gd name="T2" fmla="*/ 2147483647 w 1244"/>
              <a:gd name="T3" fmla="*/ 2147483647 h 329"/>
              <a:gd name="T4" fmla="*/ 2147483647 w 1244"/>
              <a:gd name="T5" fmla="*/ 2147483647 h 329"/>
              <a:gd name="T6" fmla="*/ 0 60000 65536"/>
              <a:gd name="T7" fmla="*/ 0 60000 65536"/>
              <a:gd name="T8" fmla="*/ 0 60000 65536"/>
              <a:gd name="T9" fmla="*/ 0 w 1244"/>
              <a:gd name="T10" fmla="*/ 0 h 329"/>
              <a:gd name="T11" fmla="*/ 1244 w 1244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4" h="329">
                <a:moveTo>
                  <a:pt x="0" y="0"/>
                </a:moveTo>
                <a:cubicBezTo>
                  <a:pt x="248" y="50"/>
                  <a:pt x="497" y="100"/>
                  <a:pt x="704" y="155"/>
                </a:cubicBezTo>
                <a:cubicBezTo>
                  <a:pt x="911" y="210"/>
                  <a:pt x="1077" y="269"/>
                  <a:pt x="1244" y="329"/>
                </a:cubicBezTo>
              </a:path>
            </a:pathLst>
          </a:custGeom>
          <a:noFill/>
          <a:ln w="76200">
            <a:solidFill>
              <a:srgbClr val="FF7C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76875" y="234888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POP</a:t>
            </a:r>
            <a:endParaRPr lang="zh-CN" alt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864096" y="3912731"/>
            <a:ext cx="284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  <a:cs typeface="Courier New" pitchFamily="49" charset="0"/>
              </a:rPr>
              <a:t>b := </a:t>
            </a:r>
            <a:r>
              <a:rPr lang="en-US" altLang="zh-CN" sz="2400" b="1" dirty="0" err="1" smtClean="0">
                <a:solidFill>
                  <a:prstClr val="black"/>
                </a:solidFill>
                <a:cs typeface="Courier New" pitchFamily="49" charset="0"/>
              </a:rPr>
              <a:t>cas</a:t>
            </a:r>
            <a:r>
              <a:rPr lang="en-US" altLang="zh-CN" sz="2400" b="1" dirty="0" smtClean="0">
                <a:solidFill>
                  <a:prstClr val="black"/>
                </a:solidFill>
                <a:cs typeface="Courier New" pitchFamily="49" charset="0"/>
              </a:rPr>
              <a:t>(&amp;L[t2], q, p);</a:t>
            </a:r>
            <a:endParaRPr lang="en-US" dirty="0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Solution: </a:t>
            </a:r>
            <a:r>
              <a:rPr kumimoji="0" lang="en-US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9552" y="3068960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</a:rPr>
              <a:t>  - {  </a:t>
            </a:r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… 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</a:t>
            </a:r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 (</a:t>
            </a:r>
            <a:r>
              <a:rPr lang="en-US" altLang="zh-CN" sz="2400" dirty="0" smtClean="0">
                <a:solidFill>
                  <a:schemeClr val="accent2"/>
                </a:solidFill>
              </a:rPr>
              <a:t>L(t2) = POP) </a:t>
            </a:r>
          </a:p>
          <a:p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       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 </a:t>
            </a:r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t1</a:t>
            </a:r>
            <a:r>
              <a:rPr lang="en-US" altLang="zh-CN" sz="2400" dirty="0" smtClean="0">
                <a:solidFill>
                  <a:schemeClr val="accent2"/>
                </a:solidFill>
                <a:sym typeface="Wingdings 3"/>
              </a:rPr>
              <a:t>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sym typeface="Symbol"/>
              </a:rPr>
              <a:t>(PUSH, v)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 </a:t>
            </a:r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t2</a:t>
            </a:r>
            <a:r>
              <a:rPr lang="en-US" altLang="zh-CN" sz="2400" dirty="0" smtClean="0">
                <a:solidFill>
                  <a:schemeClr val="accent2"/>
                </a:solidFill>
                <a:sym typeface="Wingdings 3"/>
              </a:rPr>
              <a:t></a:t>
            </a:r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sym typeface="Symbol"/>
              </a:rPr>
              <a:t>POP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    </a:t>
            </a:r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  … </a:t>
            </a:r>
            <a:r>
              <a:rPr lang="en-US" altLang="zh-CN" sz="2400" dirty="0" smtClean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9552" y="4797152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</a:rPr>
              <a:t>  - { b </a:t>
            </a:r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 …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</a:t>
            </a:r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 (</a:t>
            </a:r>
            <a:r>
              <a:rPr lang="en-US" altLang="zh-CN" sz="2400" dirty="0" smtClean="0">
                <a:solidFill>
                  <a:schemeClr val="accent2"/>
                </a:solidFill>
              </a:rPr>
              <a:t>L(t2) = ret v)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 </a:t>
            </a:r>
            <a:r>
              <a:rPr lang="en-US" altLang="zh-CN" sz="2400" dirty="0" smtClean="0">
                <a:solidFill>
                  <a:srgbClr val="C0504D"/>
                </a:solidFill>
                <a:sym typeface="Symbol"/>
              </a:rPr>
              <a:t>…                               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  </a:t>
            </a:r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  b  …  </a:t>
            </a:r>
            <a:r>
              <a:rPr lang="en-US" altLang="zh-CN" sz="2400" dirty="0" smtClean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6779221" y="2728084"/>
            <a:ext cx="614323" cy="469663"/>
          </a:xfrm>
          <a:custGeom>
            <a:avLst/>
            <a:gdLst>
              <a:gd name="connsiteX0" fmla="*/ 1105469 w 1105469"/>
              <a:gd name="connsiteY0" fmla="*/ 0 h 750627"/>
              <a:gd name="connsiteX1" fmla="*/ 818866 w 1105469"/>
              <a:gd name="connsiteY1" fmla="*/ 477672 h 750627"/>
              <a:gd name="connsiteX2" fmla="*/ 0 w 1105469"/>
              <a:gd name="connsiteY2" fmla="*/ 750627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5469" h="750627">
                <a:moveTo>
                  <a:pt x="1105469" y="0"/>
                </a:moveTo>
                <a:cubicBezTo>
                  <a:pt x="1054290" y="176284"/>
                  <a:pt x="1003111" y="352568"/>
                  <a:pt x="818866" y="477672"/>
                </a:cubicBezTo>
                <a:cubicBezTo>
                  <a:pt x="634621" y="602777"/>
                  <a:pt x="317310" y="676702"/>
                  <a:pt x="0" y="750627"/>
                </a:cubicBezTo>
              </a:path>
            </a:pathLst>
          </a:custGeom>
          <a:noFill/>
          <a:ln w="7620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TextBox 22"/>
          <p:cNvSpPr txBox="1"/>
          <p:nvPr/>
        </p:nvSpPr>
        <p:spPr>
          <a:xfrm>
            <a:off x="7715325" y="2329716"/>
            <a:ext cx="864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ret v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5816" y="2276872"/>
            <a:ext cx="2269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</a:rPr>
              <a:t>Abstraction of L.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4" name="右弧形箭头 33"/>
          <p:cNvSpPr/>
          <p:nvPr/>
        </p:nvSpPr>
        <p:spPr>
          <a:xfrm rot="17003716">
            <a:off x="3324282" y="2265175"/>
            <a:ext cx="615807" cy="1507943"/>
          </a:xfrm>
          <a:prstGeom prst="curvedLeftArrow">
            <a:avLst>
              <a:gd name="adj1" fmla="val 6082"/>
              <a:gd name="adj2" fmla="val 29224"/>
              <a:gd name="adj3" fmla="val 16924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下弧形箭头 35"/>
          <p:cNvSpPr/>
          <p:nvPr/>
        </p:nvSpPr>
        <p:spPr>
          <a:xfrm>
            <a:off x="3275856" y="5258817"/>
            <a:ext cx="2808312" cy="504056"/>
          </a:xfrm>
          <a:prstGeom prst="curvedUpArrow">
            <a:avLst>
              <a:gd name="adj1" fmla="val 14483"/>
              <a:gd name="adj2" fmla="val 38039"/>
              <a:gd name="adj3" fmla="val 15741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68116" y="4797152"/>
            <a:ext cx="243207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504D"/>
                </a:solidFill>
                <a:sym typeface="Symbol"/>
              </a:rPr>
              <a:t>t1</a:t>
            </a:r>
            <a:r>
              <a:rPr lang="en-US" altLang="zh-CN" sz="2400" dirty="0" smtClean="0">
                <a:solidFill>
                  <a:srgbClr val="C0504D"/>
                </a:solidFill>
                <a:sym typeface="Wingdings 3"/>
              </a:rPr>
              <a:t>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sym typeface="Symbol"/>
              </a:rPr>
              <a:t>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  </a:t>
            </a:r>
            <a:r>
              <a:rPr lang="en-US" altLang="zh-CN" sz="2400" dirty="0" smtClean="0">
                <a:solidFill>
                  <a:srgbClr val="C0504D"/>
                </a:solidFill>
                <a:sym typeface="Symbol"/>
              </a:rPr>
              <a:t>t2</a:t>
            </a:r>
            <a:r>
              <a:rPr lang="en-US" altLang="zh-CN" sz="2400" dirty="0" smtClean="0">
                <a:solidFill>
                  <a:srgbClr val="C0504D"/>
                </a:solidFill>
                <a:sym typeface="Wingdings 3"/>
              </a:rPr>
              <a:t>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 (</a:t>
            </a:r>
            <a:r>
              <a:rPr lang="en-US" altLang="zh-CN" sz="2400" dirty="0" smtClean="0">
                <a:solidFill>
                  <a:srgbClr val="0000FF"/>
                </a:solidFill>
                <a:sym typeface="Symbol"/>
              </a:rPr>
              <a:t>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, v)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1" grpId="0"/>
      <p:bldP spid="22" grpId="0" animBg="1"/>
      <p:bldP spid="23" grpId="0"/>
      <p:bldP spid="34" grpId="0" animBg="1"/>
      <p:bldP spid="36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827584" y="5632772"/>
            <a:ext cx="7344816" cy="604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talk: correctness of concurrent objects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组合 22"/>
          <p:cNvGrpSpPr/>
          <p:nvPr/>
        </p:nvGrpSpPr>
        <p:grpSpPr>
          <a:xfrm>
            <a:off x="2195736" y="2519611"/>
            <a:ext cx="72008" cy="1728192"/>
            <a:chOff x="4191000" y="4221088"/>
            <a:chExt cx="76200" cy="1722512"/>
          </a:xfrm>
        </p:grpSpPr>
        <p:sp>
          <p:nvSpPr>
            <p:cNvPr id="4" name="Line 46"/>
            <p:cNvSpPr>
              <a:spLocks noChangeShapeType="1"/>
            </p:cNvSpPr>
            <p:nvPr/>
          </p:nvSpPr>
          <p:spPr bwMode="auto">
            <a:xfrm>
              <a:off x="4191000" y="4221088"/>
              <a:ext cx="0" cy="1722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47"/>
            <p:cNvSpPr>
              <a:spLocks noChangeShapeType="1"/>
            </p:cNvSpPr>
            <p:nvPr/>
          </p:nvSpPr>
          <p:spPr bwMode="auto">
            <a:xfrm>
              <a:off x="4267200" y="4221088"/>
              <a:ext cx="0" cy="1722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07132" y="2272804"/>
            <a:ext cx="1592424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…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/>
              <a:t>push(7);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/>
              <a:t>x = pop();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1760" y="2420888"/>
            <a:ext cx="141769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…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/>
              <a:t>push(6);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…</a:t>
            </a:r>
            <a:endParaRPr lang="he-IL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59632" y="4509120"/>
            <a:ext cx="2016224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2800" i="1" dirty="0" smtClean="0">
                <a:solidFill>
                  <a:schemeClr val="accent2"/>
                </a:solidFill>
                <a:latin typeface="+mn-lt"/>
                <a:cs typeface="+mn-cs"/>
              </a:rPr>
              <a:t>Client code</a:t>
            </a:r>
            <a:endParaRPr lang="he-IL" sz="2800" i="1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292080" y="4192488"/>
            <a:ext cx="2952328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2800" i="1" dirty="0" smtClean="0">
                <a:solidFill>
                  <a:schemeClr val="accent2"/>
                </a:solidFill>
                <a:latin typeface="+mn-lt"/>
                <a:cs typeface="+mn-cs"/>
              </a:rPr>
              <a:t>Concurrent objects</a:t>
            </a:r>
            <a:endParaRPr lang="he-IL" sz="2800" i="1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64088" y="4653136"/>
            <a:ext cx="2685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err="1">
                <a:hlinkClick r:id="rId3"/>
              </a:rPr>
              <a:t>java</a:t>
            </a:r>
            <a:r>
              <a:rPr lang="en-US" altLang="zh-CN" sz="2400" b="1" dirty="0" err="1">
                <a:hlinkClick r:id="rId3"/>
              </a:rPr>
              <a:t>.</a:t>
            </a:r>
            <a:r>
              <a:rPr lang="en-US" altLang="zh-CN" sz="2400" b="1" i="1" dirty="0" err="1">
                <a:hlinkClick r:id="rId3"/>
              </a:rPr>
              <a:t>util</a:t>
            </a:r>
            <a:r>
              <a:rPr lang="en-US" altLang="zh-CN" sz="2400" b="1" dirty="0" err="1">
                <a:hlinkClick r:id="rId3"/>
              </a:rPr>
              <a:t>.</a:t>
            </a:r>
            <a:r>
              <a:rPr lang="en-US" altLang="zh-CN" sz="2400" b="1" i="1" dirty="0" err="1">
                <a:hlinkClick r:id="rId3"/>
              </a:rPr>
              <a:t>concurrent</a:t>
            </a:r>
            <a:endParaRPr lang="en-US" altLang="zh-CN" sz="2400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364088" y="1844824"/>
            <a:ext cx="3024336" cy="2160240"/>
            <a:chOff x="5364088" y="2276872"/>
            <a:chExt cx="3024336" cy="2160240"/>
          </a:xfrm>
        </p:grpSpPr>
        <p:sp>
          <p:nvSpPr>
            <p:cNvPr id="12" name="波形 11"/>
            <p:cNvSpPr/>
            <p:nvPr/>
          </p:nvSpPr>
          <p:spPr>
            <a:xfrm>
              <a:off x="5364088" y="2276872"/>
              <a:ext cx="3024336" cy="2160240"/>
            </a:xfrm>
            <a:prstGeom prst="wave">
              <a:avLst>
                <a:gd name="adj1" fmla="val 8044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6096" y="3140968"/>
              <a:ext cx="1656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tx2"/>
                  </a:solidFill>
                </a:rPr>
                <a:t>void push(</a:t>
              </a:r>
              <a:r>
                <a:rPr lang="en-US" altLang="zh-CN" sz="1600" dirty="0" err="1" smtClean="0">
                  <a:solidFill>
                    <a:schemeClr val="tx2"/>
                  </a:solidFill>
                </a:rPr>
                <a:t>int</a:t>
              </a:r>
              <a:r>
                <a:rPr lang="en-US" altLang="zh-CN" sz="1600" dirty="0" smtClean="0">
                  <a:solidFill>
                    <a:schemeClr val="tx2"/>
                  </a:solidFill>
                </a:rPr>
                <a:t> v) { </a:t>
              </a:r>
            </a:p>
            <a:p>
              <a:r>
                <a:rPr lang="en-US" altLang="zh-CN" sz="1600" dirty="0" smtClean="0">
                  <a:solidFill>
                    <a:schemeClr val="tx2"/>
                  </a:solidFill>
                </a:rPr>
                <a:t>     … </a:t>
              </a:r>
            </a:p>
            <a:p>
              <a:r>
                <a:rPr lang="en-US" altLang="zh-CN" sz="1600" dirty="0" smtClean="0">
                  <a:solidFill>
                    <a:schemeClr val="tx2"/>
                  </a:solidFill>
                </a:rPr>
                <a:t>}</a:t>
              </a:r>
            </a:p>
          </p:txBody>
        </p:sp>
        <p:grpSp>
          <p:nvGrpSpPr>
            <p:cNvPr id="14" name="组合 11"/>
            <p:cNvGrpSpPr/>
            <p:nvPr/>
          </p:nvGrpSpPr>
          <p:grpSpPr>
            <a:xfrm>
              <a:off x="5652120" y="2492896"/>
              <a:ext cx="2009680" cy="488654"/>
              <a:chOff x="134491" y="1624012"/>
              <a:chExt cx="4235997" cy="1108075"/>
            </a:xfrm>
          </p:grpSpPr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134491" y="1624012"/>
                <a:ext cx="533400" cy="381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855614" y="2198687"/>
                <a:ext cx="533400" cy="381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389014" y="2198687"/>
                <a:ext cx="533400" cy="381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>
                <a:off x="1922414" y="2389187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8"/>
              <p:cNvSpPr txBox="1">
                <a:spLocks noChangeArrowheads="1"/>
              </p:cNvSpPr>
              <p:nvPr/>
            </p:nvSpPr>
            <p:spPr bwMode="auto">
              <a:xfrm>
                <a:off x="2337497" y="2046288"/>
                <a:ext cx="504056" cy="62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 dirty="0">
                    <a:latin typeface="Calibri" pitchFamily="34" charset="0"/>
                  </a:rPr>
                  <a:t>…</a:t>
                </a:r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3303688" y="2198687"/>
                <a:ext cx="533400" cy="381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22" name="Rectangle 11"/>
              <p:cNvSpPr>
                <a:spLocks noChangeArrowheads="1"/>
              </p:cNvSpPr>
              <p:nvPr/>
            </p:nvSpPr>
            <p:spPr bwMode="auto">
              <a:xfrm>
                <a:off x="3837088" y="2198687"/>
                <a:ext cx="533400" cy="381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23" name="Line 12"/>
              <p:cNvSpPr>
                <a:spLocks noChangeShapeType="1"/>
              </p:cNvSpPr>
              <p:nvPr/>
            </p:nvSpPr>
            <p:spPr bwMode="auto">
              <a:xfrm>
                <a:off x="2841552" y="2389187"/>
                <a:ext cx="462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>
                <a:off x="4116488" y="2427287"/>
                <a:ext cx="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>
                <a:off x="3913288" y="2732087"/>
                <a:ext cx="457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6" name="Group 21"/>
              <p:cNvGrpSpPr>
                <a:grpSpLocks/>
              </p:cNvGrpSpPr>
              <p:nvPr/>
            </p:nvGrpSpPr>
            <p:grpSpPr bwMode="auto">
              <a:xfrm>
                <a:off x="467866" y="2008187"/>
                <a:ext cx="342900" cy="381000"/>
                <a:chOff x="1200" y="1176"/>
                <a:chExt cx="432" cy="240"/>
              </a:xfrm>
            </p:grpSpPr>
            <p:sp>
              <p:nvSpPr>
                <p:cNvPr id="27" name="Line 22"/>
                <p:cNvSpPr>
                  <a:spLocks noChangeShapeType="1"/>
                </p:cNvSpPr>
                <p:nvPr/>
              </p:nvSpPr>
              <p:spPr bwMode="auto">
                <a:xfrm>
                  <a:off x="1200" y="1176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23"/>
                <p:cNvSpPr>
                  <a:spLocks noChangeShapeType="1"/>
                </p:cNvSpPr>
                <p:nvPr/>
              </p:nvSpPr>
              <p:spPr bwMode="auto">
                <a:xfrm>
                  <a:off x="1200" y="141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" name="TextBox 14"/>
            <p:cNvSpPr txBox="1"/>
            <p:nvPr/>
          </p:nvSpPr>
          <p:spPr>
            <a:xfrm>
              <a:off x="7164288" y="3140968"/>
              <a:ext cx="10579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altLang="zh-CN" sz="1600" dirty="0" err="1" smtClean="0">
                  <a:solidFill>
                    <a:schemeClr val="tx2"/>
                  </a:solidFill>
                </a:rPr>
                <a:t>int</a:t>
              </a:r>
              <a:r>
                <a:rPr lang="en-US" altLang="zh-CN" sz="1600" dirty="0" smtClean="0">
                  <a:solidFill>
                    <a:schemeClr val="tx2"/>
                  </a:solidFill>
                </a:rPr>
                <a:t> pop() { </a:t>
              </a:r>
            </a:p>
            <a:p>
              <a:pPr lvl="0"/>
              <a:r>
                <a:rPr lang="en-US" altLang="zh-CN" sz="1600" dirty="0" smtClean="0">
                  <a:solidFill>
                    <a:schemeClr val="tx2"/>
                  </a:solidFill>
                </a:rPr>
                <a:t>     … </a:t>
              </a:r>
            </a:p>
            <a:p>
              <a:pPr lvl="0"/>
              <a:r>
                <a:rPr lang="en-US" altLang="zh-CN" sz="1600" dirty="0" smtClean="0">
                  <a:solidFill>
                    <a:schemeClr val="tx2"/>
                  </a:solidFill>
                </a:rPr>
                <a:t>}</a:t>
              </a:r>
              <a:endParaRPr lang="zh-CN" altLang="en-US" sz="1600" dirty="0" smtClean="0">
                <a:solidFill>
                  <a:schemeClr val="tx2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95536" y="404664"/>
            <a:ext cx="84562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Modern languages provide </a:t>
            </a:r>
            <a:r>
              <a:rPr lang="en-US" altLang="zh-CN" sz="2800" dirty="0" smtClean="0">
                <a:solidFill>
                  <a:srgbClr val="0000FF"/>
                </a:solidFill>
              </a:rPr>
              <a:t>concurrent objects (libraries) 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help program for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multicore</a:t>
            </a:r>
            <a:r>
              <a:rPr lang="en-US" altLang="zh-CN" sz="2800" dirty="0" smtClean="0">
                <a:solidFill>
                  <a:prstClr val="black"/>
                </a:solidFill>
              </a:rPr>
              <a:t> systems.</a:t>
            </a:r>
            <a:endParaRPr lang="en-US" sz="1600" dirty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779912" y="2060848"/>
            <a:ext cx="1512168" cy="1008112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3779912" y="3356992"/>
            <a:ext cx="1512168" cy="432048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 to Verify </a:t>
            </a:r>
            <a:r>
              <a:rPr lang="en-US" altLang="zh-CN" b="1" dirty="0" smtClean="0">
                <a:solidFill>
                  <a:srgbClr val="00B050"/>
                </a:solidFill>
              </a:rPr>
              <a:t>O</a:t>
            </a:r>
            <a:r>
              <a:rPr lang="en-US" altLang="zh-CN" b="1" dirty="0" smtClean="0">
                <a:solidFill>
                  <a:prstClr val="black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</a:t>
            </a:r>
            <a:r>
              <a:rPr lang="en-US" altLang="zh-CN" b="1" baseline="-25000" dirty="0" err="1" smtClean="0">
                <a:solidFill>
                  <a:srgbClr val="FF0000"/>
                </a:solidFill>
                <a:sym typeface="Symbol"/>
              </a:rPr>
              <a:t>lin</a:t>
            </a: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sym typeface="Symbol"/>
              </a:rPr>
              <a:t>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Instrument(</a:t>
            </a:r>
            <a:r>
              <a:rPr lang="en-US" b="1" dirty="0" smtClean="0">
                <a:solidFill>
                  <a:srgbClr val="00B050"/>
                </a:solidFill>
              </a:rPr>
              <a:t>O</a:t>
            </a:r>
            <a:r>
              <a:rPr lang="en-US" dirty="0" smtClean="0"/>
              <a:t>) = </a:t>
            </a:r>
            <a:r>
              <a:rPr lang="en-US" b="1" dirty="0" smtClean="0">
                <a:solidFill>
                  <a:srgbClr val="FF0000"/>
                </a:solidFill>
              </a:rPr>
              <a:t>C </a:t>
            </a:r>
            <a:r>
              <a:rPr lang="en-US" dirty="0" smtClean="0"/>
              <a:t>with auxiliary </a:t>
            </a:r>
            <a:r>
              <a:rPr lang="en-US" dirty="0" err="1" smtClean="0"/>
              <a:t>cmds</a:t>
            </a:r>
            <a:r>
              <a:rPr lang="en-US" dirty="0" smtClean="0"/>
              <a:t> at </a:t>
            </a:r>
            <a:r>
              <a:rPr lang="en-US" b="1" dirty="0" smtClean="0"/>
              <a:t>LP</a:t>
            </a:r>
            <a:r>
              <a:rPr lang="en-US" dirty="0" smtClean="0"/>
              <a:t>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linself</a:t>
            </a:r>
            <a:r>
              <a:rPr lang="en-US" dirty="0" smtClean="0"/>
              <a:t>  for fixed LPs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try-commit</a:t>
            </a:r>
            <a:r>
              <a:rPr lang="en-US" dirty="0" smtClean="0"/>
              <a:t>  for future-dependent LPs 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lin</a:t>
            </a:r>
            <a:r>
              <a:rPr lang="en-US" dirty="0" smtClean="0">
                <a:solidFill>
                  <a:srgbClr val="FF0000"/>
                </a:solidFill>
              </a:rPr>
              <a:t>(t)</a:t>
            </a:r>
            <a:r>
              <a:rPr lang="en-US" dirty="0" smtClean="0"/>
              <a:t>  for helping</a:t>
            </a:r>
          </a:p>
          <a:p>
            <a:pPr>
              <a:spcBef>
                <a:spcPts val="2024"/>
              </a:spcBef>
            </a:pPr>
            <a:r>
              <a:rPr lang="en-US" dirty="0" smtClean="0"/>
              <a:t>Assertions to describe abstract code &amp; states</a:t>
            </a:r>
          </a:p>
          <a:p>
            <a:pPr lvl="1">
              <a:spcBef>
                <a:spcPts val="672"/>
              </a:spcBef>
              <a:buNone/>
            </a:pPr>
            <a:r>
              <a:rPr lang="en-US" dirty="0" smtClean="0"/>
              <a:t>p, q  ::=  …  |  t </a:t>
            </a:r>
            <a:r>
              <a:rPr lang="en-US" altLang="zh-CN" dirty="0" smtClean="0">
                <a:sym typeface="Wingdings 3"/>
              </a:rPr>
              <a:t> </a:t>
            </a:r>
            <a:r>
              <a:rPr lang="en-US" altLang="zh-CN" b="1" dirty="0" smtClean="0">
                <a:solidFill>
                  <a:srgbClr val="0000FF"/>
                </a:solidFill>
                <a:sym typeface="Wingdings 3"/>
              </a:rPr>
              <a:t>S</a:t>
            </a:r>
            <a:r>
              <a:rPr lang="en-US" altLang="zh-CN" dirty="0" smtClean="0">
                <a:sym typeface="Wingdings 3"/>
              </a:rPr>
              <a:t>  |  </a:t>
            </a:r>
            <a:r>
              <a:rPr lang="en-US" dirty="0" smtClean="0"/>
              <a:t>t </a:t>
            </a:r>
            <a:r>
              <a:rPr lang="en-US" altLang="zh-CN" dirty="0" smtClean="0">
                <a:sym typeface="Wingdings 3"/>
              </a:rPr>
              <a:t> </a:t>
            </a:r>
            <a:r>
              <a:rPr lang="en-US" altLang="zh-CN" dirty="0" smtClean="0">
                <a:solidFill>
                  <a:srgbClr val="0000FF"/>
                </a:solidFill>
                <a:sym typeface="Symbol"/>
              </a:rPr>
              <a:t></a:t>
            </a:r>
            <a:r>
              <a:rPr lang="en-US" altLang="zh-CN" dirty="0" smtClean="0">
                <a:sym typeface="Wingdings 3"/>
              </a:rPr>
              <a:t>  |  p </a:t>
            </a:r>
            <a:r>
              <a:rPr lang="en-US" altLang="zh-CN" dirty="0" smtClean="0">
                <a:solidFill>
                  <a:prstClr val="black"/>
                </a:solidFill>
                <a:sym typeface="Symbol"/>
              </a:rPr>
              <a:t></a:t>
            </a:r>
            <a:r>
              <a:rPr lang="en-US" altLang="zh-CN" dirty="0" smtClean="0">
                <a:sym typeface="Wingdings 3"/>
              </a:rPr>
              <a:t> q  |  p </a:t>
            </a: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</a:t>
            </a:r>
            <a:r>
              <a:rPr lang="en-US" altLang="zh-CN" dirty="0" smtClean="0">
                <a:sym typeface="Symbol"/>
              </a:rPr>
              <a:t> q</a:t>
            </a:r>
            <a:endParaRPr lang="en-US" dirty="0" smtClean="0"/>
          </a:p>
          <a:p>
            <a:pPr>
              <a:spcBef>
                <a:spcPts val="2024"/>
              </a:spcBef>
            </a:pPr>
            <a:r>
              <a:rPr lang="en-US" dirty="0" smtClean="0"/>
              <a:t>Verify 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in our program logic</a:t>
            </a:r>
          </a:p>
          <a:p>
            <a:pPr lvl="1"/>
            <a:r>
              <a:rPr lang="en-US" dirty="0" smtClean="0"/>
              <a:t>Extend an existing logic with rules for aux </a:t>
            </a:r>
            <a:r>
              <a:rPr lang="en-US" dirty="0" err="1" smtClean="0"/>
              <a:t>cmds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Logic for </a:t>
            </a:r>
            <a:r>
              <a:rPr lang="en-US" altLang="zh-CN" dirty="0" smtClean="0">
                <a:solidFill>
                  <a:srgbClr val="00B050"/>
                </a:solidFill>
              </a:rPr>
              <a:t>O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Symbol"/>
              </a:rPr>
              <a:t></a:t>
            </a:r>
            <a:r>
              <a:rPr lang="en-US" altLang="zh-CN" baseline="-25000" dirty="0" err="1" smtClean="0">
                <a:solidFill>
                  <a:srgbClr val="FF0000"/>
                </a:solidFill>
                <a:sym typeface="Symbol"/>
              </a:rPr>
              <a:t>lin</a:t>
            </a:r>
            <a:r>
              <a:rPr lang="en-US" altLang="zh-CN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sym typeface="Symbol"/>
              </a:rPr>
              <a:t>S</a:t>
            </a:r>
            <a:endParaRPr lang="en-US" sz="1800" dirty="0">
              <a:solidFill>
                <a:srgbClr val="0000FF"/>
              </a:solidFill>
            </a:endParaRPr>
          </a:p>
        </p:txBody>
      </p:sp>
      <p:grpSp>
        <p:nvGrpSpPr>
          <p:cNvPr id="4" name="组合 19"/>
          <p:cNvGrpSpPr/>
          <p:nvPr/>
        </p:nvGrpSpPr>
        <p:grpSpPr>
          <a:xfrm>
            <a:off x="2588075" y="1747664"/>
            <a:ext cx="3956532" cy="934943"/>
            <a:chOff x="179512" y="4521894"/>
            <a:chExt cx="3956532" cy="934943"/>
          </a:xfrm>
        </p:grpSpPr>
        <p:sp>
          <p:nvSpPr>
            <p:cNvPr id="15" name="TextBox 14"/>
            <p:cNvSpPr txBox="1"/>
            <p:nvPr/>
          </p:nvSpPr>
          <p:spPr>
            <a:xfrm>
              <a:off x="179512" y="5025950"/>
              <a:ext cx="39565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/>
                <a:t>┝ {p </a:t>
              </a:r>
              <a:r>
                <a:rPr lang="en-US" altLang="zh-CN" sz="2200" dirty="0" smtClean="0">
                  <a:solidFill>
                    <a:prstClr val="black"/>
                  </a:solidFill>
                  <a:sym typeface="Symbol"/>
                </a:rPr>
                <a:t> (</a:t>
              </a:r>
              <a:r>
                <a:rPr lang="en-US" sz="2200" dirty="0" smtClean="0"/>
                <a:t>t </a:t>
              </a:r>
              <a:r>
                <a:rPr lang="en-US" altLang="zh-CN" sz="2200" dirty="0" smtClean="0">
                  <a:sym typeface="Wingdings 3"/>
                </a:rPr>
                <a:t> </a:t>
              </a:r>
              <a:r>
                <a:rPr lang="en-US" altLang="zh-CN" sz="2200" b="1" dirty="0" smtClean="0">
                  <a:solidFill>
                    <a:srgbClr val="0000FF"/>
                  </a:solidFill>
                  <a:sym typeface="Wingdings 3"/>
                </a:rPr>
                <a:t>S</a:t>
              </a:r>
              <a:r>
                <a:rPr lang="en-US" altLang="zh-CN" sz="2200" dirty="0" smtClean="0">
                  <a:sym typeface="Wingdings 3"/>
                </a:rPr>
                <a:t>)</a:t>
              </a:r>
              <a:r>
                <a:rPr lang="en-US" altLang="zh-CN" sz="2200" dirty="0" smtClean="0"/>
                <a:t>} </a:t>
              </a:r>
              <a:r>
                <a:rPr lang="en-US" sz="2200" b="1" dirty="0" err="1" smtClean="0">
                  <a:solidFill>
                    <a:srgbClr val="FF0000"/>
                  </a:solidFill>
                </a:rPr>
                <a:t>lin</a:t>
              </a:r>
              <a:r>
                <a:rPr lang="en-US" sz="2200" b="1" dirty="0" smtClean="0">
                  <a:solidFill>
                    <a:srgbClr val="FF0000"/>
                  </a:solidFill>
                </a:rPr>
                <a:t>(t) </a:t>
              </a:r>
              <a:r>
                <a:rPr lang="en-US" sz="2200" dirty="0" smtClean="0"/>
                <a:t>{q * (t </a:t>
              </a:r>
              <a:r>
                <a:rPr lang="en-US" altLang="zh-CN" sz="2200" dirty="0" smtClean="0">
                  <a:sym typeface="Wingdings 3"/>
                </a:rPr>
                <a:t></a:t>
              </a:r>
              <a:r>
                <a:rPr lang="en-US" altLang="zh-CN" sz="2200" dirty="0" smtClean="0">
                  <a:sym typeface="Symbol"/>
                </a:rPr>
                <a:t> </a:t>
              </a:r>
              <a:r>
                <a:rPr lang="en-US" altLang="zh-CN" sz="2200" dirty="0" smtClean="0">
                  <a:solidFill>
                    <a:srgbClr val="0000FF"/>
                  </a:solidFill>
                  <a:sym typeface="Symbol"/>
                </a:rPr>
                <a:t></a:t>
              </a:r>
              <a:r>
                <a:rPr lang="en-US" altLang="zh-CN" sz="2200" dirty="0" smtClean="0">
                  <a:sym typeface="Symbol"/>
                </a:rPr>
                <a:t>)</a:t>
              </a:r>
              <a:r>
                <a:rPr lang="en-US" sz="2200" dirty="0" smtClean="0"/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4045" y="4521894"/>
              <a:ext cx="14366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/>
                <a:t>┝ {p} </a:t>
              </a:r>
              <a:r>
                <a:rPr lang="en-US" altLang="zh-CN" sz="2200" b="1" dirty="0" smtClean="0">
                  <a:solidFill>
                    <a:srgbClr val="0000FF"/>
                  </a:solidFill>
                </a:rPr>
                <a:t>S</a:t>
              </a:r>
              <a:r>
                <a:rPr lang="en-US" altLang="zh-CN" sz="2200" dirty="0" smtClean="0"/>
                <a:t> {q}</a:t>
              </a:r>
              <a:endParaRPr lang="zh-CN" altLang="en-US" sz="2200" b="1" dirty="0" smtClean="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5013176"/>
              <a:ext cx="373481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9"/>
          <p:cNvGrpSpPr/>
          <p:nvPr/>
        </p:nvGrpSpPr>
        <p:grpSpPr>
          <a:xfrm>
            <a:off x="945238" y="2899792"/>
            <a:ext cx="7253524" cy="934943"/>
            <a:chOff x="179512" y="4521894"/>
            <a:chExt cx="7253524" cy="934943"/>
          </a:xfrm>
        </p:grpSpPr>
        <p:sp>
          <p:nvSpPr>
            <p:cNvPr id="26" name="TextBox 25"/>
            <p:cNvSpPr txBox="1"/>
            <p:nvPr/>
          </p:nvSpPr>
          <p:spPr>
            <a:xfrm>
              <a:off x="179512" y="5025950"/>
              <a:ext cx="72535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/>
                <a:t>┝ {p </a:t>
              </a:r>
              <a:r>
                <a:rPr lang="en-US" altLang="zh-CN" sz="2200" dirty="0" smtClean="0">
                  <a:solidFill>
                    <a:prstClr val="black"/>
                  </a:solidFill>
                  <a:sym typeface="Symbol"/>
                </a:rPr>
                <a:t> (</a:t>
              </a:r>
              <a:r>
                <a:rPr lang="en-US" sz="2200" i="1" dirty="0" smtClean="0"/>
                <a:t>cid</a:t>
              </a:r>
              <a:r>
                <a:rPr lang="en-US" sz="2200" dirty="0" smtClean="0"/>
                <a:t> </a:t>
              </a:r>
              <a:r>
                <a:rPr lang="en-US" altLang="zh-CN" sz="2200" dirty="0" smtClean="0">
                  <a:sym typeface="Wingdings 3"/>
                </a:rPr>
                <a:t> </a:t>
              </a:r>
              <a:r>
                <a:rPr lang="en-US" altLang="zh-CN" sz="2200" b="1" dirty="0" smtClean="0">
                  <a:solidFill>
                    <a:srgbClr val="0000FF"/>
                  </a:solidFill>
                  <a:sym typeface="Wingdings 3"/>
                </a:rPr>
                <a:t>S</a:t>
              </a:r>
              <a:r>
                <a:rPr lang="en-US" altLang="zh-CN" sz="2200" dirty="0" smtClean="0">
                  <a:sym typeface="Wingdings 3"/>
                </a:rPr>
                <a:t>)</a:t>
              </a:r>
              <a:r>
                <a:rPr lang="en-US" altLang="zh-CN" sz="2200" dirty="0" smtClean="0"/>
                <a:t>} </a:t>
              </a:r>
              <a:r>
                <a:rPr lang="en-US" sz="2200" b="1" dirty="0" err="1" smtClean="0">
                  <a:solidFill>
                    <a:srgbClr val="FF0000"/>
                  </a:solidFill>
                </a:rPr>
                <a:t>trylinself</a:t>
              </a:r>
              <a:r>
                <a:rPr lang="en-US" sz="22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2200" dirty="0" smtClean="0"/>
                <a:t>{( p * </a:t>
              </a:r>
              <a:r>
                <a:rPr lang="en-US" altLang="zh-CN" sz="2200" dirty="0" smtClean="0">
                  <a:solidFill>
                    <a:prstClr val="black"/>
                  </a:solidFill>
                  <a:sym typeface="Symbol"/>
                </a:rPr>
                <a:t>(</a:t>
              </a:r>
              <a:r>
                <a:rPr lang="en-US" sz="2200" i="1" dirty="0" smtClean="0"/>
                <a:t>cid</a:t>
              </a:r>
              <a:r>
                <a:rPr lang="en-US" sz="2200" dirty="0" smtClean="0"/>
                <a:t> </a:t>
              </a:r>
              <a:r>
                <a:rPr lang="en-US" altLang="zh-CN" sz="2200" dirty="0" smtClean="0">
                  <a:sym typeface="Wingdings 3"/>
                </a:rPr>
                <a:t> </a:t>
              </a:r>
              <a:r>
                <a:rPr lang="en-US" altLang="zh-CN" sz="2200" b="1" dirty="0" smtClean="0">
                  <a:solidFill>
                    <a:srgbClr val="0000FF"/>
                  </a:solidFill>
                  <a:sym typeface="Wingdings 3"/>
                </a:rPr>
                <a:t>S</a:t>
              </a:r>
              <a:r>
                <a:rPr lang="en-US" altLang="zh-CN" sz="2200" dirty="0" smtClean="0">
                  <a:sym typeface="Wingdings 3"/>
                </a:rPr>
                <a:t>) )</a:t>
              </a:r>
              <a:r>
                <a:rPr lang="en-US" altLang="zh-CN" sz="2200" dirty="0" smtClean="0">
                  <a:sym typeface="Symbol"/>
                </a:rPr>
                <a:t> </a:t>
              </a:r>
              <a:r>
                <a:rPr lang="en-US" altLang="zh-CN" sz="2200" b="1" dirty="0" smtClean="0">
                  <a:solidFill>
                    <a:srgbClr val="FF0000"/>
                  </a:solidFill>
                  <a:sym typeface="Symbol"/>
                </a:rPr>
                <a:t></a:t>
              </a:r>
              <a:r>
                <a:rPr lang="en-US" altLang="zh-CN" sz="2200" dirty="0" smtClean="0">
                  <a:sym typeface="Symbol"/>
                </a:rPr>
                <a:t> ( q </a:t>
              </a:r>
              <a:r>
                <a:rPr lang="en-US" sz="2200" dirty="0" smtClean="0"/>
                <a:t>* (</a:t>
              </a:r>
              <a:r>
                <a:rPr lang="en-US" sz="2200" i="1" dirty="0" smtClean="0"/>
                <a:t>cid</a:t>
              </a:r>
              <a:r>
                <a:rPr lang="en-US" sz="2200" dirty="0" smtClean="0"/>
                <a:t> </a:t>
              </a:r>
              <a:r>
                <a:rPr lang="en-US" altLang="zh-CN" sz="2200" dirty="0" smtClean="0">
                  <a:sym typeface="Wingdings 3"/>
                </a:rPr>
                <a:t></a:t>
              </a:r>
              <a:r>
                <a:rPr lang="en-US" altLang="zh-CN" sz="2200" dirty="0" smtClean="0">
                  <a:sym typeface="Symbol"/>
                </a:rPr>
                <a:t> </a:t>
              </a:r>
              <a:r>
                <a:rPr lang="en-US" altLang="zh-CN" sz="2200" dirty="0" smtClean="0">
                  <a:solidFill>
                    <a:srgbClr val="0000FF"/>
                  </a:solidFill>
                  <a:sym typeface="Symbol"/>
                </a:rPr>
                <a:t></a:t>
              </a:r>
              <a:r>
                <a:rPr lang="en-US" altLang="zh-CN" sz="2200" dirty="0" smtClean="0">
                  <a:sym typeface="Symbol"/>
                </a:rPr>
                <a:t>) )</a:t>
              </a:r>
              <a:r>
                <a:rPr lang="en-US" sz="2200" dirty="0" smtClean="0"/>
                <a:t>}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59324" y="4521894"/>
              <a:ext cx="14366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/>
                <a:t>┝ {p} </a:t>
              </a:r>
              <a:r>
                <a:rPr lang="en-US" altLang="zh-CN" sz="2200" b="1" dirty="0" smtClean="0">
                  <a:solidFill>
                    <a:srgbClr val="0000FF"/>
                  </a:solidFill>
                </a:rPr>
                <a:t>S</a:t>
              </a:r>
              <a:r>
                <a:rPr lang="en-US" altLang="zh-CN" sz="2200" dirty="0" smtClean="0"/>
                <a:t> {q}</a:t>
              </a:r>
              <a:endParaRPr lang="zh-CN" altLang="en-US" sz="2200" b="1" dirty="0" smtClean="0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23528" y="5013176"/>
              <a:ext cx="69847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19"/>
          <p:cNvGrpSpPr/>
          <p:nvPr/>
        </p:nvGrpSpPr>
        <p:grpSpPr>
          <a:xfrm>
            <a:off x="2889311" y="4267944"/>
            <a:ext cx="3020635" cy="443661"/>
            <a:chOff x="179512" y="5013176"/>
            <a:chExt cx="3020635" cy="443661"/>
          </a:xfrm>
        </p:grpSpPr>
        <p:sp>
          <p:nvSpPr>
            <p:cNvPr id="33" name="TextBox 32"/>
            <p:cNvSpPr txBox="1"/>
            <p:nvPr/>
          </p:nvSpPr>
          <p:spPr>
            <a:xfrm>
              <a:off x="179512" y="5025950"/>
              <a:ext cx="30206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/>
                <a:t>┝ {p </a:t>
              </a:r>
              <a:r>
                <a:rPr lang="en-US" altLang="zh-CN" sz="2200" b="1" dirty="0" smtClean="0">
                  <a:solidFill>
                    <a:srgbClr val="FF0000"/>
                  </a:solidFill>
                  <a:sym typeface="Symbol"/>
                </a:rPr>
                <a:t></a:t>
              </a:r>
              <a:r>
                <a:rPr lang="en-US" altLang="zh-CN" sz="2200" dirty="0" smtClean="0">
                  <a:solidFill>
                    <a:prstClr val="black"/>
                  </a:solidFill>
                  <a:sym typeface="Symbol"/>
                </a:rPr>
                <a:t> q</a:t>
              </a:r>
              <a:r>
                <a:rPr lang="en-US" altLang="zh-CN" sz="2200" dirty="0" smtClean="0"/>
                <a:t>} </a:t>
              </a:r>
              <a:r>
                <a:rPr lang="en-US" sz="2200" b="1" dirty="0" smtClean="0">
                  <a:solidFill>
                    <a:srgbClr val="FF0000"/>
                  </a:solidFill>
                </a:rPr>
                <a:t>commit(p) </a:t>
              </a:r>
              <a:r>
                <a:rPr lang="en-US" sz="2200" dirty="0" smtClean="0"/>
                <a:t>{p}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23528" y="5013176"/>
              <a:ext cx="2834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4354695" y="4844008"/>
            <a:ext cx="4232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…</a:t>
            </a: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1475656" y="5715000"/>
            <a:ext cx="66967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FF0000"/>
                </a:solidFill>
              </a:rPr>
              <a:t>More rules and soundness are in the paper</a:t>
            </a:r>
            <a:endParaRPr lang="en-US" altLang="zh-CN" sz="28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Verified Algorithms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35597" y="1196752"/>
          <a:ext cx="7236803" cy="542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56082"/>
                <a:gridCol w="1049544"/>
                <a:gridCol w="1049544"/>
                <a:gridCol w="1126835"/>
                <a:gridCol w="1054798"/>
              </a:tblGrid>
              <a:tr h="57606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Objects</a:t>
                      </a:r>
                      <a:endParaRPr lang="en-US" sz="1800" dirty="0"/>
                    </a:p>
                  </a:txBody>
                  <a:tcPr marL="137160" marR="137160" marT="60960" marB="609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Fut. LP</a:t>
                      </a:r>
                      <a:endParaRPr lang="en-US" sz="1800" dirty="0"/>
                    </a:p>
                  </a:txBody>
                  <a:tcPr marL="137160" marR="137160" marT="60960" marB="6096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Helping</a:t>
                      </a:r>
                      <a:endParaRPr lang="en-US" sz="1800" dirty="0"/>
                    </a:p>
                  </a:txBody>
                  <a:tcPr marL="137160" marR="137160" marT="60960" marB="6096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Java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Pkg</a:t>
                      </a:r>
                      <a:endParaRPr lang="en-US" sz="1800" baseline="0" dirty="0" smtClean="0"/>
                    </a:p>
                    <a:p>
                      <a:pPr algn="ctr"/>
                      <a:r>
                        <a:rPr lang="en-US" sz="1800" baseline="0" dirty="0" smtClean="0"/>
                        <a:t>(JUC)</a:t>
                      </a:r>
                      <a:endParaRPr lang="en-US" sz="1800" dirty="0"/>
                    </a:p>
                  </a:txBody>
                  <a:tcPr marL="137160" marR="137160" marT="60960" marB="6096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37160" marR="137160" marT="60960" marB="60960" anchor="ctr">
                    <a:solidFill>
                      <a:schemeClr val="accent3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/>
                        <a:t>Treiber</a:t>
                      </a:r>
                      <a:r>
                        <a:rPr lang="en-US" sz="1800" b="1" dirty="0" smtClean="0"/>
                        <a:t> stack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HSY </a:t>
                      </a:r>
                      <a:r>
                        <a:rPr lang="en-US" sz="1800" b="1" baseline="0" dirty="0" smtClean="0"/>
                        <a:t>stack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MS two-lock</a:t>
                      </a:r>
                      <a:r>
                        <a:rPr lang="en-US" sz="1800" b="1" baseline="0" dirty="0" smtClean="0"/>
                        <a:t> queue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MS lock-free queue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DGLM queue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Lock-coupling list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Optimistic list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Heller et al</a:t>
                      </a:r>
                      <a:r>
                        <a:rPr lang="en-US" sz="1800" b="1" baseline="0" dirty="0" smtClean="0"/>
                        <a:t> lazy list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 smtClean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Harris-Michael</a:t>
                      </a:r>
                      <a:r>
                        <a:rPr lang="en-US" sz="1800" b="1" baseline="0" dirty="0" smtClean="0"/>
                        <a:t> lock-free list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Pair snapshot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CCAS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RDCSS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081540"/>
            <a:ext cx="648072" cy="83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83803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program logic </a:t>
            </a:r>
            <a:r>
              <a:rPr lang="en-US" dirty="0" smtClean="0"/>
              <a:t>for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pPr>
              <a:spcBef>
                <a:spcPts val="2024"/>
              </a:spcBef>
            </a:pPr>
            <a:r>
              <a:rPr lang="en-US" dirty="0" smtClean="0"/>
              <a:t>A light </a:t>
            </a:r>
            <a:r>
              <a:rPr lang="en-US" dirty="0" smtClean="0">
                <a:solidFill>
                  <a:srgbClr val="FF0000"/>
                </a:solidFill>
              </a:rPr>
              <a:t>instrumentation</a:t>
            </a:r>
            <a:r>
              <a:rPr lang="en-US" dirty="0" smtClean="0"/>
              <a:t> mechanism to help verification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linself</a:t>
            </a:r>
            <a:r>
              <a:rPr lang="en-US" dirty="0" smtClean="0"/>
              <a:t>  for fixed LPs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lin</a:t>
            </a:r>
            <a:r>
              <a:rPr lang="en-US" dirty="0" smtClean="0">
                <a:solidFill>
                  <a:srgbClr val="FF0000"/>
                </a:solidFill>
              </a:rPr>
              <a:t>(t)</a:t>
            </a:r>
            <a:r>
              <a:rPr lang="en-US" dirty="0" smtClean="0"/>
              <a:t>  for helping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try-commit</a:t>
            </a:r>
            <a:r>
              <a:rPr lang="en-US" dirty="0" smtClean="0"/>
              <a:t>  for future-dependent LPs</a:t>
            </a:r>
          </a:p>
          <a:p>
            <a:pPr>
              <a:spcBef>
                <a:spcPts val="2024"/>
              </a:spcBef>
            </a:pPr>
            <a:r>
              <a:rPr lang="en-US" dirty="0" smtClean="0"/>
              <a:t>Verified 12 </a:t>
            </a:r>
            <a:r>
              <a:rPr lang="en-US" altLang="zh-CN" dirty="0" smtClean="0"/>
              <a:t>well-known algorithms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23528" y="188640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Prophecy Variables</a:t>
            </a:r>
            <a:endParaRPr 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57200" y="1052736"/>
            <a:ext cx="4040188" cy="5328592"/>
          </a:xfrm>
        </p:spPr>
        <p:txBody>
          <a:bodyPr/>
          <a:lstStyle/>
          <a:p>
            <a:pPr marL="457200" lvl="0" indent="-457200"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prstClr val="black"/>
                </a:solidFill>
              </a:rPr>
              <a:t>readPair</a:t>
            </a:r>
            <a:r>
              <a:rPr lang="en-US" altLang="zh-CN" dirty="0" smtClean="0">
                <a:solidFill>
                  <a:prstClr val="black"/>
                </a:solidFill>
              </a:rPr>
              <a:t>(</a:t>
            </a:r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 err="1" smtClean="0">
                <a:solidFill>
                  <a:prstClr val="black"/>
                </a:solidFill>
              </a:rPr>
              <a:t>i</a:t>
            </a:r>
            <a:r>
              <a:rPr lang="en-US" altLang="zh-CN" dirty="0" smtClean="0">
                <a:solidFill>
                  <a:prstClr val="black"/>
                </a:solidFill>
              </a:rPr>
              <a:t>, j){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1   local s:=false, a, b, v, w;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2   while (!s) {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3     &lt;a := m[</a:t>
            </a:r>
            <a:r>
              <a:rPr lang="en-US" altLang="zh-CN" dirty="0" err="1" smtClean="0">
                <a:solidFill>
                  <a:prstClr val="black"/>
                </a:solidFill>
              </a:rPr>
              <a:t>i</a:t>
            </a:r>
            <a:r>
              <a:rPr lang="en-US" altLang="zh-CN" dirty="0" smtClean="0">
                <a:solidFill>
                  <a:prstClr val="black"/>
                </a:solidFill>
              </a:rPr>
              <a:t>].d;  v := m[</a:t>
            </a:r>
            <a:r>
              <a:rPr lang="en-US" altLang="zh-CN" dirty="0" err="1" smtClean="0">
                <a:solidFill>
                  <a:prstClr val="black"/>
                </a:solidFill>
              </a:rPr>
              <a:t>i</a:t>
            </a:r>
            <a:r>
              <a:rPr lang="en-US" altLang="zh-CN" dirty="0" smtClean="0">
                <a:solidFill>
                  <a:prstClr val="black"/>
                </a:solidFill>
              </a:rPr>
              <a:t>].v;&gt;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4     &lt;b := m[j].d;  w := m[j].v;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4’      if (o)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linself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r>
              <a:rPr lang="en-US" altLang="zh-CN" dirty="0" smtClean="0">
                <a:solidFill>
                  <a:prstClr val="black"/>
                </a:solidFill>
              </a:rPr>
              <a:t> &gt;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5     &lt;if (v = m[</a:t>
            </a:r>
            <a:r>
              <a:rPr lang="en-US" altLang="zh-CN" dirty="0" err="1" smtClean="0">
                <a:solidFill>
                  <a:prstClr val="black"/>
                </a:solidFill>
              </a:rPr>
              <a:t>i</a:t>
            </a:r>
            <a:r>
              <a:rPr lang="en-US" altLang="zh-CN" dirty="0" smtClean="0">
                <a:solidFill>
                  <a:prstClr val="black"/>
                </a:solidFill>
              </a:rPr>
              <a:t>].v)  {  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6          s := true;  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6’         o =: true</a:t>
            </a:r>
            <a:r>
              <a:rPr lang="en-US" altLang="zh-CN" dirty="0" smtClean="0">
                <a:solidFill>
                  <a:srgbClr val="FF0000"/>
                </a:solidFill>
                <a:sym typeface="Symbol"/>
              </a:rPr>
              <a:t>;  </a:t>
            </a:r>
            <a:r>
              <a:rPr lang="en-US" altLang="zh-CN" dirty="0" smtClean="0">
                <a:solidFill>
                  <a:prstClr val="black"/>
                </a:solidFill>
                <a:sym typeface="Symbol"/>
              </a:rPr>
              <a:t>} </a:t>
            </a:r>
            <a:r>
              <a:rPr lang="en-US" altLang="zh-CN" dirty="0" smtClean="0">
                <a:solidFill>
                  <a:prstClr val="black"/>
                </a:solidFill>
              </a:rPr>
              <a:t>&gt;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7   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8   return (a, b);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}</a:t>
            </a:r>
          </a:p>
          <a:p>
            <a:r>
              <a:rPr lang="en-US" dirty="0" smtClean="0"/>
              <a:t>No semantics for Hoare-style reasoning</a:t>
            </a:r>
            <a:endParaRPr 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4644008" y="188640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Our Try-Commit</a:t>
            </a:r>
            <a:endParaRPr lang="en-US" sz="3200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4645025" y="1052736"/>
            <a:ext cx="4498975" cy="5544616"/>
          </a:xfrm>
        </p:spPr>
        <p:txBody>
          <a:bodyPr>
            <a:normAutofit/>
          </a:bodyPr>
          <a:lstStyle/>
          <a:p>
            <a:pPr marL="457200" lvl="0" indent="-457200"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prstClr val="black"/>
                </a:solidFill>
              </a:rPr>
              <a:t>readPair</a:t>
            </a:r>
            <a:r>
              <a:rPr lang="en-US" altLang="zh-CN" dirty="0" smtClean="0">
                <a:solidFill>
                  <a:prstClr val="black"/>
                </a:solidFill>
              </a:rPr>
              <a:t>(</a:t>
            </a:r>
            <a:r>
              <a:rPr lang="en-US" altLang="zh-CN" dirty="0" err="1" smtClean="0">
                <a:solidFill>
                  <a:prstClr val="black"/>
                </a:solidFill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 err="1" smtClean="0">
                <a:solidFill>
                  <a:prstClr val="black"/>
                </a:solidFill>
              </a:rPr>
              <a:t>i</a:t>
            </a:r>
            <a:r>
              <a:rPr lang="en-US" altLang="zh-CN" dirty="0" smtClean="0">
                <a:solidFill>
                  <a:prstClr val="black"/>
                </a:solidFill>
              </a:rPr>
              <a:t>, j){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1   local s:=false, a, b, v, w;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2   while (!s) {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3     &lt;a := m[</a:t>
            </a:r>
            <a:r>
              <a:rPr lang="en-US" altLang="zh-CN" dirty="0" err="1" smtClean="0">
                <a:solidFill>
                  <a:prstClr val="black"/>
                </a:solidFill>
              </a:rPr>
              <a:t>i</a:t>
            </a:r>
            <a:r>
              <a:rPr lang="en-US" altLang="zh-CN" dirty="0" smtClean="0">
                <a:solidFill>
                  <a:prstClr val="black"/>
                </a:solidFill>
              </a:rPr>
              <a:t>].d;  v := m[</a:t>
            </a:r>
            <a:r>
              <a:rPr lang="en-US" altLang="zh-CN" dirty="0" err="1" smtClean="0">
                <a:solidFill>
                  <a:prstClr val="black"/>
                </a:solidFill>
              </a:rPr>
              <a:t>i</a:t>
            </a:r>
            <a:r>
              <a:rPr lang="en-US" altLang="zh-CN" dirty="0" smtClean="0">
                <a:solidFill>
                  <a:prstClr val="black"/>
                </a:solidFill>
              </a:rPr>
              <a:t>].v;&gt;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4     &lt;b := m[j].d;  w := m[j].v;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4’   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trylinself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r>
              <a:rPr lang="en-US" altLang="zh-CN" dirty="0" smtClean="0">
                <a:solidFill>
                  <a:prstClr val="black"/>
                </a:solidFill>
              </a:rPr>
              <a:t> &gt;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5     &lt;if (v = m[</a:t>
            </a:r>
            <a:r>
              <a:rPr lang="en-US" altLang="zh-CN" dirty="0" err="1" smtClean="0">
                <a:solidFill>
                  <a:prstClr val="black"/>
                </a:solidFill>
              </a:rPr>
              <a:t>i</a:t>
            </a:r>
            <a:r>
              <a:rPr lang="en-US" altLang="zh-CN" dirty="0" smtClean="0">
                <a:solidFill>
                  <a:prstClr val="black"/>
                </a:solidFill>
              </a:rPr>
              <a:t>].v)  {  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6         s:= true;  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6’        commit(</a:t>
            </a:r>
            <a:r>
              <a:rPr lang="en-US" altLang="zh-CN" i="1" dirty="0" smtClean="0">
                <a:solidFill>
                  <a:srgbClr val="FF0000"/>
                </a:solidFill>
              </a:rPr>
              <a:t>cid </a:t>
            </a:r>
            <a:r>
              <a:rPr lang="en-US" altLang="zh-CN" dirty="0" smtClean="0">
                <a:solidFill>
                  <a:srgbClr val="FF0000"/>
                </a:solidFill>
                <a:sym typeface="Wingdings 3"/>
              </a:rPr>
              <a:t></a:t>
            </a:r>
            <a:r>
              <a:rPr lang="en-US" altLang="zh-CN" dirty="0" smtClean="0">
                <a:solidFill>
                  <a:prstClr val="black"/>
                </a:solidFill>
                <a:sym typeface="Wingdings 3"/>
              </a:rPr>
              <a:t> (</a:t>
            </a:r>
            <a:r>
              <a:rPr lang="en-US" altLang="zh-CN" dirty="0" smtClean="0">
                <a:solidFill>
                  <a:srgbClr val="0000FF"/>
                </a:solidFill>
                <a:sym typeface="Symbol"/>
              </a:rPr>
              <a:t></a:t>
            </a:r>
            <a:r>
              <a:rPr lang="en-US" altLang="zh-CN" dirty="0" smtClean="0">
                <a:solidFill>
                  <a:prstClr val="black"/>
                </a:solidFill>
                <a:sym typeface="Symbol"/>
              </a:rPr>
              <a:t>, (</a:t>
            </a:r>
            <a:r>
              <a:rPr lang="en-US" altLang="zh-CN" dirty="0" err="1" smtClean="0">
                <a:solidFill>
                  <a:prstClr val="black"/>
                </a:solidFill>
                <a:sym typeface="Symbol"/>
              </a:rPr>
              <a:t>a,b</a:t>
            </a:r>
            <a:r>
              <a:rPr lang="en-US" altLang="zh-CN" dirty="0" smtClean="0">
                <a:solidFill>
                  <a:prstClr val="black"/>
                </a:solidFill>
                <a:sym typeface="Symbol"/>
              </a:rPr>
              <a:t>))</a:t>
            </a: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  <a:sym typeface="Symbol"/>
              </a:rPr>
              <a:t>;  </a:t>
            </a:r>
            <a:r>
              <a:rPr lang="en-US" altLang="zh-CN" dirty="0" smtClean="0">
                <a:solidFill>
                  <a:prstClr val="black"/>
                </a:solidFill>
                <a:sym typeface="Symbol"/>
              </a:rPr>
              <a:t>} </a:t>
            </a:r>
            <a:r>
              <a:rPr lang="en-US" altLang="zh-CN" dirty="0" smtClean="0">
                <a:solidFill>
                  <a:prstClr val="black"/>
                </a:solidFill>
              </a:rPr>
              <a:t>&gt;</a:t>
            </a:r>
          </a:p>
          <a:p>
            <a:pPr marL="457200" lvl="0" indent="-4572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7   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8   return (a, b);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}</a:t>
            </a:r>
          </a:p>
          <a:p>
            <a:r>
              <a:rPr lang="en-US" dirty="0" smtClean="0"/>
              <a:t>Formal semantics based on set of speculations</a:t>
            </a:r>
            <a:endParaRPr 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4427984" y="332656"/>
            <a:ext cx="0" cy="61926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Vafeiadis</a:t>
            </a:r>
            <a:endParaRPr lang="en-US" sz="2800" dirty="0" smtClean="0"/>
          </a:p>
          <a:p>
            <a:pPr lvl="1"/>
            <a:r>
              <a:rPr lang="en-US" sz="2400" dirty="0" smtClean="0"/>
              <a:t>PhD Thesis : extensions of </a:t>
            </a:r>
            <a:r>
              <a:rPr lang="en-US" sz="2400" dirty="0" err="1" smtClean="0"/>
              <a:t>RGSep</a:t>
            </a:r>
            <a:endParaRPr lang="en-US" sz="2400" dirty="0" smtClean="0"/>
          </a:p>
          <a:p>
            <a:pPr lvl="2"/>
            <a:r>
              <a:rPr lang="en-US" dirty="0" smtClean="0"/>
              <a:t>No soundness for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pPr lvl="2"/>
            <a:r>
              <a:rPr lang="en-US" dirty="0" smtClean="0"/>
              <a:t>Fut. LPs : prophecy variables without semantics</a:t>
            </a:r>
            <a:endParaRPr lang="en-US" sz="2000" dirty="0" smtClean="0"/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[CAV’10] </a:t>
            </a:r>
            <a:r>
              <a:rPr lang="en-US" sz="2400" dirty="0" smtClean="0"/>
              <a:t>: automatic tool</a:t>
            </a:r>
            <a:endParaRPr lang="en-US" dirty="0" smtClean="0"/>
          </a:p>
          <a:p>
            <a:pPr lvl="2"/>
            <a:r>
              <a:rPr lang="en-US" dirty="0" smtClean="0"/>
              <a:t>Non-fixed LPs for read-only methods only</a:t>
            </a:r>
            <a:endParaRPr lang="en-US" sz="2400" dirty="0" smtClean="0"/>
          </a:p>
          <a:p>
            <a:pPr>
              <a:spcBef>
                <a:spcPts val="2024"/>
              </a:spcBef>
            </a:pPr>
            <a:r>
              <a:rPr lang="en-US" sz="2800" dirty="0" err="1" smtClean="0"/>
              <a:t>Turon</a:t>
            </a:r>
            <a:r>
              <a:rPr lang="en-US" sz="2800" dirty="0" smtClean="0"/>
              <a:t> et al. (concurrent work)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[POPL’13] </a:t>
            </a:r>
            <a:r>
              <a:rPr lang="en-US" sz="2400" dirty="0" smtClean="0"/>
              <a:t>: </a:t>
            </a:r>
          </a:p>
          <a:p>
            <a:pPr lvl="2"/>
            <a:r>
              <a:rPr lang="en-US" dirty="0" smtClean="0"/>
              <a:t>Logical relation, no program logic</a:t>
            </a: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[ICFP’13] </a:t>
            </a:r>
            <a:r>
              <a:rPr lang="en-US" sz="2400" dirty="0" smtClean="0"/>
              <a:t>:</a:t>
            </a:r>
          </a:p>
          <a:p>
            <a:pPr lvl="2"/>
            <a:r>
              <a:rPr lang="en-US" sz="2400" dirty="0" smtClean="0"/>
              <a:t>Logic, no instrumentation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State Model &amp; Semantics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>
                <a:sym typeface="Symbol"/>
              </a:rPr>
              <a:t>Concrete state: </a:t>
            </a:r>
          </a:p>
          <a:p>
            <a:r>
              <a:rPr lang="en-US" dirty="0" smtClean="0"/>
              <a:t>Auxiliary state: </a:t>
            </a:r>
            <a:r>
              <a:rPr lang="en-US" dirty="0" smtClean="0">
                <a:sym typeface="Symbol"/>
              </a:rPr>
              <a:t> (set of speculations)</a:t>
            </a:r>
            <a:endParaRPr lang="en-US" dirty="0" smtClean="0"/>
          </a:p>
          <a:p>
            <a:pPr lvl="1"/>
            <a:r>
              <a:rPr lang="en-US" dirty="0" smtClean="0">
                <a:sym typeface="Symbol"/>
              </a:rPr>
              <a:t> = </a:t>
            </a:r>
            <a:r>
              <a:rPr lang="en-US" sz="3600" b="1" dirty="0" smtClean="0">
                <a:sym typeface="Symbol"/>
              </a:rPr>
              <a:t>{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(U, )</a:t>
            </a:r>
            <a:r>
              <a:rPr lang="en-US" dirty="0" smtClean="0">
                <a:sym typeface="Symbol"/>
              </a:rPr>
              <a:t>,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sym typeface="Symbol"/>
              </a:rPr>
              <a:t>U’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, ’), </a:t>
            </a:r>
            <a:r>
              <a:rPr lang="en-US" dirty="0" smtClean="0">
                <a:sym typeface="Symbol"/>
              </a:rPr>
              <a:t>…</a:t>
            </a:r>
            <a:r>
              <a:rPr lang="en-US" sz="3600" b="1" dirty="0" smtClean="0">
                <a:sym typeface="Symbol"/>
              </a:rPr>
              <a:t>}</a:t>
            </a:r>
            <a:endParaRPr lang="en-US" altLang="zh-CN" dirty="0" smtClean="0">
              <a:solidFill>
                <a:srgbClr val="0000FF"/>
              </a:solidFill>
              <a:sym typeface="Symbol"/>
            </a:endParaRPr>
          </a:p>
          <a:p>
            <a:pPr lvl="1"/>
            <a:r>
              <a:rPr lang="en-US" altLang="zh-CN" dirty="0" smtClean="0">
                <a:sym typeface="Symbol"/>
              </a:rPr>
              <a:t>U = 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{t</a:t>
            </a:r>
            <a:r>
              <a:rPr lang="en-US" baseline="-25000" dirty="0" smtClean="0">
                <a:solidFill>
                  <a:prstClr val="black"/>
                </a:solidFill>
                <a:sym typeface="Symbol"/>
              </a:rPr>
              <a:t>1</a:t>
            </a:r>
            <a:r>
              <a:rPr lang="en-US" altLang="zh-CN" dirty="0" smtClean="0">
                <a:solidFill>
                  <a:prstClr val="black"/>
                </a:solidFill>
                <a:sym typeface="Wingdings 3"/>
              </a:rPr>
              <a:t> </a:t>
            </a:r>
            <a:r>
              <a:rPr lang="en-US" altLang="zh-CN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sym typeface="Symbol"/>
              </a:rPr>
              <a:t>S</a:t>
            </a:r>
            <a:r>
              <a:rPr lang="en-US" dirty="0" smtClean="0">
                <a:solidFill>
                  <a:prstClr val="black"/>
                </a:solidFill>
              </a:rPr>
              <a:t> or</a:t>
            </a:r>
            <a:r>
              <a:rPr lang="en-US" altLang="zh-CN" dirty="0" smtClean="0">
                <a:solidFill>
                  <a:prstClr val="black"/>
                </a:solidFill>
                <a:sym typeface="Symbol"/>
              </a:rPr>
              <a:t> </a:t>
            </a:r>
            <a:r>
              <a:rPr lang="en-US" dirty="0" smtClean="0">
                <a:solidFill>
                  <a:prstClr val="black"/>
                </a:solidFill>
              </a:rPr>
              <a:t>,  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…,  </a:t>
            </a:r>
            <a:r>
              <a:rPr lang="en-US" dirty="0" err="1" smtClean="0">
                <a:solidFill>
                  <a:prstClr val="black"/>
                </a:solidFill>
                <a:sym typeface="Symbol"/>
              </a:rPr>
              <a:t>t</a:t>
            </a:r>
            <a:r>
              <a:rPr lang="en-US" baseline="-25000" dirty="0" err="1" smtClean="0">
                <a:solidFill>
                  <a:prstClr val="black"/>
                </a:solidFill>
                <a:sym typeface="Symbol"/>
              </a:rPr>
              <a:t>n</a:t>
            </a:r>
            <a:r>
              <a:rPr lang="en-US" altLang="zh-CN" dirty="0" smtClean="0">
                <a:solidFill>
                  <a:prstClr val="black"/>
                </a:solidFill>
                <a:sym typeface="Wingdings 3"/>
              </a:rPr>
              <a:t> </a:t>
            </a:r>
            <a:r>
              <a:rPr lang="en-US" altLang="zh-CN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sym typeface="Symbol"/>
              </a:rPr>
              <a:t>S</a:t>
            </a:r>
            <a:r>
              <a:rPr lang="en-US" dirty="0" smtClean="0">
                <a:solidFill>
                  <a:prstClr val="black"/>
                </a:solidFill>
              </a:rPr>
              <a:t> or</a:t>
            </a:r>
            <a:r>
              <a:rPr lang="en-US" altLang="zh-CN" dirty="0" smtClean="0">
                <a:solidFill>
                  <a:prstClr val="black"/>
                </a:solidFill>
                <a:sym typeface="Symbol"/>
              </a:rPr>
              <a:t> 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}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  <a:sym typeface="Symbol"/>
              </a:rPr>
              <a:t>: abstract state</a:t>
            </a:r>
            <a:endParaRPr 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971600" y="4437112"/>
            <a:ext cx="6172780" cy="1037729"/>
            <a:chOff x="941875" y="4407495"/>
            <a:chExt cx="6172780" cy="1037729"/>
          </a:xfrm>
        </p:grpSpPr>
        <p:grpSp>
          <p:nvGrpSpPr>
            <p:cNvPr id="34" name="组合 10"/>
            <p:cNvGrpSpPr/>
            <p:nvPr/>
          </p:nvGrpSpPr>
          <p:grpSpPr>
            <a:xfrm>
              <a:off x="941875" y="4407495"/>
              <a:ext cx="6172780" cy="1037729"/>
              <a:chOff x="323528" y="4521894"/>
              <a:chExt cx="6172780" cy="1037729"/>
            </a:xfrm>
          </p:grpSpPr>
          <p:sp>
            <p:nvSpPr>
              <p:cNvPr id="37" name="TextBox 11"/>
              <p:cNvSpPr txBox="1"/>
              <p:nvPr/>
            </p:nvSpPr>
            <p:spPr>
              <a:xfrm>
                <a:off x="323528" y="4974848"/>
                <a:ext cx="61727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(</a:t>
                </a:r>
                <a:r>
                  <a:rPr lang="en-US" sz="2400" b="1" dirty="0" err="1" smtClean="0">
                    <a:solidFill>
                      <a:srgbClr val="FF0000"/>
                    </a:solidFill>
                  </a:rPr>
                  <a:t>trylinself</a:t>
                </a:r>
                <a:r>
                  <a:rPr lang="en-US" sz="2400" dirty="0" smtClean="0"/>
                  <a:t>,  (</a:t>
                </a:r>
                <a:r>
                  <a:rPr lang="en-US" sz="2400" dirty="0" smtClean="0">
                    <a:sym typeface="Symbol"/>
                  </a:rPr>
                  <a:t>, </a:t>
                </a:r>
                <a:r>
                  <a:rPr lang="en-US" sz="3200" b="1" dirty="0" smtClean="0">
                    <a:sym typeface="Symbol"/>
                  </a:rPr>
                  <a:t>{</a:t>
                </a:r>
                <a:r>
                  <a:rPr lang="en-US" sz="2400" dirty="0" smtClean="0">
                    <a:solidFill>
                      <a:srgbClr val="0000FF"/>
                    </a:solidFill>
                    <a:sym typeface="Symbol"/>
                  </a:rPr>
                  <a:t>(U, )</a:t>
                </a:r>
                <a:r>
                  <a:rPr lang="en-US" sz="3200" b="1" dirty="0" smtClean="0">
                    <a:sym typeface="Symbol"/>
                  </a:rPr>
                  <a:t>}</a:t>
                </a:r>
                <a:r>
                  <a:rPr lang="en-US" sz="2400" dirty="0" smtClean="0">
                    <a:sym typeface="Symbol"/>
                  </a:rPr>
                  <a:t>)) </a:t>
                </a:r>
                <a:r>
                  <a:rPr lang="en-US" sz="2400" dirty="0" smtClean="0">
                    <a:sym typeface="Wingdings" pitchFamily="2" charset="2"/>
                  </a:rPr>
                  <a:t> 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ym typeface="Symbol"/>
                  </a:rPr>
                  <a:t>, </a:t>
                </a:r>
                <a:r>
                  <a:rPr lang="en-US" sz="3200" b="1" dirty="0" smtClean="0">
                    <a:sym typeface="Symbol"/>
                  </a:rPr>
                  <a:t>{</a:t>
                </a:r>
                <a:r>
                  <a:rPr lang="en-US" sz="2400" dirty="0" smtClean="0">
                    <a:solidFill>
                      <a:srgbClr val="0000FF"/>
                    </a:solidFill>
                    <a:sym typeface="Symbol"/>
                  </a:rPr>
                  <a:t>(U, )</a:t>
                </a:r>
                <a:r>
                  <a:rPr lang="en-US" sz="2400" dirty="0" smtClean="0">
                    <a:sym typeface="Symbol"/>
                  </a:rPr>
                  <a:t>, </a:t>
                </a:r>
                <a:r>
                  <a:rPr lang="en-US" sz="2400" dirty="0" smtClean="0">
                    <a:solidFill>
                      <a:srgbClr val="FF0000"/>
                    </a:solidFill>
                    <a:sym typeface="Symbol"/>
                  </a:rPr>
                  <a:t>(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sym typeface="Symbol"/>
                  </a:rPr>
                  <a:t>U’</a:t>
                </a:r>
                <a:r>
                  <a:rPr lang="en-US" sz="2400" dirty="0" smtClean="0">
                    <a:solidFill>
                      <a:srgbClr val="FF0000"/>
                    </a:solidFill>
                    <a:sym typeface="Symbol"/>
                  </a:rPr>
                  <a:t>, ’)</a:t>
                </a:r>
                <a:r>
                  <a:rPr lang="en-US" sz="3200" b="1" dirty="0" smtClean="0">
                    <a:sym typeface="Symbol"/>
                  </a:rPr>
                  <a:t>}</a:t>
                </a:r>
                <a:r>
                  <a:rPr lang="en-US" sz="2400" dirty="0" smtClean="0">
                    <a:sym typeface="Symbol"/>
                  </a:rPr>
                  <a:t>)</a:t>
                </a:r>
                <a:endParaRPr lang="en-US" sz="2400" dirty="0" smtClean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297469" y="4521894"/>
                <a:ext cx="15392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(</a:t>
                </a:r>
                <a:r>
                  <a:rPr lang="en-US" sz="2400" b="1" dirty="0" smtClean="0">
                    <a:solidFill>
                      <a:srgbClr val="0000FF"/>
                    </a:solidFill>
                  </a:rPr>
                  <a:t>S</a:t>
                </a:r>
                <a:r>
                  <a:rPr lang="en-US" sz="2400" dirty="0" smtClean="0"/>
                  <a:t>, </a:t>
                </a:r>
                <a:r>
                  <a:rPr lang="en-US" sz="2400" dirty="0" smtClean="0">
                    <a:solidFill>
                      <a:srgbClr val="0000FF"/>
                    </a:solidFill>
                    <a:sym typeface="Symbol"/>
                  </a:rPr>
                  <a:t></a:t>
                </a:r>
                <a:r>
                  <a:rPr lang="en-US" sz="2400" dirty="0" smtClean="0">
                    <a:sym typeface="Symbol"/>
                  </a:rPr>
                  <a:t>) </a:t>
                </a:r>
                <a:r>
                  <a:rPr lang="en-US" sz="2400" dirty="0" smtClean="0">
                    <a:sym typeface="Wingdings" pitchFamily="2" charset="2"/>
                  </a:rPr>
                  <a:t> </a:t>
                </a:r>
                <a:r>
                  <a:rPr lang="en-US" sz="2400" dirty="0" smtClean="0">
                    <a:solidFill>
                      <a:srgbClr val="FF0000"/>
                    </a:solidFill>
                    <a:sym typeface="Symbol"/>
                  </a:rPr>
                  <a:t>’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>
                <a:off x="323528" y="5013176"/>
                <a:ext cx="607839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1192902" y="4407495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00FF"/>
                  </a:solidFill>
                </a:rPr>
                <a:t>U</a:t>
              </a:r>
              <a:r>
                <a:rPr lang="en-US" sz="2400" dirty="0" smtClean="0"/>
                <a:t>(</a:t>
              </a:r>
              <a:r>
                <a:rPr lang="en-US" sz="2400" i="1" dirty="0" smtClean="0"/>
                <a:t>cid</a:t>
              </a:r>
              <a:r>
                <a:rPr lang="en-US" sz="2400" dirty="0" smtClean="0"/>
                <a:t>) = </a:t>
              </a:r>
              <a:r>
                <a:rPr lang="en-US" sz="2400" b="1" dirty="0" smtClean="0">
                  <a:solidFill>
                    <a:srgbClr val="0000FF"/>
                  </a:solidFill>
                </a:rPr>
                <a:t>S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60988" y="4407495"/>
              <a:ext cx="2121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U’ </a:t>
              </a:r>
              <a:r>
                <a:rPr lang="en-US" sz="2400" dirty="0" smtClean="0"/>
                <a:t>= </a:t>
              </a:r>
              <a:r>
                <a:rPr lang="en-US" sz="2400" dirty="0" smtClean="0">
                  <a:solidFill>
                    <a:srgbClr val="0000FF"/>
                  </a:solidFill>
                </a:rPr>
                <a:t>U</a:t>
              </a:r>
              <a:r>
                <a:rPr lang="en-US" sz="2400" dirty="0" smtClean="0"/>
                <a:t>{</a:t>
              </a:r>
              <a:r>
                <a:rPr lang="en-US" sz="2400" i="1" dirty="0" smtClean="0"/>
                <a:t>cid</a:t>
              </a:r>
              <a:r>
                <a:rPr lang="en-US" sz="2400" dirty="0" smtClean="0"/>
                <a:t> </a:t>
              </a:r>
              <a:r>
                <a:rPr lang="en-US" altLang="zh-CN" sz="2400" dirty="0" smtClean="0">
                  <a:sym typeface="Wingdings 3"/>
                </a:rPr>
                <a:t></a:t>
              </a:r>
              <a:r>
                <a:rPr lang="en-US" altLang="zh-CN" sz="2400" dirty="0" smtClean="0">
                  <a:solidFill>
                    <a:srgbClr val="0000FF"/>
                  </a:solidFill>
                  <a:sym typeface="Wingdings 3"/>
                </a:rPr>
                <a:t> </a:t>
              </a:r>
              <a:r>
                <a:rPr lang="en-US" altLang="zh-CN" sz="2400" dirty="0" smtClean="0">
                  <a:sym typeface="Symbol"/>
                </a:rPr>
                <a:t></a:t>
              </a:r>
              <a:r>
                <a:rPr lang="en-US" sz="2400" dirty="0" smtClean="0"/>
                <a:t>}</a:t>
              </a:r>
              <a:endParaRPr lang="en-US" sz="2400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45177" y="5589240"/>
            <a:ext cx="3842847" cy="995338"/>
            <a:chOff x="2843808" y="3759423"/>
            <a:chExt cx="3842847" cy="995338"/>
          </a:xfrm>
        </p:grpSpPr>
        <p:grpSp>
          <p:nvGrpSpPr>
            <p:cNvPr id="28" name="组合 19"/>
            <p:cNvGrpSpPr/>
            <p:nvPr/>
          </p:nvGrpSpPr>
          <p:grpSpPr>
            <a:xfrm>
              <a:off x="2843808" y="3759423"/>
              <a:ext cx="3842847" cy="995338"/>
              <a:chOff x="323528" y="4521894"/>
              <a:chExt cx="3842847" cy="995338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323528" y="5055567"/>
                <a:ext cx="38428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(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commit(p)</a:t>
                </a:r>
                <a:r>
                  <a:rPr lang="en-US" sz="2400" dirty="0" smtClean="0"/>
                  <a:t>,  (</a:t>
                </a:r>
                <a:r>
                  <a:rPr lang="en-US" sz="2400" dirty="0" smtClean="0">
                    <a:sym typeface="Symbol"/>
                  </a:rPr>
                  <a:t>, </a:t>
                </a:r>
                <a:r>
                  <a:rPr lang="en-US" altLang="zh-CN" sz="2400" b="1" dirty="0" smtClean="0">
                    <a:sym typeface="Symbol"/>
                  </a:rPr>
                  <a:t></a:t>
                </a:r>
                <a:r>
                  <a:rPr lang="en-US" sz="2400" dirty="0" smtClean="0">
                    <a:sym typeface="Symbol"/>
                  </a:rPr>
                  <a:t>)) </a:t>
                </a:r>
                <a:r>
                  <a:rPr lang="en-US" sz="2400" dirty="0" smtClean="0">
                    <a:sym typeface="Wingdings" pitchFamily="2" charset="2"/>
                  </a:rPr>
                  <a:t> 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ym typeface="Symbol"/>
                  </a:rPr>
                  <a:t>,</a:t>
                </a:r>
                <a:r>
                  <a:rPr lang="en-US" altLang="zh-CN" sz="2400" b="1" dirty="0" smtClean="0">
                    <a:sym typeface="Symbol"/>
                  </a:rPr>
                  <a:t> ’</a:t>
                </a:r>
                <a:r>
                  <a:rPr lang="en-US" sz="2400" dirty="0" smtClean="0">
                    <a:sym typeface="Symbol"/>
                  </a:rPr>
                  <a:t>)</a:t>
                </a:r>
                <a:endParaRPr lang="en-US" sz="2400" dirty="0" smtClean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99592" y="4521894"/>
                <a:ext cx="11211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ym typeface="Symbol"/>
                  </a:rPr>
                  <a:t>’</a:t>
                </a:r>
                <a:r>
                  <a:rPr lang="en-US" altLang="zh-CN" sz="2400" dirty="0" smtClean="0">
                    <a:solidFill>
                      <a:prstClr val="black"/>
                    </a:solidFill>
                    <a:sym typeface="Symbol" pitchFamily="18" charset="2"/>
                  </a:rPr>
                  <a:t> sat p</a:t>
                </a:r>
                <a:endParaRPr lang="zh-CN" altLang="en-US" sz="2400" b="1" dirty="0" smtClean="0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323528" y="5013176"/>
                <a:ext cx="38164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5076056" y="3759423"/>
              <a:ext cx="10005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ym typeface="Symbol"/>
                </a:rPr>
                <a:t>’</a:t>
              </a:r>
              <a:r>
                <a:rPr lang="en-US" altLang="zh-CN" sz="2400" dirty="0" smtClean="0">
                  <a:solidFill>
                    <a:prstClr val="black"/>
                  </a:solidFill>
                  <a:sym typeface="Symbol" pitchFamily="18" charset="2"/>
                </a:rPr>
                <a:t> </a:t>
              </a:r>
              <a:r>
                <a:rPr lang="en-US" altLang="zh-CN" sz="2400" dirty="0" smtClean="0">
                  <a:solidFill>
                    <a:prstClr val="black"/>
                  </a:solidFill>
                  <a:sym typeface="Symbol"/>
                </a:rPr>
                <a:t> </a:t>
              </a:r>
              <a:r>
                <a:rPr lang="en-US" altLang="zh-CN" sz="2400" b="1" dirty="0" smtClean="0">
                  <a:sym typeface="Symbol"/>
                </a:rPr>
                <a:t></a:t>
              </a:r>
              <a:endParaRPr lang="zh-CN" altLang="en-US" sz="2400" b="1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1430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 Treiber’s Non-Blocking Stack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54238" y="217487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687638" y="217487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221038" y="23653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059238" y="202247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Calibri" pitchFamily="34" charset="0"/>
              </a:rPr>
              <a:t>…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589588" y="217487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122988" y="217487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821238" y="23653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6402388" y="240347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6199188" y="27082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2195736" y="180975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Calibri" pitchFamily="34" charset="0"/>
              </a:rPr>
              <a:t>v1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652539" y="1793875"/>
            <a:ext cx="695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Calibri" pitchFamily="34" charset="0"/>
              </a:rPr>
              <a:t>next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5652120" y="180975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err="1" smtClean="0">
                <a:latin typeface="Calibri" pitchFamily="34" charset="0"/>
              </a:rPr>
              <a:t>vk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6126163" y="1793875"/>
            <a:ext cx="822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Calibri" pitchFamily="34" charset="0"/>
              </a:rPr>
              <a:t>next</a:t>
            </a:r>
            <a:endParaRPr lang="en-US" altLang="zh-CN" sz="2000" dirty="0">
              <a:latin typeface="Calibri" pitchFamily="34" charset="0"/>
            </a:endParaRPr>
          </a:p>
        </p:txBody>
      </p: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1476375" y="1984375"/>
            <a:ext cx="685800" cy="381000"/>
            <a:chOff x="1200" y="1176"/>
            <a:chExt cx="432" cy="240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1200" y="117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1200" y="14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1116013" y="156527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 smtClean="0">
                <a:latin typeface="Calibri" pitchFamily="34" charset="0"/>
              </a:rPr>
              <a:t>Top</a:t>
            </a:r>
            <a:endParaRPr lang="en-US" altLang="zh-CN" sz="2000" b="1" dirty="0">
              <a:latin typeface="Calibri" pitchFamily="34" charset="0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718120" y="4300538"/>
            <a:ext cx="389458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/>
              <a:t>push(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v</a:t>
            </a:r>
            <a:r>
              <a:rPr lang="en-US" altLang="zh-CN" sz="2400" b="1" dirty="0"/>
              <a:t>):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1 </a:t>
            </a:r>
            <a:r>
              <a:rPr lang="en-US" altLang="zh-CN" sz="2400" b="1" dirty="0" smtClean="0">
                <a:cs typeface="Courier New" pitchFamily="49" charset="0"/>
              </a:rPr>
              <a:t>  local b:=false, x, t</a:t>
            </a:r>
            <a:r>
              <a:rPr lang="en-US" altLang="zh-CN" sz="2400" b="1" dirty="0">
                <a:cs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2 </a:t>
            </a:r>
            <a:r>
              <a:rPr lang="en-US" altLang="zh-CN" sz="2400" b="1" dirty="0" smtClean="0">
                <a:cs typeface="Courier New" pitchFamily="49" charset="0"/>
              </a:rPr>
              <a:t>  x := </a:t>
            </a:r>
            <a:r>
              <a:rPr lang="en-US" altLang="zh-CN" sz="2400" b="1" dirty="0">
                <a:cs typeface="Courier New" pitchFamily="49" charset="0"/>
              </a:rPr>
              <a:t>new Node();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3 </a:t>
            </a:r>
            <a:r>
              <a:rPr lang="en-US" altLang="zh-CN" sz="2400" b="1" dirty="0" smtClean="0">
                <a:cs typeface="Courier New" pitchFamily="49" charset="0"/>
              </a:rPr>
              <a:t>  </a:t>
            </a:r>
            <a:r>
              <a:rPr lang="en-US" altLang="zh-CN" sz="2400" b="1" dirty="0" err="1" smtClean="0">
                <a:cs typeface="Courier New" pitchFamily="49" charset="0"/>
              </a:rPr>
              <a:t>x.data</a:t>
            </a:r>
            <a:r>
              <a:rPr lang="en-US" altLang="zh-CN" sz="2400" b="1" dirty="0" smtClean="0">
                <a:cs typeface="Courier New" pitchFamily="49" charset="0"/>
              </a:rPr>
              <a:t> := </a:t>
            </a:r>
            <a:r>
              <a:rPr lang="en-US" altLang="zh-CN" sz="2400" b="1" dirty="0">
                <a:cs typeface="Courier New" pitchFamily="49" charset="0"/>
              </a:rPr>
              <a:t>v;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604320" y="3905250"/>
            <a:ext cx="349607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4 </a:t>
            </a:r>
            <a:r>
              <a:rPr lang="en-US" altLang="zh-CN" sz="2400" b="1" dirty="0" smtClean="0">
                <a:cs typeface="Courier New" pitchFamily="49" charset="0"/>
              </a:rPr>
              <a:t>  while(!b){</a:t>
            </a:r>
            <a:endParaRPr lang="en-US" altLang="zh-CN" sz="2400" b="1" dirty="0"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5   </a:t>
            </a:r>
            <a:r>
              <a:rPr lang="en-US" altLang="zh-CN" sz="2400" b="1" dirty="0" smtClean="0">
                <a:cs typeface="Courier New" pitchFamily="49" charset="0"/>
              </a:rPr>
              <a:t>     t := Top;</a:t>
            </a:r>
            <a:endParaRPr lang="en-US" altLang="zh-CN" sz="2400" b="1" dirty="0"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6   </a:t>
            </a:r>
            <a:r>
              <a:rPr lang="en-US" altLang="zh-CN" sz="2400" b="1" dirty="0" smtClean="0">
                <a:cs typeface="Courier New" pitchFamily="49" charset="0"/>
              </a:rPr>
              <a:t>     </a:t>
            </a:r>
            <a:r>
              <a:rPr lang="en-US" altLang="zh-CN" sz="2400" b="1" dirty="0" err="1" smtClean="0">
                <a:cs typeface="Courier New" pitchFamily="49" charset="0"/>
              </a:rPr>
              <a:t>x.next</a:t>
            </a:r>
            <a:r>
              <a:rPr lang="en-US" altLang="zh-CN" sz="2400" b="1" dirty="0" smtClean="0">
                <a:cs typeface="Courier New" pitchFamily="49" charset="0"/>
              </a:rPr>
              <a:t> := </a:t>
            </a:r>
            <a:r>
              <a:rPr lang="en-US" altLang="zh-CN" sz="2400" b="1" dirty="0">
                <a:cs typeface="Courier New" pitchFamily="49" charset="0"/>
              </a:rPr>
              <a:t>t;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7   </a:t>
            </a:r>
            <a:r>
              <a:rPr lang="en-US" altLang="zh-CN" sz="2400" b="1" dirty="0" smtClean="0">
                <a:cs typeface="Courier New" pitchFamily="49" charset="0"/>
              </a:rPr>
              <a:t>     b := </a:t>
            </a:r>
            <a:r>
              <a:rPr lang="en-US" altLang="zh-CN" sz="2400" b="1" dirty="0" err="1">
                <a:cs typeface="Courier New" pitchFamily="49" charset="0"/>
              </a:rPr>
              <a:t>cas</a:t>
            </a:r>
            <a:r>
              <a:rPr lang="en-US" altLang="zh-CN" sz="2400" b="1" dirty="0" smtClean="0">
                <a:cs typeface="Courier New" pitchFamily="49" charset="0"/>
              </a:rPr>
              <a:t>(&amp;Top</a:t>
            </a:r>
            <a:r>
              <a:rPr lang="en-US" altLang="zh-CN" sz="2400" b="1" dirty="0">
                <a:cs typeface="Courier New" pitchFamily="49" charset="0"/>
              </a:rPr>
              <a:t>, t, x);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8 </a:t>
            </a:r>
            <a:r>
              <a:rPr lang="en-US" altLang="zh-CN" sz="2400" b="1" dirty="0" smtClean="0">
                <a:cs typeface="Courier New" pitchFamily="49" charset="0"/>
              </a:rPr>
              <a:t>   }</a:t>
            </a:r>
            <a:endParaRPr lang="en-US" altLang="zh-CN" b="1" dirty="0"/>
          </a:p>
        </p:txBody>
      </p:sp>
      <p:grpSp>
        <p:nvGrpSpPr>
          <p:cNvPr id="23" name="Group 35"/>
          <p:cNvGrpSpPr>
            <a:grpSpLocks/>
          </p:cNvGrpSpPr>
          <p:nvPr/>
        </p:nvGrpSpPr>
        <p:grpSpPr bwMode="auto">
          <a:xfrm>
            <a:off x="2197101" y="3032125"/>
            <a:ext cx="1198563" cy="777875"/>
            <a:chOff x="1384" y="1910"/>
            <a:chExt cx="755" cy="490"/>
          </a:xfrm>
        </p:grpSpPr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1384" y="192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20" y="192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1456" y="1910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2000">
                <a:latin typeface="Calibri" pitchFamily="34" charset="0"/>
              </a:endParaRPr>
            </a:p>
          </p:txBody>
        </p:sp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1701" y="215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latin typeface="Calibri" pitchFamily="34" charset="0"/>
                </a:rPr>
                <a:t>next</a:t>
              </a:r>
              <a:endParaRPr lang="en-US" altLang="zh-CN" sz="2000" dirty="0">
                <a:latin typeface="Calibri" pitchFamily="34" charset="0"/>
              </a:endParaRPr>
            </a:p>
          </p:txBody>
        </p:sp>
      </p:grpSp>
      <p:grpSp>
        <p:nvGrpSpPr>
          <p:cNvPr id="28" name="Group 36"/>
          <p:cNvGrpSpPr>
            <a:grpSpLocks/>
          </p:cNvGrpSpPr>
          <p:nvPr/>
        </p:nvGrpSpPr>
        <p:grpSpPr bwMode="auto">
          <a:xfrm>
            <a:off x="560388" y="2936875"/>
            <a:ext cx="533400" cy="415925"/>
            <a:chOff x="353" y="1850"/>
            <a:chExt cx="336" cy="262"/>
          </a:xfrm>
        </p:grpSpPr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353" y="1872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32" y="185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Calibri" pitchFamily="34" charset="0"/>
                </a:rPr>
                <a:t>t</a:t>
              </a:r>
            </a:p>
          </p:txBody>
        </p:sp>
      </p:grpSp>
      <p:cxnSp>
        <p:nvCxnSpPr>
          <p:cNvPr id="31" name="AutoShape 32"/>
          <p:cNvCxnSpPr>
            <a:cxnSpLocks noChangeShapeType="1"/>
            <a:stCxn id="30" idx="3"/>
            <a:endCxn id="4" idx="1"/>
          </p:cNvCxnSpPr>
          <p:nvPr/>
        </p:nvCxnSpPr>
        <p:spPr bwMode="auto">
          <a:xfrm flipV="1">
            <a:off x="1066800" y="2365375"/>
            <a:ext cx="1087438" cy="76993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Freeform 33"/>
          <p:cNvSpPr>
            <a:spLocks/>
          </p:cNvSpPr>
          <p:nvPr/>
        </p:nvSpPr>
        <p:spPr bwMode="auto">
          <a:xfrm>
            <a:off x="1765300" y="2438400"/>
            <a:ext cx="1384300" cy="762000"/>
          </a:xfrm>
          <a:custGeom>
            <a:avLst/>
            <a:gdLst>
              <a:gd name="T0" fmla="*/ 760 w 872"/>
              <a:gd name="T1" fmla="*/ 480 h 480"/>
              <a:gd name="T2" fmla="*/ 760 w 872"/>
              <a:gd name="T3" fmla="*/ 336 h 480"/>
              <a:gd name="T4" fmla="*/ 88 w 872"/>
              <a:gd name="T5" fmla="*/ 240 h 480"/>
              <a:gd name="T6" fmla="*/ 232 w 872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2" h="480">
                <a:moveTo>
                  <a:pt x="760" y="480"/>
                </a:moveTo>
                <a:cubicBezTo>
                  <a:pt x="816" y="428"/>
                  <a:pt x="872" y="376"/>
                  <a:pt x="760" y="336"/>
                </a:cubicBezTo>
                <a:cubicBezTo>
                  <a:pt x="648" y="296"/>
                  <a:pt x="176" y="296"/>
                  <a:pt x="88" y="240"/>
                </a:cubicBezTo>
                <a:cubicBezTo>
                  <a:pt x="0" y="184"/>
                  <a:pt x="116" y="92"/>
                  <a:pt x="2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3" name="AutoShape 34"/>
          <p:cNvCxnSpPr>
            <a:cxnSpLocks noChangeShapeType="1"/>
            <a:stCxn id="20" idx="2"/>
            <a:endCxn id="24" idx="1"/>
          </p:cNvCxnSpPr>
          <p:nvPr/>
        </p:nvCxnSpPr>
        <p:spPr bwMode="auto">
          <a:xfrm rot="16200000" flipH="1">
            <a:off x="1208882" y="2250281"/>
            <a:ext cx="1276350" cy="700087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" name="Group 37"/>
          <p:cNvGrpSpPr>
            <a:grpSpLocks/>
          </p:cNvGrpSpPr>
          <p:nvPr/>
        </p:nvGrpSpPr>
        <p:grpSpPr bwMode="auto">
          <a:xfrm>
            <a:off x="990600" y="3657600"/>
            <a:ext cx="533400" cy="415925"/>
            <a:chOff x="353" y="1850"/>
            <a:chExt cx="336" cy="262"/>
          </a:xfrm>
        </p:grpSpPr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53" y="1872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432" y="185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Calibri" pitchFamily="34" charset="0"/>
                </a:rPr>
                <a:t>x</a:t>
              </a:r>
            </a:p>
          </p:txBody>
        </p:sp>
      </p:grpSp>
      <p:cxnSp>
        <p:nvCxnSpPr>
          <p:cNvPr id="37" name="AutoShape 40"/>
          <p:cNvCxnSpPr>
            <a:cxnSpLocks noChangeShapeType="1"/>
            <a:stCxn id="36" idx="3"/>
            <a:endCxn id="24" idx="1"/>
          </p:cNvCxnSpPr>
          <p:nvPr/>
        </p:nvCxnSpPr>
        <p:spPr bwMode="auto">
          <a:xfrm flipV="1">
            <a:off x="1497013" y="3238500"/>
            <a:ext cx="700087" cy="617538"/>
          </a:xfrm>
          <a:prstGeom prst="curved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2286000" y="3048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v</a:t>
            </a:r>
          </a:p>
        </p:txBody>
      </p:sp>
      <p:sp>
        <p:nvSpPr>
          <p:cNvPr id="39" name="右箭头 38"/>
          <p:cNvSpPr/>
          <p:nvPr/>
        </p:nvSpPr>
        <p:spPr>
          <a:xfrm>
            <a:off x="436240" y="5517232"/>
            <a:ext cx="362273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112284" y="2769383"/>
            <a:ext cx="367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How to specify/prove correctness? 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80312" y="1052736"/>
            <a:ext cx="1412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sym typeface="Symbol" pitchFamily="18" charset="2"/>
              </a:rPr>
              <a:t>[Treiber’86]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03515E-7 L -2.22222E-6 0.0788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7886 L 0.42917 -0.14154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58" y="-11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17 -0.14154 L 0.42917 -0.05759 " pathEditMode="relative" rAng="0" ptsTypes="AA">
                                      <p:cBhvr>
                                        <p:cTn id="47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17 -0.05759 L 0.42917 0.02636 " pathEditMode="relative" rAng="0" ptsTypes="AA">
                                      <p:cBhvr>
                                        <p:cTn id="58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/>
      <p:bldP spid="39" grpId="0" animBg="1"/>
      <p:bldP spid="39" grpId="1" animBg="1"/>
      <p:bldP spid="39" grpId="2" animBg="1"/>
      <p:bldP spid="39" grpId="3" animBg="1"/>
      <p:bldP spid="39" grpId="4" animBg="1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Linearizability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Standard correctness criterion for objects </a:t>
            </a:r>
            <a:r>
              <a:rPr lang="en-US" altLang="zh-CN" b="1" dirty="0" smtClean="0"/>
              <a:t>O</a:t>
            </a:r>
          </a:p>
          <a:p>
            <a:pPr>
              <a:spcBef>
                <a:spcPts val="2024"/>
              </a:spcBef>
            </a:pPr>
            <a:r>
              <a:rPr lang="en-US" altLang="zh-CN" dirty="0" smtClean="0"/>
              <a:t>All </a:t>
            </a:r>
            <a:r>
              <a:rPr lang="en-US" altLang="zh-CN" dirty="0" smtClean="0">
                <a:solidFill>
                  <a:srgbClr val="FF0000"/>
                </a:solidFill>
              </a:rPr>
              <a:t>concurrent </a:t>
            </a:r>
            <a:r>
              <a:rPr lang="en-US" altLang="zh-CN" dirty="0" smtClean="0"/>
              <a:t>executions of </a:t>
            </a:r>
            <a:r>
              <a:rPr lang="en-US" altLang="zh-CN" b="1" dirty="0" smtClean="0"/>
              <a:t>O</a:t>
            </a:r>
            <a:r>
              <a:rPr lang="en-US" altLang="zh-CN" dirty="0" smtClean="0"/>
              <a:t> are “equivalent” to some </a:t>
            </a:r>
            <a:r>
              <a:rPr lang="en-US" altLang="zh-CN" dirty="0" smtClean="0">
                <a:solidFill>
                  <a:srgbClr val="0000FF"/>
                </a:solidFill>
              </a:rPr>
              <a:t>sequential</a:t>
            </a:r>
            <a:r>
              <a:rPr lang="en-US" altLang="zh-CN" dirty="0" smtClean="0"/>
              <a:t> ones</a:t>
            </a:r>
          </a:p>
          <a:p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012160" y="836712"/>
            <a:ext cx="2663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sym typeface="Symbol" pitchFamily="18" charset="2"/>
              </a:rPr>
              <a:t>[</a:t>
            </a:r>
            <a:r>
              <a:rPr lang="en-US" altLang="zh-CN" sz="2400" dirty="0" err="1" smtClean="0">
                <a:solidFill>
                  <a:srgbClr val="C00000"/>
                </a:solidFill>
                <a:sym typeface="Symbol" pitchFamily="18" charset="2"/>
              </a:rPr>
              <a:t>Herlihy</a:t>
            </a:r>
            <a:r>
              <a:rPr lang="en-US" altLang="zh-CN" sz="2400" dirty="0" smtClean="0">
                <a:solidFill>
                  <a:srgbClr val="C00000"/>
                </a:solidFill>
                <a:sym typeface="Symbol" pitchFamily="18" charset="2"/>
              </a:rPr>
              <a:t> &amp; Wing’90]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311151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concurrent execution of </a:t>
            </a:r>
            <a:r>
              <a:rPr lang="en-US" altLang="zh-CN" sz="2400" b="1" dirty="0" smtClean="0"/>
              <a:t>O</a:t>
            </a:r>
            <a:r>
              <a:rPr lang="en-US" altLang="zh-CN" sz="2400" dirty="0" smtClean="0"/>
              <a:t>: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1520" y="2276872"/>
            <a:ext cx="6926154" cy="2016224"/>
            <a:chOff x="251520" y="2852936"/>
            <a:chExt cx="6926154" cy="2016224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2811218" y="4365104"/>
              <a:ext cx="1400741" cy="504056"/>
            </a:xfrm>
            <a:prstGeom prst="leftRightArrow">
              <a:avLst>
                <a:gd name="adj1" fmla="val 32724"/>
                <a:gd name="adj2" fmla="val 30561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444863" y="3356992"/>
              <a:ext cx="1296263" cy="504056"/>
            </a:xfrm>
            <a:prstGeom prst="leftRightArrow">
              <a:avLst>
                <a:gd name="adj1" fmla="val 32724"/>
                <a:gd name="adj2" fmla="val 30561"/>
              </a:avLst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1520" y="3356992"/>
              <a:ext cx="1370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Thread 1:</a:t>
              </a:r>
              <a:endParaRPr lang="zh-CN" alt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335487"/>
              <a:ext cx="1370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Thread 2:</a:t>
              </a:r>
              <a:endParaRPr lang="zh-CN" alt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02764" y="2852936"/>
              <a:ext cx="542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ret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7704" y="2852936"/>
              <a:ext cx="1132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push(7)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69119" y="3888858"/>
              <a:ext cx="542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ret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74059" y="3888858"/>
              <a:ext cx="1132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push(6)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5259490" y="3356992"/>
              <a:ext cx="1388042" cy="504056"/>
            </a:xfrm>
            <a:prstGeom prst="leftRightArrow">
              <a:avLst>
                <a:gd name="adj1" fmla="val 32724"/>
                <a:gd name="adj2" fmla="val 30561"/>
              </a:avLst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17391" y="2852936"/>
              <a:ext cx="1060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ret (7)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22331" y="2852936"/>
              <a:ext cx="856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pop()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7" name="Right Arrow 7"/>
          <p:cNvSpPr/>
          <p:nvPr/>
        </p:nvSpPr>
        <p:spPr>
          <a:xfrm>
            <a:off x="2123728" y="5445224"/>
            <a:ext cx="6120680" cy="50006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time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8" name="Rectangle 19"/>
          <p:cNvSpPr/>
          <p:nvPr/>
        </p:nvSpPr>
        <p:spPr>
          <a:xfrm>
            <a:off x="3420443" y="2780928"/>
            <a:ext cx="71437" cy="500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19" name="Straight Connector 24"/>
          <p:cNvCxnSpPr>
            <a:stCxn id="18" idx="2"/>
            <a:endCxn id="20" idx="0"/>
          </p:cNvCxnSpPr>
          <p:nvPr/>
        </p:nvCxnSpPr>
        <p:spPr>
          <a:xfrm>
            <a:off x="3456162" y="3280990"/>
            <a:ext cx="0" cy="21642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/>
          <p:cNvSpPr/>
          <p:nvPr/>
        </p:nvSpPr>
        <p:spPr>
          <a:xfrm>
            <a:off x="3420443" y="5445224"/>
            <a:ext cx="71437" cy="500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1" name="Rectangle 19"/>
          <p:cNvSpPr/>
          <p:nvPr/>
        </p:nvSpPr>
        <p:spPr>
          <a:xfrm>
            <a:off x="6012731" y="2780928"/>
            <a:ext cx="71437" cy="500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22" name="Straight Connector 24"/>
          <p:cNvCxnSpPr>
            <a:stCxn id="21" idx="2"/>
            <a:endCxn id="23" idx="0"/>
          </p:cNvCxnSpPr>
          <p:nvPr/>
        </p:nvCxnSpPr>
        <p:spPr>
          <a:xfrm>
            <a:off x="6048450" y="3280990"/>
            <a:ext cx="0" cy="21642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7"/>
          <p:cNvSpPr/>
          <p:nvPr/>
        </p:nvSpPr>
        <p:spPr>
          <a:xfrm>
            <a:off x="6012731" y="5445224"/>
            <a:ext cx="71437" cy="500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4" name="Rectangle 19"/>
          <p:cNvSpPr/>
          <p:nvPr/>
        </p:nvSpPr>
        <p:spPr>
          <a:xfrm>
            <a:off x="3132411" y="3789040"/>
            <a:ext cx="71437" cy="5000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25" name="Straight Connector 24"/>
          <p:cNvCxnSpPr>
            <a:stCxn id="24" idx="2"/>
            <a:endCxn id="26" idx="0"/>
          </p:cNvCxnSpPr>
          <p:nvPr/>
        </p:nvCxnSpPr>
        <p:spPr>
          <a:xfrm>
            <a:off x="3168130" y="4289102"/>
            <a:ext cx="0" cy="115212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7"/>
          <p:cNvSpPr/>
          <p:nvPr/>
        </p:nvSpPr>
        <p:spPr>
          <a:xfrm>
            <a:off x="3132411" y="5441230"/>
            <a:ext cx="71437" cy="5000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1691680" y="594528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push(6), ret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,  </a:t>
            </a:r>
            <a:r>
              <a:rPr lang="en-US" altLang="zh-CN" sz="2400" dirty="0" smtClean="0">
                <a:solidFill>
                  <a:srgbClr val="0000FF"/>
                </a:solidFill>
              </a:rPr>
              <a:t>push(7), ret</a:t>
            </a:r>
            <a:r>
              <a:rPr lang="en-US" altLang="zh-CN" sz="2400" dirty="0" smtClean="0"/>
              <a:t>,      </a:t>
            </a:r>
            <a:r>
              <a:rPr lang="en-US" altLang="zh-CN" sz="2400" dirty="0" smtClean="0">
                <a:solidFill>
                  <a:srgbClr val="0000FF"/>
                </a:solidFill>
              </a:rPr>
              <a:t>pop(), ret(7)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467544" y="4941168"/>
            <a:ext cx="1656184" cy="864096"/>
          </a:xfrm>
          <a:prstGeom prst="wedgeRoundRectCallout">
            <a:avLst>
              <a:gd name="adj1" fmla="val 60367"/>
              <a:gd name="adj2" fmla="val 729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Sequential execution</a:t>
            </a:r>
            <a:endParaRPr lang="zh-CN" altLang="en-US" sz="2400" b="1" dirty="0"/>
          </a:p>
        </p:txBody>
      </p:sp>
      <p:sp>
        <p:nvSpPr>
          <p:cNvPr id="32" name="圆角矩形标注 31"/>
          <p:cNvSpPr/>
          <p:nvPr/>
        </p:nvSpPr>
        <p:spPr>
          <a:xfrm>
            <a:off x="6732240" y="3717032"/>
            <a:ext cx="2232248" cy="936104"/>
          </a:xfrm>
          <a:prstGeom prst="wedgeRoundRectCallout">
            <a:avLst>
              <a:gd name="adj1" fmla="val -78326"/>
              <a:gd name="adj2" fmla="val -1015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Linearization point (LP)</a:t>
            </a:r>
            <a:endParaRPr lang="zh-CN" altLang="en-US" sz="2800" b="1" dirty="0" err="1" smtClean="0">
              <a:solidFill>
                <a:srgbClr val="FF0000"/>
              </a:solidFill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Linearizability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Object O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3" grpId="0" animBg="1"/>
      <p:bldP spid="24" grpId="0" animBg="1"/>
      <p:bldP spid="26" grpId="0" animBg="1"/>
      <p:bldP spid="27" grpId="0"/>
      <p:bldP spid="29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57300" y="2329710"/>
            <a:ext cx="3102844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/>
              <a:t>push(v</a:t>
            </a:r>
            <a:r>
              <a:rPr lang="en-US" altLang="zh-CN" sz="2400" b="1" dirty="0"/>
              <a:t>):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1 </a:t>
            </a:r>
            <a:r>
              <a:rPr lang="en-US" altLang="zh-CN" sz="2400" b="1" dirty="0" smtClean="0">
                <a:cs typeface="Courier New" pitchFamily="49" charset="0"/>
              </a:rPr>
              <a:t> local b:=false, </a:t>
            </a:r>
            <a:r>
              <a:rPr lang="en-US" altLang="zh-CN" sz="2400" b="1" dirty="0">
                <a:cs typeface="Courier New" pitchFamily="49" charset="0"/>
              </a:rPr>
              <a:t>x, t;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cs typeface="Courier New" pitchFamily="49" charset="0"/>
              </a:rPr>
              <a:t>2  x := </a:t>
            </a:r>
            <a:r>
              <a:rPr lang="en-US" altLang="zh-CN" sz="2400" b="1" dirty="0">
                <a:cs typeface="Courier New" pitchFamily="49" charset="0"/>
              </a:rPr>
              <a:t>new </a:t>
            </a:r>
            <a:r>
              <a:rPr lang="en-US" altLang="zh-CN" sz="2400" b="1" dirty="0" smtClean="0">
                <a:cs typeface="Courier New" pitchFamily="49" charset="0"/>
              </a:rPr>
              <a:t>Node(v);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cs typeface="Courier New" pitchFamily="49" charset="0"/>
              </a:rPr>
              <a:t>3  while (!b) {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cs typeface="Courier New" pitchFamily="49" charset="0"/>
              </a:rPr>
              <a:t>4    t := top;</a:t>
            </a:r>
            <a:endParaRPr lang="en-US" altLang="zh-CN" sz="2400" b="1" dirty="0"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5</a:t>
            </a:r>
            <a:r>
              <a:rPr lang="en-US" altLang="zh-CN" sz="2400" b="1" dirty="0" smtClean="0">
                <a:cs typeface="Courier New" pitchFamily="49" charset="0"/>
              </a:rPr>
              <a:t>    </a:t>
            </a:r>
            <a:r>
              <a:rPr lang="en-US" altLang="zh-CN" sz="2400" b="1" dirty="0" err="1" smtClean="0">
                <a:cs typeface="Courier New" pitchFamily="49" charset="0"/>
              </a:rPr>
              <a:t>x.next</a:t>
            </a:r>
            <a:r>
              <a:rPr lang="en-US" altLang="zh-CN" sz="2400" b="1" dirty="0" smtClean="0">
                <a:cs typeface="Courier New" pitchFamily="49" charset="0"/>
              </a:rPr>
              <a:t> = </a:t>
            </a:r>
            <a:r>
              <a:rPr lang="en-US" altLang="zh-CN" sz="2400" b="1" dirty="0">
                <a:cs typeface="Courier New" pitchFamily="49" charset="0"/>
              </a:rPr>
              <a:t>t;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400" b="1" dirty="0" smtClean="0">
                <a:cs typeface="Courier New" pitchFamily="49" charset="0"/>
              </a:rPr>
              <a:t>6    </a:t>
            </a:r>
            <a:r>
              <a:rPr lang="en-US" altLang="zh-CN" sz="2400" b="1" dirty="0" smtClean="0">
                <a:solidFill>
                  <a:srgbClr val="FF0000"/>
                </a:solidFill>
                <a:cs typeface="Courier New" pitchFamily="49" charset="0"/>
              </a:rPr>
              <a:t>b = </a:t>
            </a:r>
            <a:r>
              <a:rPr lang="en-US" altLang="zh-CN" sz="2400" b="1" dirty="0" err="1">
                <a:solidFill>
                  <a:srgbClr val="FF0000"/>
                </a:solidFill>
                <a:cs typeface="Courier New" pitchFamily="49" charset="0"/>
              </a:rPr>
              <a:t>cas</a:t>
            </a:r>
            <a:r>
              <a:rPr lang="en-US" altLang="zh-CN" sz="2400" b="1" dirty="0">
                <a:solidFill>
                  <a:srgbClr val="FF0000"/>
                </a:solidFill>
                <a:cs typeface="Courier New" pitchFamily="49" charset="0"/>
              </a:rPr>
              <a:t>(&amp;top, t, x</a:t>
            </a:r>
            <a:r>
              <a:rPr lang="en-US" altLang="zh-CN" sz="2400" b="1" dirty="0" smtClean="0">
                <a:solidFill>
                  <a:srgbClr val="FF0000"/>
                </a:solidFill>
                <a:cs typeface="Courier New" pitchFamily="49" charset="0"/>
              </a:rPr>
              <a:t>);  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cs typeface="Courier New" pitchFamily="49" charset="0"/>
              </a:rPr>
              <a:t>7  }</a:t>
            </a:r>
            <a:endParaRPr lang="en-US" altLang="zh-CN" sz="2400" b="1" dirty="0">
              <a:cs typeface="Courier New" pitchFamily="49" charset="0"/>
            </a:endParaRPr>
          </a:p>
        </p:txBody>
      </p:sp>
      <p:grpSp>
        <p:nvGrpSpPr>
          <p:cNvPr id="4" name="组合 11"/>
          <p:cNvGrpSpPr/>
          <p:nvPr/>
        </p:nvGrpSpPr>
        <p:grpSpPr>
          <a:xfrm>
            <a:off x="296440" y="989856"/>
            <a:ext cx="4521300" cy="1143000"/>
            <a:chOff x="107504" y="1589087"/>
            <a:chExt cx="4521300" cy="1143000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34491" y="1624012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55614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89014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922414" y="2389187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337496" y="2046287"/>
              <a:ext cx="504056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303688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837088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841552" y="2389187"/>
              <a:ext cx="462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116488" y="2427287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913288" y="2732087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926680" y="1833562"/>
              <a:ext cx="533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latin typeface="Calibri" pitchFamily="34" charset="0"/>
                </a:rPr>
                <a:t>v1</a:t>
              </a:r>
              <a:endParaRPr lang="en-US" altLang="zh-CN" sz="2000" dirty="0">
                <a:latin typeface="Calibri" pitchFamily="34" charset="0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392189" y="1817687"/>
              <a:ext cx="695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alibri" pitchFamily="34" charset="0"/>
                </a:rPr>
                <a:t>n</a:t>
              </a:r>
              <a:r>
                <a:rPr lang="en-US" altLang="zh-CN" sz="2000" dirty="0" smtClean="0">
                  <a:latin typeface="Calibri" pitchFamily="34" charset="0"/>
                </a:rPr>
                <a:t>ext</a:t>
              </a:r>
              <a:endParaRPr lang="en-US" altLang="zh-CN" sz="2000" dirty="0">
                <a:latin typeface="Calibri" pitchFamily="34" charset="0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302944" y="1833562"/>
              <a:ext cx="533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 err="1" smtClean="0">
                  <a:latin typeface="Calibri" pitchFamily="34" charset="0"/>
                </a:rPr>
                <a:t>vk</a:t>
              </a:r>
              <a:endParaRPr lang="en-US" altLang="zh-CN" sz="2000" dirty="0">
                <a:latin typeface="Calibri" pitchFamily="34" charset="0"/>
              </a:endParaRP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806479" y="1817687"/>
              <a:ext cx="822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alibri" pitchFamily="34" charset="0"/>
                </a:rPr>
                <a:t>n</a:t>
              </a:r>
              <a:r>
                <a:rPr lang="en-US" altLang="zh-CN" sz="2000" dirty="0" smtClean="0">
                  <a:latin typeface="Calibri" pitchFamily="34" charset="0"/>
                </a:rPr>
                <a:t>ext</a:t>
              </a:r>
              <a:endParaRPr lang="en-US" altLang="zh-CN" sz="2000" dirty="0">
                <a:latin typeface="Calibri" pitchFamily="34" charset="0"/>
              </a:endParaRPr>
            </a:p>
          </p:txBody>
        </p:sp>
        <p:grpSp>
          <p:nvGrpSpPr>
            <p:cNvPr id="19" name="Group 21"/>
            <p:cNvGrpSpPr>
              <a:grpSpLocks/>
            </p:cNvGrpSpPr>
            <p:nvPr/>
          </p:nvGrpSpPr>
          <p:grpSpPr bwMode="auto">
            <a:xfrm>
              <a:off x="467866" y="2008187"/>
              <a:ext cx="342900" cy="381000"/>
              <a:chOff x="1200" y="1176"/>
              <a:chExt cx="432" cy="240"/>
            </a:xfrm>
          </p:grpSpPr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1200" y="117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>
                <a:off x="1200" y="141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107504" y="1589087"/>
              <a:ext cx="762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 smtClean="0">
                  <a:latin typeface="Calibri" pitchFamily="34" charset="0"/>
                </a:rPr>
                <a:t>Top</a:t>
              </a:r>
              <a:endParaRPr lang="en-US" altLang="zh-CN" sz="2000" b="1" dirty="0">
                <a:latin typeface="Calibri" pitchFamily="34" charset="0"/>
              </a:endParaRPr>
            </a:p>
          </p:txBody>
        </p:sp>
      </p:grp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4644008" y="5316120"/>
            <a:ext cx="432626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/>
              <a:t>Line 6: the only command that changes the list</a:t>
            </a:r>
            <a:endParaRPr lang="en-US" altLang="zh-CN" sz="2800" dirty="0"/>
          </a:p>
        </p:txBody>
      </p:sp>
      <p:sp>
        <p:nvSpPr>
          <p:cNvPr id="24" name="椭圆 23"/>
          <p:cNvSpPr/>
          <p:nvPr/>
        </p:nvSpPr>
        <p:spPr>
          <a:xfrm>
            <a:off x="1145332" y="5517232"/>
            <a:ext cx="2808312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953644" y="5517232"/>
            <a:ext cx="11521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 smtClean="0">
                <a:solidFill>
                  <a:srgbClr val="FF0000"/>
                </a:solidFill>
              </a:rPr>
              <a:t>LP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26" name="右大括号 25"/>
          <p:cNvSpPr/>
          <p:nvPr/>
        </p:nvSpPr>
        <p:spPr>
          <a:xfrm>
            <a:off x="3903340" y="2924944"/>
            <a:ext cx="402084" cy="2520280"/>
          </a:xfrm>
          <a:prstGeom prst="rightBrace">
            <a:avLst>
              <a:gd name="adj1" fmla="val 59247"/>
              <a:gd name="adj2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655556" y="3923474"/>
            <a:ext cx="40929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/>
              <a:t>Not update the shared list</a:t>
            </a:r>
            <a:endParaRPr lang="en-US" altLang="zh-CN" sz="2800" dirty="0"/>
          </a:p>
        </p:txBody>
      </p:sp>
      <p:sp>
        <p:nvSpPr>
          <p:cNvPr id="33" name="圆角矩形标注 32"/>
          <p:cNvSpPr/>
          <p:nvPr/>
        </p:nvSpPr>
        <p:spPr>
          <a:xfrm>
            <a:off x="4499992" y="4437112"/>
            <a:ext cx="2808312" cy="864096"/>
          </a:xfrm>
          <a:prstGeom prst="wedgeRoundRectCallout">
            <a:avLst>
              <a:gd name="adj1" fmla="val -90996"/>
              <a:gd name="adj2" fmla="val 904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“Fixed”: statically located in </a:t>
            </a:r>
            <a:r>
              <a:rPr lang="en-US" altLang="zh-CN" sz="2400" dirty="0" err="1" smtClean="0"/>
              <a:t>impl</a:t>
            </a:r>
            <a:r>
              <a:rPr lang="en-US" altLang="zh-CN" sz="2400" dirty="0" smtClean="0"/>
              <a:t> code</a:t>
            </a:r>
            <a:endParaRPr lang="zh-CN" altLang="en-US" sz="2400" dirty="0"/>
          </a:p>
        </p:txBody>
      </p:sp>
      <p:sp>
        <p:nvSpPr>
          <p:cNvPr id="35" name="标题 34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sz="4000" dirty="0" smtClean="0"/>
              <a:t>Is </a:t>
            </a:r>
            <a:r>
              <a:rPr lang="en-US" altLang="zh-CN" sz="4000" dirty="0" err="1" smtClean="0"/>
              <a:t>Treiber’s</a:t>
            </a:r>
            <a:r>
              <a:rPr lang="en-US" altLang="zh-CN" sz="4000" dirty="0" smtClean="0"/>
              <a:t> stack </a:t>
            </a:r>
            <a:r>
              <a:rPr lang="en-US" altLang="zh-CN" sz="4000" dirty="0" err="1" smtClean="0"/>
              <a:t>linearizable</a:t>
            </a:r>
            <a:r>
              <a:rPr lang="en-US" altLang="zh-CN" sz="4000" dirty="0" smtClean="0"/>
              <a:t>?</a:t>
            </a:r>
            <a:endParaRPr lang="en-US" sz="40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 animBg="1"/>
      <p:bldP spid="25" grpId="0"/>
      <p:bldP spid="26" grpId="1" animBg="1"/>
      <p:bldP spid="27" grpId="0"/>
      <p:bldP spid="27" grpId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Challenges in Verifying </a:t>
            </a:r>
            <a:r>
              <a:rPr lang="en-US" altLang="zh-CN" dirty="0" err="1" smtClean="0"/>
              <a:t>Linearizability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688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Non-fixed LPs</a:t>
            </a:r>
          </a:p>
          <a:p>
            <a:pPr lvl="1">
              <a:spcBef>
                <a:spcPts val="1024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Future-dependent LPs </a:t>
            </a:r>
            <a:r>
              <a:rPr lang="en-US" altLang="zh-CN" dirty="0" smtClean="0"/>
              <a:t>(e.g. lazy set, pair snapshot)</a:t>
            </a:r>
          </a:p>
          <a:p>
            <a:pPr lvl="2"/>
            <a:r>
              <a:rPr lang="en-US" altLang="zh-CN" dirty="0" smtClean="0"/>
              <a:t>LP is at a prior access, but only if a later validation succeeds</a:t>
            </a:r>
          </a:p>
          <a:p>
            <a:pPr lvl="1">
              <a:buNone/>
            </a:pPr>
            <a:r>
              <a:rPr lang="en-US" altLang="zh-CN" dirty="0" smtClean="0">
                <a:sym typeface="Wingdings"/>
              </a:rPr>
              <a:t>    </a:t>
            </a:r>
            <a:r>
              <a:rPr lang="en-US" altLang="zh-CN" sz="2400" dirty="0" smtClean="0">
                <a:sym typeface="Wingdings"/>
              </a:rPr>
              <a:t> Need info from unpredictable future ? </a:t>
            </a:r>
          </a:p>
          <a:p>
            <a:pPr lvl="1">
              <a:spcBef>
                <a:spcPts val="1672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Helping</a:t>
            </a:r>
            <a:r>
              <a:rPr lang="en-US" altLang="zh-CN" dirty="0" smtClean="0"/>
              <a:t> (e.g. HSY elimination-</a:t>
            </a:r>
            <a:r>
              <a:rPr lang="en-US" altLang="zh-CN" dirty="0" err="1" smtClean="0"/>
              <a:t>backoff</a:t>
            </a:r>
            <a:r>
              <a:rPr lang="en-US" altLang="zh-CN" dirty="0" smtClean="0"/>
              <a:t> stack)</a:t>
            </a:r>
          </a:p>
          <a:p>
            <a:pPr lvl="2"/>
            <a:r>
              <a:rPr lang="en-US" altLang="zh-CN" dirty="0" smtClean="0"/>
              <a:t>t1 finishes t2’s </a:t>
            </a:r>
            <a:r>
              <a:rPr lang="en-US" altLang="zh-CN" dirty="0" err="1" smtClean="0"/>
              <a:t>opr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smtClean="0"/>
              <a:t>t2’s LP is in the code of t1</a:t>
            </a:r>
          </a:p>
          <a:p>
            <a:pPr lvl="1">
              <a:buNone/>
            </a:pPr>
            <a:r>
              <a:rPr lang="en-US" altLang="zh-CN" sz="2400" dirty="0" smtClean="0">
                <a:sym typeface="Wingdings"/>
              </a:rPr>
              <a:t>      Break thread-modularity ?</a:t>
            </a:r>
            <a:endParaRPr lang="en-US" altLang="zh-CN" dirty="0" smtClean="0"/>
          </a:p>
          <a:p>
            <a:pPr>
              <a:spcBef>
                <a:spcPts val="2024"/>
              </a:spcBef>
            </a:pPr>
            <a:r>
              <a:rPr lang="en-US" altLang="zh-CN" dirty="0" smtClean="0"/>
              <a:t>No program logic with formal soundness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 smtClean="0">
                <a:solidFill>
                  <a:srgbClr val="FF0000"/>
                </a:solidFill>
              </a:rPr>
              <a:t>program logic</a:t>
            </a:r>
            <a:r>
              <a:rPr lang="en-US" altLang="zh-CN" dirty="0" smtClean="0"/>
              <a:t> for </a:t>
            </a:r>
            <a:r>
              <a:rPr lang="en-US" altLang="zh-CN" dirty="0" err="1" smtClean="0"/>
              <a:t>linearizability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Support </a:t>
            </a:r>
            <a:r>
              <a:rPr lang="en-US" altLang="zh-CN" dirty="0" smtClean="0">
                <a:solidFill>
                  <a:srgbClr val="0000FF"/>
                </a:solidFill>
              </a:rPr>
              <a:t>non-fixed LPs</a:t>
            </a:r>
          </a:p>
          <a:p>
            <a:pPr lvl="1"/>
            <a:r>
              <a:rPr lang="en-US" altLang="zh-CN" dirty="0" smtClean="0"/>
              <a:t>Formal meta-theory: a new simulation</a:t>
            </a:r>
          </a:p>
          <a:p>
            <a:pPr>
              <a:spcBef>
                <a:spcPts val="1624"/>
              </a:spcBef>
            </a:pPr>
            <a:r>
              <a:rPr lang="en-US" altLang="zh-CN" dirty="0" smtClean="0"/>
              <a:t>A light </a:t>
            </a:r>
            <a:r>
              <a:rPr lang="en-US" altLang="zh-CN" dirty="0" smtClean="0">
                <a:solidFill>
                  <a:srgbClr val="FF0000"/>
                </a:solidFill>
              </a:rPr>
              <a:t>instrumentation</a:t>
            </a:r>
            <a:r>
              <a:rPr lang="en-US" altLang="zh-CN" dirty="0" smtClean="0"/>
              <a:t> mechanism to help verification</a:t>
            </a:r>
            <a:endParaRPr lang="en-US" altLang="zh-CN" sz="2800" dirty="0" smtClean="0"/>
          </a:p>
          <a:p>
            <a:pPr>
              <a:spcBef>
                <a:spcPts val="1624"/>
              </a:spcBef>
            </a:pPr>
            <a:r>
              <a:rPr lang="en-US" altLang="zh-CN" dirty="0" smtClean="0"/>
              <a:t>Verified 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en-US" altLang="zh-CN" dirty="0" smtClean="0"/>
              <a:t> well-known algorithms</a:t>
            </a:r>
            <a:endParaRPr lang="en-US" altLang="zh-CN" sz="3600" dirty="0" smtClean="0"/>
          </a:p>
          <a:p>
            <a:pPr lvl="1"/>
            <a:r>
              <a:rPr lang="en-US" altLang="zh-CN" dirty="0" smtClean="0"/>
              <a:t>Some are used in </a:t>
            </a:r>
            <a:r>
              <a:rPr lang="en-US" altLang="zh-CN" i="1" u="sng" dirty="0" err="1" smtClean="0">
                <a:solidFill>
                  <a:srgbClr val="0000FF"/>
                </a:solidFill>
              </a:rPr>
              <a:t>java.util.concurrent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57300" y="2329710"/>
            <a:ext cx="3102844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/>
              <a:t>push(v</a:t>
            </a:r>
            <a:r>
              <a:rPr lang="en-US" altLang="zh-CN" sz="2400" b="1" dirty="0"/>
              <a:t>):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1 </a:t>
            </a:r>
            <a:r>
              <a:rPr lang="en-US" altLang="zh-CN" sz="2400" b="1" dirty="0" smtClean="0">
                <a:cs typeface="Courier New" pitchFamily="49" charset="0"/>
              </a:rPr>
              <a:t> local b:=false, </a:t>
            </a:r>
            <a:r>
              <a:rPr lang="en-US" altLang="zh-CN" sz="2400" b="1" dirty="0">
                <a:cs typeface="Courier New" pitchFamily="49" charset="0"/>
              </a:rPr>
              <a:t>x, t;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cs typeface="Courier New" pitchFamily="49" charset="0"/>
              </a:rPr>
              <a:t>2  x := </a:t>
            </a:r>
            <a:r>
              <a:rPr lang="en-US" altLang="zh-CN" sz="2400" b="1" dirty="0">
                <a:cs typeface="Courier New" pitchFamily="49" charset="0"/>
              </a:rPr>
              <a:t>new </a:t>
            </a:r>
            <a:r>
              <a:rPr lang="en-US" altLang="zh-CN" sz="2400" b="1" dirty="0" smtClean="0">
                <a:cs typeface="Courier New" pitchFamily="49" charset="0"/>
              </a:rPr>
              <a:t>Node(v);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cs typeface="Courier New" pitchFamily="49" charset="0"/>
              </a:rPr>
              <a:t>3  while (!b) {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cs typeface="Courier New" pitchFamily="49" charset="0"/>
              </a:rPr>
              <a:t>4    t := top;</a:t>
            </a:r>
            <a:endParaRPr lang="en-US" altLang="zh-CN" sz="2400" b="1" dirty="0"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5</a:t>
            </a:r>
            <a:r>
              <a:rPr lang="en-US" altLang="zh-CN" sz="2400" b="1" dirty="0" smtClean="0">
                <a:cs typeface="Courier New" pitchFamily="49" charset="0"/>
              </a:rPr>
              <a:t>    </a:t>
            </a:r>
            <a:r>
              <a:rPr lang="en-US" altLang="zh-CN" sz="2400" b="1" dirty="0" err="1" smtClean="0">
                <a:cs typeface="Courier New" pitchFamily="49" charset="0"/>
              </a:rPr>
              <a:t>x.next</a:t>
            </a:r>
            <a:r>
              <a:rPr lang="en-US" altLang="zh-CN" sz="2400" b="1" dirty="0" smtClean="0">
                <a:cs typeface="Courier New" pitchFamily="49" charset="0"/>
              </a:rPr>
              <a:t> = </a:t>
            </a:r>
            <a:r>
              <a:rPr lang="en-US" altLang="zh-CN" sz="2400" b="1" dirty="0">
                <a:cs typeface="Courier New" pitchFamily="49" charset="0"/>
              </a:rPr>
              <a:t>t;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400" b="1" dirty="0" smtClean="0">
                <a:cs typeface="Courier New" pitchFamily="49" charset="0"/>
              </a:rPr>
              <a:t>6    </a:t>
            </a:r>
            <a:r>
              <a:rPr lang="en-US" altLang="zh-CN" sz="2400" b="1" dirty="0" smtClean="0">
                <a:solidFill>
                  <a:srgbClr val="FF0000"/>
                </a:solidFill>
                <a:cs typeface="Courier New" pitchFamily="49" charset="0"/>
              </a:rPr>
              <a:t>b = </a:t>
            </a:r>
            <a:r>
              <a:rPr lang="en-US" altLang="zh-CN" sz="2400" b="1" dirty="0" err="1">
                <a:solidFill>
                  <a:srgbClr val="FF0000"/>
                </a:solidFill>
                <a:cs typeface="Courier New" pitchFamily="49" charset="0"/>
              </a:rPr>
              <a:t>cas</a:t>
            </a:r>
            <a:r>
              <a:rPr lang="en-US" altLang="zh-CN" sz="2400" b="1" dirty="0">
                <a:solidFill>
                  <a:srgbClr val="FF0000"/>
                </a:solidFill>
                <a:cs typeface="Courier New" pitchFamily="49" charset="0"/>
              </a:rPr>
              <a:t>(&amp;top, t, x</a:t>
            </a:r>
            <a:r>
              <a:rPr lang="en-US" altLang="zh-CN" sz="2400" b="1" dirty="0" smtClean="0">
                <a:solidFill>
                  <a:srgbClr val="FF0000"/>
                </a:solidFill>
                <a:cs typeface="Courier New" pitchFamily="49" charset="0"/>
              </a:rPr>
              <a:t>);  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cs typeface="Courier New" pitchFamily="49" charset="0"/>
              </a:rPr>
              <a:t>7  }</a:t>
            </a:r>
            <a:endParaRPr lang="en-US" altLang="zh-CN" sz="2400" b="1" dirty="0">
              <a:cs typeface="Courier New" pitchFamily="49" charset="0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296440" y="989856"/>
            <a:ext cx="4521300" cy="1143000"/>
            <a:chOff x="107504" y="1589087"/>
            <a:chExt cx="4521300" cy="1143000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34491" y="1624012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55614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89014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922414" y="2389187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337496" y="2046287"/>
              <a:ext cx="504056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303688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837088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841552" y="2389187"/>
              <a:ext cx="462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116488" y="2427287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913288" y="2732087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926680" y="2191196"/>
              <a:ext cx="533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latin typeface="Calibri" pitchFamily="34" charset="0"/>
                </a:rPr>
                <a:t>v1</a:t>
              </a:r>
              <a:endParaRPr lang="en-US" altLang="zh-CN" sz="2000" dirty="0">
                <a:latin typeface="Calibri" pitchFamily="34" charset="0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392189" y="1817687"/>
              <a:ext cx="695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alibri" pitchFamily="34" charset="0"/>
                </a:rPr>
                <a:t>n</a:t>
              </a:r>
              <a:r>
                <a:rPr lang="en-US" altLang="zh-CN" sz="2000" dirty="0" smtClean="0">
                  <a:latin typeface="Calibri" pitchFamily="34" charset="0"/>
                </a:rPr>
                <a:t>ext</a:t>
              </a:r>
              <a:endParaRPr lang="en-US" altLang="zh-CN" sz="2000" dirty="0">
                <a:latin typeface="Calibri" pitchFamily="34" charset="0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302944" y="2191196"/>
              <a:ext cx="533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 err="1" smtClean="0">
                  <a:latin typeface="Calibri" pitchFamily="34" charset="0"/>
                </a:rPr>
                <a:t>vk</a:t>
              </a:r>
              <a:endParaRPr lang="en-US" altLang="zh-CN" sz="2000" dirty="0">
                <a:latin typeface="Calibri" pitchFamily="34" charset="0"/>
              </a:endParaRP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806479" y="1817687"/>
              <a:ext cx="822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alibri" pitchFamily="34" charset="0"/>
                </a:rPr>
                <a:t>n</a:t>
              </a:r>
              <a:r>
                <a:rPr lang="en-US" altLang="zh-CN" sz="2000" dirty="0" smtClean="0">
                  <a:latin typeface="Calibri" pitchFamily="34" charset="0"/>
                </a:rPr>
                <a:t>ext</a:t>
              </a:r>
              <a:endParaRPr lang="en-US" altLang="zh-CN" sz="2000" dirty="0">
                <a:latin typeface="Calibri" pitchFamily="34" charset="0"/>
              </a:endParaRPr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467866" y="2008187"/>
              <a:ext cx="342900" cy="381000"/>
              <a:chOff x="1200" y="1176"/>
              <a:chExt cx="432" cy="240"/>
            </a:xfrm>
          </p:grpSpPr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1200" y="117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>
                <a:off x="1200" y="141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107504" y="1589087"/>
              <a:ext cx="762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 smtClean="0">
                  <a:latin typeface="Calibri" pitchFamily="34" charset="0"/>
                </a:rPr>
                <a:t>Top</a:t>
              </a:r>
              <a:endParaRPr lang="en-US" altLang="zh-CN" sz="2000" b="1" dirty="0">
                <a:latin typeface="Calibri" pitchFamily="34" charset="0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1145332" y="5517232"/>
            <a:ext cx="2808312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953644" y="5517232"/>
            <a:ext cx="11521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 smtClean="0">
                <a:solidFill>
                  <a:srgbClr val="FF0000"/>
                </a:solidFill>
              </a:rPr>
              <a:t>LP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611560" y="260648"/>
            <a:ext cx="3131840" cy="647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Treiber’s stack 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5508104" y="2348880"/>
            <a:ext cx="2232248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40"/>
              </a:spcBef>
            </a:pPr>
            <a:r>
              <a:rPr lang="en-US" altLang="zh-CN" sz="2400" b="1" dirty="0" smtClean="0"/>
              <a:t>PUSH(v</a:t>
            </a:r>
            <a:r>
              <a:rPr lang="en-US" altLang="zh-CN" sz="2400" b="1" dirty="0"/>
              <a:t>):</a:t>
            </a:r>
          </a:p>
          <a:p>
            <a:pPr>
              <a:spcBef>
                <a:spcPts val="640"/>
              </a:spcBef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Stk</a:t>
            </a:r>
            <a:r>
              <a:rPr lang="en-US" altLang="zh-CN" sz="2400" b="1" dirty="0" smtClean="0"/>
              <a:t> := v::</a:t>
            </a:r>
            <a:r>
              <a:rPr lang="en-US" altLang="zh-CN" sz="2400" b="1" dirty="0" err="1" smtClean="0"/>
              <a:t>Stk</a:t>
            </a:r>
            <a:r>
              <a:rPr lang="en-US" altLang="zh-CN" sz="2400" b="1" dirty="0" smtClean="0"/>
              <a:t>;</a:t>
            </a:r>
            <a:endParaRPr lang="en-US" altLang="zh-CN" sz="2400" b="1" dirty="0"/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5489076" y="1340768"/>
            <a:ext cx="33843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 smtClean="0"/>
              <a:t>Stk</a:t>
            </a:r>
            <a:r>
              <a:rPr lang="en-US" altLang="zh-CN" sz="2800" dirty="0" smtClean="0"/>
              <a:t> = v1 :: v2 :: … :: </a:t>
            </a:r>
            <a:r>
              <a:rPr lang="en-US" altLang="zh-CN" sz="2800" dirty="0" err="1" smtClean="0"/>
              <a:t>vk</a:t>
            </a:r>
            <a:endParaRPr lang="en-US" altLang="zh-CN" sz="2800" dirty="0"/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5292080" y="404664"/>
            <a:ext cx="3024336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3200" dirty="0" smtClean="0">
                <a:latin typeface="+mn-lt"/>
                <a:cs typeface="+mn-cs"/>
              </a:rPr>
              <a:t>Abstract stack </a:t>
            </a:r>
            <a:r>
              <a:rPr lang="en-US" sz="3200" b="1" dirty="0" smtClean="0">
                <a:solidFill>
                  <a:srgbClr val="0000FF"/>
                </a:solidFill>
                <a:latin typeface="+mn-lt"/>
                <a:cs typeface="+mn-cs"/>
              </a:rPr>
              <a:t>S</a:t>
            </a:r>
            <a:endParaRPr lang="he-IL" sz="3200" b="1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39952" y="188640"/>
            <a:ext cx="881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  <a:cs typeface="+mj-cs"/>
                <a:sym typeface="Symbol"/>
              </a:rPr>
              <a:t></a:t>
            </a:r>
            <a:r>
              <a:rPr lang="en-US" altLang="zh-CN" sz="4400" b="1" baseline="-25000" dirty="0" err="1" smtClean="0">
                <a:solidFill>
                  <a:srgbClr val="FF0000"/>
                </a:solidFill>
                <a:cs typeface="+mj-cs"/>
                <a:sym typeface="Symbol"/>
              </a:rPr>
              <a:t>lin</a:t>
            </a:r>
            <a:endParaRPr lang="en-US" dirty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6.5|4.5|5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2|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2|0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4|0.3|0.3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1.6|1.7|2.4|2.6|5.8|6.2|1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27.3|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7|13.4|6.1|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|3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|38.1|1.2|3.3|2|9.2|2.2|0.8|2|3.4|4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4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3|0.2|0.4|0.2|0.3|0.2|0.3|0.4|0.3|0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/>
        </a:solidFill>
        <a:ln>
          <a:solidFill>
            <a:srgbClr val="00B050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15159</TotalTime>
  <Words>2032</Words>
  <Application>Microsoft Office PowerPoint</Application>
  <PresentationFormat>全屏显示(4:3)</PresentationFormat>
  <Paragraphs>441</Paragraphs>
  <Slides>27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Modular Verification of Linearizability  with Non-Fixed Linearization Points</vt:lpstr>
      <vt:lpstr>幻灯片 2</vt:lpstr>
      <vt:lpstr>幻灯片 3</vt:lpstr>
      <vt:lpstr>Linearizability</vt:lpstr>
      <vt:lpstr>幻灯片 5</vt:lpstr>
      <vt:lpstr>Is Treiber’s stack linearizable?</vt:lpstr>
      <vt:lpstr>Challenges in Verifying Linearizability</vt:lpstr>
      <vt:lpstr>Our Contributions</vt:lpstr>
      <vt:lpstr>幻灯片 9</vt:lpstr>
      <vt:lpstr>幻灯片 10</vt:lpstr>
      <vt:lpstr>Basic Approach to Verify O lin S</vt:lpstr>
      <vt:lpstr>Challenge 1: Future-Dependent LP</vt:lpstr>
      <vt:lpstr>Pair Snapshot</vt:lpstr>
      <vt:lpstr>Solution: Try-Commit</vt:lpstr>
      <vt:lpstr>Challenge 2: Helping</vt:lpstr>
      <vt:lpstr>幻灯片 16</vt:lpstr>
      <vt:lpstr>幻灯片 17</vt:lpstr>
      <vt:lpstr>幻灯片 18</vt:lpstr>
      <vt:lpstr>幻灯片 19</vt:lpstr>
      <vt:lpstr>Our Approach to Verify O lin S</vt:lpstr>
      <vt:lpstr>Our Logic for O lin S</vt:lpstr>
      <vt:lpstr>Verified Algorithms</vt:lpstr>
      <vt:lpstr>Conclusion</vt:lpstr>
      <vt:lpstr>Backup Slides</vt:lpstr>
      <vt:lpstr>幻灯片 25</vt:lpstr>
      <vt:lpstr>Related Work</vt:lpstr>
      <vt:lpstr>State Model &amp; Semantics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Verification of Linearizability  with Non-Fixed Linearization Points</dc:title>
  <dc:creator>Hongjin</dc:creator>
  <cp:lastModifiedBy>Hongjin Liang</cp:lastModifiedBy>
  <cp:revision>2661</cp:revision>
  <dcterms:created xsi:type="dcterms:W3CDTF">2013-05-05T20:07:33Z</dcterms:created>
  <dcterms:modified xsi:type="dcterms:W3CDTF">2013-06-19T20:58:13Z</dcterms:modified>
</cp:coreProperties>
</file>