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91" r:id="rId3"/>
    <p:sldId id="292" r:id="rId4"/>
    <p:sldId id="305" r:id="rId5"/>
    <p:sldId id="306" r:id="rId6"/>
    <p:sldId id="264" r:id="rId7"/>
    <p:sldId id="263" r:id="rId8"/>
    <p:sldId id="309" r:id="rId9"/>
    <p:sldId id="267" r:id="rId10"/>
    <p:sldId id="293" r:id="rId11"/>
    <p:sldId id="272" r:id="rId12"/>
    <p:sldId id="273" r:id="rId13"/>
    <p:sldId id="310" r:id="rId14"/>
    <p:sldId id="275" r:id="rId15"/>
    <p:sldId id="296" r:id="rId16"/>
    <p:sldId id="276" r:id="rId17"/>
    <p:sldId id="277" r:id="rId18"/>
    <p:sldId id="279" r:id="rId19"/>
    <p:sldId id="302" r:id="rId20"/>
    <p:sldId id="283" r:id="rId21"/>
    <p:sldId id="284" r:id="rId22"/>
    <p:sldId id="286" r:id="rId23"/>
    <p:sldId id="318" r:id="rId24"/>
    <p:sldId id="320" r:id="rId25"/>
    <p:sldId id="287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FF"/>
    <a:srgbClr val="FFFF99"/>
    <a:srgbClr val="99CCFF"/>
    <a:srgbClr val="FFFF66"/>
    <a:srgbClr val="0099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0" autoAdjust="0"/>
    <p:restoredTop sz="94660"/>
  </p:normalViewPr>
  <p:slideViewPr>
    <p:cSldViewPr>
      <p:cViewPr varScale="1">
        <p:scale>
          <a:sx n="63" d="100"/>
          <a:sy n="63" d="100"/>
        </p:scale>
        <p:origin x="-90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3E015-C931-4D5D-B889-F328A79029FB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7ED6F-D303-42B6-87A6-BE82ABD6FC1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ED6F-D303-42B6-87A6-BE82ABD6FC1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ED6F-D303-42B6-87A6-BE82ABD6FC1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ED6F-D303-42B6-87A6-BE82ABD6FC1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ED6F-D303-42B6-87A6-BE82ABD6FC1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ED6F-D303-42B6-87A6-BE82ABD6FC1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ED6F-D303-42B6-87A6-BE82ABD6FC1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ED6F-D303-42B6-87A6-BE82ABD6FC1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953BD0-1916-4E28-B811-59B1A43747B1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276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78006D-95F9-4B13-AF19-AA800B8734B4}" type="slidenum">
              <a:rPr lang="en-US" altLang="zh-CN" sz="1200">
                <a:latin typeface="Calibri" pitchFamily="34" charset="0"/>
              </a:rPr>
              <a:pPr algn="r"/>
              <a:t>17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AFFD-EF5E-4E02-BB5D-66F832AAE40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3A4C6F-94E6-4B13-8FA5-C48FF62775A3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E4B-51B3-4962-B0D9-ADC741782367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CDBB-A9D3-4719-B03F-1F7D63B7D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E4B-51B3-4962-B0D9-ADC741782367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CDBB-A9D3-4719-B03F-1F7D63B7D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E4B-51B3-4962-B0D9-ADC741782367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CDBB-A9D3-4719-B03F-1F7D63B7D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E4B-51B3-4962-B0D9-ADC741782367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CDBB-A9D3-4719-B03F-1F7D63B7D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E4B-51B3-4962-B0D9-ADC741782367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CDBB-A9D3-4719-B03F-1F7D63B7D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E4B-51B3-4962-B0D9-ADC741782367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CDBB-A9D3-4719-B03F-1F7D63B7D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E4B-51B3-4962-B0D9-ADC741782367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CDBB-A9D3-4719-B03F-1F7D63B7D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E4B-51B3-4962-B0D9-ADC741782367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CDBB-A9D3-4719-B03F-1F7D63B7D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E4B-51B3-4962-B0D9-ADC741782367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CDBB-A9D3-4719-B03F-1F7D63B7D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E4B-51B3-4962-B0D9-ADC741782367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CDBB-A9D3-4719-B03F-1F7D63B7D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6E4B-51B3-4962-B0D9-ADC741782367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8CDBB-A9D3-4719-B03F-1F7D63B7D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F6E4B-51B3-4962-B0D9-ADC741782367}" type="datetimeFigureOut">
              <a:rPr lang="zh-CN" altLang="en-US" smtClean="0"/>
              <a:pPr/>
              <a:t>2014/5/16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8CDBB-A9D3-4719-B03F-1F7D63B7D8C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643050"/>
            <a:ext cx="9144000" cy="1957401"/>
          </a:xfrm>
        </p:spPr>
        <p:txBody>
          <a:bodyPr>
            <a:noAutofit/>
          </a:bodyPr>
          <a:lstStyle/>
          <a:p>
            <a:r>
              <a:rPr lang="en-US" altLang="zh-CN" sz="3400" b="1" dirty="0" smtClean="0"/>
              <a:t>A Rely-Guarantee-Based Simulation for </a:t>
            </a:r>
            <a:br>
              <a:rPr lang="en-US" altLang="zh-CN" sz="3400" b="1" dirty="0" smtClean="0"/>
            </a:br>
            <a:r>
              <a:rPr lang="en-US" altLang="zh-CN" sz="3400" b="1" dirty="0" smtClean="0"/>
              <a:t>Verifying Concurrent Program Transformations</a:t>
            </a:r>
            <a:endParaRPr lang="zh-CN" altLang="en-US" sz="3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76" y="4071942"/>
            <a:ext cx="6929486" cy="2181228"/>
          </a:xfrm>
        </p:spPr>
        <p:txBody>
          <a:bodyPr>
            <a:normAutofit/>
          </a:bodyPr>
          <a:lstStyle/>
          <a:p>
            <a:r>
              <a:rPr lang="en-US" altLang="zh-CN" sz="2800" u="sng" dirty="0" err="1" smtClean="0">
                <a:solidFill>
                  <a:schemeClr val="tx1"/>
                </a:solidFill>
              </a:rPr>
              <a:t>Hongjin</a:t>
            </a:r>
            <a:r>
              <a:rPr lang="en-US" altLang="zh-CN" sz="2800" u="sng" dirty="0" smtClean="0">
                <a:solidFill>
                  <a:schemeClr val="tx1"/>
                </a:solidFill>
              </a:rPr>
              <a:t> Liang</a:t>
            </a:r>
            <a:r>
              <a:rPr lang="en-US" altLang="zh-CN" sz="2800" dirty="0" smtClean="0">
                <a:solidFill>
                  <a:schemeClr val="tx1"/>
                </a:solidFill>
              </a:rPr>
              <a:t>,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Xinyu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Feng</a:t>
            </a:r>
            <a:r>
              <a:rPr lang="en-US" altLang="zh-CN" sz="2800" dirty="0" smtClean="0">
                <a:solidFill>
                  <a:schemeClr val="tx1"/>
                </a:solidFill>
              </a:rPr>
              <a:t> &amp; Ming Fu</a:t>
            </a: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Univ. of Science and Technology of China</a:t>
            </a:r>
          </a:p>
          <a:p>
            <a:endParaRPr lang="en-US" altLang="zh-CN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628800"/>
            <a:ext cx="8712968" cy="1143000"/>
          </a:xfrm>
        </p:spPr>
        <p:txBody>
          <a:bodyPr>
            <a:noAutofit/>
          </a:bodyPr>
          <a:lstStyle/>
          <a:p>
            <a:r>
              <a:rPr lang="en-US" altLang="zh-CN" sz="4000" b="1" dirty="0" err="1" smtClean="0">
                <a:solidFill>
                  <a:srgbClr val="FF0000"/>
                </a:solidFill>
              </a:rPr>
              <a:t>RGSim</a:t>
            </a:r>
            <a:r>
              <a:rPr lang="en-US" altLang="zh-CN" sz="4000" b="1" dirty="0" smtClean="0"/>
              <a:t>  = 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R</a:t>
            </a:r>
            <a:r>
              <a:rPr lang="en-US" altLang="zh-CN" sz="4000" b="1" dirty="0" smtClean="0"/>
              <a:t>ely/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G</a:t>
            </a:r>
            <a:r>
              <a:rPr lang="en-US" altLang="zh-CN" sz="4000" b="1" dirty="0" smtClean="0"/>
              <a:t>uarantee +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Sim</a:t>
            </a:r>
            <a:r>
              <a:rPr lang="en-US" altLang="zh-CN" sz="4000" b="1" dirty="0" smtClean="0"/>
              <a:t>ulation</a:t>
            </a:r>
            <a:endParaRPr lang="zh-CN" altLang="en-US" sz="4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3284984"/>
            <a:ext cx="7427168" cy="3052936"/>
          </a:xfrm>
        </p:spPr>
        <p:txBody>
          <a:bodyPr/>
          <a:lstStyle/>
          <a:p>
            <a:pPr>
              <a:spcBef>
                <a:spcPts val="3624"/>
              </a:spcBef>
            </a:pPr>
            <a:r>
              <a:rPr lang="en-US" altLang="zh-CN" dirty="0" smtClean="0"/>
              <a:t>Compositional </a:t>
            </a:r>
            <a:r>
              <a:rPr lang="en-US" altLang="zh-CN" dirty="0" err="1" smtClean="0"/>
              <a:t>w.r.t</a:t>
            </a:r>
            <a:r>
              <a:rPr lang="en-US" altLang="zh-CN" dirty="0" smtClean="0"/>
              <a:t>. parallel composition</a:t>
            </a:r>
          </a:p>
          <a:p>
            <a:pPr>
              <a:spcBef>
                <a:spcPts val="1624"/>
              </a:spcBef>
            </a:pPr>
            <a:r>
              <a:rPr lang="en-US" altLang="zh-CN" dirty="0" smtClean="0"/>
              <a:t>A proof theory for verifying T</a:t>
            </a:r>
          </a:p>
          <a:p>
            <a:pPr lvl="1"/>
            <a:r>
              <a:rPr lang="en-US" altLang="zh-CN" dirty="0" smtClean="0"/>
              <a:t>Stronger than  O </a:t>
            </a:r>
            <a:r>
              <a:rPr lang="en-US" altLang="zh-CN" dirty="0" smtClean="0">
                <a:sym typeface="Symbol"/>
              </a:rPr>
              <a:t> 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Applications: optimizations, fine-grained obj., concurrent GC, …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8479" y="539969"/>
            <a:ext cx="3247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/>
              <a:t>Our contribution: 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Background:  simulation in </a:t>
            </a:r>
            <a:r>
              <a:rPr lang="en-US" altLang="zh-CN" sz="3600" b="1" dirty="0" err="1" smtClean="0"/>
              <a:t>CompCert</a:t>
            </a:r>
            <a:endParaRPr lang="zh-CN" altLang="en-US" sz="1800" b="1" dirty="0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1658084" y="3381846"/>
            <a:ext cx="928694" cy="121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93198" y="3918236"/>
            <a:ext cx="928694" cy="52322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sym typeface="Symbol" pitchFamily="18" charset="2"/>
              </a:rPr>
              <a:t>(O, )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643042" y="2323446"/>
            <a:ext cx="978850" cy="523220"/>
          </a:xfrm>
          <a:prstGeom prst="rect">
            <a:avLst/>
          </a:prstGeom>
          <a:solidFill>
            <a:srgbClr val="99CCFF"/>
          </a:solidFill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sym typeface="Symbol" pitchFamily="18" charset="2"/>
              </a:rPr>
              <a:t>(C, )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836338" y="2323446"/>
            <a:ext cx="1138581" cy="523220"/>
          </a:xfrm>
          <a:prstGeom prst="rect">
            <a:avLst/>
          </a:prstGeom>
          <a:solidFill>
            <a:srgbClr val="99CCFF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ym typeface="Symbol" pitchFamily="18" charset="2"/>
              </a:rPr>
              <a:t>(C’, ’)</a:t>
            </a:r>
            <a:endParaRPr lang="zh-CN" altLang="en-US" sz="2800" dirty="0"/>
          </a:p>
        </p:txBody>
      </p:sp>
      <p:grpSp>
        <p:nvGrpSpPr>
          <p:cNvPr id="3" name="组合 33"/>
          <p:cNvGrpSpPr/>
          <p:nvPr/>
        </p:nvGrpSpPr>
        <p:grpSpPr>
          <a:xfrm>
            <a:off x="2693330" y="3918236"/>
            <a:ext cx="2246379" cy="523220"/>
            <a:chOff x="2693330" y="4071942"/>
            <a:chExt cx="2246379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3836338" y="4071942"/>
              <a:ext cx="1103371" cy="52322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prstClr val="black"/>
                  </a:solidFill>
                  <a:sym typeface="Symbol" pitchFamily="18" charset="2"/>
                </a:rPr>
                <a:t>(O’, ’)</a:t>
              </a:r>
              <a:endParaRPr lang="zh-CN" altLang="en-US" sz="2800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693330" y="4357694"/>
              <a:ext cx="1071570" cy="1402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5"/>
          <p:cNvGrpSpPr/>
          <p:nvPr/>
        </p:nvGrpSpPr>
        <p:grpSpPr>
          <a:xfrm>
            <a:off x="2693330" y="2213607"/>
            <a:ext cx="1078582" cy="523220"/>
            <a:chOff x="2693330" y="2367313"/>
            <a:chExt cx="1078582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3407710" y="236731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*</a:t>
              </a:r>
              <a:endParaRPr lang="zh-CN" altLang="en-US" sz="2800" dirty="0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693330" y="2747657"/>
              <a:ext cx="1071570" cy="140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161991" y="2323446"/>
            <a:ext cx="1267529" cy="523220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ym typeface="Symbol" pitchFamily="18" charset="2"/>
              </a:rPr>
              <a:t>(C’’, ’’)</a:t>
            </a:r>
            <a:endParaRPr lang="zh-CN" altLang="en-US" sz="2800" dirty="0"/>
          </a:p>
        </p:txBody>
      </p:sp>
      <p:grpSp>
        <p:nvGrpSpPr>
          <p:cNvPr id="24" name="组合 35"/>
          <p:cNvGrpSpPr/>
          <p:nvPr/>
        </p:nvGrpSpPr>
        <p:grpSpPr>
          <a:xfrm>
            <a:off x="5018983" y="3632484"/>
            <a:ext cx="2410537" cy="808972"/>
            <a:chOff x="5018983" y="3786190"/>
            <a:chExt cx="2410537" cy="808972"/>
          </a:xfrm>
        </p:grpSpPr>
        <p:sp>
          <p:nvSpPr>
            <p:cNvPr id="16" name="TextBox 15"/>
            <p:cNvSpPr txBox="1"/>
            <p:nvPr/>
          </p:nvSpPr>
          <p:spPr>
            <a:xfrm>
              <a:off x="6161991" y="4071942"/>
              <a:ext cx="1267529" cy="52322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prstClr val="black"/>
                  </a:solidFill>
                  <a:sym typeface="Symbol" pitchFamily="18" charset="2"/>
                </a:rPr>
                <a:t>(O’’, ’’)</a:t>
              </a:r>
              <a:endParaRPr lang="zh-CN" altLang="en-US" sz="2800" dirty="0"/>
            </a:p>
          </p:txBody>
        </p:sp>
        <p:grpSp>
          <p:nvGrpSpPr>
            <p:cNvPr id="25" name="组合 32"/>
            <p:cNvGrpSpPr/>
            <p:nvPr/>
          </p:nvGrpSpPr>
          <p:grpSpPr>
            <a:xfrm>
              <a:off x="5018983" y="3786190"/>
              <a:ext cx="1071570" cy="572906"/>
              <a:chOff x="5018983" y="3786190"/>
              <a:chExt cx="1071570" cy="57290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336536" y="378619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e</a:t>
                </a:r>
                <a:endParaRPr lang="zh-CN" altLang="en-US" sz="2400" dirty="0"/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5018983" y="4357694"/>
                <a:ext cx="1071570" cy="1402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34"/>
          <p:cNvGrpSpPr/>
          <p:nvPr/>
        </p:nvGrpSpPr>
        <p:grpSpPr>
          <a:xfrm>
            <a:off x="5018983" y="2060848"/>
            <a:ext cx="1078582" cy="675979"/>
            <a:chOff x="5018983" y="2214554"/>
            <a:chExt cx="1078582" cy="675979"/>
          </a:xfrm>
        </p:grpSpPr>
        <p:sp>
          <p:nvSpPr>
            <p:cNvPr id="11" name="TextBox 10"/>
            <p:cNvSpPr txBox="1"/>
            <p:nvPr/>
          </p:nvSpPr>
          <p:spPr>
            <a:xfrm>
              <a:off x="5336536" y="221455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e</a:t>
              </a:r>
              <a:endParaRPr lang="zh-CN" altLang="en-US" sz="2400" dirty="0"/>
            </a:p>
          </p:txBody>
        </p:sp>
        <p:grpSp>
          <p:nvGrpSpPr>
            <p:cNvPr id="30" name="组合 30"/>
            <p:cNvGrpSpPr/>
            <p:nvPr/>
          </p:nvGrpSpPr>
          <p:grpSpPr>
            <a:xfrm>
              <a:off x="5018983" y="2367313"/>
              <a:ext cx="1078582" cy="523220"/>
              <a:chOff x="5018983" y="2367313"/>
              <a:chExt cx="1078582" cy="52322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733363" y="2367313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/>
                  <a:t>*</a:t>
                </a:r>
                <a:endParaRPr lang="zh-CN" altLang="en-US" sz="2800" dirty="0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018983" y="2747657"/>
                <a:ext cx="1071570" cy="1402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7643834" y="2275162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668344" y="391823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589542" y="306098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prstClr val="black"/>
                </a:solidFill>
                <a:sym typeface="Symbol" pitchFamily="18" charset="2"/>
              </a:rPr>
              <a:t></a:t>
            </a:r>
            <a:endParaRPr lang="zh-CN" altLang="en-US" sz="2400" dirty="0"/>
          </a:p>
        </p:txBody>
      </p:sp>
      <p:grpSp>
        <p:nvGrpSpPr>
          <p:cNvPr id="31" name="组合 31"/>
          <p:cNvGrpSpPr/>
          <p:nvPr/>
        </p:nvGrpSpPr>
        <p:grpSpPr>
          <a:xfrm>
            <a:off x="3804120" y="2918104"/>
            <a:ext cx="533494" cy="928694"/>
            <a:chOff x="3804120" y="3176285"/>
            <a:chExt cx="533494" cy="928694"/>
          </a:xfrm>
        </p:grpSpPr>
        <p:cxnSp>
          <p:nvCxnSpPr>
            <p:cNvPr id="4" name="直接连接符 3"/>
            <p:cNvCxnSpPr/>
            <p:nvPr/>
          </p:nvCxnSpPr>
          <p:spPr>
            <a:xfrm rot="5400000">
              <a:off x="3872662" y="3640027"/>
              <a:ext cx="928694" cy="121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04120" y="3319161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black"/>
                  </a:solidFill>
                  <a:sym typeface="Symbol" pitchFamily="18" charset="2"/>
                </a:rPr>
                <a:t></a:t>
              </a:r>
              <a:endParaRPr lang="zh-CN" altLang="en-US" sz="2400" dirty="0"/>
            </a:p>
          </p:txBody>
        </p:sp>
      </p:grpSp>
      <p:grpSp>
        <p:nvGrpSpPr>
          <p:cNvPr id="32" name="组合 36"/>
          <p:cNvGrpSpPr/>
          <p:nvPr/>
        </p:nvGrpSpPr>
        <p:grpSpPr>
          <a:xfrm>
            <a:off x="6090136" y="2918104"/>
            <a:ext cx="573131" cy="928694"/>
            <a:chOff x="6090136" y="3176285"/>
            <a:chExt cx="573131" cy="928694"/>
          </a:xfrm>
        </p:grpSpPr>
        <p:cxnSp>
          <p:nvCxnSpPr>
            <p:cNvPr id="15" name="直接连接符 14"/>
            <p:cNvCxnSpPr/>
            <p:nvPr/>
          </p:nvCxnSpPr>
          <p:spPr>
            <a:xfrm rot="5400000">
              <a:off x="6198315" y="3640027"/>
              <a:ext cx="928694" cy="121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90136" y="3319161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black"/>
                  </a:solidFill>
                  <a:sym typeface="Symbol" pitchFamily="18" charset="2"/>
                </a:rPr>
                <a:t></a:t>
              </a:r>
              <a:endParaRPr lang="zh-CN" altLang="en-US" sz="24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390143" y="1124744"/>
            <a:ext cx="135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sym typeface="Symbol" pitchFamily="18" charset="2"/>
              </a:rPr>
              <a:t>[Leroy et al.]</a:t>
            </a:r>
            <a:endParaRPr lang="zh-CN" altLang="en-US" dirty="0"/>
          </a:p>
        </p:txBody>
      </p:sp>
      <p:sp>
        <p:nvSpPr>
          <p:cNvPr id="41" name="AutoShape 12"/>
          <p:cNvSpPr>
            <a:spLocks noChangeArrowheads="1"/>
          </p:cNvSpPr>
          <p:nvPr/>
        </p:nvSpPr>
        <p:spPr bwMode="auto">
          <a:xfrm>
            <a:off x="2843808" y="1544252"/>
            <a:ext cx="1800200" cy="516596"/>
          </a:xfrm>
          <a:prstGeom prst="wedgeRoundRectCallout">
            <a:avLst>
              <a:gd name="adj1" fmla="val -75132"/>
              <a:gd name="adj2" fmla="val 92053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0" algn="ctr">
              <a:defRPr/>
            </a:pPr>
            <a:r>
              <a:rPr lang="en-US" altLang="zh-CN" sz="2200" b="1" kern="0" dirty="0" smtClean="0">
                <a:solidFill>
                  <a:sysClr val="windowText" lastClr="000000"/>
                </a:solidFill>
              </a:rPr>
              <a:t>Source state</a:t>
            </a:r>
          </a:p>
        </p:txBody>
      </p:sp>
      <p:sp>
        <p:nvSpPr>
          <p:cNvPr id="42" name="AutoShape 12"/>
          <p:cNvSpPr>
            <a:spLocks noChangeArrowheads="1"/>
          </p:cNvSpPr>
          <p:nvPr/>
        </p:nvSpPr>
        <p:spPr bwMode="auto">
          <a:xfrm>
            <a:off x="2843808" y="3212976"/>
            <a:ext cx="1800200" cy="504056"/>
          </a:xfrm>
          <a:prstGeom prst="wedgeRoundRectCallout">
            <a:avLst>
              <a:gd name="adj1" fmla="val -73722"/>
              <a:gd name="adj2" fmla="val 83784"/>
              <a:gd name="adj3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0" algn="ctr">
              <a:defRPr/>
            </a:pPr>
            <a:r>
              <a:rPr lang="en-US" altLang="zh-CN" sz="2200" b="1" kern="0" dirty="0" smtClean="0">
                <a:solidFill>
                  <a:sysClr val="windowText" lastClr="000000"/>
                </a:solidFill>
              </a:rPr>
              <a:t>Target state</a:t>
            </a:r>
          </a:p>
        </p:txBody>
      </p:sp>
      <p:sp>
        <p:nvSpPr>
          <p:cNvPr id="43" name="AutoShape 12"/>
          <p:cNvSpPr>
            <a:spLocks noChangeArrowheads="1"/>
          </p:cNvSpPr>
          <p:nvPr/>
        </p:nvSpPr>
        <p:spPr bwMode="auto">
          <a:xfrm>
            <a:off x="5364088" y="2924944"/>
            <a:ext cx="3384376" cy="504056"/>
          </a:xfrm>
          <a:prstGeom prst="wedgeRoundRectCallout">
            <a:avLst>
              <a:gd name="adj1" fmla="val -43438"/>
              <a:gd name="adj2" fmla="val 123302"/>
              <a:gd name="adj3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0" algn="ctr">
              <a:defRPr/>
            </a:pPr>
            <a:r>
              <a:rPr lang="en-US" altLang="zh-CN" sz="2200" b="1" kern="0" dirty="0" smtClean="0">
                <a:solidFill>
                  <a:sysClr val="windowText" lastClr="000000"/>
                </a:solidFill>
              </a:rPr>
              <a:t>observable event (e.g.  I/O)</a:t>
            </a:r>
          </a:p>
        </p:txBody>
      </p:sp>
      <p:sp>
        <p:nvSpPr>
          <p:cNvPr id="45" name="椭圆 44"/>
          <p:cNvSpPr/>
          <p:nvPr/>
        </p:nvSpPr>
        <p:spPr>
          <a:xfrm>
            <a:off x="2123728" y="2204864"/>
            <a:ext cx="36004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195736" y="3789040"/>
            <a:ext cx="36004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7" grpId="0" animBg="1"/>
      <p:bldP spid="21" grpId="0"/>
      <p:bldP spid="22" grpId="0"/>
      <p:bldP spid="27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28728" y="2636912"/>
            <a:ext cx="2207168" cy="273921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O: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local t;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t =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x = t + 1;</a:t>
            </a: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print( x );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86380" y="2636912"/>
            <a:ext cx="2165940" cy="1631216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C: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x++;</a:t>
            </a: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print( x );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673078" y="4836987"/>
            <a:ext cx="3283298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dirty="0" smtClean="0">
                <a:solidFill>
                  <a:prstClr val="black"/>
                </a:solidFill>
              </a:rPr>
              <a:t>We have</a:t>
            </a:r>
            <a:r>
              <a:rPr lang="zh-CN" altLang="en-US" sz="2800" dirty="0" smtClean="0">
                <a:solidFill>
                  <a:prstClr val="black"/>
                </a:solidFill>
              </a:rPr>
              <a:t>  </a:t>
            </a:r>
            <a:r>
              <a:rPr lang="en-US" altLang="zh-CN" sz="2800" dirty="0" smtClean="0">
                <a:sym typeface="Symbol" pitchFamily="18" charset="2"/>
              </a:rPr>
              <a:t>O </a:t>
            </a:r>
            <a:r>
              <a:rPr lang="en-US" altLang="zh-CN" sz="2800" b="1" dirty="0" smtClean="0">
                <a:sym typeface="Symbol" pitchFamily="18" charset="2"/>
              </a:rPr>
              <a:t></a:t>
            </a:r>
            <a:r>
              <a:rPr lang="en-US" altLang="zh-CN" sz="2800" dirty="0" smtClean="0">
                <a:sym typeface="Symbol" pitchFamily="18" charset="2"/>
              </a:rPr>
              <a:t> C ,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 smtClean="0">
                <a:sym typeface="Symbol" pitchFamily="18" charset="2"/>
              </a:rPr>
              <a:t>but  </a:t>
            </a:r>
            <a:r>
              <a:rPr lang="en-US" altLang="zh-CN" sz="2800" dirty="0" smtClean="0">
                <a:solidFill>
                  <a:srgbClr val="FF0000"/>
                </a:solidFill>
                <a:sym typeface="Symbol" pitchFamily="18" charset="2"/>
              </a:rPr>
              <a:t>not</a:t>
            </a:r>
            <a:r>
              <a:rPr lang="en-US" altLang="zh-CN" sz="2800" dirty="0" smtClean="0">
                <a:sym typeface="Symbol" pitchFamily="18" charset="2"/>
              </a:rPr>
              <a:t>  </a:t>
            </a:r>
            <a:r>
              <a:rPr lang="en-US" altLang="zh-CN" sz="2800" dirty="0" smtClean="0"/>
              <a:t>O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2800" dirty="0" smtClean="0"/>
              <a:t>O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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en-US" altLang="zh-CN" sz="2800" dirty="0" smtClean="0"/>
              <a:t>C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2800" dirty="0" smtClean="0"/>
              <a:t>C </a:t>
            </a:r>
            <a:endParaRPr lang="en-US" altLang="zh-CN" sz="2800" dirty="0" smtClean="0">
              <a:sym typeface="Symbol" pitchFamily="18" charset="2"/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180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Simulation in </a:t>
            </a:r>
            <a:r>
              <a:rPr lang="en-US" altLang="zh-CN" b="1" dirty="0" err="1" smtClean="0"/>
              <a:t>CompCert</a:t>
            </a:r>
            <a:r>
              <a:rPr lang="en-US" altLang="zh-CN" b="1" dirty="0" smtClean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  <a:sym typeface="Symbol" pitchFamily="18" charset="2"/>
              </a:rPr>
              <a:t>[Leroy et al.]</a:t>
            </a:r>
            <a:endParaRPr lang="en-US" altLang="zh-CN" sz="1600" dirty="0" smtClean="0">
              <a:sym typeface="Symbol" pitchFamily="18" charset="2"/>
            </a:endParaRPr>
          </a:p>
          <a:p>
            <a:pPr>
              <a:spcBef>
                <a:spcPts val="1076"/>
              </a:spcBef>
              <a:buNone/>
            </a:pPr>
            <a:r>
              <a:rPr lang="en-US" altLang="zh-CN" sz="2800" dirty="0" smtClean="0">
                <a:sym typeface="Wingdings"/>
              </a:rPr>
              <a:t> </a:t>
            </a:r>
            <a:r>
              <a:rPr lang="en-US" altLang="zh-CN" sz="2800" dirty="0" smtClean="0"/>
              <a:t>Can verify T for sequential programs</a:t>
            </a:r>
          </a:p>
          <a:p>
            <a:pPr>
              <a:spcBef>
                <a:spcPts val="1072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  <a:sym typeface="Wingdings"/>
              </a:rPr>
              <a:t></a:t>
            </a:r>
            <a:r>
              <a:rPr lang="en-US" altLang="zh-CN" sz="2800" dirty="0" smtClean="0">
                <a:solidFill>
                  <a:srgbClr val="FF0000"/>
                </a:solidFill>
              </a:rPr>
              <a:t> NOT compositional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w.r.t</a:t>
            </a:r>
            <a:r>
              <a:rPr lang="en-US" altLang="zh-CN" sz="2800" dirty="0" smtClean="0">
                <a:solidFill>
                  <a:srgbClr val="FF0000"/>
                </a:solidFill>
              </a:rPr>
              <a:t>. parallel composition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24482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Simulation in </a:t>
            </a:r>
            <a:r>
              <a:rPr lang="en-US" altLang="zh-CN" b="1" dirty="0" err="1" smtClean="0"/>
              <a:t>CompCert</a:t>
            </a:r>
            <a:r>
              <a:rPr lang="en-US" altLang="zh-CN" b="1" dirty="0" smtClean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  <a:sym typeface="Symbol" pitchFamily="18" charset="2"/>
              </a:rPr>
              <a:t>[Leroy et al.]</a:t>
            </a:r>
          </a:p>
          <a:p>
            <a:pPr>
              <a:spcBef>
                <a:spcPts val="1076"/>
              </a:spcBef>
              <a:buNone/>
            </a:pPr>
            <a:r>
              <a:rPr lang="en-US" altLang="zh-CN" sz="2800" dirty="0" smtClean="0">
                <a:sym typeface="Wingdings"/>
              </a:rPr>
              <a:t> </a:t>
            </a:r>
            <a:r>
              <a:rPr lang="en-US" altLang="zh-CN" sz="2800" dirty="0" smtClean="0"/>
              <a:t>Can verify T for sequential programs</a:t>
            </a:r>
          </a:p>
          <a:p>
            <a:pPr>
              <a:spcBef>
                <a:spcPts val="1072"/>
              </a:spcBef>
              <a:buNone/>
            </a:pPr>
            <a:r>
              <a:rPr lang="en-US" altLang="zh-CN" sz="2800" dirty="0" smtClean="0">
                <a:sym typeface="Wingdings"/>
              </a:rPr>
              <a:t></a:t>
            </a:r>
            <a:r>
              <a:rPr lang="en-US" altLang="zh-CN" sz="2800" dirty="0" smtClean="0"/>
              <a:t> NOT compositional </a:t>
            </a:r>
            <a:r>
              <a:rPr lang="en-US" altLang="zh-CN" sz="2800" dirty="0" err="1" smtClean="0"/>
              <a:t>w.r.t</a:t>
            </a:r>
            <a:r>
              <a:rPr lang="en-US" altLang="zh-CN" sz="2800" dirty="0" smtClean="0"/>
              <a:t>. parallel composition</a:t>
            </a:r>
          </a:p>
          <a:p>
            <a:pPr lvl="1">
              <a:spcBef>
                <a:spcPts val="1072"/>
              </a:spcBef>
              <a:buFont typeface="Wingdings" pitchFamily="2" charset="2"/>
              <a:buChar char="L"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 Consider NO environments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467544" y="3284984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Simulation in </a:t>
            </a:r>
            <a:r>
              <a:rPr lang="en-US" altLang="zh-CN" sz="3200" b="1" dirty="0" smtClean="0">
                <a:sym typeface="Symbol"/>
              </a:rPr>
              <a:t>process </a:t>
            </a:r>
            <a:r>
              <a:rPr lang="en-US" altLang="zh-CN" sz="3200" b="1" dirty="0" smtClean="0"/>
              <a:t>calculus</a:t>
            </a:r>
            <a:r>
              <a:rPr lang="en-US" altLang="zh-CN" sz="1600" b="1" dirty="0" smtClean="0"/>
              <a:t> (e.g. CCS </a:t>
            </a:r>
            <a:r>
              <a:rPr lang="en-US" altLang="zh-CN" sz="1600" dirty="0" smtClean="0">
                <a:solidFill>
                  <a:srgbClr val="C00000"/>
                </a:solidFill>
                <a:sym typeface="Symbol" pitchFamily="18" charset="2"/>
              </a:rPr>
              <a:t>[Milner et al.]</a:t>
            </a:r>
            <a:r>
              <a:rPr lang="en-US" altLang="zh-CN" sz="1600" dirty="0" smtClean="0">
                <a:sym typeface="Symbol" pitchFamily="18" charset="2"/>
              </a:rPr>
              <a:t>)</a:t>
            </a:r>
            <a:endParaRPr kumimoji="0" lang="en-US" altLang="zh-CN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lvl="0" indent="-342900">
              <a:spcBef>
                <a:spcPts val="1072"/>
              </a:spcBef>
              <a:buFont typeface="Arial" pitchFamily="34" charset="0"/>
              <a:buChar char="•"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Assume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arbitrary</a:t>
            </a:r>
            <a:r>
              <a:rPr lang="en-US" altLang="zh-CN" sz="2800" dirty="0" smtClean="0">
                <a:solidFill>
                  <a:srgbClr val="FF0000"/>
                </a:solidFill>
              </a:rPr>
              <a:t> environments</a:t>
            </a:r>
            <a:endParaRPr kumimoji="0" lang="en-US" altLang="zh-CN" sz="28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ts val="1072"/>
              </a:spcBef>
              <a:defRPr/>
            </a:pP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 </a:t>
            </a:r>
            <a:r>
              <a:rPr lang="en-US" altLang="zh-CN" sz="2800" dirty="0" smtClean="0"/>
              <a:t>Compositional</a:t>
            </a:r>
            <a:endParaRPr kumimoji="0" lang="en-US" altLang="zh-CN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ts val="1072"/>
              </a:spcBef>
              <a:defRPr/>
            </a:pP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 </a:t>
            </a:r>
            <a:r>
              <a:rPr lang="en-US" altLang="zh-CN" sz="2800" dirty="0" smtClean="0"/>
              <a:t>Too strong: limited applications</a:t>
            </a:r>
            <a:endParaRPr kumimoji="0" lang="en-US" altLang="zh-CN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3707904" y="1844824"/>
            <a:ext cx="3643338" cy="2210731"/>
            <a:chOff x="5438780" y="2141240"/>
            <a:chExt cx="3643338" cy="2210731"/>
          </a:xfrm>
        </p:grpSpPr>
        <p:sp>
          <p:nvSpPr>
            <p:cNvPr id="78" name="TextBox 77"/>
            <p:cNvSpPr txBox="1"/>
            <p:nvPr/>
          </p:nvSpPr>
          <p:spPr>
            <a:xfrm>
              <a:off x="8684252" y="3795714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38780" y="3828751"/>
              <a:ext cx="1214446" cy="52322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prstClr val="black"/>
                  </a:solidFill>
                  <a:sym typeface="Symbol" pitchFamily="18" charset="2"/>
                </a:rPr>
                <a:t>(O’, </a:t>
              </a:r>
              <a:r>
                <a:rPr lang="en-US" altLang="zh-CN" sz="2800" dirty="0" smtClean="0">
                  <a:solidFill>
                    <a:srgbClr val="FF0000"/>
                  </a:solidFill>
                  <a:sym typeface="Symbol" pitchFamily="18" charset="2"/>
                </a:rPr>
                <a:t>’’</a:t>
              </a:r>
              <a:r>
                <a:rPr lang="en-US" altLang="zh-CN" sz="2800" dirty="0" smtClean="0">
                  <a:solidFill>
                    <a:prstClr val="black"/>
                  </a:solidFill>
                  <a:sym typeface="Symbol" pitchFamily="18" charset="2"/>
                </a:rPr>
                <a:t>)</a:t>
              </a:r>
              <a:endParaRPr lang="zh-CN" altLang="en-US" sz="2800" dirty="0"/>
            </a:p>
          </p:txBody>
        </p:sp>
        <p:grpSp>
          <p:nvGrpSpPr>
            <p:cNvPr id="80" name="组合 59"/>
            <p:cNvGrpSpPr/>
            <p:nvPr/>
          </p:nvGrpSpPr>
          <p:grpSpPr>
            <a:xfrm>
              <a:off x="6710622" y="3828751"/>
              <a:ext cx="1973630" cy="523220"/>
              <a:chOff x="6558222" y="3676351"/>
              <a:chExt cx="1973630" cy="52322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7174530" y="3676351"/>
                <a:ext cx="1357322" cy="523220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prstClr val="black"/>
                    </a:solidFill>
                    <a:sym typeface="Symbol" pitchFamily="18" charset="2"/>
                  </a:rPr>
                  <a:t>(O’’, ’’’)</a:t>
                </a:r>
                <a:endParaRPr lang="zh-CN" altLang="en-US" sz="2800" dirty="0"/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6558222" y="3929066"/>
                <a:ext cx="585546" cy="73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5438780" y="2415238"/>
              <a:ext cx="1196091" cy="523220"/>
            </a:xfrm>
            <a:prstGeom prst="rect">
              <a:avLst/>
            </a:prstGeom>
            <a:solidFill>
              <a:srgbClr val="99CC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ym typeface="Symbol" pitchFamily="18" charset="2"/>
                </a:rPr>
                <a:t>(C’, </a:t>
              </a:r>
              <a:r>
                <a:rPr lang="en-US" altLang="zh-CN" sz="2800" dirty="0" smtClean="0">
                  <a:solidFill>
                    <a:srgbClr val="FF0000"/>
                  </a:solidFill>
                  <a:sym typeface="Symbol" pitchFamily="18" charset="2"/>
                </a:rPr>
                <a:t>’’</a:t>
              </a:r>
              <a:r>
                <a:rPr lang="en-US" altLang="zh-CN" sz="2800" dirty="0" smtClean="0">
                  <a:sym typeface="Symbol" pitchFamily="18" charset="2"/>
                </a:rPr>
                <a:t>)</a:t>
              </a:r>
              <a:endParaRPr lang="zh-CN" altLang="en-US" sz="2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024494" y="228525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*</a:t>
              </a:r>
              <a:endParaRPr lang="zh-CN" altLang="en-US" sz="2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26930" y="2415238"/>
              <a:ext cx="1338967" cy="523220"/>
            </a:xfrm>
            <a:prstGeom prst="rect">
              <a:avLst/>
            </a:prstGeom>
            <a:solidFill>
              <a:srgbClr val="99CC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ym typeface="Symbol" pitchFamily="18" charset="2"/>
                </a:rPr>
                <a:t>(C’’, ’’’)</a:t>
              </a:r>
              <a:endParaRPr lang="zh-CN" altLang="en-US" sz="28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684252" y="2366954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6710622" y="2645296"/>
              <a:ext cx="585546" cy="731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>
              <a:off x="5662560" y="3361732"/>
              <a:ext cx="71438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5400000">
              <a:off x="7606776" y="3361732"/>
              <a:ext cx="71438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504056" y="3077344"/>
              <a:ext cx="5164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black"/>
                  </a:solidFill>
                  <a:sym typeface="Symbol" pitchFamily="18" charset="2"/>
                </a:rPr>
                <a:t>’</a:t>
              </a:r>
              <a:endParaRPr lang="zh-CN" altLang="en-US" sz="2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448272" y="3077344"/>
              <a:ext cx="5164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black"/>
                  </a:solidFill>
                  <a:sym typeface="Symbol" pitchFamily="18" charset="2"/>
                </a:rPr>
                <a:t>’</a:t>
              </a:r>
              <a:endParaRPr lang="zh-CN" altLang="en-US" sz="24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12632" y="35814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e</a:t>
              </a:r>
              <a:endParaRPr lang="zh-CN" altLang="en-US" sz="2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762110" y="214124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e</a:t>
              </a:r>
              <a:endParaRPr lang="zh-CN" altLang="en-US" sz="2400" dirty="0"/>
            </a:p>
          </p:txBody>
        </p:sp>
      </p:grpSp>
      <p:sp>
        <p:nvSpPr>
          <p:cNvPr id="48" name="右箭头 47"/>
          <p:cNvSpPr/>
          <p:nvPr/>
        </p:nvSpPr>
        <p:spPr>
          <a:xfrm>
            <a:off x="4857752" y="3713612"/>
            <a:ext cx="357190" cy="214314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Assuming arbitrary environments</a:t>
            </a:r>
            <a:endParaRPr lang="zh-CN" altLang="en-US" sz="3600" b="1" dirty="0"/>
          </a:p>
        </p:txBody>
      </p:sp>
      <p:sp>
        <p:nvSpPr>
          <p:cNvPr id="47" name="右箭头 46"/>
          <p:cNvSpPr/>
          <p:nvPr/>
        </p:nvSpPr>
        <p:spPr>
          <a:xfrm>
            <a:off x="3571868" y="3713612"/>
            <a:ext cx="357190" cy="214314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62"/>
          <p:cNvGrpSpPr/>
          <p:nvPr/>
        </p:nvGrpSpPr>
        <p:grpSpPr>
          <a:xfrm>
            <a:off x="3929058" y="3356422"/>
            <a:ext cx="1000132" cy="928694"/>
            <a:chOff x="3929058" y="3500438"/>
            <a:chExt cx="1000132" cy="928694"/>
          </a:xfrm>
        </p:grpSpPr>
        <p:sp>
          <p:nvSpPr>
            <p:cNvPr id="42" name="云形 41"/>
            <p:cNvSpPr/>
            <p:nvPr/>
          </p:nvSpPr>
          <p:spPr>
            <a:xfrm>
              <a:off x="3929058" y="3500438"/>
              <a:ext cx="1000132" cy="928694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39535" y="3714752"/>
              <a:ext cx="6467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 err="1" smtClean="0"/>
                <a:t>env</a:t>
              </a:r>
              <a:endParaRPr lang="zh-CN" altLang="en-US" sz="2400" b="1" dirty="0"/>
            </a:p>
          </p:txBody>
        </p:sp>
      </p:grpSp>
      <p:grpSp>
        <p:nvGrpSpPr>
          <p:cNvPr id="10" name="组合 56"/>
          <p:cNvGrpSpPr/>
          <p:nvPr/>
        </p:nvGrpSpPr>
        <p:grpSpPr>
          <a:xfrm>
            <a:off x="3571868" y="1924242"/>
            <a:ext cx="1643074" cy="928694"/>
            <a:chOff x="3432829" y="2071678"/>
            <a:chExt cx="1643074" cy="928694"/>
          </a:xfrm>
        </p:grpSpPr>
        <p:sp>
          <p:nvSpPr>
            <p:cNvPr id="49" name="右箭头 48"/>
            <p:cNvSpPr/>
            <p:nvPr/>
          </p:nvSpPr>
          <p:spPr>
            <a:xfrm>
              <a:off x="4718713" y="2428868"/>
              <a:ext cx="357190" cy="214314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云形 53"/>
            <p:cNvSpPr/>
            <p:nvPr/>
          </p:nvSpPr>
          <p:spPr>
            <a:xfrm>
              <a:off x="3790019" y="2071678"/>
              <a:ext cx="1000132" cy="928694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右箭头 54"/>
            <p:cNvSpPr/>
            <p:nvPr/>
          </p:nvSpPr>
          <p:spPr>
            <a:xfrm>
              <a:off x="3432829" y="2428868"/>
              <a:ext cx="357190" cy="214314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496" y="2285992"/>
              <a:ext cx="6467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 err="1" smtClean="0"/>
                <a:t>env</a:t>
              </a:r>
              <a:endParaRPr lang="zh-CN" altLang="en-US" sz="2400" b="1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187624" y="4869160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 Too strong to be satisfied,  </a:t>
            </a:r>
            <a:r>
              <a:rPr lang="en-US" altLang="zh-CN" sz="2800" dirty="0" smtClean="0"/>
              <a:t>since </a:t>
            </a:r>
            <a:r>
              <a:rPr lang="en-US" altLang="zh-CN" sz="2800" dirty="0" err="1" smtClean="0"/>
              <a:t>env</a:t>
            </a:r>
            <a:r>
              <a:rPr lang="en-US" altLang="zh-CN" sz="2800" dirty="0" smtClean="0"/>
              <a:t>. can be </a:t>
            </a:r>
            <a:r>
              <a:rPr lang="en-US" altLang="zh-CN" sz="2800" i="1" dirty="0" smtClean="0"/>
              <a:t>arbitrarily bad</a:t>
            </a:r>
            <a:r>
              <a:rPr lang="en-US" altLang="zh-CN" sz="2800" dirty="0" smtClean="0"/>
              <a:t>.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2051720" y="1988840"/>
            <a:ext cx="2829294" cy="2056455"/>
            <a:chOff x="823536" y="1484784"/>
            <a:chExt cx="2829294" cy="2056455"/>
          </a:xfrm>
        </p:grpSpPr>
        <p:cxnSp>
          <p:nvCxnSpPr>
            <p:cNvPr id="63" name="直接连接符 62"/>
            <p:cNvCxnSpPr/>
            <p:nvPr/>
          </p:nvCxnSpPr>
          <p:spPr>
            <a:xfrm rot="5400000">
              <a:off x="1010418" y="2555560"/>
              <a:ext cx="71438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938186" y="3018019"/>
              <a:ext cx="928694" cy="52322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prstClr val="black"/>
                  </a:solidFill>
                  <a:sym typeface="Symbol" pitchFamily="18" charset="2"/>
                </a:rPr>
                <a:t>(O, )</a:t>
              </a:r>
              <a:endParaRPr lang="zh-CN" altLang="en-US" sz="2800" dirty="0"/>
            </a:p>
          </p:txBody>
        </p:sp>
        <p:grpSp>
          <p:nvGrpSpPr>
            <p:cNvPr id="65" name="组合 34"/>
            <p:cNvGrpSpPr/>
            <p:nvPr/>
          </p:nvGrpSpPr>
          <p:grpSpPr>
            <a:xfrm>
              <a:off x="1924276" y="3018019"/>
              <a:ext cx="1728554" cy="523220"/>
              <a:chOff x="2271942" y="2786058"/>
              <a:chExt cx="1728554" cy="52322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2897125" y="2786058"/>
                <a:ext cx="1103371" cy="523220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prstClr val="black"/>
                    </a:solidFill>
                    <a:sym typeface="Symbol" pitchFamily="18" charset="2"/>
                  </a:rPr>
                  <a:t>(O’, ’)</a:t>
                </a:r>
                <a:endParaRPr lang="zh-CN" altLang="en-US" sz="2800" dirty="0"/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2271942" y="3072107"/>
                <a:ext cx="585546" cy="73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938186" y="1594623"/>
              <a:ext cx="978850" cy="523220"/>
            </a:xfrm>
            <a:prstGeom prst="rect">
              <a:avLst/>
            </a:prstGeom>
            <a:solidFill>
              <a:srgbClr val="99CCFF"/>
            </a:solidFill>
            <a:ln cap="rnd">
              <a:noFill/>
              <a:round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prstClr val="black"/>
                  </a:solidFill>
                  <a:sym typeface="Symbol" pitchFamily="18" charset="2"/>
                </a:rPr>
                <a:t>(C, )</a:t>
              </a:r>
              <a:endParaRPr lang="zh-CN" altLang="en-US" sz="2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81260" y="1599376"/>
              <a:ext cx="1071570" cy="523220"/>
            </a:xfrm>
            <a:prstGeom prst="rect">
              <a:avLst/>
            </a:prstGeom>
            <a:solidFill>
              <a:srgbClr val="99CC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ym typeface="Symbol" pitchFamily="18" charset="2"/>
                </a:rPr>
                <a:t>(C’, ’)</a:t>
              </a:r>
              <a:endParaRPr lang="zh-CN" altLang="en-US" sz="2800" dirty="0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1938318" y="1484784"/>
              <a:ext cx="649954" cy="523220"/>
              <a:chOff x="1785918" y="2143116"/>
              <a:chExt cx="649954" cy="523220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071670" y="2143116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/>
                  <a:t>*</a:t>
                </a:r>
                <a:endParaRPr lang="zh-CN" altLang="en-US" sz="2800" dirty="0"/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>
                <a:off x="1785918" y="2500306"/>
                <a:ext cx="585546" cy="73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直接连接符 73"/>
            <p:cNvCxnSpPr/>
            <p:nvPr/>
          </p:nvCxnSpPr>
          <p:spPr>
            <a:xfrm rot="5400000">
              <a:off x="2710232" y="2551000"/>
              <a:ext cx="71438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823536" y="2257901"/>
              <a:ext cx="5164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black"/>
                  </a:solidFill>
                  <a:sym typeface="Symbol" pitchFamily="18" charset="2"/>
                </a:rPr>
                <a:t>’</a:t>
              </a:r>
              <a:endParaRPr lang="zh-CN" altLang="en-US" sz="2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551728" y="2266612"/>
              <a:ext cx="5164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black"/>
                  </a:solidFill>
                  <a:sym typeface="Symbol" pitchFamily="18" charset="2"/>
                </a:rPr>
                <a:t>’</a:t>
              </a:r>
              <a:endParaRPr lang="zh-CN" altLang="en-US" sz="2400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205298" y="5805264"/>
            <a:ext cx="6823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 smtClean="0">
                <a:solidFill>
                  <a:prstClr val="black"/>
                </a:solidFill>
              </a:rPr>
              <a:t>In practice,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T</a:t>
            </a:r>
            <a:r>
              <a:rPr lang="en-US" altLang="zh-CN" sz="2800" dirty="0" smtClean="0">
                <a:solidFill>
                  <a:prstClr val="black"/>
                </a:solidFill>
              </a:rPr>
              <a:t> has assumptions about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C &amp; </a:t>
            </a:r>
            <a:r>
              <a:rPr lang="en-US" altLang="zh-CN" sz="2800" b="1" dirty="0" err="1" smtClean="0">
                <a:solidFill>
                  <a:prstClr val="black"/>
                </a:solidFill>
              </a:rPr>
              <a:t>env</a:t>
            </a:r>
            <a:r>
              <a:rPr lang="en-US" altLang="zh-CN" sz="2800" dirty="0" smtClean="0">
                <a:solidFill>
                  <a:prstClr val="black"/>
                </a:solidFill>
              </a:rPr>
              <a:t>.</a:t>
            </a:r>
            <a:endParaRPr lang="zh-CN" altLang="en-US" sz="2800" dirty="0" smtClean="0">
              <a:solidFill>
                <a:prstClr val="black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-0.1467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5.55112E-17 L 0.171 0.001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T has assumptions about source code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Compilers for concurrent programs</a:t>
            </a:r>
          </a:p>
          <a:p>
            <a:pPr lvl="1"/>
            <a:r>
              <a:rPr lang="en-US" altLang="zh-CN" sz="2400" dirty="0" err="1" smtClean="0"/>
              <a:t>Prog</a:t>
            </a:r>
            <a:r>
              <a:rPr lang="en-US" altLang="zh-CN" sz="2400" dirty="0" smtClean="0"/>
              <a:t>. with data races has no semantics (e.g. concurrent C++)</a:t>
            </a:r>
          </a:p>
          <a:p>
            <a:pPr lvl="1"/>
            <a:r>
              <a:rPr lang="en-US" altLang="zh-CN" sz="2400" dirty="0" smtClean="0"/>
              <a:t>Not guarantee correctness for racy programs</a:t>
            </a:r>
            <a:endParaRPr lang="en-US" altLang="zh-CN" sz="1600" dirty="0" smtClean="0"/>
          </a:p>
          <a:p>
            <a:pPr>
              <a:spcBef>
                <a:spcPts val="2024"/>
              </a:spcBef>
            </a:pPr>
            <a:r>
              <a:rPr lang="en-US" altLang="zh-CN" sz="2800" dirty="0" smtClean="0"/>
              <a:t>Fine-grained objects</a:t>
            </a:r>
          </a:p>
          <a:p>
            <a:pPr lvl="1"/>
            <a:r>
              <a:rPr lang="en-US" altLang="zh-CN" sz="2400" dirty="0" smtClean="0"/>
              <a:t>Accesses use same primitives (e.g. stack: push &amp; pop)</a:t>
            </a:r>
          </a:p>
          <a:p>
            <a:pPr lvl="1"/>
            <a:r>
              <a:rPr lang="en-US" altLang="zh-CN" sz="2400" dirty="0" smtClean="0"/>
              <a:t>Not guarantee correctness when </a:t>
            </a:r>
            <a:r>
              <a:rPr lang="en-US" altLang="zh-CN" sz="2400" dirty="0" err="1" smtClean="0"/>
              <a:t>env</a:t>
            </a:r>
            <a:r>
              <a:rPr lang="en-US" altLang="zh-CN" sz="2400" dirty="0" smtClean="0"/>
              <a:t>. can destroy obj.</a:t>
            </a:r>
            <a:endParaRPr lang="en-US" altLang="zh-CN" sz="2400" b="1" dirty="0" smtClean="0"/>
          </a:p>
          <a:p>
            <a:pPr>
              <a:spcBef>
                <a:spcPts val="2072"/>
              </a:spcBef>
            </a:pPr>
            <a:r>
              <a:rPr lang="en-US" altLang="zh-CN" sz="2800" dirty="0" smtClean="0"/>
              <a:t>More examples are in the paper …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9574" y="5642084"/>
            <a:ext cx="648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FF0000"/>
                </a:solidFill>
              </a:rPr>
              <a:t>Env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 of a thread cannot be arbitrarily bad !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2" y="2442374"/>
            <a:ext cx="2039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cs typeface="Arial" pitchFamily="34" charset="0"/>
              </a:rPr>
              <a:t>[Boehm et al. PLDI’08]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404664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Problems of existing simulations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256384"/>
            <a:ext cx="58326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Our </a:t>
            </a:r>
            <a:r>
              <a:rPr lang="en-US" altLang="zh-CN" sz="3800" b="1" dirty="0" err="1" smtClean="0">
                <a:solidFill>
                  <a:srgbClr val="FF0000"/>
                </a:solidFill>
              </a:rPr>
              <a:t>RGSim</a:t>
            </a:r>
            <a:r>
              <a:rPr lang="en-US" altLang="zh-CN" sz="2800" b="1" dirty="0" smtClean="0"/>
              <a:t> :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18864" y="980728"/>
            <a:ext cx="8625136" cy="2404864"/>
          </a:xfrm>
        </p:spPr>
        <p:txBody>
          <a:bodyPr>
            <a:normAutofit/>
          </a:bodyPr>
          <a:lstStyle/>
          <a:p>
            <a:pPr>
              <a:spcBef>
                <a:spcPts val="1672"/>
              </a:spcBef>
              <a:defRPr/>
            </a:pPr>
            <a:r>
              <a:rPr lang="en-US" altLang="zh-CN" sz="2800" dirty="0" smtClean="0"/>
              <a:t>Considers </a:t>
            </a:r>
            <a:r>
              <a:rPr lang="en-US" altLang="zh-CN" sz="2800" dirty="0" smtClean="0">
                <a:solidFill>
                  <a:srgbClr val="0000FF"/>
                </a:solidFill>
              </a:rPr>
              <a:t>no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env</a:t>
            </a:r>
            <a:r>
              <a:rPr lang="en-US" altLang="zh-CN" sz="2800" dirty="0" smtClean="0"/>
              <a:t>. </a:t>
            </a:r>
            <a:r>
              <a:rPr lang="en-US" altLang="zh-CN" sz="2800" dirty="0" smtClean="0">
                <a:solidFill>
                  <a:prstClr val="black"/>
                </a:solidFill>
              </a:rPr>
              <a:t>in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CompCert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  <a:sym typeface="Symbol" pitchFamily="18" charset="2"/>
              </a:rPr>
              <a:t>[Leroy et al.]</a:t>
            </a:r>
            <a:endParaRPr lang="en-US" altLang="zh-CN" sz="2400" dirty="0" smtClean="0"/>
          </a:p>
          <a:p>
            <a:pPr lvl="1">
              <a:spcBef>
                <a:spcPts val="672"/>
              </a:spcBef>
              <a:buNone/>
              <a:defRPr/>
            </a:pPr>
            <a:r>
              <a:rPr lang="en-US" altLang="zh-CN" sz="2400" dirty="0" smtClean="0">
                <a:sym typeface="Wingdings"/>
              </a:rPr>
              <a:t> </a:t>
            </a:r>
            <a:r>
              <a:rPr lang="en-US" altLang="zh-CN" sz="2400" dirty="0" smtClean="0"/>
              <a:t>NOT compositional </a:t>
            </a:r>
            <a:r>
              <a:rPr lang="en-US" altLang="zh-CN" sz="2400" dirty="0" err="1" smtClean="0"/>
              <a:t>w.r.t</a:t>
            </a:r>
            <a:r>
              <a:rPr lang="en-US" altLang="zh-CN" sz="2400" dirty="0" smtClean="0"/>
              <a:t>. parallel composition</a:t>
            </a:r>
          </a:p>
          <a:p>
            <a:pPr>
              <a:spcBef>
                <a:spcPts val="1672"/>
              </a:spcBef>
              <a:defRPr/>
            </a:pPr>
            <a:r>
              <a:rPr lang="en-US" altLang="zh-CN" sz="2800" dirty="0" smtClean="0"/>
              <a:t>Assumes </a:t>
            </a:r>
            <a:r>
              <a:rPr lang="en-US" altLang="zh-CN" sz="2800" dirty="0" smtClean="0">
                <a:solidFill>
                  <a:srgbClr val="0000FF"/>
                </a:solidFill>
              </a:rPr>
              <a:t>arbitrary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env</a:t>
            </a:r>
            <a:r>
              <a:rPr lang="en-US" altLang="zh-CN" sz="2800" dirty="0" smtClean="0"/>
              <a:t>. </a:t>
            </a:r>
            <a:r>
              <a:rPr lang="en-US" altLang="zh-CN" sz="2800" dirty="0" smtClean="0">
                <a:solidFill>
                  <a:prstClr val="black"/>
                </a:solidFill>
              </a:rPr>
              <a:t>in process calculus 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(e.g. </a:t>
            </a:r>
            <a:r>
              <a:rPr lang="en-US" altLang="zh-CN" sz="1600" dirty="0" smtClean="0">
                <a:solidFill>
                  <a:srgbClr val="C00000"/>
                </a:solidFill>
                <a:sym typeface="Symbol" pitchFamily="18" charset="2"/>
              </a:rPr>
              <a:t>[Milner et al.]</a:t>
            </a:r>
            <a:r>
              <a:rPr lang="en-US" altLang="zh-CN" sz="1600" dirty="0" smtClean="0">
                <a:solidFill>
                  <a:prstClr val="black"/>
                </a:solidFill>
                <a:sym typeface="Symbol" pitchFamily="18" charset="2"/>
              </a:rPr>
              <a:t>)</a:t>
            </a:r>
            <a:endParaRPr lang="en-US" altLang="zh-CN" sz="2400" dirty="0" smtClean="0"/>
          </a:p>
          <a:p>
            <a:pPr lvl="1">
              <a:spcBef>
                <a:spcPts val="672"/>
              </a:spcBef>
              <a:buNone/>
              <a:defRPr/>
            </a:pPr>
            <a:r>
              <a:rPr lang="en-US" altLang="zh-CN" sz="2400" dirty="0" smtClean="0">
                <a:sym typeface="Wingdings"/>
              </a:rPr>
              <a:t> </a:t>
            </a:r>
            <a:r>
              <a:rPr lang="en-US" altLang="zh-CN" sz="2400" dirty="0" smtClean="0"/>
              <a:t>Too strong: limited applications</a:t>
            </a:r>
            <a:endParaRPr lang="zh-CN" altLang="en-US" sz="2400" dirty="0" smtClean="0"/>
          </a:p>
        </p:txBody>
      </p:sp>
      <p:sp>
        <p:nvSpPr>
          <p:cNvPr id="11" name="内容占位符 7"/>
          <p:cNvSpPr txBox="1">
            <a:spLocks/>
          </p:cNvSpPr>
          <p:nvPr/>
        </p:nvSpPr>
        <p:spPr>
          <a:xfrm>
            <a:off x="518864" y="4048472"/>
            <a:ext cx="8229600" cy="262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672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Parameterized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the interference with </a:t>
            </a:r>
            <a:r>
              <a:rPr kumimoji="0" lang="en-US" altLang="zh-CN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lang="en-US" altLang="zh-CN" sz="2400" noProof="0" dirty="0" smtClean="0"/>
          </a:p>
          <a:p>
            <a:pPr marL="800100" lvl="1" indent="-342900">
              <a:spcBef>
                <a:spcPts val="1672"/>
              </a:spcBef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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Compositional</a:t>
            </a:r>
          </a:p>
          <a:p>
            <a:pPr marL="800100" lvl="1" indent="-342900">
              <a:spcBef>
                <a:spcPts val="1672"/>
              </a:spcBef>
              <a:buFont typeface="Wingdings" pitchFamily="2" charset="2"/>
              <a:buChar char="J"/>
              <a:defRPr/>
            </a:pPr>
            <a:r>
              <a:rPr lang="en-US" altLang="zh-CN" sz="2400" dirty="0" smtClean="0">
                <a:sym typeface="Wingdings"/>
              </a:rPr>
              <a:t>More applications</a:t>
            </a:r>
          </a:p>
          <a:p>
            <a:pPr marL="342900" lvl="0" indent="-342900">
              <a:spcBef>
                <a:spcPts val="2072"/>
              </a:spcBef>
              <a:buFont typeface="Arial" pitchFamily="34" charset="0"/>
              <a:buChar char="•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Use </a:t>
            </a:r>
            <a:r>
              <a:rPr lang="en-US" altLang="zh-CN" sz="2800" dirty="0" smtClean="0">
                <a:solidFill>
                  <a:srgbClr val="FF0000"/>
                </a:solidFill>
              </a:rPr>
              <a:t>rely/guarantee</a:t>
            </a:r>
            <a:r>
              <a:rPr lang="en-US" altLang="zh-CN" sz="2800" dirty="0" smtClean="0">
                <a:solidFill>
                  <a:prstClr val="black"/>
                </a:solidFill>
              </a:rPr>
              <a:t> to specify the interference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j-cs"/>
              </a:rPr>
              <a:t>What is rely/guarantee?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/>
              <a:cs typeface="+mj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76256" y="773652"/>
            <a:ext cx="1237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[Jones'83]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r: acceptable environment transitions</a:t>
            </a:r>
          </a:p>
          <a:p>
            <a:r>
              <a:rPr lang="en-US" altLang="zh-CN" dirty="0" smtClean="0"/>
              <a:t>g: state transitions made by the thread</a:t>
            </a:r>
            <a:endParaRPr lang="zh-CN" altLang="en-US" dirty="0"/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990600" y="3048000"/>
            <a:ext cx="1133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Thread1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5791200" y="3048000"/>
            <a:ext cx="1085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Thread2</a:t>
            </a:r>
          </a:p>
        </p:txBody>
      </p:sp>
      <p:sp>
        <p:nvSpPr>
          <p:cNvPr id="40" name="AutoShape 12"/>
          <p:cNvSpPr>
            <a:spLocks noChangeArrowheads="1"/>
          </p:cNvSpPr>
          <p:nvPr/>
        </p:nvSpPr>
        <p:spPr bwMode="auto">
          <a:xfrm>
            <a:off x="395536" y="4411960"/>
            <a:ext cx="4572000" cy="457200"/>
          </a:xfrm>
          <a:prstGeom prst="wedgeRoundRectCallout">
            <a:avLst>
              <a:gd name="adj1" fmla="val -2431"/>
              <a:gd name="adj2" fmla="val -125694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Nobody else would update x</a:t>
            </a:r>
          </a:p>
        </p:txBody>
      </p:sp>
      <p:sp>
        <p:nvSpPr>
          <p:cNvPr id="41" name="AutoShape 13"/>
          <p:cNvSpPr>
            <a:spLocks noChangeArrowheads="1"/>
          </p:cNvSpPr>
          <p:nvPr/>
        </p:nvSpPr>
        <p:spPr bwMode="auto">
          <a:xfrm>
            <a:off x="576064" y="5486400"/>
            <a:ext cx="4572000" cy="457200"/>
          </a:xfrm>
          <a:prstGeom prst="wedgeRoundRectCallout">
            <a:avLst>
              <a:gd name="adj1" fmla="val -2431"/>
              <a:gd name="adj2" fmla="val -125694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 guarantee I would not touch y</a:t>
            </a:r>
          </a:p>
        </p:txBody>
      </p:sp>
      <p:sp>
        <p:nvSpPr>
          <p:cNvPr id="42" name="AutoShape 14"/>
          <p:cNvSpPr>
            <a:spLocks noChangeArrowheads="1"/>
          </p:cNvSpPr>
          <p:nvPr/>
        </p:nvSpPr>
        <p:spPr bwMode="auto">
          <a:xfrm>
            <a:off x="2555776" y="4267944"/>
            <a:ext cx="3744416" cy="385192"/>
          </a:xfrm>
          <a:prstGeom prst="wedgeRoundRectCallout">
            <a:avLst>
              <a:gd name="adj1" fmla="val 46597"/>
              <a:gd name="adj2" fmla="val -105208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Nobody else would update y</a:t>
            </a:r>
          </a:p>
        </p:txBody>
      </p:sp>
      <p:sp>
        <p:nvSpPr>
          <p:cNvPr id="43" name="AutoShape 17"/>
          <p:cNvSpPr>
            <a:spLocks noChangeArrowheads="1"/>
          </p:cNvSpPr>
          <p:nvPr/>
        </p:nvSpPr>
        <p:spPr bwMode="auto">
          <a:xfrm>
            <a:off x="2411760" y="5348064"/>
            <a:ext cx="4104456" cy="385192"/>
          </a:xfrm>
          <a:prstGeom prst="wedgeRoundRectCallout">
            <a:avLst>
              <a:gd name="adj1" fmla="val 43546"/>
              <a:gd name="adj2" fmla="val -112866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 guarantee I would not touch x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1732384" y="5559623"/>
            <a:ext cx="55759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Compatibility (Interference Constraints):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2638400" y="5991671"/>
            <a:ext cx="373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g2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/>
              </a:rPr>
              <a:t>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 r1       and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g1 </a:t>
            </a:r>
            <a:r>
              <a:rPr lang="en-US" altLang="zh-CN" sz="2400" b="1" kern="0" dirty="0" smtClean="0">
                <a:solidFill>
                  <a:srgbClr val="FF0000"/>
                </a:solidFill>
                <a:sym typeface="Symbol"/>
              </a:rPr>
              <a:t>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 r2 </a:t>
            </a:r>
          </a:p>
        </p:txBody>
      </p:sp>
      <p:grpSp>
        <p:nvGrpSpPr>
          <p:cNvPr id="2" name="组合 31"/>
          <p:cNvGrpSpPr/>
          <p:nvPr/>
        </p:nvGrpSpPr>
        <p:grpSpPr>
          <a:xfrm>
            <a:off x="971600" y="3429000"/>
            <a:ext cx="2529400" cy="739244"/>
            <a:chOff x="971600" y="3429000"/>
            <a:chExt cx="2529400" cy="739244"/>
          </a:xfrm>
        </p:grpSpPr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971600" y="3687415"/>
              <a:ext cx="5760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400" b="1" kern="0" dirty="0" smtClean="0">
                  <a:solidFill>
                    <a:sysClr val="windowText" lastClr="000000"/>
                  </a:solidFill>
                </a:rPr>
                <a:t>r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1: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grpSp>
          <p:nvGrpSpPr>
            <p:cNvPr id="3" name="组合 30"/>
            <p:cNvGrpSpPr/>
            <p:nvPr/>
          </p:nvGrpSpPr>
          <p:grpSpPr>
            <a:xfrm>
              <a:off x="1619672" y="3429000"/>
              <a:ext cx="1881328" cy="739244"/>
              <a:chOff x="4274849" y="2636912"/>
              <a:chExt cx="1881328" cy="739244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274849" y="2852936"/>
                <a:ext cx="441167" cy="523220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prstClr val="black"/>
                    </a:solidFill>
                    <a:sym typeface="Symbol" pitchFamily="18" charset="2"/>
                  </a:rPr>
                  <a:t></a:t>
                </a:r>
                <a:endParaRPr lang="zh-CN" altLang="en-US" sz="2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778905" y="2636912"/>
                <a:ext cx="96372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200" b="1" dirty="0" smtClean="0">
                    <a:latin typeface="Courier New" pitchFamily="49" charset="0"/>
                    <a:cs typeface="Courier New" pitchFamily="49" charset="0"/>
                  </a:rPr>
                  <a:t>x</a:t>
                </a:r>
                <a:r>
                  <a:rPr lang="en-US" altLang="zh-CN" sz="2200" dirty="0" smtClean="0"/>
                  <a:t> = </a:t>
                </a:r>
                <a:r>
                  <a:rPr lang="en-US" altLang="zh-CN" sz="2200" b="1" dirty="0" smtClean="0">
                    <a:latin typeface="Courier New" pitchFamily="49" charset="0"/>
                    <a:cs typeface="Courier New" pitchFamily="49" charset="0"/>
                  </a:rPr>
                  <a:t>x’</a:t>
                </a:r>
                <a:endParaRPr lang="zh-CN" altLang="en-US" sz="2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" name="右箭头 24"/>
              <p:cNvSpPr/>
              <p:nvPr/>
            </p:nvSpPr>
            <p:spPr>
              <a:xfrm>
                <a:off x="4783418" y="3018966"/>
                <a:ext cx="785818" cy="142876"/>
              </a:xfrm>
              <a:prstGeom prst="rightArrow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712113" y="2852936"/>
                <a:ext cx="444064" cy="523220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prstClr val="black"/>
                    </a:solidFill>
                    <a:sym typeface="Symbol" pitchFamily="18" charset="2"/>
                  </a:rPr>
                  <a:t>’</a:t>
                </a:r>
                <a:endParaRPr lang="zh-CN" altLang="en-US" sz="2800" dirty="0"/>
              </a:p>
            </p:txBody>
          </p:sp>
        </p:grpSp>
      </p:grpSp>
      <p:grpSp>
        <p:nvGrpSpPr>
          <p:cNvPr id="4" name="组合 62"/>
          <p:cNvGrpSpPr/>
          <p:nvPr/>
        </p:nvGrpSpPr>
        <p:grpSpPr>
          <a:xfrm>
            <a:off x="5787016" y="3429000"/>
            <a:ext cx="2529400" cy="739244"/>
            <a:chOff x="971600" y="3429000"/>
            <a:chExt cx="2529400" cy="739244"/>
          </a:xfrm>
        </p:grpSpPr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971600" y="3687415"/>
              <a:ext cx="5760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400" b="1" kern="0" dirty="0" smtClean="0">
                  <a:solidFill>
                    <a:sysClr val="windowText" lastClr="000000"/>
                  </a:solidFill>
                </a:rPr>
                <a:t>r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2: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grpSp>
          <p:nvGrpSpPr>
            <p:cNvPr id="5" name="组合 30"/>
            <p:cNvGrpSpPr/>
            <p:nvPr/>
          </p:nvGrpSpPr>
          <p:grpSpPr>
            <a:xfrm>
              <a:off x="1619672" y="3429000"/>
              <a:ext cx="1881328" cy="739244"/>
              <a:chOff x="4274849" y="2636912"/>
              <a:chExt cx="1881328" cy="739244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274849" y="2852936"/>
                <a:ext cx="441167" cy="523220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prstClr val="black"/>
                    </a:solidFill>
                    <a:sym typeface="Symbol" pitchFamily="18" charset="2"/>
                  </a:rPr>
                  <a:t></a:t>
                </a:r>
                <a:endParaRPr lang="zh-CN" altLang="en-US" sz="28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778905" y="2636912"/>
                <a:ext cx="96372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200" b="1" dirty="0" smtClean="0">
                    <a:latin typeface="Courier New" pitchFamily="49" charset="0"/>
                    <a:cs typeface="Courier New" pitchFamily="49" charset="0"/>
                  </a:rPr>
                  <a:t>y</a:t>
                </a:r>
                <a:r>
                  <a:rPr lang="en-US" altLang="zh-CN" sz="2200" dirty="0" smtClean="0"/>
                  <a:t> = </a:t>
                </a:r>
                <a:r>
                  <a:rPr lang="en-US" altLang="zh-CN" sz="2200" b="1" dirty="0" smtClean="0">
                    <a:latin typeface="Courier New" pitchFamily="49" charset="0"/>
                    <a:cs typeface="Courier New" pitchFamily="49" charset="0"/>
                  </a:rPr>
                  <a:t>y’</a:t>
                </a:r>
                <a:endParaRPr lang="zh-CN" altLang="en-US" sz="2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8" name="右箭头 67"/>
              <p:cNvSpPr/>
              <p:nvPr/>
            </p:nvSpPr>
            <p:spPr>
              <a:xfrm>
                <a:off x="4783418" y="3018966"/>
                <a:ext cx="785818" cy="142876"/>
              </a:xfrm>
              <a:prstGeom prst="rightArrow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712113" y="2852936"/>
                <a:ext cx="444064" cy="523220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prstClr val="black"/>
                    </a:solidFill>
                    <a:sym typeface="Symbol" pitchFamily="18" charset="2"/>
                  </a:rPr>
                  <a:t>’</a:t>
                </a:r>
                <a:endParaRPr lang="zh-CN" altLang="en-US" sz="2800" dirty="0"/>
              </a:p>
            </p:txBody>
          </p:sp>
        </p:grpSp>
      </p:grpSp>
      <p:grpSp>
        <p:nvGrpSpPr>
          <p:cNvPr id="6" name="组合 79"/>
          <p:cNvGrpSpPr/>
          <p:nvPr/>
        </p:nvGrpSpPr>
        <p:grpSpPr>
          <a:xfrm>
            <a:off x="971600" y="4581128"/>
            <a:ext cx="2529400" cy="648072"/>
            <a:chOff x="971600" y="4581128"/>
            <a:chExt cx="2529400" cy="648072"/>
          </a:xfrm>
        </p:grpSpPr>
        <p:grpSp>
          <p:nvGrpSpPr>
            <p:cNvPr id="7" name="组合 55"/>
            <p:cNvGrpSpPr/>
            <p:nvPr/>
          </p:nvGrpSpPr>
          <p:grpSpPr>
            <a:xfrm>
              <a:off x="971600" y="4581128"/>
              <a:ext cx="2529400" cy="648072"/>
              <a:chOff x="971600" y="3520172"/>
              <a:chExt cx="2529400" cy="648072"/>
            </a:xfrm>
          </p:grpSpPr>
          <p:sp>
            <p:nvSpPr>
              <p:cNvPr id="57" name="Text Box 4"/>
              <p:cNvSpPr txBox="1">
                <a:spLocks noChangeArrowheads="1"/>
              </p:cNvSpPr>
              <p:nvPr/>
            </p:nvSpPr>
            <p:spPr bwMode="auto">
              <a:xfrm>
                <a:off x="971600" y="3687415"/>
                <a:ext cx="57606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50000"/>
                  </a:spcBef>
                </a:pPr>
                <a:r>
                  <a:rPr lang="en-US" altLang="zh-CN" sz="2400" b="1" kern="0" dirty="0" smtClean="0">
                    <a:solidFill>
                      <a:sysClr val="windowText" lastClr="000000"/>
                    </a:solidFill>
                  </a:rPr>
                  <a:t>g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1:</a:t>
                </a: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  <p:grpSp>
            <p:nvGrpSpPr>
              <p:cNvPr id="8" name="组合 30"/>
              <p:cNvGrpSpPr/>
              <p:nvPr/>
            </p:nvGrpSpPr>
            <p:grpSpPr>
              <a:xfrm>
                <a:off x="1619672" y="3520172"/>
                <a:ext cx="1881328" cy="648072"/>
                <a:chOff x="4274849" y="2728084"/>
                <a:chExt cx="1881328" cy="648072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4274849" y="2852936"/>
                  <a:ext cx="441167" cy="523220"/>
                </a:xfrm>
                <a:prstGeom prst="rect">
                  <a:avLst/>
                </a:prstGeom>
                <a:solidFill>
                  <a:srgbClr val="FFFF99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>
                      <a:solidFill>
                        <a:prstClr val="black"/>
                      </a:solidFill>
                      <a:sym typeface="Symbol" pitchFamily="18" charset="2"/>
                    </a:rPr>
                    <a:t></a:t>
                  </a:r>
                  <a:endParaRPr lang="zh-CN" altLang="en-US" sz="28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778905" y="2728084"/>
                  <a:ext cx="96372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200" b="1" dirty="0" smtClean="0">
                      <a:latin typeface="Courier New" pitchFamily="49" charset="0"/>
                      <a:cs typeface="Courier New" pitchFamily="49" charset="0"/>
                    </a:rPr>
                    <a:t>y</a:t>
                  </a:r>
                  <a:r>
                    <a:rPr lang="en-US" altLang="zh-CN" sz="2200" dirty="0" smtClean="0"/>
                    <a:t> = </a:t>
                  </a:r>
                  <a:r>
                    <a:rPr lang="en-US" altLang="zh-CN" sz="2200" b="1" dirty="0" smtClean="0">
                      <a:latin typeface="Courier New" pitchFamily="49" charset="0"/>
                      <a:cs typeface="Courier New" pitchFamily="49" charset="0"/>
                    </a:rPr>
                    <a:t>y’</a:t>
                  </a:r>
                  <a:endParaRPr lang="zh-CN" altLang="en-US" sz="2200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712113" y="2852936"/>
                  <a:ext cx="444064" cy="523220"/>
                </a:xfrm>
                <a:prstGeom prst="rect">
                  <a:avLst/>
                </a:prstGeom>
                <a:solidFill>
                  <a:srgbClr val="FFFF99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>
                      <a:solidFill>
                        <a:prstClr val="black"/>
                      </a:solidFill>
                      <a:sym typeface="Symbol" pitchFamily="18" charset="2"/>
                    </a:rPr>
                    <a:t>’</a:t>
                  </a:r>
                  <a:endParaRPr lang="zh-CN" altLang="en-US" sz="2800" dirty="0"/>
                </a:p>
              </p:txBody>
            </p:sp>
          </p:grpSp>
        </p:grpSp>
        <p:cxnSp>
          <p:nvCxnSpPr>
            <p:cNvPr id="77" name="直接连接符 76"/>
            <p:cNvCxnSpPr/>
            <p:nvPr/>
          </p:nvCxnSpPr>
          <p:spPr>
            <a:xfrm>
              <a:off x="2123728" y="5013176"/>
              <a:ext cx="86409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1"/>
          <p:cNvGrpSpPr/>
          <p:nvPr/>
        </p:nvGrpSpPr>
        <p:grpSpPr>
          <a:xfrm>
            <a:off x="5787016" y="4581128"/>
            <a:ext cx="2529400" cy="648072"/>
            <a:chOff x="5787016" y="4581128"/>
            <a:chExt cx="2529400" cy="648072"/>
          </a:xfrm>
        </p:grpSpPr>
        <p:grpSp>
          <p:nvGrpSpPr>
            <p:cNvPr id="10" name="组合 69"/>
            <p:cNvGrpSpPr/>
            <p:nvPr/>
          </p:nvGrpSpPr>
          <p:grpSpPr>
            <a:xfrm>
              <a:off x="5787016" y="4581128"/>
              <a:ext cx="2529400" cy="648072"/>
              <a:chOff x="971600" y="3520172"/>
              <a:chExt cx="2529400" cy="648072"/>
            </a:xfrm>
          </p:grpSpPr>
          <p:sp>
            <p:nvSpPr>
              <p:cNvPr id="71" name="Text Box 4"/>
              <p:cNvSpPr txBox="1">
                <a:spLocks noChangeArrowheads="1"/>
              </p:cNvSpPr>
              <p:nvPr/>
            </p:nvSpPr>
            <p:spPr bwMode="auto">
              <a:xfrm>
                <a:off x="971600" y="3687415"/>
                <a:ext cx="57606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50000"/>
                  </a:spcBef>
                </a:pPr>
                <a:r>
                  <a:rPr lang="en-US" altLang="zh-CN" sz="2400" b="1" kern="0" dirty="0" smtClean="0">
                    <a:solidFill>
                      <a:sysClr val="windowText" lastClr="000000"/>
                    </a:solidFill>
                  </a:rPr>
                  <a:t>g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2:</a:t>
                </a: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  <p:grpSp>
            <p:nvGrpSpPr>
              <p:cNvPr id="11" name="组合 30"/>
              <p:cNvGrpSpPr/>
              <p:nvPr/>
            </p:nvGrpSpPr>
            <p:grpSpPr>
              <a:xfrm>
                <a:off x="1619672" y="3520172"/>
                <a:ext cx="1881328" cy="648072"/>
                <a:chOff x="4274849" y="2728084"/>
                <a:chExt cx="1881328" cy="648072"/>
              </a:xfrm>
            </p:grpSpPr>
            <p:sp>
              <p:nvSpPr>
                <p:cNvPr id="73" name="TextBox 72"/>
                <p:cNvSpPr txBox="1"/>
                <p:nvPr/>
              </p:nvSpPr>
              <p:spPr>
                <a:xfrm>
                  <a:off x="4274849" y="2852936"/>
                  <a:ext cx="441167" cy="523220"/>
                </a:xfrm>
                <a:prstGeom prst="rect">
                  <a:avLst/>
                </a:prstGeom>
                <a:solidFill>
                  <a:srgbClr val="FFFF99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>
                      <a:solidFill>
                        <a:prstClr val="black"/>
                      </a:solidFill>
                      <a:sym typeface="Symbol" pitchFamily="18" charset="2"/>
                    </a:rPr>
                    <a:t></a:t>
                  </a:r>
                  <a:endParaRPr lang="zh-CN" altLang="en-US" sz="2800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4778905" y="2728084"/>
                  <a:ext cx="96372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200" b="1" dirty="0" smtClean="0">
                      <a:latin typeface="Courier New" pitchFamily="49" charset="0"/>
                      <a:cs typeface="Courier New" pitchFamily="49" charset="0"/>
                    </a:rPr>
                    <a:t>x</a:t>
                  </a:r>
                  <a:r>
                    <a:rPr lang="en-US" altLang="zh-CN" sz="2200" dirty="0" smtClean="0"/>
                    <a:t> = </a:t>
                  </a:r>
                  <a:r>
                    <a:rPr lang="en-US" altLang="zh-CN" sz="2200" b="1" dirty="0" smtClean="0">
                      <a:latin typeface="Courier New" pitchFamily="49" charset="0"/>
                      <a:cs typeface="Courier New" pitchFamily="49" charset="0"/>
                    </a:rPr>
                    <a:t>x’</a:t>
                  </a:r>
                  <a:endParaRPr lang="zh-CN" altLang="en-US" sz="2200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5712113" y="2852936"/>
                  <a:ext cx="444064" cy="523220"/>
                </a:xfrm>
                <a:prstGeom prst="rect">
                  <a:avLst/>
                </a:prstGeom>
                <a:solidFill>
                  <a:srgbClr val="FFFF99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>
                      <a:solidFill>
                        <a:prstClr val="black"/>
                      </a:solidFill>
                      <a:sym typeface="Symbol" pitchFamily="18" charset="2"/>
                    </a:rPr>
                    <a:t>’</a:t>
                  </a:r>
                  <a:endParaRPr lang="zh-CN" altLang="en-US" sz="2800" dirty="0"/>
                </a:p>
              </p:txBody>
            </p:sp>
          </p:grpSp>
        </p:grpSp>
        <p:cxnSp>
          <p:nvCxnSpPr>
            <p:cNvPr id="81" name="直接连接符 80"/>
            <p:cNvCxnSpPr/>
            <p:nvPr/>
          </p:nvCxnSpPr>
          <p:spPr>
            <a:xfrm>
              <a:off x="6948264" y="5013176"/>
              <a:ext cx="86409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advTm="869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/>
      <p:bldP spid="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rot="5400000">
            <a:off x="331291" y="3356641"/>
            <a:ext cx="1166361" cy="125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260" y="4036818"/>
            <a:ext cx="928694" cy="52322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sym typeface="Symbol" pitchFamily="18" charset="2"/>
              </a:rPr>
              <a:t>(O, )</a:t>
            </a:r>
            <a:endParaRPr lang="zh-CN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35104" y="2202584"/>
            <a:ext cx="978850" cy="523220"/>
          </a:xfrm>
          <a:prstGeom prst="rect">
            <a:avLst/>
          </a:prstGeom>
          <a:solidFill>
            <a:srgbClr val="99CCFF"/>
          </a:solidFill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sym typeface="Symbol" pitchFamily="18" charset="2"/>
              </a:rPr>
              <a:t>(C, )</a:t>
            </a:r>
            <a:endParaRPr lang="zh-CN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628400" y="2202584"/>
            <a:ext cx="1138581" cy="523220"/>
          </a:xfrm>
          <a:prstGeom prst="rect">
            <a:avLst/>
          </a:prstGeom>
          <a:solidFill>
            <a:srgbClr val="99CCFF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ym typeface="Symbol" pitchFamily="18" charset="2"/>
              </a:rPr>
              <a:t>(C’, ’)</a:t>
            </a:r>
            <a:endParaRPr lang="zh-CN" altLang="en-US" sz="2800" dirty="0"/>
          </a:p>
        </p:txBody>
      </p:sp>
      <p:grpSp>
        <p:nvGrpSpPr>
          <p:cNvPr id="2" name="组合 46"/>
          <p:cNvGrpSpPr/>
          <p:nvPr/>
        </p:nvGrpSpPr>
        <p:grpSpPr>
          <a:xfrm>
            <a:off x="1485392" y="4036818"/>
            <a:ext cx="2246379" cy="523220"/>
            <a:chOff x="1485392" y="3691598"/>
            <a:chExt cx="2246379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2628400" y="3691598"/>
              <a:ext cx="1103371" cy="52322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prstClr val="black"/>
                  </a:solidFill>
                  <a:sym typeface="Symbol" pitchFamily="18" charset="2"/>
                </a:rPr>
                <a:t>(O’, ’)</a:t>
              </a:r>
              <a:endParaRPr lang="zh-CN" altLang="en-US" sz="2800" dirty="0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485392" y="3962103"/>
              <a:ext cx="1071570" cy="1402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39"/>
          <p:cNvGrpSpPr/>
          <p:nvPr/>
        </p:nvGrpSpPr>
        <p:grpSpPr>
          <a:xfrm>
            <a:off x="1485392" y="2069591"/>
            <a:ext cx="1078582" cy="523220"/>
            <a:chOff x="1621760" y="2367313"/>
            <a:chExt cx="1078582" cy="523220"/>
          </a:xfrm>
        </p:grpSpPr>
        <p:sp>
          <p:nvSpPr>
            <p:cNvPr id="23" name="TextBox 22"/>
            <p:cNvSpPr txBox="1"/>
            <p:nvPr/>
          </p:nvSpPr>
          <p:spPr>
            <a:xfrm>
              <a:off x="2336140" y="236731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*</a:t>
              </a:r>
              <a:endParaRPr lang="zh-CN" altLang="en-US" sz="2800" dirty="0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621760" y="2747657"/>
              <a:ext cx="1071570" cy="140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7254410" y="2202584"/>
            <a:ext cx="1396664" cy="523220"/>
          </a:xfrm>
          <a:prstGeom prst="rect">
            <a:avLst/>
          </a:prstGeom>
          <a:solidFill>
            <a:srgbClr val="99CCFF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ym typeface="Symbol" pitchFamily="18" charset="2"/>
              </a:rPr>
              <a:t>(C’’, ’’’)</a:t>
            </a:r>
            <a:endParaRPr lang="zh-CN" altLang="en-US" sz="2800" dirty="0"/>
          </a:p>
        </p:txBody>
      </p:sp>
      <p:grpSp>
        <p:nvGrpSpPr>
          <p:cNvPr id="4" name="组合 43"/>
          <p:cNvGrpSpPr/>
          <p:nvPr/>
        </p:nvGrpSpPr>
        <p:grpSpPr>
          <a:xfrm>
            <a:off x="6111402" y="3735819"/>
            <a:ext cx="2532564" cy="824219"/>
            <a:chOff x="3947413" y="4033541"/>
            <a:chExt cx="2532564" cy="824219"/>
          </a:xfrm>
        </p:grpSpPr>
        <p:sp>
          <p:nvSpPr>
            <p:cNvPr id="58" name="TextBox 57"/>
            <p:cNvSpPr txBox="1"/>
            <p:nvPr/>
          </p:nvSpPr>
          <p:spPr>
            <a:xfrm>
              <a:off x="5090421" y="4334540"/>
              <a:ext cx="1389556" cy="52322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prstClr val="black"/>
                  </a:solidFill>
                  <a:sym typeface="Symbol" pitchFamily="18" charset="2"/>
                </a:rPr>
                <a:t>(O’’, ’’’)</a:t>
              </a:r>
              <a:endParaRPr lang="zh-CN" altLang="en-US" sz="2800" dirty="0"/>
            </a:p>
          </p:txBody>
        </p:sp>
        <p:grpSp>
          <p:nvGrpSpPr>
            <p:cNvPr id="6" name="组合 42"/>
            <p:cNvGrpSpPr/>
            <p:nvPr/>
          </p:nvGrpSpPr>
          <p:grpSpPr>
            <a:xfrm>
              <a:off x="3947413" y="4033541"/>
              <a:ext cx="1071570" cy="572906"/>
              <a:chOff x="3947413" y="4033541"/>
              <a:chExt cx="1071570" cy="57290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264966" y="403354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e</a:t>
                </a:r>
                <a:endParaRPr lang="zh-CN" altLang="en-US" sz="2400" dirty="0"/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3947413" y="4605045"/>
                <a:ext cx="1071570" cy="1402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46"/>
          <p:cNvGrpSpPr/>
          <p:nvPr/>
        </p:nvGrpSpPr>
        <p:grpSpPr>
          <a:xfrm>
            <a:off x="6111402" y="1916832"/>
            <a:ext cx="1078582" cy="675979"/>
            <a:chOff x="3947413" y="2214554"/>
            <a:chExt cx="1078582" cy="675979"/>
          </a:xfrm>
        </p:grpSpPr>
        <p:sp>
          <p:nvSpPr>
            <p:cNvPr id="25" name="TextBox 24"/>
            <p:cNvSpPr txBox="1"/>
            <p:nvPr/>
          </p:nvSpPr>
          <p:spPr>
            <a:xfrm>
              <a:off x="4264966" y="221455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e</a:t>
              </a:r>
              <a:endParaRPr lang="zh-CN" alt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61793" y="236731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*</a:t>
              </a:r>
              <a:endParaRPr lang="zh-CN" altLang="en-US" sz="2800" dirty="0"/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3947413" y="2747657"/>
              <a:ext cx="1071570" cy="140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603290" y="213114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8603290" y="398853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grpSp>
        <p:nvGrpSpPr>
          <p:cNvPr id="8" name="组合 63"/>
          <p:cNvGrpSpPr/>
          <p:nvPr/>
        </p:nvGrpSpPr>
        <p:grpSpPr>
          <a:xfrm>
            <a:off x="3929058" y="2059708"/>
            <a:ext cx="928694" cy="990249"/>
            <a:chOff x="3929058" y="1571612"/>
            <a:chExt cx="928694" cy="990249"/>
          </a:xfrm>
        </p:grpSpPr>
        <p:sp>
          <p:nvSpPr>
            <p:cNvPr id="40" name="TextBox 39"/>
            <p:cNvSpPr txBox="1"/>
            <p:nvPr/>
          </p:nvSpPr>
          <p:spPr>
            <a:xfrm>
              <a:off x="4493550" y="157161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*</a:t>
              </a:r>
              <a:endParaRPr lang="zh-CN" altLang="en-US" sz="2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04840" y="2038641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R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右箭头 47"/>
            <p:cNvSpPr/>
            <p:nvPr/>
          </p:nvSpPr>
          <p:spPr>
            <a:xfrm>
              <a:off x="3929058" y="1928802"/>
              <a:ext cx="785818" cy="142876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64"/>
          <p:cNvGrpSpPr/>
          <p:nvPr/>
        </p:nvGrpSpPr>
        <p:grpSpPr>
          <a:xfrm>
            <a:off x="3929058" y="4202848"/>
            <a:ext cx="785818" cy="613468"/>
            <a:chOff x="3929058" y="3714752"/>
            <a:chExt cx="785818" cy="613468"/>
          </a:xfrm>
        </p:grpSpPr>
        <p:sp>
          <p:nvSpPr>
            <p:cNvPr id="46" name="TextBox 45"/>
            <p:cNvSpPr txBox="1"/>
            <p:nvPr/>
          </p:nvSpPr>
          <p:spPr>
            <a:xfrm>
              <a:off x="4158338" y="3805000"/>
              <a:ext cx="3129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r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右箭头 48"/>
            <p:cNvSpPr/>
            <p:nvPr/>
          </p:nvSpPr>
          <p:spPr>
            <a:xfrm>
              <a:off x="3929058" y="3714752"/>
              <a:ext cx="785818" cy="142876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764478" y="2488336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G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85918" y="4293096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g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29388" y="2488336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G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50828" y="4293096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g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0" name="标题 6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err="1" smtClean="0">
                <a:solidFill>
                  <a:prstClr val="black"/>
                </a:solidFill>
              </a:rPr>
              <a:t>RGSim</a:t>
            </a:r>
            <a:r>
              <a:rPr lang="en-US" altLang="zh-CN" sz="3600" b="1" dirty="0" smtClean="0">
                <a:solidFill>
                  <a:prstClr val="black"/>
                </a:solidFill>
              </a:rPr>
              <a:t>   =   Rely/Guarantee  +  Simulation</a:t>
            </a:r>
            <a:endParaRPr lang="zh-CN" altLang="en-US" sz="4800" dirty="0"/>
          </a:p>
        </p:txBody>
      </p:sp>
      <p:sp>
        <p:nvSpPr>
          <p:cNvPr id="66" name="TextBox 65"/>
          <p:cNvSpPr txBox="1"/>
          <p:nvPr/>
        </p:nvSpPr>
        <p:spPr>
          <a:xfrm>
            <a:off x="285720" y="305984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  <a:latin typeface="Segoe UI Symbol"/>
                <a:ea typeface="Segoe UI Symbol"/>
                <a:sym typeface="Symbol" pitchFamily="18" charset="2"/>
              </a:rPr>
              <a:t>≲</a:t>
            </a:r>
            <a:endParaRPr lang="zh-CN" altLang="en-US" sz="2400" dirty="0"/>
          </a:p>
        </p:txBody>
      </p:sp>
      <p:grpSp>
        <p:nvGrpSpPr>
          <p:cNvPr id="10" name="组合 69"/>
          <p:cNvGrpSpPr/>
          <p:nvPr/>
        </p:nvGrpSpPr>
        <p:grpSpPr>
          <a:xfrm>
            <a:off x="2500298" y="2774088"/>
            <a:ext cx="629380" cy="1224421"/>
            <a:chOff x="2500298" y="2428868"/>
            <a:chExt cx="629380" cy="1224421"/>
          </a:xfrm>
        </p:grpSpPr>
        <p:cxnSp>
          <p:nvCxnSpPr>
            <p:cNvPr id="54" name="直接连接符 53"/>
            <p:cNvCxnSpPr/>
            <p:nvPr/>
          </p:nvCxnSpPr>
          <p:spPr>
            <a:xfrm rot="5400000">
              <a:off x="2512636" y="3036248"/>
              <a:ext cx="1224421" cy="966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500298" y="2701349"/>
              <a:ext cx="4860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prstClr val="black"/>
                  </a:solidFill>
                  <a:latin typeface="Segoe UI Symbol"/>
                  <a:ea typeface="Segoe UI Symbol"/>
                  <a:sym typeface="Symbol" pitchFamily="18" charset="2"/>
                </a:rPr>
                <a:t>≲</a:t>
              </a:r>
              <a:endParaRPr lang="zh-CN" altLang="en-US" sz="2400" dirty="0"/>
            </a:p>
          </p:txBody>
        </p:sp>
      </p:grpSp>
      <p:grpSp>
        <p:nvGrpSpPr>
          <p:cNvPr id="14" name="组合 75"/>
          <p:cNvGrpSpPr/>
          <p:nvPr/>
        </p:nvGrpSpPr>
        <p:grpSpPr>
          <a:xfrm>
            <a:off x="7143768" y="2793823"/>
            <a:ext cx="627922" cy="1172779"/>
            <a:chOff x="7143768" y="2448603"/>
            <a:chExt cx="627922" cy="1172779"/>
          </a:xfrm>
        </p:grpSpPr>
        <p:cxnSp>
          <p:nvCxnSpPr>
            <p:cNvPr id="57" name="直接连接符 56"/>
            <p:cNvCxnSpPr/>
            <p:nvPr/>
          </p:nvCxnSpPr>
          <p:spPr>
            <a:xfrm rot="5400000">
              <a:off x="7185299" y="3034992"/>
              <a:ext cx="1172779" cy="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143768" y="2714620"/>
              <a:ext cx="4860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prstClr val="black"/>
                  </a:solidFill>
                  <a:latin typeface="Segoe UI Symbol"/>
                  <a:ea typeface="Segoe UI Symbol"/>
                  <a:sym typeface="Symbol" pitchFamily="18" charset="2"/>
                </a:rPr>
                <a:t>≲</a:t>
              </a:r>
              <a:endParaRPr lang="zh-CN" altLang="en-US" sz="2400" dirty="0"/>
            </a:p>
          </p:txBody>
        </p:sp>
      </p:grpSp>
      <p:grpSp>
        <p:nvGrpSpPr>
          <p:cNvPr id="12" name="组合 73"/>
          <p:cNvGrpSpPr/>
          <p:nvPr/>
        </p:nvGrpSpPr>
        <p:grpSpPr>
          <a:xfrm>
            <a:off x="4845442" y="2202584"/>
            <a:ext cx="1230353" cy="2357454"/>
            <a:chOff x="4845442" y="1857364"/>
            <a:chExt cx="1230353" cy="2357454"/>
          </a:xfrm>
        </p:grpSpPr>
        <p:cxnSp>
          <p:nvCxnSpPr>
            <p:cNvPr id="32" name="直接连接符 31"/>
            <p:cNvCxnSpPr/>
            <p:nvPr/>
          </p:nvCxnSpPr>
          <p:spPr>
            <a:xfrm rot="5400000">
              <a:off x="4809829" y="3036248"/>
              <a:ext cx="1224421" cy="966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857752" y="1857364"/>
              <a:ext cx="1217128" cy="523220"/>
            </a:xfrm>
            <a:prstGeom prst="rect">
              <a:avLst/>
            </a:prstGeom>
            <a:solidFill>
              <a:srgbClr val="99CCF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ym typeface="Symbol" pitchFamily="18" charset="2"/>
                </a:rPr>
                <a:t>(C’, ’’)</a:t>
              </a:r>
              <a:endParaRPr lang="zh-CN" altLang="en-US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57752" y="3691598"/>
              <a:ext cx="1218043" cy="52322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prstClr val="black"/>
                  </a:solidFill>
                  <a:sym typeface="Symbol" pitchFamily="18" charset="2"/>
                </a:rPr>
                <a:t>(O’, ’’)</a:t>
              </a:r>
              <a:endParaRPr lang="zh-CN" altLang="en-US" sz="28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45442" y="2714620"/>
              <a:ext cx="4860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prstClr val="black"/>
                  </a:solidFill>
                  <a:latin typeface="Segoe UI Symbol"/>
                  <a:ea typeface="Segoe UI Symbol"/>
                  <a:sym typeface="Symbol" pitchFamily="18" charset="2"/>
                </a:rPr>
                <a:t>≲</a:t>
              </a:r>
              <a:endParaRPr lang="zh-CN" altLang="en-US" sz="2400" dirty="0"/>
            </a:p>
          </p:txBody>
        </p:sp>
      </p:grpSp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3131840" y="5426060"/>
            <a:ext cx="2880320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ym typeface="Symbol" pitchFamily="18" charset="2"/>
              </a:rPr>
              <a:t>(O, </a:t>
            </a:r>
            <a:r>
              <a:rPr lang="en-US" altLang="zh-CN" sz="2800" dirty="0" smtClean="0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, g</a:t>
            </a:r>
            <a:r>
              <a:rPr lang="en-US" altLang="zh-CN" sz="2800" dirty="0">
                <a:sym typeface="Symbol" pitchFamily="18" charset="2"/>
              </a:rPr>
              <a:t>) </a:t>
            </a:r>
            <a:r>
              <a:rPr lang="en-US" altLang="zh-CN" sz="2800" b="1" dirty="0" smtClean="0">
                <a:latin typeface="Segoe UI Symbol"/>
                <a:ea typeface="Segoe UI Symbol"/>
                <a:sym typeface="Symbol" pitchFamily="18" charset="2"/>
              </a:rPr>
              <a:t>≲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en-US" altLang="zh-CN" sz="2800" dirty="0">
                <a:sym typeface="Symbol" pitchFamily="18" charset="2"/>
              </a:rPr>
              <a:t>(C, </a:t>
            </a:r>
            <a:r>
              <a:rPr lang="en-US" altLang="zh-CN" sz="2800" dirty="0" smtClean="0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, G</a:t>
            </a:r>
            <a:r>
              <a:rPr lang="en-US" altLang="zh-CN" sz="2800" dirty="0">
                <a:sym typeface="Symbol" pitchFamily="18" charset="2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9" grpId="0" animBg="1"/>
      <p:bldP spid="59" grpId="0" animBg="1"/>
      <p:bldP spid="53" grpId="0"/>
      <p:bldP spid="55" grpId="0"/>
      <p:bldP spid="50" grpId="0"/>
      <p:bldP spid="51" grpId="0"/>
      <p:bldP spid="52" grpId="0"/>
      <p:bldP spid="63" grpId="0"/>
      <p:bldP spid="66" grpId="0"/>
      <p:bldP spid="7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3600" b="1" dirty="0" smtClean="0">
                <a:solidFill>
                  <a:prstClr val="black"/>
                </a:solidFill>
                <a:cs typeface="+mn-cs"/>
              </a:rPr>
              <a:t>Soundness theorem</a:t>
            </a:r>
            <a:endParaRPr lang="zh-CN" altLang="en-US" dirty="0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400328" y="2922186"/>
            <a:ext cx="3886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(O, r, g) </a:t>
            </a:r>
            <a:r>
              <a:rPr lang="en-US" altLang="zh-CN" sz="3200" kern="0" dirty="0" smtClean="0">
                <a:solidFill>
                  <a:sysClr val="windowText" lastClr="000000"/>
                </a:solidFill>
                <a:latin typeface="Segoe UI Symbol"/>
                <a:ea typeface="Segoe UI Symbol"/>
                <a:sym typeface="Symbol" pitchFamily="18" charset="2"/>
              </a:rPr>
              <a:t>≲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(C, R, G)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104928" y="198884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If we can find r, g, R and G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such that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104928" y="4001690"/>
            <a:ext cx="312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then we have: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905272" y="400169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O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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04056" y="1340768"/>
            <a:ext cx="8244408" cy="3024336"/>
          </a:xfrm>
        </p:spPr>
        <p:txBody>
          <a:bodyPr>
            <a:normAutofit/>
          </a:bodyPr>
          <a:lstStyle/>
          <a:p>
            <a:pPr>
              <a:spcBef>
                <a:spcPts val="2672"/>
              </a:spcBef>
            </a:pPr>
            <a:r>
              <a:rPr lang="en-US" altLang="zh-CN" sz="2800" dirty="0" smtClean="0"/>
              <a:t>Compilers for concurrent programs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476672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Concurrent program transformations: </a:t>
            </a:r>
          </a:p>
        </p:txBody>
      </p:sp>
      <p:sp>
        <p:nvSpPr>
          <p:cNvPr id="6" name="折角形 5"/>
          <p:cNvSpPr/>
          <p:nvPr/>
        </p:nvSpPr>
        <p:spPr>
          <a:xfrm>
            <a:off x="2583414" y="4449082"/>
            <a:ext cx="1214446" cy="1500198"/>
          </a:xfrm>
          <a:prstGeom prst="foldedCorner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Target code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2583414" y="2091628"/>
            <a:ext cx="1214446" cy="1500198"/>
          </a:xfrm>
          <a:prstGeom prst="foldedCorner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Source code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stCxn id="7" idx="2"/>
            <a:endCxn id="6" idx="0"/>
          </p:cNvCxnSpPr>
          <p:nvPr/>
        </p:nvCxnSpPr>
        <p:spPr>
          <a:xfrm rot="5400000">
            <a:off x="2762009" y="4019660"/>
            <a:ext cx="857256" cy="158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23728" y="3733908"/>
            <a:ext cx="388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T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7944" y="2348880"/>
            <a:ext cx="2068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Multithreaded</a:t>
            </a:r>
          </a:p>
          <a:p>
            <a:r>
              <a:rPr lang="en-US" altLang="zh-CN" sz="2400" dirty="0" smtClean="0"/>
              <a:t>Java programs</a:t>
            </a:r>
            <a:endParaRPr lang="en-US" altLang="zh-CN" sz="2400" baseline="-25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067944" y="4797152"/>
            <a:ext cx="19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Java </a:t>
            </a:r>
            <a:r>
              <a:rPr lang="en-US" altLang="zh-CN" sz="2400" dirty="0" err="1" smtClean="0"/>
              <a:t>bytecode</a:t>
            </a:r>
            <a:endParaRPr lang="zh-CN" altLang="en-US" sz="2400" baseline="-250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Parallel compositionality</a:t>
            </a:r>
            <a:endParaRPr lang="zh-CN" altLang="en-US" sz="3600" b="1" dirty="0"/>
          </a:p>
        </p:txBody>
      </p:sp>
      <p:grpSp>
        <p:nvGrpSpPr>
          <p:cNvPr id="21" name="组合 20"/>
          <p:cNvGrpSpPr/>
          <p:nvPr/>
        </p:nvGrpSpPr>
        <p:grpSpPr>
          <a:xfrm>
            <a:off x="611560" y="1916832"/>
            <a:ext cx="8352928" cy="3094603"/>
            <a:chOff x="611560" y="1916832"/>
            <a:chExt cx="8352928" cy="3094603"/>
          </a:xfrm>
        </p:grpSpPr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611560" y="4365104"/>
              <a:ext cx="7704856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ym typeface="Symbol" pitchFamily="18" charset="2"/>
                </a:rPr>
                <a:t>(</a:t>
              </a:r>
              <a:r>
                <a:rPr lang="en-US" altLang="zh-CN" sz="3600" dirty="0">
                  <a:solidFill>
                    <a:srgbClr val="0000FF"/>
                  </a:solidFill>
                  <a:sym typeface="Symbol" pitchFamily="18" charset="2"/>
                </a:rPr>
                <a:t>O</a:t>
              </a:r>
              <a:r>
                <a:rPr lang="en-US" altLang="zh-CN" sz="3600" baseline="-25000" dirty="0">
                  <a:solidFill>
                    <a:srgbClr val="0000FF"/>
                  </a:solidFill>
                  <a:sym typeface="Symbol" pitchFamily="18" charset="2"/>
                </a:rPr>
                <a:t>1</a:t>
              </a:r>
              <a:r>
                <a:rPr lang="en-US" altLang="zh-CN" sz="3600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||</a:t>
              </a:r>
              <a:r>
                <a:rPr lang="en-US" altLang="zh-CN" sz="3600" dirty="0">
                  <a:solidFill>
                    <a:srgbClr val="C00000"/>
                  </a:solidFill>
                  <a:sym typeface="Symbol" pitchFamily="18" charset="2"/>
                </a:rPr>
                <a:t>O</a:t>
              </a:r>
              <a:r>
                <a:rPr lang="en-US" altLang="zh-CN" sz="3600" baseline="-25000" dirty="0">
                  <a:solidFill>
                    <a:srgbClr val="C00000"/>
                  </a:solidFill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, r</a:t>
              </a:r>
              <a:r>
                <a:rPr lang="en-US" altLang="zh-CN" sz="2800" baseline="-25000" dirty="0">
                  <a:sym typeface="Symbol" pitchFamily="18" charset="2"/>
                </a:rPr>
                <a:t>1</a:t>
              </a:r>
              <a:r>
                <a:rPr lang="en-US" altLang="zh-CN" sz="2800" dirty="0">
                  <a:sym typeface="Symbol" pitchFamily="18" charset="2"/>
                </a:rPr>
                <a:t>r</a:t>
              </a:r>
              <a:r>
                <a:rPr lang="en-US" altLang="zh-CN" sz="2800" baseline="-25000" dirty="0"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, g</a:t>
              </a:r>
              <a:r>
                <a:rPr lang="en-US" altLang="zh-CN" sz="2800" baseline="-25000" dirty="0">
                  <a:sym typeface="Symbol" pitchFamily="18" charset="2"/>
                </a:rPr>
                <a:t>1</a:t>
              </a:r>
              <a:r>
                <a:rPr lang="en-US" altLang="zh-CN" sz="2800" dirty="0">
                  <a:sym typeface="Symbol" pitchFamily="18" charset="2"/>
                </a:rPr>
                <a:t>g</a:t>
              </a:r>
              <a:r>
                <a:rPr lang="en-US" altLang="zh-CN" sz="2800" baseline="-25000" dirty="0">
                  <a:sym typeface="Symbol" pitchFamily="18" charset="2"/>
                </a:rPr>
                <a:t>2</a:t>
              </a:r>
              <a:r>
                <a:rPr lang="en-US" altLang="zh-CN" sz="2800" dirty="0" smtClean="0">
                  <a:sym typeface="Symbol" pitchFamily="18" charset="2"/>
                </a:rPr>
                <a:t>)  </a:t>
              </a:r>
              <a:r>
                <a:rPr lang="en-US" altLang="zh-CN" sz="3600" dirty="0" smtClean="0">
                  <a:latin typeface="Segoe UI Symbol"/>
                  <a:ea typeface="Segoe UI Symbol"/>
                  <a:sym typeface="Symbol" pitchFamily="18" charset="2"/>
                </a:rPr>
                <a:t>≲</a:t>
              </a:r>
              <a:r>
                <a:rPr lang="en-US" altLang="zh-CN" sz="2800" b="1" baseline="-25000" dirty="0" smtClean="0">
                  <a:sym typeface="Symbol" pitchFamily="18" charset="2"/>
                </a:rPr>
                <a:t> </a:t>
              </a:r>
              <a:r>
                <a:rPr lang="en-US" altLang="zh-CN" sz="2800" dirty="0" smtClean="0">
                  <a:sym typeface="Symbol" pitchFamily="18" charset="2"/>
                </a:rPr>
                <a:t> </a:t>
              </a:r>
              <a:r>
                <a:rPr lang="en-US" altLang="zh-CN" sz="2800" dirty="0">
                  <a:sym typeface="Symbol" pitchFamily="18" charset="2"/>
                </a:rPr>
                <a:t>(</a:t>
              </a:r>
              <a:r>
                <a:rPr lang="en-US" altLang="zh-CN" sz="3600" dirty="0">
                  <a:solidFill>
                    <a:srgbClr val="0000FF"/>
                  </a:solidFill>
                  <a:sym typeface="Symbol" pitchFamily="18" charset="2"/>
                </a:rPr>
                <a:t>C</a:t>
              </a:r>
              <a:r>
                <a:rPr lang="en-US" altLang="zh-CN" sz="3600" baseline="-25000" dirty="0">
                  <a:solidFill>
                    <a:srgbClr val="0000FF"/>
                  </a:solidFill>
                  <a:sym typeface="Symbol" pitchFamily="18" charset="2"/>
                </a:rPr>
                <a:t>1</a:t>
              </a:r>
              <a:r>
                <a:rPr lang="en-US" altLang="zh-CN" sz="3600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||</a:t>
              </a:r>
              <a:r>
                <a:rPr lang="en-US" altLang="zh-CN" sz="3600" dirty="0">
                  <a:solidFill>
                    <a:srgbClr val="C00000"/>
                  </a:solidFill>
                  <a:sym typeface="Symbol" pitchFamily="18" charset="2"/>
                </a:rPr>
                <a:t>C</a:t>
              </a:r>
              <a:r>
                <a:rPr lang="en-US" altLang="zh-CN" sz="3600" baseline="-25000" dirty="0">
                  <a:solidFill>
                    <a:srgbClr val="C00000"/>
                  </a:solidFill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, </a:t>
              </a:r>
              <a:r>
                <a:rPr lang="en-US" altLang="zh-CN" sz="2800" dirty="0" smtClean="0">
                  <a:sym typeface="Symbol" pitchFamily="18" charset="2"/>
                </a:rPr>
                <a:t>R</a:t>
              </a:r>
              <a:r>
                <a:rPr lang="en-US" altLang="zh-CN" sz="2800" baseline="-25000" dirty="0" smtClean="0">
                  <a:sym typeface="Symbol" pitchFamily="18" charset="2"/>
                </a:rPr>
                <a:t>1</a:t>
              </a:r>
              <a:r>
                <a:rPr lang="en-US" altLang="zh-CN" sz="2800" dirty="0" smtClean="0">
                  <a:sym typeface="Symbol" pitchFamily="18" charset="2"/>
                </a:rPr>
                <a:t></a:t>
              </a:r>
              <a:r>
                <a:rPr lang="en-US" altLang="zh-CN" sz="2800" dirty="0">
                  <a:sym typeface="Symbol" pitchFamily="18" charset="2"/>
                </a:rPr>
                <a:t>R</a:t>
              </a:r>
              <a:r>
                <a:rPr lang="en-US" altLang="zh-CN" sz="2800" baseline="-25000" dirty="0"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, </a:t>
              </a:r>
              <a:r>
                <a:rPr lang="en-US" altLang="zh-CN" sz="2800" dirty="0" smtClean="0">
                  <a:sym typeface="Symbol" pitchFamily="18" charset="2"/>
                </a:rPr>
                <a:t>G</a:t>
              </a:r>
              <a:r>
                <a:rPr lang="en-US" altLang="zh-CN" sz="2800" baseline="-25000" dirty="0" smtClean="0">
                  <a:sym typeface="Symbol" pitchFamily="18" charset="2"/>
                </a:rPr>
                <a:t>1</a:t>
              </a:r>
              <a:r>
                <a:rPr lang="en-US" altLang="zh-CN" sz="2800" dirty="0" smtClean="0">
                  <a:sym typeface="Symbol" pitchFamily="18" charset="2"/>
                </a:rPr>
                <a:t></a:t>
              </a:r>
              <a:r>
                <a:rPr lang="en-US" altLang="zh-CN" sz="2800" dirty="0">
                  <a:sym typeface="Symbol" pitchFamily="18" charset="2"/>
                </a:rPr>
                <a:t>G</a:t>
              </a:r>
              <a:r>
                <a:rPr lang="en-US" altLang="zh-CN" sz="2800" baseline="-25000" dirty="0"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)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2368927" y="2636912"/>
              <a:ext cx="4120039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ym typeface="Symbol" pitchFamily="18" charset="2"/>
                </a:rPr>
                <a:t>(</a:t>
              </a:r>
              <a:r>
                <a:rPr lang="en-US" altLang="zh-CN" sz="3600" dirty="0">
                  <a:solidFill>
                    <a:srgbClr val="C00000"/>
                  </a:solidFill>
                  <a:sym typeface="Symbol" pitchFamily="18" charset="2"/>
                </a:rPr>
                <a:t>O</a:t>
              </a:r>
              <a:r>
                <a:rPr lang="en-US" altLang="zh-CN" sz="3600" baseline="-25000" dirty="0">
                  <a:solidFill>
                    <a:srgbClr val="C00000"/>
                  </a:solidFill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, r</a:t>
              </a:r>
              <a:r>
                <a:rPr lang="en-US" altLang="zh-CN" sz="2800" baseline="-25000" dirty="0"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, g</a:t>
              </a:r>
              <a:r>
                <a:rPr lang="en-US" altLang="zh-CN" sz="2800" baseline="-25000" dirty="0"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) </a:t>
              </a:r>
              <a:r>
                <a:rPr lang="en-US" altLang="zh-CN" sz="2800" dirty="0" smtClean="0">
                  <a:sym typeface="Symbol" pitchFamily="18" charset="2"/>
                </a:rPr>
                <a:t> </a:t>
              </a:r>
              <a:r>
                <a:rPr lang="en-US" altLang="zh-CN" sz="3600" dirty="0" smtClean="0">
                  <a:latin typeface="Segoe UI Symbol"/>
                  <a:ea typeface="Segoe UI Symbol"/>
                  <a:sym typeface="Symbol" pitchFamily="18" charset="2"/>
                </a:rPr>
                <a:t>≲</a:t>
              </a:r>
              <a:r>
                <a:rPr lang="en-US" altLang="zh-CN" sz="2800" b="1" baseline="-25000" dirty="0" smtClean="0">
                  <a:sym typeface="Symbol" pitchFamily="18" charset="2"/>
                </a:rPr>
                <a:t> </a:t>
              </a:r>
              <a:r>
                <a:rPr lang="en-US" altLang="zh-CN" sz="2800" dirty="0" smtClean="0">
                  <a:sym typeface="Symbol" pitchFamily="18" charset="2"/>
                </a:rPr>
                <a:t> </a:t>
              </a:r>
              <a:r>
                <a:rPr lang="en-US" altLang="zh-CN" sz="2800" dirty="0">
                  <a:sym typeface="Symbol" pitchFamily="18" charset="2"/>
                </a:rPr>
                <a:t>(</a:t>
              </a:r>
              <a:r>
                <a:rPr lang="en-US" altLang="zh-CN" sz="3600" dirty="0">
                  <a:solidFill>
                    <a:srgbClr val="C00000"/>
                  </a:solidFill>
                  <a:sym typeface="Symbol" pitchFamily="18" charset="2"/>
                </a:rPr>
                <a:t>C</a:t>
              </a:r>
              <a:r>
                <a:rPr lang="en-US" altLang="zh-CN" sz="3600" baseline="-25000" dirty="0">
                  <a:solidFill>
                    <a:srgbClr val="C00000"/>
                  </a:solidFill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, R</a:t>
              </a:r>
              <a:r>
                <a:rPr lang="en-US" altLang="zh-CN" sz="2800" baseline="-25000" dirty="0"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, G</a:t>
              </a:r>
              <a:r>
                <a:rPr lang="en-US" altLang="zh-CN" sz="2800" baseline="-25000" dirty="0"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)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368927" y="1916832"/>
              <a:ext cx="4147289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ym typeface="Symbol" pitchFamily="18" charset="2"/>
                </a:rPr>
                <a:t>(</a:t>
              </a:r>
              <a:r>
                <a:rPr lang="en-US" altLang="zh-CN" sz="3600" dirty="0">
                  <a:solidFill>
                    <a:srgbClr val="0000FF"/>
                  </a:solidFill>
                  <a:sym typeface="Symbol" pitchFamily="18" charset="2"/>
                </a:rPr>
                <a:t>O</a:t>
              </a:r>
              <a:r>
                <a:rPr lang="en-US" altLang="zh-CN" sz="3600" baseline="-25000" dirty="0">
                  <a:solidFill>
                    <a:srgbClr val="0000FF"/>
                  </a:solidFill>
                  <a:sym typeface="Symbol" pitchFamily="18" charset="2"/>
                </a:rPr>
                <a:t>1</a:t>
              </a:r>
              <a:r>
                <a:rPr lang="en-US" altLang="zh-CN" sz="2800" dirty="0">
                  <a:sym typeface="Symbol" pitchFamily="18" charset="2"/>
                </a:rPr>
                <a:t>, r</a:t>
              </a:r>
              <a:r>
                <a:rPr lang="en-US" altLang="zh-CN" sz="2800" baseline="-25000" dirty="0">
                  <a:sym typeface="Symbol" pitchFamily="18" charset="2"/>
                </a:rPr>
                <a:t>1</a:t>
              </a:r>
              <a:r>
                <a:rPr lang="en-US" altLang="zh-CN" sz="2800" dirty="0">
                  <a:sym typeface="Symbol" pitchFamily="18" charset="2"/>
                </a:rPr>
                <a:t>, g</a:t>
              </a:r>
              <a:r>
                <a:rPr lang="en-US" altLang="zh-CN" sz="2800" baseline="-25000" dirty="0">
                  <a:sym typeface="Symbol" pitchFamily="18" charset="2"/>
                </a:rPr>
                <a:t>1</a:t>
              </a:r>
              <a:r>
                <a:rPr lang="en-US" altLang="zh-CN" sz="2800" dirty="0" smtClean="0">
                  <a:sym typeface="Symbol" pitchFamily="18" charset="2"/>
                </a:rPr>
                <a:t>)  </a:t>
              </a:r>
              <a:r>
                <a:rPr lang="en-US" altLang="zh-CN" sz="3600" dirty="0" smtClean="0">
                  <a:latin typeface="Segoe UI Symbol"/>
                  <a:ea typeface="Segoe UI Symbol"/>
                  <a:sym typeface="Symbol" pitchFamily="18" charset="2"/>
                </a:rPr>
                <a:t>≲</a:t>
              </a:r>
              <a:r>
                <a:rPr lang="en-US" altLang="zh-CN" sz="2800" dirty="0" smtClean="0">
                  <a:sym typeface="Symbol" pitchFamily="18" charset="2"/>
                </a:rPr>
                <a:t>  </a:t>
              </a:r>
              <a:r>
                <a:rPr lang="en-US" altLang="zh-CN" sz="2800" dirty="0" smtClean="0">
                  <a:sym typeface="Symbol" pitchFamily="18" charset="2"/>
                </a:rPr>
                <a:t>(</a:t>
              </a:r>
              <a:r>
                <a:rPr lang="en-US" altLang="zh-CN" sz="3600" dirty="0">
                  <a:solidFill>
                    <a:srgbClr val="0000FF"/>
                  </a:solidFill>
                  <a:sym typeface="Symbol" pitchFamily="18" charset="2"/>
                </a:rPr>
                <a:t>C</a:t>
              </a:r>
              <a:r>
                <a:rPr lang="en-US" altLang="zh-CN" sz="3600" baseline="-25000" dirty="0">
                  <a:solidFill>
                    <a:srgbClr val="0000FF"/>
                  </a:solidFill>
                  <a:sym typeface="Symbol" pitchFamily="18" charset="2"/>
                </a:rPr>
                <a:t>1</a:t>
              </a:r>
              <a:r>
                <a:rPr lang="en-US" altLang="zh-CN" sz="2800" dirty="0">
                  <a:sym typeface="Symbol" pitchFamily="18" charset="2"/>
                </a:rPr>
                <a:t>, R</a:t>
              </a:r>
              <a:r>
                <a:rPr lang="en-US" altLang="zh-CN" sz="2800" baseline="-25000" dirty="0">
                  <a:sym typeface="Symbol" pitchFamily="18" charset="2"/>
                </a:rPr>
                <a:t>1</a:t>
              </a:r>
              <a:r>
                <a:rPr lang="en-US" altLang="zh-CN" sz="2800" dirty="0">
                  <a:sym typeface="Symbol" pitchFamily="18" charset="2"/>
                </a:rPr>
                <a:t>, G</a:t>
              </a:r>
              <a:r>
                <a:rPr lang="en-US" altLang="zh-CN" sz="2800" baseline="-25000" dirty="0">
                  <a:sym typeface="Symbol" pitchFamily="18" charset="2"/>
                </a:rPr>
                <a:t>1</a:t>
              </a:r>
              <a:r>
                <a:rPr lang="en-US" altLang="zh-CN" sz="2800" dirty="0">
                  <a:sym typeface="Symbol" pitchFamily="18" charset="2"/>
                </a:rPr>
                <a:t>)</a:t>
              </a:r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683568" y="4149080"/>
              <a:ext cx="7488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/>
            </a:p>
          </p:txBody>
        </p:sp>
        <p:grpSp>
          <p:nvGrpSpPr>
            <p:cNvPr id="3" name="组合 22"/>
            <p:cNvGrpSpPr/>
            <p:nvPr/>
          </p:nvGrpSpPr>
          <p:grpSpPr>
            <a:xfrm>
              <a:off x="1756792" y="3429000"/>
              <a:ext cx="5498999" cy="523220"/>
              <a:chOff x="1756792" y="3496072"/>
              <a:chExt cx="5498999" cy="523220"/>
            </a:xfrm>
          </p:grpSpPr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1756792" y="3496072"/>
                <a:ext cx="114165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ym typeface="Symbol" pitchFamily="18" charset="2"/>
                  </a:rPr>
                  <a:t>g</a:t>
                </a:r>
                <a:r>
                  <a:rPr lang="en-US" altLang="zh-CN" sz="2800" baseline="-25000" dirty="0">
                    <a:sym typeface="Symbol" pitchFamily="18" charset="2"/>
                  </a:rPr>
                  <a:t>1</a:t>
                </a:r>
                <a:r>
                  <a:rPr lang="en-US" altLang="zh-CN" sz="2800" dirty="0">
                    <a:sym typeface="Symbol" pitchFamily="18" charset="2"/>
                  </a:rPr>
                  <a:t>  r</a:t>
                </a:r>
                <a:r>
                  <a:rPr lang="en-US" altLang="zh-CN" sz="2800" baseline="-25000" dirty="0"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3090292" y="3496072"/>
                <a:ext cx="114165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ym typeface="Symbol" pitchFamily="18" charset="2"/>
                  </a:rPr>
                  <a:t>g</a:t>
                </a:r>
                <a:r>
                  <a:rPr lang="en-US" altLang="zh-CN" sz="2800" baseline="-25000" dirty="0">
                    <a:sym typeface="Symbol" pitchFamily="18" charset="2"/>
                  </a:rPr>
                  <a:t>2</a:t>
                </a:r>
                <a:r>
                  <a:rPr lang="en-US" altLang="zh-CN" sz="2800" dirty="0">
                    <a:sym typeface="Symbol" pitchFamily="18" charset="2"/>
                  </a:rPr>
                  <a:t>  r</a:t>
                </a:r>
                <a:r>
                  <a:rPr lang="en-US" altLang="zh-CN" sz="2800" baseline="-25000" dirty="0"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4576192" y="3496072"/>
                <a:ext cx="126989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ym typeface="Symbol" pitchFamily="18" charset="2"/>
                  </a:rPr>
                  <a:t>G</a:t>
                </a:r>
                <a:r>
                  <a:rPr lang="en-US" altLang="zh-CN" sz="2800" baseline="-25000">
                    <a:sym typeface="Symbol" pitchFamily="18" charset="2"/>
                  </a:rPr>
                  <a:t>1</a:t>
                </a:r>
                <a:r>
                  <a:rPr lang="en-US" altLang="zh-CN" sz="2800">
                    <a:sym typeface="Symbol" pitchFamily="18" charset="2"/>
                  </a:rPr>
                  <a:t>  R</a:t>
                </a:r>
                <a:r>
                  <a:rPr lang="en-US" altLang="zh-CN" sz="2800" baseline="-25000"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18" name="Rectangle 11"/>
              <p:cNvSpPr>
                <a:spLocks noChangeArrowheads="1"/>
              </p:cNvSpPr>
              <p:nvPr/>
            </p:nvSpPr>
            <p:spPr bwMode="auto">
              <a:xfrm>
                <a:off x="5985892" y="3496072"/>
                <a:ext cx="126989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ym typeface="Symbol" pitchFamily="18" charset="2"/>
                  </a:rPr>
                  <a:t>G</a:t>
                </a:r>
                <a:r>
                  <a:rPr lang="en-US" altLang="zh-CN" sz="2800" baseline="-25000" dirty="0">
                    <a:sym typeface="Symbol" pitchFamily="18" charset="2"/>
                  </a:rPr>
                  <a:t>2</a:t>
                </a:r>
                <a:r>
                  <a:rPr lang="en-US" altLang="zh-CN" sz="2800" dirty="0">
                    <a:sym typeface="Symbol" pitchFamily="18" charset="2"/>
                  </a:rPr>
                  <a:t>  R</a:t>
                </a:r>
                <a:r>
                  <a:rPr lang="en-US" altLang="zh-CN" sz="2800" baseline="-25000" dirty="0">
                    <a:sym typeface="Symbol" pitchFamily="18" charset="2"/>
                  </a:rPr>
                  <a:t>1</a:t>
                </a:r>
              </a:p>
            </p:txBody>
          </p:sp>
        </p:grp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8113229" y="3903439"/>
              <a:ext cx="8512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ym typeface="Symbol" pitchFamily="18" charset="2"/>
                </a:rPr>
                <a:t>(PAR)</a:t>
              </a:r>
              <a:endParaRPr lang="en-US" altLang="zh-CN" sz="2400" baseline="-25000" dirty="0">
                <a:sym typeface="Symbol" pitchFamily="18" charset="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More on compositionality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1305136" y="2286000"/>
            <a:ext cx="65337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691680" y="1700808"/>
            <a:ext cx="26572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ym typeface="Symbol" pitchFamily="18" charset="2"/>
              </a:rPr>
              <a:t>(O</a:t>
            </a:r>
            <a:r>
              <a:rPr lang="en-US" altLang="zh-CN" sz="2400" baseline="-25000" dirty="0">
                <a:sym typeface="Symbol" pitchFamily="18" charset="2"/>
              </a:rPr>
              <a:t>1</a:t>
            </a:r>
            <a:r>
              <a:rPr lang="en-US" altLang="zh-CN" sz="2400" dirty="0">
                <a:sym typeface="Symbol" pitchFamily="18" charset="2"/>
              </a:rPr>
              <a:t>, r, g) </a:t>
            </a:r>
            <a:r>
              <a:rPr lang="en-US" altLang="zh-CN" sz="2400" b="1" dirty="0" smtClean="0">
                <a:latin typeface="Segoe UI Symbol"/>
                <a:ea typeface="Segoe UI Symbol"/>
                <a:sym typeface="Symbol" pitchFamily="18" charset="2"/>
              </a:rPr>
              <a:t>≲</a:t>
            </a:r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(C</a:t>
            </a:r>
            <a:r>
              <a:rPr lang="en-US" altLang="zh-CN" sz="2400" baseline="-25000" dirty="0">
                <a:sym typeface="Symbol" pitchFamily="18" charset="2"/>
              </a:rPr>
              <a:t>1</a:t>
            </a:r>
            <a:r>
              <a:rPr lang="en-US" altLang="zh-CN" sz="2400" dirty="0">
                <a:sym typeface="Symbol" pitchFamily="18" charset="2"/>
              </a:rPr>
              <a:t>, R, G)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5033912" y="1700808"/>
            <a:ext cx="26572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ym typeface="Symbol" pitchFamily="18" charset="2"/>
              </a:rPr>
              <a:t>(O</a:t>
            </a:r>
            <a:r>
              <a:rPr lang="en-US" altLang="zh-CN" sz="2400" baseline="-25000" dirty="0">
                <a:sym typeface="Symbol" pitchFamily="18" charset="2"/>
              </a:rPr>
              <a:t>2</a:t>
            </a:r>
            <a:r>
              <a:rPr lang="en-US" altLang="zh-CN" sz="2400" dirty="0">
                <a:sym typeface="Symbol" pitchFamily="18" charset="2"/>
              </a:rPr>
              <a:t>, r, g) </a:t>
            </a:r>
            <a:r>
              <a:rPr lang="en-US" altLang="zh-CN" sz="2400" b="1" dirty="0" smtClean="0">
                <a:latin typeface="Segoe UI Symbol"/>
                <a:ea typeface="Segoe UI Symbol"/>
                <a:sym typeface="Symbol" pitchFamily="18" charset="2"/>
              </a:rPr>
              <a:t>≲</a:t>
            </a:r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(C</a:t>
            </a:r>
            <a:r>
              <a:rPr lang="en-US" altLang="zh-CN" sz="2400" baseline="-25000" dirty="0">
                <a:sym typeface="Symbol" pitchFamily="18" charset="2"/>
              </a:rPr>
              <a:t>2</a:t>
            </a:r>
            <a:r>
              <a:rPr lang="en-US" altLang="zh-CN" sz="2400" dirty="0">
                <a:sym typeface="Symbol" pitchFamily="18" charset="2"/>
              </a:rPr>
              <a:t>, R, G)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2771800" y="2438400"/>
            <a:ext cx="35365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ym typeface="Symbol" pitchFamily="18" charset="2"/>
              </a:rPr>
              <a:t>(O</a:t>
            </a:r>
            <a:r>
              <a:rPr lang="en-US" altLang="zh-CN" sz="2400" baseline="-25000" dirty="0">
                <a:sym typeface="Symbol" pitchFamily="18" charset="2"/>
              </a:rPr>
              <a:t>1</a:t>
            </a:r>
            <a:r>
              <a:rPr lang="en-US" altLang="zh-CN" sz="2400" b="1" dirty="0">
                <a:sym typeface="Symbol" pitchFamily="18" charset="2"/>
              </a:rPr>
              <a:t>;</a:t>
            </a:r>
            <a:r>
              <a:rPr lang="en-US" altLang="zh-CN" sz="2400" dirty="0">
                <a:sym typeface="Symbol" pitchFamily="18" charset="2"/>
              </a:rPr>
              <a:t> O</a:t>
            </a:r>
            <a:r>
              <a:rPr lang="en-US" altLang="zh-CN" sz="2400" baseline="-25000" dirty="0">
                <a:sym typeface="Symbol" pitchFamily="18" charset="2"/>
              </a:rPr>
              <a:t>2</a:t>
            </a:r>
            <a:r>
              <a:rPr lang="en-US" altLang="zh-CN" sz="2400" dirty="0">
                <a:sym typeface="Symbol" pitchFamily="18" charset="2"/>
              </a:rPr>
              <a:t>, r, g) </a:t>
            </a:r>
            <a:r>
              <a:rPr lang="en-US" altLang="zh-CN" sz="2400" b="1" dirty="0" smtClean="0">
                <a:latin typeface="Segoe UI Symbol"/>
                <a:ea typeface="Segoe UI Symbol"/>
                <a:sym typeface="Symbol" pitchFamily="18" charset="2"/>
              </a:rPr>
              <a:t>≲</a:t>
            </a:r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(C</a:t>
            </a:r>
            <a:r>
              <a:rPr lang="en-US" altLang="zh-CN" sz="2400" baseline="-25000" dirty="0">
                <a:sym typeface="Symbol" pitchFamily="18" charset="2"/>
              </a:rPr>
              <a:t>1</a:t>
            </a:r>
            <a:r>
              <a:rPr lang="en-US" altLang="zh-CN" sz="2400" b="1" dirty="0">
                <a:sym typeface="Symbol" pitchFamily="18" charset="2"/>
              </a:rPr>
              <a:t>;</a:t>
            </a:r>
            <a:r>
              <a:rPr lang="en-US" altLang="zh-CN" sz="2400" dirty="0">
                <a:sym typeface="Symbol" pitchFamily="18" charset="2"/>
              </a:rPr>
              <a:t> C</a:t>
            </a:r>
            <a:r>
              <a:rPr lang="en-US" altLang="zh-CN" sz="2400" baseline="-25000" dirty="0">
                <a:sym typeface="Symbol" pitchFamily="18" charset="2"/>
              </a:rPr>
              <a:t>2</a:t>
            </a:r>
            <a:r>
              <a:rPr lang="en-US" altLang="zh-CN" sz="2400" dirty="0">
                <a:sym typeface="Symbol" pitchFamily="18" charset="2"/>
              </a:rPr>
              <a:t>, R, G)</a:t>
            </a: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1547664" y="4191000"/>
            <a:ext cx="60486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1835696" y="3581400"/>
            <a:ext cx="24402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ym typeface="Symbol" pitchFamily="18" charset="2"/>
              </a:rPr>
              <a:t>(O, r, g) </a:t>
            </a:r>
            <a:r>
              <a:rPr lang="en-US" altLang="zh-CN" sz="2400" b="1" dirty="0" smtClean="0">
                <a:latin typeface="Segoe UI Symbol"/>
                <a:ea typeface="Segoe UI Symbol"/>
                <a:sym typeface="Symbol" pitchFamily="18" charset="2"/>
              </a:rPr>
              <a:t>≲</a:t>
            </a:r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(C, R, G)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5868144" y="3581400"/>
            <a:ext cx="9717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ym typeface="Symbol" pitchFamily="18" charset="2"/>
              </a:rPr>
              <a:t>b  B</a:t>
            </a:r>
            <a:endParaRPr lang="en-US" altLang="zh-CN" sz="2400" dirty="0">
              <a:sym typeface="Symbol" pitchFamily="18" charset="2"/>
            </a:endParaRPr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1964432" y="4293096"/>
            <a:ext cx="519985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b="1" dirty="0">
                <a:sym typeface="Symbol" pitchFamily="18" charset="2"/>
              </a:rPr>
              <a:t>while</a:t>
            </a:r>
            <a:r>
              <a:rPr lang="en-US" altLang="zh-CN" sz="2400" dirty="0">
                <a:sym typeface="Symbol" pitchFamily="18" charset="2"/>
              </a:rPr>
              <a:t> b </a:t>
            </a:r>
            <a:r>
              <a:rPr lang="en-US" altLang="zh-CN" sz="2400" b="1" dirty="0">
                <a:sym typeface="Symbol" pitchFamily="18" charset="2"/>
              </a:rPr>
              <a:t>do</a:t>
            </a:r>
            <a:r>
              <a:rPr lang="en-US" altLang="zh-CN" sz="2400" dirty="0">
                <a:sym typeface="Symbol" pitchFamily="18" charset="2"/>
              </a:rPr>
              <a:t> O, r, g) </a:t>
            </a:r>
            <a:r>
              <a:rPr lang="en-US" altLang="zh-CN" sz="2400" b="1" dirty="0" smtClean="0">
                <a:latin typeface="Segoe UI Symbol"/>
                <a:ea typeface="Segoe UI Symbol"/>
                <a:sym typeface="Symbol" pitchFamily="18" charset="2"/>
              </a:rPr>
              <a:t>≲</a:t>
            </a:r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b="1" dirty="0">
                <a:sym typeface="Symbol" pitchFamily="18" charset="2"/>
              </a:rPr>
              <a:t>while</a:t>
            </a:r>
            <a:r>
              <a:rPr lang="en-US" altLang="zh-CN" sz="2400" dirty="0">
                <a:sym typeface="Symbol" pitchFamily="18" charset="2"/>
              </a:rPr>
              <a:t> B </a:t>
            </a:r>
            <a:r>
              <a:rPr lang="en-US" altLang="zh-CN" sz="2400" b="1" dirty="0">
                <a:sym typeface="Symbol" pitchFamily="18" charset="2"/>
              </a:rPr>
              <a:t>do</a:t>
            </a:r>
            <a:r>
              <a:rPr lang="en-US" altLang="zh-CN" sz="2400" dirty="0">
                <a:sym typeface="Symbol" pitchFamily="18" charset="2"/>
              </a:rPr>
              <a:t> C, R, G)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475656" y="5715000"/>
            <a:ext cx="6480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C0000"/>
                </a:solidFill>
              </a:rPr>
              <a:t>An axiomatic </a:t>
            </a:r>
            <a:r>
              <a:rPr lang="en-US" altLang="zh-CN" sz="2800" b="1" dirty="0">
                <a:solidFill>
                  <a:srgbClr val="CC0000"/>
                </a:solidFill>
              </a:rPr>
              <a:t>proof 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system for verifying T</a:t>
            </a:r>
            <a:endParaRPr lang="en-US" altLang="zh-CN" sz="2800" b="1" dirty="0">
              <a:solidFill>
                <a:srgbClr val="CC0000"/>
              </a:solidFill>
            </a:endParaRP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4360354" y="5105400"/>
            <a:ext cx="4232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…</a:t>
            </a:r>
          </a:p>
        </p:txBody>
      </p:sp>
    </p:spTree>
  </p:cSld>
  <p:clrMapOvr>
    <a:masterClrMapping/>
  </p:clrMapOvr>
  <p:transition advTm="47424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We have applied </a:t>
            </a:r>
            <a:r>
              <a:rPr lang="en-US" altLang="zh-CN" sz="3600" b="1" dirty="0" err="1" smtClean="0"/>
              <a:t>RGSim</a:t>
            </a:r>
            <a:r>
              <a:rPr lang="en-US" altLang="zh-CN" sz="3600" b="1" dirty="0" smtClean="0"/>
              <a:t> to verify …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Optimizations in parallel contexts</a:t>
            </a:r>
          </a:p>
          <a:p>
            <a:pPr lvl="1"/>
            <a:r>
              <a:rPr lang="en-US" altLang="zh-CN" sz="2400" dirty="0" smtClean="0"/>
              <a:t>Loop invariant hoisting, strength reduction and induction variable elimination, dead code elimination, …</a:t>
            </a:r>
          </a:p>
          <a:p>
            <a:r>
              <a:rPr lang="en-US" altLang="zh-CN" dirty="0" smtClean="0"/>
              <a:t>Fine-grained </a:t>
            </a:r>
            <a:r>
              <a:rPr lang="en-US" altLang="zh-CN" dirty="0" err="1" smtClean="0"/>
              <a:t>impl</a:t>
            </a:r>
            <a:r>
              <a:rPr lang="en-US" altLang="zh-CN" dirty="0" smtClean="0"/>
              <a:t>. &amp; concurrent objects</a:t>
            </a:r>
          </a:p>
          <a:p>
            <a:pPr lvl="1"/>
            <a:r>
              <a:rPr lang="en-US" altLang="zh-CN" sz="2400" dirty="0" smtClean="0"/>
              <a:t>Lock-coupling list, </a:t>
            </a:r>
            <a:r>
              <a:rPr lang="en-US" altLang="zh-CN" sz="2400" dirty="0" err="1" smtClean="0"/>
              <a:t>impl</a:t>
            </a:r>
            <a:r>
              <a:rPr lang="en-US" altLang="zh-CN" sz="2400" dirty="0" smtClean="0"/>
              <a:t>. of x++, </a:t>
            </a:r>
            <a:r>
              <a:rPr lang="en-US" altLang="zh-CN" sz="2400" dirty="0" err="1" smtClean="0"/>
              <a:t>Treiber’s</a:t>
            </a:r>
            <a:r>
              <a:rPr lang="en-US" altLang="zh-CN" sz="2400" dirty="0" smtClean="0"/>
              <a:t> non-blocking stack, concurrent GCD algorithm, …</a:t>
            </a:r>
          </a:p>
          <a:p>
            <a:r>
              <a:rPr lang="en-US" altLang="zh-CN" dirty="0" smtClean="0"/>
              <a:t>Concurrent garbage collectors</a:t>
            </a:r>
          </a:p>
          <a:p>
            <a:pPr lvl="1"/>
            <a:r>
              <a:rPr lang="en-US" altLang="zh-CN" sz="2400" dirty="0" smtClean="0">
                <a:solidFill>
                  <a:prstClr val="black"/>
                </a:solidFill>
              </a:rPr>
              <a:t>A general GC verification framework</a:t>
            </a:r>
          </a:p>
          <a:p>
            <a:pPr lvl="1"/>
            <a:r>
              <a:rPr lang="en-US" altLang="zh-CN" sz="2400" dirty="0" smtClean="0">
                <a:solidFill>
                  <a:prstClr val="black"/>
                </a:solidFill>
              </a:rPr>
              <a:t>Hans Boehm’s concurrent GC </a:t>
            </a:r>
            <a:r>
              <a:rPr lang="en-US" altLang="zh-CN" sz="1800" dirty="0" smtClean="0">
                <a:solidFill>
                  <a:srgbClr val="CC0000"/>
                </a:solidFill>
              </a:rPr>
              <a:t>[Boehm et al. 91]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/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Application:  concurrent GC verification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381000" y="1554832"/>
            <a:ext cx="6351240" cy="1132820"/>
            <a:chOff x="381000" y="1599456"/>
            <a:chExt cx="6351240" cy="1132820"/>
          </a:xfrm>
        </p:grpSpPr>
        <p:sp>
          <p:nvSpPr>
            <p:cNvPr id="43012" name="Text Box 4"/>
            <p:cNvSpPr txBox="1">
              <a:spLocks noChangeArrowheads="1"/>
            </p:cNvSpPr>
            <p:nvPr/>
          </p:nvSpPr>
          <p:spPr bwMode="auto">
            <a:xfrm>
              <a:off x="915888" y="2209056"/>
              <a:ext cx="11430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read x</a:t>
              </a:r>
            </a:p>
          </p:txBody>
        </p:sp>
        <p:sp>
          <p:nvSpPr>
            <p:cNvPr id="43013" name="Text Box 5"/>
            <p:cNvSpPr txBox="1">
              <a:spLocks noChangeArrowheads="1"/>
            </p:cNvSpPr>
            <p:nvPr/>
          </p:nvSpPr>
          <p:spPr bwMode="auto">
            <a:xfrm>
              <a:off x="2058888" y="2209056"/>
              <a:ext cx="838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…</a:t>
              </a:r>
            </a:p>
          </p:txBody>
        </p:sp>
        <p:sp>
          <p:nvSpPr>
            <p:cNvPr id="43014" name="Text Box 6"/>
            <p:cNvSpPr txBox="1">
              <a:spLocks noChangeArrowheads="1"/>
            </p:cNvSpPr>
            <p:nvPr/>
          </p:nvSpPr>
          <p:spPr bwMode="auto">
            <a:xfrm>
              <a:off x="2668488" y="2209056"/>
              <a:ext cx="1600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write x, v</a:t>
              </a:r>
            </a:p>
          </p:txBody>
        </p:sp>
        <p:sp>
          <p:nvSpPr>
            <p:cNvPr id="43015" name="Text Box 7"/>
            <p:cNvSpPr txBox="1">
              <a:spLocks noChangeArrowheads="1"/>
            </p:cNvSpPr>
            <p:nvPr/>
          </p:nvSpPr>
          <p:spPr bwMode="auto">
            <a:xfrm>
              <a:off x="4116288" y="2209056"/>
              <a:ext cx="838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…</a:t>
              </a:r>
            </a:p>
          </p:txBody>
        </p:sp>
        <p:sp>
          <p:nvSpPr>
            <p:cNvPr id="43016" name="Text Box 8"/>
            <p:cNvSpPr txBox="1">
              <a:spLocks noChangeArrowheads="1"/>
            </p:cNvSpPr>
            <p:nvPr/>
          </p:nvSpPr>
          <p:spPr bwMode="auto">
            <a:xfrm>
              <a:off x="5004048" y="2209056"/>
              <a:ext cx="99824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err="1" smtClean="0"/>
                <a:t>alloc</a:t>
              </a:r>
              <a:endParaRPr lang="en-US" altLang="zh-CN" sz="2800" dirty="0"/>
            </a:p>
          </p:txBody>
        </p:sp>
        <p:sp>
          <p:nvSpPr>
            <p:cNvPr id="43017" name="Text Box 9"/>
            <p:cNvSpPr txBox="1">
              <a:spLocks noChangeArrowheads="1"/>
            </p:cNvSpPr>
            <p:nvPr/>
          </p:nvSpPr>
          <p:spPr bwMode="auto">
            <a:xfrm>
              <a:off x="5894040" y="2209056"/>
              <a:ext cx="838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…</a:t>
              </a:r>
            </a:p>
          </p:txBody>
        </p:sp>
        <p:sp>
          <p:nvSpPr>
            <p:cNvPr id="43018" name="Text Box 10"/>
            <p:cNvSpPr txBox="1">
              <a:spLocks noChangeArrowheads="1"/>
            </p:cNvSpPr>
            <p:nvPr/>
          </p:nvSpPr>
          <p:spPr bwMode="auto">
            <a:xfrm>
              <a:off x="381000" y="1599456"/>
              <a:ext cx="4876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/>
                <a:t>Programmer’s view of execution:</a:t>
              </a:r>
            </a:p>
          </p:txBody>
        </p:sp>
      </p:grp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400472" y="2924944"/>
            <a:ext cx="259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Real execution: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115616" y="3510533"/>
            <a:ext cx="5662613" cy="523875"/>
            <a:chOff x="1008" y="3504"/>
            <a:chExt cx="3567" cy="330"/>
          </a:xfrm>
        </p:grpSpPr>
        <p:sp>
          <p:nvSpPr>
            <p:cNvPr id="43020" name="Text Box 12"/>
            <p:cNvSpPr txBox="1">
              <a:spLocks noChangeArrowheads="1"/>
            </p:cNvSpPr>
            <p:nvPr/>
          </p:nvSpPr>
          <p:spPr bwMode="auto">
            <a:xfrm>
              <a:off x="1008" y="3504"/>
              <a:ext cx="52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rB(x)</a:t>
              </a:r>
            </a:p>
          </p:txBody>
        </p:sp>
        <p:sp>
          <p:nvSpPr>
            <p:cNvPr id="43021" name="Text Box 13"/>
            <p:cNvSpPr txBox="1">
              <a:spLocks noChangeArrowheads="1"/>
            </p:cNvSpPr>
            <p:nvPr/>
          </p:nvSpPr>
          <p:spPr bwMode="auto">
            <a:xfrm>
              <a:off x="1584" y="3504"/>
              <a:ext cx="52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…</a:t>
              </a:r>
            </a:p>
          </p:txBody>
        </p:sp>
        <p:sp>
          <p:nvSpPr>
            <p:cNvPr id="43022" name="Text Box 14"/>
            <p:cNvSpPr txBox="1">
              <a:spLocks noChangeArrowheads="1"/>
            </p:cNvSpPr>
            <p:nvPr/>
          </p:nvSpPr>
          <p:spPr bwMode="auto">
            <a:xfrm>
              <a:off x="2097" y="3504"/>
              <a:ext cx="96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wB(x, v)</a:t>
              </a:r>
            </a:p>
          </p:txBody>
        </p:sp>
        <p:sp>
          <p:nvSpPr>
            <p:cNvPr id="43023" name="Text Box 15"/>
            <p:cNvSpPr txBox="1">
              <a:spLocks noChangeArrowheads="1"/>
            </p:cNvSpPr>
            <p:nvPr/>
          </p:nvSpPr>
          <p:spPr bwMode="auto">
            <a:xfrm>
              <a:off x="2928" y="3504"/>
              <a:ext cx="52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…</a:t>
              </a:r>
            </a:p>
          </p:txBody>
        </p:sp>
        <p:sp>
          <p:nvSpPr>
            <p:cNvPr id="43024" name="Text Box 16"/>
            <p:cNvSpPr txBox="1">
              <a:spLocks noChangeArrowheads="1"/>
            </p:cNvSpPr>
            <p:nvPr/>
          </p:nvSpPr>
          <p:spPr bwMode="auto">
            <a:xfrm>
              <a:off x="3516" y="3504"/>
              <a:ext cx="57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aB()</a:t>
              </a:r>
            </a:p>
          </p:txBody>
        </p:sp>
        <p:sp>
          <p:nvSpPr>
            <p:cNvPr id="43025" name="Text Box 17"/>
            <p:cNvSpPr txBox="1">
              <a:spLocks noChangeArrowheads="1"/>
            </p:cNvSpPr>
            <p:nvPr/>
          </p:nvSpPr>
          <p:spPr bwMode="auto">
            <a:xfrm>
              <a:off x="4047" y="3504"/>
              <a:ext cx="52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/>
                <a:t>…</a:t>
              </a:r>
            </a:p>
          </p:txBody>
        </p:sp>
      </p:grp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6768752" y="3438525"/>
            <a:ext cx="20517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3200" dirty="0"/>
              <a:t>  GC code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732240" y="2122185"/>
            <a:ext cx="1905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3200" dirty="0"/>
              <a:t>  </a:t>
            </a:r>
            <a:r>
              <a:rPr lang="en-US" altLang="zh-CN" sz="3200" dirty="0" err="1" smtClean="0"/>
              <a:t>AbsGC</a:t>
            </a:r>
            <a:endParaRPr lang="en-US" altLang="zh-CN" sz="3200" dirty="0"/>
          </a:p>
        </p:txBody>
      </p:sp>
      <p:sp>
        <p:nvSpPr>
          <p:cNvPr id="27" name="AutoShape 12"/>
          <p:cNvSpPr>
            <a:spLocks noChangeArrowheads="1"/>
          </p:cNvSpPr>
          <p:nvPr/>
        </p:nvSpPr>
        <p:spPr bwMode="auto">
          <a:xfrm>
            <a:off x="3131840" y="2852936"/>
            <a:ext cx="5472608" cy="457200"/>
          </a:xfrm>
          <a:prstGeom prst="wedgeRoundRectCallout">
            <a:avLst>
              <a:gd name="adj1" fmla="val 35956"/>
              <a:gd name="adj2" fmla="val -103113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Turns garbage into</a:t>
            </a:r>
            <a:r>
              <a:rPr kumimoji="0" lang="en-US" altLang="zh-CN" sz="22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reusable memory</a:t>
            </a:r>
            <a:endParaRPr kumimoji="0" lang="en-US" altLang="zh-CN" sz="22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331640" y="2636912"/>
            <a:ext cx="6480720" cy="864814"/>
            <a:chOff x="1331640" y="2924226"/>
            <a:chExt cx="6480720" cy="1512888"/>
          </a:xfrm>
        </p:grpSpPr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1331640" y="2924226"/>
              <a:ext cx="4186359" cy="1512888"/>
              <a:chOff x="1200" y="2551"/>
              <a:chExt cx="2282" cy="953"/>
            </a:xfrm>
          </p:grpSpPr>
          <p:sp>
            <p:nvSpPr>
              <p:cNvPr id="43026" name="AutoShape 18"/>
              <p:cNvSpPr>
                <a:spLocks noChangeArrowheads="1"/>
              </p:cNvSpPr>
              <p:nvPr/>
            </p:nvSpPr>
            <p:spPr bwMode="auto">
              <a:xfrm>
                <a:off x="1200" y="2551"/>
                <a:ext cx="79" cy="953"/>
              </a:xfrm>
              <a:prstGeom prst="downArrow">
                <a:avLst>
                  <a:gd name="adj1" fmla="val 50000"/>
                  <a:gd name="adj2" fmla="val 11250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43027" name="AutoShape 19"/>
              <p:cNvSpPr>
                <a:spLocks noChangeArrowheads="1"/>
              </p:cNvSpPr>
              <p:nvPr/>
            </p:nvSpPr>
            <p:spPr bwMode="auto">
              <a:xfrm>
                <a:off x="2338" y="2551"/>
                <a:ext cx="79" cy="953"/>
              </a:xfrm>
              <a:prstGeom prst="downArrow">
                <a:avLst>
                  <a:gd name="adj1" fmla="val 50000"/>
                  <a:gd name="adj2" fmla="val 11250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43028" name="AutoShape 20"/>
              <p:cNvSpPr>
                <a:spLocks noChangeArrowheads="1"/>
              </p:cNvSpPr>
              <p:nvPr/>
            </p:nvSpPr>
            <p:spPr bwMode="auto">
              <a:xfrm>
                <a:off x="3398" y="2551"/>
                <a:ext cx="84" cy="953"/>
              </a:xfrm>
              <a:prstGeom prst="downArrow">
                <a:avLst>
                  <a:gd name="adj1" fmla="val 50000"/>
                  <a:gd name="adj2" fmla="val 112500"/>
                </a:avLst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</p:grpSp>
        <p:sp>
          <p:nvSpPr>
            <p:cNvPr id="28" name="AutoShape 20"/>
            <p:cNvSpPr>
              <a:spLocks noChangeArrowheads="1"/>
            </p:cNvSpPr>
            <p:nvPr/>
          </p:nvSpPr>
          <p:spPr bwMode="auto">
            <a:xfrm>
              <a:off x="7668344" y="2924943"/>
              <a:ext cx="144016" cy="1512167"/>
            </a:xfrm>
            <a:prstGeom prst="downArrow">
              <a:avLst>
                <a:gd name="adj1" fmla="val 50000"/>
                <a:gd name="adj2" fmla="val 1125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8316416" y="2708920"/>
            <a:ext cx="457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rgbClr val="CC0000"/>
                </a:solidFill>
              </a:rPr>
              <a:t>T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>
          <a:xfrm>
            <a:off x="251520" y="4464496"/>
            <a:ext cx="8229600" cy="158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ts val="1672"/>
              </a:spcBef>
              <a:buFont typeface="Arial" pitchFamily="34" charset="0"/>
              <a:buChar char="•"/>
            </a:pPr>
            <a:r>
              <a:rPr lang="en-US" altLang="zh-CN" sz="2800" dirty="0" smtClean="0"/>
              <a:t>Concurrent GC </a:t>
            </a:r>
            <a:r>
              <a:rPr lang="en-US" altLang="zh-CN" sz="2800" dirty="0" err="1" smtClean="0"/>
              <a:t>impl</a:t>
            </a:r>
            <a:r>
              <a:rPr lang="en-US" altLang="zh-CN" sz="2800" dirty="0" smtClean="0"/>
              <a:t>.   =   Barriers + GC code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672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to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define</a:t>
            </a:r>
            <a:r>
              <a:rPr kumimoji="0" lang="en-US" altLang="zh-CN" sz="28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altLang="zh-CN" sz="2800" b="1" dirty="0" smtClean="0"/>
              <a:t>C</a:t>
            </a:r>
            <a:r>
              <a:rPr kumimoji="0" lang="en-US" altLang="zh-CN" sz="2800" b="1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orrect</a:t>
            </a:r>
            <a:r>
              <a:rPr kumimoji="0" lang="en-US" altLang="zh-CN" sz="28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(GC) ? </a:t>
            </a:r>
            <a:endParaRPr kumimoji="0" lang="en-US" altLang="zh-CN" sz="28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672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AutoShape 12"/>
          <p:cNvSpPr>
            <a:spLocks noChangeArrowheads="1"/>
          </p:cNvSpPr>
          <p:nvPr/>
        </p:nvSpPr>
        <p:spPr bwMode="auto">
          <a:xfrm>
            <a:off x="3059832" y="5805264"/>
            <a:ext cx="5184576" cy="504056"/>
          </a:xfrm>
          <a:prstGeom prst="wedgeRoundRectCallout">
            <a:avLst>
              <a:gd name="adj1" fmla="val 33848"/>
              <a:gd name="adj2" fmla="val -110851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CN" sz="2400" dirty="0" smtClean="0">
                <a:sym typeface="Symbol" pitchFamily="18" charset="2"/>
              </a:rPr>
              <a:t>C.     T(C)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||</a:t>
            </a:r>
            <a:r>
              <a:rPr lang="en-US" altLang="zh-CN" sz="2400" dirty="0" smtClean="0">
                <a:sym typeface="Symbol" pitchFamily="18" charset="2"/>
              </a:rPr>
              <a:t> GC code     C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||</a:t>
            </a:r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en-US" altLang="zh-CN" sz="2400" dirty="0" err="1" smtClean="0">
                <a:sym typeface="Symbol" pitchFamily="18" charset="2"/>
              </a:rPr>
              <a:t>AbsGC</a:t>
            </a:r>
            <a:endParaRPr lang="en-US" altLang="zh-CN" sz="2400" dirty="0" smtClean="0">
              <a:sym typeface="Wingdings 3" pitchFamily="18" charset="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04048" y="5085184"/>
            <a:ext cx="3449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Reduce to Correct(T) 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8530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9" grpId="0"/>
      <p:bldP spid="26" grpId="0"/>
      <p:bldP spid="27" grpId="0" animBg="1"/>
      <p:bldP spid="27" grpId="1" animBg="1"/>
      <p:bldP spid="33" grpId="0" animBg="1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/>
              <a:t>A concurrent GC verification framework</a:t>
            </a: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2123728" y="1268760"/>
            <a:ext cx="45365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800" dirty="0" smtClean="0">
                <a:sym typeface="Symbol" pitchFamily="18" charset="2"/>
              </a:rPr>
              <a:t>T(C) 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||</a:t>
            </a:r>
            <a:r>
              <a:rPr lang="en-US" altLang="zh-CN" sz="2800" dirty="0" smtClean="0">
                <a:sym typeface="Symbol" pitchFamily="18" charset="2"/>
              </a:rPr>
              <a:t> GC code      C 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||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en-US" altLang="zh-CN" sz="2800" dirty="0" err="1" smtClean="0">
                <a:sym typeface="Symbol" pitchFamily="18" charset="2"/>
              </a:rPr>
              <a:t>AbsGC</a:t>
            </a:r>
            <a:endParaRPr lang="en-US" altLang="zh-CN" sz="2800" dirty="0" smtClean="0">
              <a:sym typeface="Wingdings 3" pitchFamily="18" charset="2"/>
            </a:endParaRPr>
          </a:p>
        </p:txBody>
      </p: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4499992" y="1882552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ym typeface="Symbol" pitchFamily="18" charset="2"/>
              </a:rPr>
              <a:t></a:t>
            </a: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4499992" y="2961928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ym typeface="Symbol" pitchFamily="18" charset="2"/>
              </a:rPr>
              <a:t></a:t>
            </a: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3923928" y="3465984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ym typeface="Symbol" pitchFamily="18" charset="2"/>
              </a:rPr>
              <a:t>&amp;</a:t>
            </a:r>
            <a:endParaRPr lang="en-US" altLang="zh-CN" sz="2800" b="1" dirty="0">
              <a:sym typeface="Symbol" pitchFamily="18" charset="2"/>
            </a:endParaRPr>
          </a:p>
        </p:txBody>
      </p:sp>
      <p:sp>
        <p:nvSpPr>
          <p:cNvPr id="43" name="Text Box 6"/>
          <p:cNvSpPr txBox="1">
            <a:spLocks noChangeArrowheads="1"/>
          </p:cNvSpPr>
          <p:nvPr/>
        </p:nvSpPr>
        <p:spPr bwMode="auto">
          <a:xfrm>
            <a:off x="1907704" y="4098999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ym typeface="Symbol" pitchFamily="18" charset="2"/>
              </a:rPr>
              <a:t></a:t>
            </a: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7956376" y="4762128"/>
            <a:ext cx="115976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rgbClr val="CC0000"/>
                </a:solidFill>
              </a:rPr>
              <a:t>[</a:t>
            </a:r>
            <a:r>
              <a:rPr lang="en-US" altLang="zh-CN" sz="1600" dirty="0" smtClean="0">
                <a:solidFill>
                  <a:srgbClr val="CC0000"/>
                </a:solidFill>
              </a:rPr>
              <a:t>Jones’83</a:t>
            </a:r>
            <a:r>
              <a:rPr lang="en-US" altLang="zh-CN" sz="1600" dirty="0">
                <a:solidFill>
                  <a:srgbClr val="CC0000"/>
                </a:solidFill>
              </a:rPr>
              <a:t>]</a:t>
            </a: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6495256" y="4107383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ym typeface="Symbol" pitchFamily="18" charset="2"/>
              </a:rPr>
              <a:t></a:t>
            </a:r>
          </a:p>
        </p:txBody>
      </p: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4932040" y="5733256"/>
            <a:ext cx="410445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 dirty="0" smtClean="0"/>
              <a:t>We have verified </a:t>
            </a:r>
            <a:r>
              <a:rPr lang="en-US" altLang="zh-CN" sz="2400" i="1" dirty="0"/>
              <a:t>Hans Boehm’s concurrent GC </a:t>
            </a:r>
            <a:r>
              <a:rPr lang="en-US" altLang="zh-CN" sz="2400" i="1" dirty="0" err="1" smtClean="0"/>
              <a:t>algo</a:t>
            </a:r>
            <a:r>
              <a:rPr lang="en-US" altLang="zh-CN" sz="2400" i="1" dirty="0" smtClean="0"/>
              <a:t> </a:t>
            </a:r>
            <a:r>
              <a:rPr lang="en-US" altLang="zh-CN" sz="1600" dirty="0" smtClean="0">
                <a:solidFill>
                  <a:srgbClr val="CC0000"/>
                </a:solidFill>
              </a:rPr>
              <a:t>[Boehm </a:t>
            </a:r>
            <a:r>
              <a:rPr lang="en-US" altLang="zh-CN" sz="1600" dirty="0">
                <a:solidFill>
                  <a:srgbClr val="CC0000"/>
                </a:solidFill>
              </a:rPr>
              <a:t>et al. 91</a:t>
            </a:r>
            <a:r>
              <a:rPr lang="en-US" altLang="zh-CN" sz="1600" dirty="0" smtClean="0">
                <a:solidFill>
                  <a:srgbClr val="CC0000"/>
                </a:solidFill>
              </a:rPr>
              <a:t>]</a:t>
            </a:r>
            <a:endParaRPr lang="en-US" altLang="zh-CN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1125916" y="2366700"/>
            <a:ext cx="683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dirty="0" smtClean="0"/>
              <a:t>(</a:t>
            </a:r>
            <a:r>
              <a:rPr lang="en-US" altLang="zh-CN" sz="2800" dirty="0" smtClean="0">
                <a:sym typeface="Symbol" pitchFamily="18" charset="2"/>
              </a:rPr>
              <a:t>T(C) 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||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en-US" altLang="zh-CN" sz="2800" dirty="0" smtClean="0"/>
              <a:t>GC code, r’’, g’’) </a:t>
            </a:r>
            <a:r>
              <a:rPr lang="en-US" altLang="zh-CN" sz="2800" b="1" dirty="0" smtClean="0">
                <a:latin typeface="Segoe UI Symbol"/>
                <a:ea typeface="Segoe UI Symbol"/>
                <a:sym typeface="Symbol" pitchFamily="18" charset="2"/>
              </a:rPr>
              <a:t>≲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(C 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||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en-US" altLang="zh-CN" sz="2800" dirty="0" err="1" smtClean="0">
                <a:sym typeface="Symbol" pitchFamily="18" charset="2"/>
              </a:rPr>
              <a:t>AbsGC</a:t>
            </a:r>
            <a:r>
              <a:rPr lang="en-US" altLang="zh-CN" sz="2800" dirty="0" smtClean="0">
                <a:sym typeface="Symbol" pitchFamily="18" charset="2"/>
              </a:rPr>
              <a:t>, R’’, G’’)</a:t>
            </a:r>
            <a:endParaRPr lang="en-US" altLang="zh-CN" sz="2800" dirty="0" smtClean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3461877"/>
            <a:ext cx="3614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dirty="0" smtClean="0">
                <a:solidFill>
                  <a:prstClr val="black"/>
                </a:solidFill>
              </a:rPr>
              <a:t>(T(C), r’, g’) </a:t>
            </a:r>
            <a:r>
              <a:rPr lang="en-US" altLang="zh-CN" sz="2800" b="1" dirty="0" smtClean="0">
                <a:latin typeface="Segoe UI Symbol"/>
                <a:ea typeface="Segoe UI Symbol"/>
                <a:sym typeface="Symbol" pitchFamily="18" charset="2"/>
              </a:rPr>
              <a:t>≲</a:t>
            </a:r>
            <a:r>
              <a:rPr lang="en-US" altLang="zh-CN" sz="2800" dirty="0" smtClean="0">
                <a:solidFill>
                  <a:prstClr val="black"/>
                </a:solidFill>
                <a:sym typeface="Symbol" pitchFamily="18" charset="2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sym typeface="Symbol" pitchFamily="18" charset="2"/>
              </a:rPr>
              <a:t>(C, R’, G’)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27984" y="3461877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dirty="0" smtClean="0"/>
              <a:t>(GC code, r, g) </a:t>
            </a:r>
            <a:r>
              <a:rPr lang="en-US" altLang="zh-CN" sz="2800" b="1" dirty="0" smtClean="0">
                <a:latin typeface="Segoe UI Symbol"/>
                <a:ea typeface="Segoe UI Symbol"/>
                <a:sym typeface="Symbol" pitchFamily="18" charset="2"/>
              </a:rPr>
              <a:t>≲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en-US" altLang="zh-CN" sz="2800" dirty="0" smtClean="0">
                <a:sym typeface="Symbol" pitchFamily="18" charset="2"/>
              </a:rPr>
              <a:t>(</a:t>
            </a:r>
            <a:r>
              <a:rPr lang="en-US" altLang="zh-CN" sz="2800" dirty="0" err="1" smtClean="0">
                <a:sym typeface="Symbol" pitchFamily="18" charset="2"/>
              </a:rPr>
              <a:t>AbsGC</a:t>
            </a:r>
            <a:r>
              <a:rPr lang="en-US" altLang="zh-CN" sz="2800" dirty="0" smtClean="0">
                <a:sym typeface="Symbol" pitchFamily="18" charset="2"/>
              </a:rPr>
              <a:t>, R, G)</a:t>
            </a:r>
            <a:endParaRPr lang="en-US" altLang="zh-CN" sz="2800" dirty="0" smtClean="0">
              <a:solidFill>
                <a:prstClr val="black"/>
              </a:solidFill>
              <a:sym typeface="Symbol" pitchFamily="18" charset="2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107504" y="4632628"/>
            <a:ext cx="475252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(</a:t>
            </a:r>
            <a:r>
              <a:rPr lang="en-US" altLang="zh-CN" sz="2400" dirty="0" err="1"/>
              <a:t>rB</a:t>
            </a:r>
            <a:r>
              <a:rPr lang="en-US" altLang="zh-CN" sz="2400" dirty="0"/>
              <a:t>(x), </a:t>
            </a:r>
            <a:r>
              <a:rPr lang="en-US" altLang="zh-CN" sz="2400" dirty="0" smtClean="0"/>
              <a:t>r</a:t>
            </a:r>
            <a:r>
              <a:rPr lang="en-US" altLang="zh-CN" sz="2400" dirty="0" smtClean="0">
                <a:solidFill>
                  <a:prstClr val="black"/>
                </a:solidFill>
              </a:rPr>
              <a:t>’</a:t>
            </a:r>
            <a:r>
              <a:rPr lang="en-US" altLang="zh-CN" sz="2400" dirty="0" smtClean="0"/>
              <a:t>, g</a:t>
            </a:r>
            <a:r>
              <a:rPr lang="en-US" altLang="zh-CN" sz="2400" dirty="0" smtClean="0">
                <a:solidFill>
                  <a:prstClr val="black"/>
                </a:solidFill>
              </a:rPr>
              <a:t>’</a:t>
            </a:r>
            <a:r>
              <a:rPr lang="en-US" altLang="zh-CN" sz="2400" dirty="0" smtClean="0"/>
              <a:t>) </a:t>
            </a:r>
            <a:r>
              <a:rPr lang="en-US" altLang="zh-CN" sz="2400" b="1" dirty="0" smtClean="0">
                <a:latin typeface="Segoe UI Symbol"/>
                <a:ea typeface="Segoe UI Symbol"/>
                <a:sym typeface="Symbol" pitchFamily="18" charset="2"/>
              </a:rPr>
              <a:t>≲</a:t>
            </a:r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(read x, </a:t>
            </a:r>
            <a:r>
              <a:rPr lang="en-US" altLang="zh-CN" sz="2400" dirty="0" smtClean="0">
                <a:sym typeface="Symbol" pitchFamily="18" charset="2"/>
              </a:rPr>
              <a:t>R</a:t>
            </a:r>
            <a:r>
              <a:rPr lang="en-US" altLang="zh-CN" sz="2400" dirty="0" smtClean="0">
                <a:solidFill>
                  <a:prstClr val="black"/>
                </a:solidFill>
              </a:rPr>
              <a:t>’</a:t>
            </a:r>
            <a:r>
              <a:rPr lang="en-US" altLang="zh-CN" sz="2400" dirty="0" smtClean="0">
                <a:sym typeface="Symbol" pitchFamily="18" charset="2"/>
              </a:rPr>
              <a:t>, G</a:t>
            </a:r>
            <a:r>
              <a:rPr lang="en-US" altLang="zh-CN" sz="2400" dirty="0" smtClean="0">
                <a:solidFill>
                  <a:prstClr val="black"/>
                </a:solidFill>
              </a:rPr>
              <a:t>’</a:t>
            </a:r>
            <a:r>
              <a:rPr lang="en-US" altLang="zh-CN" sz="2400" dirty="0" smtClean="0">
                <a:sym typeface="Symbol" pitchFamily="18" charset="2"/>
              </a:rPr>
              <a:t>)</a:t>
            </a:r>
            <a:endParaRPr lang="en-US" altLang="zh-CN" sz="2400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/>
              <a:t>(</a:t>
            </a:r>
            <a:r>
              <a:rPr lang="en-US" altLang="zh-CN" sz="2400" dirty="0" err="1"/>
              <a:t>wB</a:t>
            </a:r>
            <a:r>
              <a:rPr lang="en-US" altLang="zh-CN" sz="2400" dirty="0"/>
              <a:t>(x, v), </a:t>
            </a:r>
            <a:r>
              <a:rPr lang="en-US" altLang="zh-CN" sz="2400" dirty="0" smtClean="0"/>
              <a:t>r</a:t>
            </a:r>
            <a:r>
              <a:rPr lang="en-US" altLang="zh-CN" sz="2400" dirty="0" smtClean="0">
                <a:solidFill>
                  <a:prstClr val="black"/>
                </a:solidFill>
              </a:rPr>
              <a:t>’</a:t>
            </a:r>
            <a:r>
              <a:rPr lang="en-US" altLang="zh-CN" sz="2400" dirty="0" smtClean="0"/>
              <a:t>, g</a:t>
            </a:r>
            <a:r>
              <a:rPr lang="en-US" altLang="zh-CN" sz="2400" dirty="0" smtClean="0">
                <a:solidFill>
                  <a:prstClr val="black"/>
                </a:solidFill>
              </a:rPr>
              <a:t>’</a:t>
            </a:r>
            <a:r>
              <a:rPr lang="en-US" altLang="zh-CN" sz="2400" dirty="0" smtClean="0"/>
              <a:t>) </a:t>
            </a:r>
            <a:r>
              <a:rPr lang="en-US" altLang="zh-CN" sz="2400" b="1" dirty="0" smtClean="0">
                <a:latin typeface="Segoe UI Symbol"/>
                <a:ea typeface="Segoe UI Symbol"/>
                <a:sym typeface="Symbol" pitchFamily="18" charset="2"/>
              </a:rPr>
              <a:t>≲</a:t>
            </a:r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((write x, </a:t>
            </a:r>
            <a:r>
              <a:rPr lang="en-US" altLang="zh-CN" sz="2400" dirty="0" smtClean="0">
                <a:sym typeface="Symbol" pitchFamily="18" charset="2"/>
              </a:rPr>
              <a:t>v), R</a:t>
            </a:r>
            <a:r>
              <a:rPr lang="en-US" altLang="zh-CN" sz="2400" dirty="0" smtClean="0">
                <a:solidFill>
                  <a:prstClr val="black"/>
                </a:solidFill>
              </a:rPr>
              <a:t>’</a:t>
            </a:r>
            <a:r>
              <a:rPr lang="en-US" altLang="zh-CN" sz="2400" dirty="0" smtClean="0">
                <a:sym typeface="Symbol" pitchFamily="18" charset="2"/>
              </a:rPr>
              <a:t>, G</a:t>
            </a:r>
            <a:r>
              <a:rPr lang="en-US" altLang="zh-CN" sz="2400" dirty="0" smtClean="0">
                <a:solidFill>
                  <a:prstClr val="black"/>
                </a:solidFill>
              </a:rPr>
              <a:t>’</a:t>
            </a:r>
            <a:r>
              <a:rPr lang="en-US" altLang="zh-CN" sz="2400" dirty="0" smtClean="0">
                <a:sym typeface="Symbol" pitchFamily="18" charset="2"/>
              </a:rPr>
              <a:t>)</a:t>
            </a:r>
            <a:endParaRPr lang="en-US" altLang="zh-CN" sz="2400" dirty="0"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/>
              <a:t>(</a:t>
            </a:r>
            <a:r>
              <a:rPr lang="en-US" altLang="zh-CN" sz="2400" dirty="0" err="1"/>
              <a:t>aB</a:t>
            </a:r>
            <a:r>
              <a:rPr lang="en-US" altLang="zh-CN" sz="2400" dirty="0"/>
              <a:t>(), </a:t>
            </a:r>
            <a:r>
              <a:rPr lang="en-US" altLang="zh-CN" sz="2400" dirty="0" smtClean="0"/>
              <a:t>r</a:t>
            </a:r>
            <a:r>
              <a:rPr lang="en-US" altLang="zh-CN" sz="2400" dirty="0" smtClean="0">
                <a:solidFill>
                  <a:prstClr val="black"/>
                </a:solidFill>
              </a:rPr>
              <a:t>’</a:t>
            </a:r>
            <a:r>
              <a:rPr lang="en-US" altLang="zh-CN" sz="2400" dirty="0" smtClean="0"/>
              <a:t>, g</a:t>
            </a:r>
            <a:r>
              <a:rPr lang="en-US" altLang="zh-CN" sz="2400" dirty="0" smtClean="0">
                <a:solidFill>
                  <a:prstClr val="black"/>
                </a:solidFill>
              </a:rPr>
              <a:t>’</a:t>
            </a:r>
            <a:r>
              <a:rPr lang="en-US" altLang="zh-CN" sz="2400" dirty="0" smtClean="0"/>
              <a:t>) </a:t>
            </a:r>
            <a:r>
              <a:rPr lang="en-US" altLang="zh-CN" sz="2400" b="1" dirty="0" smtClean="0">
                <a:latin typeface="Segoe UI Symbol"/>
                <a:ea typeface="Segoe UI Symbol"/>
                <a:sym typeface="Symbol" pitchFamily="18" charset="2"/>
              </a:rPr>
              <a:t>≲</a:t>
            </a:r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dirty="0" err="1" smtClean="0">
                <a:sym typeface="Symbol" pitchFamily="18" charset="2"/>
              </a:rPr>
              <a:t>alloc</a:t>
            </a:r>
            <a:r>
              <a:rPr lang="en-US" altLang="zh-CN" sz="2400" dirty="0" smtClean="0">
                <a:sym typeface="Symbol" pitchFamily="18" charset="2"/>
              </a:rPr>
              <a:t>, R</a:t>
            </a:r>
            <a:r>
              <a:rPr lang="en-US" altLang="zh-CN" sz="2400" dirty="0" smtClean="0">
                <a:solidFill>
                  <a:prstClr val="black"/>
                </a:solidFill>
              </a:rPr>
              <a:t>’</a:t>
            </a:r>
            <a:r>
              <a:rPr lang="en-US" altLang="zh-CN" sz="2400" dirty="0" smtClean="0">
                <a:sym typeface="Symbol" pitchFamily="18" charset="2"/>
              </a:rPr>
              <a:t>, G</a:t>
            </a:r>
            <a:r>
              <a:rPr lang="en-US" altLang="zh-CN" sz="2400" dirty="0" smtClean="0">
                <a:solidFill>
                  <a:prstClr val="black"/>
                </a:solidFill>
              </a:rPr>
              <a:t>’</a:t>
            </a:r>
            <a:r>
              <a:rPr lang="en-US" altLang="zh-CN" sz="2400" dirty="0" smtClean="0">
                <a:sym typeface="Symbol" pitchFamily="18" charset="2"/>
              </a:rPr>
              <a:t>)</a:t>
            </a:r>
            <a:endParaRPr lang="en-US" altLang="zh-CN" sz="2400" dirty="0">
              <a:sym typeface="Symbol" pitchFamily="18" charset="2"/>
            </a:endParaRPr>
          </a:p>
        </p:txBody>
      </p:sp>
      <p:sp>
        <p:nvSpPr>
          <p:cNvPr id="44" name="Text Box 5"/>
          <p:cNvSpPr txBox="1">
            <a:spLocks noChangeArrowheads="1"/>
          </p:cNvSpPr>
          <p:nvPr/>
        </p:nvSpPr>
        <p:spPr bwMode="auto">
          <a:xfrm>
            <a:off x="5220072" y="4611439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/>
              <a:t>r, g  </a:t>
            </a:r>
            <a:r>
              <a:rPr lang="en-US" altLang="zh-CN" sz="2400" dirty="0" smtClean="0">
                <a:latin typeface="Segoe UI Symbol"/>
                <a:ea typeface="Segoe UI Symbol"/>
              </a:rPr>
              <a:t>⊦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{p} </a:t>
            </a:r>
            <a:r>
              <a:rPr lang="en-US" altLang="zh-CN" sz="2400" dirty="0" smtClean="0"/>
              <a:t>GC code{q</a:t>
            </a:r>
            <a:r>
              <a:rPr lang="en-US" altLang="zh-CN" sz="2400" dirty="0"/>
              <a:t>}</a:t>
            </a:r>
            <a:endParaRPr lang="en-US" altLang="zh-CN" sz="2400" dirty="0">
              <a:sym typeface="Symbol" pitchFamily="18" charset="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39752" y="4077072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</a:rPr>
              <a:t>Compositionality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32040" y="2967335"/>
            <a:ext cx="2361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</a:rPr>
              <a:t>Compositionality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2341" y="126876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0000FF"/>
                </a:solidFill>
                <a:sym typeface="Symbol" pitchFamily="18" charset="2"/>
              </a:rPr>
              <a:t>C.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6228184" y="5085184"/>
            <a:ext cx="115212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/>
              <a:t>g  </a:t>
            </a:r>
            <a:r>
              <a:rPr lang="en-US" altLang="zh-CN" sz="2400" dirty="0" smtClean="0">
                <a:latin typeface="Segoe UI Symbol"/>
                <a:ea typeface="Segoe UI Symbol"/>
              </a:rPr>
              <a:t>≲</a:t>
            </a:r>
            <a:r>
              <a:rPr lang="en-US" altLang="zh-CN" sz="2400" dirty="0" smtClean="0"/>
              <a:t>  </a:t>
            </a:r>
            <a:r>
              <a:rPr lang="en-US" altLang="zh-CN" sz="2400" dirty="0" smtClean="0"/>
              <a:t>G </a:t>
            </a:r>
            <a:endParaRPr lang="en-US" altLang="zh-CN" sz="2400" dirty="0">
              <a:sym typeface="Symbol" pitchFamily="18" charset="2"/>
            </a:endParaRPr>
          </a:p>
        </p:txBody>
      </p:sp>
    </p:spTree>
    <p:custDataLst>
      <p:tags r:id="rId1"/>
    </p:custDataLst>
  </p:cSld>
  <p:clrMapOvr>
    <a:masterClrMapping/>
  </p:clrMapOvr>
  <p:transition advTm="8530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  <p:bldP spid="41" grpId="0"/>
      <p:bldP spid="43" grpId="0"/>
      <p:bldP spid="45" grpId="0"/>
      <p:bldP spid="47" grpId="0"/>
      <p:bldP spid="36" grpId="0"/>
      <p:bldP spid="39" grpId="0"/>
      <p:bldP spid="40" grpId="0"/>
      <p:bldP spid="42" grpId="0"/>
      <p:bldP spid="44" grpId="0"/>
      <p:bldP spid="28" grpId="0"/>
      <p:bldP spid="29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 smtClean="0"/>
              <a:t>Conclusion</a:t>
            </a:r>
            <a:endParaRPr lang="zh-CN" altLang="en-US" sz="3600" b="1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997152"/>
          </a:xfrm>
        </p:spPr>
        <p:txBody>
          <a:bodyPr>
            <a:norm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RGSim</a:t>
            </a:r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=  Rely/Guarantee + Simulation</a:t>
            </a:r>
          </a:p>
          <a:p>
            <a:pPr lvl="1"/>
            <a:r>
              <a:rPr lang="en-US" altLang="zh-CN" dirty="0" smtClean="0"/>
              <a:t>Idea: parameterized with interference with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Compositional!</a:t>
            </a:r>
          </a:p>
          <a:p>
            <a:pPr>
              <a:spcBef>
                <a:spcPts val="3624"/>
              </a:spcBef>
            </a:pPr>
            <a:r>
              <a:rPr lang="en-US" altLang="zh-CN" dirty="0" smtClean="0"/>
              <a:t>A proof theory for verifying T</a:t>
            </a:r>
          </a:p>
          <a:p>
            <a:pPr lvl="1"/>
            <a:r>
              <a:rPr lang="en-US" altLang="zh-CN" dirty="0" smtClean="0"/>
              <a:t>Optimizations, fine-grained obj., concurrent GC, …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5373216"/>
            <a:ext cx="6474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u="sng" dirty="0" smtClean="0">
                <a:solidFill>
                  <a:srgbClr val="0000FF"/>
                </a:solidFill>
              </a:rPr>
              <a:t>http://kyhcs.ustcsz.edu.cn/relconcur/rgsim</a:t>
            </a:r>
            <a:endParaRPr lang="zh-CN" altLang="en-US" sz="2800" u="sng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04056" y="1340768"/>
            <a:ext cx="8244408" cy="3024336"/>
          </a:xfrm>
        </p:spPr>
        <p:txBody>
          <a:bodyPr>
            <a:normAutofit/>
          </a:bodyPr>
          <a:lstStyle/>
          <a:p>
            <a:pPr>
              <a:spcBef>
                <a:spcPts val="2672"/>
              </a:spcBef>
            </a:pPr>
            <a:r>
              <a:rPr lang="en-US" altLang="zh-CN" sz="2800" dirty="0" smtClean="0"/>
              <a:t>Compilers for concurrent programs</a:t>
            </a:r>
          </a:p>
          <a:p>
            <a:pPr>
              <a:spcBef>
                <a:spcPts val="2672"/>
              </a:spcBef>
            </a:pPr>
            <a:r>
              <a:rPr lang="en-US" altLang="zh-CN" sz="2800" dirty="0" smtClean="0"/>
              <a:t>Fine-grained </a:t>
            </a:r>
            <a:r>
              <a:rPr lang="en-US" altLang="zh-CN" sz="2800" dirty="0" err="1" smtClean="0"/>
              <a:t>impl</a:t>
            </a:r>
            <a:r>
              <a:rPr lang="en-US" altLang="zh-CN" sz="2800" dirty="0" smtClean="0"/>
              <a:t>. of algorithms &amp; objects</a:t>
            </a:r>
          </a:p>
          <a:p>
            <a:pPr>
              <a:spcBef>
                <a:spcPts val="2672"/>
              </a:spcBef>
            </a:pPr>
            <a:endParaRPr lang="en-US" altLang="zh-CN" sz="2800" dirty="0" smtClean="0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1056258" y="3069679"/>
            <a:ext cx="3587750" cy="3167064"/>
            <a:chOff x="480" y="2304"/>
            <a:chExt cx="2260" cy="1995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480" y="2304"/>
              <a:ext cx="2260" cy="1690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Courier New" pitchFamily="49" charset="0"/>
                  <a:cs typeface="Courier New" pitchFamily="49" charset="0"/>
                </a:rPr>
                <a:t>local </a:t>
              </a:r>
              <a:r>
                <a:rPr lang="en-US" altLang="zh-CN" sz="2000" b="1" dirty="0" err="1">
                  <a:latin typeface="Courier New" pitchFamily="49" charset="0"/>
                  <a:cs typeface="Courier New" pitchFamily="49" charset="0"/>
                </a:rPr>
                <a:t>d,t</a:t>
              </a:r>
              <a:r>
                <a:rPr lang="en-US" altLang="zh-CN" sz="20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Courier New" pitchFamily="49" charset="0"/>
                  <a:cs typeface="Courier New" pitchFamily="49" charset="0"/>
                </a:rPr>
                <a:t>d </a:t>
              </a:r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altLang="zh-CN" sz="2000" b="1" dirty="0">
                  <a:latin typeface="Courier New" pitchFamily="49" charset="0"/>
                  <a:cs typeface="Courier New" pitchFamily="49" charset="0"/>
                </a:rPr>
                <a:t>0;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while(d==0</a:t>
              </a:r>
              <a:r>
                <a:rPr lang="en-US" altLang="zh-CN" sz="2000" b="1" dirty="0">
                  <a:latin typeface="Courier New" pitchFamily="49" charset="0"/>
                  <a:cs typeface="Courier New" pitchFamily="49" charset="0"/>
                </a:rPr>
                <a:t>){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t = x;</a:t>
              </a:r>
              <a:endParaRPr lang="en-US" altLang="zh-CN" sz="2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Courier New" pitchFamily="49" charset="0"/>
                  <a:cs typeface="Courier New" pitchFamily="49" charset="0"/>
                </a:rPr>
                <a:t>  d </a:t>
              </a:r>
              <a:r>
                <a:rPr lang="en-US" altLang="zh-CN" sz="2000" b="1" dirty="0" smtClean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en-US" altLang="zh-CN" sz="2000" b="1" dirty="0" err="1">
                  <a:latin typeface="Courier New" pitchFamily="49" charset="0"/>
                  <a:cs typeface="Courier New" pitchFamily="49" charset="0"/>
                </a:rPr>
                <a:t>cas</a:t>
              </a:r>
              <a:r>
                <a:rPr lang="en-US" altLang="zh-CN" sz="2000" b="1" dirty="0">
                  <a:latin typeface="Courier New" pitchFamily="49" charset="0"/>
                  <a:cs typeface="Courier New" pitchFamily="49" charset="0"/>
                </a:rPr>
                <a:t>(&amp;x, t, t+1);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912" y="4049"/>
              <a:ext cx="15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 err="1"/>
                <a:t>Impl</a:t>
              </a:r>
              <a:r>
                <a:rPr lang="en-US" altLang="zh-CN" sz="2000" b="1" dirty="0"/>
                <a:t>. of  x++;</a:t>
              </a:r>
            </a:p>
          </p:txBody>
        </p:sp>
      </p:grp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492552" y="4149080"/>
            <a:ext cx="887760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x++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2432" y="3780329"/>
            <a:ext cx="388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T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4908376" y="4365104"/>
            <a:ext cx="129614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552" y="476672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Concurrent program transformations: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04056" y="1340768"/>
            <a:ext cx="8244408" cy="3024336"/>
          </a:xfrm>
        </p:spPr>
        <p:txBody>
          <a:bodyPr>
            <a:normAutofit/>
          </a:bodyPr>
          <a:lstStyle/>
          <a:p>
            <a:pPr>
              <a:spcBef>
                <a:spcPts val="2672"/>
              </a:spcBef>
            </a:pPr>
            <a:r>
              <a:rPr lang="en-US" altLang="zh-CN" sz="2800" dirty="0" smtClean="0"/>
              <a:t>Compilers for concurrent programs</a:t>
            </a:r>
          </a:p>
          <a:p>
            <a:pPr>
              <a:spcBef>
                <a:spcPts val="2672"/>
              </a:spcBef>
            </a:pPr>
            <a:r>
              <a:rPr lang="en-US" altLang="zh-CN" sz="2800" dirty="0" smtClean="0"/>
              <a:t>Fine-grained </a:t>
            </a:r>
            <a:r>
              <a:rPr lang="en-US" altLang="zh-CN" sz="2800" dirty="0" err="1" smtClean="0"/>
              <a:t>impl</a:t>
            </a:r>
            <a:r>
              <a:rPr lang="en-US" altLang="zh-CN" sz="2800" dirty="0" smtClean="0"/>
              <a:t>. of algorithms &amp; objects</a:t>
            </a:r>
          </a:p>
          <a:p>
            <a:pPr>
              <a:spcBef>
                <a:spcPts val="2672"/>
              </a:spcBef>
            </a:pPr>
            <a:r>
              <a:rPr lang="en-US" altLang="zh-CN" sz="2800" dirty="0" err="1" smtClean="0"/>
              <a:t>Impl</a:t>
            </a:r>
            <a:r>
              <a:rPr lang="en-US" altLang="zh-CN" sz="2800" dirty="0" smtClean="0"/>
              <a:t>. of software transactional memory (STM)</a:t>
            </a:r>
          </a:p>
          <a:p>
            <a:pPr lvl="1">
              <a:spcBef>
                <a:spcPts val="1672"/>
              </a:spcBef>
            </a:pPr>
            <a:r>
              <a:rPr lang="en-US" altLang="zh-CN" sz="2400" dirty="0" smtClean="0"/>
              <a:t>Atomic block (transaction)  </a:t>
            </a:r>
            <a:r>
              <a:rPr lang="en-US" altLang="zh-CN" sz="2400" dirty="0" smtClean="0">
                <a:sym typeface="Wingdings" pitchFamily="2" charset="2"/>
              </a:rPr>
              <a:t>  fine-grained </a:t>
            </a:r>
            <a:r>
              <a:rPr lang="en-US" altLang="zh-CN" sz="2400" dirty="0" err="1" smtClean="0">
                <a:sym typeface="Wingdings" pitchFamily="2" charset="2"/>
              </a:rPr>
              <a:t>impl</a:t>
            </a:r>
            <a:r>
              <a:rPr lang="en-US" altLang="zh-CN" sz="2400" dirty="0" smtClean="0">
                <a:sym typeface="Wingdings" pitchFamily="2" charset="2"/>
              </a:rPr>
              <a:t>. </a:t>
            </a:r>
            <a:endParaRPr lang="en-US" altLang="zh-CN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39552" y="476672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Concurrent program transformations: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504056" y="1340768"/>
            <a:ext cx="8244408" cy="3456384"/>
          </a:xfrm>
        </p:spPr>
        <p:txBody>
          <a:bodyPr>
            <a:normAutofit/>
          </a:bodyPr>
          <a:lstStyle/>
          <a:p>
            <a:pPr>
              <a:spcBef>
                <a:spcPts val="2672"/>
              </a:spcBef>
            </a:pPr>
            <a:r>
              <a:rPr lang="en-US" altLang="zh-CN" sz="2800" dirty="0" smtClean="0"/>
              <a:t>Compilers for concurrent programs</a:t>
            </a:r>
          </a:p>
          <a:p>
            <a:pPr>
              <a:spcBef>
                <a:spcPts val="2672"/>
              </a:spcBef>
            </a:pPr>
            <a:r>
              <a:rPr lang="en-US" altLang="zh-CN" sz="2800" dirty="0" smtClean="0"/>
              <a:t>Fine-grained </a:t>
            </a:r>
            <a:r>
              <a:rPr lang="en-US" altLang="zh-CN" sz="2800" dirty="0" err="1" smtClean="0"/>
              <a:t>impl</a:t>
            </a:r>
            <a:r>
              <a:rPr lang="en-US" altLang="zh-CN" sz="2800" dirty="0" smtClean="0"/>
              <a:t>. of algorithms &amp; objects</a:t>
            </a:r>
          </a:p>
          <a:p>
            <a:pPr>
              <a:spcBef>
                <a:spcPts val="2672"/>
              </a:spcBef>
            </a:pPr>
            <a:r>
              <a:rPr lang="en-US" altLang="zh-CN" sz="2800" dirty="0" err="1" smtClean="0"/>
              <a:t>Impl</a:t>
            </a:r>
            <a:r>
              <a:rPr lang="en-US" altLang="zh-CN" sz="2800" dirty="0" smtClean="0"/>
              <a:t>. of software transactional memory (STM)</a:t>
            </a:r>
          </a:p>
          <a:p>
            <a:pPr>
              <a:spcBef>
                <a:spcPts val="2672"/>
              </a:spcBef>
            </a:pPr>
            <a:r>
              <a:rPr lang="en-US" altLang="zh-CN" sz="2800" dirty="0" err="1" smtClean="0"/>
              <a:t>Impl</a:t>
            </a:r>
            <a:r>
              <a:rPr lang="en-US" altLang="zh-CN" sz="2800" dirty="0" smtClean="0"/>
              <a:t>. of concurrent garbage collectors (GC)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8654" y="4849996"/>
            <a:ext cx="7286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How to 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verify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200" b="1" dirty="0" smtClean="0"/>
              <a:t>such a transformation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T</a:t>
            </a:r>
            <a:r>
              <a:rPr lang="en-US" altLang="zh-CN" sz="3200" b="1" dirty="0" smtClean="0"/>
              <a:t> ? 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76672"/>
            <a:ext cx="6768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Concurrent program transformations: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63688" y="548680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How to define correctness of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T</a:t>
            </a:r>
            <a:r>
              <a:rPr lang="en-US" altLang="zh-CN" sz="3200" b="1" dirty="0" smtClean="0"/>
              <a:t> ? </a:t>
            </a:r>
          </a:p>
        </p:txBody>
      </p:sp>
      <p:sp>
        <p:nvSpPr>
          <p:cNvPr id="3" name="折角形 2"/>
          <p:cNvSpPr/>
          <p:nvPr/>
        </p:nvSpPr>
        <p:spPr>
          <a:xfrm>
            <a:off x="3247729" y="3717032"/>
            <a:ext cx="964231" cy="1206029"/>
          </a:xfrm>
          <a:prstGeom prst="foldedCorner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" name="折角形 3"/>
          <p:cNvSpPr/>
          <p:nvPr/>
        </p:nvSpPr>
        <p:spPr>
          <a:xfrm>
            <a:off x="3241665" y="1700808"/>
            <a:ext cx="970295" cy="1224136"/>
          </a:xfrm>
          <a:prstGeom prst="foldedCorner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" name="直接箭头连接符 5"/>
          <p:cNvCxnSpPr>
            <a:stCxn id="4" idx="2"/>
            <a:endCxn id="3" idx="0"/>
          </p:cNvCxnSpPr>
          <p:nvPr/>
        </p:nvCxnSpPr>
        <p:spPr>
          <a:xfrm>
            <a:off x="3726813" y="2924944"/>
            <a:ext cx="3032" cy="79208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3987" y="3068960"/>
            <a:ext cx="388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T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47664" y="1772816"/>
            <a:ext cx="16626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rgbClr val="0000FF"/>
                </a:solidFill>
                <a:latin typeface="Comic Sans MS" pitchFamily="66" charset="0"/>
              </a:rPr>
              <a:t>Print a </a:t>
            </a:r>
          </a:p>
          <a:p>
            <a:pPr algn="ctr"/>
            <a:r>
              <a:rPr lang="en-US" altLang="zh-CN" sz="2400" dirty="0" smtClean="0">
                <a:solidFill>
                  <a:srgbClr val="0000FF"/>
                </a:solidFill>
                <a:latin typeface="Comic Sans MS" pitchFamily="66" charset="0"/>
              </a:rPr>
              <a:t>rectangle.</a:t>
            </a:r>
            <a:endParaRPr lang="zh-CN" altLang="en-US" sz="24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11961" y="3789040"/>
            <a:ext cx="1296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Print a </a:t>
            </a:r>
          </a:p>
          <a:p>
            <a:pPr algn="ctr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square.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57317" y="3956863"/>
            <a:ext cx="91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solidFill>
                  <a:srgbClr val="FF0000"/>
                </a:solidFill>
                <a:sym typeface="Wingdings"/>
              </a:rPr>
              <a:t></a:t>
            </a:r>
            <a:endParaRPr lang="zh-CN" altLang="en-US" sz="7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160" y="3812847"/>
            <a:ext cx="1375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Print a </a:t>
            </a:r>
          </a:p>
          <a:p>
            <a:pPr algn="ctr"/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triangle.</a:t>
            </a:r>
            <a:endParaRPr lang="zh-CN" altLang="en-US" sz="2400" dirty="0">
              <a:solidFill>
                <a:schemeClr val="accent6">
                  <a:lumMod val="7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48540" y="3884855"/>
            <a:ext cx="771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200" dirty="0" smtClean="0">
                <a:solidFill>
                  <a:srgbClr val="FF0000"/>
                </a:solidFill>
                <a:sym typeface="Wingdings"/>
              </a:rPr>
              <a:t></a:t>
            </a:r>
            <a:endParaRPr lang="zh-CN" altLang="en-US" sz="7200" dirty="0">
              <a:solidFill>
                <a:srgbClr val="FF0000"/>
              </a:solidFill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084168" y="1249596"/>
            <a:ext cx="2664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C00000"/>
                </a:solidFill>
              </a:rPr>
              <a:t>T</a:t>
            </a:r>
            <a:r>
              <a:rPr lang="en-US" altLang="zh-CN" sz="2400" b="1" dirty="0"/>
              <a:t>:  </a:t>
            </a:r>
            <a:r>
              <a:rPr lang="en-US" altLang="zh-CN" sz="2400" b="1" dirty="0" smtClean="0"/>
              <a:t>Source </a:t>
            </a:r>
            <a:r>
              <a:rPr lang="en-US" altLang="zh-CN" sz="2400" b="1" dirty="0" smtClean="0">
                <a:sym typeface="Wingdings 3" pitchFamily="18" charset="2"/>
              </a:rPr>
              <a:t> Target</a:t>
            </a:r>
            <a:endParaRPr lang="en-US" altLang="zh-CN" sz="2400" b="1" dirty="0">
              <a:sym typeface="Wingdings 3" pitchFamily="18" charset="2"/>
            </a:endParaRP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1401688" y="5301208"/>
            <a:ext cx="65546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sym typeface="Symbol" pitchFamily="18" charset="2"/>
              </a:rPr>
              <a:t>O  C</a:t>
            </a:r>
            <a:r>
              <a:rPr lang="en-US" altLang="zh-CN" sz="2800" dirty="0"/>
              <a:t>: </a:t>
            </a:r>
            <a:r>
              <a:rPr lang="en-US" altLang="zh-CN" sz="2800" b="1" dirty="0">
                <a:solidFill>
                  <a:srgbClr val="CC0000"/>
                </a:solidFill>
              </a:rPr>
              <a:t>O</a:t>
            </a:r>
            <a:r>
              <a:rPr lang="en-US" altLang="zh-CN" sz="2800" dirty="0"/>
              <a:t> has no more observable behaviors </a:t>
            </a:r>
            <a:endParaRPr lang="en-US" altLang="zh-CN" sz="2800" dirty="0" smtClean="0"/>
          </a:p>
          <a:p>
            <a:r>
              <a:rPr lang="en-US" altLang="zh-CN" sz="2800" dirty="0" smtClean="0"/>
              <a:t>(e.g. I/O events by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print(…)</a:t>
            </a:r>
            <a:r>
              <a:rPr lang="en-US" altLang="zh-CN" sz="2800" dirty="0" smtClean="0"/>
              <a:t>) than </a:t>
            </a:r>
            <a:r>
              <a:rPr lang="en-US" altLang="zh-CN" sz="2800" b="1" dirty="0">
                <a:solidFill>
                  <a:srgbClr val="CC0000"/>
                </a:solidFill>
              </a:rPr>
              <a:t>C</a:t>
            </a:r>
            <a:r>
              <a:rPr lang="en-US" altLang="zh-CN" sz="2800" dirty="0"/>
              <a:t>.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7884369" y="1772816"/>
            <a:ext cx="504056" cy="46166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 smtClean="0"/>
              <a:t>O</a:t>
            </a:r>
            <a:endParaRPr lang="en-US" altLang="zh-CN" sz="2400" b="1" dirty="0"/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6732240" y="1772816"/>
            <a:ext cx="504056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 smtClean="0"/>
              <a:t>C</a:t>
            </a:r>
            <a:endParaRPr lang="en-US" altLang="zh-CN" sz="2400" b="1" dirty="0"/>
          </a:p>
        </p:txBody>
      </p:sp>
      <p:sp>
        <p:nvSpPr>
          <p:cNvPr id="52" name="矩形标注 51"/>
          <p:cNvSpPr>
            <a:spLocks noChangeArrowheads="1"/>
          </p:cNvSpPr>
          <p:nvPr/>
        </p:nvSpPr>
        <p:spPr bwMode="auto">
          <a:xfrm>
            <a:off x="480654" y="4623519"/>
            <a:ext cx="1643074" cy="461665"/>
          </a:xfrm>
          <a:prstGeom prst="wedgeRectCallout">
            <a:avLst>
              <a:gd name="adj1" fmla="val 38982"/>
              <a:gd name="adj2" fmla="val 150066"/>
            </a:avLst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Calibri" pitchFamily="34" charset="0"/>
              </a:rPr>
              <a:t>refinement</a:t>
            </a:r>
            <a:endParaRPr lang="en-US" altLang="zh-CN" sz="2400" b="1" dirty="0">
              <a:latin typeface="Calibri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22" grpId="0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947882" y="2756272"/>
            <a:ext cx="54102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sym typeface="Symbol" pitchFamily="18" charset="2"/>
              </a:rPr>
              <a:t>Correct(T):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C0000"/>
                </a:solidFill>
                <a:sym typeface="Symbol" pitchFamily="18" charset="2"/>
              </a:rPr>
              <a:t>C, O. </a:t>
            </a:r>
            <a:r>
              <a:rPr lang="en-US" altLang="zh-CN" sz="3200" b="1" dirty="0" smtClean="0">
                <a:solidFill>
                  <a:srgbClr val="CC0000"/>
                </a:solidFill>
                <a:sym typeface="Symbol" pitchFamily="18" charset="2"/>
              </a:rPr>
              <a:t>  O </a:t>
            </a:r>
            <a:r>
              <a:rPr lang="en-US" altLang="zh-CN" sz="3200" b="1" dirty="0">
                <a:solidFill>
                  <a:srgbClr val="CC0000"/>
                </a:solidFill>
                <a:sym typeface="Symbol" pitchFamily="18" charset="2"/>
              </a:rPr>
              <a:t>= </a:t>
            </a:r>
            <a:r>
              <a:rPr lang="en-US" altLang="zh-CN" sz="3200" b="1" dirty="0">
                <a:solidFill>
                  <a:srgbClr val="CC0000"/>
                </a:solidFill>
              </a:rPr>
              <a:t>T(C)  </a:t>
            </a:r>
            <a:r>
              <a:rPr lang="en-US" altLang="zh-CN" sz="3200" b="1" dirty="0">
                <a:solidFill>
                  <a:srgbClr val="CC0000"/>
                </a:solidFill>
                <a:sym typeface="Symbol" pitchFamily="18" charset="2"/>
              </a:rPr>
              <a:t>  O  C</a:t>
            </a:r>
            <a:endParaRPr lang="en-US" altLang="zh-CN" sz="3200" b="1" dirty="0">
              <a:sym typeface="Wingdings 3" pitchFamily="18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63688" y="548680"/>
            <a:ext cx="5616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How to define correctness of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T</a:t>
            </a:r>
            <a:r>
              <a:rPr lang="en-US" altLang="zh-CN" sz="3200" b="1" dirty="0" smtClean="0"/>
              <a:t> ? 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84168" y="1249596"/>
            <a:ext cx="2664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C00000"/>
                </a:solidFill>
              </a:rPr>
              <a:t>T</a:t>
            </a:r>
            <a:r>
              <a:rPr lang="en-US" altLang="zh-CN" sz="2400" b="1" dirty="0"/>
              <a:t>:  </a:t>
            </a:r>
            <a:r>
              <a:rPr lang="en-US" altLang="zh-CN" sz="2400" b="1" dirty="0" smtClean="0"/>
              <a:t>Source </a:t>
            </a:r>
            <a:r>
              <a:rPr lang="en-US" altLang="zh-CN" sz="2400" b="1" dirty="0" smtClean="0">
                <a:sym typeface="Wingdings 3" pitchFamily="18" charset="2"/>
              </a:rPr>
              <a:t> Target</a:t>
            </a:r>
            <a:endParaRPr lang="en-US" altLang="zh-CN" sz="2400" b="1" dirty="0">
              <a:sym typeface="Wingdings 3" pitchFamily="18" charset="2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01688" y="5301208"/>
            <a:ext cx="65546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C0000"/>
                </a:solidFill>
                <a:sym typeface="Symbol" pitchFamily="18" charset="2"/>
              </a:rPr>
              <a:t>O  C</a:t>
            </a:r>
            <a:r>
              <a:rPr lang="en-US" altLang="zh-CN" sz="2800" dirty="0"/>
              <a:t>: </a:t>
            </a:r>
            <a:r>
              <a:rPr lang="en-US" altLang="zh-CN" sz="2800" b="1" dirty="0">
                <a:solidFill>
                  <a:srgbClr val="CC0000"/>
                </a:solidFill>
              </a:rPr>
              <a:t>O</a:t>
            </a:r>
            <a:r>
              <a:rPr lang="en-US" altLang="zh-CN" sz="2800" dirty="0"/>
              <a:t> has no more observable behaviors </a:t>
            </a:r>
            <a:endParaRPr lang="en-US" altLang="zh-CN" sz="2800" dirty="0" smtClean="0"/>
          </a:p>
          <a:p>
            <a:r>
              <a:rPr lang="en-US" altLang="zh-CN" sz="2800" dirty="0" smtClean="0"/>
              <a:t>(e.g. I/O events by </a:t>
            </a: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print(…)</a:t>
            </a:r>
            <a:r>
              <a:rPr lang="en-US" altLang="zh-CN" sz="2800" dirty="0" smtClean="0"/>
              <a:t>) than </a:t>
            </a:r>
            <a:r>
              <a:rPr lang="en-US" altLang="zh-CN" sz="2800" b="1" dirty="0">
                <a:solidFill>
                  <a:srgbClr val="CC0000"/>
                </a:solidFill>
              </a:rPr>
              <a:t>C</a:t>
            </a:r>
            <a:r>
              <a:rPr lang="en-US" altLang="zh-CN" sz="2800" dirty="0"/>
              <a:t>.</a:t>
            </a:r>
          </a:p>
        </p:txBody>
      </p:sp>
    </p:spTree>
    <p:custDataLst>
      <p:tags r:id="rId1"/>
    </p:custDataLst>
  </p:cSld>
  <p:clrMapOvr>
    <a:masterClrMapping/>
  </p:clrMapOvr>
  <p:transition advTm="479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410584" y="2780928"/>
            <a:ext cx="255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(Compositionality)</a:t>
            </a:r>
            <a:endParaRPr lang="zh-CN" altLang="en-US" sz="2400" b="1" dirty="0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840456" y="3031772"/>
            <a:ext cx="1649761" cy="584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 smtClean="0"/>
              <a:t>O1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3200" dirty="0" smtClean="0"/>
              <a:t> O2</a:t>
            </a:r>
            <a:endParaRPr lang="en-US" altLang="zh-CN" sz="3200" dirty="0"/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1552424" y="2969197"/>
            <a:ext cx="493016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3200"/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3856680" y="3012060"/>
            <a:ext cx="549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ym typeface="Symbol" pitchFamily="18" charset="2"/>
              </a:rPr>
              <a:t></a:t>
            </a:r>
            <a:r>
              <a:rPr lang="en-US" altLang="zh-CN" sz="3200" dirty="0" smtClean="0"/>
              <a:t>  </a:t>
            </a:r>
            <a:endParaRPr lang="en-US" altLang="zh-CN" sz="3200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4427984" y="4941168"/>
            <a:ext cx="3981440" cy="1172116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680"/>
              </a:spcBef>
            </a:pPr>
            <a:r>
              <a:rPr lang="en-US" altLang="zh-CN" sz="2800" dirty="0">
                <a:sym typeface="Symbol" pitchFamily="18" charset="2"/>
              </a:rPr>
              <a:t>Correct(T):</a:t>
            </a:r>
          </a:p>
          <a:p>
            <a:pPr>
              <a:spcBef>
                <a:spcPts val="1680"/>
              </a:spcBef>
            </a:pPr>
            <a:r>
              <a:rPr lang="en-US" altLang="zh-CN" sz="2800" dirty="0">
                <a:sym typeface="Symbol" pitchFamily="18" charset="2"/>
              </a:rPr>
              <a:t>C, O. </a:t>
            </a:r>
            <a:r>
              <a:rPr lang="en-US" altLang="zh-CN" sz="2800" dirty="0" smtClean="0">
                <a:sym typeface="Symbol" pitchFamily="18" charset="2"/>
              </a:rPr>
              <a:t> O </a:t>
            </a:r>
            <a:r>
              <a:rPr lang="en-US" altLang="zh-CN" sz="2800" dirty="0">
                <a:sym typeface="Symbol" pitchFamily="18" charset="2"/>
              </a:rPr>
              <a:t>= </a:t>
            </a:r>
            <a:r>
              <a:rPr lang="en-US" altLang="zh-CN" sz="2800" dirty="0"/>
              <a:t>T(C)  </a:t>
            </a:r>
            <a:r>
              <a:rPr lang="en-US" altLang="zh-CN" sz="2800" dirty="0">
                <a:sym typeface="Symbol" pitchFamily="18" charset="2"/>
              </a:rPr>
              <a:t>  O  C</a:t>
            </a:r>
            <a:endParaRPr lang="en-US" altLang="zh-CN" sz="2800" dirty="0">
              <a:sym typeface="Wingdings 3" pitchFamily="18" charset="2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705934" y="3049796"/>
            <a:ext cx="1527010" cy="5847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 smtClean="0"/>
              <a:t>C1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3200" dirty="0" smtClean="0"/>
              <a:t> C2</a:t>
            </a:r>
            <a:endParaRPr lang="en-US" altLang="zh-CN" sz="3200" dirty="0"/>
          </a:p>
        </p:txBody>
      </p:sp>
      <p:grpSp>
        <p:nvGrpSpPr>
          <p:cNvPr id="2" name="组合 42"/>
          <p:cNvGrpSpPr/>
          <p:nvPr/>
        </p:nvGrpSpPr>
        <p:grpSpPr>
          <a:xfrm>
            <a:off x="1696440" y="2276872"/>
            <a:ext cx="2016224" cy="584775"/>
            <a:chOff x="2051720" y="2348880"/>
            <a:chExt cx="2016224" cy="584775"/>
          </a:xfrm>
        </p:grpSpPr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2051720" y="2348880"/>
              <a:ext cx="720079" cy="58477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 smtClean="0"/>
                <a:t>O1</a:t>
              </a:r>
              <a:endParaRPr lang="en-US" altLang="zh-CN" sz="3200" dirty="0"/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3419873" y="2348880"/>
              <a:ext cx="648071" cy="58477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 smtClean="0"/>
                <a:t>C1</a:t>
              </a:r>
              <a:endParaRPr lang="en-US" altLang="zh-CN" sz="3200" dirty="0"/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2843808" y="2348880"/>
              <a:ext cx="54951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 smtClean="0">
                  <a:sym typeface="Symbol" pitchFamily="18" charset="2"/>
                </a:rPr>
                <a:t></a:t>
              </a:r>
              <a:r>
                <a:rPr lang="en-US" altLang="zh-CN" sz="3200" dirty="0" smtClean="0"/>
                <a:t>  </a:t>
              </a:r>
              <a:endParaRPr lang="en-US" altLang="zh-CN" sz="3200" dirty="0"/>
            </a:p>
          </p:txBody>
        </p:sp>
      </p:grpSp>
      <p:grpSp>
        <p:nvGrpSpPr>
          <p:cNvPr id="3" name="组合 43"/>
          <p:cNvGrpSpPr/>
          <p:nvPr/>
        </p:nvGrpSpPr>
        <p:grpSpPr>
          <a:xfrm>
            <a:off x="4360736" y="2276872"/>
            <a:ext cx="2016224" cy="584775"/>
            <a:chOff x="4716016" y="2348880"/>
            <a:chExt cx="2016224" cy="584775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4716016" y="2348880"/>
              <a:ext cx="720079" cy="58477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 smtClean="0"/>
                <a:t>O2</a:t>
              </a:r>
              <a:endParaRPr lang="en-US" altLang="zh-CN" sz="3200" dirty="0"/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6084169" y="2348880"/>
              <a:ext cx="648071" cy="58477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 smtClean="0"/>
                <a:t>C2</a:t>
              </a:r>
              <a:endParaRPr lang="en-US" altLang="zh-CN" sz="3200" dirty="0"/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5508104" y="2348880"/>
              <a:ext cx="54951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 smtClean="0">
                  <a:sym typeface="Symbol" pitchFamily="18" charset="2"/>
                </a:rPr>
                <a:t></a:t>
              </a:r>
              <a:r>
                <a:rPr lang="en-US" altLang="zh-CN" sz="3200" dirty="0" smtClean="0"/>
                <a:t>  </a:t>
              </a:r>
              <a:endParaRPr lang="en-US" altLang="zh-CN" sz="3200" dirty="0"/>
            </a:p>
          </p:txBody>
        </p:sp>
      </p:grp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6732240" y="2363396"/>
            <a:ext cx="533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600" b="1" dirty="0">
                <a:solidFill>
                  <a:srgbClr val="CC0000"/>
                </a:solidFill>
                <a:sym typeface="Wingdings 2" pitchFamily="18" charset="2"/>
              </a:rPr>
              <a:t>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9592" y="5048503"/>
            <a:ext cx="2160240" cy="9207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lvl="0" algn="ctr">
              <a:spcBef>
                <a:spcPts val="680"/>
              </a:spcBef>
            </a:pPr>
            <a:r>
              <a:rPr lang="en-US" altLang="zh-CN" sz="2400" dirty="0" smtClean="0">
                <a:solidFill>
                  <a:prstClr val="black"/>
                </a:solidFill>
              </a:rPr>
              <a:t>T(C) </a:t>
            </a:r>
            <a:r>
              <a:rPr lang="en-US" altLang="zh-CN" sz="2400" dirty="0" smtClean="0">
                <a:solidFill>
                  <a:prstClr val="black"/>
                </a:solidFill>
                <a:sym typeface="Symbol" pitchFamily="18" charset="2"/>
              </a:rPr>
              <a:t></a:t>
            </a:r>
            <a:r>
              <a:rPr lang="en-US" altLang="zh-CN" sz="2400" dirty="0" smtClean="0">
                <a:solidFill>
                  <a:prstClr val="black"/>
                </a:solidFill>
              </a:rPr>
              <a:t> C </a:t>
            </a:r>
          </a:p>
          <a:p>
            <a:pPr lvl="0" algn="ctr">
              <a:spcBef>
                <a:spcPts val="680"/>
              </a:spcBef>
            </a:pP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for</a:t>
            </a:r>
            <a:r>
              <a:rPr lang="en-US" altLang="zh-CN" sz="2400" dirty="0" smtClean="0">
                <a:solidFill>
                  <a:prstClr val="black"/>
                </a:solidFill>
              </a:rPr>
              <a:t> trans. unit C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60340" y="5178921"/>
            <a:ext cx="46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>
                <a:sym typeface="Symbol"/>
              </a:rPr>
              <a:t></a:t>
            </a:r>
            <a:endParaRPr lang="zh-CN" altLang="en-US" sz="3600" dirty="0"/>
          </a:p>
        </p:txBody>
      </p:sp>
      <p:sp>
        <p:nvSpPr>
          <p:cNvPr id="33" name="标题 32"/>
          <p:cNvSpPr>
            <a:spLocks noGrp="1"/>
          </p:cNvSpPr>
          <p:nvPr>
            <p:ph type="title"/>
          </p:nvPr>
        </p:nvSpPr>
        <p:spPr>
          <a:xfrm>
            <a:off x="354360" y="116632"/>
            <a:ext cx="8435280" cy="11430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smtClean="0">
                <a:solidFill>
                  <a:prstClr val="black"/>
                </a:solidFill>
                <a:cs typeface="+mn-cs"/>
              </a:rPr>
              <a:t>To verify a concurrent program transformation </a:t>
            </a:r>
            <a:r>
              <a:rPr lang="en-US" altLang="zh-CN" sz="3200" b="1" dirty="0" smtClean="0">
                <a:solidFill>
                  <a:srgbClr val="FF0000"/>
                </a:solidFill>
                <a:cs typeface="+mn-cs"/>
              </a:rPr>
              <a:t>T</a:t>
            </a:r>
            <a:r>
              <a:rPr lang="en-US" altLang="zh-CN" sz="3200" b="1" dirty="0" smtClean="0">
                <a:solidFill>
                  <a:prstClr val="black"/>
                </a:solidFill>
                <a:cs typeface="+mn-cs"/>
              </a:rPr>
              <a:t> :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advTm="716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6" grpId="0" animBg="1"/>
      <p:bldP spid="39" grpId="0"/>
      <p:bldP spid="18" grpId="0" animBg="1"/>
      <p:bldP spid="27" grpId="0"/>
      <p:bldP spid="30" grpId="0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95536" y="458669"/>
            <a:ext cx="414511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C0000"/>
                </a:solidFill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rgbClr val="CC0000"/>
                </a:solidFill>
                <a:sym typeface="Symbol" pitchFamily="18" charset="2"/>
              </a:rPr>
              <a:t> 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is </a:t>
            </a:r>
            <a:r>
              <a:rPr lang="en-US" altLang="zh-CN" sz="2800" b="1" dirty="0" smtClean="0"/>
              <a:t>NOT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compositional </a:t>
            </a:r>
            <a:r>
              <a:rPr lang="en-US" altLang="zh-CN" sz="2800" b="1" dirty="0" err="1" smtClean="0"/>
              <a:t>w.r.t</a:t>
            </a:r>
            <a:r>
              <a:rPr lang="en-US" altLang="zh-CN" sz="2800" b="1" dirty="0" smtClean="0"/>
              <a:t>. </a:t>
            </a:r>
            <a:r>
              <a:rPr lang="en-US" altLang="zh-CN" sz="2800" b="1" dirty="0"/>
              <a:t>parallel </a:t>
            </a:r>
            <a:r>
              <a:rPr lang="en-US" altLang="zh-CN" sz="2800" b="1" dirty="0" smtClean="0"/>
              <a:t>composition:</a:t>
            </a:r>
            <a:endParaRPr lang="en-US" altLang="zh-CN" sz="2800" b="1" dirty="0"/>
          </a:p>
        </p:txBody>
      </p:sp>
      <p:grpSp>
        <p:nvGrpSpPr>
          <p:cNvPr id="15" name="组合 13"/>
          <p:cNvGrpSpPr/>
          <p:nvPr/>
        </p:nvGrpSpPr>
        <p:grpSpPr>
          <a:xfrm>
            <a:off x="4786610" y="404664"/>
            <a:ext cx="3810000" cy="1115358"/>
            <a:chOff x="2428860" y="1928802"/>
            <a:chExt cx="3810000" cy="1115358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428860" y="2444740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2605073" y="1928802"/>
              <a:ext cx="1752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/>
                <a:t>O1 </a:t>
              </a:r>
              <a:r>
                <a:rPr lang="en-US" altLang="zh-CN" sz="2800" dirty="0">
                  <a:sym typeface="Symbol" pitchFamily="18" charset="2"/>
                </a:rPr>
                <a:t></a:t>
              </a:r>
              <a:r>
                <a:rPr lang="en-US" altLang="zh-CN" sz="2800" dirty="0"/>
                <a:t> C1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357673" y="1928802"/>
              <a:ext cx="1752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/>
                <a:t>O2 </a:t>
              </a:r>
              <a:r>
                <a:rPr lang="en-US" altLang="zh-CN" sz="2800" dirty="0">
                  <a:sym typeface="Symbol" pitchFamily="18" charset="2"/>
                </a:rPr>
                <a:t></a:t>
              </a:r>
              <a:r>
                <a:rPr lang="en-US" altLang="zh-CN" sz="2800" dirty="0"/>
                <a:t> C2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627784" y="2520940"/>
              <a:ext cx="324036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/>
                <a:t>O1 </a:t>
              </a:r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||</a:t>
              </a:r>
              <a:r>
                <a:rPr lang="en-US" altLang="zh-CN" sz="2800" dirty="0"/>
                <a:t> </a:t>
              </a:r>
              <a:r>
                <a:rPr lang="en-US" altLang="zh-CN" sz="2800" dirty="0" smtClean="0"/>
                <a:t>O2   </a:t>
              </a:r>
              <a:r>
                <a:rPr lang="en-US" altLang="zh-CN" sz="2800" dirty="0">
                  <a:sym typeface="Symbol" pitchFamily="18" charset="2"/>
                </a:rPr>
                <a:t></a:t>
              </a:r>
              <a:r>
                <a:rPr lang="en-US" altLang="zh-CN" sz="2800" dirty="0"/>
                <a:t>  </a:t>
              </a:r>
              <a:r>
                <a:rPr lang="en-US" altLang="zh-CN" sz="2800" dirty="0" smtClean="0"/>
                <a:t> C1 </a:t>
              </a:r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||</a:t>
              </a:r>
              <a:r>
                <a:rPr lang="en-US" altLang="zh-CN" sz="2800" dirty="0"/>
                <a:t> C2</a:t>
              </a:r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8287072" y="418781"/>
            <a:ext cx="53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b="1" dirty="0">
                <a:solidFill>
                  <a:srgbClr val="CC0000"/>
                </a:solidFill>
                <a:sym typeface="Wingdings 2" pitchFamily="18" charset="2"/>
              </a:rPr>
              <a:t>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390648" y="2060848"/>
            <a:ext cx="28956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O: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local t;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t =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x = t + 1;</a:t>
            </a: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print( x );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5410200" y="2060848"/>
            <a:ext cx="2667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C: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x++;</a:t>
            </a: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print( x );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259632" y="5157192"/>
            <a:ext cx="6984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We have </a:t>
            </a:r>
            <a:r>
              <a:rPr lang="en-US" altLang="zh-CN" sz="2800" b="1" dirty="0">
                <a:solidFill>
                  <a:srgbClr val="CC0000"/>
                </a:solidFill>
                <a:sym typeface="Symbol" pitchFamily="18" charset="2"/>
              </a:rPr>
              <a:t>O  C</a:t>
            </a:r>
            <a:r>
              <a:rPr lang="en-US" altLang="zh-CN" sz="2800" dirty="0">
                <a:sym typeface="Symbol" pitchFamily="18" charset="2"/>
              </a:rPr>
              <a:t>, </a:t>
            </a:r>
            <a:r>
              <a:rPr lang="en-US" altLang="zh-CN" sz="2800" dirty="0" smtClean="0">
                <a:sym typeface="Symbol" pitchFamily="18" charset="2"/>
              </a:rPr>
              <a:t>  since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output</a:t>
            </a:r>
            <a:r>
              <a:rPr lang="en-US" altLang="zh-CN" sz="2800" dirty="0" smtClean="0">
                <a:sym typeface="Symbol" pitchFamily="18" charset="2"/>
              </a:rPr>
              <a:t>(O) </a:t>
            </a:r>
            <a:r>
              <a:rPr lang="en-US" altLang="zh-CN" sz="2800" dirty="0" smtClean="0">
                <a:sym typeface="Symbol"/>
              </a:rPr>
              <a:t>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  <a:sym typeface="Symbol"/>
              </a:rPr>
              <a:t>output</a:t>
            </a:r>
            <a:r>
              <a:rPr lang="en-US" altLang="zh-CN" sz="2800" dirty="0" smtClean="0">
                <a:sym typeface="Symbol" pitchFamily="18" charset="2"/>
              </a:rPr>
              <a:t>(C) ; </a:t>
            </a:r>
            <a:endParaRPr lang="en-US" altLang="zh-CN" sz="2800" dirty="0">
              <a:sym typeface="Symbol" pitchFamily="18" charset="2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259632" y="5721229"/>
            <a:ext cx="6984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/>
              <a:t>but we do </a:t>
            </a:r>
            <a:r>
              <a:rPr lang="en-US" altLang="zh-CN" sz="2800" dirty="0" smtClean="0">
                <a:sym typeface="Symbol" pitchFamily="18" charset="2"/>
              </a:rPr>
              <a:t>NOT</a:t>
            </a:r>
            <a:r>
              <a:rPr lang="en-US" altLang="zh-CN" sz="2800" dirty="0" smtClean="0"/>
              <a:t> have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  </a:t>
            </a:r>
            <a:r>
              <a:rPr lang="en-US" altLang="zh-CN" sz="2800" b="1" dirty="0" smtClean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C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</a:t>
            </a:r>
            <a:r>
              <a:rPr lang="en-US" altLang="zh-CN" sz="2800" dirty="0" smtClean="0">
                <a:sym typeface="Symbol" pitchFamily="18" charset="2"/>
              </a:rPr>
              <a:t> .</a:t>
            </a:r>
            <a:endParaRPr lang="en-US" altLang="zh-CN" sz="2800" dirty="0">
              <a:sym typeface="Symbol" pitchFamily="18" charset="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1.2|7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.5|29.4|8.5|1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26.8|52.8|2.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14|32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4.6|36.5|36.2|15|2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8.1|4.2|18.3|13.1|13.5|5.7|6|4.8|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42.3|22.9|9.2|12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10.7|19.1|38|24.5|9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|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11.9|4.4|3.7|2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5.6|12.5|35.8|13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|14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1.9|11.3|12|10.8|8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10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8198</TotalTime>
  <Words>1558</Words>
  <Application>Microsoft Office PowerPoint</Application>
  <PresentationFormat>全屏显示(4:3)</PresentationFormat>
  <Paragraphs>327</Paragraphs>
  <Slides>25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A Rely-Guarantee-Based Simulation for  Verifying Concurrent Program Transformations</vt:lpstr>
      <vt:lpstr>幻灯片 2</vt:lpstr>
      <vt:lpstr>幻灯片 3</vt:lpstr>
      <vt:lpstr>幻灯片 4</vt:lpstr>
      <vt:lpstr>幻灯片 5</vt:lpstr>
      <vt:lpstr>幻灯片 6</vt:lpstr>
      <vt:lpstr>幻灯片 7</vt:lpstr>
      <vt:lpstr>To verify a concurrent program transformation T : </vt:lpstr>
      <vt:lpstr>幻灯片 9</vt:lpstr>
      <vt:lpstr>RGSim  =  Rely/Guarantee + Simulation</vt:lpstr>
      <vt:lpstr>Background:  simulation in CompCert</vt:lpstr>
      <vt:lpstr>幻灯片 12</vt:lpstr>
      <vt:lpstr>幻灯片 13</vt:lpstr>
      <vt:lpstr>Assuming arbitrary environments</vt:lpstr>
      <vt:lpstr>T has assumptions about source code</vt:lpstr>
      <vt:lpstr>幻灯片 16</vt:lpstr>
      <vt:lpstr>幻灯片 17</vt:lpstr>
      <vt:lpstr>RGSim   =   Rely/Guarantee  +  Simulation</vt:lpstr>
      <vt:lpstr>Soundness theorem</vt:lpstr>
      <vt:lpstr>Parallel compositionality</vt:lpstr>
      <vt:lpstr>More on compositionality</vt:lpstr>
      <vt:lpstr>We have applied RGSim to verify …</vt:lpstr>
      <vt:lpstr>Application:  concurrent GC verification</vt:lpstr>
      <vt:lpstr>A concurrent GC verification framework</vt:lpstr>
      <vt:lpstr>Conclusion</vt:lpstr>
    </vt:vector>
  </TitlesOfParts>
  <Company>USTC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Rely-Guarantee-Based Simulation for  Verifying Concurrent Program Transformations</dc:title>
  <dc:creator>Hongjin Liang</dc:creator>
  <cp:lastModifiedBy>Hongjin Liang</cp:lastModifiedBy>
  <cp:revision>1362</cp:revision>
  <dcterms:created xsi:type="dcterms:W3CDTF">2012-01-13T02:05:29Z</dcterms:created>
  <dcterms:modified xsi:type="dcterms:W3CDTF">2014-05-16T10:08:17Z</dcterms:modified>
</cp:coreProperties>
</file>